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3"/>
  </p:notesMasterIdLst>
  <p:sldIdLst>
    <p:sldId id="257" r:id="rId5"/>
    <p:sldId id="272" r:id="rId6"/>
    <p:sldId id="368" r:id="rId7"/>
    <p:sldId id="378" r:id="rId8"/>
    <p:sldId id="342" r:id="rId9"/>
    <p:sldId id="343" r:id="rId10"/>
    <p:sldId id="344" r:id="rId11"/>
    <p:sldId id="335" r:id="rId12"/>
    <p:sldId id="336" r:id="rId13"/>
    <p:sldId id="334" r:id="rId14"/>
    <p:sldId id="339" r:id="rId15"/>
    <p:sldId id="341" r:id="rId16"/>
    <p:sldId id="340" r:id="rId17"/>
    <p:sldId id="345" r:id="rId18"/>
    <p:sldId id="346" r:id="rId19"/>
    <p:sldId id="347" r:id="rId20"/>
    <p:sldId id="348" r:id="rId21"/>
    <p:sldId id="349" r:id="rId22"/>
    <p:sldId id="350" r:id="rId23"/>
    <p:sldId id="379" r:id="rId24"/>
    <p:sldId id="372" r:id="rId25"/>
    <p:sldId id="374" r:id="rId26"/>
    <p:sldId id="382" r:id="rId27"/>
    <p:sldId id="377" r:id="rId28"/>
    <p:sldId id="376" r:id="rId29"/>
    <p:sldId id="360" r:id="rId30"/>
    <p:sldId id="369" r:id="rId31"/>
    <p:sldId id="351" r:id="rId32"/>
    <p:sldId id="363" r:id="rId33"/>
    <p:sldId id="353" r:id="rId34"/>
    <p:sldId id="364" r:id="rId35"/>
    <p:sldId id="361" r:id="rId36"/>
    <p:sldId id="362" r:id="rId37"/>
    <p:sldId id="371" r:id="rId38"/>
    <p:sldId id="381" r:id="rId39"/>
    <p:sldId id="385" r:id="rId40"/>
    <p:sldId id="384" r:id="rId41"/>
    <p:sldId id="330" r:id="rId42"/>
  </p:sldIdLst>
  <p:sldSz cx="12192000" cy="6858000"/>
  <p:notesSz cx="6858000" cy="9144000"/>
  <p:embeddedFontLst>
    <p:embeddedFont>
      <p:font typeface="Barlow" panose="00000500000000000000" pitchFamily="2" charset="-18"/>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Stolzl Bold" panose="00000800000000000000" charset="-18"/>
      <p:bold r:id="rId52"/>
    </p:embeddedFont>
    <p:embeddedFont>
      <p:font typeface="Stolzl Book" panose="00000500000000000000" charset="-18"/>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D515BF-F6A3-44AB-8881-B0282B779531}" v="5" dt="2024-10-11T16:49:43.2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68942" autoAdjust="0"/>
  </p:normalViewPr>
  <p:slideViewPr>
    <p:cSldViewPr snapToGrid="0" snapToObjects="1">
      <p:cViewPr varScale="1">
        <p:scale>
          <a:sx n="87" d="100"/>
          <a:sy n="87" d="100"/>
        </p:scale>
        <p:origin x="147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hana Banko" userId="fcf43c4d-2661-4a07-a5d6-51faf8c3da84" providerId="ADAL" clId="{BBD515BF-F6A3-44AB-8881-B0282B779531}"/>
    <pc:docChg chg="undo custSel addSld delSld modSld sldOrd">
      <pc:chgData name="Tihana Banko" userId="fcf43c4d-2661-4a07-a5d6-51faf8c3da84" providerId="ADAL" clId="{BBD515BF-F6A3-44AB-8881-B0282B779531}" dt="2024-10-19T20:03:09.437" v="212" actId="313"/>
      <pc:docMkLst>
        <pc:docMk/>
      </pc:docMkLst>
      <pc:sldChg chg="modSp mod">
        <pc:chgData name="Tihana Banko" userId="fcf43c4d-2661-4a07-a5d6-51faf8c3da84" providerId="ADAL" clId="{BBD515BF-F6A3-44AB-8881-B0282B779531}" dt="2024-10-11T16:33:35.800" v="39" actId="27636"/>
        <pc:sldMkLst>
          <pc:docMk/>
          <pc:sldMk cId="2323451387" sldId="272"/>
        </pc:sldMkLst>
        <pc:spChg chg="mod">
          <ac:chgData name="Tihana Banko" userId="fcf43c4d-2661-4a07-a5d6-51faf8c3da84" providerId="ADAL" clId="{BBD515BF-F6A3-44AB-8881-B0282B779531}" dt="2024-10-11T16:33:35.800" v="39" actId="27636"/>
          <ac:spMkLst>
            <pc:docMk/>
            <pc:sldMk cId="2323451387" sldId="272"/>
            <ac:spMk id="3" creationId="{E6296DB8-FC02-575C-C163-C741F1192CE5}"/>
          </ac:spMkLst>
        </pc:spChg>
      </pc:sldChg>
      <pc:sldChg chg="modSp del mod">
        <pc:chgData name="Tihana Banko" userId="fcf43c4d-2661-4a07-a5d6-51faf8c3da84" providerId="ADAL" clId="{BBD515BF-F6A3-44AB-8881-B0282B779531}" dt="2024-10-11T16:49:53.615" v="194" actId="2696"/>
        <pc:sldMkLst>
          <pc:docMk/>
          <pc:sldMk cId="1705734882" sldId="313"/>
        </pc:sldMkLst>
        <pc:spChg chg="mod">
          <ac:chgData name="Tihana Banko" userId="fcf43c4d-2661-4a07-a5d6-51faf8c3da84" providerId="ADAL" clId="{BBD515BF-F6A3-44AB-8881-B0282B779531}" dt="2024-10-11T16:49:39.147" v="190" actId="21"/>
          <ac:spMkLst>
            <pc:docMk/>
            <pc:sldMk cId="1705734882" sldId="313"/>
            <ac:spMk id="3" creationId="{E6296DB8-FC02-575C-C163-C741F1192CE5}"/>
          </ac:spMkLst>
        </pc:spChg>
      </pc:sldChg>
      <pc:sldChg chg="ord">
        <pc:chgData name="Tihana Banko" userId="fcf43c4d-2661-4a07-a5d6-51faf8c3da84" providerId="ADAL" clId="{BBD515BF-F6A3-44AB-8881-B0282B779531}" dt="2024-10-11T16:45:45.388" v="144"/>
        <pc:sldMkLst>
          <pc:docMk/>
          <pc:sldMk cId="3228174589" sldId="334"/>
        </pc:sldMkLst>
      </pc:sldChg>
      <pc:sldChg chg="modSp mod ord">
        <pc:chgData name="Tihana Banko" userId="fcf43c4d-2661-4a07-a5d6-51faf8c3da84" providerId="ADAL" clId="{BBD515BF-F6A3-44AB-8881-B0282B779531}" dt="2024-10-11T16:45:02.525" v="140"/>
        <pc:sldMkLst>
          <pc:docMk/>
          <pc:sldMk cId="2160367492" sldId="335"/>
        </pc:sldMkLst>
        <pc:picChg chg="mod modCrop">
          <ac:chgData name="Tihana Banko" userId="fcf43c4d-2661-4a07-a5d6-51faf8c3da84" providerId="ADAL" clId="{BBD515BF-F6A3-44AB-8881-B0282B779531}" dt="2024-10-11T16:44:55.943" v="138" actId="1076"/>
          <ac:picMkLst>
            <pc:docMk/>
            <pc:sldMk cId="2160367492" sldId="335"/>
            <ac:picMk id="5" creationId="{B7270FCB-F722-253C-7446-18DF2D162384}"/>
          </ac:picMkLst>
        </pc:picChg>
      </pc:sldChg>
      <pc:sldChg chg="modSp mod ord">
        <pc:chgData name="Tihana Banko" userId="fcf43c4d-2661-4a07-a5d6-51faf8c3da84" providerId="ADAL" clId="{BBD515BF-F6A3-44AB-8881-B0282B779531}" dt="2024-10-11T16:45:41.208" v="142"/>
        <pc:sldMkLst>
          <pc:docMk/>
          <pc:sldMk cId="3031939797" sldId="336"/>
        </pc:sldMkLst>
        <pc:picChg chg="mod">
          <ac:chgData name="Tihana Banko" userId="fcf43c4d-2661-4a07-a5d6-51faf8c3da84" providerId="ADAL" clId="{BBD515BF-F6A3-44AB-8881-B0282B779531}" dt="2024-10-11T16:38:36.035" v="92" actId="14100"/>
          <ac:picMkLst>
            <pc:docMk/>
            <pc:sldMk cId="3031939797" sldId="336"/>
            <ac:picMk id="7" creationId="{2C9555A3-A154-4EF9-38CC-95F9072208A9}"/>
          </ac:picMkLst>
        </pc:picChg>
      </pc:sldChg>
      <pc:sldChg chg="modSp mod">
        <pc:chgData name="Tihana Banko" userId="fcf43c4d-2661-4a07-a5d6-51faf8c3da84" providerId="ADAL" clId="{BBD515BF-F6A3-44AB-8881-B0282B779531}" dt="2024-10-11T16:46:17.532" v="146" actId="113"/>
        <pc:sldMkLst>
          <pc:docMk/>
          <pc:sldMk cId="1840163600" sldId="340"/>
        </pc:sldMkLst>
        <pc:spChg chg="mod">
          <ac:chgData name="Tihana Banko" userId="fcf43c4d-2661-4a07-a5d6-51faf8c3da84" providerId="ADAL" clId="{BBD515BF-F6A3-44AB-8881-B0282B779531}" dt="2024-10-11T16:46:17.532" v="146" actId="113"/>
          <ac:spMkLst>
            <pc:docMk/>
            <pc:sldMk cId="1840163600" sldId="340"/>
            <ac:spMk id="4" creationId="{53369858-4EF9-4464-4465-D107E9604901}"/>
          </ac:spMkLst>
        </pc:spChg>
      </pc:sldChg>
      <pc:sldChg chg="ord">
        <pc:chgData name="Tihana Banko" userId="fcf43c4d-2661-4a07-a5d6-51faf8c3da84" providerId="ADAL" clId="{BBD515BF-F6A3-44AB-8881-B0282B779531}" dt="2024-10-11T16:46:44.992" v="148"/>
        <pc:sldMkLst>
          <pc:docMk/>
          <pc:sldMk cId="2758612394" sldId="345"/>
        </pc:sldMkLst>
      </pc:sldChg>
      <pc:sldChg chg="del">
        <pc:chgData name="Tihana Banko" userId="fcf43c4d-2661-4a07-a5d6-51faf8c3da84" providerId="ADAL" clId="{BBD515BF-F6A3-44AB-8881-B0282B779531}" dt="2024-10-11T16:43:14.865" v="134" actId="2696"/>
        <pc:sldMkLst>
          <pc:docMk/>
          <pc:sldMk cId="205777451" sldId="365"/>
        </pc:sldMkLst>
      </pc:sldChg>
      <pc:sldChg chg="ord">
        <pc:chgData name="Tihana Banko" userId="fcf43c4d-2661-4a07-a5d6-51faf8c3da84" providerId="ADAL" clId="{BBD515BF-F6A3-44AB-8881-B0282B779531}" dt="2024-10-11T16:34:58.523" v="51"/>
        <pc:sldMkLst>
          <pc:docMk/>
          <pc:sldMk cId="2048436166" sldId="368"/>
        </pc:sldMkLst>
      </pc:sldChg>
      <pc:sldChg chg="delSp mod delAnim">
        <pc:chgData name="Tihana Banko" userId="fcf43c4d-2661-4a07-a5d6-51faf8c3da84" providerId="ADAL" clId="{BBD515BF-F6A3-44AB-8881-B0282B779531}" dt="2024-10-11T16:42:42.931" v="133" actId="21"/>
        <pc:sldMkLst>
          <pc:docMk/>
          <pc:sldMk cId="458829141" sldId="369"/>
        </pc:sldMkLst>
        <pc:spChg chg="del">
          <ac:chgData name="Tihana Banko" userId="fcf43c4d-2661-4a07-a5d6-51faf8c3da84" providerId="ADAL" clId="{BBD515BF-F6A3-44AB-8881-B0282B779531}" dt="2024-10-11T16:42:42.931" v="133" actId="21"/>
          <ac:spMkLst>
            <pc:docMk/>
            <pc:sldMk cId="458829141" sldId="369"/>
            <ac:spMk id="16" creationId="{C74FD345-BD07-74D4-BB3C-43438FFA23BA}"/>
          </ac:spMkLst>
        </pc:spChg>
      </pc:sldChg>
      <pc:sldChg chg="new del">
        <pc:chgData name="Tihana Banko" userId="fcf43c4d-2661-4a07-a5d6-51faf8c3da84" providerId="ADAL" clId="{BBD515BF-F6A3-44AB-8881-B0282B779531}" dt="2024-10-11T16:35:18.695" v="53" actId="680"/>
        <pc:sldMkLst>
          <pc:docMk/>
          <pc:sldMk cId="2488863205" sldId="369"/>
        </pc:sldMkLst>
      </pc:sldChg>
      <pc:sldChg chg="del">
        <pc:chgData name="Tihana Banko" userId="fcf43c4d-2661-4a07-a5d6-51faf8c3da84" providerId="ADAL" clId="{BBD515BF-F6A3-44AB-8881-B0282B779531}" dt="2024-10-11T16:43:20.700" v="135" actId="2696"/>
        <pc:sldMkLst>
          <pc:docMk/>
          <pc:sldMk cId="3691363136" sldId="370"/>
        </pc:sldMkLst>
      </pc:sldChg>
      <pc:sldChg chg="modSp mod">
        <pc:chgData name="Tihana Banko" userId="fcf43c4d-2661-4a07-a5d6-51faf8c3da84" providerId="ADAL" clId="{BBD515BF-F6A3-44AB-8881-B0282B779531}" dt="2024-10-11T17:22:06.606" v="202" actId="255"/>
        <pc:sldMkLst>
          <pc:docMk/>
          <pc:sldMk cId="1986613384" sldId="371"/>
        </pc:sldMkLst>
        <pc:spChg chg="mod">
          <ac:chgData name="Tihana Banko" userId="fcf43c4d-2661-4a07-a5d6-51faf8c3da84" providerId="ADAL" clId="{BBD515BF-F6A3-44AB-8881-B0282B779531}" dt="2024-10-11T17:22:06.606" v="202" actId="255"/>
          <ac:spMkLst>
            <pc:docMk/>
            <pc:sldMk cId="1986613384" sldId="371"/>
            <ac:spMk id="2" creationId="{CC034AE3-E1E7-898B-965B-91CBABA049AC}"/>
          </ac:spMkLst>
        </pc:spChg>
        <pc:spChg chg="mod">
          <ac:chgData name="Tihana Banko" userId="fcf43c4d-2661-4a07-a5d6-51faf8c3da84" providerId="ADAL" clId="{BBD515BF-F6A3-44AB-8881-B0282B779531}" dt="2024-10-11T17:21:51.543" v="200" actId="27636"/>
          <ac:spMkLst>
            <pc:docMk/>
            <pc:sldMk cId="1986613384" sldId="371"/>
            <ac:spMk id="3" creationId="{17C5DA1C-560A-DF0D-CC5F-516CA92D5150}"/>
          </ac:spMkLst>
        </pc:spChg>
      </pc:sldChg>
      <pc:sldChg chg="modSp mod">
        <pc:chgData name="Tihana Banko" userId="fcf43c4d-2661-4a07-a5d6-51faf8c3da84" providerId="ADAL" clId="{BBD515BF-F6A3-44AB-8881-B0282B779531}" dt="2024-10-11T16:36:56.727" v="91" actId="14100"/>
        <pc:sldMkLst>
          <pc:docMk/>
          <pc:sldMk cId="1437478958" sldId="372"/>
        </pc:sldMkLst>
        <pc:picChg chg="mod modCrop">
          <ac:chgData name="Tihana Banko" userId="fcf43c4d-2661-4a07-a5d6-51faf8c3da84" providerId="ADAL" clId="{BBD515BF-F6A3-44AB-8881-B0282B779531}" dt="2024-10-11T16:36:56.727" v="91" actId="14100"/>
          <ac:picMkLst>
            <pc:docMk/>
            <pc:sldMk cId="1437478958" sldId="372"/>
            <ac:picMk id="5" creationId="{90388ACD-B4FE-4607-0B40-AF6C15146F80}"/>
          </ac:picMkLst>
        </pc:picChg>
      </pc:sldChg>
      <pc:sldChg chg="del">
        <pc:chgData name="Tihana Banko" userId="fcf43c4d-2661-4a07-a5d6-51faf8c3da84" providerId="ADAL" clId="{BBD515BF-F6A3-44AB-8881-B0282B779531}" dt="2024-10-11T16:39:28.610" v="93" actId="2696"/>
        <pc:sldMkLst>
          <pc:docMk/>
          <pc:sldMk cId="1028943867" sldId="373"/>
        </pc:sldMkLst>
      </pc:sldChg>
      <pc:sldChg chg="del">
        <pc:chgData name="Tihana Banko" userId="fcf43c4d-2661-4a07-a5d6-51faf8c3da84" providerId="ADAL" clId="{BBD515BF-F6A3-44AB-8881-B0282B779531}" dt="2024-10-11T16:39:36.159" v="94" actId="2696"/>
        <pc:sldMkLst>
          <pc:docMk/>
          <pc:sldMk cId="2639240517" sldId="375"/>
        </pc:sldMkLst>
      </pc:sldChg>
      <pc:sldChg chg="modSp mod">
        <pc:chgData name="Tihana Banko" userId="fcf43c4d-2661-4a07-a5d6-51faf8c3da84" providerId="ADAL" clId="{BBD515BF-F6A3-44AB-8881-B0282B779531}" dt="2024-10-19T20:03:09.437" v="212" actId="313"/>
        <pc:sldMkLst>
          <pc:docMk/>
          <pc:sldMk cId="2197290308" sldId="376"/>
        </pc:sldMkLst>
        <pc:spChg chg="mod">
          <ac:chgData name="Tihana Banko" userId="fcf43c4d-2661-4a07-a5d6-51faf8c3da84" providerId="ADAL" clId="{BBD515BF-F6A3-44AB-8881-B0282B779531}" dt="2024-10-19T20:03:09.437" v="212" actId="313"/>
          <ac:spMkLst>
            <pc:docMk/>
            <pc:sldMk cId="2197290308" sldId="376"/>
            <ac:spMk id="4" creationId="{7CA43240-6FB1-D397-5A4E-691ED6392004}"/>
          </ac:spMkLst>
        </pc:spChg>
      </pc:sldChg>
      <pc:sldChg chg="modSp mod">
        <pc:chgData name="Tihana Banko" userId="fcf43c4d-2661-4a07-a5d6-51faf8c3da84" providerId="ADAL" clId="{BBD515BF-F6A3-44AB-8881-B0282B779531}" dt="2024-10-11T16:35:40.272" v="74" actId="20577"/>
        <pc:sldMkLst>
          <pc:docMk/>
          <pc:sldMk cId="1004141458" sldId="378"/>
        </pc:sldMkLst>
        <pc:spChg chg="mod">
          <ac:chgData name="Tihana Banko" userId="fcf43c4d-2661-4a07-a5d6-51faf8c3da84" providerId="ADAL" clId="{BBD515BF-F6A3-44AB-8881-B0282B779531}" dt="2024-10-11T16:35:40.272" v="74" actId="20577"/>
          <ac:spMkLst>
            <pc:docMk/>
            <pc:sldMk cId="1004141458" sldId="378"/>
            <ac:spMk id="2" creationId="{9A3318C8-1205-B932-11AC-3BA5ADE95DB6}"/>
          </ac:spMkLst>
        </pc:spChg>
      </pc:sldChg>
      <pc:sldChg chg="modSp mod">
        <pc:chgData name="Tihana Banko" userId="fcf43c4d-2661-4a07-a5d6-51faf8c3da84" providerId="ADAL" clId="{BBD515BF-F6A3-44AB-8881-B0282B779531}" dt="2024-10-11T16:36:03.760" v="89" actId="14100"/>
        <pc:sldMkLst>
          <pc:docMk/>
          <pc:sldMk cId="3412901343" sldId="379"/>
        </pc:sldMkLst>
        <pc:spChg chg="mod">
          <ac:chgData name="Tihana Banko" userId="fcf43c4d-2661-4a07-a5d6-51faf8c3da84" providerId="ADAL" clId="{BBD515BF-F6A3-44AB-8881-B0282B779531}" dt="2024-10-11T16:36:03.760" v="89" actId="14100"/>
          <ac:spMkLst>
            <pc:docMk/>
            <pc:sldMk cId="3412901343" sldId="379"/>
            <ac:spMk id="2" creationId="{9A3318C8-1205-B932-11AC-3BA5ADE95DB6}"/>
          </ac:spMkLst>
        </pc:spChg>
      </pc:sldChg>
      <pc:sldChg chg="del">
        <pc:chgData name="Tihana Banko" userId="fcf43c4d-2661-4a07-a5d6-51faf8c3da84" providerId="ADAL" clId="{BBD515BF-F6A3-44AB-8881-B0282B779531}" dt="2024-10-11T17:21:41.178" v="198" actId="2696"/>
        <pc:sldMkLst>
          <pc:docMk/>
          <pc:sldMk cId="2064744025" sldId="380"/>
        </pc:sldMkLst>
      </pc:sldChg>
      <pc:sldChg chg="del">
        <pc:chgData name="Tihana Banko" userId="fcf43c4d-2661-4a07-a5d6-51faf8c3da84" providerId="ADAL" clId="{BBD515BF-F6A3-44AB-8881-B0282B779531}" dt="2024-10-11T16:40:11.559" v="96" actId="2696"/>
        <pc:sldMkLst>
          <pc:docMk/>
          <pc:sldMk cId="3796407273" sldId="383"/>
        </pc:sldMkLst>
      </pc:sldChg>
      <pc:sldChg chg="modSp mod">
        <pc:chgData name="Tihana Banko" userId="fcf43c4d-2661-4a07-a5d6-51faf8c3da84" providerId="ADAL" clId="{BBD515BF-F6A3-44AB-8881-B0282B779531}" dt="2024-10-11T16:53:58.646" v="195" actId="20577"/>
        <pc:sldMkLst>
          <pc:docMk/>
          <pc:sldMk cId="4277008074" sldId="384"/>
        </pc:sldMkLst>
        <pc:spChg chg="mod">
          <ac:chgData name="Tihana Banko" userId="fcf43c4d-2661-4a07-a5d6-51faf8c3da84" providerId="ADAL" clId="{BBD515BF-F6A3-44AB-8881-B0282B779531}" dt="2024-10-11T16:53:58.646" v="195" actId="20577"/>
          <ac:spMkLst>
            <pc:docMk/>
            <pc:sldMk cId="4277008074" sldId="384"/>
            <ac:spMk id="3" creationId="{C8D36823-BDDE-4810-5107-B438EF3A0AE0}"/>
          </ac:spMkLst>
        </pc:spChg>
      </pc:sldChg>
      <pc:sldChg chg="modSp mod ord">
        <pc:chgData name="Tihana Banko" userId="fcf43c4d-2661-4a07-a5d6-51faf8c3da84" providerId="ADAL" clId="{BBD515BF-F6A3-44AB-8881-B0282B779531}" dt="2024-10-11T17:22:21.044" v="203" actId="20577"/>
        <pc:sldMkLst>
          <pc:docMk/>
          <pc:sldMk cId="2348333672" sldId="385"/>
        </pc:sldMkLst>
        <pc:spChg chg="mod">
          <ac:chgData name="Tihana Banko" userId="fcf43c4d-2661-4a07-a5d6-51faf8c3da84" providerId="ADAL" clId="{BBD515BF-F6A3-44AB-8881-B0282B779531}" dt="2024-10-11T17:22:21.044" v="203" actId="20577"/>
          <ac:spMkLst>
            <pc:docMk/>
            <pc:sldMk cId="2348333672" sldId="385"/>
            <ac:spMk id="2" creationId="{9F8AF9D1-20D8-E4B4-F29F-6BCD091C4863}"/>
          </ac:spMkLst>
        </pc:spChg>
        <pc:spChg chg="mod">
          <ac:chgData name="Tihana Banko" userId="fcf43c4d-2661-4a07-a5d6-51faf8c3da84" providerId="ADAL" clId="{BBD515BF-F6A3-44AB-8881-B0282B779531}" dt="2024-10-11T16:49:46.740" v="193" actId="27636"/>
          <ac:spMkLst>
            <pc:docMk/>
            <pc:sldMk cId="2348333672" sldId="385"/>
            <ac:spMk id="3" creationId="{E6296DB8-FC02-575C-C163-C741F1192CE5}"/>
          </ac:spMkLst>
        </pc:spChg>
      </pc:sldChg>
      <pc:sldChg chg="add del">
        <pc:chgData name="Tihana Banko" userId="fcf43c4d-2661-4a07-a5d6-51faf8c3da84" providerId="ADAL" clId="{BBD515BF-F6A3-44AB-8881-B0282B779531}" dt="2024-10-11T16:40:14.458" v="97" actId="2696"/>
        <pc:sldMkLst>
          <pc:docMk/>
          <pc:sldMk cId="1650602769" sldId="3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pPr/>
              <a:t>10/19/2024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pPr/>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elefonicaserviciosaudiovisuales.com/en/audiovisual-dictionary/compressio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telefonicaserviciosaudiovisuales.com/en/audiovisual-dictionary/itu-r-60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a:t>
            </a:fld>
            <a:endParaRPr lang="en-US"/>
          </a:p>
        </p:txBody>
      </p:sp>
    </p:spTree>
    <p:extLst>
      <p:ext uri="{BB962C8B-B14F-4D97-AF65-F5344CB8AC3E}">
        <p14:creationId xmlns:p14="http://schemas.microsoft.com/office/powerpoint/2010/main" val="1356582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21</a:t>
            </a:fld>
            <a:endParaRPr lang="en-US"/>
          </a:p>
        </p:txBody>
      </p:sp>
    </p:spTree>
    <p:extLst>
      <p:ext uri="{BB962C8B-B14F-4D97-AF65-F5344CB8AC3E}">
        <p14:creationId xmlns:p14="http://schemas.microsoft.com/office/powerpoint/2010/main" val="1853930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26</a:t>
            </a:fld>
            <a:endParaRPr lang="en-US"/>
          </a:p>
        </p:txBody>
      </p:sp>
    </p:spTree>
    <p:extLst>
      <p:ext uri="{BB962C8B-B14F-4D97-AF65-F5344CB8AC3E}">
        <p14:creationId xmlns:p14="http://schemas.microsoft.com/office/powerpoint/2010/main" val="1598775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27</a:t>
            </a:fld>
            <a:endParaRPr lang="en-US"/>
          </a:p>
        </p:txBody>
      </p:sp>
    </p:spTree>
    <p:extLst>
      <p:ext uri="{BB962C8B-B14F-4D97-AF65-F5344CB8AC3E}">
        <p14:creationId xmlns:p14="http://schemas.microsoft.com/office/powerpoint/2010/main" val="2616423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29</a:t>
            </a:fld>
            <a:endParaRPr lang="en-US"/>
          </a:p>
        </p:txBody>
      </p:sp>
    </p:spTree>
    <p:extLst>
      <p:ext uri="{BB962C8B-B14F-4D97-AF65-F5344CB8AC3E}">
        <p14:creationId xmlns:p14="http://schemas.microsoft.com/office/powerpoint/2010/main" val="27129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Keyboard, mouse, stylus/ light pen</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5</a:t>
            </a:fld>
            <a:endParaRPr lang="en-US"/>
          </a:p>
        </p:txBody>
      </p:sp>
    </p:spTree>
    <p:extLst>
      <p:ext uri="{BB962C8B-B14F-4D97-AF65-F5344CB8AC3E}">
        <p14:creationId xmlns:p14="http://schemas.microsoft.com/office/powerpoint/2010/main" val="2818599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8</a:t>
            </a:fld>
            <a:endParaRPr lang="en-US"/>
          </a:p>
        </p:txBody>
      </p:sp>
    </p:spTree>
    <p:extLst>
      <p:ext uri="{BB962C8B-B14F-4D97-AF65-F5344CB8AC3E}">
        <p14:creationId xmlns:p14="http://schemas.microsoft.com/office/powerpoint/2010/main" val="248381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10</a:t>
            </a:fld>
            <a:endParaRPr lang="en-US"/>
          </a:p>
        </p:txBody>
      </p:sp>
    </p:spTree>
    <p:extLst>
      <p:ext uri="{BB962C8B-B14F-4D97-AF65-F5344CB8AC3E}">
        <p14:creationId xmlns:p14="http://schemas.microsoft.com/office/powerpoint/2010/main" val="2340605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The keyboard and the mouse</a:t>
            </a:r>
          </a:p>
          <a:p>
            <a:pPr marL="228600" indent="-228600">
              <a:buAutoNum type="arabicPeriod"/>
            </a:pPr>
            <a:r>
              <a:rPr lang="en-GB" dirty="0"/>
              <a:t>By using high quality headset microphone</a:t>
            </a:r>
          </a:p>
          <a:p>
            <a:pPr marL="228600" indent="-228600">
              <a:buAutoNum type="arabicPeriod"/>
            </a:pPr>
            <a:r>
              <a:rPr lang="en-GB" dirty="0"/>
              <a:t>Around 98%</a:t>
            </a:r>
          </a:p>
          <a:p>
            <a:pPr marL="228600" indent="-228600">
              <a:buAutoNum type="arabicPeriod"/>
            </a:pPr>
            <a:r>
              <a:rPr lang="en-GB" dirty="0"/>
              <a:t>By reading aloud sample text for a few minutes</a:t>
            </a:r>
          </a:p>
          <a:p>
            <a:pPr marL="228600" indent="-228600">
              <a:buAutoNum type="arabicPeriod"/>
            </a:pPr>
            <a:r>
              <a:rPr lang="en-GB" dirty="0"/>
              <a:t>Proper names, abbreviations and unusual words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14</a:t>
            </a:fld>
            <a:endParaRPr lang="en-US"/>
          </a:p>
        </p:txBody>
      </p:sp>
    </p:spTree>
    <p:extLst>
      <p:ext uri="{BB962C8B-B14F-4D97-AF65-F5344CB8AC3E}">
        <p14:creationId xmlns:p14="http://schemas.microsoft.com/office/powerpoint/2010/main" val="2565996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Photocopier</a:t>
            </a:r>
          </a:p>
          <a:p>
            <a:pPr marL="228600" indent="-228600">
              <a:buAutoNum type="arabicPeriod"/>
            </a:pPr>
            <a:r>
              <a:rPr lang="en-GB" dirty="0"/>
              <a:t>Computer</a:t>
            </a:r>
          </a:p>
          <a:p>
            <a:pPr marL="228600" indent="-228600">
              <a:buAutoNum type="arabicPeriod"/>
            </a:pPr>
            <a:r>
              <a:rPr lang="en-GB" dirty="0"/>
              <a:t>OCR (optical character recognition)</a:t>
            </a:r>
          </a:p>
          <a:p>
            <a:pPr marL="228600" indent="-228600">
              <a:buAutoNum type="arabicPeriod"/>
            </a:pPr>
            <a:r>
              <a:rPr lang="en-GB" dirty="0"/>
              <a:t>Text, </a:t>
            </a:r>
            <a:r>
              <a:rPr lang="en-GB" dirty="0" err="1"/>
              <a:t>colored</a:t>
            </a:r>
            <a:r>
              <a:rPr lang="en-GB" dirty="0"/>
              <a:t> pictures and even small 3D objects</a:t>
            </a:r>
          </a:p>
          <a:p>
            <a:pPr marL="228600" indent="-228600">
              <a:buAutoNum type="arabicPeriod"/>
            </a:pPr>
            <a:r>
              <a:rPr lang="en-GB" dirty="0"/>
              <a:t>35mm slides</a:t>
            </a:r>
          </a:p>
          <a:p>
            <a:pPr marL="228600" indent="-228600">
              <a:buAutoNum type="arabicPeriod"/>
            </a:pPr>
            <a:r>
              <a:rPr lang="en-GB" dirty="0"/>
              <a:t>Small pictures and logos</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16</a:t>
            </a:fld>
            <a:endParaRPr lang="en-US"/>
          </a:p>
        </p:txBody>
      </p:sp>
    </p:spTree>
    <p:extLst>
      <p:ext uri="{BB962C8B-B14F-4D97-AF65-F5344CB8AC3E}">
        <p14:creationId xmlns:p14="http://schemas.microsoft.com/office/powerpoint/2010/main" val="3398793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17</a:t>
            </a:fld>
            <a:endParaRPr lang="en-US"/>
          </a:p>
        </p:txBody>
      </p:sp>
    </p:spTree>
    <p:extLst>
      <p:ext uri="{BB962C8B-B14F-4D97-AF65-F5344CB8AC3E}">
        <p14:creationId xmlns:p14="http://schemas.microsoft.com/office/powerpoint/2010/main" val="349613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18</a:t>
            </a:fld>
            <a:endParaRPr lang="en-US"/>
          </a:p>
        </p:txBody>
      </p:sp>
    </p:spTree>
    <p:extLst>
      <p:ext uri="{BB962C8B-B14F-4D97-AF65-F5344CB8AC3E}">
        <p14:creationId xmlns:p14="http://schemas.microsoft.com/office/powerpoint/2010/main" val="2860941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2593B5"/>
                </a:solidFill>
                <a:effectLst/>
                <a:latin typeface="TelefonicaWeb-Light"/>
              </a:rPr>
              <a:t>JPEG (Joint Photographic Experts Group) </a:t>
            </a:r>
            <a:r>
              <a:rPr lang="en-GB" b="0" i="0" dirty="0">
                <a:solidFill>
                  <a:srgbClr val="333333"/>
                </a:solidFill>
                <a:effectLst/>
                <a:latin typeface="TelefonicaWeb-Light"/>
              </a:rPr>
              <a:t>Named as a Group of Experts in Still Photography, this name refers to a standard in data </a:t>
            </a:r>
            <a:r>
              <a:rPr lang="en-GB" b="0" i="0" u="none" strike="noStrike" dirty="0">
                <a:solidFill>
                  <a:srgbClr val="000000"/>
                </a:solidFill>
                <a:effectLst/>
                <a:latin typeface="TelefonicaWeb-Light"/>
                <a:hlinkClick r:id="rId3"/>
              </a:rPr>
              <a:t>compression</a:t>
            </a:r>
            <a:r>
              <a:rPr lang="en-GB" b="0" i="0" dirty="0">
                <a:solidFill>
                  <a:srgbClr val="333333"/>
                </a:solidFill>
                <a:effectLst/>
                <a:latin typeface="TelefonicaWeb-Light"/>
              </a:rPr>
              <a:t> for still images.</a:t>
            </a:r>
          </a:p>
          <a:p>
            <a:pPr algn="l" fontAlgn="base"/>
            <a:r>
              <a:rPr lang="en-GB" b="0" i="0" dirty="0">
                <a:solidFill>
                  <a:srgbClr val="333333"/>
                </a:solidFill>
                <a:effectLst/>
                <a:latin typeface="TelefonicaWeb-Light"/>
              </a:rPr>
              <a:t>In particular, the work of the group has been developed with images encoded with the </a:t>
            </a:r>
            <a:r>
              <a:rPr lang="en-GB" b="0" i="0" u="none" strike="noStrike" dirty="0">
                <a:solidFill>
                  <a:srgbClr val="000000"/>
                </a:solidFill>
                <a:effectLst/>
                <a:latin typeface="TelefonicaWeb-Light"/>
                <a:hlinkClick r:id="rId4"/>
              </a:rPr>
              <a:t>ITU-R 601</a:t>
            </a:r>
            <a:r>
              <a:rPr lang="en-GB" b="0" i="0" dirty="0">
                <a:solidFill>
                  <a:srgbClr val="333333"/>
                </a:solidFill>
                <a:effectLst/>
                <a:latin typeface="TelefonicaWeb-Light"/>
              </a:rPr>
              <a:t> standard. JPEG uses DCT </a:t>
            </a:r>
            <a:r>
              <a:rPr lang="en-GB" b="0" i="0" u="none" strike="noStrike" dirty="0">
                <a:solidFill>
                  <a:srgbClr val="000000"/>
                </a:solidFill>
                <a:effectLst/>
                <a:latin typeface="TelefonicaWeb-Light"/>
                <a:hlinkClick r:id="rId3"/>
              </a:rPr>
              <a:t>compression</a:t>
            </a:r>
            <a:r>
              <a:rPr lang="en-GB" b="0" i="0" dirty="0">
                <a:solidFill>
                  <a:srgbClr val="333333"/>
                </a:solidFill>
                <a:effectLst/>
                <a:latin typeface="TelefonicaWeb-Light"/>
              </a:rPr>
              <a:t> and offers data </a:t>
            </a:r>
            <a:r>
              <a:rPr lang="en-GB" b="0" i="0" u="none" strike="noStrike" dirty="0">
                <a:solidFill>
                  <a:srgbClr val="000000"/>
                </a:solidFill>
                <a:effectLst/>
                <a:latin typeface="TelefonicaWeb-Light"/>
                <a:hlinkClick r:id="rId3"/>
              </a:rPr>
              <a:t>compression</a:t>
            </a:r>
            <a:r>
              <a:rPr lang="en-GB" b="0" i="0" dirty="0">
                <a:solidFill>
                  <a:srgbClr val="333333"/>
                </a:solidFill>
                <a:effectLst/>
                <a:latin typeface="TelefonicaWeb-Light"/>
              </a:rPr>
              <a:t> of between 2 and 100 times the original size.</a:t>
            </a:r>
          </a:p>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19</a:t>
            </a:fld>
            <a:endParaRPr lang="en-US"/>
          </a:p>
        </p:txBody>
      </p:sp>
    </p:spTree>
    <p:extLst>
      <p:ext uri="{BB962C8B-B14F-4D97-AF65-F5344CB8AC3E}">
        <p14:creationId xmlns:p14="http://schemas.microsoft.com/office/powerpoint/2010/main" val="115461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10/19/2024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874540"/>
            <a:ext cx="6183086" cy="59931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10/19/2024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10/19/2024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Slika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97290"/>
            <a:ext cx="8686800" cy="560709"/>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veryfi.com/receipt-ocr-api/"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16.emf"/><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18.emf"/><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hyperlink" Target="https://www.91mobiles.com/hub/lcd-vs-amoled/"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hyperlink" Target="https://www.techtarget.com/whatis/definition/laser-printer" TargetMode="External"/><Relationship Id="rId2" Type="http://schemas.openxmlformats.org/officeDocument/2006/relationships/hyperlink" Target="https://www.techtarget.com/whatis/definition/inkjet-printer" TargetMode="External"/><Relationship Id="rId1" Type="http://schemas.openxmlformats.org/officeDocument/2006/relationships/slideLayout" Target="../slideLayouts/slideLayout2.xml"/><Relationship Id="rId6" Type="http://schemas.openxmlformats.org/officeDocument/2006/relationships/hyperlink" Target="https://www.techtarget.com/whatis/definition/multifunction-peripheral-MFP" TargetMode="External"/><Relationship Id="rId5" Type="http://schemas.openxmlformats.org/officeDocument/2006/relationships/hyperlink" Target="https://www.techtarget.com/whatis/definition/thermal-transfer-printer" TargetMode="External"/><Relationship Id="rId4" Type="http://schemas.openxmlformats.org/officeDocument/2006/relationships/hyperlink" Target="https://www.techtarget.com/whatis/definition/3-D-printing-rapid-prototyping-stereolighography-or-architectural-model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echtarget.com/whatis/definition/printer" TargetMode="External"/><Relationship Id="rId2" Type="http://schemas.openxmlformats.org/officeDocument/2006/relationships/hyperlink" Target="https://data-flair.training/blogs/input-output-devices-of-computer/" TargetMode="External"/><Relationship Id="rId1" Type="http://schemas.openxmlformats.org/officeDocument/2006/relationships/slideLayout" Target="../slideLayouts/slideLayout2.xml"/><Relationship Id="rId5" Type="http://schemas.openxmlformats.org/officeDocument/2006/relationships/hyperlink" Target="https://www.91mobiles.com/hub/lcd-vs-amoled/" TargetMode="External"/><Relationship Id="rId4" Type="http://schemas.openxmlformats.org/officeDocument/2006/relationships/hyperlink" Target="https://www.techopedia.com/definition/1268/imagesetter"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scribd.com/document/266312924/Check-Your-English-Vocabulary-for-Computers-and-Information-Technology"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728300"/>
            <a:ext cx="4612404" cy="2014537"/>
          </a:xfrm>
        </p:spPr>
        <p:txBody>
          <a:bodyPr>
            <a:normAutofit fontScale="90000"/>
          </a:bodyPr>
          <a:lstStyle/>
          <a:p>
            <a:pPr>
              <a:lnSpc>
                <a:spcPct val="107000"/>
              </a:lnSpc>
              <a:spcAft>
                <a:spcPts val="800"/>
              </a:spcAft>
            </a:pP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ENGLISH FOR IT</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hr-BA" sz="4400" kern="100" dirty="0">
                <a:latin typeface="Calibri" panose="020F0502020204030204" pitchFamily="34" charset="0"/>
                <a:ea typeface="Calibri" panose="020F0502020204030204" pitchFamily="34" charset="0"/>
                <a:cs typeface="Times New Roman" panose="02020603050405020304" pitchFamily="18" charset="0"/>
              </a:rPr>
              <a:t>LO 1</a:t>
            </a: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 VOCABULARY</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000" kern="100" dirty="0">
                <a:effectLst/>
                <a:latin typeface="Calibri" panose="020F0502020204030204" pitchFamily="34" charset="0"/>
                <a:ea typeface="Calibri" panose="020F0502020204030204" pitchFamily="34" charset="0"/>
                <a:cs typeface="Times New Roman" panose="02020603050405020304" pitchFamily="18" charset="0"/>
              </a:rPr>
              <a:t>Input </a:t>
            </a:r>
            <a:r>
              <a:rPr lang="hr-BA" sz="40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hr-BA" sz="4000" kern="100" dirty="0">
                <a:effectLst/>
                <a:latin typeface="Calibri" panose="020F0502020204030204" pitchFamily="34" charset="0"/>
                <a:ea typeface="Calibri" panose="020F0502020204030204" pitchFamily="34" charset="0"/>
                <a:cs typeface="Times New Roman" panose="02020603050405020304" pitchFamily="18" charset="0"/>
              </a:rPr>
              <a:t> output </a:t>
            </a:r>
            <a:r>
              <a:rPr lang="en-GB" sz="4000" kern="100" dirty="0">
                <a:effectLst/>
                <a:latin typeface="Calibri" panose="020F0502020204030204" pitchFamily="34" charset="0"/>
                <a:ea typeface="Calibri" panose="020F0502020204030204" pitchFamily="34" charset="0"/>
                <a:cs typeface="Times New Roman" panose="02020603050405020304" pitchFamily="18" charset="0"/>
              </a:rPr>
              <a:t>devices</a:t>
            </a:r>
            <a:br>
              <a:rPr lang="hr-HR"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hr-HR"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D83158-A6B6-083C-3BCA-5293CCB4F821}"/>
              </a:ext>
            </a:extLst>
          </p:cNvPr>
          <p:cNvPicPr>
            <a:picLocks noChangeAspect="1"/>
          </p:cNvPicPr>
          <p:nvPr/>
        </p:nvPicPr>
        <p:blipFill rotWithShape="1">
          <a:blip r:embed="rId3"/>
          <a:srcRect l="25000" t="36111" r="26875" b="30278"/>
          <a:stretch/>
        </p:blipFill>
        <p:spPr>
          <a:xfrm>
            <a:off x="214746" y="1076325"/>
            <a:ext cx="11977254" cy="4705350"/>
          </a:xfrm>
          <a:prstGeom prst="rect">
            <a:avLst/>
          </a:prstGeom>
        </p:spPr>
      </p:pic>
    </p:spTree>
    <p:extLst>
      <p:ext uri="{BB962C8B-B14F-4D97-AF65-F5344CB8AC3E}">
        <p14:creationId xmlns:p14="http://schemas.microsoft.com/office/powerpoint/2010/main" val="3228174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2A5E-E735-90D5-CF92-C922FACE6F94}"/>
              </a:ext>
            </a:extLst>
          </p:cNvPr>
          <p:cNvSpPr>
            <a:spLocks noGrp="1"/>
          </p:cNvSpPr>
          <p:nvPr>
            <p:ph type="title"/>
          </p:nvPr>
        </p:nvSpPr>
        <p:spPr>
          <a:xfrm>
            <a:off x="838200" y="351678"/>
            <a:ext cx="10515600" cy="1325563"/>
          </a:xfrm>
        </p:spPr>
        <p:txBody>
          <a:bodyPr/>
          <a:lstStyle/>
          <a:p>
            <a:r>
              <a:rPr lang="en-GB" dirty="0"/>
              <a:t>Optical Character Recognition / Reader (OCR)</a:t>
            </a:r>
            <a:endParaRPr lang="hr-HR" dirty="0"/>
          </a:p>
        </p:txBody>
      </p:sp>
      <p:sp>
        <p:nvSpPr>
          <p:cNvPr id="3" name="Content Placeholder 2">
            <a:extLst>
              <a:ext uri="{FF2B5EF4-FFF2-40B4-BE49-F238E27FC236}">
                <a16:creationId xmlns:a16="http://schemas.microsoft.com/office/drawing/2014/main" id="{56727C8C-25EA-F9F7-3230-431A11EBEFC4}"/>
              </a:ext>
            </a:extLst>
          </p:cNvPr>
          <p:cNvSpPr>
            <a:spLocks noGrp="1"/>
          </p:cNvSpPr>
          <p:nvPr>
            <p:ph idx="1"/>
          </p:nvPr>
        </p:nvSpPr>
        <p:spPr/>
        <p:txBody>
          <a:bodyPr>
            <a:normAutofit/>
          </a:bodyPr>
          <a:lstStyle/>
          <a:p>
            <a:pPr algn="l"/>
            <a:r>
              <a:rPr lang="en-GB" dirty="0"/>
              <a:t>OCR (optical character recognition or optical character reader) is the electronic or mechanical conversion of </a:t>
            </a:r>
            <a:r>
              <a:rPr lang="en-GB" dirty="0">
                <a:hlinkClick r:id="rId2">
                  <a:extLst>
                    <a:ext uri="{A12FA001-AC4F-418D-AE19-62706E023703}">
                      <ahyp:hlinkClr xmlns:ahyp="http://schemas.microsoft.com/office/drawing/2018/hyperlinkcolor" val="tx"/>
                    </a:ext>
                  </a:extLst>
                </a:hlinkClick>
              </a:rPr>
              <a:t>receipt images</a:t>
            </a:r>
            <a:r>
              <a:rPr lang="en-GB" dirty="0"/>
              <a:t>, receipt paper, and handwritten or printed text into machine-encoded text using software. In other words, transforming physical documents into digital data.</a:t>
            </a:r>
            <a:br>
              <a:rPr lang="en-GB" dirty="0"/>
            </a:br>
            <a:endParaRPr lang="hr-HR" dirty="0"/>
          </a:p>
        </p:txBody>
      </p:sp>
      <p:pic>
        <p:nvPicPr>
          <p:cNvPr id="5" name="Picture 4">
            <a:extLst>
              <a:ext uri="{FF2B5EF4-FFF2-40B4-BE49-F238E27FC236}">
                <a16:creationId xmlns:a16="http://schemas.microsoft.com/office/drawing/2014/main" id="{95EE778E-EBD2-262B-FA29-133E7BE020BD}"/>
              </a:ext>
            </a:extLst>
          </p:cNvPr>
          <p:cNvPicPr>
            <a:picLocks noChangeAspect="1"/>
          </p:cNvPicPr>
          <p:nvPr/>
        </p:nvPicPr>
        <p:blipFill rotWithShape="1">
          <a:blip r:embed="rId3"/>
          <a:srcRect l="29559" t="40588" r="30404" b="14902"/>
          <a:stretch/>
        </p:blipFill>
        <p:spPr>
          <a:xfrm>
            <a:off x="7324165" y="3813925"/>
            <a:ext cx="4867835" cy="3044075"/>
          </a:xfrm>
          <a:prstGeom prst="rect">
            <a:avLst/>
          </a:prstGeom>
        </p:spPr>
      </p:pic>
    </p:spTree>
    <p:extLst>
      <p:ext uri="{BB962C8B-B14F-4D97-AF65-F5344CB8AC3E}">
        <p14:creationId xmlns:p14="http://schemas.microsoft.com/office/powerpoint/2010/main" val="1840651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59BE-C874-351A-4B76-FBEFB0A74308}"/>
              </a:ext>
            </a:extLst>
          </p:cNvPr>
          <p:cNvSpPr>
            <a:spLocks noGrp="1"/>
          </p:cNvSpPr>
          <p:nvPr>
            <p:ph type="title"/>
          </p:nvPr>
        </p:nvSpPr>
        <p:spPr/>
        <p:txBody>
          <a:bodyPr>
            <a:normAutofit/>
          </a:bodyPr>
          <a:lstStyle/>
          <a:p>
            <a:r>
              <a:rPr lang="en-GB" sz="3600" dirty="0"/>
              <a:t>Optical character recognition devices</a:t>
            </a:r>
            <a:endParaRPr lang="hr-HR" sz="3600" dirty="0"/>
          </a:p>
        </p:txBody>
      </p:sp>
      <p:pic>
        <p:nvPicPr>
          <p:cNvPr id="2050" name="Picture 2" descr="Optical Character Reader - IGCSE ICT">
            <a:extLst>
              <a:ext uri="{FF2B5EF4-FFF2-40B4-BE49-F238E27FC236}">
                <a16:creationId xmlns:a16="http://schemas.microsoft.com/office/drawing/2014/main" id="{1878412D-02AD-49B6-B8B9-DE6FF54B4D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3012" y="1815353"/>
            <a:ext cx="4534283" cy="30153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ython Optical Character Recognition (OCR): A Tutorial | Built In">
            <a:extLst>
              <a:ext uri="{FF2B5EF4-FFF2-40B4-BE49-F238E27FC236}">
                <a16:creationId xmlns:a16="http://schemas.microsoft.com/office/drawing/2014/main" id="{CDC7D061-9AB5-E5E7-86FB-1207930DC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15353"/>
            <a:ext cx="5212686" cy="3015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7F25628-1CE5-A812-7EC4-1F0BC355053D}"/>
              </a:ext>
            </a:extLst>
          </p:cNvPr>
          <p:cNvSpPr txBox="1"/>
          <p:nvPr/>
        </p:nvSpPr>
        <p:spPr>
          <a:xfrm>
            <a:off x="1013012" y="5325035"/>
            <a:ext cx="11178988" cy="461665"/>
          </a:xfrm>
          <a:prstGeom prst="rect">
            <a:avLst/>
          </a:prstGeom>
          <a:noFill/>
        </p:spPr>
        <p:txBody>
          <a:bodyPr wrap="square" rtlCol="0">
            <a:spAutoFit/>
          </a:bodyPr>
          <a:lstStyle/>
          <a:p>
            <a:r>
              <a:rPr lang="en-GB" sz="2400" b="1" i="1" dirty="0">
                <a:solidFill>
                  <a:schemeClr val="accent1"/>
                </a:solidFill>
              </a:rPr>
              <a:t>Do you use OCR and what for? Which apps do you use? What are the benefits of OCR?</a:t>
            </a:r>
            <a:endParaRPr lang="hr-HR" sz="2400" b="1" i="1" dirty="0">
              <a:solidFill>
                <a:schemeClr val="accent1"/>
              </a:solidFill>
            </a:endParaRPr>
          </a:p>
        </p:txBody>
      </p:sp>
    </p:spTree>
    <p:extLst>
      <p:ext uri="{BB962C8B-B14F-4D97-AF65-F5344CB8AC3E}">
        <p14:creationId xmlns:p14="http://schemas.microsoft.com/office/powerpoint/2010/main" val="387564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23B4-664A-7955-3DB6-DB46A328AD09}"/>
              </a:ext>
            </a:extLst>
          </p:cNvPr>
          <p:cNvSpPr>
            <a:spLocks noGrp="1"/>
          </p:cNvSpPr>
          <p:nvPr>
            <p:ph type="title"/>
          </p:nvPr>
        </p:nvSpPr>
        <p:spPr/>
        <p:txBody>
          <a:bodyPr/>
          <a:lstStyle/>
          <a:p>
            <a:r>
              <a:rPr lang="en-GB" dirty="0"/>
              <a:t>Bar code reader</a:t>
            </a:r>
            <a:endParaRPr lang="hr-HR" dirty="0"/>
          </a:p>
        </p:txBody>
      </p:sp>
      <p:pic>
        <p:nvPicPr>
          <p:cNvPr id="1026" name="Picture 2" descr="Set Up Your Barcode Scanner in 3 Simple Steps - Software | Bepoz">
            <a:extLst>
              <a:ext uri="{FF2B5EF4-FFF2-40B4-BE49-F238E27FC236}">
                <a16:creationId xmlns:a16="http://schemas.microsoft.com/office/drawing/2014/main" id="{17DB4308-FFB4-ABE4-335C-7CB94FEAB8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694" y="1825625"/>
            <a:ext cx="6512306"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369858-4EF9-4464-4465-D107E9604901}"/>
              </a:ext>
            </a:extLst>
          </p:cNvPr>
          <p:cNvSpPr txBox="1"/>
          <p:nvPr/>
        </p:nvSpPr>
        <p:spPr>
          <a:xfrm>
            <a:off x="6992471" y="1519518"/>
            <a:ext cx="4572000" cy="3816429"/>
          </a:xfrm>
          <a:prstGeom prst="rect">
            <a:avLst/>
          </a:prstGeom>
          <a:noFill/>
        </p:spPr>
        <p:txBody>
          <a:bodyPr wrap="square" rtlCol="0">
            <a:spAutoFit/>
          </a:bodyPr>
          <a:lstStyle/>
          <a:p>
            <a:r>
              <a:rPr lang="en-GB" sz="2800" b="0" i="0" dirty="0">
                <a:solidFill>
                  <a:srgbClr val="444444"/>
                </a:solidFill>
                <a:effectLst/>
              </a:rPr>
              <a:t>Bar Code Reader is a reading device used to read barcode data like on goods, books, etc. It can be a </a:t>
            </a:r>
            <a:r>
              <a:rPr lang="en-GB" sz="2800" b="1" i="0" dirty="0">
                <a:solidFill>
                  <a:srgbClr val="444444"/>
                </a:solidFill>
                <a:effectLst/>
              </a:rPr>
              <a:t>handheld scanner </a:t>
            </a:r>
            <a:r>
              <a:rPr lang="en-GB" sz="2800" b="0" i="0" dirty="0">
                <a:solidFill>
                  <a:srgbClr val="444444"/>
                </a:solidFill>
                <a:effectLst/>
              </a:rPr>
              <a:t>or a </a:t>
            </a:r>
            <a:r>
              <a:rPr lang="en-GB" sz="2800" b="1" i="0" dirty="0">
                <a:solidFill>
                  <a:srgbClr val="444444"/>
                </a:solidFill>
                <a:effectLst/>
              </a:rPr>
              <a:t>stationary</a:t>
            </a:r>
            <a:r>
              <a:rPr lang="en-GB" sz="2800" b="0" i="0" dirty="0">
                <a:solidFill>
                  <a:srgbClr val="444444"/>
                </a:solidFill>
                <a:effectLst/>
              </a:rPr>
              <a:t> one but they both scan the image by converting it to alphanumeric value on the computer.</a:t>
            </a:r>
          </a:p>
          <a:p>
            <a:endParaRPr lang="hr-HR" dirty="0"/>
          </a:p>
        </p:txBody>
      </p:sp>
    </p:spTree>
    <p:extLst>
      <p:ext uri="{BB962C8B-B14F-4D97-AF65-F5344CB8AC3E}">
        <p14:creationId xmlns:p14="http://schemas.microsoft.com/office/powerpoint/2010/main" val="1840163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FEBD-C71C-C922-CF28-F09667CBBFC1}"/>
              </a:ext>
            </a:extLst>
          </p:cNvPr>
          <p:cNvSpPr>
            <a:spLocks noGrp="1"/>
          </p:cNvSpPr>
          <p:nvPr>
            <p:ph type="title"/>
          </p:nvPr>
        </p:nvSpPr>
        <p:spPr>
          <a:xfrm>
            <a:off x="838200" y="365125"/>
            <a:ext cx="10820400" cy="1325563"/>
          </a:xfrm>
        </p:spPr>
        <p:txBody>
          <a:bodyPr>
            <a:normAutofit/>
          </a:bodyPr>
          <a:lstStyle/>
          <a:p>
            <a:r>
              <a:rPr lang="en-GB" sz="3200" i="1" dirty="0">
                <a:solidFill>
                  <a:schemeClr val="accent1"/>
                </a:solidFill>
              </a:rPr>
              <a:t>Speech recognition systems. Listen and answer.</a:t>
            </a:r>
            <a:endParaRPr lang="hr-HR" sz="3200" i="1" dirty="0">
              <a:solidFill>
                <a:schemeClr val="accent1"/>
              </a:solidFill>
            </a:endParaRPr>
          </a:p>
        </p:txBody>
      </p:sp>
      <p:pic>
        <p:nvPicPr>
          <p:cNvPr id="5" name="Content Placeholder 4">
            <a:extLst>
              <a:ext uri="{FF2B5EF4-FFF2-40B4-BE49-F238E27FC236}">
                <a16:creationId xmlns:a16="http://schemas.microsoft.com/office/drawing/2014/main" id="{72E648A1-A242-AF32-AF22-91FC97DA2C23}"/>
              </a:ext>
            </a:extLst>
          </p:cNvPr>
          <p:cNvPicPr>
            <a:picLocks noGrp="1" noChangeAspect="1"/>
          </p:cNvPicPr>
          <p:nvPr>
            <p:ph idx="1"/>
          </p:nvPr>
        </p:nvPicPr>
        <p:blipFill>
          <a:blip r:embed="rId5"/>
          <a:stretch>
            <a:fillRect/>
          </a:stretch>
        </p:blipFill>
        <p:spPr>
          <a:xfrm>
            <a:off x="1715036" y="2786394"/>
            <a:ext cx="9066727" cy="2341123"/>
          </a:xfrm>
        </p:spPr>
      </p:pic>
      <p:sp>
        <p:nvSpPr>
          <p:cNvPr id="6" name="TextBox 5">
            <a:extLst>
              <a:ext uri="{FF2B5EF4-FFF2-40B4-BE49-F238E27FC236}">
                <a16:creationId xmlns:a16="http://schemas.microsoft.com/office/drawing/2014/main" id="{4179C5B0-3455-D81A-E9D1-5FAD07393CF6}"/>
              </a:ext>
            </a:extLst>
          </p:cNvPr>
          <p:cNvSpPr txBox="1"/>
          <p:nvPr/>
        </p:nvSpPr>
        <p:spPr>
          <a:xfrm>
            <a:off x="6347012" y="5338918"/>
            <a:ext cx="4760259" cy="830997"/>
          </a:xfrm>
          <a:prstGeom prst="rect">
            <a:avLst/>
          </a:prstGeom>
          <a:noFill/>
        </p:spPr>
        <p:txBody>
          <a:bodyPr wrap="square" rtlCol="0">
            <a:spAutoFit/>
          </a:bodyPr>
          <a:lstStyle/>
          <a:p>
            <a:r>
              <a:rPr lang="en-GB" sz="2400" i="1" dirty="0">
                <a:solidFill>
                  <a:schemeClr val="accent1"/>
                </a:solidFill>
              </a:rPr>
              <a:t>Do you use voice commands? </a:t>
            </a:r>
          </a:p>
          <a:p>
            <a:r>
              <a:rPr lang="en-GB" sz="2400" i="1" dirty="0">
                <a:solidFill>
                  <a:schemeClr val="accent1"/>
                </a:solidFill>
              </a:rPr>
              <a:t>In what situations?</a:t>
            </a:r>
            <a:endParaRPr lang="hr-HR" sz="2400" i="1" dirty="0">
              <a:solidFill>
                <a:schemeClr val="accent1"/>
              </a:solidFill>
            </a:endParaRPr>
          </a:p>
        </p:txBody>
      </p:sp>
      <p:pic>
        <p:nvPicPr>
          <p:cNvPr id="7" name="Speech recognition systems">
            <a:hlinkClick r:id="" action="ppaction://media"/>
            <a:extLst>
              <a:ext uri="{FF2B5EF4-FFF2-40B4-BE49-F238E27FC236}">
                <a16:creationId xmlns:a16="http://schemas.microsoft.com/office/drawing/2014/main" id="{042C4B4D-3288-5B22-ADB6-3425354643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34466" y="1447006"/>
            <a:ext cx="487363" cy="487363"/>
          </a:xfrm>
          <a:prstGeom prst="rect">
            <a:avLst/>
          </a:prstGeom>
        </p:spPr>
      </p:pic>
    </p:spTree>
    <p:extLst>
      <p:ext uri="{BB962C8B-B14F-4D97-AF65-F5344CB8AC3E}">
        <p14:creationId xmlns:p14="http://schemas.microsoft.com/office/powerpoint/2010/main" val="275861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7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E20494-E6F9-FD99-FD4B-2C8E319EA36C}"/>
              </a:ext>
            </a:extLst>
          </p:cNvPr>
          <p:cNvSpPr>
            <a:spLocks noGrp="1"/>
          </p:cNvSpPr>
          <p:nvPr>
            <p:ph idx="1"/>
          </p:nvPr>
        </p:nvSpPr>
        <p:spPr/>
        <p:txBody>
          <a:bodyPr/>
          <a:lstStyle/>
          <a:p>
            <a:endParaRPr lang="hr-HR"/>
          </a:p>
        </p:txBody>
      </p:sp>
      <p:sp>
        <p:nvSpPr>
          <p:cNvPr id="5" name="Title 4">
            <a:extLst>
              <a:ext uri="{FF2B5EF4-FFF2-40B4-BE49-F238E27FC236}">
                <a16:creationId xmlns:a16="http://schemas.microsoft.com/office/drawing/2014/main" id="{36E47FBE-F3A7-51E3-9D7B-159D851B746E}"/>
              </a:ext>
            </a:extLst>
          </p:cNvPr>
          <p:cNvSpPr>
            <a:spLocks noGrp="1"/>
          </p:cNvSpPr>
          <p:nvPr>
            <p:ph type="title"/>
          </p:nvPr>
        </p:nvSpPr>
        <p:spPr/>
        <p:txBody>
          <a:bodyPr/>
          <a:lstStyle/>
          <a:p>
            <a:endParaRPr lang="hr-HR"/>
          </a:p>
        </p:txBody>
      </p:sp>
      <p:pic>
        <p:nvPicPr>
          <p:cNvPr id="7" name="Picture 6">
            <a:extLst>
              <a:ext uri="{FF2B5EF4-FFF2-40B4-BE49-F238E27FC236}">
                <a16:creationId xmlns:a16="http://schemas.microsoft.com/office/drawing/2014/main" id="{109CD42A-CDE4-0EAC-A5EA-09B15CE53D6E}"/>
              </a:ext>
            </a:extLst>
          </p:cNvPr>
          <p:cNvPicPr>
            <a:picLocks noChangeAspect="1"/>
          </p:cNvPicPr>
          <p:nvPr/>
        </p:nvPicPr>
        <p:blipFill rotWithShape="1">
          <a:blip r:embed="rId2"/>
          <a:srcRect t="2397"/>
          <a:stretch/>
        </p:blipFill>
        <p:spPr>
          <a:xfrm>
            <a:off x="0" y="255494"/>
            <a:ext cx="12192000" cy="6506835"/>
          </a:xfrm>
          <a:prstGeom prst="rect">
            <a:avLst/>
          </a:prstGeom>
        </p:spPr>
      </p:pic>
    </p:spTree>
    <p:extLst>
      <p:ext uri="{BB962C8B-B14F-4D97-AF65-F5344CB8AC3E}">
        <p14:creationId xmlns:p14="http://schemas.microsoft.com/office/powerpoint/2010/main" val="3601081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2422B-49ED-9A9F-9A27-A9F4743A7B11}"/>
              </a:ext>
            </a:extLst>
          </p:cNvPr>
          <p:cNvSpPr>
            <a:spLocks noGrp="1"/>
          </p:cNvSpPr>
          <p:nvPr>
            <p:ph type="title"/>
          </p:nvPr>
        </p:nvSpPr>
        <p:spPr/>
        <p:txBody>
          <a:bodyPr/>
          <a:lstStyle/>
          <a:p>
            <a:r>
              <a:rPr lang="en-GB" dirty="0"/>
              <a:t>Scanners</a:t>
            </a:r>
            <a:endParaRPr lang="hr-HR" dirty="0"/>
          </a:p>
        </p:txBody>
      </p:sp>
      <p:pic>
        <p:nvPicPr>
          <p:cNvPr id="5" name="Content Placeholder 4">
            <a:extLst>
              <a:ext uri="{FF2B5EF4-FFF2-40B4-BE49-F238E27FC236}">
                <a16:creationId xmlns:a16="http://schemas.microsoft.com/office/drawing/2014/main" id="{FCF278CA-ED0D-BAC5-7D45-EA4357D4BA1E}"/>
              </a:ext>
            </a:extLst>
          </p:cNvPr>
          <p:cNvPicPr>
            <a:picLocks noGrp="1" noChangeAspect="1"/>
          </p:cNvPicPr>
          <p:nvPr>
            <p:ph idx="1"/>
          </p:nvPr>
        </p:nvPicPr>
        <p:blipFill>
          <a:blip r:embed="rId5"/>
          <a:stretch>
            <a:fillRect/>
          </a:stretch>
        </p:blipFill>
        <p:spPr>
          <a:xfrm>
            <a:off x="985387" y="1825625"/>
            <a:ext cx="10221225" cy="4351338"/>
          </a:xfrm>
        </p:spPr>
      </p:pic>
      <p:pic>
        <p:nvPicPr>
          <p:cNvPr id="6" name="SCANNERS">
            <a:hlinkClick r:id="" action="ppaction://media"/>
            <a:extLst>
              <a:ext uri="{FF2B5EF4-FFF2-40B4-BE49-F238E27FC236}">
                <a16:creationId xmlns:a16="http://schemas.microsoft.com/office/drawing/2014/main" id="{EB510773-6BA1-7989-0BAC-86648BC09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04831" y="540543"/>
            <a:ext cx="487363" cy="487363"/>
          </a:xfrm>
          <a:prstGeom prst="rect">
            <a:avLst/>
          </a:prstGeom>
        </p:spPr>
      </p:pic>
    </p:spTree>
    <p:extLst>
      <p:ext uri="{BB962C8B-B14F-4D97-AF65-F5344CB8AC3E}">
        <p14:creationId xmlns:p14="http://schemas.microsoft.com/office/powerpoint/2010/main" val="122639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CA858D-545F-B500-D522-D67DDF6601D2}"/>
              </a:ext>
            </a:extLst>
          </p:cNvPr>
          <p:cNvPicPr>
            <a:picLocks noChangeAspect="1"/>
          </p:cNvPicPr>
          <p:nvPr/>
        </p:nvPicPr>
        <p:blipFill rotWithShape="1">
          <a:blip r:embed="rId3"/>
          <a:srcRect l="24154" t="25489" r="27537" b="43530"/>
          <a:stretch/>
        </p:blipFill>
        <p:spPr>
          <a:xfrm>
            <a:off x="114159" y="1677241"/>
            <a:ext cx="12077841" cy="4356846"/>
          </a:xfrm>
          <a:prstGeom prst="rect">
            <a:avLst/>
          </a:prstGeom>
        </p:spPr>
      </p:pic>
      <p:sp>
        <p:nvSpPr>
          <p:cNvPr id="11" name="Title 1">
            <a:extLst>
              <a:ext uri="{FF2B5EF4-FFF2-40B4-BE49-F238E27FC236}">
                <a16:creationId xmlns:a16="http://schemas.microsoft.com/office/drawing/2014/main" id="{7EF55597-5D33-92D2-D986-E879DF479D82}"/>
              </a:ext>
            </a:extLst>
          </p:cNvPr>
          <p:cNvSpPr>
            <a:spLocks noGrp="1"/>
          </p:cNvSpPr>
          <p:nvPr>
            <p:ph type="title"/>
          </p:nvPr>
        </p:nvSpPr>
        <p:spPr>
          <a:xfrm>
            <a:off x="838200" y="351678"/>
            <a:ext cx="10820400" cy="1325563"/>
          </a:xfrm>
        </p:spPr>
        <p:txBody>
          <a:bodyPr>
            <a:normAutofit fontScale="90000"/>
          </a:bodyPr>
          <a:lstStyle/>
          <a:p>
            <a:r>
              <a:rPr lang="en-GB" sz="3200" i="1" dirty="0">
                <a:solidFill>
                  <a:schemeClr val="accent1"/>
                </a:solidFill>
              </a:rPr>
              <a:t>Complete the text. </a:t>
            </a:r>
            <a:br>
              <a:rPr lang="en-GB" sz="3200" i="1" dirty="0">
                <a:solidFill>
                  <a:schemeClr val="accent1"/>
                </a:solidFill>
              </a:rPr>
            </a:br>
            <a:r>
              <a:rPr lang="en-GB" sz="3200" i="1" dirty="0">
                <a:solidFill>
                  <a:schemeClr val="accent1"/>
                </a:solidFill>
              </a:rPr>
              <a:t>Use: click, OCR software, connected, contrast, text, original, file format, preview, at, dpi, brightness, adjust</a:t>
            </a:r>
            <a:endParaRPr lang="hr-HR" sz="3200" i="1" dirty="0">
              <a:solidFill>
                <a:schemeClr val="accent1"/>
              </a:solidFill>
            </a:endParaRPr>
          </a:p>
        </p:txBody>
      </p:sp>
    </p:spTree>
    <p:extLst>
      <p:ext uri="{BB962C8B-B14F-4D97-AF65-F5344CB8AC3E}">
        <p14:creationId xmlns:p14="http://schemas.microsoft.com/office/powerpoint/2010/main" val="2392256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EF55597-5D33-92D2-D986-E879DF479D82}"/>
              </a:ext>
            </a:extLst>
          </p:cNvPr>
          <p:cNvSpPr>
            <a:spLocks noGrp="1"/>
          </p:cNvSpPr>
          <p:nvPr>
            <p:ph type="title"/>
          </p:nvPr>
        </p:nvSpPr>
        <p:spPr>
          <a:xfrm>
            <a:off x="838200" y="351678"/>
            <a:ext cx="10820400" cy="1325563"/>
          </a:xfrm>
        </p:spPr>
        <p:txBody>
          <a:bodyPr>
            <a:normAutofit/>
          </a:bodyPr>
          <a:lstStyle/>
          <a:p>
            <a:r>
              <a:rPr lang="en-GB" sz="3200" i="1" dirty="0">
                <a:solidFill>
                  <a:schemeClr val="accent1"/>
                </a:solidFill>
              </a:rPr>
              <a:t>Check your answers:</a:t>
            </a:r>
            <a:endParaRPr lang="hr-HR" sz="3200" i="1" dirty="0">
              <a:solidFill>
                <a:schemeClr val="accent1"/>
              </a:solidFill>
            </a:endParaRPr>
          </a:p>
        </p:txBody>
      </p:sp>
      <p:sp>
        <p:nvSpPr>
          <p:cNvPr id="3" name="TextBox 2">
            <a:extLst>
              <a:ext uri="{FF2B5EF4-FFF2-40B4-BE49-F238E27FC236}">
                <a16:creationId xmlns:a16="http://schemas.microsoft.com/office/drawing/2014/main" id="{8AEA525D-B034-5F0D-2148-CCD3B61695BC}"/>
              </a:ext>
            </a:extLst>
          </p:cNvPr>
          <p:cNvSpPr txBox="1"/>
          <p:nvPr/>
        </p:nvSpPr>
        <p:spPr>
          <a:xfrm>
            <a:off x="1731309" y="1677241"/>
            <a:ext cx="7332008" cy="4031873"/>
          </a:xfrm>
          <a:prstGeom prst="rect">
            <a:avLst/>
          </a:prstGeom>
          <a:noFill/>
        </p:spPr>
        <p:txBody>
          <a:bodyPr wrap="square">
            <a:spAutoFit/>
          </a:bodyPr>
          <a:lstStyle/>
          <a:p>
            <a:pPr marL="228600" indent="-228600">
              <a:buAutoNum type="arabicPeriod"/>
            </a:pPr>
            <a:r>
              <a:rPr lang="en-GB" sz="3200" dirty="0"/>
              <a:t>Connected</a:t>
            </a:r>
          </a:p>
          <a:p>
            <a:pPr marL="228600" indent="-228600">
              <a:buAutoNum type="arabicPeriod"/>
            </a:pPr>
            <a:r>
              <a:rPr lang="en-GB" sz="3200" dirty="0"/>
              <a:t>Original</a:t>
            </a:r>
          </a:p>
          <a:p>
            <a:pPr marL="228600" indent="-228600">
              <a:buAutoNum type="arabicPeriod"/>
            </a:pPr>
            <a:r>
              <a:rPr lang="en-GB" sz="3200" dirty="0"/>
              <a:t>At / dpi</a:t>
            </a:r>
          </a:p>
          <a:p>
            <a:pPr marL="228600" indent="-228600">
              <a:buAutoNum type="arabicPeriod"/>
            </a:pPr>
            <a:r>
              <a:rPr lang="en-GB" sz="3200" dirty="0"/>
              <a:t>Preview</a:t>
            </a:r>
          </a:p>
          <a:p>
            <a:pPr marL="228600" indent="-228600">
              <a:buAutoNum type="arabicPeriod"/>
            </a:pPr>
            <a:r>
              <a:rPr lang="en-GB" sz="3200" dirty="0"/>
              <a:t>Adjust / brightness / contrast</a:t>
            </a:r>
          </a:p>
          <a:p>
            <a:pPr marL="228600" indent="-228600">
              <a:buAutoNum type="arabicPeriod"/>
            </a:pPr>
            <a:r>
              <a:rPr lang="en-GB" sz="3200" dirty="0"/>
              <a:t>Click</a:t>
            </a:r>
          </a:p>
          <a:p>
            <a:pPr marL="228600" indent="-228600">
              <a:buAutoNum type="arabicPeriod"/>
            </a:pPr>
            <a:r>
              <a:rPr lang="en-GB" sz="3200" dirty="0"/>
              <a:t>Text / OCR software</a:t>
            </a:r>
          </a:p>
          <a:p>
            <a:pPr marL="228600" indent="-228600">
              <a:buAutoNum type="arabicPeriod"/>
            </a:pPr>
            <a:r>
              <a:rPr lang="en-GB" sz="3200" dirty="0"/>
              <a:t>File format</a:t>
            </a:r>
            <a:endParaRPr lang="hr-HR" sz="3200" dirty="0"/>
          </a:p>
        </p:txBody>
      </p:sp>
    </p:spTree>
    <p:extLst>
      <p:ext uri="{BB962C8B-B14F-4D97-AF65-F5344CB8AC3E}">
        <p14:creationId xmlns:p14="http://schemas.microsoft.com/office/powerpoint/2010/main" val="1303266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8F2B1-4615-D3FC-C762-A7D577EDB7EB}"/>
              </a:ext>
            </a:extLst>
          </p:cNvPr>
          <p:cNvSpPr>
            <a:spLocks noGrp="1"/>
          </p:cNvSpPr>
          <p:nvPr>
            <p:ph type="title"/>
          </p:nvPr>
        </p:nvSpPr>
        <p:spPr/>
        <p:txBody>
          <a:bodyPr/>
          <a:lstStyle/>
          <a:p>
            <a:r>
              <a:rPr lang="en-GB" dirty="0"/>
              <a:t>More initialisms</a:t>
            </a:r>
            <a:endParaRPr lang="hr-HR" dirty="0"/>
          </a:p>
        </p:txBody>
      </p:sp>
      <p:pic>
        <p:nvPicPr>
          <p:cNvPr id="5" name="Picture 4">
            <a:extLst>
              <a:ext uri="{FF2B5EF4-FFF2-40B4-BE49-F238E27FC236}">
                <a16:creationId xmlns:a16="http://schemas.microsoft.com/office/drawing/2014/main" id="{9FBDEE38-B96F-1ECB-C316-36DD2CB19418}"/>
              </a:ext>
            </a:extLst>
          </p:cNvPr>
          <p:cNvPicPr>
            <a:picLocks noChangeAspect="1"/>
          </p:cNvPicPr>
          <p:nvPr/>
        </p:nvPicPr>
        <p:blipFill rotWithShape="1">
          <a:blip r:embed="rId3"/>
          <a:srcRect l="55808" t="55882" r="8126" b="25883"/>
          <a:stretch/>
        </p:blipFill>
        <p:spPr>
          <a:xfrm>
            <a:off x="705897" y="2030507"/>
            <a:ext cx="10780205" cy="3065929"/>
          </a:xfrm>
          <a:prstGeom prst="rect">
            <a:avLst/>
          </a:prstGeom>
        </p:spPr>
      </p:pic>
      <p:sp>
        <p:nvSpPr>
          <p:cNvPr id="6" name="TextBox 5">
            <a:extLst>
              <a:ext uri="{FF2B5EF4-FFF2-40B4-BE49-F238E27FC236}">
                <a16:creationId xmlns:a16="http://schemas.microsoft.com/office/drawing/2014/main" id="{9675B3CC-2E0C-EB92-BE1A-AAC25B26F45C}"/>
              </a:ext>
            </a:extLst>
          </p:cNvPr>
          <p:cNvSpPr txBox="1"/>
          <p:nvPr/>
        </p:nvSpPr>
        <p:spPr>
          <a:xfrm>
            <a:off x="4719917" y="5436255"/>
            <a:ext cx="7301754" cy="461665"/>
          </a:xfrm>
          <a:prstGeom prst="rect">
            <a:avLst/>
          </a:prstGeom>
          <a:noFill/>
        </p:spPr>
        <p:txBody>
          <a:bodyPr wrap="square" rtlCol="0">
            <a:spAutoFit/>
          </a:bodyPr>
          <a:lstStyle/>
          <a:p>
            <a:r>
              <a:rPr lang="en-GB" sz="2400" b="1" i="1" dirty="0">
                <a:solidFill>
                  <a:schemeClr val="accent1"/>
                </a:solidFill>
              </a:rPr>
              <a:t>Do you know what JPEG’s short for and why? Google it!</a:t>
            </a:r>
            <a:endParaRPr lang="hr-HR" sz="2400" b="1" i="1" dirty="0">
              <a:solidFill>
                <a:schemeClr val="accent1"/>
              </a:solidFill>
            </a:endParaRPr>
          </a:p>
        </p:txBody>
      </p:sp>
    </p:spTree>
    <p:extLst>
      <p:ext uri="{BB962C8B-B14F-4D97-AF65-F5344CB8AC3E}">
        <p14:creationId xmlns:p14="http://schemas.microsoft.com/office/powerpoint/2010/main" val="226877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Today you will:</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normAutofit fontScale="92500" lnSpcReduction="20000"/>
          </a:bodyPr>
          <a:lstStyle/>
          <a:p>
            <a:r>
              <a:rPr lang="en-GB" dirty="0"/>
              <a:t>Describe input and output devices</a:t>
            </a:r>
          </a:p>
          <a:p>
            <a:r>
              <a:rPr lang="en-GB" dirty="0"/>
              <a:t>Identify different keys on a keyboard and explain their functions</a:t>
            </a:r>
          </a:p>
          <a:p>
            <a:r>
              <a:rPr lang="en-GB" dirty="0"/>
              <a:t>Learn about OCR</a:t>
            </a:r>
          </a:p>
          <a:p>
            <a:r>
              <a:rPr lang="en-GB" dirty="0"/>
              <a:t>Describe mouse actions</a:t>
            </a:r>
          </a:p>
          <a:p>
            <a:r>
              <a:rPr lang="en-GB" dirty="0"/>
              <a:t>Discuss speech recognition software</a:t>
            </a:r>
          </a:p>
          <a:p>
            <a:r>
              <a:rPr lang="en-GB" dirty="0"/>
              <a:t>Talk about scanner functions</a:t>
            </a:r>
          </a:p>
          <a:p>
            <a:r>
              <a:rPr lang="en-US" dirty="0"/>
              <a:t>Understand how computer displays work</a:t>
            </a:r>
          </a:p>
          <a:p>
            <a:r>
              <a:rPr lang="en-US" dirty="0"/>
              <a:t>Understand functionalities of touch screen</a:t>
            </a:r>
          </a:p>
          <a:p>
            <a:r>
              <a:rPr lang="en-US" dirty="0"/>
              <a:t>Name the types and describe technical functions of printers</a:t>
            </a:r>
            <a:endParaRPr lang="en-GB" dirty="0"/>
          </a:p>
          <a:p>
            <a:r>
              <a:rPr lang="en-GB" dirty="0"/>
              <a:t>Learn some more IT initialisms</a:t>
            </a:r>
            <a:endParaRPr lang="hr-HR" dirty="0"/>
          </a:p>
        </p:txBody>
      </p:sp>
    </p:spTree>
    <p:extLst>
      <p:ext uri="{BB962C8B-B14F-4D97-AF65-F5344CB8AC3E}">
        <p14:creationId xmlns:p14="http://schemas.microsoft.com/office/powerpoint/2010/main" val="2323451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C8-1205-B932-11AC-3BA5ADE95DB6}"/>
              </a:ext>
            </a:extLst>
          </p:cNvPr>
          <p:cNvSpPr>
            <a:spLocks noGrp="1"/>
          </p:cNvSpPr>
          <p:nvPr>
            <p:ph type="title"/>
          </p:nvPr>
        </p:nvSpPr>
        <p:spPr>
          <a:xfrm>
            <a:off x="1178718" y="3904457"/>
            <a:ext cx="7350140" cy="2014537"/>
          </a:xfrm>
        </p:spPr>
        <p:txBody>
          <a:bodyPr/>
          <a:lstStyle/>
          <a:p>
            <a:r>
              <a:rPr lang="en-GB" dirty="0"/>
              <a:t>OUTPUT DEVICES</a:t>
            </a:r>
            <a:endParaRPr lang="hr-HR" dirty="0"/>
          </a:p>
        </p:txBody>
      </p:sp>
    </p:spTree>
    <p:extLst>
      <p:ext uri="{BB962C8B-B14F-4D97-AF65-F5344CB8AC3E}">
        <p14:creationId xmlns:p14="http://schemas.microsoft.com/office/powerpoint/2010/main" val="341290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86480-9C97-D8C1-6A90-0C32749FD68D}"/>
              </a:ext>
            </a:extLst>
          </p:cNvPr>
          <p:cNvSpPr>
            <a:spLocks noGrp="1"/>
          </p:cNvSpPr>
          <p:nvPr>
            <p:ph type="title"/>
          </p:nvPr>
        </p:nvSpPr>
        <p:spPr/>
        <p:txBody>
          <a:bodyPr/>
          <a:lstStyle/>
          <a:p>
            <a:r>
              <a:rPr lang="en-GB" dirty="0"/>
              <a:t>How screen displays work</a:t>
            </a:r>
            <a:endParaRPr lang="hr-HR" dirty="0"/>
          </a:p>
        </p:txBody>
      </p:sp>
      <p:pic>
        <p:nvPicPr>
          <p:cNvPr id="5" name="Content Placeholder 4">
            <a:extLst>
              <a:ext uri="{FF2B5EF4-FFF2-40B4-BE49-F238E27FC236}">
                <a16:creationId xmlns:a16="http://schemas.microsoft.com/office/drawing/2014/main" id="{90388ACD-B4FE-4607-0B40-AF6C15146F80}"/>
              </a:ext>
            </a:extLst>
          </p:cNvPr>
          <p:cNvPicPr>
            <a:picLocks noGrp="1" noChangeAspect="1"/>
          </p:cNvPicPr>
          <p:nvPr>
            <p:ph idx="1"/>
          </p:nvPr>
        </p:nvPicPr>
        <p:blipFill>
          <a:blip r:embed="rId3"/>
          <a:srcRect t="13048"/>
          <a:stretch/>
        </p:blipFill>
        <p:spPr>
          <a:xfrm>
            <a:off x="948434" y="1562793"/>
            <a:ext cx="10660011" cy="4614169"/>
          </a:xfrm>
        </p:spPr>
      </p:pic>
    </p:spTree>
    <p:extLst>
      <p:ext uri="{BB962C8B-B14F-4D97-AF65-F5344CB8AC3E}">
        <p14:creationId xmlns:p14="http://schemas.microsoft.com/office/powerpoint/2010/main" val="1437478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4043-4640-77FB-07A8-42B1485D29BE}"/>
              </a:ext>
            </a:extLst>
          </p:cNvPr>
          <p:cNvSpPr>
            <a:spLocks noGrp="1"/>
          </p:cNvSpPr>
          <p:nvPr>
            <p:ph type="title"/>
          </p:nvPr>
        </p:nvSpPr>
        <p:spPr/>
        <p:txBody>
          <a:bodyPr>
            <a:normAutofit/>
          </a:bodyPr>
          <a:lstStyle/>
          <a:p>
            <a:r>
              <a:rPr lang="en-GB" sz="4000" i="1" dirty="0">
                <a:solidFill>
                  <a:schemeClr val="accent1"/>
                </a:solidFill>
              </a:rPr>
              <a:t>Check your answers:</a:t>
            </a:r>
            <a:endParaRPr lang="hr-HR" sz="4000" i="1" dirty="0">
              <a:solidFill>
                <a:schemeClr val="accent1"/>
              </a:solidFill>
            </a:endParaRPr>
          </a:p>
        </p:txBody>
      </p:sp>
      <p:sp>
        <p:nvSpPr>
          <p:cNvPr id="3" name="Content Placeholder 2">
            <a:extLst>
              <a:ext uri="{FF2B5EF4-FFF2-40B4-BE49-F238E27FC236}">
                <a16:creationId xmlns:a16="http://schemas.microsoft.com/office/drawing/2014/main" id="{E180A7D9-75EC-8495-14C8-F87365B882BC}"/>
              </a:ext>
            </a:extLst>
          </p:cNvPr>
          <p:cNvSpPr>
            <a:spLocks noGrp="1"/>
          </p:cNvSpPr>
          <p:nvPr>
            <p:ph idx="1"/>
          </p:nvPr>
        </p:nvSpPr>
        <p:spPr/>
        <p:txBody>
          <a:bodyPr/>
          <a:lstStyle/>
          <a:p>
            <a:pPr marL="514350" indent="-514350">
              <a:buAutoNum type="arabicPeriod"/>
            </a:pPr>
            <a:r>
              <a:rPr lang="en-GB" dirty="0"/>
              <a:t>PIXEL</a:t>
            </a:r>
          </a:p>
          <a:p>
            <a:pPr marL="514350" indent="-514350">
              <a:buAutoNum type="arabicPeriod"/>
            </a:pPr>
            <a:r>
              <a:rPr lang="en-GB" dirty="0"/>
              <a:t>VIDEO ADAPTER</a:t>
            </a:r>
          </a:p>
          <a:p>
            <a:pPr marL="514350" indent="-514350">
              <a:buAutoNum type="arabicPeriod"/>
            </a:pPr>
            <a:r>
              <a:rPr lang="en-GB" dirty="0"/>
              <a:t>ASPECT RATIO</a:t>
            </a:r>
          </a:p>
          <a:p>
            <a:pPr marL="514350" indent="-514350">
              <a:buAutoNum type="arabicPeriod"/>
            </a:pPr>
            <a:r>
              <a:rPr lang="en-GB" dirty="0"/>
              <a:t>PLASMA SCREEN</a:t>
            </a:r>
          </a:p>
          <a:p>
            <a:pPr marL="514350" indent="-514350">
              <a:buAutoNum type="arabicPeriod"/>
            </a:pPr>
            <a:r>
              <a:rPr lang="en-GB" dirty="0"/>
              <a:t>RESOLUTION</a:t>
            </a:r>
          </a:p>
          <a:p>
            <a:pPr marL="514350" indent="-514350">
              <a:buAutoNum type="arabicPeriod"/>
            </a:pPr>
            <a:r>
              <a:rPr lang="en-GB" dirty="0"/>
              <a:t>COLOUR DEPTH</a:t>
            </a:r>
            <a:endParaRPr lang="hr-HR" dirty="0"/>
          </a:p>
        </p:txBody>
      </p:sp>
    </p:spTree>
    <p:extLst>
      <p:ext uri="{BB962C8B-B14F-4D97-AF65-F5344CB8AC3E}">
        <p14:creationId xmlns:p14="http://schemas.microsoft.com/office/powerpoint/2010/main" val="3837918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2400-43E5-80DD-53AF-A5E3942E1271}"/>
              </a:ext>
            </a:extLst>
          </p:cNvPr>
          <p:cNvSpPr>
            <a:spLocks noGrp="1"/>
          </p:cNvSpPr>
          <p:nvPr>
            <p:ph type="title"/>
          </p:nvPr>
        </p:nvSpPr>
        <p:spPr/>
        <p:txBody>
          <a:bodyPr/>
          <a:lstStyle/>
          <a:p>
            <a:r>
              <a:rPr lang="en-GB" dirty="0"/>
              <a:t>Cables </a:t>
            </a:r>
            <a:endParaRPr lang="hr-HR" dirty="0"/>
          </a:p>
        </p:txBody>
      </p:sp>
      <p:pic>
        <p:nvPicPr>
          <p:cNvPr id="2050" name="Picture 2" descr="Goobay VGA HD15 (M)/HD15(M) kabel, 1 m | MALL.HR">
            <a:extLst>
              <a:ext uri="{FF2B5EF4-FFF2-40B4-BE49-F238E27FC236}">
                <a16:creationId xmlns:a16="http://schemas.microsoft.com/office/drawing/2014/main" id="{F49A1EA8-B853-2CCF-7C53-03441619ED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3049" y="1465169"/>
            <a:ext cx="1739433" cy="17394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S PRO | RS PRO, Male DVI-D Dual Link to Male DVI-D Dual Link Cable, 5m |  182-8567 | RS Components">
            <a:extLst>
              <a:ext uri="{FF2B5EF4-FFF2-40B4-BE49-F238E27FC236}">
                <a16:creationId xmlns:a16="http://schemas.microsoft.com/office/drawing/2014/main" id="{AD08E957-E916-B32E-9E88-08DA14FE6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1330" y="1270328"/>
            <a:ext cx="2278686" cy="17383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hen should I upgrade my HDMI cables? - CNET">
            <a:extLst>
              <a:ext uri="{FF2B5EF4-FFF2-40B4-BE49-F238E27FC236}">
                <a16:creationId xmlns:a16="http://schemas.microsoft.com/office/drawing/2014/main" id="{0F945720-4231-1D87-2E6A-87133936F5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8864" y="1448260"/>
            <a:ext cx="2468657" cy="13824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45B4609C-5EB1-9654-5A69-AB6EC0D394A8}"/>
              </a:ext>
            </a:extLst>
          </p:cNvPr>
          <p:cNvGraphicFramePr>
            <a:graphicFrameLocks noGrp="1"/>
          </p:cNvGraphicFramePr>
          <p:nvPr/>
        </p:nvGraphicFramePr>
        <p:xfrm>
          <a:off x="605118" y="3186954"/>
          <a:ext cx="11255187" cy="2712720"/>
        </p:xfrm>
        <a:graphic>
          <a:graphicData uri="http://schemas.openxmlformats.org/drawingml/2006/table">
            <a:tbl>
              <a:tblPr firstRow="1" bandRow="1">
                <a:tableStyleId>{5C22544A-7EE6-4342-B048-85BDC9FD1C3A}</a:tableStyleId>
              </a:tblPr>
              <a:tblGrid>
                <a:gridCol w="3751729">
                  <a:extLst>
                    <a:ext uri="{9D8B030D-6E8A-4147-A177-3AD203B41FA5}">
                      <a16:colId xmlns:a16="http://schemas.microsoft.com/office/drawing/2014/main" val="1336375011"/>
                    </a:ext>
                  </a:extLst>
                </a:gridCol>
                <a:gridCol w="3751729">
                  <a:extLst>
                    <a:ext uri="{9D8B030D-6E8A-4147-A177-3AD203B41FA5}">
                      <a16:colId xmlns:a16="http://schemas.microsoft.com/office/drawing/2014/main" val="2802363416"/>
                    </a:ext>
                  </a:extLst>
                </a:gridCol>
                <a:gridCol w="3751729">
                  <a:extLst>
                    <a:ext uri="{9D8B030D-6E8A-4147-A177-3AD203B41FA5}">
                      <a16:colId xmlns:a16="http://schemas.microsoft.com/office/drawing/2014/main" val="1830882182"/>
                    </a:ext>
                  </a:extLst>
                </a:gridCol>
              </a:tblGrid>
              <a:tr h="0">
                <a:tc>
                  <a:txBody>
                    <a:bodyPr/>
                    <a:lstStyle/>
                    <a:p>
                      <a:pPr algn="ctr"/>
                      <a:r>
                        <a:rPr lang="en-GB" sz="3200" b="1" dirty="0"/>
                        <a:t>VGA</a:t>
                      </a:r>
                      <a:endParaRPr lang="hr-HR" sz="3200" b="1" dirty="0"/>
                    </a:p>
                  </a:txBody>
                  <a:tcPr/>
                </a:tc>
                <a:tc>
                  <a:txBody>
                    <a:bodyPr/>
                    <a:lstStyle/>
                    <a:p>
                      <a:pPr algn="ctr"/>
                      <a:r>
                        <a:rPr lang="en-GB" sz="3200" b="1" dirty="0"/>
                        <a:t>DVI</a:t>
                      </a:r>
                      <a:endParaRPr lang="hr-HR" sz="3200" b="1" dirty="0"/>
                    </a:p>
                  </a:txBody>
                  <a:tcPr/>
                </a:tc>
                <a:tc>
                  <a:txBody>
                    <a:bodyPr/>
                    <a:lstStyle/>
                    <a:p>
                      <a:pPr algn="ctr"/>
                      <a:r>
                        <a:rPr lang="en-GB" sz="3200" b="1" dirty="0"/>
                        <a:t>HDMI</a:t>
                      </a:r>
                      <a:endParaRPr lang="hr-HR" sz="3200" b="1" dirty="0"/>
                    </a:p>
                  </a:txBody>
                  <a:tcPr/>
                </a:tc>
                <a:extLst>
                  <a:ext uri="{0D108BD9-81ED-4DB2-BD59-A6C34878D82A}">
                    <a16:rowId xmlns:a16="http://schemas.microsoft.com/office/drawing/2014/main" val="2619704524"/>
                  </a:ext>
                </a:extLst>
              </a:tr>
              <a:tr h="370840">
                <a:tc>
                  <a:txBody>
                    <a:bodyPr/>
                    <a:lstStyle/>
                    <a:p>
                      <a:r>
                        <a:rPr lang="en-GB" sz="2400" b="1" dirty="0"/>
                        <a:t>Video graphics adapter </a:t>
                      </a:r>
                      <a:endParaRPr lang="hr-HR" sz="2400" b="1" dirty="0"/>
                    </a:p>
                  </a:txBody>
                  <a:tcPr/>
                </a:tc>
                <a:tc>
                  <a:txBody>
                    <a:bodyPr/>
                    <a:lstStyle/>
                    <a:p>
                      <a:r>
                        <a:rPr lang="en-GB" sz="2400" b="1" dirty="0"/>
                        <a:t>Digital video interface</a:t>
                      </a:r>
                      <a:r>
                        <a:rPr lang="hr-HR" sz="2400" b="1" i="0" dirty="0">
                          <a:solidFill>
                            <a:srgbClr val="4D5156"/>
                          </a:solidFill>
                          <a:effectLst/>
                          <a:latin typeface="Google Sans"/>
                        </a:rPr>
                        <a:t> </a:t>
                      </a:r>
                      <a:endParaRPr lang="hr-HR" sz="24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2400" b="1" i="0" dirty="0" err="1">
                          <a:solidFill>
                            <a:schemeClr val="tx1"/>
                          </a:solidFill>
                          <a:effectLst/>
                          <a:latin typeface="Google Sans"/>
                        </a:rPr>
                        <a:t>High-Definition</a:t>
                      </a:r>
                      <a:r>
                        <a:rPr lang="hr-HR" sz="2400" b="1" i="0" dirty="0">
                          <a:solidFill>
                            <a:schemeClr val="tx1"/>
                          </a:solidFill>
                          <a:effectLst/>
                          <a:latin typeface="Google Sans"/>
                        </a:rPr>
                        <a:t> Multimedia Interface</a:t>
                      </a:r>
                      <a:endParaRPr lang="en-GB" sz="2400" b="1" dirty="0">
                        <a:solidFill>
                          <a:schemeClr val="tx1"/>
                        </a:solidFill>
                      </a:endParaRPr>
                    </a:p>
                  </a:txBody>
                  <a:tcPr/>
                </a:tc>
                <a:extLst>
                  <a:ext uri="{0D108BD9-81ED-4DB2-BD59-A6C34878D82A}">
                    <a16:rowId xmlns:a16="http://schemas.microsoft.com/office/drawing/2014/main" val="3814070469"/>
                  </a:ext>
                </a:extLst>
              </a:tr>
              <a:tr h="370840">
                <a:tc>
                  <a:txBody>
                    <a:bodyPr/>
                    <a:lstStyle/>
                    <a:p>
                      <a:r>
                        <a:rPr lang="en-GB" sz="2000" dirty="0"/>
                        <a:t>Used in old CRT monitors; </a:t>
                      </a:r>
                      <a:r>
                        <a:rPr lang="en-GB" sz="2000" b="0" i="0" kern="1200" dirty="0">
                          <a:solidFill>
                            <a:schemeClr val="dk1"/>
                          </a:solidFill>
                          <a:effectLst/>
                          <a:latin typeface="+mn-lt"/>
                          <a:ea typeface="+mn-ea"/>
                          <a:cs typeface="+mn-cs"/>
                        </a:rPr>
                        <a:t>primarily to link a computer to a display device – OUTDATED TODAY</a:t>
                      </a:r>
                      <a:endParaRPr lang="hr-HR" sz="2000" dirty="0"/>
                    </a:p>
                  </a:txBody>
                  <a:tcPr/>
                </a:tc>
                <a:tc>
                  <a:txBody>
                    <a:bodyPr/>
                    <a:lstStyle/>
                    <a:p>
                      <a:r>
                        <a:rPr lang="en-GB" sz="2000" dirty="0"/>
                        <a:t>Used in LCD monitors; </a:t>
                      </a:r>
                      <a:r>
                        <a:rPr lang="en-GB" sz="2000" b="0" i="0" kern="1200" dirty="0">
                          <a:solidFill>
                            <a:schemeClr val="dk1"/>
                          </a:solidFill>
                          <a:effectLst/>
                          <a:latin typeface="+mn-lt"/>
                          <a:ea typeface="+mn-ea"/>
                          <a:cs typeface="+mn-cs"/>
                        </a:rPr>
                        <a:t>DVI only supports video signals (not audio)</a:t>
                      </a:r>
                      <a:endParaRPr lang="hr-HR" sz="2000" dirty="0"/>
                    </a:p>
                  </a:txBody>
                  <a:tcPr/>
                </a:tc>
                <a:tc>
                  <a:txBody>
                    <a:bodyPr/>
                    <a:lstStyle/>
                    <a:p>
                      <a:r>
                        <a:rPr lang="en-GB" sz="2000" b="0" i="0" dirty="0">
                          <a:solidFill>
                            <a:srgbClr val="000000"/>
                          </a:solidFill>
                          <a:effectLst/>
                          <a:latin typeface="Barlow" panose="020F0502020204030204" pitchFamily="2" charset="0"/>
                        </a:rPr>
                        <a:t>Widely used today - </a:t>
                      </a:r>
                      <a:r>
                        <a:rPr lang="en-GB" sz="2000" b="0" i="0" kern="1200" dirty="0">
                          <a:solidFill>
                            <a:schemeClr val="dk1"/>
                          </a:solidFill>
                          <a:effectLst/>
                          <a:latin typeface="+mn-lt"/>
                          <a:ea typeface="+mn-ea"/>
                          <a:cs typeface="+mn-cs"/>
                        </a:rPr>
                        <a:t>HDMI supports features such as Ethernet connectivity, both video and audio</a:t>
                      </a:r>
                      <a:endParaRPr lang="hr-HR" sz="2000" dirty="0"/>
                    </a:p>
                  </a:txBody>
                  <a:tcPr/>
                </a:tc>
                <a:extLst>
                  <a:ext uri="{0D108BD9-81ED-4DB2-BD59-A6C34878D82A}">
                    <a16:rowId xmlns:a16="http://schemas.microsoft.com/office/drawing/2014/main" val="3054153618"/>
                  </a:ext>
                </a:extLst>
              </a:tr>
            </a:tbl>
          </a:graphicData>
        </a:graphic>
      </p:graphicFrame>
    </p:spTree>
    <p:extLst>
      <p:ext uri="{BB962C8B-B14F-4D97-AF65-F5344CB8AC3E}">
        <p14:creationId xmlns:p14="http://schemas.microsoft.com/office/powerpoint/2010/main" val="4152832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FBF08-F1B4-6D3D-2217-C2AA99955D26}"/>
              </a:ext>
            </a:extLst>
          </p:cNvPr>
          <p:cNvSpPr>
            <a:spLocks noGrp="1"/>
          </p:cNvSpPr>
          <p:nvPr>
            <p:ph type="title"/>
          </p:nvPr>
        </p:nvSpPr>
        <p:spPr/>
        <p:txBody>
          <a:bodyPr/>
          <a:lstStyle/>
          <a:p>
            <a:r>
              <a:rPr lang="en-GB" dirty="0"/>
              <a:t>New displays</a:t>
            </a:r>
            <a:endParaRPr lang="hr-HR" dirty="0"/>
          </a:p>
        </p:txBody>
      </p:sp>
      <p:pic>
        <p:nvPicPr>
          <p:cNvPr id="5" name="Content Placeholder 4">
            <a:extLst>
              <a:ext uri="{FF2B5EF4-FFF2-40B4-BE49-F238E27FC236}">
                <a16:creationId xmlns:a16="http://schemas.microsoft.com/office/drawing/2014/main" id="{467A5395-56FB-0B79-356B-C78B7A83C96A}"/>
              </a:ext>
            </a:extLst>
          </p:cNvPr>
          <p:cNvPicPr>
            <a:picLocks noGrp="1" noChangeAspect="1"/>
          </p:cNvPicPr>
          <p:nvPr>
            <p:ph idx="1"/>
          </p:nvPr>
        </p:nvPicPr>
        <p:blipFill rotWithShape="1">
          <a:blip r:embed="rId2"/>
          <a:srcRect l="15523" t="28195" r="38759" b="24523"/>
          <a:stretch/>
        </p:blipFill>
        <p:spPr>
          <a:xfrm>
            <a:off x="699247" y="1986524"/>
            <a:ext cx="5877434" cy="3419194"/>
          </a:xfrm>
        </p:spPr>
      </p:pic>
      <p:sp>
        <p:nvSpPr>
          <p:cNvPr id="6" name="TextBox 5">
            <a:extLst>
              <a:ext uri="{FF2B5EF4-FFF2-40B4-BE49-F238E27FC236}">
                <a16:creationId xmlns:a16="http://schemas.microsoft.com/office/drawing/2014/main" id="{EF423E17-794B-C292-A168-8CDF189B45EB}"/>
              </a:ext>
            </a:extLst>
          </p:cNvPr>
          <p:cNvSpPr txBox="1"/>
          <p:nvPr/>
        </p:nvSpPr>
        <p:spPr>
          <a:xfrm>
            <a:off x="6715634" y="365125"/>
            <a:ext cx="4777119" cy="6093976"/>
          </a:xfrm>
          <a:prstGeom prst="rect">
            <a:avLst/>
          </a:prstGeom>
          <a:noFill/>
        </p:spPr>
        <p:txBody>
          <a:bodyPr wrap="square" rtlCol="0">
            <a:spAutoFit/>
          </a:bodyPr>
          <a:lstStyle/>
          <a:p>
            <a:r>
              <a:rPr lang="en-GB" sz="2400" b="1" i="0" dirty="0">
                <a:solidFill>
                  <a:srgbClr val="222222"/>
                </a:solidFill>
                <a:effectLst/>
                <a:latin typeface="-apple-system"/>
              </a:rPr>
              <a:t>LCD and AMOLED are the two most common displays found on consumer electronics, including smartphones, tablets, wearables, TVs, and more. </a:t>
            </a:r>
          </a:p>
          <a:p>
            <a:endParaRPr lang="en-GB" dirty="0">
              <a:solidFill>
                <a:srgbClr val="222222"/>
              </a:solidFill>
              <a:latin typeface="-apple-system"/>
            </a:endParaRPr>
          </a:p>
          <a:p>
            <a:r>
              <a:rPr lang="en-GB" sz="2400" b="1" dirty="0">
                <a:solidFill>
                  <a:srgbClr val="222222"/>
                </a:solidFill>
                <a:latin typeface="-apple-system"/>
              </a:rPr>
              <a:t>LCD = </a:t>
            </a:r>
            <a:r>
              <a:rPr lang="hr-HR" sz="2400" b="1" i="0" dirty="0" err="1">
                <a:solidFill>
                  <a:srgbClr val="222222"/>
                </a:solidFill>
                <a:effectLst/>
                <a:latin typeface="-apple-system"/>
              </a:rPr>
              <a:t>liquid</a:t>
            </a:r>
            <a:r>
              <a:rPr lang="hr-HR" sz="2400" b="1" i="0" dirty="0">
                <a:solidFill>
                  <a:srgbClr val="222222"/>
                </a:solidFill>
                <a:effectLst/>
                <a:latin typeface="-apple-system"/>
              </a:rPr>
              <a:t> </a:t>
            </a:r>
            <a:r>
              <a:rPr lang="hr-HR" sz="2400" b="1" i="0" dirty="0" err="1">
                <a:solidFill>
                  <a:srgbClr val="222222"/>
                </a:solidFill>
                <a:effectLst/>
                <a:latin typeface="-apple-system"/>
              </a:rPr>
              <a:t>crystal</a:t>
            </a:r>
            <a:r>
              <a:rPr lang="hr-HR" sz="2400" b="1" i="0" dirty="0">
                <a:solidFill>
                  <a:srgbClr val="222222"/>
                </a:solidFill>
                <a:effectLst/>
                <a:latin typeface="-apple-system"/>
              </a:rPr>
              <a:t> display</a:t>
            </a:r>
            <a:r>
              <a:rPr lang="en-GB" sz="2400" b="1" i="0" dirty="0">
                <a:solidFill>
                  <a:srgbClr val="222222"/>
                </a:solidFill>
                <a:effectLst/>
                <a:latin typeface="-apple-system"/>
              </a:rPr>
              <a:t> – uses TFT (thin film transistor) technology</a:t>
            </a:r>
          </a:p>
          <a:p>
            <a:endParaRPr lang="en-GB" sz="2400" b="1" i="0" dirty="0">
              <a:solidFill>
                <a:srgbClr val="222222"/>
              </a:solidFill>
              <a:effectLst/>
              <a:latin typeface="-apple-system"/>
            </a:endParaRPr>
          </a:p>
          <a:p>
            <a:r>
              <a:rPr lang="en-GB" sz="2400" b="1" i="0" dirty="0">
                <a:solidFill>
                  <a:srgbClr val="222222"/>
                </a:solidFill>
                <a:effectLst/>
                <a:latin typeface="-apple-system"/>
              </a:rPr>
              <a:t>AMOLED = active matrix organic light-emitting diode – uses OLED technology</a:t>
            </a:r>
            <a:endParaRPr lang="en-GB" sz="2400" b="1" i="1" dirty="0">
              <a:solidFill>
                <a:srgbClr val="222222"/>
              </a:solidFill>
              <a:latin typeface="-apple-system"/>
            </a:endParaRPr>
          </a:p>
          <a:p>
            <a:endParaRPr lang="en-GB" i="1" dirty="0">
              <a:solidFill>
                <a:srgbClr val="222222"/>
              </a:solidFill>
              <a:latin typeface="-apple-system"/>
            </a:endParaRPr>
          </a:p>
          <a:p>
            <a:r>
              <a:rPr lang="en-GB" sz="2400" b="1" i="1" dirty="0">
                <a:solidFill>
                  <a:schemeClr val="accent1"/>
                </a:solidFill>
                <a:latin typeface="-apple-system"/>
              </a:rPr>
              <a:t>Read the article to find out more: </a:t>
            </a:r>
            <a:r>
              <a:rPr lang="en-GB" sz="2400" b="1" i="1" dirty="0">
                <a:solidFill>
                  <a:schemeClr val="accent1"/>
                </a:solidFill>
                <a:latin typeface="-apple-system"/>
                <a:hlinkClick r:id="rId3">
                  <a:extLst>
                    <a:ext uri="{A12FA001-AC4F-418D-AE19-62706E023703}">
                      <ahyp:hlinkClr xmlns:ahyp="http://schemas.microsoft.com/office/drawing/2018/hyperlinkcolor" val="tx"/>
                    </a:ext>
                  </a:extLst>
                </a:hlinkClick>
              </a:rPr>
              <a:t>https://www.91mobiles.com/hub/lcd-vs-amoled/</a:t>
            </a:r>
            <a:endParaRPr lang="en-GB" sz="2400" b="1" i="1" dirty="0">
              <a:solidFill>
                <a:schemeClr val="accent1"/>
              </a:solidFill>
              <a:latin typeface="-apple-system"/>
            </a:endParaRPr>
          </a:p>
          <a:p>
            <a:endParaRPr lang="hr-HR" dirty="0"/>
          </a:p>
        </p:txBody>
      </p:sp>
    </p:spTree>
    <p:extLst>
      <p:ext uri="{BB962C8B-B14F-4D97-AF65-F5344CB8AC3E}">
        <p14:creationId xmlns:p14="http://schemas.microsoft.com/office/powerpoint/2010/main" val="252087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12158-F655-708A-E913-A593F32BC422}"/>
              </a:ext>
            </a:extLst>
          </p:cNvPr>
          <p:cNvSpPr>
            <a:spLocks noGrp="1"/>
          </p:cNvSpPr>
          <p:nvPr>
            <p:ph type="title"/>
          </p:nvPr>
        </p:nvSpPr>
        <p:spPr/>
        <p:txBody>
          <a:bodyPr/>
          <a:lstStyle/>
          <a:p>
            <a:r>
              <a:rPr lang="en-GB" dirty="0"/>
              <a:t>Touchscreen</a:t>
            </a:r>
            <a:endParaRPr lang="hr-HR" dirty="0"/>
          </a:p>
        </p:txBody>
      </p:sp>
      <p:sp>
        <p:nvSpPr>
          <p:cNvPr id="3" name="Content Placeholder 2">
            <a:extLst>
              <a:ext uri="{FF2B5EF4-FFF2-40B4-BE49-F238E27FC236}">
                <a16:creationId xmlns:a16="http://schemas.microsoft.com/office/drawing/2014/main" id="{89199F4D-C29F-10E7-503A-02DAD311CA87}"/>
              </a:ext>
            </a:extLst>
          </p:cNvPr>
          <p:cNvSpPr>
            <a:spLocks noGrp="1"/>
          </p:cNvSpPr>
          <p:nvPr>
            <p:ph idx="1"/>
          </p:nvPr>
        </p:nvSpPr>
        <p:spPr/>
        <p:txBody>
          <a:bodyPr/>
          <a:lstStyle/>
          <a:p>
            <a:r>
              <a:rPr lang="en-GB" dirty="0"/>
              <a:t>Both an Input &amp; Output Device </a:t>
            </a:r>
            <a:endParaRPr lang="hr-HR" dirty="0"/>
          </a:p>
        </p:txBody>
      </p:sp>
      <p:pic>
        <p:nvPicPr>
          <p:cNvPr id="1026" name="Picture 2" descr="Jun-Saxifragelec 7 inch IPS Touch Screen Capacitive 1024x600 HDMI Display  Game Monitor for Raspberry Pi 4 : Amazon.co.uk: Computers &amp; Accessories">
            <a:extLst>
              <a:ext uri="{FF2B5EF4-FFF2-40B4-BE49-F238E27FC236}">
                <a16:creationId xmlns:a16="http://schemas.microsoft.com/office/drawing/2014/main" id="{523CF196-C63D-6B3E-F27E-71919BC92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012" y="2748588"/>
            <a:ext cx="4356100" cy="3428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CA43240-6FB1-D397-5A4E-691ED6392004}"/>
              </a:ext>
            </a:extLst>
          </p:cNvPr>
          <p:cNvSpPr txBox="1"/>
          <p:nvPr/>
        </p:nvSpPr>
        <p:spPr>
          <a:xfrm>
            <a:off x="6096000" y="329208"/>
            <a:ext cx="5841076" cy="5478423"/>
          </a:xfrm>
          <a:prstGeom prst="rect">
            <a:avLst/>
          </a:prstGeom>
          <a:noFill/>
        </p:spPr>
        <p:txBody>
          <a:bodyPr wrap="square" rtlCol="0">
            <a:spAutoFit/>
          </a:bodyPr>
          <a:lstStyle/>
          <a:p>
            <a:r>
              <a:rPr lang="en-GB" sz="2400" b="1" i="0" dirty="0">
                <a:solidFill>
                  <a:srgbClr val="000000"/>
                </a:solidFill>
                <a:effectLst/>
                <a:latin typeface="Lucida Grande"/>
              </a:rPr>
              <a:t>Navigating Win10 with Touch Interface</a:t>
            </a:r>
          </a:p>
          <a:p>
            <a:r>
              <a:rPr lang="en-GB" sz="2000" b="0" i="0" dirty="0">
                <a:solidFill>
                  <a:srgbClr val="000000"/>
                </a:solidFill>
                <a:effectLst/>
                <a:latin typeface="Lucida Grande"/>
              </a:rPr>
              <a:t>Windows 10 was built with </a:t>
            </a:r>
            <a:r>
              <a:rPr lang="en-GB" sz="2000" b="0" i="1" dirty="0">
                <a:solidFill>
                  <a:srgbClr val="000000"/>
                </a:solidFill>
                <a:effectLst/>
                <a:latin typeface="Lucida Grande"/>
              </a:rPr>
              <a:t>touch</a:t>
            </a:r>
            <a:r>
              <a:rPr lang="en-GB" sz="2000" b="0" i="0" dirty="0">
                <a:solidFill>
                  <a:srgbClr val="000000"/>
                </a:solidFill>
                <a:effectLst/>
                <a:latin typeface="Lucida Grande"/>
              </a:rPr>
              <a:t> in mind. </a:t>
            </a:r>
          </a:p>
          <a:p>
            <a:r>
              <a:rPr lang="en-GB" sz="2000" dirty="0">
                <a:solidFill>
                  <a:srgbClr val="000000"/>
                </a:solidFill>
                <a:latin typeface="Lucida Grande"/>
              </a:rPr>
              <a:t>I</a:t>
            </a:r>
            <a:r>
              <a:rPr lang="en-GB" sz="2000" b="0" i="0" dirty="0">
                <a:solidFill>
                  <a:srgbClr val="000000"/>
                </a:solidFill>
                <a:effectLst/>
                <a:latin typeface="Lucida Grande"/>
              </a:rPr>
              <a:t>nstead of using a mouse or keyboard to manipulate Windows 10, you use your fingers to touch the screen in specific ways. </a:t>
            </a:r>
          </a:p>
          <a:p>
            <a:r>
              <a:rPr lang="en-GB" sz="2000" b="0" i="0" dirty="0">
                <a:solidFill>
                  <a:srgbClr val="000000"/>
                </a:solidFill>
                <a:effectLst/>
                <a:latin typeface="Lucida Grande"/>
              </a:rPr>
              <a:t>These actions are called </a:t>
            </a:r>
            <a:r>
              <a:rPr lang="en-GB" sz="2000" b="1" i="1" dirty="0">
                <a:solidFill>
                  <a:srgbClr val="000000"/>
                </a:solidFill>
                <a:effectLst/>
                <a:latin typeface="Lucida Grande"/>
              </a:rPr>
              <a:t>GESTURES</a:t>
            </a:r>
            <a:r>
              <a:rPr lang="en-GB" sz="2000" dirty="0">
                <a:solidFill>
                  <a:srgbClr val="000000"/>
                </a:solidFill>
                <a:latin typeface="Lucida Grande"/>
              </a:rPr>
              <a:t>: </a:t>
            </a:r>
            <a:endParaRPr lang="en-GB" sz="2000" b="0" i="0" dirty="0">
              <a:solidFill>
                <a:srgbClr val="000000"/>
              </a:solidFill>
              <a:effectLst/>
              <a:latin typeface="Lucida Grande"/>
            </a:endParaRPr>
          </a:p>
          <a:p>
            <a:pPr marL="285750" indent="-285750">
              <a:buFont typeface="Arial" panose="020B0604020202020204" pitchFamily="34" charset="0"/>
              <a:buChar char="•"/>
            </a:pPr>
            <a:r>
              <a:rPr lang="en-GB" sz="2000" b="1" i="1" u="none" strike="noStrike" baseline="0" dirty="0">
                <a:solidFill>
                  <a:srgbClr val="000000"/>
                </a:solidFill>
                <a:latin typeface="Arial" panose="020B0604020202020204" pitchFamily="34" charset="0"/>
              </a:rPr>
              <a:t>tap and hold</a:t>
            </a:r>
          </a:p>
          <a:p>
            <a:pPr marL="285750" indent="-285750">
              <a:buFont typeface="Arial" panose="020B0604020202020204" pitchFamily="34" charset="0"/>
              <a:buChar char="•"/>
            </a:pPr>
            <a:r>
              <a:rPr lang="en-GB" sz="2000" b="1" i="1" u="none" strike="noStrike" baseline="0" dirty="0">
                <a:solidFill>
                  <a:srgbClr val="000000"/>
                </a:solidFill>
                <a:latin typeface="Arial" panose="020B0604020202020204" pitchFamily="34" charset="0"/>
              </a:rPr>
              <a:t>tap </a:t>
            </a:r>
            <a:endParaRPr lang="en-GB" sz="20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hr-HR" sz="2000" b="1" i="1" u="none" strike="noStrike" baseline="0" dirty="0" err="1">
                <a:solidFill>
                  <a:srgbClr val="000000"/>
                </a:solidFill>
                <a:latin typeface="Arial" panose="020B0604020202020204" pitchFamily="34" charset="0"/>
              </a:rPr>
              <a:t>double-tap</a:t>
            </a:r>
            <a:r>
              <a:rPr lang="hr-HR" sz="2000" b="1" i="1" u="none" strike="noStrike" baseline="0" dirty="0">
                <a:solidFill>
                  <a:srgbClr val="000000"/>
                </a:solidFill>
                <a:latin typeface="Arial" panose="020B0604020202020204" pitchFamily="34" charset="0"/>
              </a:rPr>
              <a:t> </a:t>
            </a:r>
            <a:endParaRPr lang="en-GB" sz="2000" b="1" i="1"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GB" sz="2000" b="1" i="1" dirty="0">
                <a:solidFill>
                  <a:srgbClr val="000000"/>
                </a:solidFill>
                <a:latin typeface="Arial" panose="020B0604020202020204" pitchFamily="34" charset="0"/>
              </a:rPr>
              <a:t>spread</a:t>
            </a:r>
          </a:p>
          <a:p>
            <a:pPr marL="285750" indent="-285750">
              <a:buFont typeface="Arial" panose="020B0604020202020204" pitchFamily="34" charset="0"/>
              <a:buChar char="•"/>
            </a:pPr>
            <a:r>
              <a:rPr lang="en-GB" sz="2000" b="1" i="1" u="none" strike="noStrike" baseline="0" dirty="0">
                <a:solidFill>
                  <a:srgbClr val="000000"/>
                </a:solidFill>
                <a:latin typeface="Arial" panose="020B0604020202020204" pitchFamily="34" charset="0"/>
              </a:rPr>
              <a:t>pinch</a:t>
            </a:r>
          </a:p>
          <a:p>
            <a:pPr marL="285750" indent="-285750">
              <a:buFont typeface="Arial" panose="020B0604020202020204" pitchFamily="34" charset="0"/>
              <a:buChar char="•"/>
            </a:pPr>
            <a:r>
              <a:rPr lang="hr-HR" sz="2000" b="1" i="1" u="none" strike="noStrike" baseline="0" dirty="0" err="1">
                <a:solidFill>
                  <a:srgbClr val="000000"/>
                </a:solidFill>
                <a:latin typeface="Arial" panose="020B0604020202020204" pitchFamily="34" charset="0"/>
              </a:rPr>
              <a:t>slide</a:t>
            </a:r>
            <a:r>
              <a:rPr lang="hr-HR" sz="2000" b="1" i="1" u="none" strike="noStrike" baseline="0" dirty="0">
                <a:solidFill>
                  <a:srgbClr val="000000"/>
                </a:solidFill>
                <a:latin typeface="Arial" panose="020B0604020202020204" pitchFamily="34" charset="0"/>
              </a:rPr>
              <a:t> </a:t>
            </a:r>
            <a:endParaRPr lang="en-GB" sz="2000" b="1" i="1"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hr-HR" sz="2000" b="1" i="1" u="none" strike="noStrike" baseline="0" dirty="0" err="1">
                <a:solidFill>
                  <a:srgbClr val="000000"/>
                </a:solidFill>
                <a:latin typeface="Arial" panose="020B0604020202020204" pitchFamily="34" charset="0"/>
              </a:rPr>
              <a:t>turn</a:t>
            </a:r>
            <a:r>
              <a:rPr lang="hr-HR" sz="2000" b="1" i="1" u="none" strike="noStrike" baseline="0" dirty="0">
                <a:solidFill>
                  <a:srgbClr val="000000"/>
                </a:solidFill>
                <a:latin typeface="Arial" panose="020B0604020202020204" pitchFamily="34" charset="0"/>
              </a:rPr>
              <a:t> </a:t>
            </a:r>
            <a:endParaRPr lang="en-GB" sz="2000" b="1" i="1"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hr-HR" sz="2000" b="1" i="1" u="none" strike="noStrike" baseline="0" dirty="0" err="1">
                <a:solidFill>
                  <a:srgbClr val="000000"/>
                </a:solidFill>
                <a:latin typeface="Arial" panose="020B0604020202020204" pitchFamily="34" charset="0"/>
              </a:rPr>
              <a:t>swipe</a:t>
            </a:r>
            <a:endParaRPr lang="en-GB" sz="2000" b="1" i="1" u="none" strike="noStrike" baseline="0" dirty="0">
              <a:solidFill>
                <a:srgbClr val="000000"/>
              </a:solidFill>
              <a:latin typeface="Arial" panose="020B0604020202020204" pitchFamily="34" charset="0"/>
            </a:endParaRPr>
          </a:p>
          <a:p>
            <a:endParaRPr lang="en-GB" b="1" i="1" dirty="0">
              <a:solidFill>
                <a:srgbClr val="000000"/>
              </a:solidFill>
              <a:latin typeface="Lucida Grande"/>
            </a:endParaRPr>
          </a:p>
          <a:p>
            <a:r>
              <a:rPr lang="en-GB" sz="2400" b="1" i="1" dirty="0">
                <a:solidFill>
                  <a:schemeClr val="accent1"/>
                </a:solidFill>
                <a:latin typeface="Lucida Grande"/>
              </a:rPr>
              <a:t>Extra activity: file named  “Touch screen gestures – exercise”</a:t>
            </a:r>
            <a:endParaRPr lang="en-GB" sz="2400" b="1" i="1"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2197290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0E3D-09DF-C242-8CC1-8A7A8E27E282}"/>
              </a:ext>
            </a:extLst>
          </p:cNvPr>
          <p:cNvSpPr>
            <a:spLocks noGrp="1"/>
          </p:cNvSpPr>
          <p:nvPr>
            <p:ph type="title"/>
          </p:nvPr>
        </p:nvSpPr>
        <p:spPr/>
        <p:txBody>
          <a:bodyPr/>
          <a:lstStyle/>
          <a:p>
            <a:r>
              <a:rPr lang="en-GB" dirty="0"/>
              <a:t>Can you name these types of printers?</a:t>
            </a:r>
            <a:endParaRPr lang="hr-HR" dirty="0"/>
          </a:p>
        </p:txBody>
      </p:sp>
      <p:pic>
        <p:nvPicPr>
          <p:cNvPr id="2050" name="Picture 2" descr="Inkjet printer u boji Canon Pixma TS205 A4 – Novo!!">
            <a:extLst>
              <a:ext uri="{FF2B5EF4-FFF2-40B4-BE49-F238E27FC236}">
                <a16:creationId xmlns:a16="http://schemas.microsoft.com/office/drawing/2014/main" id="{35322796-B65B-D790-31AD-A66C3CB18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36" y="1362219"/>
            <a:ext cx="3086468" cy="24630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kjet Printer Cartridge">
            <a:extLst>
              <a:ext uri="{FF2B5EF4-FFF2-40B4-BE49-F238E27FC236}">
                <a16:creationId xmlns:a16="http://schemas.microsoft.com/office/drawing/2014/main" id="{1A52CB3E-AC70-0AD5-C724-DDFADA2FF4A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66455" y="2687782"/>
            <a:ext cx="1053397" cy="10533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e Best Laser Printers for 2023 | PCMag">
            <a:extLst>
              <a:ext uri="{FF2B5EF4-FFF2-40B4-BE49-F238E27FC236}">
                <a16:creationId xmlns:a16="http://schemas.microsoft.com/office/drawing/2014/main" id="{B5C3AF0C-24CB-462E-68DF-BF3AB28E0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801" y="2907994"/>
            <a:ext cx="3086468" cy="3030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azon.com: Creality Ender 5 S1 3D Printer Upgrade with 250mm/s Printing  Speed 300°C High-Temperature Nozzle Direct Extruder CR Touch Auto Leveling  Kit, Dual Z Axes Stable Cube Frame 8.66x8.66x11.02in : Industrial &amp;">
            <a:extLst>
              <a:ext uri="{FF2B5EF4-FFF2-40B4-BE49-F238E27FC236}">
                <a16:creationId xmlns:a16="http://schemas.microsoft.com/office/drawing/2014/main" id="{EB79A0FA-9C86-95DD-C8F7-AB7279F06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269" y="1318046"/>
            <a:ext cx="3007294" cy="3007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non imageCLASS MF235 All-in-One Laser Printer, Black, Standard :  Amazon.in: Computers &amp; Accessories">
            <a:extLst>
              <a:ext uri="{FF2B5EF4-FFF2-40B4-BE49-F238E27FC236}">
                <a16:creationId xmlns:a16="http://schemas.microsoft.com/office/drawing/2014/main" id="{530D1575-CFEB-67CD-826A-AA3E596E2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8977" y="4238227"/>
            <a:ext cx="3669258" cy="3094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rmal Receipt Printer with Bar Code Scanner and Paper Roll">
            <a:extLst>
              <a:ext uri="{FF2B5EF4-FFF2-40B4-BE49-F238E27FC236}">
                <a16:creationId xmlns:a16="http://schemas.microsoft.com/office/drawing/2014/main" id="{6D880B0A-73DA-1FB9-6EDF-BF745A06BB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9529" y="4423170"/>
            <a:ext cx="1588610" cy="151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681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kjet printer u boji Canon Pixma TS205 A4 – Novo!!">
            <a:extLst>
              <a:ext uri="{FF2B5EF4-FFF2-40B4-BE49-F238E27FC236}">
                <a16:creationId xmlns:a16="http://schemas.microsoft.com/office/drawing/2014/main" id="{35322796-B65B-D790-31AD-A66C3CB18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36" y="1362219"/>
            <a:ext cx="3086468" cy="24630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kjet Printer Cartridge">
            <a:extLst>
              <a:ext uri="{FF2B5EF4-FFF2-40B4-BE49-F238E27FC236}">
                <a16:creationId xmlns:a16="http://schemas.microsoft.com/office/drawing/2014/main" id="{1A52CB3E-AC70-0AD5-C724-DDFADA2FF4A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66455" y="2687782"/>
            <a:ext cx="1053397" cy="10533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he Best Laser Printers for 2023 | PCMag">
            <a:extLst>
              <a:ext uri="{FF2B5EF4-FFF2-40B4-BE49-F238E27FC236}">
                <a16:creationId xmlns:a16="http://schemas.microsoft.com/office/drawing/2014/main" id="{B5C3AF0C-24CB-462E-68DF-BF3AB28E0E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1801" y="2907994"/>
            <a:ext cx="3086468" cy="3030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mazon.com: Creality Ender 5 S1 3D Printer Upgrade with 250mm/s Printing  Speed 300°C High-Temperature Nozzle Direct Extruder CR Touch Auto Leveling  Kit, Dual Z Axes Stable Cube Frame 8.66x8.66x11.02in : Industrial &amp;">
            <a:extLst>
              <a:ext uri="{FF2B5EF4-FFF2-40B4-BE49-F238E27FC236}">
                <a16:creationId xmlns:a16="http://schemas.microsoft.com/office/drawing/2014/main" id="{EB79A0FA-9C86-95DD-C8F7-AB7279F06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8269" y="1318046"/>
            <a:ext cx="3007294" cy="3007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non imageCLASS MF235 All-in-One Laser Printer, Black, Standard :  Amazon.in: Computers &amp; Accessories">
            <a:extLst>
              <a:ext uri="{FF2B5EF4-FFF2-40B4-BE49-F238E27FC236}">
                <a16:creationId xmlns:a16="http://schemas.microsoft.com/office/drawing/2014/main" id="{530D1575-CFEB-67CD-826A-AA3E596E2C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8977" y="4238227"/>
            <a:ext cx="3669258" cy="30944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ermal Receipt Printer with Bar Code Scanner and Paper Roll">
            <a:extLst>
              <a:ext uri="{FF2B5EF4-FFF2-40B4-BE49-F238E27FC236}">
                <a16:creationId xmlns:a16="http://schemas.microsoft.com/office/drawing/2014/main" id="{6D880B0A-73DA-1FB9-6EDF-BF745A06BB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9529" y="4423170"/>
            <a:ext cx="1588610" cy="151517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3A4728-E0A3-DAC3-07AF-A1EE2F6F0657}"/>
              </a:ext>
            </a:extLst>
          </p:cNvPr>
          <p:cNvSpPr txBox="1"/>
          <p:nvPr/>
        </p:nvSpPr>
        <p:spPr>
          <a:xfrm>
            <a:off x="1021976" y="968188"/>
            <a:ext cx="2507928" cy="461665"/>
          </a:xfrm>
          <a:prstGeom prst="rect">
            <a:avLst/>
          </a:prstGeom>
          <a:noFill/>
        </p:spPr>
        <p:txBody>
          <a:bodyPr wrap="square" rtlCol="0">
            <a:spAutoFit/>
          </a:bodyPr>
          <a:lstStyle/>
          <a:p>
            <a:r>
              <a:rPr lang="en-GB" sz="2400" b="1" dirty="0">
                <a:solidFill>
                  <a:schemeClr val="accent1"/>
                </a:solidFill>
              </a:rPr>
              <a:t>INK-JET PRINTER</a:t>
            </a:r>
            <a:endParaRPr lang="hr-HR" sz="2400" b="1" dirty="0">
              <a:solidFill>
                <a:schemeClr val="accent1"/>
              </a:solidFill>
            </a:endParaRPr>
          </a:p>
        </p:txBody>
      </p:sp>
      <p:sp>
        <p:nvSpPr>
          <p:cNvPr id="10" name="TextBox 9">
            <a:extLst>
              <a:ext uri="{FF2B5EF4-FFF2-40B4-BE49-F238E27FC236}">
                <a16:creationId xmlns:a16="http://schemas.microsoft.com/office/drawing/2014/main" id="{74BB25CF-C769-AE52-481D-D158621BA570}"/>
              </a:ext>
            </a:extLst>
          </p:cNvPr>
          <p:cNvSpPr txBox="1"/>
          <p:nvPr/>
        </p:nvSpPr>
        <p:spPr>
          <a:xfrm>
            <a:off x="3652524" y="2008094"/>
            <a:ext cx="2507928" cy="461665"/>
          </a:xfrm>
          <a:prstGeom prst="rect">
            <a:avLst/>
          </a:prstGeom>
          <a:noFill/>
        </p:spPr>
        <p:txBody>
          <a:bodyPr wrap="square" rtlCol="0">
            <a:spAutoFit/>
          </a:bodyPr>
          <a:lstStyle/>
          <a:p>
            <a:r>
              <a:rPr lang="en-GB" sz="2400" b="1" dirty="0">
                <a:solidFill>
                  <a:schemeClr val="accent1"/>
                </a:solidFill>
              </a:rPr>
              <a:t>CARTRIDGE</a:t>
            </a:r>
            <a:endParaRPr lang="hr-HR" sz="2400" b="1" dirty="0">
              <a:solidFill>
                <a:schemeClr val="accent1"/>
              </a:solidFill>
            </a:endParaRPr>
          </a:p>
        </p:txBody>
      </p:sp>
      <p:sp>
        <p:nvSpPr>
          <p:cNvPr id="11" name="TextBox 10">
            <a:extLst>
              <a:ext uri="{FF2B5EF4-FFF2-40B4-BE49-F238E27FC236}">
                <a16:creationId xmlns:a16="http://schemas.microsoft.com/office/drawing/2014/main" id="{0C21207F-0473-9944-6830-1310EDBE986F}"/>
              </a:ext>
            </a:extLst>
          </p:cNvPr>
          <p:cNvSpPr txBox="1"/>
          <p:nvPr/>
        </p:nvSpPr>
        <p:spPr>
          <a:xfrm>
            <a:off x="5537721" y="2687782"/>
            <a:ext cx="2507928" cy="461665"/>
          </a:xfrm>
          <a:prstGeom prst="rect">
            <a:avLst/>
          </a:prstGeom>
          <a:noFill/>
        </p:spPr>
        <p:txBody>
          <a:bodyPr wrap="square" rtlCol="0">
            <a:spAutoFit/>
          </a:bodyPr>
          <a:lstStyle/>
          <a:p>
            <a:r>
              <a:rPr lang="en-GB" sz="2400" b="1" dirty="0">
                <a:solidFill>
                  <a:schemeClr val="accent1"/>
                </a:solidFill>
              </a:rPr>
              <a:t>LASER PRINTER</a:t>
            </a:r>
            <a:endParaRPr lang="hr-HR" sz="2400" b="1" dirty="0">
              <a:solidFill>
                <a:schemeClr val="accent1"/>
              </a:solidFill>
            </a:endParaRPr>
          </a:p>
        </p:txBody>
      </p:sp>
      <p:sp>
        <p:nvSpPr>
          <p:cNvPr id="12" name="TextBox 11">
            <a:extLst>
              <a:ext uri="{FF2B5EF4-FFF2-40B4-BE49-F238E27FC236}">
                <a16:creationId xmlns:a16="http://schemas.microsoft.com/office/drawing/2014/main" id="{FEEB0839-64B8-6830-4B0B-179170BBC7B0}"/>
              </a:ext>
            </a:extLst>
          </p:cNvPr>
          <p:cNvSpPr txBox="1"/>
          <p:nvPr/>
        </p:nvSpPr>
        <p:spPr>
          <a:xfrm>
            <a:off x="4906488" y="5554597"/>
            <a:ext cx="2507928" cy="461665"/>
          </a:xfrm>
          <a:prstGeom prst="rect">
            <a:avLst/>
          </a:prstGeom>
          <a:noFill/>
        </p:spPr>
        <p:txBody>
          <a:bodyPr wrap="square" rtlCol="0">
            <a:spAutoFit/>
          </a:bodyPr>
          <a:lstStyle/>
          <a:p>
            <a:r>
              <a:rPr lang="en-GB" sz="2400" b="1" dirty="0">
                <a:solidFill>
                  <a:schemeClr val="accent1"/>
                </a:solidFill>
              </a:rPr>
              <a:t>TONER</a:t>
            </a:r>
            <a:endParaRPr lang="hr-HR" sz="2400" b="1" dirty="0">
              <a:solidFill>
                <a:schemeClr val="accent1"/>
              </a:solidFill>
            </a:endParaRPr>
          </a:p>
        </p:txBody>
      </p:sp>
      <p:sp>
        <p:nvSpPr>
          <p:cNvPr id="13" name="TextBox 12">
            <a:extLst>
              <a:ext uri="{FF2B5EF4-FFF2-40B4-BE49-F238E27FC236}">
                <a16:creationId xmlns:a16="http://schemas.microsoft.com/office/drawing/2014/main" id="{3E0269DF-7F1D-44BA-095F-166FEC23B45F}"/>
              </a:ext>
            </a:extLst>
          </p:cNvPr>
          <p:cNvSpPr txBox="1"/>
          <p:nvPr/>
        </p:nvSpPr>
        <p:spPr>
          <a:xfrm>
            <a:off x="572495" y="4094507"/>
            <a:ext cx="2507928" cy="830997"/>
          </a:xfrm>
          <a:prstGeom prst="rect">
            <a:avLst/>
          </a:prstGeom>
          <a:noFill/>
        </p:spPr>
        <p:txBody>
          <a:bodyPr wrap="square" rtlCol="0">
            <a:spAutoFit/>
          </a:bodyPr>
          <a:lstStyle/>
          <a:p>
            <a:r>
              <a:rPr lang="en-GB" sz="2400" b="1" dirty="0">
                <a:solidFill>
                  <a:schemeClr val="accent1"/>
                </a:solidFill>
              </a:rPr>
              <a:t>THERMAL PRINTER</a:t>
            </a:r>
            <a:endParaRPr lang="hr-HR" sz="2400" b="1" dirty="0">
              <a:solidFill>
                <a:schemeClr val="accent1"/>
              </a:solidFill>
            </a:endParaRPr>
          </a:p>
        </p:txBody>
      </p:sp>
      <p:sp>
        <p:nvSpPr>
          <p:cNvPr id="14" name="TextBox 13">
            <a:extLst>
              <a:ext uri="{FF2B5EF4-FFF2-40B4-BE49-F238E27FC236}">
                <a16:creationId xmlns:a16="http://schemas.microsoft.com/office/drawing/2014/main" id="{E677F18C-812A-1A36-860E-8DC4AFF57A2D}"/>
              </a:ext>
            </a:extLst>
          </p:cNvPr>
          <p:cNvSpPr txBox="1"/>
          <p:nvPr/>
        </p:nvSpPr>
        <p:spPr>
          <a:xfrm>
            <a:off x="7755678" y="1238823"/>
            <a:ext cx="2507928" cy="461665"/>
          </a:xfrm>
          <a:prstGeom prst="rect">
            <a:avLst/>
          </a:prstGeom>
          <a:noFill/>
        </p:spPr>
        <p:txBody>
          <a:bodyPr wrap="square" rtlCol="0">
            <a:spAutoFit/>
          </a:bodyPr>
          <a:lstStyle/>
          <a:p>
            <a:r>
              <a:rPr lang="en-GB" sz="2400" b="1" dirty="0">
                <a:solidFill>
                  <a:schemeClr val="accent1"/>
                </a:solidFill>
              </a:rPr>
              <a:t>3D PRINTER</a:t>
            </a:r>
            <a:endParaRPr lang="hr-HR" sz="2400" b="1" dirty="0">
              <a:solidFill>
                <a:schemeClr val="accent1"/>
              </a:solidFill>
            </a:endParaRPr>
          </a:p>
        </p:txBody>
      </p:sp>
      <p:sp>
        <p:nvSpPr>
          <p:cNvPr id="15" name="TextBox 14">
            <a:extLst>
              <a:ext uri="{FF2B5EF4-FFF2-40B4-BE49-F238E27FC236}">
                <a16:creationId xmlns:a16="http://schemas.microsoft.com/office/drawing/2014/main" id="{550B2EB3-9DC0-19A8-0457-1A70D657E244}"/>
              </a:ext>
            </a:extLst>
          </p:cNvPr>
          <p:cNvSpPr txBox="1"/>
          <p:nvPr/>
        </p:nvSpPr>
        <p:spPr>
          <a:xfrm>
            <a:off x="7964278" y="4208187"/>
            <a:ext cx="4133957" cy="461665"/>
          </a:xfrm>
          <a:prstGeom prst="rect">
            <a:avLst/>
          </a:prstGeom>
          <a:noFill/>
        </p:spPr>
        <p:txBody>
          <a:bodyPr wrap="square" rtlCol="0">
            <a:spAutoFit/>
          </a:bodyPr>
          <a:lstStyle/>
          <a:p>
            <a:r>
              <a:rPr lang="en-GB" sz="2400" b="1" dirty="0">
                <a:solidFill>
                  <a:schemeClr val="accent1"/>
                </a:solidFill>
              </a:rPr>
              <a:t>MULTIFUNCTIONAL PRINTER</a:t>
            </a:r>
            <a:endParaRPr lang="hr-HR" sz="2400" b="1" dirty="0">
              <a:solidFill>
                <a:schemeClr val="accent1"/>
              </a:solidFill>
            </a:endParaRPr>
          </a:p>
        </p:txBody>
      </p:sp>
    </p:spTree>
    <p:extLst>
      <p:ext uri="{BB962C8B-B14F-4D97-AF65-F5344CB8AC3E}">
        <p14:creationId xmlns:p14="http://schemas.microsoft.com/office/powerpoint/2010/main" val="458829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9B35C-BF18-A0F4-57D1-55C90665CFAB}"/>
              </a:ext>
            </a:extLst>
          </p:cNvPr>
          <p:cNvSpPr>
            <a:spLocks noGrp="1"/>
          </p:cNvSpPr>
          <p:nvPr>
            <p:ph type="title"/>
          </p:nvPr>
        </p:nvSpPr>
        <p:spPr/>
        <p:txBody>
          <a:bodyPr/>
          <a:lstStyle/>
          <a:p>
            <a:r>
              <a:rPr lang="en-GB" dirty="0"/>
              <a:t>Common printer types</a:t>
            </a:r>
            <a:endParaRPr lang="hr-HR" dirty="0"/>
          </a:p>
        </p:txBody>
      </p:sp>
      <p:sp>
        <p:nvSpPr>
          <p:cNvPr id="3" name="Content Placeholder 2">
            <a:extLst>
              <a:ext uri="{FF2B5EF4-FFF2-40B4-BE49-F238E27FC236}">
                <a16:creationId xmlns:a16="http://schemas.microsoft.com/office/drawing/2014/main" id="{CBA407C4-FC17-9C39-277B-711563127B0B}"/>
              </a:ext>
            </a:extLst>
          </p:cNvPr>
          <p:cNvSpPr>
            <a:spLocks noGrp="1"/>
          </p:cNvSpPr>
          <p:nvPr>
            <p:ph idx="1"/>
          </p:nvPr>
        </p:nvSpPr>
        <p:spPr>
          <a:xfrm>
            <a:off x="838200" y="1425388"/>
            <a:ext cx="10515600" cy="4751575"/>
          </a:xfrm>
        </p:spPr>
        <p:txBody>
          <a:bodyPr>
            <a:normAutofit fontScale="92500" lnSpcReduction="10000"/>
          </a:bodyPr>
          <a:lstStyle/>
          <a:p>
            <a:pPr algn="l">
              <a:buFont typeface="Arial" panose="020B0604020202020204" pitchFamily="34" charset="0"/>
              <a:buChar char="•"/>
            </a:pPr>
            <a:r>
              <a:rPr lang="en-GB" sz="2400" b="1" i="0" u="sng" dirty="0">
                <a:effectLst/>
                <a:latin typeface="Arial" panose="020B0604020202020204" pitchFamily="34" charset="0"/>
                <a:hlinkClick r:id="rId2">
                  <a:extLst>
                    <a:ext uri="{A12FA001-AC4F-418D-AE19-62706E023703}">
                      <ahyp:hlinkClr xmlns:ahyp="http://schemas.microsoft.com/office/drawing/2018/hyperlinkcolor" val="tx"/>
                    </a:ext>
                  </a:extLst>
                </a:hlinkClick>
              </a:rPr>
              <a:t>Inkjet printers</a:t>
            </a:r>
            <a:r>
              <a:rPr lang="en-GB" sz="2400" b="1" i="0" dirty="0">
                <a:effectLst/>
                <a:latin typeface="Arial" panose="020B0604020202020204" pitchFamily="34" charset="0"/>
              </a:rPr>
              <a:t> </a:t>
            </a:r>
            <a:r>
              <a:rPr lang="en-GB" sz="2400" b="0" i="0" dirty="0">
                <a:effectLst/>
                <a:latin typeface="Arial" panose="020B0604020202020204" pitchFamily="34" charset="0"/>
              </a:rPr>
              <a:t>recreate a digital image by spraying ink onto paper. These are the most common type of personal printer.</a:t>
            </a:r>
          </a:p>
          <a:p>
            <a:pPr algn="l">
              <a:buFont typeface="Arial" panose="020B0604020202020204" pitchFamily="34" charset="0"/>
              <a:buChar char="•"/>
            </a:pPr>
            <a:r>
              <a:rPr lang="en-GB" sz="2400" b="1" i="0" u="sng" dirty="0">
                <a:effectLst/>
                <a:latin typeface="Arial" panose="020B0604020202020204" pitchFamily="34" charset="0"/>
                <a:hlinkClick r:id="rId3">
                  <a:extLst>
                    <a:ext uri="{A12FA001-AC4F-418D-AE19-62706E023703}">
                      <ahyp:hlinkClr xmlns:ahyp="http://schemas.microsoft.com/office/drawing/2018/hyperlinkcolor" val="tx"/>
                    </a:ext>
                  </a:extLst>
                </a:hlinkClick>
              </a:rPr>
              <a:t>Laser printers</a:t>
            </a:r>
            <a:r>
              <a:rPr lang="en-GB" sz="2400" b="0" i="0" dirty="0">
                <a:effectLst/>
                <a:latin typeface="Arial" panose="020B0604020202020204" pitchFamily="34" charset="0"/>
              </a:rPr>
              <a:t> are used to create high-quality prints by passing a laser beam at a high speed over a negatively charged drum to define an image. </a:t>
            </a:r>
            <a:r>
              <a:rPr lang="en-GB" sz="2400" b="0" i="0" dirty="0" err="1">
                <a:effectLst/>
                <a:latin typeface="Arial" panose="020B0604020202020204" pitchFamily="34" charset="0"/>
              </a:rPr>
              <a:t>Color</a:t>
            </a:r>
            <a:r>
              <a:rPr lang="en-GB" sz="2400" b="0" i="0" dirty="0">
                <a:effectLst/>
                <a:latin typeface="Arial" panose="020B0604020202020204" pitchFamily="34" charset="0"/>
              </a:rPr>
              <a:t> laser printers are more often found in professional settings.</a:t>
            </a:r>
          </a:p>
          <a:p>
            <a:pPr algn="l">
              <a:buFont typeface="Arial" panose="020B0604020202020204" pitchFamily="34" charset="0"/>
              <a:buChar char="•"/>
            </a:pPr>
            <a:r>
              <a:rPr lang="en-GB" sz="2400" b="1" i="0" u="sng" dirty="0">
                <a:effectLst/>
                <a:latin typeface="Arial" panose="020B0604020202020204" pitchFamily="34" charset="0"/>
                <a:hlinkClick r:id="rId4">
                  <a:extLst>
                    <a:ext uri="{A12FA001-AC4F-418D-AE19-62706E023703}">
                      <ahyp:hlinkClr xmlns:ahyp="http://schemas.microsoft.com/office/drawing/2018/hyperlinkcolor" val="tx"/>
                    </a:ext>
                  </a:extLst>
                </a:hlinkClick>
              </a:rPr>
              <a:t>3D printers</a:t>
            </a:r>
            <a:r>
              <a:rPr lang="en-GB" sz="2400" b="0" i="0" dirty="0">
                <a:effectLst/>
                <a:latin typeface="Arial" panose="020B0604020202020204" pitchFamily="34" charset="0"/>
              </a:rPr>
              <a:t> are a relatively new printer technology. 3D printing creates a physical object from a digital file. It works by adding layer upon layer of material ((including plastics, metals, food, cement, wood) until the print job is complete and the object is whole.</a:t>
            </a:r>
          </a:p>
          <a:p>
            <a:pPr algn="l">
              <a:buFont typeface="Arial" panose="020B0604020202020204" pitchFamily="34" charset="0"/>
              <a:buChar char="•"/>
            </a:pPr>
            <a:r>
              <a:rPr lang="en-GB" sz="2400" b="1" i="0" u="sng" dirty="0">
                <a:effectLst/>
                <a:latin typeface="Arial" panose="020B0604020202020204" pitchFamily="34" charset="0"/>
                <a:hlinkClick r:id="rId5">
                  <a:extLst>
                    <a:ext uri="{A12FA001-AC4F-418D-AE19-62706E023703}">
                      <ahyp:hlinkClr xmlns:ahyp="http://schemas.microsoft.com/office/drawing/2018/hyperlinkcolor" val="tx"/>
                    </a:ext>
                  </a:extLst>
                </a:hlinkClick>
              </a:rPr>
              <a:t>Thermal printers</a:t>
            </a:r>
            <a:r>
              <a:rPr lang="en-GB" sz="2400" b="0" i="0" dirty="0">
                <a:effectLst/>
                <a:latin typeface="Arial" panose="020B0604020202020204" pitchFamily="34" charset="0"/>
              </a:rPr>
              <a:t> produce an image on paper by passing paper with a thermochromic coating over a print head comprised of electrically heated elements and produces an image in the area where the heated coating turns black. </a:t>
            </a:r>
            <a:r>
              <a:rPr lang="en-GB" sz="2400" dirty="0">
                <a:latin typeface="Arial" panose="020B0604020202020204" pitchFamily="34" charset="0"/>
              </a:rPr>
              <a:t>Useful for printing codes, labels, receipts…</a:t>
            </a:r>
            <a:endParaRPr lang="en-GB" sz="2400" b="0" i="0" dirty="0">
              <a:effectLst/>
              <a:latin typeface="Arial" panose="020B0604020202020204" pitchFamily="34" charset="0"/>
            </a:endParaRPr>
          </a:p>
          <a:p>
            <a:pPr algn="l">
              <a:buFont typeface="Arial" panose="020B0604020202020204" pitchFamily="34" charset="0"/>
              <a:buChar char="•"/>
            </a:pPr>
            <a:r>
              <a:rPr lang="en-GB" sz="2400" b="1" i="0" u="sng" dirty="0">
                <a:effectLst/>
                <a:latin typeface="Arial" panose="020B0604020202020204" pitchFamily="34" charset="0"/>
                <a:hlinkClick r:id="rId6">
                  <a:extLst>
                    <a:ext uri="{A12FA001-AC4F-418D-AE19-62706E023703}">
                      <ahyp:hlinkClr xmlns:ahyp="http://schemas.microsoft.com/office/drawing/2018/hyperlinkcolor" val="tx"/>
                    </a:ext>
                  </a:extLst>
                </a:hlinkClick>
              </a:rPr>
              <a:t>All-in-one printers</a:t>
            </a:r>
            <a:r>
              <a:rPr lang="en-GB" sz="2400" b="0" i="0" dirty="0">
                <a:effectLst/>
                <a:latin typeface="Arial" panose="020B0604020202020204" pitchFamily="34" charset="0"/>
              </a:rPr>
              <a:t> are multifunction devices that combine printing with other technologies such as a copier, scanner and/or fax machine.</a:t>
            </a:r>
          </a:p>
        </p:txBody>
      </p:sp>
    </p:spTree>
    <p:extLst>
      <p:ext uri="{BB962C8B-B14F-4D97-AF65-F5344CB8AC3E}">
        <p14:creationId xmlns:p14="http://schemas.microsoft.com/office/powerpoint/2010/main" val="3755906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308E6-F224-142B-C0F6-6BB4967358DF}"/>
              </a:ext>
            </a:extLst>
          </p:cNvPr>
          <p:cNvSpPr>
            <a:spLocks noGrp="1"/>
          </p:cNvSpPr>
          <p:nvPr>
            <p:ph type="title"/>
          </p:nvPr>
        </p:nvSpPr>
        <p:spPr>
          <a:xfrm>
            <a:off x="838200" y="351678"/>
            <a:ext cx="10515600" cy="1325563"/>
          </a:xfrm>
        </p:spPr>
        <p:txBody>
          <a:bodyPr/>
          <a:lstStyle/>
          <a:p>
            <a:r>
              <a:rPr lang="en-GB" dirty="0"/>
              <a:t>Imagesetters</a:t>
            </a:r>
            <a:endParaRPr lang="hr-HR" dirty="0"/>
          </a:p>
        </p:txBody>
      </p:sp>
      <p:pic>
        <p:nvPicPr>
          <p:cNvPr id="2050" name="Picture 2" descr="Prodaja Kodak CTP Imagesetter KODAK MAGNUS Q800 stroja za digitalni tisak  Njemačka Emskirchen-Pirkach, BD33914">
            <a:extLst>
              <a:ext uri="{FF2B5EF4-FFF2-40B4-BE49-F238E27FC236}">
                <a16:creationId xmlns:a16="http://schemas.microsoft.com/office/drawing/2014/main" id="{A33D821F-E79D-19BB-D0DF-D6B8DD5F72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449108"/>
            <a:ext cx="6639984" cy="4979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B6FD10-12D6-1F32-0478-D8342E3BA1AB}"/>
              </a:ext>
            </a:extLst>
          </p:cNvPr>
          <p:cNvSpPr txBox="1"/>
          <p:nvPr/>
        </p:nvSpPr>
        <p:spPr>
          <a:xfrm>
            <a:off x="6695392" y="1449108"/>
            <a:ext cx="4984686" cy="4893647"/>
          </a:xfrm>
          <a:prstGeom prst="rect">
            <a:avLst/>
          </a:prstGeom>
          <a:noFill/>
        </p:spPr>
        <p:txBody>
          <a:bodyPr wrap="square">
            <a:spAutoFit/>
          </a:bodyPr>
          <a:lstStyle/>
          <a:p>
            <a:pPr marL="342900" indent="-342900" algn="l">
              <a:buFont typeface="Arial" panose="020B0604020202020204" pitchFamily="34" charset="0"/>
              <a:buChar char="•"/>
            </a:pPr>
            <a:r>
              <a:rPr lang="en-GB" sz="2400" dirty="0">
                <a:solidFill>
                  <a:srgbClr val="2E364E"/>
                </a:solidFill>
                <a:latin typeface="helveticaregular"/>
              </a:rPr>
              <a:t>A</a:t>
            </a:r>
            <a:r>
              <a:rPr lang="en-GB" sz="2400" b="0" i="0" dirty="0">
                <a:solidFill>
                  <a:srgbClr val="2E364E"/>
                </a:solidFill>
                <a:effectLst/>
                <a:latin typeface="helveticaregular"/>
              </a:rPr>
              <a:t>n ultra-high-resolution large-format computer output device, able to produce quality surpassing that of a typical home or office printer. The resolution of a home printer is generally up to 300 dots per inch (dpi), with an office printer having 600 dpi, whereas the dpi of an imagesetter is </a:t>
            </a:r>
            <a:r>
              <a:rPr lang="en-GB" sz="2400" b="1" i="1" dirty="0">
                <a:solidFill>
                  <a:schemeClr val="accent1"/>
                </a:solidFill>
                <a:effectLst/>
                <a:latin typeface="helveticaregular"/>
              </a:rPr>
              <a:t>1270, 2540 or up to 4000 dpi </a:t>
            </a:r>
          </a:p>
          <a:p>
            <a:pPr marL="342900" indent="-342900" algn="l">
              <a:buFont typeface="Arial" panose="020B0604020202020204" pitchFamily="34" charset="0"/>
              <a:buChar char="•"/>
            </a:pPr>
            <a:r>
              <a:rPr lang="en-GB" sz="2400" dirty="0">
                <a:solidFill>
                  <a:srgbClr val="2E364E"/>
                </a:solidFill>
                <a:latin typeface="helveticaregular"/>
              </a:rPr>
              <a:t>Used in graphic design industry and </a:t>
            </a:r>
            <a:r>
              <a:rPr lang="en-GB" sz="2400" b="1" dirty="0">
                <a:solidFill>
                  <a:srgbClr val="2E364E"/>
                </a:solidFill>
                <a:latin typeface="helveticaregular"/>
              </a:rPr>
              <a:t>DTP (desktop publishing)</a:t>
            </a:r>
            <a:endParaRPr lang="en-GB" sz="2400" b="1" i="0" dirty="0">
              <a:solidFill>
                <a:srgbClr val="2E364E"/>
              </a:solidFill>
              <a:effectLst/>
              <a:latin typeface="helveticaregular"/>
            </a:endParaRPr>
          </a:p>
        </p:txBody>
      </p:sp>
    </p:spTree>
    <p:extLst>
      <p:ext uri="{BB962C8B-B14F-4D97-AF65-F5344CB8AC3E}">
        <p14:creationId xmlns:p14="http://schemas.microsoft.com/office/powerpoint/2010/main" val="219151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105DC5-2D0A-02A1-63EE-5B6C99023486}"/>
              </a:ext>
            </a:extLst>
          </p:cNvPr>
          <p:cNvPicPr>
            <a:picLocks noChangeAspect="1"/>
          </p:cNvPicPr>
          <p:nvPr/>
        </p:nvPicPr>
        <p:blipFill rotWithShape="1">
          <a:blip r:embed="rId2"/>
          <a:srcRect l="17647" t="34314" r="24890" b="20392"/>
          <a:stretch/>
        </p:blipFill>
        <p:spPr>
          <a:xfrm>
            <a:off x="388509" y="739588"/>
            <a:ext cx="11162514" cy="4949216"/>
          </a:xfrm>
          <a:prstGeom prst="rect">
            <a:avLst/>
          </a:prstGeom>
        </p:spPr>
      </p:pic>
    </p:spTree>
    <p:extLst>
      <p:ext uri="{BB962C8B-B14F-4D97-AF65-F5344CB8AC3E}">
        <p14:creationId xmlns:p14="http://schemas.microsoft.com/office/powerpoint/2010/main" val="2048436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C1FC-961C-3536-76EB-07B5ADEA806F}"/>
              </a:ext>
            </a:extLst>
          </p:cNvPr>
          <p:cNvSpPr>
            <a:spLocks noGrp="1"/>
          </p:cNvSpPr>
          <p:nvPr>
            <p:ph type="title"/>
          </p:nvPr>
        </p:nvSpPr>
        <p:spPr/>
        <p:txBody>
          <a:bodyPr/>
          <a:lstStyle/>
          <a:p>
            <a:r>
              <a:rPr lang="en-GB" dirty="0"/>
              <a:t>Card printers</a:t>
            </a:r>
            <a:endParaRPr lang="hr-HR" dirty="0"/>
          </a:p>
        </p:txBody>
      </p:sp>
      <p:sp>
        <p:nvSpPr>
          <p:cNvPr id="3" name="Content Placeholder 2">
            <a:extLst>
              <a:ext uri="{FF2B5EF4-FFF2-40B4-BE49-F238E27FC236}">
                <a16:creationId xmlns:a16="http://schemas.microsoft.com/office/drawing/2014/main" id="{03AB2C6F-BE6E-98DF-AA7E-49E1CB72FDC1}"/>
              </a:ext>
            </a:extLst>
          </p:cNvPr>
          <p:cNvSpPr>
            <a:spLocks noGrp="1"/>
          </p:cNvSpPr>
          <p:nvPr>
            <p:ph idx="1"/>
          </p:nvPr>
        </p:nvSpPr>
        <p:spPr>
          <a:xfrm>
            <a:off x="838200" y="1825625"/>
            <a:ext cx="5145741" cy="4351338"/>
          </a:xfrm>
        </p:spPr>
        <p:txBody>
          <a:bodyPr>
            <a:normAutofit lnSpcReduction="10000"/>
          </a:bodyPr>
          <a:lstStyle/>
          <a:p>
            <a:r>
              <a:rPr lang="en-GB" b="0" i="0" dirty="0">
                <a:effectLst/>
                <a:latin typeface="Arial" panose="020B0604020202020204" pitchFamily="34" charset="0"/>
              </a:rPr>
              <a:t>electronic </a:t>
            </a:r>
            <a:r>
              <a:rPr lang="en-GB" b="0" i="0" u="none" strike="noStrike" dirty="0">
                <a:effectLst/>
                <a:latin typeface="Arial" panose="020B0604020202020204" pitchFamily="34" charset="0"/>
              </a:rPr>
              <a:t>desktop printers</a:t>
            </a:r>
            <a:r>
              <a:rPr lang="en-GB" b="0" i="0" dirty="0">
                <a:effectLst/>
                <a:latin typeface="Arial" panose="020B0604020202020204" pitchFamily="34" charset="0"/>
              </a:rPr>
              <a:t> with single card feeders which print and personalize </a:t>
            </a:r>
            <a:r>
              <a:rPr lang="en-GB" b="0" i="0" u="none" strike="noStrike" dirty="0">
                <a:effectLst/>
                <a:latin typeface="Arial" panose="020B0604020202020204" pitchFamily="34" charset="0"/>
              </a:rPr>
              <a:t>plastic cards</a:t>
            </a:r>
            <a:r>
              <a:rPr lang="en-GB" b="0" i="0" dirty="0">
                <a:effectLst/>
                <a:latin typeface="Arial" panose="020B0604020202020204" pitchFamily="34" charset="0"/>
              </a:rPr>
              <a:t>. This format is used in </a:t>
            </a:r>
            <a:r>
              <a:rPr lang="en-GB" b="1" i="1" dirty="0">
                <a:solidFill>
                  <a:schemeClr val="accent1"/>
                </a:solidFill>
                <a:effectLst/>
                <a:latin typeface="Arial" panose="020B0604020202020204" pitchFamily="34" charset="0"/>
              </a:rPr>
              <a:t>ID</a:t>
            </a:r>
            <a:r>
              <a:rPr lang="en-GB" b="1" i="1" u="none" strike="noStrike" dirty="0">
                <a:solidFill>
                  <a:schemeClr val="accent1"/>
                </a:solidFill>
                <a:effectLst/>
                <a:latin typeface="Arial" panose="020B0604020202020204" pitchFamily="34" charset="0"/>
              </a:rPr>
              <a:t>-cards</a:t>
            </a:r>
            <a:r>
              <a:rPr lang="en-GB" b="1" i="1" dirty="0">
                <a:solidFill>
                  <a:schemeClr val="accent1"/>
                </a:solidFill>
                <a:effectLst/>
                <a:latin typeface="Arial" panose="020B0604020202020204" pitchFamily="34" charset="0"/>
              </a:rPr>
              <a:t>, </a:t>
            </a:r>
            <a:r>
              <a:rPr lang="en-GB" b="1" i="1" u="none" strike="noStrike" dirty="0">
                <a:solidFill>
                  <a:schemeClr val="accent1"/>
                </a:solidFill>
                <a:effectLst/>
                <a:latin typeface="Arial" panose="020B0604020202020204" pitchFamily="34" charset="0"/>
              </a:rPr>
              <a:t>credit cards</a:t>
            </a:r>
            <a:r>
              <a:rPr lang="en-GB" b="1" i="1" dirty="0">
                <a:solidFill>
                  <a:schemeClr val="accent1"/>
                </a:solidFill>
                <a:effectLst/>
                <a:latin typeface="Arial" panose="020B0604020202020204" pitchFamily="34" charset="0"/>
              </a:rPr>
              <a:t>, </a:t>
            </a:r>
            <a:r>
              <a:rPr lang="en-GB" b="1" i="1" u="none" strike="noStrike" dirty="0">
                <a:solidFill>
                  <a:schemeClr val="accent1"/>
                </a:solidFill>
                <a:effectLst/>
                <a:latin typeface="Arial" panose="020B0604020202020204" pitchFamily="34" charset="0"/>
              </a:rPr>
              <a:t>driver's licenses,</a:t>
            </a:r>
            <a:r>
              <a:rPr lang="en-GB" b="1" i="1" dirty="0">
                <a:solidFill>
                  <a:schemeClr val="accent1"/>
                </a:solidFill>
                <a:effectLst/>
                <a:latin typeface="Arial" panose="020B0604020202020204" pitchFamily="34" charset="0"/>
              </a:rPr>
              <a:t> </a:t>
            </a:r>
            <a:r>
              <a:rPr lang="en-GB" b="1" i="1" u="none" strike="noStrike" dirty="0">
                <a:solidFill>
                  <a:schemeClr val="accent1"/>
                </a:solidFill>
                <a:effectLst/>
                <a:latin typeface="Arial" panose="020B0604020202020204" pitchFamily="34" charset="0"/>
              </a:rPr>
              <a:t>health insurance cards</a:t>
            </a:r>
            <a:r>
              <a:rPr lang="en-GB" b="1" i="1" u="none" strike="noStrike" dirty="0">
                <a:solidFill>
                  <a:schemeClr val="accent1"/>
                </a:solidFill>
                <a:latin typeface="Arial" panose="020B0604020202020204" pitchFamily="34" charset="0"/>
              </a:rPr>
              <a:t> </a:t>
            </a:r>
            <a:r>
              <a:rPr lang="en-GB" u="none" strike="noStrike" dirty="0">
                <a:latin typeface="Arial" panose="020B0604020202020204" pitchFamily="34" charset="0"/>
              </a:rPr>
              <a:t>etc.</a:t>
            </a:r>
            <a:endParaRPr lang="en-GB" b="0" i="0" dirty="0">
              <a:effectLst/>
              <a:latin typeface="Arial" panose="020B0604020202020204" pitchFamily="34" charset="0"/>
            </a:endParaRPr>
          </a:p>
          <a:p>
            <a:r>
              <a:rPr lang="en-GB" b="0" i="0" dirty="0">
                <a:effectLst/>
                <a:latin typeface="Arial" panose="020B0604020202020204" pitchFamily="34" charset="0"/>
              </a:rPr>
              <a:t>designed with laminating, striping, and punching functions, and use desktop or web-based software</a:t>
            </a:r>
            <a:endParaRPr lang="hr-HR" dirty="0"/>
          </a:p>
        </p:txBody>
      </p:sp>
      <p:pic>
        <p:nvPicPr>
          <p:cNvPr id="3076" name="Picture 4" descr="CS-200e ID Card Printer – Digital Creations">
            <a:extLst>
              <a:ext uri="{FF2B5EF4-FFF2-40B4-BE49-F238E27FC236}">
                <a16:creationId xmlns:a16="http://schemas.microsoft.com/office/drawing/2014/main" id="{CA3D83DF-E2A9-492D-6659-E7B9E6AF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682" y="1051625"/>
            <a:ext cx="4915694" cy="491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75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671CB-7B96-385F-B74F-FFFF31988FCB}"/>
              </a:ext>
            </a:extLst>
          </p:cNvPr>
          <p:cNvSpPr>
            <a:spLocks noGrp="1"/>
          </p:cNvSpPr>
          <p:nvPr>
            <p:ph type="title"/>
          </p:nvPr>
        </p:nvSpPr>
        <p:spPr/>
        <p:txBody>
          <a:bodyPr/>
          <a:lstStyle/>
          <a:p>
            <a:r>
              <a:rPr lang="en-GB" dirty="0"/>
              <a:t>ZINK</a:t>
            </a:r>
            <a:endParaRPr lang="hr-HR" dirty="0"/>
          </a:p>
        </p:txBody>
      </p:sp>
      <p:sp>
        <p:nvSpPr>
          <p:cNvPr id="3" name="Content Placeholder 2">
            <a:extLst>
              <a:ext uri="{FF2B5EF4-FFF2-40B4-BE49-F238E27FC236}">
                <a16:creationId xmlns:a16="http://schemas.microsoft.com/office/drawing/2014/main" id="{97766948-49CE-4055-7E1D-5893053B431C}"/>
              </a:ext>
            </a:extLst>
          </p:cNvPr>
          <p:cNvSpPr>
            <a:spLocks noGrp="1"/>
          </p:cNvSpPr>
          <p:nvPr>
            <p:ph idx="1"/>
          </p:nvPr>
        </p:nvSpPr>
        <p:spPr>
          <a:xfrm>
            <a:off x="838200" y="1371600"/>
            <a:ext cx="6033247" cy="4805363"/>
          </a:xfrm>
        </p:spPr>
        <p:txBody>
          <a:bodyPr>
            <a:normAutofit lnSpcReduction="10000"/>
          </a:bodyPr>
          <a:lstStyle/>
          <a:p>
            <a:r>
              <a:rPr lang="en-GB" sz="2400" b="0" i="0" dirty="0">
                <a:effectLst/>
                <a:latin typeface="Arial" panose="020B0604020202020204" pitchFamily="34" charset="0"/>
              </a:rPr>
              <a:t>a </a:t>
            </a:r>
            <a:r>
              <a:rPr lang="en-GB" sz="2400" b="1" i="0" u="none" strike="noStrike" dirty="0">
                <a:effectLst/>
                <a:latin typeface="Arial" panose="020B0604020202020204" pitchFamily="34" charset="0"/>
              </a:rPr>
              <a:t>portmanteau</a:t>
            </a:r>
            <a:r>
              <a:rPr lang="en-GB" sz="2400" b="0" i="0" dirty="0">
                <a:effectLst/>
                <a:latin typeface="Arial" panose="020B0604020202020204" pitchFamily="34" charset="0"/>
              </a:rPr>
              <a:t> of </a:t>
            </a:r>
            <a:r>
              <a:rPr lang="en-GB" sz="2400" b="1" i="1" dirty="0">
                <a:solidFill>
                  <a:schemeClr val="accent1"/>
                </a:solidFill>
                <a:effectLst/>
                <a:latin typeface="Arial" panose="020B0604020202020204" pitchFamily="34" charset="0"/>
              </a:rPr>
              <a:t>zero</a:t>
            </a:r>
            <a:r>
              <a:rPr lang="en-GB" sz="2400" b="1" i="0" dirty="0">
                <a:solidFill>
                  <a:schemeClr val="accent1"/>
                </a:solidFill>
                <a:effectLst/>
                <a:latin typeface="Arial" panose="020B0604020202020204" pitchFamily="34" charset="0"/>
              </a:rPr>
              <a:t> </a:t>
            </a:r>
            <a:r>
              <a:rPr lang="en-GB" sz="2400" i="0" dirty="0">
                <a:effectLst/>
                <a:latin typeface="Arial" panose="020B0604020202020204" pitchFamily="34" charset="0"/>
              </a:rPr>
              <a:t>and </a:t>
            </a:r>
            <a:r>
              <a:rPr lang="en-GB" sz="2400" b="1" i="1" dirty="0">
                <a:solidFill>
                  <a:schemeClr val="accent1"/>
                </a:solidFill>
                <a:effectLst/>
                <a:latin typeface="Arial" panose="020B0604020202020204" pitchFamily="34" charset="0"/>
              </a:rPr>
              <a:t>ink</a:t>
            </a:r>
            <a:endParaRPr lang="en-GB" sz="2400" b="1" dirty="0">
              <a:solidFill>
                <a:schemeClr val="accent1"/>
              </a:solidFill>
              <a:latin typeface="Arial" panose="020B0604020202020204" pitchFamily="34" charset="0"/>
            </a:endParaRPr>
          </a:p>
          <a:p>
            <a:r>
              <a:rPr lang="en-GB" sz="2400" b="1" i="0" dirty="0">
                <a:effectLst/>
                <a:latin typeface="Arial" panose="020B0604020202020204" pitchFamily="34" charset="0"/>
              </a:rPr>
              <a:t>a full-</a:t>
            </a:r>
            <a:r>
              <a:rPr lang="en-GB" sz="2400" b="1" i="0" dirty="0" err="1">
                <a:effectLst/>
                <a:latin typeface="Arial" panose="020B0604020202020204" pitchFamily="34" charset="0"/>
              </a:rPr>
              <a:t>color</a:t>
            </a:r>
            <a:r>
              <a:rPr lang="en-GB" sz="2400" b="1" i="0" dirty="0">
                <a:effectLst/>
                <a:latin typeface="Arial" panose="020B0604020202020204" pitchFamily="34" charset="0"/>
              </a:rPr>
              <a:t> </a:t>
            </a:r>
            <a:r>
              <a:rPr lang="en-GB" sz="2400" b="1" i="0" u="none" strike="noStrike" dirty="0">
                <a:effectLst/>
                <a:latin typeface="Arial" panose="020B0604020202020204" pitchFamily="34" charset="0"/>
              </a:rPr>
              <a:t>printing</a:t>
            </a:r>
            <a:r>
              <a:rPr lang="en-GB" sz="2400" b="1" i="0" dirty="0">
                <a:effectLst/>
                <a:latin typeface="Arial" panose="020B0604020202020204" pitchFamily="34" charset="0"/>
              </a:rPr>
              <a:t> technology</a:t>
            </a:r>
            <a:r>
              <a:rPr lang="en-GB" sz="2400" b="1" i="0" baseline="30000" dirty="0">
                <a:effectLst/>
                <a:latin typeface="Arial" panose="020B0604020202020204" pitchFamily="34" charset="0"/>
              </a:rPr>
              <a:t> </a:t>
            </a:r>
            <a:r>
              <a:rPr lang="en-GB" sz="2400" b="1" i="0" dirty="0">
                <a:effectLst/>
                <a:latin typeface="Arial" panose="020B0604020202020204" pitchFamily="34" charset="0"/>
              </a:rPr>
              <a:t>for digital devices that does not require ink cartridges and prints in a single pass</a:t>
            </a:r>
          </a:p>
          <a:p>
            <a:r>
              <a:rPr lang="en-GB" sz="2400" b="0" i="0" dirty="0">
                <a:effectLst/>
                <a:latin typeface="Arial" panose="020B0604020202020204" pitchFamily="34" charset="0"/>
              </a:rPr>
              <a:t>The printing technology and its </a:t>
            </a:r>
            <a:r>
              <a:rPr lang="en-GB" sz="2400" b="1" i="1" u="none" strike="noStrike" dirty="0">
                <a:solidFill>
                  <a:schemeClr val="accent1"/>
                </a:solidFill>
                <a:effectLst/>
                <a:latin typeface="Arial" panose="020B0604020202020204" pitchFamily="34" charset="0"/>
              </a:rPr>
              <a:t>thermal paper</a:t>
            </a:r>
            <a:r>
              <a:rPr lang="en-GB" sz="2400" b="1" i="1" dirty="0">
                <a:solidFill>
                  <a:schemeClr val="accent1"/>
                </a:solidFill>
                <a:effectLst/>
                <a:latin typeface="Arial" panose="020B0604020202020204" pitchFamily="34" charset="0"/>
              </a:rPr>
              <a:t> </a:t>
            </a:r>
            <a:r>
              <a:rPr lang="en-GB" sz="2400" b="0" i="0" dirty="0">
                <a:effectLst/>
                <a:latin typeface="Arial" panose="020B0604020202020204" pitchFamily="34" charset="0"/>
              </a:rPr>
              <a:t>are developed by </a:t>
            </a:r>
            <a:r>
              <a:rPr lang="en-GB" sz="2400" b="1" i="0" dirty="0">
                <a:effectLst/>
                <a:latin typeface="Arial" panose="020B0604020202020204" pitchFamily="34" charset="0"/>
              </a:rPr>
              <a:t>Zink Holdings LLC</a:t>
            </a:r>
            <a:r>
              <a:rPr lang="en-GB" sz="2400" b="0" i="0" dirty="0">
                <a:effectLst/>
                <a:latin typeface="Arial" panose="020B0604020202020204" pitchFamily="34" charset="0"/>
              </a:rPr>
              <a:t>, which started as a project inside </a:t>
            </a:r>
            <a:r>
              <a:rPr lang="en-GB" sz="2400" b="1" i="0" u="none" strike="noStrike" dirty="0">
                <a:effectLst/>
                <a:latin typeface="Arial" panose="020B0604020202020204" pitchFamily="34" charset="0"/>
              </a:rPr>
              <a:t>Polaroid Corporation</a:t>
            </a:r>
            <a:r>
              <a:rPr lang="en-GB" sz="2400" b="1" i="0" dirty="0">
                <a:effectLst/>
                <a:latin typeface="Arial" panose="020B0604020202020204" pitchFamily="34" charset="0"/>
              </a:rPr>
              <a:t> </a:t>
            </a:r>
          </a:p>
          <a:p>
            <a:r>
              <a:rPr lang="en-GB" sz="2400" b="0" i="0" dirty="0">
                <a:effectLst/>
                <a:latin typeface="Arial" panose="020B0604020202020204" pitchFamily="34" charset="0"/>
              </a:rPr>
              <a:t>The paper has several layers: </a:t>
            </a:r>
            <a:r>
              <a:rPr lang="en-GB" sz="2400" b="1" i="0" dirty="0">
                <a:effectLst/>
                <a:latin typeface="Arial" panose="020B0604020202020204" pitchFamily="34" charset="0"/>
              </a:rPr>
              <a:t>a backing layer</a:t>
            </a:r>
            <a:r>
              <a:rPr lang="en-GB" sz="2400" b="0" i="0" dirty="0">
                <a:effectLst/>
                <a:latin typeface="Arial" panose="020B0604020202020204" pitchFamily="34" charset="0"/>
              </a:rPr>
              <a:t> with optional </a:t>
            </a:r>
            <a:r>
              <a:rPr lang="en-GB" sz="2400" b="0" i="0" u="none" strike="noStrike" dirty="0">
                <a:effectLst/>
                <a:latin typeface="Arial" panose="020B0604020202020204" pitchFamily="34" charset="0"/>
              </a:rPr>
              <a:t>pressure sensitive adhesive</a:t>
            </a:r>
            <a:r>
              <a:rPr lang="en-GB" sz="2400" b="0" i="0" dirty="0">
                <a:effectLst/>
                <a:latin typeface="Arial" panose="020B0604020202020204" pitchFamily="34" charset="0"/>
              </a:rPr>
              <a:t>, </a:t>
            </a:r>
            <a:r>
              <a:rPr lang="en-GB" sz="2400" b="1" i="1" dirty="0">
                <a:effectLst/>
                <a:latin typeface="Arial" panose="020B0604020202020204" pitchFamily="34" charset="0"/>
              </a:rPr>
              <a:t>heat-sensitive layers </a:t>
            </a:r>
            <a:r>
              <a:rPr lang="en-GB" sz="2400" b="0" i="0" dirty="0">
                <a:effectLst/>
                <a:latin typeface="Arial" panose="020B0604020202020204" pitchFamily="34" charset="0"/>
              </a:rPr>
              <a:t>with </a:t>
            </a:r>
            <a:r>
              <a:rPr lang="en-GB" sz="2400" dirty="0">
                <a:effectLst/>
                <a:latin typeface="Arial" panose="020B0604020202020204" pitchFamily="34" charset="0"/>
              </a:rPr>
              <a:t>cyan, magenta and yellow </a:t>
            </a:r>
            <a:r>
              <a:rPr lang="en-GB" sz="2400" b="0" i="0" dirty="0">
                <a:effectLst/>
                <a:latin typeface="Arial" panose="020B0604020202020204" pitchFamily="34" charset="0"/>
              </a:rPr>
              <a:t>dyes in </a:t>
            </a:r>
            <a:r>
              <a:rPr lang="en-GB" sz="2400" b="0" i="0" dirty="0" err="1">
                <a:effectLst/>
                <a:latin typeface="Arial" panose="020B0604020202020204" pitchFamily="34" charset="0"/>
              </a:rPr>
              <a:t>colorless</a:t>
            </a:r>
            <a:r>
              <a:rPr lang="en-GB" sz="2400" b="0" i="0" dirty="0">
                <a:effectLst/>
                <a:latin typeface="Arial" panose="020B0604020202020204" pitchFamily="34" charset="0"/>
              </a:rPr>
              <a:t> form, and an </a:t>
            </a:r>
            <a:r>
              <a:rPr lang="en-GB" sz="2400" b="1" i="1" dirty="0">
                <a:effectLst/>
                <a:latin typeface="Arial" panose="020B0604020202020204" pitchFamily="34" charset="0"/>
              </a:rPr>
              <a:t>overcoat.</a:t>
            </a:r>
            <a:endParaRPr lang="hr-HR" sz="2400" b="1" i="1" dirty="0"/>
          </a:p>
        </p:txBody>
      </p:sp>
      <p:pic>
        <p:nvPicPr>
          <p:cNvPr id="4098" name="Picture 2" descr="Zink (printing) - Wikipedia">
            <a:extLst>
              <a:ext uri="{FF2B5EF4-FFF2-40B4-BE49-F238E27FC236}">
                <a16:creationId xmlns:a16="http://schemas.microsoft.com/office/drawing/2014/main" id="{85F55636-A1BD-E931-EE17-EED4F1D606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746" y="2070847"/>
            <a:ext cx="4662245" cy="3119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4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382D-91A8-51A5-EE9B-B87BFD946521}"/>
              </a:ext>
            </a:extLst>
          </p:cNvPr>
          <p:cNvSpPr>
            <a:spLocks noGrp="1"/>
          </p:cNvSpPr>
          <p:nvPr>
            <p:ph type="title"/>
          </p:nvPr>
        </p:nvSpPr>
        <p:spPr/>
        <p:txBody>
          <a:bodyPr/>
          <a:lstStyle/>
          <a:p>
            <a:r>
              <a:rPr lang="en-GB" dirty="0"/>
              <a:t>Older printer types</a:t>
            </a:r>
            <a:endParaRPr lang="hr-HR" dirty="0"/>
          </a:p>
        </p:txBody>
      </p:sp>
      <p:sp>
        <p:nvSpPr>
          <p:cNvPr id="3" name="Content Placeholder 2">
            <a:extLst>
              <a:ext uri="{FF2B5EF4-FFF2-40B4-BE49-F238E27FC236}">
                <a16:creationId xmlns:a16="http://schemas.microsoft.com/office/drawing/2014/main" id="{59E3137A-208E-798D-7B29-56465FA30042}"/>
              </a:ext>
            </a:extLst>
          </p:cNvPr>
          <p:cNvSpPr>
            <a:spLocks noGrp="1"/>
          </p:cNvSpPr>
          <p:nvPr>
            <p:ph idx="1"/>
          </p:nvPr>
        </p:nvSpPr>
        <p:spPr/>
        <p:txBody>
          <a:bodyPr>
            <a:normAutofit fontScale="92500"/>
          </a:bodyPr>
          <a:lstStyle/>
          <a:p>
            <a:pPr algn="l"/>
            <a:r>
              <a:rPr lang="en-GB" b="0" i="0" dirty="0">
                <a:effectLst/>
                <a:latin typeface="Arial" panose="020B0604020202020204" pitchFamily="34" charset="0"/>
              </a:rPr>
              <a:t>So called </a:t>
            </a:r>
            <a:r>
              <a:rPr lang="en-GB" b="1" i="0" u="sng" dirty="0">
                <a:effectLst/>
                <a:latin typeface="Arial" panose="020B0604020202020204" pitchFamily="34" charset="0"/>
              </a:rPr>
              <a:t>first-generation </a:t>
            </a:r>
            <a:r>
              <a:rPr lang="en-GB" b="0" i="0" dirty="0">
                <a:effectLst/>
                <a:latin typeface="Arial" panose="020B0604020202020204" pitchFamily="34" charset="0"/>
              </a:rPr>
              <a:t>printer types </a:t>
            </a:r>
            <a:r>
              <a:rPr lang="en-GB" dirty="0">
                <a:latin typeface="Arial" panose="020B0604020202020204" pitchFamily="34" charset="0"/>
              </a:rPr>
              <a:t>(</a:t>
            </a:r>
            <a:r>
              <a:rPr lang="en-GB" b="1" i="1" dirty="0">
                <a:latin typeface="Arial" panose="020B0604020202020204" pitchFamily="34" charset="0"/>
              </a:rPr>
              <a:t>obsolete, </a:t>
            </a:r>
            <a:r>
              <a:rPr lang="en-GB" b="1" i="1" dirty="0">
                <a:effectLst/>
                <a:latin typeface="Arial" panose="020B0604020202020204" pitchFamily="34" charset="0"/>
              </a:rPr>
              <a:t>outdated)</a:t>
            </a:r>
          </a:p>
          <a:p>
            <a:pPr algn="l">
              <a:buFont typeface="Arial" panose="020B0604020202020204" pitchFamily="34" charset="0"/>
              <a:buChar char="•"/>
            </a:pPr>
            <a:r>
              <a:rPr lang="en-GB" b="1" i="0" dirty="0">
                <a:solidFill>
                  <a:schemeClr val="accent1"/>
                </a:solidFill>
                <a:effectLst/>
                <a:latin typeface="Arial" panose="020B0604020202020204" pitchFamily="34" charset="0"/>
              </a:rPr>
              <a:t>Dot matrix printers</a:t>
            </a:r>
            <a:r>
              <a:rPr lang="en-GB" b="1" i="0" dirty="0">
                <a:effectLst/>
                <a:latin typeface="Arial" panose="020B0604020202020204" pitchFamily="34" charset="0"/>
              </a:rPr>
              <a:t>: </a:t>
            </a:r>
            <a:r>
              <a:rPr lang="en-GB" b="0" i="0" dirty="0">
                <a:effectLst/>
                <a:latin typeface="Arial" panose="020B0604020202020204" pitchFamily="34" charset="0"/>
              </a:rPr>
              <a:t>use pins to print dots required to shape a character. Dot matrix printers offer very basic print quality. </a:t>
            </a:r>
            <a:r>
              <a:rPr lang="en-GB" b="0" i="0" dirty="0">
                <a:effectLst/>
                <a:latin typeface="Open Sans" panose="020B0606030504020204" pitchFamily="34" charset="0"/>
              </a:rPr>
              <a:t>Today’s modern retailers that work with </a:t>
            </a:r>
            <a:r>
              <a:rPr lang="en-GB" b="1" i="0" dirty="0">
                <a:effectLst/>
                <a:latin typeface="Open Sans" panose="020B0606030504020204" pitchFamily="34" charset="0"/>
              </a:rPr>
              <a:t>Point of Sale (POS) systems </a:t>
            </a:r>
            <a:r>
              <a:rPr lang="en-GB" b="0" i="0" dirty="0">
                <a:effectLst/>
                <a:latin typeface="Open Sans" panose="020B0606030504020204" pitchFamily="34" charset="0"/>
              </a:rPr>
              <a:t>have two options when it comes to receipt printers- thermal receipt printers and dot matrix printers.</a:t>
            </a:r>
          </a:p>
          <a:p>
            <a:pPr>
              <a:buFont typeface="Arial" panose="020B0604020202020204" pitchFamily="34" charset="0"/>
              <a:buChar char="•"/>
            </a:pPr>
            <a:r>
              <a:rPr lang="en-GB" b="1" i="0" dirty="0">
                <a:solidFill>
                  <a:schemeClr val="accent1"/>
                </a:solidFill>
                <a:effectLst/>
                <a:latin typeface="Arial" panose="020B0604020202020204" pitchFamily="34" charset="0"/>
              </a:rPr>
              <a:t>A plotter </a:t>
            </a:r>
            <a:r>
              <a:rPr lang="en-GB" b="0" i="0" dirty="0">
                <a:effectLst/>
                <a:latin typeface="Arial" panose="020B0604020202020204" pitchFamily="34" charset="0"/>
              </a:rPr>
              <a:t>is a machine that produces </a:t>
            </a:r>
            <a:r>
              <a:rPr lang="en-GB" b="0" i="0" u="none" strike="noStrike" dirty="0">
                <a:effectLst/>
                <a:latin typeface="Arial" panose="020B0604020202020204" pitchFamily="34" charset="0"/>
              </a:rPr>
              <a:t>vector graphics</a:t>
            </a:r>
            <a:r>
              <a:rPr lang="en-GB" b="0" i="0" dirty="0">
                <a:effectLst/>
                <a:latin typeface="Arial" panose="020B0604020202020204" pitchFamily="34" charset="0"/>
              </a:rPr>
              <a:t> drawings. Plotters draw lines on paper using a </a:t>
            </a:r>
            <a:r>
              <a:rPr lang="en-GB" b="0" i="0" u="none" strike="noStrike" dirty="0">
                <a:effectLst/>
                <a:latin typeface="Arial" panose="020B0604020202020204" pitchFamily="34" charset="0"/>
              </a:rPr>
              <a:t>pen</a:t>
            </a:r>
            <a:r>
              <a:rPr lang="en-GB" b="0" i="0" dirty="0">
                <a:effectLst/>
                <a:latin typeface="Arial" panose="020B0604020202020204" pitchFamily="34" charset="0"/>
              </a:rPr>
              <a:t>, or in some applications, use a knife to cut a material like </a:t>
            </a:r>
            <a:r>
              <a:rPr lang="en-GB" b="0" i="0" u="none" strike="noStrike" dirty="0">
                <a:effectLst/>
                <a:latin typeface="Arial" panose="020B0604020202020204" pitchFamily="34" charset="0"/>
              </a:rPr>
              <a:t>vinyl</a:t>
            </a:r>
            <a:r>
              <a:rPr lang="en-GB" b="0" i="0" dirty="0">
                <a:effectLst/>
                <a:latin typeface="Arial" panose="020B0604020202020204" pitchFamily="34" charset="0"/>
              </a:rPr>
              <a:t> or </a:t>
            </a:r>
            <a:r>
              <a:rPr lang="en-GB" b="0" i="0" u="none" strike="noStrike" dirty="0">
                <a:effectLst/>
                <a:latin typeface="Arial" panose="020B0604020202020204" pitchFamily="34" charset="0"/>
              </a:rPr>
              <a:t>leather</a:t>
            </a:r>
            <a:r>
              <a:rPr lang="en-GB" b="0" i="0" dirty="0">
                <a:effectLst/>
                <a:latin typeface="Arial" panose="020B0604020202020204" pitchFamily="34" charset="0"/>
              </a:rPr>
              <a:t>. Used in CAD, but since the mid 1980s superseded by laser printers and digital technologies such as Solvent, Aqueous, and UV.</a:t>
            </a:r>
          </a:p>
          <a:p>
            <a:pPr algn="l">
              <a:buFont typeface="Arial" panose="020B0604020202020204" pitchFamily="34" charset="0"/>
              <a:buChar char="•"/>
            </a:pPr>
            <a:endParaRPr lang="en-GB" b="0" i="0" dirty="0">
              <a:solidFill>
                <a:srgbClr val="666666"/>
              </a:solidFill>
              <a:effectLst/>
              <a:latin typeface="Arial" panose="020B0604020202020204" pitchFamily="34" charset="0"/>
            </a:endParaRPr>
          </a:p>
          <a:p>
            <a:pPr marL="0" indent="0">
              <a:buNone/>
            </a:pPr>
            <a:endParaRPr lang="hr-HR" dirty="0"/>
          </a:p>
        </p:txBody>
      </p:sp>
    </p:spTree>
    <p:extLst>
      <p:ext uri="{BB962C8B-B14F-4D97-AF65-F5344CB8AC3E}">
        <p14:creationId xmlns:p14="http://schemas.microsoft.com/office/powerpoint/2010/main" val="3898751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8704-8FDC-C1E3-E746-A48824CA9A94}"/>
              </a:ext>
            </a:extLst>
          </p:cNvPr>
          <p:cNvSpPr>
            <a:spLocks noGrp="1"/>
          </p:cNvSpPr>
          <p:nvPr>
            <p:ph type="title"/>
          </p:nvPr>
        </p:nvSpPr>
        <p:spPr/>
        <p:txBody>
          <a:bodyPr/>
          <a:lstStyle/>
          <a:p>
            <a:endParaRPr lang="hr-HR"/>
          </a:p>
        </p:txBody>
      </p:sp>
      <p:pic>
        <p:nvPicPr>
          <p:cNvPr id="1026" name="Picture 2" descr="undefined">
            <a:extLst>
              <a:ext uri="{FF2B5EF4-FFF2-40B4-BE49-F238E27FC236}">
                <a16:creationId xmlns:a16="http://schemas.microsoft.com/office/drawing/2014/main" id="{35FA3007-E3FB-21E7-575B-4D3700B74B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1203" y="358308"/>
            <a:ext cx="5148226" cy="4268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pson Dot-Matrix Printers | Epson US">
            <a:extLst>
              <a:ext uri="{FF2B5EF4-FFF2-40B4-BE49-F238E27FC236}">
                <a16:creationId xmlns:a16="http://schemas.microsoft.com/office/drawing/2014/main" id="{E78A42FD-D6EC-DCC0-F178-4F9EA9993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4016" y="-45566"/>
            <a:ext cx="5923710" cy="42684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st Dot Matrix Printers: 6 Best Dot Matrix Printers for Retail Business  and Commercial Establishments (2023) - The Economic Times">
            <a:extLst>
              <a:ext uri="{FF2B5EF4-FFF2-40B4-BE49-F238E27FC236}">
                <a16:creationId xmlns:a16="http://schemas.microsoft.com/office/drawing/2014/main" id="{BD8005DC-52BA-B028-94B7-26557BF60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5871" y="4236284"/>
            <a:ext cx="3206578" cy="24070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11B14F9-D9BF-6BAB-6AB8-9FB9EF3340B5}"/>
              </a:ext>
            </a:extLst>
          </p:cNvPr>
          <p:cNvSpPr txBox="1"/>
          <p:nvPr/>
        </p:nvSpPr>
        <p:spPr>
          <a:xfrm>
            <a:off x="430306" y="4906152"/>
            <a:ext cx="4464881" cy="369332"/>
          </a:xfrm>
          <a:prstGeom prst="rect">
            <a:avLst/>
          </a:prstGeom>
          <a:noFill/>
        </p:spPr>
        <p:txBody>
          <a:bodyPr wrap="square" rtlCol="0">
            <a:spAutoFit/>
          </a:bodyPr>
          <a:lstStyle/>
          <a:p>
            <a:r>
              <a:rPr lang="hr-HR" b="0" i="0" dirty="0">
                <a:solidFill>
                  <a:srgbClr val="202122"/>
                </a:solidFill>
                <a:effectLst/>
                <a:latin typeface="Arial" panose="020B0604020202020204" pitchFamily="34" charset="0"/>
              </a:rPr>
              <a:t>Hewlett-Packard 9862A </a:t>
            </a:r>
            <a:r>
              <a:rPr lang="hr-HR" b="0" i="0" dirty="0" err="1">
                <a:solidFill>
                  <a:srgbClr val="202122"/>
                </a:solidFill>
                <a:effectLst/>
                <a:latin typeface="Arial" panose="020B0604020202020204" pitchFamily="34" charset="0"/>
              </a:rPr>
              <a:t>calculator</a:t>
            </a:r>
            <a:r>
              <a:rPr lang="hr-HR" b="0" i="0" dirty="0">
                <a:solidFill>
                  <a:srgbClr val="202122"/>
                </a:solidFill>
                <a:effectLst/>
                <a:latin typeface="Arial" panose="020B0604020202020204" pitchFamily="34" charset="0"/>
              </a:rPr>
              <a:t> </a:t>
            </a:r>
            <a:r>
              <a:rPr lang="hr-HR" b="0" i="0" dirty="0" err="1">
                <a:solidFill>
                  <a:srgbClr val="202122"/>
                </a:solidFill>
                <a:effectLst/>
                <a:latin typeface="Arial" panose="020B0604020202020204" pitchFamily="34" charset="0"/>
              </a:rPr>
              <a:t>plotter</a:t>
            </a:r>
            <a:endParaRPr lang="hr-HR" dirty="0"/>
          </a:p>
        </p:txBody>
      </p:sp>
      <p:sp>
        <p:nvSpPr>
          <p:cNvPr id="5" name="TextBox 4">
            <a:extLst>
              <a:ext uri="{FF2B5EF4-FFF2-40B4-BE49-F238E27FC236}">
                <a16:creationId xmlns:a16="http://schemas.microsoft.com/office/drawing/2014/main" id="{B27506CA-DEFE-325B-6933-F192BF3CA5BB}"/>
              </a:ext>
            </a:extLst>
          </p:cNvPr>
          <p:cNvSpPr txBox="1"/>
          <p:nvPr/>
        </p:nvSpPr>
        <p:spPr>
          <a:xfrm>
            <a:off x="6096000" y="5398443"/>
            <a:ext cx="3510850" cy="369332"/>
          </a:xfrm>
          <a:prstGeom prst="rect">
            <a:avLst/>
          </a:prstGeom>
          <a:noFill/>
        </p:spPr>
        <p:txBody>
          <a:bodyPr wrap="square" rtlCol="0">
            <a:spAutoFit/>
          </a:bodyPr>
          <a:lstStyle/>
          <a:p>
            <a:r>
              <a:rPr lang="en-GB" b="0" i="0" dirty="0">
                <a:solidFill>
                  <a:srgbClr val="202122"/>
                </a:solidFill>
                <a:effectLst/>
                <a:latin typeface="Arial" panose="020B0604020202020204" pitchFamily="34" charset="0"/>
              </a:rPr>
              <a:t>POS receipt dot matrix printer</a:t>
            </a:r>
            <a:endParaRPr lang="hr-HR" dirty="0"/>
          </a:p>
        </p:txBody>
      </p:sp>
      <p:sp>
        <p:nvSpPr>
          <p:cNvPr id="6" name="TextBox 5">
            <a:extLst>
              <a:ext uri="{FF2B5EF4-FFF2-40B4-BE49-F238E27FC236}">
                <a16:creationId xmlns:a16="http://schemas.microsoft.com/office/drawing/2014/main" id="{7D944B65-E5B9-D102-BDEE-DE674756996E}"/>
              </a:ext>
            </a:extLst>
          </p:cNvPr>
          <p:cNvSpPr txBox="1"/>
          <p:nvPr/>
        </p:nvSpPr>
        <p:spPr>
          <a:xfrm>
            <a:off x="7005916" y="3846855"/>
            <a:ext cx="4464881" cy="369332"/>
          </a:xfrm>
          <a:prstGeom prst="rect">
            <a:avLst/>
          </a:prstGeom>
          <a:noFill/>
        </p:spPr>
        <p:txBody>
          <a:bodyPr wrap="square" rtlCol="0">
            <a:spAutoFit/>
          </a:bodyPr>
          <a:lstStyle/>
          <a:p>
            <a:r>
              <a:rPr lang="en-GB" b="0" i="0" dirty="0">
                <a:solidFill>
                  <a:srgbClr val="202122"/>
                </a:solidFill>
                <a:effectLst/>
                <a:latin typeface="Arial" panose="020B0604020202020204" pitchFamily="34" charset="0"/>
              </a:rPr>
              <a:t>Epson dot matrix printer</a:t>
            </a:r>
            <a:endParaRPr lang="hr-HR" dirty="0"/>
          </a:p>
        </p:txBody>
      </p:sp>
    </p:spTree>
    <p:extLst>
      <p:ext uri="{BB962C8B-B14F-4D97-AF65-F5344CB8AC3E}">
        <p14:creationId xmlns:p14="http://schemas.microsoft.com/office/powerpoint/2010/main" val="493261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4AE3-E1E7-898B-965B-91CBABA049AC}"/>
              </a:ext>
            </a:extLst>
          </p:cNvPr>
          <p:cNvSpPr>
            <a:spLocks noGrp="1"/>
          </p:cNvSpPr>
          <p:nvPr>
            <p:ph type="title"/>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GB" sz="3200" b="1" i="1" u="none" strike="noStrike" kern="1200" cap="none" spc="0" normalizeH="0" baseline="0" noProof="0" dirty="0">
                <a:ln>
                  <a:noFill/>
                </a:ln>
                <a:solidFill>
                  <a:srgbClr val="CF41AD"/>
                </a:solidFill>
                <a:effectLst/>
                <a:uLnTx/>
                <a:uFillTx/>
                <a:latin typeface="Arial" charset="0"/>
                <a:cs typeface="Arial" charset="0"/>
              </a:rPr>
              <a:t>Can you remember what these initialisms stand for? </a:t>
            </a:r>
          </a:p>
        </p:txBody>
      </p:sp>
      <p:sp>
        <p:nvSpPr>
          <p:cNvPr id="3" name="Content Placeholder 2">
            <a:extLst>
              <a:ext uri="{FF2B5EF4-FFF2-40B4-BE49-F238E27FC236}">
                <a16:creationId xmlns:a16="http://schemas.microsoft.com/office/drawing/2014/main" id="{17C5DA1C-560A-DF0D-CC5F-516CA92D5150}"/>
              </a:ext>
            </a:extLst>
          </p:cNvPr>
          <p:cNvSpPr>
            <a:spLocks noGrp="1"/>
          </p:cNvSpPr>
          <p:nvPr>
            <p:ph idx="1"/>
          </p:nvPr>
        </p:nvSpPr>
        <p:spPr>
          <a:xfrm>
            <a:off x="838200" y="1371600"/>
            <a:ext cx="10515600" cy="4921624"/>
          </a:xfrm>
        </p:spPr>
        <p:txBody>
          <a:bodyPr>
            <a:normAutofit fontScale="85000" lnSpcReduction="20000"/>
          </a:bodyPr>
          <a:lstStyle/>
          <a:p>
            <a:r>
              <a:rPr lang="en-GB" b="1" dirty="0"/>
              <a:t>DTP</a:t>
            </a:r>
          </a:p>
          <a:p>
            <a:r>
              <a:rPr lang="en-GB" b="1" dirty="0"/>
              <a:t>POS</a:t>
            </a:r>
          </a:p>
          <a:p>
            <a:r>
              <a:rPr lang="en-GB" b="1" dirty="0"/>
              <a:t>ZINK</a:t>
            </a:r>
          </a:p>
          <a:p>
            <a:r>
              <a:rPr lang="en-GB" b="1" dirty="0"/>
              <a:t>CRT</a:t>
            </a:r>
          </a:p>
          <a:p>
            <a:r>
              <a:rPr lang="en-GB" b="1" dirty="0"/>
              <a:t>VGA</a:t>
            </a:r>
          </a:p>
          <a:p>
            <a:r>
              <a:rPr lang="en-GB" b="1" dirty="0"/>
              <a:t>DVI</a:t>
            </a:r>
          </a:p>
          <a:p>
            <a:r>
              <a:rPr lang="en-GB" b="1" dirty="0"/>
              <a:t>HDMI</a:t>
            </a:r>
          </a:p>
          <a:p>
            <a:r>
              <a:rPr lang="en-GB" b="1" dirty="0"/>
              <a:t>cd/m2 </a:t>
            </a:r>
          </a:p>
          <a:p>
            <a:r>
              <a:rPr lang="en-GB" b="1" dirty="0"/>
              <a:t>TFT</a:t>
            </a:r>
          </a:p>
          <a:p>
            <a:r>
              <a:rPr lang="en-GB" b="1" dirty="0"/>
              <a:t>LCD</a:t>
            </a:r>
          </a:p>
          <a:p>
            <a:r>
              <a:rPr lang="en-GB" b="1" dirty="0"/>
              <a:t>OLED</a:t>
            </a:r>
          </a:p>
          <a:p>
            <a:r>
              <a:rPr lang="en-GB" b="1" dirty="0"/>
              <a:t>AMOLED</a:t>
            </a:r>
          </a:p>
        </p:txBody>
      </p:sp>
    </p:spTree>
    <p:extLst>
      <p:ext uri="{BB962C8B-B14F-4D97-AF65-F5344CB8AC3E}">
        <p14:creationId xmlns:p14="http://schemas.microsoft.com/office/powerpoint/2010/main" val="198661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4AE3-E1E7-898B-965B-91CBABA049AC}"/>
              </a:ext>
            </a:extLst>
          </p:cNvPr>
          <p:cNvSpPr>
            <a:spLocks noGrp="1"/>
          </p:cNvSpPr>
          <p:nvPr>
            <p:ph type="title"/>
          </p:nvPr>
        </p:nvSpPr>
        <p:spPr/>
        <p:txBody>
          <a:bodyPr>
            <a:normAutofit/>
          </a:bodyPr>
          <a:lstStyle/>
          <a:p>
            <a:r>
              <a:rPr lang="en-GB" sz="2800" i="1" dirty="0">
                <a:solidFill>
                  <a:schemeClr val="accent1"/>
                </a:solidFill>
              </a:rPr>
              <a:t>Check your answers</a:t>
            </a:r>
            <a:endParaRPr lang="hr-HR" sz="2800" i="1" dirty="0">
              <a:solidFill>
                <a:schemeClr val="accent1"/>
              </a:solidFill>
            </a:endParaRPr>
          </a:p>
        </p:txBody>
      </p:sp>
      <p:sp>
        <p:nvSpPr>
          <p:cNvPr id="3" name="Content Placeholder 2">
            <a:extLst>
              <a:ext uri="{FF2B5EF4-FFF2-40B4-BE49-F238E27FC236}">
                <a16:creationId xmlns:a16="http://schemas.microsoft.com/office/drawing/2014/main" id="{17C5DA1C-560A-DF0D-CC5F-516CA92D5150}"/>
              </a:ext>
            </a:extLst>
          </p:cNvPr>
          <p:cNvSpPr>
            <a:spLocks noGrp="1"/>
          </p:cNvSpPr>
          <p:nvPr>
            <p:ph idx="1"/>
          </p:nvPr>
        </p:nvSpPr>
        <p:spPr>
          <a:xfrm>
            <a:off x="838200" y="1290918"/>
            <a:ext cx="10515600" cy="4751108"/>
          </a:xfrm>
        </p:spPr>
        <p:txBody>
          <a:bodyPr>
            <a:normAutofit fontScale="85000" lnSpcReduction="20000"/>
          </a:bodyPr>
          <a:lstStyle/>
          <a:p>
            <a:r>
              <a:rPr lang="en-GB" b="1" dirty="0">
                <a:latin typeface="+mn-lt"/>
              </a:rPr>
              <a:t>DTP - </a:t>
            </a:r>
            <a:r>
              <a:rPr lang="en-GB" b="1" dirty="0">
                <a:solidFill>
                  <a:srgbClr val="2E364E"/>
                </a:solidFill>
                <a:latin typeface="+mn-lt"/>
              </a:rPr>
              <a:t>desktop publishing</a:t>
            </a:r>
            <a:endParaRPr lang="en-GB" b="1" dirty="0">
              <a:latin typeface="+mn-lt"/>
            </a:endParaRPr>
          </a:p>
          <a:p>
            <a:r>
              <a:rPr lang="en-GB" b="1" dirty="0">
                <a:latin typeface="+mn-lt"/>
              </a:rPr>
              <a:t>POS - </a:t>
            </a:r>
            <a:r>
              <a:rPr lang="en-GB" b="1" i="0" dirty="0">
                <a:effectLst/>
                <a:latin typeface="+mn-lt"/>
              </a:rPr>
              <a:t>Point of Sale </a:t>
            </a:r>
          </a:p>
          <a:p>
            <a:r>
              <a:rPr lang="en-GB" b="1" dirty="0">
                <a:latin typeface="+mn-lt"/>
              </a:rPr>
              <a:t>ZINK – zero ink</a:t>
            </a:r>
          </a:p>
          <a:p>
            <a:r>
              <a:rPr lang="en-GB" b="1" dirty="0">
                <a:latin typeface="+mn-lt"/>
              </a:rPr>
              <a:t>CRT - Cathode Ray Tube</a:t>
            </a:r>
          </a:p>
          <a:p>
            <a:r>
              <a:rPr lang="en-GB" b="1" dirty="0">
                <a:latin typeface="+mn-lt"/>
              </a:rPr>
              <a:t>VGA – video graphics adapter</a:t>
            </a:r>
          </a:p>
          <a:p>
            <a:r>
              <a:rPr lang="en-GB" b="1" dirty="0">
                <a:latin typeface="+mn-lt"/>
              </a:rPr>
              <a:t>DVI – digital video interface</a:t>
            </a:r>
          </a:p>
          <a:p>
            <a:r>
              <a:rPr lang="en-GB" b="1" dirty="0">
                <a:latin typeface="+mn-lt"/>
              </a:rPr>
              <a:t>HDMI - </a:t>
            </a:r>
            <a:r>
              <a:rPr lang="hr-HR" b="1" i="0" dirty="0" err="1">
                <a:solidFill>
                  <a:schemeClr val="tx1"/>
                </a:solidFill>
                <a:effectLst/>
                <a:latin typeface="+mn-lt"/>
              </a:rPr>
              <a:t>High-Definition</a:t>
            </a:r>
            <a:r>
              <a:rPr lang="hr-HR" b="1" i="0" dirty="0">
                <a:solidFill>
                  <a:schemeClr val="tx1"/>
                </a:solidFill>
                <a:effectLst/>
                <a:latin typeface="+mn-lt"/>
              </a:rPr>
              <a:t> Multimedia Interface</a:t>
            </a:r>
            <a:endParaRPr lang="en-GB" b="1" dirty="0">
              <a:latin typeface="+mn-lt"/>
            </a:endParaRPr>
          </a:p>
          <a:p>
            <a:r>
              <a:rPr lang="en-GB" b="1" dirty="0">
                <a:latin typeface="+mn-lt"/>
              </a:rPr>
              <a:t>cd/m2 - candela per square meter</a:t>
            </a:r>
          </a:p>
          <a:p>
            <a:r>
              <a:rPr lang="en-GB" b="1" dirty="0">
                <a:latin typeface="+mn-lt"/>
              </a:rPr>
              <a:t>TFT - thin film transistor</a:t>
            </a:r>
          </a:p>
          <a:p>
            <a:r>
              <a:rPr lang="en-GB" b="1" dirty="0">
                <a:latin typeface="+mn-lt"/>
              </a:rPr>
              <a:t>LCD - </a:t>
            </a:r>
            <a:r>
              <a:rPr lang="hr-HR" b="1" i="0" dirty="0" err="1">
                <a:solidFill>
                  <a:srgbClr val="222222"/>
                </a:solidFill>
                <a:effectLst/>
                <a:latin typeface="+mn-lt"/>
              </a:rPr>
              <a:t>liquid</a:t>
            </a:r>
            <a:r>
              <a:rPr lang="hr-HR" b="1" i="0" dirty="0">
                <a:solidFill>
                  <a:srgbClr val="222222"/>
                </a:solidFill>
                <a:effectLst/>
                <a:latin typeface="+mn-lt"/>
              </a:rPr>
              <a:t> </a:t>
            </a:r>
            <a:r>
              <a:rPr lang="hr-HR" b="1" i="0" dirty="0" err="1">
                <a:solidFill>
                  <a:srgbClr val="222222"/>
                </a:solidFill>
                <a:effectLst/>
                <a:latin typeface="+mn-lt"/>
              </a:rPr>
              <a:t>crystal</a:t>
            </a:r>
            <a:r>
              <a:rPr lang="hr-HR" b="1" i="0" dirty="0">
                <a:solidFill>
                  <a:srgbClr val="222222"/>
                </a:solidFill>
                <a:effectLst/>
                <a:latin typeface="+mn-lt"/>
              </a:rPr>
              <a:t> display</a:t>
            </a:r>
            <a:r>
              <a:rPr lang="en-GB" b="1" i="0" dirty="0">
                <a:solidFill>
                  <a:srgbClr val="222222"/>
                </a:solidFill>
                <a:effectLst/>
                <a:latin typeface="+mn-lt"/>
              </a:rPr>
              <a:t> </a:t>
            </a:r>
            <a:endParaRPr lang="en-GB" b="1" dirty="0">
              <a:latin typeface="+mn-lt"/>
            </a:endParaRPr>
          </a:p>
          <a:p>
            <a:r>
              <a:rPr lang="en-GB" b="1" dirty="0">
                <a:latin typeface="+mn-lt"/>
              </a:rPr>
              <a:t>OLED - </a:t>
            </a:r>
            <a:r>
              <a:rPr lang="en-GB" b="1" i="0" dirty="0">
                <a:solidFill>
                  <a:srgbClr val="222222"/>
                </a:solidFill>
                <a:effectLst/>
                <a:latin typeface="+mn-lt"/>
              </a:rPr>
              <a:t>organic light-emitting diode </a:t>
            </a:r>
            <a:endParaRPr lang="en-GB" b="1" dirty="0">
              <a:latin typeface="+mn-lt"/>
            </a:endParaRPr>
          </a:p>
          <a:p>
            <a:r>
              <a:rPr lang="en-GB" b="1" dirty="0">
                <a:latin typeface="+mn-lt"/>
              </a:rPr>
              <a:t>AMOLED – </a:t>
            </a:r>
            <a:r>
              <a:rPr lang="en-GB" b="1" i="0" dirty="0">
                <a:solidFill>
                  <a:srgbClr val="222222"/>
                </a:solidFill>
                <a:effectLst/>
                <a:latin typeface="+mn-lt"/>
              </a:rPr>
              <a:t>active-matrix organic light-emitting diode </a:t>
            </a:r>
            <a:endParaRPr lang="en-GB" b="1" dirty="0">
              <a:latin typeface="+mn-lt"/>
            </a:endParaRPr>
          </a:p>
          <a:p>
            <a:endParaRPr lang="hr-HR" dirty="0"/>
          </a:p>
        </p:txBody>
      </p:sp>
    </p:spTree>
    <p:extLst>
      <p:ext uri="{BB962C8B-B14F-4D97-AF65-F5344CB8AC3E}">
        <p14:creationId xmlns:p14="http://schemas.microsoft.com/office/powerpoint/2010/main" val="30197839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Resources</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normAutofit fontScale="92500" lnSpcReduction="10000"/>
          </a:bodyPr>
          <a:lstStyle/>
          <a:p>
            <a:pPr>
              <a:lnSpc>
                <a:spcPct val="107000"/>
              </a:lnSpc>
              <a:spcAft>
                <a:spcPts val="800"/>
              </a:spcAft>
            </a:pPr>
            <a:r>
              <a:rPr lang="en-GB" kern="100" dirty="0" err="1">
                <a:effectLst/>
                <a:latin typeface="Calibri" panose="020F0502020204030204" pitchFamily="34" charset="0"/>
                <a:ea typeface="Calibri" panose="020F0502020204030204" pitchFamily="34" charset="0"/>
                <a:cs typeface="Times New Roman" panose="02020603050405020304" pitchFamily="18" charset="0"/>
              </a:rPr>
              <a:t>Remacha</a:t>
            </a:r>
            <a:r>
              <a:rPr lang="en-GB" kern="100" dirty="0">
                <a:effectLst/>
                <a:latin typeface="Calibri" panose="020F0502020204030204" pitchFamily="34" charset="0"/>
                <a:ea typeface="Calibri" panose="020F0502020204030204" pitchFamily="34" charset="0"/>
                <a:cs typeface="Times New Roman" panose="02020603050405020304" pitchFamily="18" charset="0"/>
              </a:rPr>
              <a:t>, Infotech –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Unit</a:t>
            </a:r>
            <a:r>
              <a:rPr lang="en-GB" kern="100" dirty="0">
                <a:effectLst/>
                <a:latin typeface="Calibri" panose="020F0502020204030204" pitchFamily="34" charset="0"/>
                <a:ea typeface="Calibri" panose="020F0502020204030204" pitchFamily="34" charset="0"/>
                <a:cs typeface="Times New Roman" panose="02020603050405020304" pitchFamily="18" charset="0"/>
              </a:rPr>
              <a:t>s </a:t>
            </a:r>
            <a:r>
              <a:rPr lang="en-GB" kern="100" dirty="0">
                <a:latin typeface="Calibri" panose="020F0502020204030204" pitchFamily="34" charset="0"/>
                <a:ea typeface="Calibri" panose="020F0502020204030204" pitchFamily="34" charset="0"/>
                <a:cs typeface="Times New Roman" panose="02020603050405020304" pitchFamily="18" charset="0"/>
              </a:rPr>
              <a:t>5, 6, </a:t>
            </a:r>
            <a:r>
              <a:rPr lang="en-GB" kern="100" dirty="0">
                <a:effectLst/>
                <a:latin typeface="Calibri" panose="020F0502020204030204" pitchFamily="34" charset="0"/>
                <a:ea typeface="Calibri" panose="020F0502020204030204" pitchFamily="34" charset="0"/>
                <a:cs typeface="Times New Roman" panose="02020603050405020304" pitchFamily="18" charset="0"/>
              </a:rPr>
              <a:t>7, 8</a:t>
            </a:r>
          </a:p>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Marks, </a:t>
            </a:r>
            <a:r>
              <a:rPr lang="hr-HR" dirty="0">
                <a:effectLst/>
                <a:latin typeface="Calibri" panose="020F0502020204030204" pitchFamily="34" charset="0"/>
                <a:ea typeface="Calibri" panose="020F0502020204030204" pitchFamily="34" charset="0"/>
                <a:cs typeface="Times New Roman" panose="02020603050405020304" pitchFamily="18" charset="0"/>
              </a:rPr>
              <a:t>Vocabulary Book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hlinkClick r:id="rId2"/>
              </a:rPr>
              <a:t>https://data-flair.training/blogs/input-output-devices-of-computer/</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hlinkClick r:id="rId3"/>
              </a:rPr>
              <a:t>https://www.techtarget.com/whatis/definition/printer</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hlinkClick r:id="rId4"/>
              </a:rPr>
              <a:t>https://www.techopedia.com/definition/1268/imagesetter</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hlinkClick r:id="rId5"/>
              </a:rPr>
              <a:t>https://www.91mobiles.com/hub/lcd-vs-amoled/</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kern="100" dirty="0">
                <a:latin typeface="Calibri" panose="020F0502020204030204" pitchFamily="34" charset="0"/>
                <a:ea typeface="Calibri" panose="020F0502020204030204" pitchFamily="34" charset="0"/>
                <a:cs typeface="Times New Roman" panose="02020603050405020304" pitchFamily="18" charset="0"/>
                <a:hlinkClick r:id="rId2"/>
              </a:rPr>
              <a:t>https://data-flair.training/blogs/input-output-devices-of-computer/</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b="0" i="0" dirty="0">
              <a:solidFill>
                <a:srgbClr val="1F1F1F"/>
              </a:solidFill>
              <a:effectLst/>
              <a:latin typeface="Cabin"/>
            </a:endParaRPr>
          </a:p>
          <a:p>
            <a:pPr>
              <a:lnSpc>
                <a:spcPct val="107000"/>
              </a:lnSpc>
              <a:spcAft>
                <a:spcPts val="800"/>
              </a:spcAft>
            </a:pPr>
            <a:endParaRPr lang="hr-H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8333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D36823-BDDE-4810-5107-B438EF3A0AE0}"/>
              </a:ext>
            </a:extLst>
          </p:cNvPr>
          <p:cNvSpPr>
            <a:spLocks noGrp="1"/>
          </p:cNvSpPr>
          <p:nvPr>
            <p:ph idx="1"/>
          </p:nvPr>
        </p:nvSpPr>
        <p:spPr/>
        <p:txBody>
          <a:bodyPr/>
          <a:lstStyle/>
          <a:p>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3200" b="1"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Further practice on VOCABULARY</a:t>
            </a:r>
            <a:endParaRPr lang="en-GB" sz="32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dirty="0">
                <a:effectLst/>
                <a:latin typeface="Calibri" panose="020F0502020204030204" pitchFamily="34" charset="0"/>
                <a:ea typeface="Calibri" panose="020F0502020204030204" pitchFamily="34" charset="0"/>
                <a:cs typeface="Times New Roman" panose="02020603050405020304" pitchFamily="18" charset="0"/>
              </a:rPr>
              <a:t>Marks, </a:t>
            </a:r>
            <a:r>
              <a:rPr lang="hr-HR" dirty="0">
                <a:effectLst/>
                <a:latin typeface="Calibri" panose="020F0502020204030204" pitchFamily="34" charset="0"/>
                <a:ea typeface="Calibri" panose="020F0502020204030204" pitchFamily="34" charset="0"/>
                <a:cs typeface="Times New Roman" panose="02020603050405020304" pitchFamily="18" charset="0"/>
              </a:rPr>
              <a:t>Vocabulary Book – 1.</a:t>
            </a:r>
            <a:r>
              <a:rPr lang="en-GB" dirty="0">
                <a:latin typeface="Calibri" panose="020F0502020204030204" pitchFamily="34" charset="0"/>
                <a:ea typeface="Calibri" panose="020F0502020204030204" pitchFamily="34" charset="0"/>
                <a:cs typeface="Times New Roman" panose="02020603050405020304" pitchFamily="18" charset="0"/>
              </a:rPr>
              <a:t>4, 1.5, 1.6, 1.8 </a:t>
            </a:r>
            <a:r>
              <a:rPr lang="en-GB" dirty="0">
                <a:effectLst/>
                <a:latin typeface="Calibri" panose="020F0502020204030204" pitchFamily="34" charset="0"/>
                <a:ea typeface="Calibri" panose="020F0502020204030204" pitchFamily="34" charset="0"/>
                <a:cs typeface="Times New Roman" panose="02020603050405020304" pitchFamily="18" charset="0"/>
                <a:hlinkClick r:id="rId2"/>
              </a:rPr>
              <a:t>https://www.scribd.com/document/266312924/Check-Your-English-Vocabulary-for-Computers-and-Information-Technology</a:t>
            </a: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hr-HR" dirty="0"/>
          </a:p>
        </p:txBody>
      </p:sp>
      <p:pic>
        <p:nvPicPr>
          <p:cNvPr id="3076" name="Picture 4" descr="Homework">
            <a:extLst>
              <a:ext uri="{FF2B5EF4-FFF2-40B4-BE49-F238E27FC236}">
                <a16:creationId xmlns:a16="http://schemas.microsoft.com/office/drawing/2014/main" id="{76CEF3AE-9DF2-5DA8-4A2C-049B3ED02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1092" y="223510"/>
            <a:ext cx="6471553" cy="1941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008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086" y="1894114"/>
            <a:ext cx="5872065" cy="1680429"/>
          </a:xfrm>
        </p:spPr>
        <p:txBody>
          <a:bodyPr>
            <a:normAutofit/>
          </a:bodyPr>
          <a:lstStyle/>
          <a:p>
            <a:pPr algn="ctr"/>
            <a:r>
              <a:rPr lang="hr-HR" sz="4400" i="1"/>
              <a:t>#</a:t>
            </a:r>
            <a:r>
              <a:rPr lang="hr-HR" sz="4400" i="1" dirty="0"/>
              <a:t>neverstoplearning</a:t>
            </a:r>
            <a:endParaRPr lang="en-US" i="1" dirty="0"/>
          </a:p>
        </p:txBody>
      </p:sp>
    </p:spTree>
    <p:extLst>
      <p:ext uri="{BB962C8B-B14F-4D97-AF65-F5344CB8AC3E}">
        <p14:creationId xmlns:p14="http://schemas.microsoft.com/office/powerpoint/2010/main" val="3652587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18C8-1205-B932-11AC-3BA5ADE95DB6}"/>
              </a:ext>
            </a:extLst>
          </p:cNvPr>
          <p:cNvSpPr>
            <a:spLocks noGrp="1"/>
          </p:cNvSpPr>
          <p:nvPr>
            <p:ph type="title"/>
          </p:nvPr>
        </p:nvSpPr>
        <p:spPr/>
        <p:txBody>
          <a:bodyPr/>
          <a:lstStyle/>
          <a:p>
            <a:r>
              <a:rPr lang="en-GB" dirty="0"/>
              <a:t>INPUT DEVICES</a:t>
            </a:r>
            <a:endParaRPr lang="hr-HR" dirty="0"/>
          </a:p>
        </p:txBody>
      </p:sp>
    </p:spTree>
    <p:extLst>
      <p:ext uri="{BB962C8B-B14F-4D97-AF65-F5344CB8AC3E}">
        <p14:creationId xmlns:p14="http://schemas.microsoft.com/office/powerpoint/2010/main" val="100414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9FA5C-29A8-C4CE-122B-94BFE1285B1B}"/>
              </a:ext>
            </a:extLst>
          </p:cNvPr>
          <p:cNvSpPr>
            <a:spLocks noGrp="1"/>
          </p:cNvSpPr>
          <p:nvPr>
            <p:ph type="title"/>
          </p:nvPr>
        </p:nvSpPr>
        <p:spPr/>
        <p:txBody>
          <a:bodyPr>
            <a:noAutofit/>
          </a:bodyPr>
          <a:lstStyle/>
          <a:p>
            <a:r>
              <a:rPr lang="en-GB" sz="3200" i="1" dirty="0">
                <a:solidFill>
                  <a:schemeClr val="accent1"/>
                </a:solidFill>
              </a:rPr>
              <a:t>Listen to a computer technician describing 3 input devices. Write down which device he’s talking about.</a:t>
            </a:r>
            <a:endParaRPr lang="hr-HR" sz="3200" i="1" dirty="0">
              <a:solidFill>
                <a:schemeClr val="accent1"/>
              </a:solidFill>
            </a:endParaRPr>
          </a:p>
        </p:txBody>
      </p:sp>
      <p:sp>
        <p:nvSpPr>
          <p:cNvPr id="3" name="Content Placeholder 2">
            <a:extLst>
              <a:ext uri="{FF2B5EF4-FFF2-40B4-BE49-F238E27FC236}">
                <a16:creationId xmlns:a16="http://schemas.microsoft.com/office/drawing/2014/main" id="{9F9D5651-B02D-AF00-5F8D-48FDDDCA2893}"/>
              </a:ext>
            </a:extLst>
          </p:cNvPr>
          <p:cNvSpPr>
            <a:spLocks noGrp="1"/>
          </p:cNvSpPr>
          <p:nvPr>
            <p:ph idx="1"/>
          </p:nvPr>
        </p:nvSpPr>
        <p:spPr/>
        <p:txBody>
          <a:bodyPr/>
          <a:lstStyle/>
          <a:p>
            <a:pPr marL="0" indent="0">
              <a:buNone/>
            </a:pPr>
            <a:endParaRPr lang="en-GB" dirty="0"/>
          </a:p>
          <a:p>
            <a:endParaRPr lang="hr-HR" dirty="0"/>
          </a:p>
        </p:txBody>
      </p:sp>
      <p:pic>
        <p:nvPicPr>
          <p:cNvPr id="4" name="Input devices 1">
            <a:hlinkClick r:id="" action="ppaction://media"/>
            <a:extLst>
              <a:ext uri="{FF2B5EF4-FFF2-40B4-BE49-F238E27FC236}">
                <a16:creationId xmlns:a16="http://schemas.microsoft.com/office/drawing/2014/main" id="{E0CFEE45-6375-0686-C46F-B11AC19B2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9078" y="2297019"/>
            <a:ext cx="487363" cy="487363"/>
          </a:xfrm>
          <a:prstGeom prst="rect">
            <a:avLst/>
          </a:prstGeom>
        </p:spPr>
      </p:pic>
      <p:sp>
        <p:nvSpPr>
          <p:cNvPr id="5" name="TextBox 4">
            <a:extLst>
              <a:ext uri="{FF2B5EF4-FFF2-40B4-BE49-F238E27FC236}">
                <a16:creationId xmlns:a16="http://schemas.microsoft.com/office/drawing/2014/main" id="{8E6EE0CD-57C5-31B6-941F-43A13400B32A}"/>
              </a:ext>
            </a:extLst>
          </p:cNvPr>
          <p:cNvSpPr txBox="1"/>
          <p:nvPr/>
        </p:nvSpPr>
        <p:spPr>
          <a:xfrm>
            <a:off x="6096000" y="2297019"/>
            <a:ext cx="4137212" cy="1200329"/>
          </a:xfrm>
          <a:prstGeom prst="rect">
            <a:avLst/>
          </a:prstGeom>
          <a:noFill/>
        </p:spPr>
        <p:txBody>
          <a:bodyPr wrap="square" rtlCol="0">
            <a:spAutoFit/>
          </a:bodyPr>
          <a:lstStyle/>
          <a:p>
            <a:pPr marL="342900" indent="-342900">
              <a:buAutoNum type="arabicPeriod"/>
            </a:pPr>
            <a:r>
              <a:rPr lang="en-GB" sz="2400" dirty="0"/>
              <a:t>_______________________</a:t>
            </a:r>
          </a:p>
          <a:p>
            <a:r>
              <a:rPr lang="en-GB" sz="2400" dirty="0"/>
              <a:t>2. _______________________</a:t>
            </a:r>
          </a:p>
          <a:p>
            <a:r>
              <a:rPr lang="en-GB" sz="2400" dirty="0"/>
              <a:t>3. _______________________</a:t>
            </a:r>
            <a:endParaRPr lang="hr-HR" sz="2400" dirty="0"/>
          </a:p>
        </p:txBody>
      </p:sp>
      <p:pic>
        <p:nvPicPr>
          <p:cNvPr id="1026" name="Picture 2" descr="Amazon.com: Razer Huntsman Mini 60% Gaming Keyboard: Fast Keyboard Switches  - Clicky Optical Switches - Chroma RGB Lighting - PBT Keycaps - Onboard  Memory - Classic Black : Electronics">
            <a:extLst>
              <a:ext uri="{FF2B5EF4-FFF2-40B4-BE49-F238E27FC236}">
                <a16:creationId xmlns:a16="http://schemas.microsoft.com/office/drawing/2014/main" id="{5BBF0081-0E22-4E27-256B-CF1DEDAEE6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7515" y="3688697"/>
            <a:ext cx="2642440" cy="2642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del O - Wired Mouse for PC - RGB - Glorious Gaming">
            <a:extLst>
              <a:ext uri="{FF2B5EF4-FFF2-40B4-BE49-F238E27FC236}">
                <a16:creationId xmlns:a16="http://schemas.microsoft.com/office/drawing/2014/main" id="{FB580003-8833-3E8B-3A48-1888E7E71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955" y="3870648"/>
            <a:ext cx="2577353" cy="19330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hat Is a Stylus?">
            <a:extLst>
              <a:ext uri="{FF2B5EF4-FFF2-40B4-BE49-F238E27FC236}">
                <a16:creationId xmlns:a16="http://schemas.microsoft.com/office/drawing/2014/main" id="{62FE3FE6-BF2D-716E-C8C4-C73CAF7FA7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8994" y="3968742"/>
            <a:ext cx="3213119"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9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9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63D7-00E5-ADAC-9A3E-6AC3B7F888A8}"/>
              </a:ext>
            </a:extLst>
          </p:cNvPr>
          <p:cNvSpPr>
            <a:spLocks noGrp="1"/>
          </p:cNvSpPr>
          <p:nvPr>
            <p:ph type="title"/>
          </p:nvPr>
        </p:nvSpPr>
        <p:spPr>
          <a:xfrm>
            <a:off x="1156446" y="204796"/>
            <a:ext cx="11246224" cy="1325563"/>
          </a:xfrm>
        </p:spPr>
        <p:txBody>
          <a:bodyPr/>
          <a:lstStyle/>
          <a:p>
            <a:r>
              <a:rPr lang="en-GB" sz="3200" i="1" dirty="0">
                <a:solidFill>
                  <a:schemeClr val="accent1"/>
                </a:solidFill>
              </a:rPr>
              <a:t>Read and write the name of the input device</a:t>
            </a:r>
            <a:endParaRPr lang="hr-HR" sz="3200" i="1" dirty="0">
              <a:solidFill>
                <a:schemeClr val="accent1"/>
              </a:solidFill>
            </a:endParaRPr>
          </a:p>
        </p:txBody>
      </p:sp>
      <p:graphicFrame>
        <p:nvGraphicFramePr>
          <p:cNvPr id="4" name="Content Placeholder 3">
            <a:extLst>
              <a:ext uri="{FF2B5EF4-FFF2-40B4-BE49-F238E27FC236}">
                <a16:creationId xmlns:a16="http://schemas.microsoft.com/office/drawing/2014/main" id="{D1F7FDA8-59BA-7F4D-8E0B-5E3A4F8AA7E6}"/>
              </a:ext>
            </a:extLst>
          </p:cNvPr>
          <p:cNvGraphicFramePr>
            <a:graphicFrameLocks noGrp="1"/>
          </p:cNvGraphicFramePr>
          <p:nvPr>
            <p:ph idx="1"/>
            <p:extLst>
              <p:ext uri="{D42A27DB-BD31-4B8C-83A1-F6EECF244321}">
                <p14:modId xmlns:p14="http://schemas.microsoft.com/office/powerpoint/2010/main" val="1321617375"/>
              </p:ext>
            </p:extLst>
          </p:nvPr>
        </p:nvGraphicFramePr>
        <p:xfrm>
          <a:off x="582707" y="1371600"/>
          <a:ext cx="10887634" cy="4618823"/>
        </p:xfrm>
        <a:graphic>
          <a:graphicData uri="http://schemas.openxmlformats.org/drawingml/2006/table">
            <a:tbl>
              <a:tblPr firstRow="1" bandRow="1">
                <a:tableStyleId>{C4B1156A-380E-4F78-BDF5-A606A8083BF9}</a:tableStyleId>
              </a:tblPr>
              <a:tblGrid>
                <a:gridCol w="8390811">
                  <a:extLst>
                    <a:ext uri="{9D8B030D-6E8A-4147-A177-3AD203B41FA5}">
                      <a16:colId xmlns:a16="http://schemas.microsoft.com/office/drawing/2014/main" val="1179159227"/>
                    </a:ext>
                  </a:extLst>
                </a:gridCol>
                <a:gridCol w="2496823">
                  <a:extLst>
                    <a:ext uri="{9D8B030D-6E8A-4147-A177-3AD203B41FA5}">
                      <a16:colId xmlns:a16="http://schemas.microsoft.com/office/drawing/2014/main" val="1449764075"/>
                    </a:ext>
                  </a:extLst>
                </a:gridCol>
              </a:tblGrid>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most basic input device to enter data on the system or any other device with the help of the keys.</a:t>
                      </a:r>
                    </a:p>
                  </a:txBody>
                  <a:tcPr/>
                </a:tc>
                <a:tc>
                  <a:txBody>
                    <a:bodyPr/>
                    <a:lstStyle/>
                    <a:p>
                      <a:endParaRPr lang="hr-HR"/>
                    </a:p>
                  </a:txBody>
                  <a:tcPr/>
                </a:tc>
                <a:extLst>
                  <a:ext uri="{0D108BD9-81ED-4DB2-BD59-A6C34878D82A}">
                    <a16:rowId xmlns:a16="http://schemas.microsoft.com/office/drawing/2014/main" val="321004230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hand-supported input device that allows users to move the cursor on the screen. It works on a flat surface with a wheel between the left and right buttons. Laptops have a touchpad with the same function.</a:t>
                      </a:r>
                    </a:p>
                  </a:txBody>
                  <a:tcPr/>
                </a:tc>
                <a:tc>
                  <a:txBody>
                    <a:bodyPr/>
                    <a:lstStyle/>
                    <a:p>
                      <a:endParaRPr lang="hr-HR"/>
                    </a:p>
                  </a:txBody>
                  <a:tcPr/>
                </a:tc>
                <a:extLst>
                  <a:ext uri="{0D108BD9-81ED-4DB2-BD59-A6C34878D82A}">
                    <a16:rowId xmlns:a16="http://schemas.microsoft.com/office/drawing/2014/main" val="1301421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pen-like structure allowing users to select on the screen and even draw on it. Photocells and optical systems are inbuilt inside the small tube allowing the flow of signals to the CPU. </a:t>
                      </a:r>
                    </a:p>
                  </a:txBody>
                  <a:tcPr/>
                </a:tc>
                <a:tc>
                  <a:txBody>
                    <a:bodyPr/>
                    <a:lstStyle/>
                    <a:p>
                      <a:endParaRPr lang="hr-HR"/>
                    </a:p>
                  </a:txBody>
                  <a:tcPr/>
                </a:tc>
                <a:extLst>
                  <a:ext uri="{0D108BD9-81ED-4DB2-BD59-A6C34878D82A}">
                    <a16:rowId xmlns:a16="http://schemas.microsoft.com/office/drawing/2014/main" val="1694361667"/>
                  </a:ext>
                </a:extLst>
              </a:tr>
              <a:tr h="1277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common accessory for notebooks and laptops, that works as a replacement for a mouse. With a similar structure, it has a half- inserted ball which the fingers move to send signals for cursor movement. It is kind of stationary, taking very little space. It comes in a ball, button, and square shape as well. </a:t>
                      </a:r>
                    </a:p>
                  </a:txBody>
                  <a:tcPr/>
                </a:tc>
                <a:tc>
                  <a:txBody>
                    <a:bodyPr/>
                    <a:lstStyle/>
                    <a:p>
                      <a:endParaRPr lang="hr-HR"/>
                    </a:p>
                  </a:txBody>
                  <a:tcPr/>
                </a:tc>
                <a:extLst>
                  <a:ext uri="{0D108BD9-81ED-4DB2-BD59-A6C34878D82A}">
                    <a16:rowId xmlns:a16="http://schemas.microsoft.com/office/drawing/2014/main" val="1895664732"/>
                  </a:ext>
                </a:extLst>
              </a:tr>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It works like a photocopy machine as an input device to make information available on a PC from paper.</a:t>
                      </a:r>
                      <a:endParaRPr lang="hr-HR" b="1" dirty="0"/>
                    </a:p>
                  </a:txBody>
                  <a:tcPr/>
                </a:tc>
                <a:tc>
                  <a:txBody>
                    <a:bodyPr/>
                    <a:lstStyle/>
                    <a:p>
                      <a:endParaRPr lang="hr-HR" dirty="0"/>
                    </a:p>
                  </a:txBody>
                  <a:tcPr/>
                </a:tc>
                <a:extLst>
                  <a:ext uri="{0D108BD9-81ED-4DB2-BD59-A6C34878D82A}">
                    <a16:rowId xmlns:a16="http://schemas.microsoft.com/office/drawing/2014/main" val="1759815916"/>
                  </a:ext>
                </a:extLst>
              </a:tr>
            </a:tbl>
          </a:graphicData>
        </a:graphic>
      </p:graphicFrame>
    </p:spTree>
    <p:extLst>
      <p:ext uri="{BB962C8B-B14F-4D97-AF65-F5344CB8AC3E}">
        <p14:creationId xmlns:p14="http://schemas.microsoft.com/office/powerpoint/2010/main" val="3597526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963D7-00E5-ADAC-9A3E-6AC3B7F888A8}"/>
              </a:ext>
            </a:extLst>
          </p:cNvPr>
          <p:cNvSpPr>
            <a:spLocks noGrp="1"/>
          </p:cNvSpPr>
          <p:nvPr>
            <p:ph type="title"/>
          </p:nvPr>
        </p:nvSpPr>
        <p:spPr>
          <a:xfrm>
            <a:off x="1156446" y="204796"/>
            <a:ext cx="11246224" cy="1325563"/>
          </a:xfrm>
        </p:spPr>
        <p:txBody>
          <a:bodyPr/>
          <a:lstStyle/>
          <a:p>
            <a:r>
              <a:rPr lang="en-GB" sz="3200" i="1" dirty="0">
                <a:solidFill>
                  <a:schemeClr val="accent1"/>
                </a:solidFill>
              </a:rPr>
              <a:t>Check your answers</a:t>
            </a:r>
            <a:endParaRPr lang="hr-HR" sz="3200" i="1" dirty="0">
              <a:solidFill>
                <a:schemeClr val="accent1"/>
              </a:solidFill>
            </a:endParaRPr>
          </a:p>
        </p:txBody>
      </p:sp>
      <p:graphicFrame>
        <p:nvGraphicFramePr>
          <p:cNvPr id="4" name="Content Placeholder 3">
            <a:extLst>
              <a:ext uri="{FF2B5EF4-FFF2-40B4-BE49-F238E27FC236}">
                <a16:creationId xmlns:a16="http://schemas.microsoft.com/office/drawing/2014/main" id="{D1F7FDA8-59BA-7F4D-8E0B-5E3A4F8AA7E6}"/>
              </a:ext>
            </a:extLst>
          </p:cNvPr>
          <p:cNvGraphicFramePr>
            <a:graphicFrameLocks noGrp="1"/>
          </p:cNvGraphicFramePr>
          <p:nvPr>
            <p:ph idx="1"/>
            <p:extLst>
              <p:ext uri="{D42A27DB-BD31-4B8C-83A1-F6EECF244321}">
                <p14:modId xmlns:p14="http://schemas.microsoft.com/office/powerpoint/2010/main" val="2650613411"/>
              </p:ext>
            </p:extLst>
          </p:nvPr>
        </p:nvGraphicFramePr>
        <p:xfrm>
          <a:off x="582707" y="1371600"/>
          <a:ext cx="10887634" cy="4618823"/>
        </p:xfrm>
        <a:graphic>
          <a:graphicData uri="http://schemas.openxmlformats.org/drawingml/2006/table">
            <a:tbl>
              <a:tblPr firstRow="1" bandRow="1">
                <a:tableStyleId>{C4B1156A-380E-4F78-BDF5-A606A8083BF9}</a:tableStyleId>
              </a:tblPr>
              <a:tblGrid>
                <a:gridCol w="8390811">
                  <a:extLst>
                    <a:ext uri="{9D8B030D-6E8A-4147-A177-3AD203B41FA5}">
                      <a16:colId xmlns:a16="http://schemas.microsoft.com/office/drawing/2014/main" val="1179159227"/>
                    </a:ext>
                  </a:extLst>
                </a:gridCol>
                <a:gridCol w="2496823">
                  <a:extLst>
                    <a:ext uri="{9D8B030D-6E8A-4147-A177-3AD203B41FA5}">
                      <a16:colId xmlns:a16="http://schemas.microsoft.com/office/drawing/2014/main" val="1449764075"/>
                    </a:ext>
                  </a:extLst>
                </a:gridCol>
              </a:tblGrid>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most basic input device to enter data on the system or any other device with the help of the keys.</a:t>
                      </a:r>
                    </a:p>
                  </a:txBody>
                  <a:tcPr/>
                </a:tc>
                <a:tc>
                  <a:txBody>
                    <a:bodyPr/>
                    <a:lstStyle/>
                    <a:p>
                      <a:r>
                        <a:rPr lang="en-GB" sz="2000" b="1" dirty="0">
                          <a:solidFill>
                            <a:schemeClr val="accent1"/>
                          </a:solidFill>
                        </a:rPr>
                        <a:t>KEYBOARD</a:t>
                      </a:r>
                      <a:endParaRPr lang="hr-HR" sz="2000" b="1" dirty="0">
                        <a:solidFill>
                          <a:schemeClr val="accent1"/>
                        </a:solidFill>
                      </a:endParaRPr>
                    </a:p>
                  </a:txBody>
                  <a:tcPr/>
                </a:tc>
                <a:extLst>
                  <a:ext uri="{0D108BD9-81ED-4DB2-BD59-A6C34878D82A}">
                    <a16:rowId xmlns:a16="http://schemas.microsoft.com/office/drawing/2014/main" val="321004230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hand-supported input device that allows users to move the cursor on the screen. It works on a flat surface with a wheel between the left and right buttons. Laptops have a touchpad with the same function.</a:t>
                      </a:r>
                    </a:p>
                  </a:txBody>
                  <a:tcPr/>
                </a:tc>
                <a:tc>
                  <a:txBody>
                    <a:bodyPr/>
                    <a:lstStyle/>
                    <a:p>
                      <a:r>
                        <a:rPr lang="en-GB" sz="2000" b="1" dirty="0">
                          <a:solidFill>
                            <a:schemeClr val="accent1"/>
                          </a:solidFill>
                        </a:rPr>
                        <a:t>MOUSE</a:t>
                      </a:r>
                      <a:endParaRPr lang="hr-HR" sz="2000" b="1" dirty="0">
                        <a:solidFill>
                          <a:schemeClr val="accent1"/>
                        </a:solidFill>
                      </a:endParaRPr>
                    </a:p>
                  </a:txBody>
                  <a:tcPr/>
                </a:tc>
                <a:extLst>
                  <a:ext uri="{0D108BD9-81ED-4DB2-BD59-A6C34878D82A}">
                    <a16:rowId xmlns:a16="http://schemas.microsoft.com/office/drawing/2014/main" val="13014216"/>
                  </a:ext>
                </a:extLst>
              </a:tr>
              <a:tr h="9827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pen-like structure allowing users to select on the screen and even draw on it. Photocells and optical systems are inbuilt inside the small tube allowing the flow of signals to the CPU. </a:t>
                      </a:r>
                    </a:p>
                  </a:txBody>
                  <a:tcPr/>
                </a:tc>
                <a:tc>
                  <a:txBody>
                    <a:bodyPr/>
                    <a:lstStyle/>
                    <a:p>
                      <a:r>
                        <a:rPr lang="en-GB" sz="2000" b="1" dirty="0">
                          <a:solidFill>
                            <a:schemeClr val="accent1"/>
                          </a:solidFill>
                        </a:rPr>
                        <a:t>STYLUS / OPTICAL PEN / LIGHT PEN</a:t>
                      </a:r>
                      <a:endParaRPr lang="hr-HR" sz="2000" b="1" dirty="0">
                        <a:solidFill>
                          <a:schemeClr val="accent1"/>
                        </a:solidFill>
                      </a:endParaRPr>
                    </a:p>
                  </a:txBody>
                  <a:tcPr/>
                </a:tc>
                <a:extLst>
                  <a:ext uri="{0D108BD9-81ED-4DB2-BD59-A6C34878D82A}">
                    <a16:rowId xmlns:a16="http://schemas.microsoft.com/office/drawing/2014/main" val="1694361667"/>
                  </a:ext>
                </a:extLst>
              </a:tr>
              <a:tr h="1277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 common accessory for notebooks and laptops, that works as a replacement for a mouse. With a similar structure, it has a half- inserted ball which the fingers move to send signals for cursor movement. It is kind of stationary, taking very little space. It comes in a ball, button, and square shape as well. </a:t>
                      </a:r>
                    </a:p>
                  </a:txBody>
                  <a:tcPr/>
                </a:tc>
                <a:tc>
                  <a:txBody>
                    <a:bodyPr/>
                    <a:lstStyle/>
                    <a:p>
                      <a:r>
                        <a:rPr lang="en-GB" sz="2000" b="1" dirty="0">
                          <a:solidFill>
                            <a:schemeClr val="accent1"/>
                          </a:solidFill>
                        </a:rPr>
                        <a:t>TRACK BALL</a:t>
                      </a:r>
                      <a:endParaRPr lang="hr-HR" sz="2000" b="1" dirty="0">
                        <a:solidFill>
                          <a:schemeClr val="accent1"/>
                        </a:solidFill>
                      </a:endParaRPr>
                    </a:p>
                  </a:txBody>
                  <a:tcPr/>
                </a:tc>
                <a:extLst>
                  <a:ext uri="{0D108BD9-81ED-4DB2-BD59-A6C34878D82A}">
                    <a16:rowId xmlns:a16="http://schemas.microsoft.com/office/drawing/2014/main" val="1895664732"/>
                  </a:ext>
                </a:extLst>
              </a:tr>
              <a:tr h="687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It works like a photocopy machine as an input device to make information available on a PC from paper.</a:t>
                      </a:r>
                      <a:endParaRPr lang="hr-HR" b="1" dirty="0"/>
                    </a:p>
                  </a:txBody>
                  <a:tcPr/>
                </a:tc>
                <a:tc>
                  <a:txBody>
                    <a:bodyPr/>
                    <a:lstStyle/>
                    <a:p>
                      <a:r>
                        <a:rPr lang="en-GB" sz="2000" b="1" dirty="0">
                          <a:solidFill>
                            <a:schemeClr val="accent1"/>
                          </a:solidFill>
                        </a:rPr>
                        <a:t>SCANNER</a:t>
                      </a:r>
                      <a:endParaRPr lang="hr-HR" sz="2000" b="1" dirty="0">
                        <a:solidFill>
                          <a:schemeClr val="accent1"/>
                        </a:solidFill>
                      </a:endParaRPr>
                    </a:p>
                  </a:txBody>
                  <a:tcPr/>
                </a:tc>
                <a:extLst>
                  <a:ext uri="{0D108BD9-81ED-4DB2-BD59-A6C34878D82A}">
                    <a16:rowId xmlns:a16="http://schemas.microsoft.com/office/drawing/2014/main" val="1759815916"/>
                  </a:ext>
                </a:extLst>
              </a:tr>
            </a:tbl>
          </a:graphicData>
        </a:graphic>
      </p:graphicFrame>
    </p:spTree>
    <p:extLst>
      <p:ext uri="{BB962C8B-B14F-4D97-AF65-F5344CB8AC3E}">
        <p14:creationId xmlns:p14="http://schemas.microsoft.com/office/powerpoint/2010/main" val="297594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270FCB-F722-253C-7446-18DF2D162384}"/>
              </a:ext>
            </a:extLst>
          </p:cNvPr>
          <p:cNvPicPr>
            <a:picLocks noGrp="1" noChangeAspect="1"/>
          </p:cNvPicPr>
          <p:nvPr>
            <p:ph idx="1"/>
          </p:nvPr>
        </p:nvPicPr>
        <p:blipFill rotWithShape="1">
          <a:blip r:embed="rId3"/>
          <a:srcRect l="28576" t="17614" r="14046" b="15966"/>
          <a:stretch/>
        </p:blipFill>
        <p:spPr>
          <a:xfrm>
            <a:off x="1011381" y="199505"/>
            <a:ext cx="9263149" cy="6031520"/>
          </a:xfrm>
        </p:spPr>
      </p:pic>
    </p:spTree>
    <p:extLst>
      <p:ext uri="{BB962C8B-B14F-4D97-AF65-F5344CB8AC3E}">
        <p14:creationId xmlns:p14="http://schemas.microsoft.com/office/powerpoint/2010/main" val="2160367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C9555A3-A154-4EF9-38CC-95F9072208A9}"/>
              </a:ext>
            </a:extLst>
          </p:cNvPr>
          <p:cNvPicPr>
            <a:picLocks noGrp="1" noChangeAspect="1"/>
          </p:cNvPicPr>
          <p:nvPr>
            <p:ph idx="1"/>
          </p:nvPr>
        </p:nvPicPr>
        <p:blipFill>
          <a:blip r:embed="rId2">
            <a:lum bright="-20000" contrast="40000"/>
          </a:blip>
          <a:stretch>
            <a:fillRect/>
          </a:stretch>
        </p:blipFill>
        <p:spPr>
          <a:xfrm>
            <a:off x="1040627" y="148374"/>
            <a:ext cx="10231431" cy="6028589"/>
          </a:xfrm>
        </p:spPr>
      </p:pic>
    </p:spTree>
    <p:extLst>
      <p:ext uri="{BB962C8B-B14F-4D97-AF65-F5344CB8AC3E}">
        <p14:creationId xmlns:p14="http://schemas.microsoft.com/office/powerpoint/2010/main" val="3031939797"/>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6C04134306138A4FBFC0330AD105C2B8" ma:contentTypeVersion="9" ma:contentTypeDescription="Stvaranje novog dokumenta." ma:contentTypeScope="" ma:versionID="8554555d24ca036aa3f38c7da2ca26fa">
  <xsd:schema xmlns:xsd="http://www.w3.org/2001/XMLSchema" xmlns:xs="http://www.w3.org/2001/XMLSchema" xmlns:p="http://schemas.microsoft.com/office/2006/metadata/properties" xmlns:ns2="c456b95c-ce5c-4e94-a10a-320cee66cbe6" xmlns:ns3="b8929e67-e726-40c5-981c-ca31056d206e" targetNamespace="http://schemas.microsoft.com/office/2006/metadata/properties" ma:root="true" ma:fieldsID="cddcf0b10b717e1cf5f10c4fdfa8aa4e" ns2:_="" ns3:_="">
    <xsd:import namespace="c456b95c-ce5c-4e94-a10a-320cee66cbe6"/>
    <xsd:import namespace="b8929e67-e726-40c5-981c-ca31056d20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6b95c-ce5c-4e94-a10a-320cee66cbe6" elementFormDefault="qualified">
    <xsd:import namespace="http://schemas.microsoft.com/office/2006/documentManagement/types"/>
    <xsd:import namespace="http://schemas.microsoft.com/office/infopath/2007/PartnerControls"/>
    <xsd:element name="SharedWithUsers" ma:index="8" nillable="true" ma:displayName="Zajednički se koristi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ji o zajedničkom korištenju"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929e67-e726-40c5-981c-ca31056d206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A9CC88-C185-48F7-8524-D9BD3D08FD6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CC18C66-3CFF-4AC2-A865-40F44AA8EB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56b95c-ce5c-4e94-a10a-320cee66cbe6"/>
    <ds:schemaRef ds:uri="b8929e67-e726-40c5-981c-ca31056d20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5512BE-2881-40E5-9918-255C3B92B5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2720</TotalTime>
  <Words>1816</Words>
  <Application>Microsoft Office PowerPoint</Application>
  <PresentationFormat>Widescreen</PresentationFormat>
  <Paragraphs>204</Paragraphs>
  <Slides>38</Slides>
  <Notes>13</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TelefonicaWeb-Light</vt:lpstr>
      <vt:lpstr>helveticaregular</vt:lpstr>
      <vt:lpstr>Stolzl Bold</vt:lpstr>
      <vt:lpstr>Google Sans</vt:lpstr>
      <vt:lpstr>Cabin</vt:lpstr>
      <vt:lpstr>Lucida Grande</vt:lpstr>
      <vt:lpstr>Calibri</vt:lpstr>
      <vt:lpstr>Arial</vt:lpstr>
      <vt:lpstr>Stolzl Book</vt:lpstr>
      <vt:lpstr>Barlow</vt:lpstr>
      <vt:lpstr>-apple-system</vt:lpstr>
      <vt:lpstr>Open Sans</vt:lpstr>
      <vt:lpstr>Office Theme</vt:lpstr>
      <vt:lpstr> ENGLISH FOR IT LO 1 VOCABULARY  Input and output devices </vt:lpstr>
      <vt:lpstr>Today you will:</vt:lpstr>
      <vt:lpstr>PowerPoint Presentation</vt:lpstr>
      <vt:lpstr>INPUT DEVICES</vt:lpstr>
      <vt:lpstr>Listen to a computer technician describing 3 input devices. Write down which device he’s talking about.</vt:lpstr>
      <vt:lpstr>Read and write the name of the input device</vt:lpstr>
      <vt:lpstr>Check your answers</vt:lpstr>
      <vt:lpstr>PowerPoint Presentation</vt:lpstr>
      <vt:lpstr>PowerPoint Presentation</vt:lpstr>
      <vt:lpstr>PowerPoint Presentation</vt:lpstr>
      <vt:lpstr>Optical Character Recognition / Reader (OCR)</vt:lpstr>
      <vt:lpstr>Optical character recognition devices</vt:lpstr>
      <vt:lpstr>Bar code reader</vt:lpstr>
      <vt:lpstr>Speech recognition systems. Listen and answer.</vt:lpstr>
      <vt:lpstr>PowerPoint Presentation</vt:lpstr>
      <vt:lpstr>Scanners</vt:lpstr>
      <vt:lpstr>Complete the text.  Use: click, OCR software, connected, contrast, text, original, file format, preview, at, dpi, brightness, adjust</vt:lpstr>
      <vt:lpstr>Check your answers:</vt:lpstr>
      <vt:lpstr>More initialisms</vt:lpstr>
      <vt:lpstr>OUTPUT DEVICES</vt:lpstr>
      <vt:lpstr>How screen displays work</vt:lpstr>
      <vt:lpstr>Check your answers:</vt:lpstr>
      <vt:lpstr>Cables </vt:lpstr>
      <vt:lpstr>New displays</vt:lpstr>
      <vt:lpstr>Touchscreen</vt:lpstr>
      <vt:lpstr>Can you name these types of printers?</vt:lpstr>
      <vt:lpstr>PowerPoint Presentation</vt:lpstr>
      <vt:lpstr>Common printer types</vt:lpstr>
      <vt:lpstr>Imagesetters</vt:lpstr>
      <vt:lpstr>Card printers</vt:lpstr>
      <vt:lpstr>ZINK</vt:lpstr>
      <vt:lpstr>Older printer types</vt:lpstr>
      <vt:lpstr>PowerPoint Presentation</vt:lpstr>
      <vt:lpstr>Can you remember what these initialisms stand for? </vt:lpstr>
      <vt:lpstr>Check your answers</vt:lpstr>
      <vt:lpstr>Resources</vt:lpstr>
      <vt:lpstr>PowerPoint Presentation</vt:lpstr>
      <vt:lpstr>#neverstoplearning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Tihana Banko</cp:lastModifiedBy>
  <cp:revision>104</cp:revision>
  <dcterms:created xsi:type="dcterms:W3CDTF">2018-01-24T13:33:55Z</dcterms:created>
  <dcterms:modified xsi:type="dcterms:W3CDTF">2024-10-19T20:03:14Z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0x0101006C04134306138A4FBFC0330AD105C2B8</vt:lpwstr>
  </property>
</Properties>
</file>