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8"/>
  </p:notesMasterIdLst>
  <p:sldIdLst>
    <p:sldId id="259" r:id="rId2"/>
    <p:sldId id="329" r:id="rId3"/>
    <p:sldId id="321" r:id="rId4"/>
    <p:sldId id="322" r:id="rId5"/>
    <p:sldId id="323" r:id="rId6"/>
    <p:sldId id="324" r:id="rId7"/>
    <p:sldId id="341" r:id="rId8"/>
    <p:sldId id="351" r:id="rId9"/>
    <p:sldId id="342" r:id="rId10"/>
    <p:sldId id="267" r:id="rId11"/>
    <p:sldId id="352" r:id="rId12"/>
    <p:sldId id="326" r:id="rId13"/>
    <p:sldId id="270" r:id="rId14"/>
    <p:sldId id="283" r:id="rId15"/>
    <p:sldId id="327" r:id="rId16"/>
    <p:sldId id="337" r:id="rId17"/>
    <p:sldId id="339" r:id="rId18"/>
    <p:sldId id="336" r:id="rId19"/>
    <p:sldId id="333" r:id="rId20"/>
    <p:sldId id="354" r:id="rId21"/>
    <p:sldId id="292" r:id="rId22"/>
    <p:sldId id="282" r:id="rId23"/>
    <p:sldId id="271" r:id="rId24"/>
    <p:sldId id="300" r:id="rId25"/>
    <p:sldId id="353" r:id="rId26"/>
    <p:sldId id="330" r:id="rId27"/>
  </p:sldIdLst>
  <p:sldSz cx="12192000" cy="6858000"/>
  <p:notesSz cx="6669088" cy="9926638"/>
  <p:embeddedFontLst>
    <p:embeddedFont>
      <p:font typeface="Consolas" panose="020B0609020204030204" pitchFamily="49" charset="0"/>
      <p:regular r:id="rId29"/>
      <p:bold r:id="rId30"/>
      <p:italic r:id="rId31"/>
      <p:boldItalic r:id="rId32"/>
    </p:embeddedFont>
    <p:embeddedFont>
      <p:font typeface="Stolzl Bold" panose="00000800000000000000" charset="0"/>
      <p:bold r:id="rId33"/>
    </p:embeddedFont>
    <p:embeddedFont>
      <p:font typeface="Stolzl Book" panose="00000500000000000000" charset="0"/>
      <p:regular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87766" autoAdjust="0"/>
  </p:normalViewPr>
  <p:slideViewPr>
    <p:cSldViewPr snapToGrid="0" snapToObjects="1">
      <p:cViewPr varScale="1">
        <p:scale>
          <a:sx n="31" d="100"/>
          <a:sy n="31" d="100"/>
        </p:scale>
        <p:origin x="53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00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80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58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5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95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68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6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9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2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8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2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9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1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intrepidguide.com/best-inspirational-quotes-for-language-learners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ihana.banko@algebra.h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a.gudelj@algebra.h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953" y="932330"/>
            <a:ext cx="6304709" cy="2166098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ENGLESKI JEZIK ZA IT</a:t>
            </a:r>
            <a:endParaRPr lang="en-US" sz="2400" b="0" dirty="0">
              <a:solidFill>
                <a:srgbClr val="C30E6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024282" y="3962400"/>
            <a:ext cx="5612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Upute za pohađanje i polaganje kolegija</a:t>
            </a:r>
          </a:p>
          <a:p>
            <a:pPr algn="ctr"/>
            <a:r>
              <a:rPr lang="hr-HR" sz="3600" dirty="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akademska </a:t>
            </a:r>
            <a:r>
              <a:rPr lang="hr-HR" sz="360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godina 24./25. 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2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Za potpis treba?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199" y="1575104"/>
            <a:ext cx="9595981" cy="852564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Za stjecanje prava na potpis potrebno je prisustvovati nastavi u postotku propisanom Pravilnikom o studijima i studiranju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12786"/>
              </p:ext>
            </p:extLst>
          </p:nvPr>
        </p:nvGraphicFramePr>
        <p:xfrm>
          <a:off x="1572189" y="2578261"/>
          <a:ext cx="8128000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354215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70620813"/>
                    </a:ext>
                  </a:extLst>
                </a:gridCol>
              </a:tblGrid>
              <a:tr h="298817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dirty="0" err="1"/>
                        <a:t>Dolaznost</a:t>
                      </a:r>
                      <a:r>
                        <a:rPr lang="hr-HR" sz="2400" dirty="0"/>
                        <a:t> na predavanja i vježbe</a:t>
                      </a:r>
                    </a:p>
                  </a:txBody>
                  <a:tcPr anchor="ctr">
                    <a:solidFill>
                      <a:srgbClr val="C30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385318"/>
                  </a:ext>
                </a:extLst>
              </a:tr>
              <a:tr h="505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50%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predavanjima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60%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vježbama</a:t>
                      </a:r>
                      <a:endParaRPr lang="hr-H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145250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838199" y="4318933"/>
            <a:ext cx="9835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Tko ne dobije potpis, mora sljedeće godine ponovno upisati kolegij, 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platiti upis kolegija te nema pravo polaganja ispita.</a:t>
            </a:r>
          </a:p>
          <a:p>
            <a:endParaRPr lang="hr-HR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3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Polaganje kolegija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250319" y="1668986"/>
            <a:ext cx="9735359" cy="41052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hr-HR" altLang="sr-Latn-RS" dirty="0"/>
              <a:t>Kolegij ima definiranih 6 ishoda učenja koji su raspoređeni u 3 skupa ishoda učenja. </a:t>
            </a:r>
          </a:p>
          <a:p>
            <a:pPr eaLnBrk="1" hangingPunct="1"/>
            <a:r>
              <a:rPr lang="hr-HR" altLang="sr-Latn-RS" b="1" dirty="0"/>
              <a:t>Da bi student položio kolegij mora po svakom ishodu učenja ostvariti minimalno 50% bodova raspoloživih za taj ishod učenja.</a:t>
            </a:r>
          </a:p>
          <a:p>
            <a:pPr eaLnBrk="1" hangingPunct="1"/>
            <a:r>
              <a:rPr lang="hr-HR" altLang="sr-Latn-RS" b="1" dirty="0">
                <a:solidFill>
                  <a:srgbClr val="C30E60"/>
                </a:solidFill>
              </a:rPr>
              <a:t>Ako student ne ostvari 50% bodova iz nekog ishoda učenja, na slijedećem roku treba opet polagati taj ishod učenja. </a:t>
            </a:r>
          </a:p>
          <a:p>
            <a:pPr eaLnBrk="1" hangingPunct="1"/>
            <a:r>
              <a:rPr lang="hr-HR" altLang="sr-Latn-RS" dirty="0"/>
              <a:t>Metode provjeravanja skupova ishoda učenja:</a:t>
            </a:r>
          </a:p>
          <a:p>
            <a:pPr lvl="1" eaLnBrk="1" hangingPunct="1"/>
            <a:r>
              <a:rPr lang="hr-HR" altLang="sr-Latn-RS" b="1" dirty="0" err="1"/>
              <a:t>Međuispit</a:t>
            </a:r>
            <a:endParaRPr lang="hr-HR" altLang="sr-Latn-RS" b="1" dirty="0"/>
          </a:p>
          <a:p>
            <a:pPr lvl="1"/>
            <a:r>
              <a:rPr lang="hr-HR" altLang="sr-Latn-RS" b="1" dirty="0"/>
              <a:t>Školske zadaće</a:t>
            </a:r>
          </a:p>
          <a:p>
            <a:pPr lvl="1"/>
            <a:r>
              <a:rPr lang="hr-HR" altLang="sr-Latn-RS" b="1" dirty="0"/>
              <a:t>Prezentacija</a:t>
            </a:r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528" y="300949"/>
            <a:ext cx="16383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 dirty="0"/>
              <a:t>Kako je to raspoređeno po ishodima učenja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748210"/>
              </p:ext>
            </p:extLst>
          </p:nvPr>
        </p:nvGraphicFramePr>
        <p:xfrm>
          <a:off x="1613108" y="1807535"/>
          <a:ext cx="8083786" cy="3902150"/>
        </p:xfrm>
        <a:graphic>
          <a:graphicData uri="http://schemas.openxmlformats.org/drawingml/2006/table">
            <a:tbl>
              <a:tblPr/>
              <a:tblGrid>
                <a:gridCol w="1330460">
                  <a:extLst>
                    <a:ext uri="{9D8B030D-6E8A-4147-A177-3AD203B41FA5}">
                      <a16:colId xmlns:a16="http://schemas.microsoft.com/office/drawing/2014/main" val="1187577500"/>
                    </a:ext>
                  </a:extLst>
                </a:gridCol>
                <a:gridCol w="1364135">
                  <a:extLst>
                    <a:ext uri="{9D8B030D-6E8A-4147-A177-3AD203B41FA5}">
                      <a16:colId xmlns:a16="http://schemas.microsoft.com/office/drawing/2014/main" val="915004022"/>
                    </a:ext>
                  </a:extLst>
                </a:gridCol>
                <a:gridCol w="1347298">
                  <a:extLst>
                    <a:ext uri="{9D8B030D-6E8A-4147-A177-3AD203B41FA5}">
                      <a16:colId xmlns:a16="http://schemas.microsoft.com/office/drawing/2014/main" val="1874983912"/>
                    </a:ext>
                  </a:extLst>
                </a:gridCol>
                <a:gridCol w="1347298">
                  <a:extLst>
                    <a:ext uri="{9D8B030D-6E8A-4147-A177-3AD203B41FA5}">
                      <a16:colId xmlns:a16="http://schemas.microsoft.com/office/drawing/2014/main" val="149474280"/>
                    </a:ext>
                  </a:extLst>
                </a:gridCol>
                <a:gridCol w="1498869">
                  <a:extLst>
                    <a:ext uri="{9D8B030D-6E8A-4147-A177-3AD203B41FA5}">
                      <a16:colId xmlns:a16="http://schemas.microsoft.com/office/drawing/2014/main" val="3586032498"/>
                    </a:ext>
                  </a:extLst>
                </a:gridCol>
                <a:gridCol w="1195726">
                  <a:extLst>
                    <a:ext uri="{9D8B030D-6E8A-4147-A177-3AD203B41FA5}">
                      <a16:colId xmlns:a16="http://schemas.microsoft.com/office/drawing/2014/main" val="4057537096"/>
                    </a:ext>
                  </a:extLst>
                </a:gridCol>
              </a:tblGrid>
              <a:tr h="9943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Ishod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Međuispit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1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Ispit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Prezentacija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Školska zadaća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MAX 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50163"/>
                  </a:ext>
                </a:extLst>
              </a:tr>
              <a:tr h="3301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I1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1400" dirty="0"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hr-BA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628937"/>
                  </a:ext>
                </a:extLst>
              </a:tr>
              <a:tr h="30785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I2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1400" dirty="0"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hr-BA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511503"/>
                  </a:ext>
                </a:extLst>
              </a:tr>
              <a:tr h="3301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  <a:r>
                        <a:rPr lang="hr-BA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1400" dirty="0"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95094"/>
                  </a:ext>
                </a:extLst>
              </a:tr>
              <a:tr h="3301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  <a:r>
                        <a:rPr lang="hr-BA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hr-BA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062769"/>
                  </a:ext>
                </a:extLst>
              </a:tr>
              <a:tr h="3301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  <a:r>
                        <a:rPr lang="hr-BA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hr-BA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548855"/>
                  </a:ext>
                </a:extLst>
              </a:tr>
              <a:tr h="4169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  <a:r>
                        <a:rPr lang="hr-BA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11446"/>
                  </a:ext>
                </a:extLst>
              </a:tr>
              <a:tr h="86245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UKUPNO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70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15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54" y="207963"/>
            <a:ext cx="9144000" cy="1057166"/>
          </a:xfrm>
        </p:spPr>
        <p:txBody>
          <a:bodyPr/>
          <a:lstStyle/>
          <a:p>
            <a:pPr algn="l"/>
            <a:r>
              <a:rPr lang="hr-HR" altLang="sr-Latn-RS" dirty="0"/>
              <a:t>Ocjenjivanje</a:t>
            </a:r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/>
        </p:nvGraphicFramePr>
        <p:xfrm>
          <a:off x="2362643" y="1946254"/>
          <a:ext cx="8034270" cy="29097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1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Broj osvojenih bodova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Ocjena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 0,00 – 50,00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</a:t>
                      </a:r>
                      <a:r>
                        <a:rPr lang="hr-HR" baseline="0" dirty="0"/>
                        <a:t> (nedovoljan)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50,01 – 58,00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 (dovoljan)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58,01 – 75,00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 (dobar)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75,01 – 92,00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 (vrlo 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92,01 – 100,00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 (izvrstan)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8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2DF1E-D96E-40E4-BE68-CC6DA5B25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Prezentacija nosi 6 bodova i obavezan je dio kolegija.</a:t>
            </a:r>
          </a:p>
          <a:p>
            <a:r>
              <a:rPr lang="hr-HR" dirty="0"/>
              <a:t>Bez održane prezentacije (koja mora biti ocjenjena s minimalno 3 boda), nije moguće položiti kolegij.</a:t>
            </a:r>
          </a:p>
          <a:p>
            <a:r>
              <a:rPr lang="hr-HR" dirty="0"/>
              <a:t>Upute za izradu prezentacije objavljene su u nastavnim materijalima u Infoeduci.</a:t>
            </a:r>
          </a:p>
          <a:p>
            <a:r>
              <a:rPr lang="hr-HR" dirty="0"/>
              <a:t>Prezentacije se održavaju na vježbama prema unaprijed dogovorenom rasporedu koji je objavljen </a:t>
            </a:r>
            <a:r>
              <a:rPr lang="hr-BA" dirty="0"/>
              <a:t>na </a:t>
            </a:r>
            <a:r>
              <a:rPr lang="hr-BA" dirty="0" err="1"/>
              <a:t>Ms</a:t>
            </a:r>
            <a:r>
              <a:rPr lang="hr-BA" dirty="0"/>
              <a:t> </a:t>
            </a:r>
            <a:r>
              <a:rPr lang="hr-BA" dirty="0" err="1"/>
              <a:t>Teams</a:t>
            </a:r>
            <a:r>
              <a:rPr lang="hr-HR" dirty="0"/>
              <a:t>– PAZITE DA NE PROPUSTITE SVOJ TERMIN!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Prezentacija (IU3)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9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Školske zadaće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dirty="0"/>
              <a:t>Školske zadaće su kratki testovi koji se održavaju na vježbama:</a:t>
            </a:r>
          </a:p>
          <a:p>
            <a:pPr marL="0" indent="0" algn="ctr">
              <a:buFont typeface="Wingdings" pitchFamily="2" charset="2"/>
              <a:buChar char="q"/>
            </a:pPr>
            <a:r>
              <a:rPr lang="hr-HR" dirty="0"/>
              <a:t> </a:t>
            </a:r>
            <a:r>
              <a:rPr lang="hr-HR" b="1" dirty="0"/>
              <a:t>4.tjedan </a:t>
            </a:r>
            <a:r>
              <a:rPr lang="en-GB" b="1" dirty="0"/>
              <a:t>(2</a:t>
            </a:r>
            <a:r>
              <a:rPr lang="hr-BA" b="1" dirty="0"/>
              <a:t>1</a:t>
            </a:r>
            <a:r>
              <a:rPr lang="en-GB" b="1" dirty="0"/>
              <a:t>.-2</a:t>
            </a:r>
            <a:r>
              <a:rPr lang="hr-BA" b="1" dirty="0"/>
              <a:t>6</a:t>
            </a:r>
            <a:r>
              <a:rPr lang="en-GB" b="1" dirty="0"/>
              <a:t>.10.2</a:t>
            </a:r>
            <a:r>
              <a:rPr lang="hr-BA" b="1" dirty="0"/>
              <a:t>4</a:t>
            </a:r>
            <a:r>
              <a:rPr lang="en-GB" b="1" dirty="0"/>
              <a:t>.)</a:t>
            </a:r>
            <a:r>
              <a:rPr lang="hr-HR" dirty="0"/>
              <a:t>– 6 bodova- vokabular (IU1)</a:t>
            </a:r>
          </a:p>
          <a:p>
            <a:pPr marL="0" indent="0" algn="ctr">
              <a:buFont typeface="Wingdings" pitchFamily="2" charset="2"/>
              <a:buChar char="q"/>
            </a:pPr>
            <a:r>
              <a:rPr lang="hr-HR" b="1" dirty="0"/>
              <a:t> 7. tjedan</a:t>
            </a:r>
            <a:r>
              <a:rPr lang="en-GB" b="1" dirty="0"/>
              <a:t> (</a:t>
            </a:r>
            <a:r>
              <a:rPr lang="hr-BA" b="1" dirty="0"/>
              <a:t>11</a:t>
            </a:r>
            <a:r>
              <a:rPr lang="en-GB" b="1" dirty="0"/>
              <a:t>.-1</a:t>
            </a:r>
            <a:r>
              <a:rPr lang="hr-BA" b="1" dirty="0"/>
              <a:t>6</a:t>
            </a:r>
            <a:r>
              <a:rPr lang="en-GB" b="1" dirty="0"/>
              <a:t>.11.2</a:t>
            </a:r>
            <a:r>
              <a:rPr lang="hr-BA" b="1" dirty="0"/>
              <a:t>4</a:t>
            </a:r>
            <a:r>
              <a:rPr lang="en-GB" b="1" dirty="0"/>
              <a:t>.)</a:t>
            </a:r>
            <a:r>
              <a:rPr lang="hr-HR" b="1" dirty="0"/>
              <a:t> </a:t>
            </a:r>
            <a:r>
              <a:rPr lang="hr-HR" dirty="0"/>
              <a:t>– 6 bodova – gramatika (IU2)</a:t>
            </a:r>
          </a:p>
          <a:p>
            <a:pPr marL="0" indent="0" algn="ctr">
              <a:buFont typeface="Wingdings" pitchFamily="2" charset="2"/>
              <a:buChar char="q"/>
            </a:pPr>
            <a:r>
              <a:rPr lang="hr-HR" b="1" dirty="0"/>
              <a:t>12. tjedan</a:t>
            </a:r>
            <a:r>
              <a:rPr lang="en-GB" b="1" dirty="0"/>
              <a:t> (</a:t>
            </a:r>
            <a:r>
              <a:rPr lang="hr-BA" b="1" dirty="0"/>
              <a:t>16</a:t>
            </a:r>
            <a:r>
              <a:rPr lang="en-GB" b="1" dirty="0"/>
              <a:t>.-</a:t>
            </a:r>
            <a:r>
              <a:rPr lang="hr-BA" b="1" dirty="0"/>
              <a:t>21</a:t>
            </a:r>
            <a:r>
              <a:rPr lang="en-GB" b="1" dirty="0"/>
              <a:t>.</a:t>
            </a:r>
            <a:r>
              <a:rPr lang="hr-BA" b="1" dirty="0"/>
              <a:t>12</a:t>
            </a:r>
            <a:r>
              <a:rPr lang="en-GB" b="1" dirty="0"/>
              <a:t>.24.)</a:t>
            </a:r>
            <a:r>
              <a:rPr lang="hr-HR" b="1" dirty="0"/>
              <a:t> </a:t>
            </a:r>
            <a:r>
              <a:rPr lang="hr-HR" dirty="0"/>
              <a:t>– 6 bodova – gramatika (IU5)</a:t>
            </a:r>
          </a:p>
          <a:p>
            <a:pPr marL="0" indent="0" algn="ctr">
              <a:buFont typeface="Wingdings" pitchFamily="2" charset="2"/>
              <a:buChar char="q"/>
            </a:pPr>
            <a:r>
              <a:rPr lang="hr-HR" dirty="0"/>
              <a:t> </a:t>
            </a:r>
            <a:r>
              <a:rPr lang="hr-HR" b="1" dirty="0"/>
              <a:t>16. tjedan</a:t>
            </a:r>
            <a:r>
              <a:rPr lang="en-GB" b="1" dirty="0"/>
              <a:t> (1</a:t>
            </a:r>
            <a:r>
              <a:rPr lang="hr-BA" b="1" dirty="0"/>
              <a:t>3</a:t>
            </a:r>
            <a:r>
              <a:rPr lang="en-GB" b="1" dirty="0"/>
              <a:t>.-</a:t>
            </a:r>
            <a:r>
              <a:rPr lang="hr-BA" b="1" dirty="0"/>
              <a:t>18</a:t>
            </a:r>
            <a:r>
              <a:rPr lang="en-GB" b="1" dirty="0"/>
              <a:t>.01.2</a:t>
            </a:r>
            <a:r>
              <a:rPr lang="hr-BA" b="1" dirty="0"/>
              <a:t>5</a:t>
            </a:r>
            <a:r>
              <a:rPr lang="en-GB" b="1" dirty="0"/>
              <a:t>.)</a:t>
            </a:r>
            <a:r>
              <a:rPr lang="hr-BA" b="1" dirty="0"/>
              <a:t> </a:t>
            </a:r>
            <a:r>
              <a:rPr lang="hr-HR" dirty="0"/>
              <a:t>– 6 bodova – vokabular (IU4)</a:t>
            </a:r>
          </a:p>
          <a:p>
            <a:pPr marL="0" indent="0" algn="ctr">
              <a:buFont typeface="Wingdings" pitchFamily="2" charset="2"/>
              <a:buChar char="q"/>
            </a:pPr>
            <a:endParaRPr lang="hr-HR" dirty="0"/>
          </a:p>
          <a:p>
            <a:pPr marL="0" indent="0">
              <a:buNone/>
            </a:pPr>
            <a:r>
              <a:rPr lang="hr-HR" dirty="0"/>
              <a:t>Ukoliko niste prisutni na nastavi kada se pišu školske zadaće, nije ih moguće nadoknaditi u drugom tjednu.</a:t>
            </a:r>
          </a:p>
        </p:txBody>
      </p:sp>
    </p:spTree>
    <p:extLst>
      <p:ext uri="{BB962C8B-B14F-4D97-AF65-F5344CB8AC3E}">
        <p14:creationId xmlns:p14="http://schemas.microsoft.com/office/powerpoint/2010/main" val="1895496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VAŽNO!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r-HR" dirty="0"/>
              <a:t>Školske zadaće nisu obavezne, ALI……</a:t>
            </a:r>
          </a:p>
          <a:p>
            <a:pPr marL="0" indent="0" fontAlgn="base">
              <a:buNone/>
            </a:pPr>
            <a:r>
              <a:rPr lang="hr-HR" dirty="0"/>
              <a:t> </a:t>
            </a:r>
            <a:r>
              <a:rPr lang="en-US" dirty="0"/>
              <a:t>​</a:t>
            </a:r>
          </a:p>
          <a:p>
            <a:pPr fontAlgn="base"/>
            <a:r>
              <a:rPr lang="hr-HR" dirty="0"/>
              <a:t>Broj bodova koji se odnosi na ŠZ ne omogućava studentima da polože ishod, no omogućava im najvišu ocjenu!</a:t>
            </a:r>
          </a:p>
          <a:p>
            <a:pPr marL="0" indent="0" fontAlgn="base">
              <a:buNone/>
            </a:pPr>
            <a:r>
              <a:rPr lang="en-US" dirty="0"/>
              <a:t>​</a:t>
            </a:r>
          </a:p>
          <a:p>
            <a:pPr fontAlgn="base"/>
            <a:r>
              <a:rPr lang="hr-HR" dirty="0"/>
              <a:t>ŠZ </a:t>
            </a:r>
            <a:r>
              <a:rPr lang="hr-HR" b="1" u="sng" dirty="0"/>
              <a:t>nije moguće nadoknaditi nakon što završi nastava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554188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Sažetak (IU6)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  <a:p>
            <a:r>
              <a:rPr lang="hr-HR" dirty="0"/>
              <a:t>Pisanje sažetka je zaseban ishod koji se piše za vrijeme trajanja završnog ispita.</a:t>
            </a:r>
          </a:p>
          <a:p>
            <a:endParaRPr lang="hr-HR" dirty="0"/>
          </a:p>
          <a:p>
            <a:r>
              <a:rPr lang="hr-HR" dirty="0"/>
              <a:t>Upute za sastavljanje sažetka bit će pravovremeno objavljene pod nastavnim materijalima u Infoeduci.​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08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Ispiti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dirty="0"/>
              <a:t>Sukladno akademskom kalendaru 202</a:t>
            </a:r>
            <a:r>
              <a:rPr lang="hr-BA" dirty="0"/>
              <a:t>4</a:t>
            </a:r>
            <a:r>
              <a:rPr lang="hr-HR" dirty="0"/>
              <a:t>./2</a:t>
            </a:r>
            <a:r>
              <a:rPr lang="hr-BA" dirty="0"/>
              <a:t>5</a:t>
            </a:r>
            <a:r>
              <a:rPr lang="hr-HR" dirty="0"/>
              <a:t>. ispitni rokovi su:</a:t>
            </a:r>
          </a:p>
          <a:p>
            <a:pPr algn="ctr">
              <a:buNone/>
            </a:pPr>
            <a:endParaRPr lang="hr-HR" dirty="0"/>
          </a:p>
          <a:p>
            <a:pPr algn="ctr">
              <a:buFont typeface="Wingdings" pitchFamily="2" charset="2"/>
              <a:buChar char="q"/>
            </a:pPr>
            <a:r>
              <a:rPr lang="hr-HR" dirty="0"/>
              <a:t> 2</a:t>
            </a:r>
            <a:r>
              <a:rPr lang="hr-BA" dirty="0"/>
              <a:t>5</a:t>
            </a:r>
            <a:r>
              <a:rPr lang="hr-HR" dirty="0"/>
              <a:t>.11.-</a:t>
            </a:r>
            <a:r>
              <a:rPr lang="hr-BA" dirty="0"/>
              <a:t>30</a:t>
            </a:r>
            <a:r>
              <a:rPr lang="hr-HR" dirty="0"/>
              <a:t>.1</a:t>
            </a:r>
            <a:r>
              <a:rPr lang="hr-BA" dirty="0"/>
              <a:t>1</a:t>
            </a:r>
            <a:r>
              <a:rPr lang="hr-HR" dirty="0"/>
              <a:t>.202</a:t>
            </a:r>
            <a:r>
              <a:rPr lang="hr-BA" dirty="0"/>
              <a:t>4</a:t>
            </a:r>
            <a:r>
              <a:rPr lang="hr-HR" dirty="0"/>
              <a:t>. - MEĐUISPIT </a:t>
            </a:r>
          </a:p>
          <a:p>
            <a:pPr algn="ctr">
              <a:buNone/>
            </a:pPr>
            <a:endParaRPr lang="hr-HR" dirty="0"/>
          </a:p>
          <a:p>
            <a:pPr algn="ctr">
              <a:buFont typeface="Wingdings" pitchFamily="2" charset="2"/>
              <a:buChar char="q"/>
            </a:pPr>
            <a:r>
              <a:rPr lang="hr-HR" dirty="0"/>
              <a:t> 2</a:t>
            </a:r>
            <a:r>
              <a:rPr lang="hr-BA" dirty="0"/>
              <a:t>7</a:t>
            </a:r>
            <a:r>
              <a:rPr lang="hr-HR" dirty="0"/>
              <a:t>.1.-1</a:t>
            </a:r>
            <a:r>
              <a:rPr lang="hr-BA" dirty="0"/>
              <a:t>5</a:t>
            </a:r>
            <a:r>
              <a:rPr lang="hr-HR" dirty="0"/>
              <a:t>.2.202</a:t>
            </a:r>
            <a:r>
              <a:rPr lang="hr-BA" dirty="0"/>
              <a:t>5</a:t>
            </a:r>
            <a:r>
              <a:rPr lang="hr-HR" dirty="0"/>
              <a:t>.- ISPIT</a:t>
            </a:r>
          </a:p>
          <a:p>
            <a:pPr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3805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343" y="2855167"/>
            <a:ext cx="5170713" cy="1680429"/>
          </a:xfrm>
        </p:spPr>
        <p:txBody>
          <a:bodyPr>
            <a:normAutofit fontScale="90000"/>
          </a:bodyPr>
          <a:lstStyle/>
          <a:p>
            <a:r>
              <a:rPr lang="hr-HR" dirty="0"/>
              <a:t>VAŽNO je pratiti sve obavijesti i podsjetnike na IE te poštivati sve dogovorene rokove!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09" y="365125"/>
            <a:ext cx="7884836" cy="56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48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F92A90-51FC-3D15-DA24-31041E69B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3873" t="26952" r="19257" b="16114"/>
          <a:stretch/>
        </p:blipFill>
        <p:spPr>
          <a:xfrm>
            <a:off x="1616149" y="0"/>
            <a:ext cx="9473609" cy="6473169"/>
          </a:xfrm>
        </p:spPr>
      </p:pic>
    </p:spTree>
    <p:extLst>
      <p:ext uri="{BB962C8B-B14F-4D97-AF65-F5344CB8AC3E}">
        <p14:creationId xmlns:p14="http://schemas.microsoft.com/office/powerpoint/2010/main" val="2864477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Akademski standard ponašanja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1"/>
            <a:endParaRPr lang="hr-HR" sz="3200" b="1" dirty="0">
              <a:solidFill>
                <a:srgbClr val="C30E60"/>
              </a:solidFill>
            </a:endParaRPr>
          </a:p>
          <a:p>
            <a:pPr marL="228600" lvl="1" indent="0">
              <a:buNone/>
            </a:pPr>
            <a:r>
              <a:rPr lang="hr-HR" sz="3100" b="1" dirty="0"/>
              <a:t>U komunikaciji (pisanoj i usmenoj) pridržavati se pravila poslovne komunikacije primjerene akademskoj razini. </a:t>
            </a:r>
          </a:p>
          <a:p>
            <a:pPr marL="228600" lvl="1" indent="0">
              <a:buNone/>
            </a:pPr>
            <a:endParaRPr lang="hr-HR" sz="3200" b="1" dirty="0"/>
          </a:p>
          <a:p>
            <a:pPr marL="228600" lvl="1" indent="0">
              <a:buNone/>
            </a:pPr>
            <a:r>
              <a:rPr lang="hr-HR" sz="3100" b="1" dirty="0"/>
              <a:t>Potrebno je držati se jasno definiranih rokova za predaju zadataka (prezentacija).</a:t>
            </a:r>
          </a:p>
          <a:p>
            <a:pPr marL="228600" lvl="1" indent="0">
              <a:buNone/>
            </a:pPr>
            <a:r>
              <a:rPr lang="hr-HR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Svaki zadatak, zadaća, projekt i sl. predan poslije definiranog roka neće se bodovati ili ocijeniti.</a:t>
            </a:r>
          </a:p>
          <a:p>
            <a:pPr marL="914400" lvl="2"/>
            <a:endParaRPr lang="hr-HR" sz="2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hr-HR" b="1" dirty="0"/>
              <a:t>   Samo oni studenti koji mogu potvrditi svoje pohađanje, smatrat će se  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hr-HR" b="1" dirty="0"/>
              <a:t>   prisutnima.</a:t>
            </a:r>
            <a:r>
              <a:rPr lang="en-US" dirty="0"/>
              <a:t>​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Potpisivanje drugih studenata ili prijavljivanje njihovom karticom    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nije dopušteno i može biti predmet stegovnog postupka. Nastavnik 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će obrisati prisustvo ako utvrdi da je student prijavljen, a da nije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prisutan na nastavi.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28600" lvl="1" indent="0" algn="ctr">
              <a:buNone/>
            </a:pPr>
            <a:endParaRPr lang="hr-HR" sz="3200" b="1" dirty="0">
              <a:solidFill>
                <a:srgbClr val="C30E60"/>
              </a:solidFill>
            </a:endParaRPr>
          </a:p>
          <a:p>
            <a:pPr marL="457200" lvl="1"/>
            <a:endParaRPr lang="hr-HR" sz="3200" b="1" dirty="0">
              <a:solidFill>
                <a:srgbClr val="C30E6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1961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Pravila ponašanja na nastavi – fizička prisutnost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75442"/>
            <a:ext cx="10515600" cy="4145479"/>
          </a:xfrm>
        </p:spPr>
        <p:txBody>
          <a:bodyPr>
            <a:noAutofit/>
          </a:bodyPr>
          <a:lstStyle/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Na nastavu se dolazi na vrijeme. </a:t>
            </a:r>
          </a:p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Pri ulasku u učionicu student prilazi do stola i prijavljuje se na nastavu karticom te sjeda na dostupno mjesto za rad.</a:t>
            </a:r>
          </a:p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Ometanje nastave i neaktivno sudjelovanje na nastavi nije dozvoljeno.</a:t>
            </a:r>
          </a:p>
          <a:p>
            <a:pPr marL="914400" lvl="2"/>
            <a:r>
              <a:rPr lang="hr-HR" b="1" dirty="0"/>
              <a:t>Repetitivno kršenje ovog pravila sankcionira se prijavom Stegovnom povjerenstvu.</a:t>
            </a:r>
          </a:p>
        </p:txBody>
      </p:sp>
    </p:spTree>
    <p:extLst>
      <p:ext uri="{BB962C8B-B14F-4D97-AF65-F5344CB8AC3E}">
        <p14:creationId xmlns:p14="http://schemas.microsoft.com/office/powerpoint/2010/main" val="2628111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Ispiti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hr-HR" altLang="sr-Latn-RS" sz="2400" dirty="0"/>
              <a:t>Na svakom kolegiju vrijedi </a:t>
            </a:r>
            <a:r>
              <a:rPr lang="hr-HR" altLang="sr-Latn-RS" sz="2400" b="1" dirty="0"/>
              <a:t>pravilo 3 + 1</a:t>
            </a:r>
          </a:p>
          <a:p>
            <a:pPr lvl="1"/>
            <a:r>
              <a:rPr lang="hr-HR" altLang="sr-Latn-RS" dirty="0"/>
              <a:t>To znači da student mora položiti ispit iz najviše 4 izlaska</a:t>
            </a:r>
          </a:p>
          <a:p>
            <a:pPr lvl="2"/>
            <a:r>
              <a:rPr lang="hr-HR" altLang="sr-Latn-RS" dirty="0"/>
              <a:t>3 redovna izlaska </a:t>
            </a:r>
            <a:r>
              <a:rPr lang="hr-HR" altLang="sr-Latn-RS" sz="1800" dirty="0"/>
              <a:t>– Uključena u cijenu školarine</a:t>
            </a:r>
          </a:p>
          <a:p>
            <a:pPr lvl="2"/>
            <a:r>
              <a:rPr lang="hr-HR" altLang="sr-Latn-RS" dirty="0"/>
              <a:t>1 izvanredni izlazak </a:t>
            </a:r>
            <a:r>
              <a:rPr lang="hr-HR" altLang="sr-Latn-RS" sz="1800" dirty="0"/>
              <a:t>– Odlukom o naknadi troškova 4. prijava ispita se naplaćuje!</a:t>
            </a:r>
          </a:p>
          <a:p>
            <a:pPr lvl="1"/>
            <a:r>
              <a:rPr lang="hr-HR" altLang="sr-Latn-RS" dirty="0"/>
              <a:t>Vremenski rok za položiti ispit je </a:t>
            </a:r>
            <a:r>
              <a:rPr lang="hr-HR" altLang="sr-Latn-RS" b="1" u="sng" dirty="0">
                <a:solidFill>
                  <a:schemeClr val="accent1"/>
                </a:solidFill>
              </a:rPr>
              <a:t>12 mjeseci od dana upisa kolegija</a:t>
            </a:r>
          </a:p>
          <a:p>
            <a:pPr lvl="1"/>
            <a:r>
              <a:rPr lang="hr-HR" altLang="sr-Latn-RS" dirty="0"/>
              <a:t>Ako student u 12 mjeseci ne položi kolegij, </a:t>
            </a:r>
            <a:r>
              <a:rPr lang="hr-HR" altLang="sr-Latn-RS" b="1" dirty="0"/>
              <a:t>mora ponovno upisati kolegij te ponovno polagati sve ishode učenja kako je definirano kolegijem.</a:t>
            </a:r>
          </a:p>
          <a:p>
            <a:r>
              <a:rPr lang="hr-HR" altLang="sr-Latn-RS" sz="2400" b="1" dirty="0">
                <a:solidFill>
                  <a:srgbClr val="C30E60"/>
                </a:solidFill>
              </a:rPr>
              <a:t>Vodite računa o rokovima prijave i odjave ispita na IE</a:t>
            </a:r>
          </a:p>
          <a:p>
            <a:pPr lvl="1"/>
            <a:r>
              <a:rPr lang="hr-HR" altLang="sr-Latn-RS" sz="2000" dirty="0"/>
              <a:t>Ako niste prijavili ispit na vrijeme, ne možete pristupiti ni pismenom niti usmenom dijelu.</a:t>
            </a:r>
          </a:p>
          <a:p>
            <a:pPr lvl="1"/>
            <a:r>
              <a:rPr lang="hr-HR" sz="1900" dirty="0"/>
              <a:t>Ako je student prijavio više ispitnih rokova iz istog kolegija, pri dobivanju ocjene kojom je zadovoljan, dužan je odjaviti svaki sljedeći rok koji je iz tog kolegija prijavio. U suprotnom, studentu se u </a:t>
            </a:r>
            <a:r>
              <a:rPr lang="hr-HR" sz="1900" dirty="0" err="1"/>
              <a:t>Infoeduku</a:t>
            </a:r>
            <a:r>
              <a:rPr lang="hr-HR" sz="1900" dirty="0"/>
              <a:t> unosi nedovoljan (1).</a:t>
            </a:r>
          </a:p>
          <a:p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594682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Sva pravila su jednaka za sve studente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52" y="1825625"/>
            <a:ext cx="3994496" cy="435133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94363" y="1927273"/>
            <a:ext cx="5459437" cy="424968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hr-HR" b="1" dirty="0"/>
              <a:t>U slučaju nedovoljne </a:t>
            </a:r>
            <a:r>
              <a:rPr lang="hr-HR" b="1" dirty="0" err="1"/>
              <a:t>dolaznosti</a:t>
            </a:r>
            <a:r>
              <a:rPr lang="hr-HR" b="1" dirty="0"/>
              <a:t>  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ne možete dobiti potpis  ponovno upisujete kolegij iduće godine</a:t>
            </a: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2. </a:t>
            </a:r>
            <a:r>
              <a:rPr lang="hr-HR" b="1" dirty="0">
                <a:sym typeface="Wingdings" panose="05000000000000000000" pitchFamily="2" charset="2"/>
              </a:rPr>
              <a:t>U slučaju nedostatka bodova za </a:t>
            </a:r>
          </a:p>
          <a:p>
            <a:pPr marL="0" indent="0">
              <a:buNone/>
            </a:pPr>
            <a:r>
              <a:rPr lang="hr-HR" b="1" dirty="0">
                <a:sym typeface="Wingdings" panose="05000000000000000000" pitchFamily="2" charset="2"/>
              </a:rPr>
              <a:t>    prolaz na ispitu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ne žicati bodove  ponovno prijaviti ispit  naučiti  bolje ga napisati</a:t>
            </a: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3. </a:t>
            </a:r>
            <a:r>
              <a:rPr lang="hr-HR" b="1" dirty="0">
                <a:sym typeface="Wingdings" panose="05000000000000000000" pitchFamily="2" charset="2"/>
              </a:rPr>
              <a:t>U slučaju nedostatka bodova za višu ocjenu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pročitajte pod 2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94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5 Quotes To Boost Your English Language Learning | English language  learning, Learn english, Language">
            <a:extLst>
              <a:ext uri="{FF2B5EF4-FFF2-40B4-BE49-F238E27FC236}">
                <a16:creationId xmlns:a16="http://schemas.microsoft.com/office/drawing/2014/main" id="{652A3C39-E2C9-9E54-9F5F-6B1DF3FD1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Quotes To Boost Your English Language Learning - English by Juanico">
            <a:extLst>
              <a:ext uri="{FF2B5EF4-FFF2-40B4-BE49-F238E27FC236}">
                <a16:creationId xmlns:a16="http://schemas.microsoft.com/office/drawing/2014/main" id="{DE707AB8-C718-59FA-5D66-A69C5C599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83BB4-139E-70F6-9EBA-23F0077C6DBC}"/>
              </a:ext>
            </a:extLst>
          </p:cNvPr>
          <p:cNvSpPr txBox="1"/>
          <p:nvPr/>
        </p:nvSpPr>
        <p:spPr>
          <a:xfrm>
            <a:off x="551089" y="2305735"/>
            <a:ext cx="2028825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chemeClr val="accent1"/>
                </a:solidFill>
              </a:rPr>
              <a:t>Food for thought:</a:t>
            </a:r>
          </a:p>
          <a:p>
            <a:endParaRPr lang="en-GB" sz="2400" b="1" i="1" dirty="0">
              <a:solidFill>
                <a:schemeClr val="accent1"/>
              </a:solidFill>
            </a:endParaRPr>
          </a:p>
          <a:p>
            <a:r>
              <a:rPr lang="en-GB" sz="2400" b="1" i="1" dirty="0">
                <a:solidFill>
                  <a:schemeClr val="accent1"/>
                </a:solidFill>
                <a:hlinkClick r:id="rId4"/>
              </a:rPr>
              <a:t>QUOTES ABOUT  LANGUAGE LEARNING</a:t>
            </a:r>
            <a:endParaRPr lang="en-GB" sz="2400" b="1" i="1" dirty="0">
              <a:solidFill>
                <a:schemeClr val="accent1"/>
              </a:solidFill>
            </a:endParaRPr>
          </a:p>
          <a:p>
            <a:endParaRPr lang="en-GB" sz="2400" b="1" i="1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845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86" y="1894114"/>
            <a:ext cx="5872065" cy="1680429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Break a </a:t>
            </a:r>
            <a:r>
              <a:rPr lang="hr-HR" dirty="0" err="1"/>
              <a:t>leg</a:t>
            </a:r>
            <a:r>
              <a:rPr lang="hr-HR" dirty="0"/>
              <a:t>!</a:t>
            </a:r>
            <a:br>
              <a:rPr lang="hr-HR" dirty="0"/>
            </a:br>
            <a:br>
              <a:rPr lang="hr-HR" dirty="0"/>
            </a:br>
            <a:r>
              <a:rPr lang="hr-HR" sz="4400" i="1" dirty="0"/>
              <a:t>#neverstoplearning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5258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838200" y="365036"/>
            <a:ext cx="10515600" cy="1325563"/>
          </a:xfrm>
        </p:spPr>
        <p:txBody>
          <a:bodyPr/>
          <a:lstStyle/>
          <a:p>
            <a:r>
              <a:rPr lang="hr-HR" altLang="sr-Latn-RS" dirty="0"/>
              <a:t>Organizacija predavanja i vježbi</a:t>
            </a:r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51180"/>
              </p:ext>
            </p:extLst>
          </p:nvPr>
        </p:nvGraphicFramePr>
        <p:xfrm>
          <a:off x="1406659" y="2100166"/>
          <a:ext cx="9378682" cy="3032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98700">
                  <a:extLst>
                    <a:ext uri="{9D8B030D-6E8A-4147-A177-3AD203B41FA5}">
                      <a16:colId xmlns:a16="http://schemas.microsoft.com/office/drawing/2014/main" val="1107623500"/>
                    </a:ext>
                  </a:extLst>
                </a:gridCol>
                <a:gridCol w="2303259">
                  <a:extLst>
                    <a:ext uri="{9D8B030D-6E8A-4147-A177-3AD203B41FA5}">
                      <a16:colId xmlns:a16="http://schemas.microsoft.com/office/drawing/2014/main" val="2474946012"/>
                    </a:ext>
                  </a:extLst>
                </a:gridCol>
                <a:gridCol w="4176723">
                  <a:extLst>
                    <a:ext uri="{9D8B030D-6E8A-4147-A177-3AD203B41FA5}">
                      <a16:colId xmlns:a16="http://schemas.microsoft.com/office/drawing/2014/main" val="361866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Nositeljica</a:t>
                      </a:r>
                      <a:r>
                        <a:rPr lang="hr-HR" baseline="0" dirty="0">
                          <a:solidFill>
                            <a:srgbClr val="C30E60"/>
                          </a:solidFill>
                        </a:rPr>
                        <a:t> kolegija:</a:t>
                      </a:r>
                      <a:endParaRPr lang="hr-HR" dirty="0">
                        <a:solidFill>
                          <a:srgbClr val="C30E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b="0" dirty="0"/>
                        <a:t>Tihana Banko</a:t>
                      </a:r>
                      <a:endParaRPr lang="hr-H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0" dirty="0" err="1">
                          <a:solidFill>
                            <a:srgbClr val="C30E60"/>
                          </a:solidFill>
                          <a:hlinkClick r:id="rId3"/>
                        </a:rPr>
                        <a:t>tihana.banko</a:t>
                      </a:r>
                      <a:r>
                        <a:rPr lang="hr-HR" b="0" dirty="0">
                          <a:solidFill>
                            <a:srgbClr val="C30E60"/>
                          </a:solidFill>
                          <a:hlinkClick r:id="rId3"/>
                        </a:rPr>
                        <a:t>@</a:t>
                      </a:r>
                      <a:r>
                        <a:rPr lang="en-GB" b="0" dirty="0">
                          <a:solidFill>
                            <a:srgbClr val="C30E60"/>
                          </a:solidFill>
                          <a:hlinkClick r:id="rId3"/>
                        </a:rPr>
                        <a:t>algebra.hr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4679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Asistentica: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BA" dirty="0"/>
                        <a:t>Ana Gudelj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0">
                          <a:solidFill>
                            <a:srgbClr val="C30E60"/>
                          </a:solidFill>
                          <a:hlinkClick r:id="rId4"/>
                        </a:rPr>
                        <a:t>ana.gudelj@algebra.hr</a:t>
                      </a:r>
                      <a:endParaRPr lang="hr-HR" dirty="0">
                        <a:solidFill>
                          <a:srgbClr val="C30E60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hr-HR" dirty="0">
                        <a:solidFill>
                          <a:srgbClr val="C30E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993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Izvođenje</a:t>
                      </a:r>
                      <a:r>
                        <a:rPr lang="hr-HR" b="1" baseline="0" dirty="0">
                          <a:solidFill>
                            <a:srgbClr val="C30E60"/>
                          </a:solidFill>
                        </a:rPr>
                        <a:t> nastave:</a:t>
                      </a:r>
                      <a:endParaRPr lang="hr-HR" b="1" dirty="0">
                        <a:solidFill>
                          <a:srgbClr val="C30E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Predavanja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altLang="sr-Latn-RS" dirty="0"/>
                        <a:t>1 </a:t>
                      </a:r>
                      <a:r>
                        <a:rPr lang="en-GB" altLang="sr-Latn-RS" dirty="0"/>
                        <a:t>sat </a:t>
                      </a:r>
                      <a:r>
                        <a:rPr lang="en-GB" altLang="sr-Latn-RS" dirty="0" err="1"/>
                        <a:t>tjedno</a:t>
                      </a:r>
                      <a:endParaRPr lang="hr-HR" altLang="sr-Latn-RS" dirty="0"/>
                    </a:p>
                    <a:p>
                      <a:pPr>
                        <a:buFontTx/>
                        <a:buChar char="-"/>
                      </a:pPr>
                      <a:r>
                        <a:rPr lang="hr-HR" dirty="0"/>
                        <a:t>     </a:t>
                      </a:r>
                      <a:r>
                        <a:rPr lang="en-GB" dirty="0" err="1"/>
                        <a:t>ukupno</a:t>
                      </a:r>
                      <a:r>
                        <a:rPr lang="en-GB" dirty="0"/>
                        <a:t>:</a:t>
                      </a:r>
                      <a:r>
                        <a:rPr lang="hr-HR" baseline="0" dirty="0"/>
                        <a:t> </a:t>
                      </a:r>
                      <a:r>
                        <a:rPr lang="en-GB" baseline="0" dirty="0"/>
                        <a:t>15</a:t>
                      </a:r>
                      <a:r>
                        <a:rPr lang="hr-HR" dirty="0"/>
                        <a:t> </a:t>
                      </a:r>
                      <a:r>
                        <a:rPr lang="en-GB" dirty="0"/>
                        <a:t>sati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2315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Vježbe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dirty="0"/>
                        <a:t>2 </a:t>
                      </a:r>
                      <a:r>
                        <a:rPr lang="en-GB" altLang="sr-Latn-RS" dirty="0" err="1"/>
                        <a:t>sata</a:t>
                      </a:r>
                      <a:r>
                        <a:rPr lang="en-GB" altLang="sr-Latn-RS" dirty="0"/>
                        <a:t> </a:t>
                      </a:r>
                      <a:r>
                        <a:rPr lang="en-GB" altLang="sr-Latn-RS" dirty="0" err="1"/>
                        <a:t>tjedno</a:t>
                      </a:r>
                      <a:endParaRPr lang="hr-HR" altLang="sr-Latn-RS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altLang="sr-Latn-RS" dirty="0" err="1"/>
                        <a:t>Ukupno</a:t>
                      </a:r>
                      <a:r>
                        <a:rPr lang="en-GB" altLang="sr-Latn-RS" dirty="0"/>
                        <a:t>:</a:t>
                      </a:r>
                      <a:r>
                        <a:rPr lang="hr-HR" altLang="sr-Latn-RS" baseline="0" dirty="0"/>
                        <a:t> </a:t>
                      </a:r>
                      <a:r>
                        <a:rPr lang="hr-HR" altLang="sr-Latn-RS" dirty="0"/>
                        <a:t>30 </a:t>
                      </a:r>
                      <a:r>
                        <a:rPr lang="en-GB" altLang="sr-Latn-RS" dirty="0"/>
                        <a:t>sati</a:t>
                      </a:r>
                      <a:endParaRPr lang="hr-HR" alt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6302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b="1">
                        <a:solidFill>
                          <a:srgbClr val="C30E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UKUPNO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altLang="sr-Latn-RS" b="1" dirty="0">
                          <a:solidFill>
                            <a:schemeClr val="accent4"/>
                          </a:solidFill>
                        </a:rPr>
                        <a:t>3 </a:t>
                      </a:r>
                      <a:r>
                        <a:rPr lang="en-GB" altLang="sr-Latn-RS" b="1" dirty="0" err="1">
                          <a:solidFill>
                            <a:schemeClr val="accent4"/>
                          </a:solidFill>
                        </a:rPr>
                        <a:t>sata</a:t>
                      </a:r>
                      <a:r>
                        <a:rPr lang="en-GB" altLang="sr-Latn-RS" b="1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GB" altLang="sr-Latn-RS" b="1" dirty="0" err="1">
                          <a:solidFill>
                            <a:schemeClr val="accent4"/>
                          </a:solidFill>
                        </a:rPr>
                        <a:t>tjedno</a:t>
                      </a:r>
                      <a:r>
                        <a:rPr lang="en-GB" altLang="sr-Latn-RS" b="1" dirty="0">
                          <a:solidFill>
                            <a:schemeClr val="accent4"/>
                          </a:solidFill>
                        </a:rPr>
                        <a:t> PREMA RASPOREDU</a:t>
                      </a:r>
                      <a:endParaRPr lang="hr-HR" altLang="sr-Latn-RS" b="1" dirty="0">
                        <a:solidFill>
                          <a:schemeClr val="accent4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altLang="sr-Latn-RS" b="1" dirty="0">
                          <a:solidFill>
                            <a:schemeClr val="accent4"/>
                          </a:solidFill>
                        </a:rPr>
                        <a:t>(65 min + </a:t>
                      </a:r>
                      <a:r>
                        <a:rPr lang="en-GB" altLang="sr-Latn-RS" b="1" dirty="0" err="1">
                          <a:solidFill>
                            <a:schemeClr val="accent4"/>
                          </a:solidFill>
                        </a:rPr>
                        <a:t>pauza</a:t>
                      </a:r>
                      <a:r>
                        <a:rPr lang="en-GB" altLang="sr-Latn-RS" b="1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hr-HR" altLang="sr-Latn-RS" b="1" dirty="0">
                          <a:solidFill>
                            <a:schemeClr val="accent4"/>
                          </a:solidFill>
                        </a:rPr>
                        <a:t>10 min + 60 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09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Informacije o kolegiju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/>
              <a:t>4 ECTS bodova = 120 sati rada studenta</a:t>
            </a:r>
          </a:p>
          <a:p>
            <a:pPr lvl="1"/>
            <a:r>
              <a:rPr lang="hr-HR" altLang="sr-Latn-RS" dirty="0"/>
              <a:t>15 sati predavanja </a:t>
            </a:r>
          </a:p>
          <a:p>
            <a:pPr lvl="1"/>
            <a:r>
              <a:rPr lang="hr-HR" altLang="sr-Latn-RS" dirty="0"/>
              <a:t>30 sati vježbi </a:t>
            </a:r>
          </a:p>
          <a:p>
            <a:pPr lvl="1"/>
            <a:r>
              <a:rPr lang="hr-HR" altLang="sr-Latn-RS" dirty="0"/>
              <a:t>75 sati rada kod kuće</a:t>
            </a:r>
          </a:p>
          <a:p>
            <a:r>
              <a:rPr lang="hr-HR" dirty="0"/>
              <a:t>Obvezni kolegij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06" y="0"/>
            <a:ext cx="5335400" cy="46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5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Cilj kolegija</a:t>
            </a:r>
          </a:p>
        </p:txBody>
      </p:sp>
      <p:sp>
        <p:nvSpPr>
          <p:cNvPr id="11267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838200" y="1413164"/>
            <a:ext cx="10515599" cy="438279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hr-HR" altLang="sr-Latn-RS" dirty="0"/>
              <a:t>• Naučiti koristiti ispravnu terminologiju i gramatiku engleskog jezika za korištenje u različitim poslovnim situacijama </a:t>
            </a:r>
            <a:r>
              <a:rPr lang="hr-HR" altLang="sr-Latn-RS" b="1" dirty="0">
                <a:solidFill>
                  <a:schemeClr val="accent1"/>
                </a:solidFill>
              </a:rPr>
              <a:t>s naglaskom na IT industriju. </a:t>
            </a:r>
          </a:p>
          <a:p>
            <a:pPr marL="0" indent="0"/>
            <a:r>
              <a:rPr lang="hr-HR" altLang="sr-Latn-RS" dirty="0"/>
              <a:t> Pripremiti se za pohađanje drugih kolegija u sklopu ovog studijskog programa koji koriste englesku terminologiju i vještine izražavanja na engleskome jeziku.</a:t>
            </a:r>
          </a:p>
          <a:p>
            <a:pPr marL="0" indent="0"/>
            <a:r>
              <a:rPr lang="hr-HR" altLang="sr-Latn-RS" dirty="0"/>
              <a:t> Unaprijediti vještine korištenja engleskog jezika, koje su nužne u IT industriji. </a:t>
            </a:r>
            <a:r>
              <a:rPr lang="hr-HR" altLang="sr-Latn-RS" b="1" dirty="0">
                <a:solidFill>
                  <a:schemeClr val="accent1"/>
                </a:solidFill>
              </a:rPr>
              <a:t>Engleski je osnovni jezik računarstva </a:t>
            </a:r>
            <a:r>
              <a:rPr lang="hr-HR" altLang="sr-Latn-RS" dirty="0"/>
              <a:t>i znanje koje studenti steknu pohađanjem ovog kolegija doprinijet će ukupnim vještinama potrebnim za njihovo buduće zaposlenje. </a:t>
            </a:r>
          </a:p>
          <a:p>
            <a:pPr marL="0" indent="0"/>
            <a:r>
              <a:rPr lang="hr-HR" altLang="sr-Latn-RS" dirty="0"/>
              <a:t>U sklopu ovog kolegija, studenti stječu iskustvo snalaženja u poslovnim situacijama u sklopu IT industrije u pisanom i usmenom obliku.</a:t>
            </a:r>
          </a:p>
        </p:txBody>
      </p:sp>
    </p:spTree>
    <p:extLst>
      <p:ext uri="{BB962C8B-B14F-4D97-AF65-F5344CB8AC3E}">
        <p14:creationId xmlns:p14="http://schemas.microsoft.com/office/powerpoint/2010/main" val="259953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 dirty="0"/>
              <a:t>Ishodi učenja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357764"/>
              </p:ext>
            </p:extLst>
          </p:nvPr>
        </p:nvGraphicFramePr>
        <p:xfrm>
          <a:off x="540327" y="1427021"/>
          <a:ext cx="10285280" cy="4150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554">
                  <a:extLst>
                    <a:ext uri="{9D8B030D-6E8A-4147-A177-3AD203B41FA5}">
                      <a16:colId xmlns:a16="http://schemas.microsoft.com/office/drawing/2014/main" val="1642933529"/>
                    </a:ext>
                  </a:extLst>
                </a:gridCol>
                <a:gridCol w="4028534">
                  <a:extLst>
                    <a:ext uri="{9D8B030D-6E8A-4147-A177-3AD203B41FA5}">
                      <a16:colId xmlns:a16="http://schemas.microsoft.com/office/drawing/2014/main" val="3025790599"/>
                    </a:ext>
                  </a:extLst>
                </a:gridCol>
                <a:gridCol w="5500192">
                  <a:extLst>
                    <a:ext uri="{9D8B030D-6E8A-4147-A177-3AD203B41FA5}">
                      <a16:colId xmlns:a16="http://schemas.microsoft.com/office/drawing/2014/main" val="785281690"/>
                    </a:ext>
                  </a:extLst>
                </a:gridCol>
              </a:tblGrid>
              <a:tr h="622545">
                <a:tc>
                  <a:txBody>
                    <a:bodyPr/>
                    <a:lstStyle/>
                    <a:p>
                      <a:r>
                        <a:rPr lang="hr-HR" dirty="0"/>
                        <a:t>Ishod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MINIMALNI</a:t>
                      </a:r>
                      <a:r>
                        <a:rPr lang="hr-HR" baseline="0" dirty="0"/>
                        <a:t> ISHODI UČENJA</a:t>
                      </a:r>
                    </a:p>
                    <a:p>
                      <a:pPr algn="ctr"/>
                      <a:r>
                        <a:rPr lang="hr-HR" sz="1200" baseline="0" dirty="0"/>
                        <a:t>(po uspješnom završetku kolegija, student će moći)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ŽELJENI ISHODI</a:t>
                      </a:r>
                      <a:r>
                        <a:rPr lang="hr-HR" baseline="0" dirty="0"/>
                        <a:t> UČENJA</a:t>
                      </a:r>
                    </a:p>
                    <a:p>
                      <a:pPr algn="ctr"/>
                      <a:r>
                        <a:rPr lang="hr-HR" sz="1200" baseline="0" dirty="0"/>
                        <a:t>(uspješan student bi trebao moći)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93385"/>
                  </a:ext>
                </a:extLst>
              </a:tr>
              <a:tr h="58795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Koristiti terminologiju iz stručne literature u zadanim vježbama.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Koristiti terminologiju iz stručne literature u svakodnevnoj komunikaciji.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933430"/>
                  </a:ext>
                </a:extLst>
              </a:tr>
              <a:tr h="58795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Koristiti jednostavne gramatičke strukture engleskog jezika u zadanim vježbama.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Koristiti jednostavne gramatičke strukture engleskog jezika u svakodnevnoj komunikaciji.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296577"/>
                  </a:ext>
                </a:extLst>
              </a:tr>
              <a:tr h="58795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Održati jednostavnu prezentaciju na engleskom jeziku koristeći jezik struke.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Održati složenu prezentaciju na engleskom jeziku o određenoj temi struke.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987981"/>
                  </a:ext>
                </a:extLst>
              </a:tr>
              <a:tr h="58795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Integrirati stručnu terminologiju u nove kontekste na engleskome jeziku u zadanim vježbama</a:t>
                      </a:r>
                      <a:r>
                        <a:rPr lang="en-GB" sz="1400" dirty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Integrirati stručnu terminologiju u nove kontekste na engleskome jeziku u svakodnevnoj komunikaciji.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587324"/>
                  </a:ext>
                </a:extLst>
              </a:tr>
              <a:tr h="58795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Koristiti složenije gramatičke strukture engleskog jezika u zadanim vježbama.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Koristiti složenije gramatičke strukture engleskog jezika u svakodnevnoj komunikaciji.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900330"/>
                  </a:ext>
                </a:extLst>
              </a:tr>
              <a:tr h="58795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Napisati jednostavni sažetak stručnog teksta na engleskome jeziku.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Napisati iscrpan sažetak stručnog teksta na engleskome jeziku.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37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860" y="280434"/>
            <a:ext cx="8878856" cy="243559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sr-Latn-RS" sz="3600" dirty="0"/>
              <a:t> </a:t>
            </a:r>
            <a:r>
              <a:rPr lang="en-GB" altLang="sr-Latn-RS" sz="3600" dirty="0" err="1"/>
              <a:t>Tematske</a:t>
            </a:r>
            <a:r>
              <a:rPr lang="en-GB" altLang="sr-Latn-RS" sz="3600" dirty="0"/>
              <a:t> </a:t>
            </a:r>
            <a:r>
              <a:rPr lang="en-GB" altLang="sr-Latn-RS" sz="3600" dirty="0" err="1"/>
              <a:t>cjeline</a:t>
            </a:r>
            <a:r>
              <a:rPr lang="en-GB" altLang="sr-Latn-RS" sz="3600" dirty="0"/>
              <a:t> </a:t>
            </a:r>
            <a:r>
              <a:rPr lang="en-GB" altLang="sr-Latn-RS" sz="3600" dirty="0" err="1"/>
              <a:t>predavanja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778745"/>
              </p:ext>
            </p:extLst>
          </p:nvPr>
        </p:nvGraphicFramePr>
        <p:xfrm>
          <a:off x="185835" y="673620"/>
          <a:ext cx="11820330" cy="587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953">
                  <a:extLst>
                    <a:ext uri="{9D8B030D-6E8A-4147-A177-3AD203B41FA5}">
                      <a16:colId xmlns:a16="http://schemas.microsoft.com/office/drawing/2014/main" val="490777595"/>
                    </a:ext>
                  </a:extLst>
                </a:gridCol>
                <a:gridCol w="9792377">
                  <a:extLst>
                    <a:ext uri="{9D8B030D-6E8A-4147-A177-3AD203B41FA5}">
                      <a16:colId xmlns:a16="http://schemas.microsoft.com/office/drawing/2014/main" val="2681422515"/>
                    </a:ext>
                  </a:extLst>
                </a:gridCol>
              </a:tblGrid>
              <a:tr h="3673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T</a:t>
                      </a:r>
                      <a:r>
                        <a:rPr lang="en-GB" dirty="0"/>
                        <a:t>OPIC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059970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en-GB" sz="18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the course obligations and literature, Presentation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345382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2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essentials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hardware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41618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kumimoji="0" lang="en-GB" sz="18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nside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 – processing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memory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48900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kumimoji="0" lang="en-GB" sz="18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output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devices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4091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kumimoji="0" lang="en-GB" sz="18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23443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lang="en-GB" sz="1800" b="1" noProof="0" dirty="0"/>
                        <a:t>Week 6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software – word processing,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spreadsheets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databases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594585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Jobs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22895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Revision for the midterm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228917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10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Internet– web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pages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hosting,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pricing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e-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commerce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122027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Interactions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Enterprise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video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conferencing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netiquette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428839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Webdesign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architecture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883561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design, computer languages and Java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11551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Networks and 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nternet</a:t>
                      </a: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13472"/>
                  </a:ext>
                </a:extLst>
              </a:tr>
              <a:tr h="237811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technologies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hr-BA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future </a:t>
                      </a:r>
                      <a:r>
                        <a:rPr lang="hr-BA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trends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67512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Revision for the final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662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69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860" y="280434"/>
            <a:ext cx="8878856" cy="243559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sr-Latn-RS" sz="3600" dirty="0"/>
              <a:t>              </a:t>
            </a:r>
            <a:r>
              <a:rPr lang="en-GB" altLang="sr-Latn-RS" sz="3600" dirty="0" err="1"/>
              <a:t>Tematske</a:t>
            </a:r>
            <a:r>
              <a:rPr lang="en-GB" altLang="sr-Latn-RS" sz="3600" dirty="0"/>
              <a:t> </a:t>
            </a:r>
            <a:r>
              <a:rPr lang="en-GB" altLang="sr-Latn-RS" sz="3600" dirty="0" err="1"/>
              <a:t>cjeline</a:t>
            </a:r>
            <a:r>
              <a:rPr lang="en-GB" altLang="sr-Latn-RS" sz="3600" dirty="0"/>
              <a:t> </a:t>
            </a:r>
            <a:r>
              <a:rPr lang="en-GB" altLang="sr-Latn-RS" sz="3600" dirty="0" err="1"/>
              <a:t>vježbi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592719"/>
              </p:ext>
            </p:extLst>
          </p:nvPr>
        </p:nvGraphicFramePr>
        <p:xfrm>
          <a:off x="185835" y="673620"/>
          <a:ext cx="11820330" cy="551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953">
                  <a:extLst>
                    <a:ext uri="{9D8B030D-6E8A-4147-A177-3AD203B41FA5}">
                      <a16:colId xmlns:a16="http://schemas.microsoft.com/office/drawing/2014/main" val="490777595"/>
                    </a:ext>
                  </a:extLst>
                </a:gridCol>
                <a:gridCol w="9792377">
                  <a:extLst>
                    <a:ext uri="{9D8B030D-6E8A-4147-A177-3AD203B41FA5}">
                      <a16:colId xmlns:a16="http://schemas.microsoft.com/office/drawing/2014/main" val="2681422515"/>
                    </a:ext>
                  </a:extLst>
                </a:gridCol>
              </a:tblGrid>
              <a:tr h="3673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T</a:t>
                      </a:r>
                      <a:r>
                        <a:rPr lang="en-GB" dirty="0"/>
                        <a:t>OPIC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059970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en-GB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  <a:endParaRPr kumimoji="0" lang="hr-HR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BA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GB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the students’ prior knowledge of English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345382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lang="en-GB" b="1" dirty="0"/>
                        <a:t>Week 2</a:t>
                      </a:r>
                      <a:endParaRPr lang="en-US" b="1" dirty="0"/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41618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kumimoji="0" lang="en-GB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  <a:endParaRPr kumimoji="0" lang="hr-HR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Modal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48900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kumimoji="0" lang="en-GB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  <a:endParaRPr kumimoji="0" lang="hr-HR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Future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4091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kumimoji="0" lang="en-GB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  <a:endParaRPr kumimoji="0" lang="hr-HR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Gerunds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infinitives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23443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lang="en-GB" sz="1800" b="1" dirty="0"/>
                        <a:t>Week 6</a:t>
                      </a:r>
                      <a:endParaRPr lang="hr-HR" sz="1800" b="1" dirty="0"/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594585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dirty="0"/>
                        <a:t>Week 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 Simple and Past Continuous</a:t>
                      </a:r>
                      <a:r>
                        <a:rPr lang="hr-BA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22895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Revision for the midterm exam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228917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 10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The Conditionals</a:t>
                      </a:r>
                      <a:r>
                        <a:rPr lang="hr-BA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122027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BA" b="1" dirty="0"/>
                        <a:t>T</a:t>
                      </a:r>
                      <a:r>
                        <a:rPr lang="en-US" b="1" dirty="0"/>
                        <a:t>he Passive 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428839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The Present Perfect Tense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883561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The Past Perfect Tense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11551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Weeks 15 and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Reported Speech</a:t>
                      </a:r>
                      <a:r>
                        <a:rPr lang="hr-BA" b="1" dirty="0"/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13472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Revision for the final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662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81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Litera</a:t>
            </a:r>
            <a:r>
              <a:rPr lang="en-GB" dirty="0" err="1"/>
              <a:t>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78844"/>
            <a:ext cx="10515600" cy="469811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95"/>
              </a:spcAft>
              <a:buNone/>
            </a:pPr>
            <a:r>
              <a:rPr lang="en-US" sz="24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Obvezna</a:t>
            </a:r>
            <a:r>
              <a:rPr lang="en-US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hr-HR" sz="24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Hill, D. (2012)</a:t>
            </a:r>
            <a:r>
              <a:rPr lang="hr-BA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English for Information Technology 2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Pearson Education ELS.</a:t>
            </a:r>
            <a:endParaRPr lang="en-US" sz="19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Algebra Student’s Grammar Handbook (available on IE)</a:t>
            </a:r>
            <a:endParaRPr lang="hr-HR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95"/>
              </a:spcAft>
              <a:buNone/>
            </a:pPr>
            <a:r>
              <a:rPr lang="en-US" sz="24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Preporučena</a:t>
            </a:r>
            <a:r>
              <a:rPr lang="en-US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hr-HR" sz="24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Remacha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Esteras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S. (2008)</a:t>
            </a:r>
            <a:r>
              <a:rPr lang="hr-BA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Infotech – English for computer users</a:t>
            </a:r>
            <a:r>
              <a:rPr lang="hr-BA" sz="19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CUP Cambridge</a:t>
            </a:r>
          </a:p>
          <a:p>
            <a:pPr marL="342900" lvl="0" indent="-342900" fontAlgn="base">
              <a:lnSpc>
                <a:spcPct val="107000"/>
              </a:lnSpc>
              <a:buFont typeface="+mj-lt"/>
              <a:buAutoNum type="arabicPeriod"/>
            </a:pPr>
            <a:r>
              <a:rPr lang="en-US" sz="19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Gourlay</a:t>
            </a:r>
            <a:r>
              <a:rPr lang="en-US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</a:t>
            </a:r>
            <a:r>
              <a:rPr lang="hr-BA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9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Hullock</a:t>
            </a:r>
            <a:r>
              <a:rPr lang="en-US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</a:t>
            </a:r>
            <a:r>
              <a:rPr lang="hr-BA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(2006)</a:t>
            </a:r>
            <a:r>
              <a:rPr lang="hr-BA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English for IT and the Internet</a:t>
            </a:r>
            <a:r>
              <a:rPr lang="hr-BA" sz="1900" i="1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Thomson (Language Teaching Publication Series)</a:t>
            </a:r>
            <a:endParaRPr lang="hr-HR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buFont typeface="+mj-lt"/>
              <a:buAutoNum type="arabicPeriod"/>
            </a:pPr>
            <a:r>
              <a:rPr lang="en-US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Marks, J</a:t>
            </a:r>
            <a:r>
              <a:rPr lang="hr-BA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(2007)</a:t>
            </a:r>
            <a:r>
              <a:rPr lang="hr-BA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9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Check your English vocabulary for computers and information technology</a:t>
            </a:r>
            <a:r>
              <a:rPr lang="hr-BA" sz="1900" i="1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A&amp;C Black Publishers Ltd, London</a:t>
            </a:r>
            <a:r>
              <a:rPr lang="hr-BA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hr-HR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95"/>
              </a:spcAft>
              <a:buFont typeface="+mj-lt"/>
              <a:buAutoNum type="arabicPeriod"/>
            </a:pP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Olejniczak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M. (2011)</a:t>
            </a:r>
            <a:r>
              <a:rPr lang="hr-BA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English for Information Technology 1.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Pearson Education ELS.</a:t>
            </a:r>
            <a:endParaRPr lang="hr-HR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95"/>
              </a:spcAft>
              <a:buFont typeface="+mj-lt"/>
              <a:buAutoNum type="arabicPeriod"/>
            </a:pP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Butterfiled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Ngondi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G.E. </a:t>
            </a:r>
            <a:r>
              <a:rPr lang="hr-BA" sz="19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 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Kerr, A. (</a:t>
            </a:r>
            <a:r>
              <a:rPr lang="hr-BA" sz="19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 (2016)</a:t>
            </a:r>
            <a:r>
              <a:rPr lang="hr-BA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Dictionary of Computer Science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en-US" sz="1900" i="1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hr-BA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BA" sz="19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Edition</a:t>
            </a:r>
            <a:r>
              <a:rPr lang="hr-BA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OUP</a:t>
            </a:r>
            <a:r>
              <a:rPr lang="hr-BA" sz="19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hr-BA" sz="19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95"/>
              </a:spcAft>
              <a:buFont typeface="+mj-lt"/>
              <a:buAutoNum type="arabicPeriod"/>
            </a:pPr>
            <a:r>
              <a:rPr lang="hr-BA" sz="19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Murphy, R. (2019). </a:t>
            </a:r>
            <a:r>
              <a:rPr lang="hr-BA" sz="19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English </a:t>
            </a:r>
            <a:r>
              <a:rPr lang="hr-BA" sz="19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Grammar</a:t>
            </a:r>
            <a:r>
              <a:rPr lang="hr-BA" sz="19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BA" sz="19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hr-BA" sz="19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Use</a:t>
            </a:r>
            <a:r>
              <a:rPr lang="hr-BA" sz="19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CUP.</a:t>
            </a:r>
            <a:endParaRPr lang="en-US" sz="19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3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Dodatna</a:t>
            </a:r>
            <a:r>
              <a:rPr lang="en-US" sz="23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hr-HR" sz="23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Bernstein, J. (2018) </a:t>
            </a:r>
            <a:r>
              <a:rPr lang="en-US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Computers Made Easy: From Dummy to Geek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[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s.l.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Independently published.</a:t>
            </a:r>
            <a:endParaRPr lang="hr-HR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Frick, E. (2019) </a:t>
            </a:r>
            <a:r>
              <a:rPr lang="en-US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 </a:t>
            </a:r>
            <a:r>
              <a:rPr lang="hr-BA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Technology</a:t>
            </a:r>
            <a:r>
              <a:rPr lang="en-US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Essentials: An Introduction to Information Technology.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[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s.l.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Frick Industries LLC.</a:t>
            </a:r>
            <a:endParaRPr lang="hr-HR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95"/>
              </a:spcAft>
              <a:buNone/>
            </a:pPr>
            <a:endParaRPr lang="hr-H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5845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1739</Words>
  <Application>Microsoft Office PowerPoint</Application>
  <PresentationFormat>Widescreen</PresentationFormat>
  <Paragraphs>281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Consolas</vt:lpstr>
      <vt:lpstr>Calibri</vt:lpstr>
      <vt:lpstr>Stolzl Bold</vt:lpstr>
      <vt:lpstr>Stolzl Book</vt:lpstr>
      <vt:lpstr>Wingdings</vt:lpstr>
      <vt:lpstr>Verdana</vt:lpstr>
      <vt:lpstr>Office Theme</vt:lpstr>
      <vt:lpstr>ENGLESKI JEZIK ZA IT</vt:lpstr>
      <vt:lpstr>PowerPoint Presentation</vt:lpstr>
      <vt:lpstr>Organizacija predavanja i vježbi</vt:lpstr>
      <vt:lpstr>Informacije o kolegiju</vt:lpstr>
      <vt:lpstr>Cilj kolegija</vt:lpstr>
      <vt:lpstr>Ishodi učenja</vt:lpstr>
      <vt:lpstr> Tematske cjeline predavanja</vt:lpstr>
      <vt:lpstr>              Tematske cjeline vježbi</vt:lpstr>
      <vt:lpstr>Literatura</vt:lpstr>
      <vt:lpstr>Za potpis treba?</vt:lpstr>
      <vt:lpstr>Polaganje kolegija</vt:lpstr>
      <vt:lpstr>Kako je to raspoređeno po ishodima učenja</vt:lpstr>
      <vt:lpstr>Ocjenjivanje</vt:lpstr>
      <vt:lpstr>Prezentacija (IU3)</vt:lpstr>
      <vt:lpstr>Školske zadaće</vt:lpstr>
      <vt:lpstr>VAŽNO!</vt:lpstr>
      <vt:lpstr>Sažetak (IU6)</vt:lpstr>
      <vt:lpstr>Ispiti</vt:lpstr>
      <vt:lpstr>VAŽNO je pratiti sve obavijesti i podsjetnike na IE te poštivati sve dogovorene rokove!</vt:lpstr>
      <vt:lpstr>PowerPoint Presentation</vt:lpstr>
      <vt:lpstr>Akademski standard ponašanja</vt:lpstr>
      <vt:lpstr>Pravila ponašanja na nastavi – fizička prisutnost</vt:lpstr>
      <vt:lpstr>Ispiti</vt:lpstr>
      <vt:lpstr>Sva pravila su jednaka za sve studente</vt:lpstr>
      <vt:lpstr>PowerPoint Presentation</vt:lpstr>
      <vt:lpstr>Break a leg!  #neverstoplearning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Tihana Banko</cp:lastModifiedBy>
  <cp:revision>59</cp:revision>
  <cp:lastPrinted>2022-09-12T10:06:13Z</cp:lastPrinted>
  <dcterms:created xsi:type="dcterms:W3CDTF">2018-01-24T13:33:55Z</dcterms:created>
  <dcterms:modified xsi:type="dcterms:W3CDTF">2024-09-28T18:20:13Z</dcterms:modified>
</cp:coreProperties>
</file>