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483" r:id="rId2"/>
    <p:sldId id="439" r:id="rId3"/>
    <p:sldId id="438" r:id="rId4"/>
    <p:sldId id="440" r:id="rId5"/>
    <p:sldId id="436" r:id="rId6"/>
    <p:sldId id="437" r:id="rId7"/>
    <p:sldId id="443" r:id="rId8"/>
    <p:sldId id="444" r:id="rId9"/>
    <p:sldId id="484" r:id="rId10"/>
    <p:sldId id="485" r:id="rId11"/>
    <p:sldId id="486" r:id="rId12"/>
    <p:sldId id="445" r:id="rId13"/>
    <p:sldId id="446" r:id="rId14"/>
    <p:sldId id="447" r:id="rId15"/>
    <p:sldId id="487" r:id="rId16"/>
    <p:sldId id="449" r:id="rId17"/>
    <p:sldId id="450" r:id="rId18"/>
    <p:sldId id="451" r:id="rId19"/>
    <p:sldId id="488" r:id="rId20"/>
    <p:sldId id="452" r:id="rId21"/>
    <p:sldId id="489" r:id="rId22"/>
    <p:sldId id="454" r:id="rId23"/>
    <p:sldId id="453" r:id="rId24"/>
    <p:sldId id="490" r:id="rId25"/>
    <p:sldId id="491" r:id="rId26"/>
    <p:sldId id="455" r:id="rId27"/>
    <p:sldId id="456" r:id="rId28"/>
    <p:sldId id="292" r:id="rId29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C30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vijetli stil 2 - Isticanj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Srednji stil 4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Svijetli stil 3 - Isticanj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rednji stil 3 - Isticanj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rednji stil 4 - Isticanj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Srednji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vijetli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Svijetli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3187" autoAdjust="0"/>
  </p:normalViewPr>
  <p:slideViewPr>
    <p:cSldViewPr snapToGrid="0" snapToObjects="1">
      <p:cViewPr varScale="1">
        <p:scale>
          <a:sx n="58" d="100"/>
          <a:sy n="58" d="100"/>
        </p:scale>
        <p:origin x="1574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52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3875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1326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3132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4877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9412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2796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0763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1615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2100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3875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6632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2796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1652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5287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12081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9325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2796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02972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2395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0175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9DF3B-BA84-4A1A-8AA6-2EAF9602C81D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828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9DF3B-BA84-4A1A-8AA6-2EAF9602C81D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514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9DF3B-BA84-4A1A-8AA6-2EAF9602C81D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796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D9DF3B-BA84-4A1A-8AA6-2EAF9602C81D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875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3875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403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3589" y="4348862"/>
            <a:ext cx="9984817" cy="1283370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97685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866" y="1644316"/>
            <a:ext cx="8758991" cy="470835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14864" y="318754"/>
            <a:ext cx="8758991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189" y="276"/>
            <a:ext cx="218811" cy="685800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08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92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 SVEUČILIŠTE - naslov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grafika, Font, grafički dizajn, tekst&#10;&#10;Opis je automatski generiran">
            <a:extLst>
              <a:ext uri="{FF2B5EF4-FFF2-40B4-BE49-F238E27FC236}">
                <a16:creationId xmlns:a16="http://schemas.microsoft.com/office/drawing/2014/main" id="{CC5AB3DF-7CBC-3543-882F-9BBE3FC4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8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6255" y="1600199"/>
            <a:ext cx="5829301" cy="5486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728663"/>
            <a:ext cx="6476999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959"/>
            <a:ext cx="11931868" cy="6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png"/><Relationship Id="rId4" Type="http://schemas.openxmlformats.org/officeDocument/2006/relationships/image" Target="../media/image12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1.png"/><Relationship Id="rId4" Type="http://schemas.openxmlformats.org/officeDocument/2006/relationships/image" Target="../media/image14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png"/><Relationship Id="rId4" Type="http://schemas.openxmlformats.org/officeDocument/2006/relationships/image" Target="../media/image1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19A3-FEFF-B301-B3EC-6FE61C5D69CC}"/>
              </a:ext>
            </a:extLst>
          </p:cNvPr>
          <p:cNvSpPr txBox="1">
            <a:spLocks/>
          </p:cNvSpPr>
          <p:nvPr/>
        </p:nvSpPr>
        <p:spPr>
          <a:xfrm>
            <a:off x="7644550" y="2983122"/>
            <a:ext cx="4547450" cy="28185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MATEMATIČKA ANALIZA</a:t>
            </a:r>
            <a:br>
              <a:rPr lang="hr-HR" dirty="0">
                <a:solidFill>
                  <a:schemeClr val="bg1"/>
                </a:solidFill>
              </a:rPr>
            </a:br>
            <a:br>
              <a:rPr lang="hr-HR" dirty="0">
                <a:solidFill>
                  <a:schemeClr val="bg1"/>
                </a:solidFill>
              </a:rPr>
            </a:br>
            <a:r>
              <a:rPr lang="hr-HR" dirty="0">
                <a:solidFill>
                  <a:schemeClr val="bg1"/>
                </a:solidFill>
              </a:rPr>
              <a:t>Ishod 2</a:t>
            </a:r>
          </a:p>
        </p:txBody>
      </p:sp>
    </p:spTree>
    <p:extLst>
      <p:ext uri="{BB962C8B-B14F-4D97-AF65-F5344CB8AC3E}">
        <p14:creationId xmlns:p14="http://schemas.microsoft.com/office/powerpoint/2010/main" val="4065973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Tok funkcije</a:t>
            </a:r>
            <a:endParaRPr lang="en-US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13AEA72-BD6B-4961-8D79-31D102CBA4F9}"/>
              </a:ext>
            </a:extLst>
          </p:cNvPr>
          <p:cNvSpPr txBox="1"/>
          <p:nvPr/>
        </p:nvSpPr>
        <p:spPr>
          <a:xfrm>
            <a:off x="678504" y="1156751"/>
            <a:ext cx="10834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Asimptote</a:t>
            </a:r>
          </a:p>
          <a:p>
            <a:pPr indent="544513"/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ponašanje funkcije u rubovima domene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E4C83855-AE7F-4445-9071-1032BCA47C94}"/>
                  </a:ext>
                </a:extLst>
              </p:cNvPr>
              <p:cNvSpPr txBox="1"/>
              <p:nvPr/>
            </p:nvSpPr>
            <p:spPr>
              <a:xfrm>
                <a:off x="678504" y="2736026"/>
                <a:ext cx="5698787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Horizontalna asimptota</a:t>
                </a:r>
              </a:p>
              <a:p>
                <a:pPr marL="457200" indent="-457200">
                  <a:buFontTx/>
                  <a:buChar char="-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odredimo limes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→±∞</m:t>
                    </m:r>
                  </m:oMath>
                </a14:m>
                <a:endParaRPr lang="hr-HR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ukoliko je taj limes jednak broju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horizontalna asimptota je pravac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endParaRPr lang="hr-HR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E4C83855-AE7F-4445-9071-1032BCA47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04" y="2736026"/>
                <a:ext cx="5698787" cy="2554545"/>
              </a:xfrm>
              <a:prstGeom prst="rect">
                <a:avLst/>
              </a:prstGeom>
              <a:blipFill>
                <a:blip r:embed="rId3"/>
                <a:stretch>
                  <a:fillRect l="-2674" t="-3103" b="-692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86FBA95A-1A83-40C6-9C04-247AECE62D1F}"/>
                  </a:ext>
                </a:extLst>
              </p:cNvPr>
              <p:cNvSpPr txBox="1"/>
              <p:nvPr/>
            </p:nvSpPr>
            <p:spPr>
              <a:xfrm>
                <a:off x="6095999" y="2745640"/>
                <a:ext cx="5698787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Vertikalna asimptota</a:t>
                </a:r>
              </a:p>
              <a:p>
                <a:pPr marL="457200" indent="-457200">
                  <a:buFontTx/>
                  <a:buChar char="-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odredimo limes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gdje je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rub domene</a:t>
                </a:r>
              </a:p>
              <a:p>
                <a:pPr marL="457200" indent="-457200">
                  <a:buFontTx/>
                  <a:buChar char="-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ukoliko je taj limes jednak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±∞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vertikalna asimptota je pravac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hr-HR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86FBA95A-1A83-40C6-9C04-247AECE62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2745640"/>
                <a:ext cx="5698787" cy="3046988"/>
              </a:xfrm>
              <a:prstGeom prst="rect">
                <a:avLst/>
              </a:prstGeom>
              <a:blipFill>
                <a:blip r:embed="rId4"/>
                <a:stretch>
                  <a:fillRect l="-2674" t="-2600" r="-3636" b="-56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49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936CAFBE-18F5-47C5-9E60-5A8B7AC5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050" y="427678"/>
            <a:ext cx="4894736" cy="3432408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Tok funkcije</a:t>
            </a:r>
            <a:endParaRPr lang="en-US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13AEA72-BD6B-4961-8D79-31D102CBA4F9}"/>
              </a:ext>
            </a:extLst>
          </p:cNvPr>
          <p:cNvSpPr txBox="1"/>
          <p:nvPr/>
        </p:nvSpPr>
        <p:spPr>
          <a:xfrm>
            <a:off x="678504" y="1156751"/>
            <a:ext cx="6383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Intervali monotonosti</a:t>
            </a:r>
          </a:p>
          <a:p>
            <a:pPr indent="544513"/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područja rasta i pada funkcije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E4C83855-AE7F-4445-9071-1032BCA47C94}"/>
                  </a:ext>
                </a:extLst>
              </p:cNvPr>
              <p:cNvSpPr txBox="1"/>
              <p:nvPr/>
            </p:nvSpPr>
            <p:spPr>
              <a:xfrm>
                <a:off x="678504" y="2482314"/>
                <a:ext cx="6383777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Tx/>
                  <a:buChar char="-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odredimo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hr-HR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izračunamo stacionarne točke,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hr-HR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hr-HR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formiramo tablicu predznaka za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hr-HR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u tablicu stavljamo sve rubove domene i sve stacionarne točke</a:t>
                </a:r>
              </a:p>
            </p:txBody>
          </p:sp>
        </mc:Choice>
        <mc:Fallback xmlns="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E4C83855-AE7F-4445-9071-1032BCA47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04" y="2482314"/>
                <a:ext cx="6383777" cy="3539430"/>
              </a:xfrm>
              <a:prstGeom prst="rect">
                <a:avLst/>
              </a:prstGeom>
              <a:blipFill>
                <a:blip r:embed="rId4"/>
                <a:stretch>
                  <a:fillRect l="-2195" t="-2238" r="-2863" b="-464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avokutnik 1">
                <a:extLst>
                  <a:ext uri="{FF2B5EF4-FFF2-40B4-BE49-F238E27FC236}">
                    <a16:creationId xmlns:a16="http://schemas.microsoft.com/office/drawing/2014/main" id="{C23DF91E-83EE-4A7F-94A8-B7B2DA5AFC8A}"/>
                  </a:ext>
                </a:extLst>
              </p:cNvPr>
              <p:cNvSpPr/>
              <p:nvPr/>
            </p:nvSpPr>
            <p:spPr>
              <a:xfrm>
                <a:off x="7708932" y="4294797"/>
                <a:ext cx="40688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hr-HR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raste</a:t>
                </a:r>
              </a:p>
            </p:txBody>
          </p:sp>
        </mc:Choice>
        <mc:Fallback xmlns="">
          <p:sp>
            <p:nvSpPr>
              <p:cNvPr id="2" name="Pravokutnik 1">
                <a:extLst>
                  <a:ext uri="{FF2B5EF4-FFF2-40B4-BE49-F238E27FC236}">
                    <a16:creationId xmlns:a16="http://schemas.microsoft.com/office/drawing/2014/main" id="{C23DF91E-83EE-4A7F-94A8-B7B2DA5AFC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932" y="4294797"/>
                <a:ext cx="4068806" cy="584775"/>
              </a:xfrm>
              <a:prstGeom prst="rect">
                <a:avLst/>
              </a:prstGeom>
              <a:blipFill>
                <a:blip r:embed="rId5"/>
                <a:stretch>
                  <a:fillRect t="-13684" r="-2999" b="-3473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avokutnik 6">
                <a:extLst>
                  <a:ext uri="{FF2B5EF4-FFF2-40B4-BE49-F238E27FC236}">
                    <a16:creationId xmlns:a16="http://schemas.microsoft.com/office/drawing/2014/main" id="{1EDBA846-AA4E-473E-9966-452D40491C35}"/>
                  </a:ext>
                </a:extLst>
              </p:cNvPr>
              <p:cNvSpPr/>
              <p:nvPr/>
            </p:nvSpPr>
            <p:spPr>
              <a:xfrm>
                <a:off x="7708932" y="5124558"/>
                <a:ext cx="40688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hr-HR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pada</a:t>
                </a:r>
              </a:p>
            </p:txBody>
          </p:sp>
        </mc:Choice>
        <mc:Fallback xmlns="">
          <p:sp>
            <p:nvSpPr>
              <p:cNvPr id="7" name="Pravokutnik 6">
                <a:extLst>
                  <a:ext uri="{FF2B5EF4-FFF2-40B4-BE49-F238E27FC236}">
                    <a16:creationId xmlns:a16="http://schemas.microsoft.com/office/drawing/2014/main" id="{1EDBA846-AA4E-473E-9966-452D40491C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932" y="5124558"/>
                <a:ext cx="4068806" cy="584775"/>
              </a:xfrm>
              <a:prstGeom prst="rect">
                <a:avLst/>
              </a:prstGeom>
              <a:blipFill>
                <a:blip r:embed="rId6"/>
                <a:stretch>
                  <a:fillRect t="-13542" r="-2849" b="-333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ravokutnik 4">
            <a:extLst>
              <a:ext uri="{FF2B5EF4-FFF2-40B4-BE49-F238E27FC236}">
                <a16:creationId xmlns:a16="http://schemas.microsoft.com/office/drawing/2014/main" id="{E62B7630-4F63-4823-9BD1-2A2DB4851EB4}"/>
              </a:ext>
            </a:extLst>
          </p:cNvPr>
          <p:cNvSpPr/>
          <p:nvPr/>
        </p:nvSpPr>
        <p:spPr>
          <a:xfrm>
            <a:off x="7544884" y="4105072"/>
            <a:ext cx="4396902" cy="175097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Desna vitičasta zagrada 11">
            <a:extLst>
              <a:ext uri="{FF2B5EF4-FFF2-40B4-BE49-F238E27FC236}">
                <a16:creationId xmlns:a16="http://schemas.microsoft.com/office/drawing/2014/main" id="{498FBDAF-73D1-4EB9-A270-613E1E2036AC}"/>
              </a:ext>
            </a:extLst>
          </p:cNvPr>
          <p:cNvSpPr/>
          <p:nvPr/>
        </p:nvSpPr>
        <p:spPr>
          <a:xfrm rot="16200000">
            <a:off x="7720414" y="1190900"/>
            <a:ext cx="186340" cy="1502601"/>
          </a:xfrm>
          <a:prstGeom prst="rightBrace">
            <a:avLst>
              <a:gd name="adj1" fmla="val 114655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esna vitičasta zagrada 12">
            <a:extLst>
              <a:ext uri="{FF2B5EF4-FFF2-40B4-BE49-F238E27FC236}">
                <a16:creationId xmlns:a16="http://schemas.microsoft.com/office/drawing/2014/main" id="{0C46290E-C2D5-4AEF-B028-1C6D3AC75A0A}"/>
              </a:ext>
            </a:extLst>
          </p:cNvPr>
          <p:cNvSpPr/>
          <p:nvPr/>
        </p:nvSpPr>
        <p:spPr>
          <a:xfrm rot="16200000">
            <a:off x="11097378" y="1190960"/>
            <a:ext cx="186340" cy="1502481"/>
          </a:xfrm>
          <a:prstGeom prst="rightBrace">
            <a:avLst>
              <a:gd name="adj1" fmla="val 114655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esna vitičasta zagrada 13">
            <a:extLst>
              <a:ext uri="{FF2B5EF4-FFF2-40B4-BE49-F238E27FC236}">
                <a16:creationId xmlns:a16="http://schemas.microsoft.com/office/drawing/2014/main" id="{79C83883-A9E7-4A60-9EF5-98A8A5D2A845}"/>
              </a:ext>
            </a:extLst>
          </p:cNvPr>
          <p:cNvSpPr/>
          <p:nvPr/>
        </p:nvSpPr>
        <p:spPr>
          <a:xfrm rot="16200000">
            <a:off x="9408926" y="1004989"/>
            <a:ext cx="186340" cy="1874422"/>
          </a:xfrm>
          <a:prstGeom prst="rightBrace">
            <a:avLst>
              <a:gd name="adj1" fmla="val 114655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F2B7874E-810D-4AD5-85F4-42E4A1C797F8}"/>
              </a:ext>
            </a:extLst>
          </p:cNvPr>
          <p:cNvSpPr txBox="1"/>
          <p:nvPr/>
        </p:nvSpPr>
        <p:spPr>
          <a:xfrm>
            <a:off x="10846672" y="1369239"/>
            <a:ext cx="687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PAD</a:t>
            </a:r>
            <a:endParaRPr lang="en-US" sz="2400" dirty="0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DB57880D-5986-44AD-91C1-FBC2F4D9B013}"/>
              </a:ext>
            </a:extLst>
          </p:cNvPr>
          <p:cNvSpPr txBox="1"/>
          <p:nvPr/>
        </p:nvSpPr>
        <p:spPr>
          <a:xfrm>
            <a:off x="7469707" y="1369239"/>
            <a:ext cx="687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PAD</a:t>
            </a:r>
            <a:endParaRPr lang="en-US" sz="2400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72DCEF7C-4C58-4AAD-B2FB-9D3F49CC7E3A}"/>
              </a:ext>
            </a:extLst>
          </p:cNvPr>
          <p:cNvSpPr txBox="1"/>
          <p:nvPr/>
        </p:nvSpPr>
        <p:spPr>
          <a:xfrm>
            <a:off x="9084947" y="1373704"/>
            <a:ext cx="818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RAST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54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 animBg="1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>
            <a:extLst>
              <a:ext uri="{FF2B5EF4-FFF2-40B4-BE49-F238E27FC236}">
                <a16:creationId xmlns:a16="http://schemas.microsoft.com/office/drawing/2014/main" id="{68C4CEF2-5DAA-45AA-85D6-8FAEF9D64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029" y="1466838"/>
            <a:ext cx="5402843" cy="3788716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Tok funkcije</a:t>
            </a:r>
            <a:endParaRPr lang="en-US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13AEA72-BD6B-4961-8D79-31D102CBA4F9}"/>
              </a:ext>
            </a:extLst>
          </p:cNvPr>
          <p:cNvSpPr txBox="1"/>
          <p:nvPr/>
        </p:nvSpPr>
        <p:spPr>
          <a:xfrm>
            <a:off x="678504" y="1156751"/>
            <a:ext cx="6383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Lokalni ekstremi funkcije</a:t>
            </a:r>
          </a:p>
          <a:p>
            <a:pPr indent="544513"/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točke minimuma i maksimuma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4C83855-AE7F-4445-9071-1032BCA47C94}"/>
              </a:ext>
            </a:extLst>
          </p:cNvPr>
          <p:cNvSpPr txBox="1"/>
          <p:nvPr/>
        </p:nvSpPr>
        <p:spPr>
          <a:xfrm>
            <a:off x="678504" y="2330145"/>
            <a:ext cx="63837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kandidati za točke ekstrema su stacionarne točke</a:t>
            </a:r>
          </a:p>
          <a:p>
            <a:pPr marL="457200" indent="-457200">
              <a:buFontTx/>
              <a:buChar char="-"/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iz tablice rasta i pada čitamo o kojem se ekstremu radi</a:t>
            </a:r>
            <a:endParaRPr lang="hr-HR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avokutnik 1">
                <a:extLst>
                  <a:ext uri="{FF2B5EF4-FFF2-40B4-BE49-F238E27FC236}">
                    <a16:creationId xmlns:a16="http://schemas.microsoft.com/office/drawing/2014/main" id="{C23DF91E-83EE-4A7F-94A8-B7B2DA5AFC8A}"/>
                  </a:ext>
                </a:extLst>
              </p:cNvPr>
              <p:cNvSpPr/>
              <p:nvPr/>
            </p:nvSpPr>
            <p:spPr>
              <a:xfrm>
                <a:off x="1200374" y="4687614"/>
                <a:ext cx="481574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↗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↘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lokalni maksimum</a:t>
                </a:r>
              </a:p>
            </p:txBody>
          </p:sp>
        </mc:Choice>
        <mc:Fallback xmlns="">
          <p:sp>
            <p:nvSpPr>
              <p:cNvPr id="2" name="Pravokutnik 1">
                <a:extLst>
                  <a:ext uri="{FF2B5EF4-FFF2-40B4-BE49-F238E27FC236}">
                    <a16:creationId xmlns:a16="http://schemas.microsoft.com/office/drawing/2014/main" id="{C23DF91E-83EE-4A7F-94A8-B7B2DA5AFC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374" y="4687614"/>
                <a:ext cx="4815742" cy="584775"/>
              </a:xfrm>
              <a:prstGeom prst="rect">
                <a:avLst/>
              </a:prstGeom>
              <a:blipFill>
                <a:blip r:embed="rId4"/>
                <a:stretch>
                  <a:fillRect t="-13542" r="-253" b="-333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ravokutnik 4">
            <a:extLst>
              <a:ext uri="{FF2B5EF4-FFF2-40B4-BE49-F238E27FC236}">
                <a16:creationId xmlns:a16="http://schemas.microsoft.com/office/drawing/2014/main" id="{E62B7630-4F63-4823-9BD1-2A2DB4851EB4}"/>
              </a:ext>
            </a:extLst>
          </p:cNvPr>
          <p:cNvSpPr/>
          <p:nvPr/>
        </p:nvSpPr>
        <p:spPr>
          <a:xfrm>
            <a:off x="1042252" y="4442662"/>
            <a:ext cx="5131986" cy="165945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avokutnik 7">
                <a:extLst>
                  <a:ext uri="{FF2B5EF4-FFF2-40B4-BE49-F238E27FC236}">
                    <a16:creationId xmlns:a16="http://schemas.microsoft.com/office/drawing/2014/main" id="{4B9F57FE-18C6-4A51-BA53-CD754D8CAD66}"/>
                  </a:ext>
                </a:extLst>
              </p:cNvPr>
              <p:cNvSpPr/>
              <p:nvPr/>
            </p:nvSpPr>
            <p:spPr>
              <a:xfrm>
                <a:off x="1200374" y="5424789"/>
                <a:ext cx="440697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↘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↗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lokalni minimum</a:t>
                </a:r>
              </a:p>
            </p:txBody>
          </p:sp>
        </mc:Choice>
        <mc:Fallback xmlns="">
          <p:sp>
            <p:nvSpPr>
              <p:cNvPr id="8" name="Pravokutnik 7">
                <a:extLst>
                  <a:ext uri="{FF2B5EF4-FFF2-40B4-BE49-F238E27FC236}">
                    <a16:creationId xmlns:a16="http://schemas.microsoft.com/office/drawing/2014/main" id="{4B9F57FE-18C6-4A51-BA53-CD754D8CAD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374" y="5424789"/>
                <a:ext cx="4406976" cy="584775"/>
              </a:xfrm>
              <a:prstGeom prst="rect">
                <a:avLst/>
              </a:prstGeom>
              <a:blipFill>
                <a:blip r:embed="rId5"/>
                <a:stretch>
                  <a:fillRect t="-13542" r="-2905" b="-333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4C75E6B3-BFC9-46BA-94B0-62E557245614}"/>
              </a:ext>
            </a:extLst>
          </p:cNvPr>
          <p:cNvCxnSpPr/>
          <p:nvPr/>
        </p:nvCxnSpPr>
        <p:spPr>
          <a:xfrm>
            <a:off x="7736116" y="4687614"/>
            <a:ext cx="638628" cy="2322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83473149-6EDF-4DAD-9807-CE479B6C2B4B}"/>
              </a:ext>
            </a:extLst>
          </p:cNvPr>
          <p:cNvCxnSpPr/>
          <p:nvPr/>
        </p:nvCxnSpPr>
        <p:spPr>
          <a:xfrm>
            <a:off x="10486571" y="1714198"/>
            <a:ext cx="638628" cy="2322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A7B6E382-59ED-4B4B-886A-D723F2043836}"/>
              </a:ext>
            </a:extLst>
          </p:cNvPr>
          <p:cNvCxnSpPr>
            <a:cxnSpLocks/>
          </p:cNvCxnSpPr>
          <p:nvPr/>
        </p:nvCxnSpPr>
        <p:spPr>
          <a:xfrm flipV="1">
            <a:off x="8461828" y="4687614"/>
            <a:ext cx="630045" cy="2462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id="{079ED76C-5E5D-4D5B-99C3-41B15DEBDC84}"/>
              </a:ext>
            </a:extLst>
          </p:cNvPr>
          <p:cNvCxnSpPr>
            <a:cxnSpLocks/>
          </p:cNvCxnSpPr>
          <p:nvPr/>
        </p:nvCxnSpPr>
        <p:spPr>
          <a:xfrm flipV="1">
            <a:off x="9798470" y="1714198"/>
            <a:ext cx="630045" cy="2462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66B9D1FE-46A3-470B-9BC3-2899987B213C}"/>
              </a:ext>
            </a:extLst>
          </p:cNvPr>
          <p:cNvSpPr txBox="1"/>
          <p:nvPr/>
        </p:nvSpPr>
        <p:spPr>
          <a:xfrm>
            <a:off x="7780671" y="5087723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MINIMUM</a:t>
            </a:r>
            <a:endParaRPr lang="en-US" dirty="0"/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7CBCE2DA-D54F-47F1-9212-79028DD35123}"/>
              </a:ext>
            </a:extLst>
          </p:cNvPr>
          <p:cNvSpPr txBox="1"/>
          <p:nvPr/>
        </p:nvSpPr>
        <p:spPr>
          <a:xfrm>
            <a:off x="9834442" y="1288990"/>
            <a:ext cx="133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MAKSIMUM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3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 na kojoj se prikazuje zid&#10;&#10;Opis je automatski generiran">
            <a:extLst>
              <a:ext uri="{FF2B5EF4-FFF2-40B4-BE49-F238E27FC236}">
                <a16:creationId xmlns:a16="http://schemas.microsoft.com/office/drawing/2014/main" id="{AC493D18-DF84-4A47-AB6E-1A9BF1206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977" y="491367"/>
            <a:ext cx="4970023" cy="3485203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Tok funkcije</a:t>
            </a:r>
            <a:endParaRPr lang="en-US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13AEA72-BD6B-4961-8D79-31D102CBA4F9}"/>
              </a:ext>
            </a:extLst>
          </p:cNvPr>
          <p:cNvSpPr txBox="1"/>
          <p:nvPr/>
        </p:nvSpPr>
        <p:spPr>
          <a:xfrm>
            <a:off x="678504" y="1156751"/>
            <a:ext cx="6714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Intervali zakrivljenosti</a:t>
            </a:r>
          </a:p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područja konveksnosti i konkavnosti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E4C83855-AE7F-4445-9071-1032BCA47C94}"/>
                  </a:ext>
                </a:extLst>
              </p:cNvPr>
              <p:cNvSpPr txBox="1"/>
              <p:nvPr/>
            </p:nvSpPr>
            <p:spPr>
              <a:xfrm>
                <a:off x="678504" y="2482314"/>
                <a:ext cx="6383777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Tx/>
                  <a:buChar char="-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odredimo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′′</m:t>
                        </m:r>
                      </m:sup>
                    </m:sSup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hr-HR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izračunamo nultočke,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hr-HR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hr-HR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formiramo tablicu predznaka za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hr-HR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u tablicu stavljamo sve rubove domene i sve nultočke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hr-HR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d>
                      <m:dPr>
                        <m:ctrlP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hr-HR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E4C83855-AE7F-4445-9071-1032BCA47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04" y="2482314"/>
                <a:ext cx="6383777" cy="3539430"/>
              </a:xfrm>
              <a:prstGeom prst="rect">
                <a:avLst/>
              </a:prstGeom>
              <a:blipFill>
                <a:blip r:embed="rId4"/>
                <a:stretch>
                  <a:fillRect l="-2195" t="-2238" r="-2863" b="-464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avokutnik 1">
                <a:extLst>
                  <a:ext uri="{FF2B5EF4-FFF2-40B4-BE49-F238E27FC236}">
                    <a16:creationId xmlns:a16="http://schemas.microsoft.com/office/drawing/2014/main" id="{C23DF91E-83EE-4A7F-94A8-B7B2DA5AFC8A}"/>
                  </a:ext>
                </a:extLst>
              </p:cNvPr>
              <p:cNvSpPr/>
              <p:nvPr/>
            </p:nvSpPr>
            <p:spPr>
              <a:xfrm>
                <a:off x="7708932" y="4294797"/>
                <a:ext cx="418858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hr-HR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konveksna</a:t>
                </a:r>
              </a:p>
            </p:txBody>
          </p:sp>
        </mc:Choice>
        <mc:Fallback xmlns="">
          <p:sp>
            <p:nvSpPr>
              <p:cNvPr id="2" name="Pravokutnik 1">
                <a:extLst>
                  <a:ext uri="{FF2B5EF4-FFF2-40B4-BE49-F238E27FC236}">
                    <a16:creationId xmlns:a16="http://schemas.microsoft.com/office/drawing/2014/main" id="{C23DF91E-83EE-4A7F-94A8-B7B2DA5AFC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932" y="4294797"/>
                <a:ext cx="4188583" cy="584775"/>
              </a:xfrm>
              <a:prstGeom prst="rect">
                <a:avLst/>
              </a:prstGeom>
              <a:blipFill>
                <a:blip r:embed="rId5"/>
                <a:stretch>
                  <a:fillRect t="-13684" r="-2911" b="-3473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avokutnik 6">
                <a:extLst>
                  <a:ext uri="{FF2B5EF4-FFF2-40B4-BE49-F238E27FC236}">
                    <a16:creationId xmlns:a16="http://schemas.microsoft.com/office/drawing/2014/main" id="{1EDBA846-AA4E-473E-9966-452D40491C35}"/>
                  </a:ext>
                </a:extLst>
              </p:cNvPr>
              <p:cNvSpPr/>
              <p:nvPr/>
            </p:nvSpPr>
            <p:spPr>
              <a:xfrm>
                <a:off x="7708932" y="5124558"/>
                <a:ext cx="39833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hr-HR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konkavna</a:t>
                </a:r>
              </a:p>
            </p:txBody>
          </p:sp>
        </mc:Choice>
        <mc:Fallback xmlns="">
          <p:sp>
            <p:nvSpPr>
              <p:cNvPr id="7" name="Pravokutnik 6">
                <a:extLst>
                  <a:ext uri="{FF2B5EF4-FFF2-40B4-BE49-F238E27FC236}">
                    <a16:creationId xmlns:a16="http://schemas.microsoft.com/office/drawing/2014/main" id="{1EDBA846-AA4E-473E-9966-452D40491C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932" y="5124558"/>
                <a:ext cx="3983398" cy="584775"/>
              </a:xfrm>
              <a:prstGeom prst="rect">
                <a:avLst/>
              </a:prstGeom>
              <a:blipFill>
                <a:blip r:embed="rId6"/>
                <a:stretch>
                  <a:fillRect t="-13542" r="-3063" b="-333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ravokutnik 4">
            <a:extLst>
              <a:ext uri="{FF2B5EF4-FFF2-40B4-BE49-F238E27FC236}">
                <a16:creationId xmlns:a16="http://schemas.microsoft.com/office/drawing/2014/main" id="{E62B7630-4F63-4823-9BD1-2A2DB4851EB4}"/>
              </a:ext>
            </a:extLst>
          </p:cNvPr>
          <p:cNvSpPr/>
          <p:nvPr/>
        </p:nvSpPr>
        <p:spPr>
          <a:xfrm>
            <a:off x="7544884" y="4105072"/>
            <a:ext cx="4396902" cy="175097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Desna vitičasta zagrada 9">
            <a:extLst>
              <a:ext uri="{FF2B5EF4-FFF2-40B4-BE49-F238E27FC236}">
                <a16:creationId xmlns:a16="http://schemas.microsoft.com/office/drawing/2014/main" id="{58BA04D6-704D-44FC-8F8A-95684AEC130C}"/>
              </a:ext>
            </a:extLst>
          </p:cNvPr>
          <p:cNvSpPr/>
          <p:nvPr/>
        </p:nvSpPr>
        <p:spPr>
          <a:xfrm rot="16200000">
            <a:off x="8358336" y="784475"/>
            <a:ext cx="186339" cy="2459054"/>
          </a:xfrm>
          <a:prstGeom prst="rightBrace">
            <a:avLst>
              <a:gd name="adj1" fmla="val 114655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sna vitičasta zagrada 11">
            <a:extLst>
              <a:ext uri="{FF2B5EF4-FFF2-40B4-BE49-F238E27FC236}">
                <a16:creationId xmlns:a16="http://schemas.microsoft.com/office/drawing/2014/main" id="{A2D1486A-6535-46C4-9BDA-3094A2F4791E}"/>
              </a:ext>
            </a:extLst>
          </p:cNvPr>
          <p:cNvSpPr/>
          <p:nvPr/>
        </p:nvSpPr>
        <p:spPr>
          <a:xfrm rot="5400000">
            <a:off x="10843345" y="1224175"/>
            <a:ext cx="186339" cy="2459054"/>
          </a:xfrm>
          <a:prstGeom prst="rightBrace">
            <a:avLst>
              <a:gd name="adj1" fmla="val 114655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0AE4E4D1-988F-45F0-B7EC-EB0BA99CCF7D}"/>
              </a:ext>
            </a:extLst>
          </p:cNvPr>
          <p:cNvSpPr txBox="1"/>
          <p:nvPr/>
        </p:nvSpPr>
        <p:spPr>
          <a:xfrm>
            <a:off x="7639859" y="1427937"/>
            <a:ext cx="1733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KONVEKSNA</a:t>
            </a:r>
            <a:endParaRPr lang="en-US" sz="2400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B2853B70-A42B-4ADB-887A-ACF38FEFB42D}"/>
              </a:ext>
            </a:extLst>
          </p:cNvPr>
          <p:cNvSpPr txBox="1"/>
          <p:nvPr/>
        </p:nvSpPr>
        <p:spPr>
          <a:xfrm>
            <a:off x="10131999" y="2670712"/>
            <a:ext cx="1609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KONKAVNA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661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 animBg="1"/>
      <p:bldP spid="10" grpId="0" animBg="1"/>
      <p:bldP spid="12" grpId="0" animBg="1"/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Tok funkcije</a:t>
            </a:r>
            <a:endParaRPr lang="en-US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13AEA72-BD6B-4961-8D79-31D102CBA4F9}"/>
              </a:ext>
            </a:extLst>
          </p:cNvPr>
          <p:cNvSpPr txBox="1"/>
          <p:nvPr/>
        </p:nvSpPr>
        <p:spPr>
          <a:xfrm>
            <a:off x="678504" y="1156751"/>
            <a:ext cx="6383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Točke infleksije</a:t>
            </a:r>
          </a:p>
          <a:p>
            <a:pPr indent="544513"/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točke promjene zakrivljenosti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E4C83855-AE7F-4445-9071-1032BCA47C94}"/>
                  </a:ext>
                </a:extLst>
              </p:cNvPr>
              <p:cNvSpPr txBox="1"/>
              <p:nvPr/>
            </p:nvSpPr>
            <p:spPr>
              <a:xfrm>
                <a:off x="678504" y="2330145"/>
                <a:ext cx="6383777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Tx/>
                  <a:buChar char="-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kandidati za točke infleksije su nultočke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′′</m:t>
                        </m:r>
                      </m:sup>
                    </m:sSup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hr-HR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iz tablice zakrivljenosti čitamo radi li se o točki infleksije</a:t>
                </a:r>
                <a:endParaRPr lang="hr-HR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E4C83855-AE7F-4445-9071-1032BCA47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04" y="2330145"/>
                <a:ext cx="6383777" cy="2062103"/>
              </a:xfrm>
              <a:prstGeom prst="rect">
                <a:avLst/>
              </a:prstGeom>
              <a:blipFill>
                <a:blip r:embed="rId3"/>
                <a:stretch>
                  <a:fillRect l="-2195" t="-3835" b="-855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avokutnik 1">
                <a:extLst>
                  <a:ext uri="{FF2B5EF4-FFF2-40B4-BE49-F238E27FC236}">
                    <a16:creationId xmlns:a16="http://schemas.microsoft.com/office/drawing/2014/main" id="{C23DF91E-83EE-4A7F-94A8-B7B2DA5AFC8A}"/>
                  </a:ext>
                </a:extLst>
              </p:cNvPr>
              <p:cNvSpPr/>
              <p:nvPr/>
            </p:nvSpPr>
            <p:spPr>
              <a:xfrm>
                <a:off x="1200374" y="4687614"/>
                <a:ext cx="103586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32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∪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∩</m:t>
                      </m:r>
                    </m:oMath>
                  </m:oMathPara>
                </a14:m>
                <a:endParaRPr lang="hr-HR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Pravokutnik 1">
                <a:extLst>
                  <a:ext uri="{FF2B5EF4-FFF2-40B4-BE49-F238E27FC236}">
                    <a16:creationId xmlns:a16="http://schemas.microsoft.com/office/drawing/2014/main" id="{C23DF91E-83EE-4A7F-94A8-B7B2DA5AFC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374" y="4687614"/>
                <a:ext cx="103586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ravokutnik 4">
            <a:extLst>
              <a:ext uri="{FF2B5EF4-FFF2-40B4-BE49-F238E27FC236}">
                <a16:creationId xmlns:a16="http://schemas.microsoft.com/office/drawing/2014/main" id="{E62B7630-4F63-4823-9BD1-2A2DB4851EB4}"/>
              </a:ext>
            </a:extLst>
          </p:cNvPr>
          <p:cNvSpPr/>
          <p:nvPr/>
        </p:nvSpPr>
        <p:spPr>
          <a:xfrm>
            <a:off x="1042252" y="4442662"/>
            <a:ext cx="4599791" cy="165945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4B9F57FE-18C6-4A51-BA53-CD754D8CAD66}"/>
              </a:ext>
            </a:extLst>
          </p:cNvPr>
          <p:cNvSpPr/>
          <p:nvPr/>
        </p:nvSpPr>
        <p:spPr>
          <a:xfrm>
            <a:off x="2601158" y="4980001"/>
            <a:ext cx="2850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točke infleksije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avokutnik 8">
                <a:extLst>
                  <a:ext uri="{FF2B5EF4-FFF2-40B4-BE49-F238E27FC236}">
                    <a16:creationId xmlns:a16="http://schemas.microsoft.com/office/drawing/2014/main" id="{9845CA40-EA88-44B6-9179-0E124F0BE63F}"/>
                  </a:ext>
                </a:extLst>
              </p:cNvPr>
              <p:cNvSpPr/>
              <p:nvPr/>
            </p:nvSpPr>
            <p:spPr>
              <a:xfrm>
                <a:off x="1200374" y="5322803"/>
                <a:ext cx="103586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32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∩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∪</m:t>
                      </m:r>
                    </m:oMath>
                  </m:oMathPara>
                </a14:m>
                <a:endParaRPr lang="hr-HR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Pravokutnik 8">
                <a:extLst>
                  <a:ext uri="{FF2B5EF4-FFF2-40B4-BE49-F238E27FC236}">
                    <a16:creationId xmlns:a16="http://schemas.microsoft.com/office/drawing/2014/main" id="{9845CA40-EA88-44B6-9179-0E124F0BE6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374" y="5322803"/>
                <a:ext cx="103586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Slika 9" descr="Slika na kojoj se prikazuje zid&#10;&#10;Opis je automatski generiran">
            <a:extLst>
              <a:ext uri="{FF2B5EF4-FFF2-40B4-BE49-F238E27FC236}">
                <a16:creationId xmlns:a16="http://schemas.microsoft.com/office/drawing/2014/main" id="{0E3CEF05-479E-48CF-86D4-D8FABB0D9A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8874" y="1494798"/>
            <a:ext cx="5386979" cy="3777591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3AC4221-C6F5-420D-8DBE-4F2CA16B6EAE}"/>
              </a:ext>
            </a:extLst>
          </p:cNvPr>
          <p:cNvSpPr txBox="1"/>
          <p:nvPr/>
        </p:nvSpPr>
        <p:spPr>
          <a:xfrm>
            <a:off x="10238599" y="4272115"/>
            <a:ext cx="1506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TOČKA </a:t>
            </a:r>
          </a:p>
          <a:p>
            <a:r>
              <a:rPr lang="hr-HR" sz="2400" dirty="0"/>
              <a:t>INFLEKSIJE</a:t>
            </a:r>
            <a:endParaRPr lang="en-US" sz="2400" dirty="0"/>
          </a:p>
        </p:txBody>
      </p: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DA5CAC75-E48B-4C56-9767-27F8903E1E83}"/>
              </a:ext>
            </a:extLst>
          </p:cNvPr>
          <p:cNvCxnSpPr/>
          <p:nvPr/>
        </p:nvCxnSpPr>
        <p:spPr>
          <a:xfrm flipH="1" flipV="1">
            <a:off x="9550400" y="3599543"/>
            <a:ext cx="688199" cy="6725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78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  <p:bldP spid="9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Tok funkcije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3AEA72-BD6B-4961-8D79-31D102CBA4F9}"/>
                  </a:ext>
                </a:extLst>
              </p:cNvPr>
              <p:cNvSpPr txBox="1"/>
              <p:nvPr/>
            </p:nvSpPr>
            <p:spPr>
              <a:xfrm>
                <a:off x="877933" y="1355086"/>
                <a:ext cx="10666493" cy="151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6.1. Odredite domenu, nultočke i asimptote funkcije: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32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3AEA72-BD6B-4961-8D79-31D102CBA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33" y="1355086"/>
                <a:ext cx="10666493" cy="1519968"/>
              </a:xfrm>
              <a:prstGeom prst="rect">
                <a:avLst/>
              </a:prstGeom>
              <a:blipFill>
                <a:blip r:embed="rId3"/>
                <a:stretch>
                  <a:fillRect l="-1429" t="-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niOkvir 13">
                <a:extLst>
                  <a:ext uri="{FF2B5EF4-FFF2-40B4-BE49-F238E27FC236}">
                    <a16:creationId xmlns:a16="http://schemas.microsoft.com/office/drawing/2014/main" id="{D1414750-821A-4DFD-A2D7-DE70AAFF332D}"/>
                  </a:ext>
                </a:extLst>
              </p:cNvPr>
              <p:cNvSpPr txBox="1"/>
              <p:nvPr/>
            </p:nvSpPr>
            <p:spPr>
              <a:xfrm>
                <a:off x="877933" y="3382406"/>
                <a:ext cx="10666493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6.2. Ispitajte tok i skicirajte graf slijedeće funkcije:</a:t>
                </a:r>
              </a:p>
              <a:p>
                <a:endParaRPr lang="hr-HR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kstniOkvir 13">
                <a:extLst>
                  <a:ext uri="{FF2B5EF4-FFF2-40B4-BE49-F238E27FC236}">
                    <a16:creationId xmlns:a16="http://schemas.microsoft.com/office/drawing/2014/main" id="{D1414750-821A-4DFD-A2D7-DE70AAFF3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33" y="3382406"/>
                <a:ext cx="10666493" cy="2062103"/>
              </a:xfrm>
              <a:prstGeom prst="rect">
                <a:avLst/>
              </a:prstGeom>
              <a:blipFill>
                <a:blip r:embed="rId4"/>
                <a:stretch>
                  <a:fillRect l="-1429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389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Tok funkcije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3AEA72-BD6B-4961-8D79-31D102CBA4F9}"/>
                  </a:ext>
                </a:extLst>
              </p:cNvPr>
              <p:cNvSpPr txBox="1"/>
              <p:nvPr/>
            </p:nvSpPr>
            <p:spPr>
              <a:xfrm>
                <a:off x="877933" y="1355086"/>
                <a:ext cx="10475867" cy="153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6.3. Ispitajte tok i skicirajte graf funkcije </a:t>
                </a:r>
                <a14:m>
                  <m:oMath xmlns:m="http://schemas.openxmlformats.org/officeDocument/2006/math">
                    <m:r>
                      <a:rPr lang="hr-HR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ako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sSup>
                          <m:sSupPr>
                            <m:ctrlPr>
                              <a:rPr lang="hr-HR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+12</m:t>
                        </m:r>
                      </m:num>
                      <m:den>
                        <m:sSup>
                          <m:sSupPr>
                            <m:ctrlPr>
                              <a:rPr lang="hr-HR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3AEA72-BD6B-4961-8D79-31D102CBA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33" y="1355086"/>
                <a:ext cx="10475867" cy="1532984"/>
              </a:xfrm>
              <a:prstGeom prst="rect">
                <a:avLst/>
              </a:prstGeom>
              <a:blipFill>
                <a:blip r:embed="rId3"/>
                <a:stretch>
                  <a:fillRect l="-1454" b="-158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niOkvir 13">
                <a:extLst>
                  <a:ext uri="{FF2B5EF4-FFF2-40B4-BE49-F238E27FC236}">
                    <a16:creationId xmlns:a16="http://schemas.microsoft.com/office/drawing/2014/main" id="{5DFCAD2E-384C-4BE3-83AA-B6305F1155DA}"/>
                  </a:ext>
                </a:extLst>
              </p:cNvPr>
              <p:cNvSpPr txBox="1"/>
              <p:nvPr/>
            </p:nvSpPr>
            <p:spPr>
              <a:xfrm>
                <a:off x="877933" y="3608661"/>
                <a:ext cx="10475867" cy="1610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6.4. Ispitajte tok i skicirajte graf funkcije </a:t>
                </a:r>
                <a14:m>
                  <m:oMath xmlns:m="http://schemas.openxmlformats.org/officeDocument/2006/math">
                    <m:r>
                      <a:rPr lang="hr-HR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sSup>
                          <m:sSup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ako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r-HR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hr-H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r-HR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r-HR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hr-HR" sz="32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36(</m:t>
                        </m:r>
                        <m:sSup>
                          <m:sSup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sSup>
                          <m:sSupPr>
                            <m:ctrlPr>
                              <a:rPr lang="hr-HR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r-HR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hr-H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r-HR" sz="3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r-HR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hr-HR" sz="3200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hr-HR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kstniOkvir 13">
                <a:extLst>
                  <a:ext uri="{FF2B5EF4-FFF2-40B4-BE49-F238E27FC236}">
                    <a16:creationId xmlns:a16="http://schemas.microsoft.com/office/drawing/2014/main" id="{5DFCAD2E-384C-4BE3-83AA-B6305F115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33" y="3608661"/>
                <a:ext cx="10475867" cy="1610056"/>
              </a:xfrm>
              <a:prstGeom prst="rect">
                <a:avLst/>
              </a:prstGeom>
              <a:blipFill>
                <a:blip r:embed="rId4"/>
                <a:stretch>
                  <a:fillRect l="-1454" r="-640" b="-113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31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Tok funkcije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3AEA72-BD6B-4961-8D79-31D102CBA4F9}"/>
                  </a:ext>
                </a:extLst>
              </p:cNvPr>
              <p:cNvSpPr txBox="1"/>
              <p:nvPr/>
            </p:nvSpPr>
            <p:spPr>
              <a:xfrm>
                <a:off x="877933" y="1355086"/>
                <a:ext cx="10475867" cy="1712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7.1. Ispitajte tok i skicirajte graf funkcije </a:t>
                </a:r>
                <a14:m>
                  <m:oMath xmlns:m="http://schemas.openxmlformats.org/officeDocument/2006/math">
                    <m:r>
                      <a:rPr lang="hr-HR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ako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r-HR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hr-H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r-HR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r-HR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hr-HR" sz="32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d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d>
                          <m:d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hr-HR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r-HR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r-HR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r-HR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hr-H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r-HR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r-HR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hr-HR" sz="32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d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3AEA72-BD6B-4961-8D79-31D102CBA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33" y="1355086"/>
                <a:ext cx="10475867" cy="1712264"/>
              </a:xfrm>
              <a:prstGeom prst="rect">
                <a:avLst/>
              </a:prstGeom>
              <a:blipFill>
                <a:blip r:embed="rId3"/>
                <a:stretch>
                  <a:fillRect l="-1454" r="-640" b="-35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57BC0550-A47D-4DEC-941D-AB509A2DC93A}"/>
                  </a:ext>
                </a:extLst>
              </p:cNvPr>
              <p:cNvSpPr txBox="1"/>
              <p:nvPr/>
            </p:nvSpPr>
            <p:spPr>
              <a:xfrm>
                <a:off x="838200" y="3790651"/>
                <a:ext cx="10475867" cy="1500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7.2. Ispitajte tok i skicirajte graf funkcije </a:t>
                </a:r>
                <a14:m>
                  <m:oMath xmlns:m="http://schemas.openxmlformats.org/officeDocument/2006/math">
                    <m:r>
                      <a:rPr lang="hr-HR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ako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sSup>
                          <m:sSup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57BC0550-A47D-4DEC-941D-AB509A2D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90651"/>
                <a:ext cx="10475867" cy="1500924"/>
              </a:xfrm>
              <a:prstGeom prst="rect">
                <a:avLst/>
              </a:prstGeom>
              <a:blipFill>
                <a:blip r:embed="rId4"/>
                <a:stretch>
                  <a:fillRect l="-1513" t="-2033" r="-58" b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84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Tok funkcije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niOkvir 13">
                <a:extLst>
                  <a:ext uri="{FF2B5EF4-FFF2-40B4-BE49-F238E27FC236}">
                    <a16:creationId xmlns:a16="http://schemas.microsoft.com/office/drawing/2014/main" id="{5DFCAD2E-384C-4BE3-83AA-B6305F1155DA}"/>
                  </a:ext>
                </a:extLst>
              </p:cNvPr>
              <p:cNvSpPr txBox="1"/>
              <p:nvPr/>
            </p:nvSpPr>
            <p:spPr>
              <a:xfrm>
                <a:off x="877933" y="1070413"/>
                <a:ext cx="10475867" cy="160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7.4. Ispitajte tok i skicirajte graf funkcije </a:t>
                </a:r>
                <a14:m>
                  <m:oMath xmlns:m="http://schemas.openxmlformats.org/officeDocument/2006/math">
                    <m:r>
                      <a:rPr lang="hr-HR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ako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d>
                          <m:d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sSup>
                          <m:sSupPr>
                            <m:ctrlPr>
                              <a:rPr lang="hr-HR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kstniOkvir 13">
                <a:extLst>
                  <a:ext uri="{FF2B5EF4-FFF2-40B4-BE49-F238E27FC236}">
                    <a16:creationId xmlns:a16="http://schemas.microsoft.com/office/drawing/2014/main" id="{5DFCAD2E-384C-4BE3-83AA-B6305F115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33" y="1070413"/>
                <a:ext cx="10475867" cy="1606209"/>
              </a:xfrm>
              <a:prstGeom prst="rect">
                <a:avLst/>
              </a:prstGeom>
              <a:blipFill>
                <a:blip r:embed="rId3"/>
                <a:stretch>
                  <a:fillRect l="-1454" r="-1047" b="-4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2968B579-010B-49AA-8F9E-5C5F23D6F94D}"/>
                  </a:ext>
                </a:extLst>
              </p:cNvPr>
              <p:cNvSpPr txBox="1"/>
              <p:nvPr/>
            </p:nvSpPr>
            <p:spPr>
              <a:xfrm>
                <a:off x="877932" y="2988010"/>
                <a:ext cx="10475867" cy="1283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7.5. Ispitajte tok i skicirajte graf funkcije </a:t>
                </a:r>
                <a14:m>
                  <m:oMath xmlns:m="http://schemas.openxmlformats.org/officeDocument/2006/math">
                    <m:r>
                      <a:rPr lang="hr-HR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320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hr-HR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sz="32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ako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32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hr-HR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sz="32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2968B579-010B-49AA-8F9E-5C5F23D6F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32" y="2988010"/>
                <a:ext cx="10475867" cy="1283813"/>
              </a:xfrm>
              <a:prstGeom prst="rect">
                <a:avLst/>
              </a:prstGeom>
              <a:blipFill>
                <a:blip r:embed="rId4"/>
                <a:stretch>
                  <a:fillRect l="-1455" t="-6161" r="-2561" b="-5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>
                <a:extLst>
                  <a:ext uri="{FF2B5EF4-FFF2-40B4-BE49-F238E27FC236}">
                    <a16:creationId xmlns:a16="http://schemas.microsoft.com/office/drawing/2014/main" id="{663DC204-51FD-4E96-8043-49A0352C3745}"/>
                  </a:ext>
                </a:extLst>
              </p:cNvPr>
              <p:cNvSpPr txBox="1"/>
              <p:nvPr/>
            </p:nvSpPr>
            <p:spPr>
              <a:xfrm>
                <a:off x="838200" y="4583211"/>
                <a:ext cx="10475867" cy="1557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7.6. Ispitajte tok i skicirajte graf funkcije </a:t>
                </a:r>
                <a14:m>
                  <m:oMath xmlns:m="http://schemas.openxmlformats.org/officeDocument/2006/math">
                    <m:r>
                      <a:rPr lang="hr-HR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r-HR" sz="32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ako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r-HR" sz="32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r-HR" sz="32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 − 3</m:t>
                        </m:r>
                      </m:num>
                      <m:den>
                        <m:sSup>
                          <m:sSupPr>
                            <m:ctrlPr>
                              <a:rPr lang="hr-HR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kstniOkvir 5">
                <a:extLst>
                  <a:ext uri="{FF2B5EF4-FFF2-40B4-BE49-F238E27FC236}">
                    <a16:creationId xmlns:a16="http://schemas.microsoft.com/office/drawing/2014/main" id="{663DC204-51FD-4E96-8043-49A0352C3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83211"/>
                <a:ext cx="10475867" cy="1557414"/>
              </a:xfrm>
              <a:prstGeom prst="rect">
                <a:avLst/>
              </a:prstGeom>
              <a:blipFill>
                <a:blip r:embed="rId5"/>
                <a:stretch>
                  <a:fillRect l="-1513"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79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Prosječni troškovi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3AEA72-BD6B-4961-8D79-31D102CBA4F9}"/>
                  </a:ext>
                </a:extLst>
              </p:cNvPr>
              <p:cNvSpPr txBox="1"/>
              <p:nvPr/>
            </p:nvSpPr>
            <p:spPr>
              <a:xfrm>
                <a:off x="678504" y="1355086"/>
                <a:ext cx="10834991" cy="3847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Promatramo funkciju ukupnih troškova,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hr-HR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količina proizvodnje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ukupni troškovi za proizvodnju količine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endParaRPr lang="hr-HR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sve ekonomske veličine nisu negativne, tj.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endParaRPr lang="hr-HR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hr-H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Prosječni troškovi,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𝐴𝑇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su funkcija koja opisuje veličinu troškova po jedinici proizvodnje. Drugi naziv – jedinični trošak.</a:t>
                </a:r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3AEA72-BD6B-4961-8D79-31D102CBA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04" y="1355086"/>
                <a:ext cx="10834991" cy="3847207"/>
              </a:xfrm>
              <a:prstGeom prst="rect">
                <a:avLst/>
              </a:prstGeom>
              <a:blipFill>
                <a:blip r:embed="rId3"/>
                <a:stretch>
                  <a:fillRect l="-1406" t="-2060" b="-4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4938FE7B-6838-4BC3-A4FB-44E9F4DDA228}"/>
                  </a:ext>
                </a:extLst>
              </p:cNvPr>
              <p:cNvSpPr txBox="1"/>
              <p:nvPr/>
            </p:nvSpPr>
            <p:spPr>
              <a:xfrm>
                <a:off x="4770283" y="4997263"/>
                <a:ext cx="2651431" cy="1011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𝐴𝑇</m:t>
                      </m:r>
                      <m:d>
                        <m:d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4938FE7B-6838-4BC3-A4FB-44E9F4DDA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283" y="4997263"/>
                <a:ext cx="2651431" cy="10113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32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 err="1"/>
              <a:t>L’Hospitalovo</a:t>
            </a:r>
            <a:r>
              <a:rPr lang="hr-HR" dirty="0"/>
              <a:t> pravilo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3AEA72-BD6B-4961-8D79-31D102CBA4F9}"/>
                  </a:ext>
                </a:extLst>
              </p:cNvPr>
              <p:cNvSpPr txBox="1"/>
              <p:nvPr/>
            </p:nvSpPr>
            <p:spPr>
              <a:xfrm>
                <a:off x="838200" y="1204377"/>
                <a:ext cx="10315973" cy="1142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hr-HR" sz="32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lim>
                          </m:limLow>
                          <m: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hr-HR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hr-HR" sz="32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hr-HR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hr-HR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hr-HR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lim>
                          </m:limLow>
                          <m:r>
                            <a:rPr lang="hr-HR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hr-HR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3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hr-HR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hr-HR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hr-HR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3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hr-HR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hr-HR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hr-HR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den>
                          </m:f>
                        </m:fName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3AEA72-BD6B-4961-8D79-31D102CBA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04377"/>
                <a:ext cx="10315973" cy="1142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62029347-A5A9-40FC-8932-98F70E3A8A3F}"/>
                  </a:ext>
                </a:extLst>
              </p:cNvPr>
              <p:cNvSpPr txBox="1"/>
              <p:nvPr/>
            </p:nvSpPr>
            <p:spPr>
              <a:xfrm>
                <a:off x="483141" y="2462773"/>
                <a:ext cx="11225718" cy="3657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lphaLcParenR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pravilo koristimo kod neodređenih oblika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r-HR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sz="32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num>
                          <m:den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den>
                        </m:f>
                      </m:e>
                    </m:d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ili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num>
                          <m:den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den>
                        </m:f>
                      </m:e>
                    </m:d>
                  </m:oMath>
                </a14:m>
                <a:endParaRPr lang="hr-HR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lphaLcParenR"/>
                </a:pPr>
                <a:endParaRPr lang="hr-HR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lphaLcParenR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kod oblika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0⋅∞</m:t>
                        </m:r>
                      </m:e>
                    </m:d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prelazimo na oblik (a) tako da jedan izraz prebacimo u nazivnik</a:t>
                </a:r>
              </a:p>
              <a:p>
                <a:pPr marL="342900" indent="-342900">
                  <a:buFont typeface="+mj-lt"/>
                  <a:buAutoNum type="alphaLcParenR"/>
                </a:pPr>
                <a:endParaRPr lang="hr-HR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lphaLcParenR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oblik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∞−∞</m:t>
                        </m:r>
                      </m:e>
                    </m:d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prelazi na oblik (a) svođenjem na zajednički nazivnik</a:t>
                </a:r>
              </a:p>
              <a:p>
                <a:pPr marL="342900" indent="-342900">
                  <a:buFont typeface="+mj-lt"/>
                  <a:buAutoNum type="alphaLcParenR"/>
                </a:pPr>
                <a:endParaRPr lang="hr-HR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+mj-lt"/>
                  <a:buAutoNum type="alphaLcParenR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oblici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r-HR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sup>
                        </m:sSup>
                      </m:e>
                    </m:d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r-HR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e>
                          <m:sup>
                            <m:r>
                              <a:rPr lang="hr-HR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prelaze na oblik (a) logaritmiranjem</a:t>
                </a:r>
              </a:p>
            </p:txBody>
          </p:sp>
        </mc:Choice>
        <mc:Fallback xmlns="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62029347-A5A9-40FC-8932-98F70E3A8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41" y="2462773"/>
                <a:ext cx="11225718" cy="3657283"/>
              </a:xfrm>
              <a:prstGeom prst="rect">
                <a:avLst/>
              </a:prstGeom>
              <a:blipFill>
                <a:blip r:embed="rId4"/>
                <a:stretch>
                  <a:fillRect l="-1249" r="-434" b="-45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605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Granični troškovi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3AEA72-BD6B-4961-8D79-31D102CBA4F9}"/>
                  </a:ext>
                </a:extLst>
              </p:cNvPr>
              <p:cNvSpPr txBox="1"/>
              <p:nvPr/>
            </p:nvSpPr>
            <p:spPr>
              <a:xfrm>
                <a:off x="678504" y="1355086"/>
                <a:ext cx="10834991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Promatramo funkciju ukupnih troškova,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hr-HR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količina proizvodnje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ukupni troškovi za proizvodnju količine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endParaRPr lang="hr-HR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sve ekonomske veličine nisu negativne, tj.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endParaRPr lang="hr-HR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hr-H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Granični troškovi,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𝑀𝑇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su funkcija koja opisuje brzinu rasta (ili pada) troškova na određenoj razini proizvodnje.</a:t>
                </a:r>
              </a:p>
              <a:p>
                <a:endParaRPr lang="hr-H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Drugi naziv – marginalni trošak.</a:t>
                </a:r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3AEA72-BD6B-4961-8D79-31D102CBA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04" y="1355086"/>
                <a:ext cx="10834991" cy="4154984"/>
              </a:xfrm>
              <a:prstGeom prst="rect">
                <a:avLst/>
              </a:prstGeom>
              <a:blipFill>
                <a:blip r:embed="rId3"/>
                <a:stretch>
                  <a:fillRect l="-1406" t="-1906" b="-3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4938FE7B-6838-4BC3-A4FB-44E9F4DDA228}"/>
                  </a:ext>
                </a:extLst>
              </p:cNvPr>
              <p:cNvSpPr txBox="1"/>
              <p:nvPr/>
            </p:nvSpPr>
            <p:spPr>
              <a:xfrm>
                <a:off x="4677021" y="5510070"/>
                <a:ext cx="283795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𝑀𝑇</m:t>
                      </m:r>
                      <m:d>
                        <m:d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4938FE7B-6838-4BC3-A4FB-44E9F4DDA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021" y="5510070"/>
                <a:ext cx="2837956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54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Prosječni i granični troškovi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3AEA72-BD6B-4961-8D79-31D102CBA4F9}"/>
                  </a:ext>
                </a:extLst>
              </p:cNvPr>
              <p:cNvSpPr txBox="1"/>
              <p:nvPr/>
            </p:nvSpPr>
            <p:spPr>
              <a:xfrm>
                <a:off x="678504" y="1217926"/>
                <a:ext cx="10834991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8.1. Zadana je funkcija ukupnih troškova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+10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hr-H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Odredite funkciju prosječnih i funkciju graničnih troškova.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Odredite vrijednosti prosječnih i graničnih troškova na razinama proizvodnje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hr-HR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hr-HR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Na kojoj od navedenih razina proizvodnje troškovi najbrže rastu?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Na kojoj od navedenih razina proizvodnje je trošak po jedinici proizvoda najmanji?</a:t>
                </a:r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3AEA72-BD6B-4961-8D79-31D102CBA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04" y="1217926"/>
                <a:ext cx="10834991" cy="5016758"/>
              </a:xfrm>
              <a:prstGeom prst="rect">
                <a:avLst/>
              </a:prstGeom>
              <a:blipFill>
                <a:blip r:embed="rId3"/>
                <a:stretch>
                  <a:fillRect l="-1406" t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49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Prosječni i granični troškovi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3AEA72-BD6B-4961-8D79-31D102CBA4F9}"/>
                  </a:ext>
                </a:extLst>
              </p:cNvPr>
              <p:cNvSpPr txBox="1"/>
              <p:nvPr/>
            </p:nvSpPr>
            <p:spPr>
              <a:xfrm>
                <a:off x="560232" y="1095893"/>
                <a:ext cx="11071536" cy="4666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8.2. Zadana je funkcija ukupnih troškova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10 </m:t>
                        </m:r>
                        <m:sSup>
                          <m:sSup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+100</m:t>
                        </m:r>
                      </m:num>
                      <m:den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hr-H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Odredite funkciju prosječnih i funkciju graničnih troškova.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Odredite vrijednosti prosječnih i graničnih troškova na razinama proizvodnje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hr-HR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hr-HR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Na kojoj od navedenih razina proizvodnje troškovi rastu, a na kojoj padaju?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Na kojoj od navedenih razina proizvodnje je trošak po jedinici proizvoda najveći?</a:t>
                </a:r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3AEA72-BD6B-4961-8D79-31D102CBA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32" y="1095893"/>
                <a:ext cx="11071536" cy="4666214"/>
              </a:xfrm>
              <a:prstGeom prst="rect">
                <a:avLst/>
              </a:prstGeom>
              <a:blipFill>
                <a:blip r:embed="rId3"/>
                <a:stretch>
                  <a:fillRect l="-1432" r="-55" b="-3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57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Prosječni i granični troškovi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3AEA72-BD6B-4961-8D79-31D102CBA4F9}"/>
                  </a:ext>
                </a:extLst>
              </p:cNvPr>
              <p:cNvSpPr txBox="1"/>
              <p:nvPr/>
            </p:nvSpPr>
            <p:spPr>
              <a:xfrm>
                <a:off x="567852" y="1622864"/>
                <a:ext cx="11056296" cy="3612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8.3. Zadana je funkcija prosječnih troškova </a:t>
                </a:r>
                <a:endParaRPr lang="hr-HR" sz="32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𝐴𝑇</m:t>
                    </m:r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−24+</m:t>
                    </m:r>
                    <m:f>
                      <m:f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num>
                      <m:den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hr-H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Odredite funkciju ukupnih i funkciju graničnih troškova.</a:t>
                </a:r>
              </a:p>
              <a:p>
                <a:endParaRPr lang="hr-HR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Font typeface="+mj-lt"/>
                  <a:buAutoNum type="alphaLcParenR" startAt="2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Na kojoj razini proizvodnje su ukupni troškovi minimalni i koliko iznose takvi minimalni troškovi?</a:t>
                </a:r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3AEA72-BD6B-4961-8D79-31D102CBA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52" y="1622864"/>
                <a:ext cx="11056296" cy="3612271"/>
              </a:xfrm>
              <a:prstGeom prst="rect">
                <a:avLst/>
              </a:prstGeom>
              <a:blipFill>
                <a:blip r:embed="rId3"/>
                <a:stretch>
                  <a:fillRect l="-1378" t="-2192" b="-4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17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Koeficijent elastičnosti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3AEA72-BD6B-4961-8D79-31D102CBA4F9}"/>
                  </a:ext>
                </a:extLst>
              </p:cNvPr>
              <p:cNvSpPr txBox="1"/>
              <p:nvPr/>
            </p:nvSpPr>
            <p:spPr>
              <a:xfrm>
                <a:off x="678504" y="1355086"/>
                <a:ext cx="10834991" cy="4975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Koeficijent elastičnosti funkcije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hr-H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hr-HR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  <m:r>
                        <a:rPr lang="hr-HR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sSup>
                        <m:sSupPr>
                          <m:ctrlP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hr-HR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hr-H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Interpretacija elastičnosti:</a:t>
                </a:r>
              </a:p>
              <a:p>
                <a:endParaRPr lang="hr-H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Kada u točki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vrijednost varijable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raste za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1 %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tada vrijednost funkcije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raste (pada) za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hr-HR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hr-HR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hr-HR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hr-HR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hr-HR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r-HR" sz="3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hr-HR" sz="3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r-HR" sz="32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hr-H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Rast ili pad ovisi o predznaku koeficijenta elastičnosti.</a:t>
                </a:r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3AEA72-BD6B-4961-8D79-31D102CBA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04" y="1355086"/>
                <a:ext cx="10834991" cy="4975786"/>
              </a:xfrm>
              <a:prstGeom prst="rect">
                <a:avLst/>
              </a:prstGeom>
              <a:blipFill>
                <a:blip r:embed="rId3"/>
                <a:stretch>
                  <a:fillRect l="-1406" t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79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Koeficijent elastičnosti</a:t>
            </a:r>
            <a:endParaRPr lang="en-US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13AEA72-BD6B-4961-8D79-31D102CBA4F9}"/>
              </a:ext>
            </a:extLst>
          </p:cNvPr>
          <p:cNvSpPr txBox="1"/>
          <p:nvPr/>
        </p:nvSpPr>
        <p:spPr>
          <a:xfrm>
            <a:off x="877933" y="1266245"/>
            <a:ext cx="10666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8.4. Odredite koeficijent elastičnosti zadane funkcije, te ga interpretirajte na zadanoj razini.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4560C2F-698C-491B-8464-8668B94CD52A}"/>
              </a:ext>
            </a:extLst>
          </p:cNvPr>
          <p:cNvSpPr txBox="1"/>
          <p:nvPr/>
        </p:nvSpPr>
        <p:spPr>
          <a:xfrm>
            <a:off x="1348578" y="2677891"/>
            <a:ext cx="579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</a:t>
            </a:r>
            <a:endParaRPr lang="en-US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D50803BD-6B84-417C-9F8D-BFE86E340BDB}"/>
              </a:ext>
            </a:extLst>
          </p:cNvPr>
          <p:cNvSpPr txBox="1"/>
          <p:nvPr/>
        </p:nvSpPr>
        <p:spPr>
          <a:xfrm>
            <a:off x="1348578" y="3983277"/>
            <a:ext cx="579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lang="en-US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C081FD6-662D-4F14-9C59-827872153128}"/>
              </a:ext>
            </a:extLst>
          </p:cNvPr>
          <p:cNvSpPr txBox="1"/>
          <p:nvPr/>
        </p:nvSpPr>
        <p:spPr>
          <a:xfrm>
            <a:off x="1348578" y="5288663"/>
            <a:ext cx="579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C33098EC-7CB0-4707-9EB1-6A88EEE6E966}"/>
                  </a:ext>
                </a:extLst>
              </p:cNvPr>
              <p:cNvSpPr txBox="1"/>
              <p:nvPr/>
            </p:nvSpPr>
            <p:spPr>
              <a:xfrm>
                <a:off x="2255520" y="2724056"/>
                <a:ext cx="501188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r-HR" sz="3200" dirty="0"/>
                  <a:t>,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sz="32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C33098EC-7CB0-4707-9EB1-6A88EEE6E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520" y="2724056"/>
                <a:ext cx="5011885" cy="492443"/>
              </a:xfrm>
              <a:prstGeom prst="rect">
                <a:avLst/>
              </a:prstGeom>
              <a:blipFill>
                <a:blip r:embed="rId3"/>
                <a:stretch>
                  <a:fillRect l="-122" t="-24691" b="-49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C440B29C-7062-480A-8058-3BCCAA1E00E6}"/>
                  </a:ext>
                </a:extLst>
              </p:cNvPr>
              <p:cNvSpPr txBox="1"/>
              <p:nvPr/>
            </p:nvSpPr>
            <p:spPr>
              <a:xfrm>
                <a:off x="2255520" y="3776426"/>
                <a:ext cx="5154616" cy="998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,       </m:t>
                      </m:r>
                      <m:sSub>
                        <m:sSub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C440B29C-7062-480A-8058-3BCCAA1E0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520" y="3776426"/>
                <a:ext cx="5154616" cy="9984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niOkvir 13">
                <a:extLst>
                  <a:ext uri="{FF2B5EF4-FFF2-40B4-BE49-F238E27FC236}">
                    <a16:creationId xmlns:a16="http://schemas.microsoft.com/office/drawing/2014/main" id="{E4B35492-C58F-4A2F-ABB2-23CCE78AEC3A}"/>
                  </a:ext>
                </a:extLst>
              </p:cNvPr>
              <p:cNvSpPr txBox="1"/>
              <p:nvPr/>
            </p:nvSpPr>
            <p:spPr>
              <a:xfrm>
                <a:off x="2255520" y="5333506"/>
                <a:ext cx="5254708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=100 </m:t>
                      </m:r>
                      <m:sSup>
                        <m:sSup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p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kstniOkvir 13">
                <a:extLst>
                  <a:ext uri="{FF2B5EF4-FFF2-40B4-BE49-F238E27FC236}">
                    <a16:creationId xmlns:a16="http://schemas.microsoft.com/office/drawing/2014/main" id="{E4B35492-C58F-4A2F-ABB2-23CCE78AE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520" y="5333506"/>
                <a:ext cx="5254708" cy="494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08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2" grpId="0"/>
      <p:bldP spid="10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Koeficijent elastičnosti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3AEA72-BD6B-4961-8D79-31D102CBA4F9}"/>
                  </a:ext>
                </a:extLst>
              </p:cNvPr>
              <p:cNvSpPr txBox="1"/>
              <p:nvPr/>
            </p:nvSpPr>
            <p:spPr>
              <a:xfrm>
                <a:off x="762753" y="1878768"/>
                <a:ext cx="10666493" cy="3100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8.5. Zadana je funkcija potražnje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u ovisnosti o cijeni proizvoda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hr-HR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hr-HR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d>
                        <m:dPr>
                          <m:ctrlP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  <m:r>
                        <a:rPr lang="hr-HR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1000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rad>
                        </m:den>
                      </m:f>
                      <m:r>
                        <a:rPr lang="hr-HR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hr-HR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Izračunajte i interpretirajte koeficijent elastičnosti zadane funkcije potražnje.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3AEA72-BD6B-4961-8D79-31D102CBA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53" y="1878768"/>
                <a:ext cx="10666493" cy="3100464"/>
              </a:xfrm>
              <a:prstGeom prst="rect">
                <a:avLst/>
              </a:prstGeom>
              <a:blipFill>
                <a:blip r:embed="rId3"/>
                <a:stretch>
                  <a:fillRect l="-1429" t="-2554" b="-5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000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Koeficijent elastičnosti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3AEA72-BD6B-4961-8D79-31D102CBA4F9}"/>
                  </a:ext>
                </a:extLst>
              </p:cNvPr>
              <p:cNvSpPr txBox="1"/>
              <p:nvPr/>
            </p:nvSpPr>
            <p:spPr>
              <a:xfrm>
                <a:off x="762753" y="1878768"/>
                <a:ext cx="10666493" cy="2905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8.6. Zadana je funkcija cijene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u ovisnosti o količini proizvodnje, gdje je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hr-HR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količina iskazana u tonama: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d>
                        <m:dPr>
                          <m:ctrlP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</m:d>
                      <m:r>
                        <a:rPr lang="hr-HR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r-HR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num>
                        <m:den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sup>
                          </m:sSup>
                        </m:den>
                      </m:f>
                      <m:r>
                        <a:rPr lang="hr-HR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hr-HR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Izračunajte i interpretirajte koeficijent elastičnosti zadane funkcije cijene na razinama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=500 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r-HR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hr-HR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hr-HR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00 </m:t>
                    </m:r>
                    <m:r>
                      <a:rPr lang="hr-HR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3AEA72-BD6B-4961-8D79-31D102CBA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53" y="1878768"/>
                <a:ext cx="10666493" cy="2905539"/>
              </a:xfrm>
              <a:prstGeom prst="rect">
                <a:avLst/>
              </a:prstGeom>
              <a:blipFill>
                <a:blip r:embed="rId3"/>
                <a:stretch>
                  <a:fillRect l="-1429" t="-2725" b="-5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479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369668" y="2694899"/>
            <a:ext cx="6627779" cy="1468201"/>
          </a:xfrm>
        </p:spPr>
        <p:txBody>
          <a:bodyPr/>
          <a:lstStyle/>
          <a:p>
            <a:pPr marL="0" indent="0" algn="ctr">
              <a:buNone/>
            </a:pPr>
            <a:r>
              <a:rPr lang="hr-HR" sz="6000" dirty="0">
                <a:solidFill>
                  <a:schemeClr val="bg1"/>
                </a:solidFill>
              </a:rPr>
              <a:t>Hvala </a:t>
            </a:r>
            <a:r>
              <a:rPr lang="hr-HR" sz="6000" dirty="0">
                <a:solidFill>
                  <a:schemeClr val="bg1"/>
                </a:solidFill>
                <a:sym typeface="Wingdings" pitchFamily="2" charset="2"/>
              </a:rPr>
              <a:t></a:t>
            </a:r>
          </a:p>
          <a:p>
            <a:pPr marL="0" indent="0" algn="ctr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24423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 err="1"/>
              <a:t>L’Hospitalovo</a:t>
            </a:r>
            <a:r>
              <a:rPr lang="hr-HR" dirty="0"/>
              <a:t> pravilo</a:t>
            </a:r>
            <a:endParaRPr lang="en-US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13AEA72-BD6B-4961-8D79-31D102CBA4F9}"/>
              </a:ext>
            </a:extLst>
          </p:cNvPr>
          <p:cNvSpPr txBox="1"/>
          <p:nvPr/>
        </p:nvSpPr>
        <p:spPr>
          <a:xfrm>
            <a:off x="877933" y="1355086"/>
            <a:ext cx="1066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5.1. Primjenom </a:t>
            </a:r>
            <a:r>
              <a:rPr lang="hr-HR" sz="3200" dirty="0" err="1">
                <a:latin typeface="Arial" panose="020B0604020202020204" pitchFamily="34" charset="0"/>
                <a:cs typeface="Arial" panose="020B0604020202020204" pitchFamily="34" charset="0"/>
              </a:rPr>
              <a:t>L’Hospitalovog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 pravila izračunajte: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4560C2F-698C-491B-8464-8668B94CD52A}"/>
              </a:ext>
            </a:extLst>
          </p:cNvPr>
          <p:cNvSpPr txBox="1"/>
          <p:nvPr/>
        </p:nvSpPr>
        <p:spPr>
          <a:xfrm>
            <a:off x="1356360" y="2413246"/>
            <a:ext cx="579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</a:t>
            </a:r>
            <a:endParaRPr lang="en-US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D50803BD-6B84-417C-9F8D-BFE86E340BDB}"/>
              </a:ext>
            </a:extLst>
          </p:cNvPr>
          <p:cNvSpPr txBox="1"/>
          <p:nvPr/>
        </p:nvSpPr>
        <p:spPr>
          <a:xfrm>
            <a:off x="1356360" y="3757938"/>
            <a:ext cx="579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lang="en-US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C081FD6-662D-4F14-9C59-827872153128}"/>
              </a:ext>
            </a:extLst>
          </p:cNvPr>
          <p:cNvSpPr txBox="1"/>
          <p:nvPr/>
        </p:nvSpPr>
        <p:spPr>
          <a:xfrm>
            <a:off x="1348578" y="5108929"/>
            <a:ext cx="579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C33098EC-7CB0-4707-9EB1-6A88EEE6E966}"/>
                  </a:ext>
                </a:extLst>
              </p:cNvPr>
              <p:cNvSpPr txBox="1"/>
              <p:nvPr/>
            </p:nvSpPr>
            <p:spPr>
              <a:xfrm>
                <a:off x="2255520" y="2154296"/>
                <a:ext cx="1678536" cy="918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hr-HR" sz="3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r-HR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C33098EC-7CB0-4707-9EB1-6A88EEE6E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520" y="2154296"/>
                <a:ext cx="1678536" cy="9185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C440B29C-7062-480A-8058-3BCCAA1E00E6}"/>
                  </a:ext>
                </a:extLst>
              </p:cNvPr>
              <p:cNvSpPr txBox="1"/>
              <p:nvPr/>
            </p:nvSpPr>
            <p:spPr>
              <a:xfrm>
                <a:off x="2255520" y="3592635"/>
                <a:ext cx="1683345" cy="10215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hr-HR" sz="3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r-HR" sz="32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r-HR" sz="3200" b="0" i="0" smtClean="0">
                                      <a:latin typeface="Cambria Math" panose="02040503050406030204" pitchFamily="18" charset="0"/>
                                    </a:rPr>
                                    <m:t>ctg</m:t>
                                  </m:r>
                                </m:fName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C440B29C-7062-480A-8058-3BCCAA1E0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520" y="3592635"/>
                <a:ext cx="1683345" cy="10215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niOkvir 11">
                <a:extLst>
                  <a:ext uri="{FF2B5EF4-FFF2-40B4-BE49-F238E27FC236}">
                    <a16:creationId xmlns:a16="http://schemas.microsoft.com/office/drawing/2014/main" id="{40748C96-C39E-408D-997D-A78812A59984}"/>
                  </a:ext>
                </a:extLst>
              </p:cNvPr>
              <p:cNvSpPr txBox="1"/>
              <p:nvPr/>
            </p:nvSpPr>
            <p:spPr>
              <a:xfrm>
                <a:off x="2255520" y="4903711"/>
                <a:ext cx="5501640" cy="9952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hr-HR" sz="3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  <m:r>
                                <a:rPr lang="hr-HR" sz="3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lim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  <m:sSup>
                                <m:sSup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kstniOkvir 11">
                <a:extLst>
                  <a:ext uri="{FF2B5EF4-FFF2-40B4-BE49-F238E27FC236}">
                    <a16:creationId xmlns:a16="http://schemas.microsoft.com/office/drawing/2014/main" id="{40748C96-C39E-408D-997D-A78812A59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520" y="4903711"/>
                <a:ext cx="5501640" cy="995209"/>
              </a:xfrm>
              <a:prstGeom prst="rect">
                <a:avLst/>
              </a:prstGeom>
              <a:blipFill>
                <a:blip r:embed="rId5"/>
                <a:stretch>
                  <a:fillRect b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96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 err="1"/>
              <a:t>L’Hospitalovo</a:t>
            </a:r>
            <a:r>
              <a:rPr lang="hr-HR" dirty="0"/>
              <a:t> pravilo</a:t>
            </a:r>
            <a:endParaRPr lang="en-US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13AEA72-BD6B-4961-8D79-31D102CBA4F9}"/>
              </a:ext>
            </a:extLst>
          </p:cNvPr>
          <p:cNvSpPr txBox="1"/>
          <p:nvPr/>
        </p:nvSpPr>
        <p:spPr>
          <a:xfrm>
            <a:off x="877933" y="1355086"/>
            <a:ext cx="1066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5.2. Primjenom </a:t>
            </a:r>
            <a:r>
              <a:rPr lang="hr-HR" sz="3200" dirty="0" err="1">
                <a:latin typeface="Arial" panose="020B0604020202020204" pitchFamily="34" charset="0"/>
                <a:cs typeface="Arial" panose="020B0604020202020204" pitchFamily="34" charset="0"/>
              </a:rPr>
              <a:t>L’Hospitalovog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 pravila izračunajte: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4560C2F-698C-491B-8464-8668B94CD52A}"/>
              </a:ext>
            </a:extLst>
          </p:cNvPr>
          <p:cNvSpPr txBox="1"/>
          <p:nvPr/>
        </p:nvSpPr>
        <p:spPr>
          <a:xfrm>
            <a:off x="1356360" y="2413246"/>
            <a:ext cx="579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</a:t>
            </a:r>
            <a:endParaRPr lang="en-US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D50803BD-6B84-417C-9F8D-BFE86E340BDB}"/>
              </a:ext>
            </a:extLst>
          </p:cNvPr>
          <p:cNvSpPr txBox="1"/>
          <p:nvPr/>
        </p:nvSpPr>
        <p:spPr>
          <a:xfrm>
            <a:off x="1356360" y="3757938"/>
            <a:ext cx="579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lang="en-US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C081FD6-662D-4F14-9C59-827872153128}"/>
              </a:ext>
            </a:extLst>
          </p:cNvPr>
          <p:cNvSpPr txBox="1"/>
          <p:nvPr/>
        </p:nvSpPr>
        <p:spPr>
          <a:xfrm>
            <a:off x="1356360" y="5045946"/>
            <a:ext cx="579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C33098EC-7CB0-4707-9EB1-6A88EEE6E966}"/>
                  </a:ext>
                </a:extLst>
              </p:cNvPr>
              <p:cNvSpPr txBox="1"/>
              <p:nvPr/>
            </p:nvSpPr>
            <p:spPr>
              <a:xfrm>
                <a:off x="2255520" y="2413246"/>
                <a:ext cx="3896323" cy="641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hr-HR" sz="3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 (1−</m:t>
                          </m:r>
                          <m:func>
                            <m:func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3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)⋅</m:t>
                              </m:r>
                              <m:func>
                                <m:func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r-HR" sz="3200" b="0" i="0" smtClean="0">
                                      <a:latin typeface="Cambria Math" panose="02040503050406030204" pitchFamily="18" charset="0"/>
                                    </a:rPr>
                                    <m:t>ctg</m:t>
                                  </m:r>
                                </m:fName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C33098EC-7CB0-4707-9EB1-6A88EEE6E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520" y="2413246"/>
                <a:ext cx="3896323" cy="6414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C440B29C-7062-480A-8058-3BCCAA1E00E6}"/>
                  </a:ext>
                </a:extLst>
              </p:cNvPr>
              <p:cNvSpPr txBox="1"/>
              <p:nvPr/>
            </p:nvSpPr>
            <p:spPr>
              <a:xfrm>
                <a:off x="2255520" y="3630210"/>
                <a:ext cx="3327642" cy="840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hr-HR" sz="3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→1</m:t>
                              </m:r>
                            </m:lim>
                          </m:limLow>
                        </m:fName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3200" b="0" i="0" smtClean="0">
                                  <a:latin typeface="Cambria Math" panose="02040503050406030204" pitchFamily="18" charset="0"/>
                                </a:rPr>
                                <m:t>tg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C440B29C-7062-480A-8058-3BCCAA1E0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520" y="3630210"/>
                <a:ext cx="3327642" cy="840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niOkvir 11">
                <a:extLst>
                  <a:ext uri="{FF2B5EF4-FFF2-40B4-BE49-F238E27FC236}">
                    <a16:creationId xmlns:a16="http://schemas.microsoft.com/office/drawing/2014/main" id="{40748C96-C39E-408D-997D-A78812A59984}"/>
                  </a:ext>
                </a:extLst>
              </p:cNvPr>
              <p:cNvSpPr txBox="1"/>
              <p:nvPr/>
            </p:nvSpPr>
            <p:spPr>
              <a:xfrm>
                <a:off x="2255520" y="5045946"/>
                <a:ext cx="2229008" cy="651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hr-HR" sz="3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32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kstniOkvir 11">
                <a:extLst>
                  <a:ext uri="{FF2B5EF4-FFF2-40B4-BE49-F238E27FC236}">
                    <a16:creationId xmlns:a16="http://schemas.microsoft.com/office/drawing/2014/main" id="{40748C96-C39E-408D-997D-A78812A59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520" y="5045946"/>
                <a:ext cx="2229008" cy="6513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81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Tangenta i normala</a:t>
            </a:r>
            <a:endParaRPr lang="en-US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13AEA72-BD6B-4961-8D79-31D102CBA4F9}"/>
              </a:ext>
            </a:extLst>
          </p:cNvPr>
          <p:cNvSpPr txBox="1"/>
          <p:nvPr/>
        </p:nvSpPr>
        <p:spPr>
          <a:xfrm>
            <a:off x="944880" y="1355086"/>
            <a:ext cx="3645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Jednadžba pravca: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F41D3F08-26EA-41B5-B3C2-DF470F6AAFC9}"/>
                  </a:ext>
                </a:extLst>
              </p:cNvPr>
              <p:cNvSpPr txBox="1"/>
              <p:nvPr/>
            </p:nvSpPr>
            <p:spPr>
              <a:xfrm>
                <a:off x="944880" y="2232818"/>
                <a:ext cx="375852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r-H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hr-H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hr-H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hr-H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hr-H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hr-H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hr-H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</m:t>
                      </m:r>
                      <m:r>
                        <a:rPr kumimoji="0" lang="hr-H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d>
                        <m:dPr>
                          <m:ctrlPr>
                            <a:rPr kumimoji="0" lang="hr-H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hr-H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hr-H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hr-H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hr-H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hr-H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F41D3F08-26EA-41B5-B3C2-DF470F6AA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" y="2232818"/>
                <a:ext cx="3758528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niOkvir 15">
                <a:extLst>
                  <a:ext uri="{FF2B5EF4-FFF2-40B4-BE49-F238E27FC236}">
                    <a16:creationId xmlns:a16="http://schemas.microsoft.com/office/drawing/2014/main" id="{720E8ABA-60B4-4C37-899A-CA3A443A7634}"/>
                  </a:ext>
                </a:extLst>
              </p:cNvPr>
              <p:cNvSpPr txBox="1"/>
              <p:nvPr/>
            </p:nvSpPr>
            <p:spPr>
              <a:xfrm>
                <a:off x="5775960" y="2186651"/>
                <a:ext cx="6096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r-H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nagiba </a:t>
                </a:r>
                <a14:m>
                  <m:oMath xmlns:m="http://schemas.openxmlformats.org/officeDocument/2006/math"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kumimoji="0" lang="hr-H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kroz točku </a:t>
                </a:r>
                <a14:m>
                  <m:oMath xmlns:m="http://schemas.openxmlformats.org/officeDocument/2006/math"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𝑇</m:t>
                    </m:r>
                    <m:d>
                      <m:dPr>
                        <m:ctrlP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hr-H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kstniOkvir 15">
                <a:extLst>
                  <a:ext uri="{FF2B5EF4-FFF2-40B4-BE49-F238E27FC236}">
                    <a16:creationId xmlns:a16="http://schemas.microsoft.com/office/drawing/2014/main" id="{720E8ABA-60B4-4C37-899A-CA3A443A7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960" y="2186651"/>
                <a:ext cx="6096000" cy="584775"/>
              </a:xfrm>
              <a:prstGeom prst="rect">
                <a:avLst/>
              </a:prstGeom>
              <a:blipFill>
                <a:blip r:embed="rId4"/>
                <a:stretch>
                  <a:fillRect l="-260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niOkvir 16">
                <a:extLst>
                  <a:ext uri="{FF2B5EF4-FFF2-40B4-BE49-F238E27FC236}">
                    <a16:creationId xmlns:a16="http://schemas.microsoft.com/office/drawing/2014/main" id="{D65135B0-6E4A-4BD6-829E-304DC43065DC}"/>
                  </a:ext>
                </a:extLst>
              </p:cNvPr>
              <p:cNvSpPr txBox="1"/>
              <p:nvPr/>
            </p:nvSpPr>
            <p:spPr>
              <a:xfrm>
                <a:off x="655320" y="3240806"/>
                <a:ext cx="4794454" cy="923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r-H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hr-H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hr-H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hr-H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hr-H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hr-H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hr-H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hr-H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hr-H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hr-H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hr-H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hr-H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hr-H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hr-H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hr-H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hr-H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hr-H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hr-H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hr-H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hr-H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hr-H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kumimoji="0" lang="hr-H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d>
                        <m:dPr>
                          <m:ctrlPr>
                            <a:rPr kumimoji="0" lang="hr-H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hr-H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hr-H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hr-H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hr-H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hr-H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kstniOkvir 16">
                <a:extLst>
                  <a:ext uri="{FF2B5EF4-FFF2-40B4-BE49-F238E27FC236}">
                    <a16:creationId xmlns:a16="http://schemas.microsoft.com/office/drawing/2014/main" id="{D65135B0-6E4A-4BD6-829E-304DC4306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" y="3240806"/>
                <a:ext cx="4794454" cy="9237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niOkvir 17">
                <a:extLst>
                  <a:ext uri="{FF2B5EF4-FFF2-40B4-BE49-F238E27FC236}">
                    <a16:creationId xmlns:a16="http://schemas.microsoft.com/office/drawing/2014/main" id="{E3742699-29F5-4317-964B-5607324E7C92}"/>
                  </a:ext>
                </a:extLst>
              </p:cNvPr>
              <p:cNvSpPr txBox="1"/>
              <p:nvPr/>
            </p:nvSpPr>
            <p:spPr>
              <a:xfrm>
                <a:off x="5775960" y="3410307"/>
                <a:ext cx="6096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r-H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kroz točke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hr-H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hr-H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kstniOkvir 17">
                <a:extLst>
                  <a:ext uri="{FF2B5EF4-FFF2-40B4-BE49-F238E27FC236}">
                    <a16:creationId xmlns:a16="http://schemas.microsoft.com/office/drawing/2014/main" id="{E3742699-29F5-4317-964B-5607324E7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960" y="3410307"/>
                <a:ext cx="6096000" cy="584775"/>
              </a:xfrm>
              <a:prstGeom prst="rect">
                <a:avLst/>
              </a:prstGeom>
              <a:blipFill>
                <a:blip r:embed="rId6"/>
                <a:stretch>
                  <a:fillRect l="-260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niOkvir 18">
                <a:extLst>
                  <a:ext uri="{FF2B5EF4-FFF2-40B4-BE49-F238E27FC236}">
                    <a16:creationId xmlns:a16="http://schemas.microsoft.com/office/drawing/2014/main" id="{F46F2D77-537D-48E1-A7BB-DB323CA89F49}"/>
                  </a:ext>
                </a:extLst>
              </p:cNvPr>
              <p:cNvSpPr txBox="1"/>
              <p:nvPr/>
            </p:nvSpPr>
            <p:spPr>
              <a:xfrm>
                <a:off x="838200" y="4511078"/>
                <a:ext cx="88392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r-H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Pravci su paralelni ako vrijedi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kstniOkvir 18">
                <a:extLst>
                  <a:ext uri="{FF2B5EF4-FFF2-40B4-BE49-F238E27FC236}">
                    <a16:creationId xmlns:a16="http://schemas.microsoft.com/office/drawing/2014/main" id="{F46F2D77-537D-48E1-A7BB-DB323CA8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11078"/>
                <a:ext cx="8839200" cy="584775"/>
              </a:xfrm>
              <a:prstGeom prst="rect">
                <a:avLst/>
              </a:prstGeom>
              <a:blipFill>
                <a:blip r:embed="rId7"/>
                <a:stretch>
                  <a:fillRect l="-1793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niOkvir 19">
                <a:extLst>
                  <a:ext uri="{FF2B5EF4-FFF2-40B4-BE49-F238E27FC236}">
                    <a16:creationId xmlns:a16="http://schemas.microsoft.com/office/drawing/2014/main" id="{8E85CB1F-CE2B-463C-829B-5554763AAC40}"/>
                  </a:ext>
                </a:extLst>
              </p:cNvPr>
              <p:cNvSpPr txBox="1"/>
              <p:nvPr/>
            </p:nvSpPr>
            <p:spPr>
              <a:xfrm>
                <a:off x="838200" y="5206065"/>
                <a:ext cx="8839200" cy="868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r-H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Pravci su okomiti ako vrijedi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kstniOkvir 19">
                <a:extLst>
                  <a:ext uri="{FF2B5EF4-FFF2-40B4-BE49-F238E27FC236}">
                    <a16:creationId xmlns:a16="http://schemas.microsoft.com/office/drawing/2014/main" id="{8E85CB1F-CE2B-463C-829B-5554763AA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206065"/>
                <a:ext cx="8839200" cy="868123"/>
              </a:xfrm>
              <a:prstGeom prst="rect">
                <a:avLst/>
              </a:prstGeom>
              <a:blipFill>
                <a:blip r:embed="rId8"/>
                <a:stretch>
                  <a:fillRect l="-1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17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Tangenta i normala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3AEA72-BD6B-4961-8D79-31D102CBA4F9}"/>
                  </a:ext>
                </a:extLst>
              </p:cNvPr>
              <p:cNvSpPr txBox="1"/>
              <p:nvPr/>
            </p:nvSpPr>
            <p:spPr>
              <a:xfrm>
                <a:off x="944880" y="1602369"/>
                <a:ext cx="88621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r-H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Tangenta na graf krivulje </a:t>
                </a:r>
                <a14:m>
                  <m:oMath xmlns:m="http://schemas.openxmlformats.org/officeDocument/2006/math"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𝑓</m:t>
                    </m:r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(</m:t>
                    </m:r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0" lang="hr-H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u točki </a:t>
                </a:r>
                <a14:m>
                  <m:oMath xmlns:m="http://schemas.openxmlformats.org/officeDocument/2006/math"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𝑇</m:t>
                    </m:r>
                    <m:d>
                      <m:dPr>
                        <m:ctrlP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hr-H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3AEA72-BD6B-4961-8D79-31D102CBA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" y="1602369"/>
                <a:ext cx="8862106" cy="584775"/>
              </a:xfrm>
              <a:prstGeom prst="rect">
                <a:avLst/>
              </a:prstGeom>
              <a:blipFill>
                <a:blip r:embed="rId3"/>
                <a:stretch>
                  <a:fillRect l="-1719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F41D3F08-26EA-41B5-B3C2-DF470F6AAFC9}"/>
                  </a:ext>
                </a:extLst>
              </p:cNvPr>
              <p:cNvSpPr txBox="1"/>
              <p:nvPr/>
            </p:nvSpPr>
            <p:spPr>
              <a:xfrm>
                <a:off x="4216736" y="2434427"/>
                <a:ext cx="459709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r-H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hr-H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hr-H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hr-H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hr-H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hr-H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hr-H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r>
                        <a:rPr kumimoji="0" lang="hr-H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′</m:t>
                      </m:r>
                      <m:d>
                        <m:dPr>
                          <m:ctrlPr>
                            <a:rPr kumimoji="0" lang="hr-H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hr-H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hr-H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hr-H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kumimoji="0" lang="hr-H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d>
                        <m:dPr>
                          <m:ctrlPr>
                            <a:rPr kumimoji="0" lang="hr-H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hr-H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hr-H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hr-H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hr-H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hr-H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F41D3F08-26EA-41B5-B3C2-DF470F6AA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736" y="2434427"/>
                <a:ext cx="4597092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B3C4496A-32B9-4DE7-854A-223C5C9DA4E2}"/>
                  </a:ext>
                </a:extLst>
              </p:cNvPr>
              <p:cNvSpPr txBox="1"/>
              <p:nvPr/>
            </p:nvSpPr>
            <p:spPr>
              <a:xfrm>
                <a:off x="944880" y="3638743"/>
                <a:ext cx="85172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r-H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Normala na graf krivulje </a:t>
                </a:r>
                <a14:m>
                  <m:oMath xmlns:m="http://schemas.openxmlformats.org/officeDocument/2006/math"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𝑓</m:t>
                    </m:r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(</m:t>
                    </m:r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0" lang="hr-H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u točki </a:t>
                </a:r>
                <a14:m>
                  <m:oMath xmlns:m="http://schemas.openxmlformats.org/officeDocument/2006/math"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𝑇</m:t>
                    </m:r>
                    <m:d>
                      <m:dPr>
                        <m:ctrlP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hr-H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hr-H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B3C4496A-32B9-4DE7-854A-223C5C9DA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" y="3638743"/>
                <a:ext cx="8517268" cy="584775"/>
              </a:xfrm>
              <a:prstGeom prst="rect">
                <a:avLst/>
              </a:prstGeom>
              <a:blipFill>
                <a:blip r:embed="rId5"/>
                <a:stretch>
                  <a:fillRect l="-1790" t="-13542" r="-85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niOkvir 11">
                <a:extLst>
                  <a:ext uri="{FF2B5EF4-FFF2-40B4-BE49-F238E27FC236}">
                    <a16:creationId xmlns:a16="http://schemas.microsoft.com/office/drawing/2014/main" id="{66546D38-1E6D-43C5-B5D2-7AC409F2F0C0}"/>
                  </a:ext>
                </a:extLst>
              </p:cNvPr>
              <p:cNvSpPr txBox="1"/>
              <p:nvPr/>
            </p:nvSpPr>
            <p:spPr>
              <a:xfrm>
                <a:off x="3989847" y="4429130"/>
                <a:ext cx="5050870" cy="1012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r-H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hr-H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hr-H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hr-H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hr-H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hr-H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hr-H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hr-H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0" lang="hr-H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hr-H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p>
                              <m:r>
                                <a:rPr kumimoji="0" lang="hr-H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hr-H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hr-HR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hr-HR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hr-HR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kumimoji="0" lang="hr-H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d>
                        <m:dPr>
                          <m:ctrlPr>
                            <a:rPr kumimoji="0" lang="hr-H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hr-H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hr-H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hr-H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hr-H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hr-H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kstniOkvir 11">
                <a:extLst>
                  <a:ext uri="{FF2B5EF4-FFF2-40B4-BE49-F238E27FC236}">
                    <a16:creationId xmlns:a16="http://schemas.microsoft.com/office/drawing/2014/main" id="{66546D38-1E6D-43C5-B5D2-7AC409F2F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847" y="4429130"/>
                <a:ext cx="5050870" cy="10125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616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Tangenta i normala</a:t>
            </a:r>
            <a:endParaRPr lang="en-US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13AEA72-BD6B-4961-8D79-31D102CBA4F9}"/>
              </a:ext>
            </a:extLst>
          </p:cNvPr>
          <p:cNvSpPr txBox="1"/>
          <p:nvPr/>
        </p:nvSpPr>
        <p:spPr>
          <a:xfrm>
            <a:off x="877933" y="1355086"/>
            <a:ext cx="106664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.4. Odredite jednadžbu tangente i normale na graf zadane funkcije i skicirajte graf funkcije zajedno s dobivenom tangentom i normalom.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4560C2F-698C-491B-8464-8668B94CD52A}"/>
              </a:ext>
            </a:extLst>
          </p:cNvPr>
          <p:cNvSpPr txBox="1"/>
          <p:nvPr/>
        </p:nvSpPr>
        <p:spPr>
          <a:xfrm>
            <a:off x="1356360" y="3238389"/>
            <a:ext cx="579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D50803BD-6B84-417C-9F8D-BFE86E340BDB}"/>
              </a:ext>
            </a:extLst>
          </p:cNvPr>
          <p:cNvSpPr txBox="1"/>
          <p:nvPr/>
        </p:nvSpPr>
        <p:spPr>
          <a:xfrm>
            <a:off x="1356360" y="4296548"/>
            <a:ext cx="579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C081FD6-662D-4F14-9C59-827872153128}"/>
              </a:ext>
            </a:extLst>
          </p:cNvPr>
          <p:cNvSpPr txBox="1"/>
          <p:nvPr/>
        </p:nvSpPr>
        <p:spPr>
          <a:xfrm>
            <a:off x="1356360" y="5354708"/>
            <a:ext cx="579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C33098EC-7CB0-4707-9EB1-6A88EEE6E966}"/>
                  </a:ext>
                </a:extLst>
              </p:cNvPr>
              <p:cNvSpPr txBox="1"/>
              <p:nvPr/>
            </p:nvSpPr>
            <p:spPr>
              <a:xfrm>
                <a:off x="2255520" y="3284109"/>
                <a:ext cx="69058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hr-H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hr-H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 točki s apscisom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kumimoji="0" lang="hr-H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C33098EC-7CB0-4707-9EB1-6A88EEE6E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520" y="3284109"/>
                <a:ext cx="6905801" cy="492443"/>
              </a:xfrm>
              <a:prstGeom prst="rect">
                <a:avLst/>
              </a:prstGeom>
              <a:blipFill>
                <a:blip r:embed="rId3"/>
                <a:stretch>
                  <a:fillRect l="-88" t="-28395" r="-2560" b="-49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niOkvir 13">
                <a:extLst>
                  <a:ext uri="{FF2B5EF4-FFF2-40B4-BE49-F238E27FC236}">
                    <a16:creationId xmlns:a16="http://schemas.microsoft.com/office/drawing/2014/main" id="{C5F70C83-A1FB-4D4A-A410-58568CBC22F9}"/>
                  </a:ext>
                </a:extLst>
              </p:cNvPr>
              <p:cNvSpPr txBox="1"/>
              <p:nvPr/>
            </p:nvSpPr>
            <p:spPr>
              <a:xfrm>
                <a:off x="2255520" y="4342713"/>
                <a:ext cx="553908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hr-HR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ln</m:t>
                        </m:r>
                      </m:fName>
                      <m:e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hr-H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u </a:t>
                </a:r>
                <a:r>
                  <a:rPr kumimoji="0" lang="hr-HR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nultočki</a:t>
                </a:r>
                <a:r>
                  <a:rPr kumimoji="0" lang="hr-H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funkcije.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kstniOkvir 13">
                <a:extLst>
                  <a:ext uri="{FF2B5EF4-FFF2-40B4-BE49-F238E27FC236}">
                    <a16:creationId xmlns:a16="http://schemas.microsoft.com/office/drawing/2014/main" id="{C5F70C83-A1FB-4D4A-A410-58568CBC2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520" y="4342713"/>
                <a:ext cx="5539080" cy="492443"/>
              </a:xfrm>
              <a:prstGeom prst="rect">
                <a:avLst/>
              </a:prstGeom>
              <a:blipFill>
                <a:blip r:embed="rId4"/>
                <a:stretch>
                  <a:fillRect l="-110" t="-27160" r="-4070" b="-46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AD0D882E-E66D-4F0F-A212-DF6D07F534ED}"/>
                  </a:ext>
                </a:extLst>
              </p:cNvPr>
              <p:cNvSpPr txBox="1"/>
              <p:nvPr/>
            </p:nvSpPr>
            <p:spPr>
              <a:xfrm>
                <a:off x="2255520" y="5401317"/>
                <a:ext cx="683732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sup>
                    </m:sSup>
                  </m:oMath>
                </a14:m>
                <a:r>
                  <a:rPr kumimoji="0" lang="hr-H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pl-P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 presjecištu s osi ordinata.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AD0D882E-E66D-4F0F-A212-DF6D07F53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520" y="5401317"/>
                <a:ext cx="6837321" cy="492443"/>
              </a:xfrm>
              <a:prstGeom prst="rect">
                <a:avLst/>
              </a:prstGeom>
              <a:blipFill>
                <a:blip r:embed="rId5"/>
                <a:stretch>
                  <a:fillRect l="-89" t="-27160" r="-2674" b="-46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636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Tangenta i normala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3AEA72-BD6B-4961-8D79-31D102CBA4F9}"/>
                  </a:ext>
                </a:extLst>
              </p:cNvPr>
              <p:cNvSpPr txBox="1"/>
              <p:nvPr/>
            </p:nvSpPr>
            <p:spPr>
              <a:xfrm>
                <a:off x="838200" y="1292852"/>
                <a:ext cx="10315973" cy="1123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r-HR" sz="3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kumimoji="0" lang="hr-H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.5. Odredite jednadžbu tangente na krivulju </a:t>
                </a:r>
                <a14:m>
                  <m:oMath xmlns:m="http://schemas.openxmlformats.org/officeDocument/2006/math"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−2</m:t>
                        </m:r>
                      </m:e>
                    </m:rad>
                  </m:oMath>
                </a14:m>
                <a:r>
                  <a:rPr kumimoji="0" lang="hr-H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u točki </a:t>
                </a:r>
                <a14:m>
                  <m:oMath xmlns:m="http://schemas.openxmlformats.org/officeDocument/2006/math"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𝐷</m:t>
                    </m:r>
                    <m:d>
                      <m:dPr>
                        <m:ctrlP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6,2</m:t>
                        </m:r>
                      </m:e>
                    </m:d>
                  </m:oMath>
                </a14:m>
                <a:r>
                  <a:rPr kumimoji="0" lang="hr-H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3AEA72-BD6B-4961-8D79-31D102CBA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92852"/>
                <a:ext cx="10315973" cy="1123641"/>
              </a:xfrm>
              <a:prstGeom prst="rect">
                <a:avLst/>
              </a:prstGeom>
              <a:blipFill>
                <a:blip r:embed="rId3"/>
                <a:stretch>
                  <a:fillRect l="-1537" t="-3261" b="-16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niOkvir 15">
                <a:extLst>
                  <a:ext uri="{FF2B5EF4-FFF2-40B4-BE49-F238E27FC236}">
                    <a16:creationId xmlns:a16="http://schemas.microsoft.com/office/drawing/2014/main" id="{6F103A81-AF7E-41CB-9123-FCBBC1A07268}"/>
                  </a:ext>
                </a:extLst>
              </p:cNvPr>
              <p:cNvSpPr txBox="1"/>
              <p:nvPr/>
            </p:nvSpPr>
            <p:spPr>
              <a:xfrm>
                <a:off x="838200" y="4423403"/>
                <a:ext cx="1068324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r-HR" sz="3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kumimoji="0" lang="hr-H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.7. </a:t>
                </a:r>
                <a:r>
                  <a:rPr kumimoji="0" lang="pl-P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 kojoj je točki parabole normala </a:t>
                </a:r>
                <a:r>
                  <a:rPr kumimoji="0" lang="pl-PL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 parabolu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−7</m:t>
                    </m:r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+3</m:t>
                    </m:r>
                  </m:oMath>
                </a14:m>
                <a:r>
                  <a:rPr kumimoji="0" lang="pl-P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okomita na pravac </a:t>
                </a:r>
                <a14:m>
                  <m:oMath xmlns:m="http://schemas.openxmlformats.org/officeDocument/2006/math"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5</m:t>
                    </m:r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−3=0</m:t>
                    </m:r>
                  </m:oMath>
                </a14:m>
                <a:r>
                  <a:rPr kumimoji="0" lang="pl-P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Odredite jednadžbu te normale.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kstniOkvir 15">
                <a:extLst>
                  <a:ext uri="{FF2B5EF4-FFF2-40B4-BE49-F238E27FC236}">
                    <a16:creationId xmlns:a16="http://schemas.microsoft.com/office/drawing/2014/main" id="{6F103A81-AF7E-41CB-9123-FCBBC1A07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23403"/>
                <a:ext cx="10683241" cy="1569660"/>
              </a:xfrm>
              <a:prstGeom prst="rect">
                <a:avLst/>
              </a:prstGeom>
              <a:blipFill>
                <a:blip r:embed="rId4"/>
                <a:stretch>
                  <a:fillRect l="-1484" t="-5058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niOkvir 16">
                <a:extLst>
                  <a:ext uri="{FF2B5EF4-FFF2-40B4-BE49-F238E27FC236}">
                    <a16:creationId xmlns:a16="http://schemas.microsoft.com/office/drawing/2014/main" id="{F38D3990-59CA-46A0-ADBA-2FF9564C06A8}"/>
                  </a:ext>
                </a:extLst>
              </p:cNvPr>
              <p:cNvSpPr txBox="1"/>
              <p:nvPr/>
            </p:nvSpPr>
            <p:spPr>
              <a:xfrm>
                <a:off x="838200" y="2778554"/>
                <a:ext cx="10683241" cy="1282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r-HR" sz="3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kumimoji="0" lang="hr-H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.6. </a:t>
                </a:r>
                <a:r>
                  <a:rPr kumimoji="0" lang="pt-B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Odredite </a:t>
                </a:r>
                <a:r>
                  <a:rPr lang="hr-HR" sz="3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tangente</a:t>
                </a:r>
                <a:r>
                  <a:rPr kumimoji="0" lang="pt-B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na krivulju</a:t>
                </a:r>
                <a:r>
                  <a:rPr kumimoji="0" lang="hr-H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+1</m:t>
                        </m:r>
                      </m:num>
                      <m:den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kumimoji="0" lang="hr-H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kumimoji="0" lang="pt-B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hr-H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koja su okomite na pravac</a:t>
                </a:r>
                <a:r>
                  <a:rPr kumimoji="0" lang="pt-B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−2</m:t>
                    </m:r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hr-H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−3=0</m:t>
                    </m:r>
                  </m:oMath>
                </a14:m>
                <a:r>
                  <a:rPr kumimoji="0" lang="pt-B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kstniOkvir 16">
                <a:extLst>
                  <a:ext uri="{FF2B5EF4-FFF2-40B4-BE49-F238E27FC236}">
                    <a16:creationId xmlns:a16="http://schemas.microsoft.com/office/drawing/2014/main" id="{F38D3990-59CA-46A0-ADBA-2FF9564C0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78554"/>
                <a:ext cx="10683241" cy="1282787"/>
              </a:xfrm>
              <a:prstGeom prst="rect">
                <a:avLst/>
              </a:prstGeom>
              <a:blipFill>
                <a:blip r:embed="rId5"/>
                <a:stretch>
                  <a:fillRect l="-1484" r="-1142" b="-1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74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Tok funkcije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3AEA72-BD6B-4961-8D79-31D102CBA4F9}"/>
                  </a:ext>
                </a:extLst>
              </p:cNvPr>
              <p:cNvSpPr txBox="1"/>
              <p:nvPr/>
            </p:nvSpPr>
            <p:spPr>
              <a:xfrm>
                <a:off x="678504" y="1089898"/>
                <a:ext cx="10834991" cy="4678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hr-HR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Domena funkcije</a:t>
                </a:r>
                <a:endParaRPr lang="hr-HR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544513"/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određujemo područje na kojemu je funkcija definirana</a:t>
                </a:r>
              </a:p>
              <a:p>
                <a:pPr indent="544513"/>
                <a:endParaRPr lang="hr-HR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544513"/>
                <a:endParaRPr lang="hr-HR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hr-HR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Nultočke funkcije</a:t>
                </a:r>
              </a:p>
              <a:p>
                <a:pPr indent="544513"/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točke u kojima funkcija siječe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-os</a:t>
                </a:r>
              </a:p>
              <a:p>
                <a:pPr indent="544513"/>
                <a:endParaRPr lang="hr-HR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rješavamo jednadžbu </a:t>
                </a:r>
                <a14:m>
                  <m:oMath xmlns:m="http://schemas.openxmlformats.org/officeDocument/2006/math"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hr-HR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odredimo rješenja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</m:t>
                    </m:r>
                  </m:oMath>
                </a14:m>
                <a:endParaRPr lang="hr-HR" sz="32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hr-H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nultočke su točke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,0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hr-HR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,0</m:t>
                        </m:r>
                      </m:e>
                    </m:d>
                    <m:r>
                      <a:rPr lang="hr-HR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</m:t>
                    </m:r>
                  </m:oMath>
                </a14:m>
                <a:endParaRPr lang="hr-HR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3AEA72-BD6B-4961-8D79-31D102CBA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04" y="1089898"/>
                <a:ext cx="10834991" cy="4678204"/>
              </a:xfrm>
              <a:prstGeom prst="rect">
                <a:avLst/>
              </a:prstGeom>
              <a:blipFill>
                <a:blip r:embed="rId3"/>
                <a:stretch>
                  <a:fillRect l="-1294" t="-1695" b="-339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6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UA Matematika novi format" id="{7CBEE5C8-0E00-4263-BADD-07B31E36A28A}" vid="{D1BD51D5-D235-44CF-A114-C1AFBFB75E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VUA Matematika novi format</Template>
  <TotalTime>2256</TotalTime>
  <Words>1376</Words>
  <Application>Microsoft Office PowerPoint</Application>
  <PresentationFormat>Widescreen</PresentationFormat>
  <Paragraphs>224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 Math</vt:lpstr>
      <vt:lpstr>Segoe UI</vt:lpstr>
      <vt:lpstr>Segoe UI Semibold</vt:lpstr>
      <vt:lpstr>Wingdings</vt:lpstr>
      <vt:lpstr>Tema sustava Office</vt:lpstr>
      <vt:lpstr>PowerPoint Presentation</vt:lpstr>
      <vt:lpstr>L’Hospitalovo pravilo</vt:lpstr>
      <vt:lpstr>L’Hospitalovo pravilo</vt:lpstr>
      <vt:lpstr>L’Hospitalovo pravilo</vt:lpstr>
      <vt:lpstr>Tangenta i normala</vt:lpstr>
      <vt:lpstr>Tangenta i normala</vt:lpstr>
      <vt:lpstr>Tangenta i normala</vt:lpstr>
      <vt:lpstr>Tangenta i normala</vt:lpstr>
      <vt:lpstr>Tok funkcije</vt:lpstr>
      <vt:lpstr>Tok funkcije</vt:lpstr>
      <vt:lpstr>Tok funkcije</vt:lpstr>
      <vt:lpstr>Tok funkcije</vt:lpstr>
      <vt:lpstr>Tok funkcije</vt:lpstr>
      <vt:lpstr>Tok funkcije</vt:lpstr>
      <vt:lpstr>Tok funkcije</vt:lpstr>
      <vt:lpstr>Tok funkcije</vt:lpstr>
      <vt:lpstr>Tok funkcije</vt:lpstr>
      <vt:lpstr>Tok funkcije</vt:lpstr>
      <vt:lpstr>Prosječni troškovi</vt:lpstr>
      <vt:lpstr>Granični troškovi</vt:lpstr>
      <vt:lpstr>Prosječni i granični troškovi</vt:lpstr>
      <vt:lpstr>Prosječni i granični troškovi</vt:lpstr>
      <vt:lpstr>Prosječni i granični troškovi</vt:lpstr>
      <vt:lpstr>Koeficijent elastičnosti</vt:lpstr>
      <vt:lpstr>Koeficijent elastičnosti</vt:lpstr>
      <vt:lpstr>Koeficijent elastičnosti</vt:lpstr>
      <vt:lpstr>Koeficijent elastičnosti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1 Predavanje 11 – Limes funkcije</dc:title>
  <dc:creator>Toni Milun</dc:creator>
  <cp:lastModifiedBy>Aleksandar Hatzivelkos | Nastavnik</cp:lastModifiedBy>
  <cp:revision>97</cp:revision>
  <cp:lastPrinted>2018-11-19T08:33:27Z</cp:lastPrinted>
  <dcterms:created xsi:type="dcterms:W3CDTF">2018-11-14T08:47:41Z</dcterms:created>
  <dcterms:modified xsi:type="dcterms:W3CDTF">2025-02-20T19:11:51Z</dcterms:modified>
</cp:coreProperties>
</file>