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8"/>
  </p:notesMasterIdLst>
  <p:sldIdLst>
    <p:sldId id="286" r:id="rId2"/>
    <p:sldId id="291" r:id="rId3"/>
    <p:sldId id="299" r:id="rId4"/>
    <p:sldId id="300" r:id="rId5"/>
    <p:sldId id="301" r:id="rId6"/>
    <p:sldId id="298" r:id="rId7"/>
    <p:sldId id="278" r:id="rId8"/>
    <p:sldId id="292" r:id="rId9"/>
    <p:sldId id="280" r:id="rId10"/>
    <p:sldId id="293" r:id="rId11"/>
    <p:sldId id="277" r:id="rId12"/>
    <p:sldId id="287" r:id="rId13"/>
    <p:sldId id="630" r:id="rId14"/>
    <p:sldId id="302" r:id="rId15"/>
    <p:sldId id="303" r:id="rId16"/>
    <p:sldId id="304" r:id="rId17"/>
    <p:sldId id="294" r:id="rId18"/>
    <p:sldId id="295" r:id="rId19"/>
    <p:sldId id="296" r:id="rId20"/>
    <p:sldId id="297" r:id="rId21"/>
    <p:sldId id="305" r:id="rId22"/>
    <p:sldId id="306" r:id="rId23"/>
    <p:sldId id="307" r:id="rId24"/>
    <p:sldId id="308" r:id="rId25"/>
    <p:sldId id="309" r:id="rId26"/>
    <p:sldId id="310" r:id="rId27"/>
    <p:sldId id="311" r:id="rId28"/>
    <p:sldId id="312" r:id="rId29"/>
    <p:sldId id="313" r:id="rId30"/>
    <p:sldId id="314" r:id="rId31"/>
    <p:sldId id="625" r:id="rId32"/>
    <p:sldId id="626" r:id="rId33"/>
    <p:sldId id="627" r:id="rId34"/>
    <p:sldId id="628" r:id="rId35"/>
    <p:sldId id="629" r:id="rId36"/>
    <p:sldId id="284" r:id="rId37"/>
  </p:sldIdLst>
  <p:sldSz cx="12192000" cy="6858000"/>
  <p:notesSz cx="6669088" cy="9926638"/>
  <p:embeddedFontLst>
    <p:embeddedFont>
      <p:font typeface="Stolzl Bold" panose="00000800000000000000" charset="0"/>
      <p:bold r:id="rId39"/>
    </p:embeddedFont>
    <p:embeddedFont>
      <p:font typeface="Stolzl Book" panose="00000500000000000000"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87766" autoAdjust="0"/>
  </p:normalViewPr>
  <p:slideViewPr>
    <p:cSldViewPr snapToGrid="0" snapToObjects="1">
      <p:cViewPr varScale="1">
        <p:scale>
          <a:sx n="94" d="100"/>
          <a:sy n="94" d="100"/>
        </p:scale>
        <p:origin x="11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09T04:41:33.320"/>
    </inkml:context>
    <inkml:brush xml:id="br0">
      <inkml:brushProperty name="width" value="0.05" units="cm"/>
      <inkml:brushProperty name="height" value="0.05" units="cm"/>
      <inkml:brushProperty name="color" value="#F6630D"/>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9/30/2024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24275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22</a:t>
            </a:fld>
            <a:endParaRPr lang="en-US"/>
          </a:p>
        </p:txBody>
      </p:sp>
    </p:spTree>
    <p:extLst>
      <p:ext uri="{BB962C8B-B14F-4D97-AF65-F5344CB8AC3E}">
        <p14:creationId xmlns:p14="http://schemas.microsoft.com/office/powerpoint/2010/main" val="381892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23</a:t>
            </a:fld>
            <a:endParaRPr lang="en-US"/>
          </a:p>
        </p:txBody>
      </p:sp>
    </p:spTree>
    <p:extLst>
      <p:ext uri="{BB962C8B-B14F-4D97-AF65-F5344CB8AC3E}">
        <p14:creationId xmlns:p14="http://schemas.microsoft.com/office/powerpoint/2010/main" val="102001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24</a:t>
            </a:fld>
            <a:endParaRPr lang="en-US"/>
          </a:p>
        </p:txBody>
      </p:sp>
    </p:spTree>
    <p:extLst>
      <p:ext uri="{BB962C8B-B14F-4D97-AF65-F5344CB8AC3E}">
        <p14:creationId xmlns:p14="http://schemas.microsoft.com/office/powerpoint/2010/main" val="361003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25</a:t>
            </a:fld>
            <a:endParaRPr lang="en-US"/>
          </a:p>
        </p:txBody>
      </p:sp>
    </p:spTree>
    <p:extLst>
      <p:ext uri="{BB962C8B-B14F-4D97-AF65-F5344CB8AC3E}">
        <p14:creationId xmlns:p14="http://schemas.microsoft.com/office/powerpoint/2010/main" val="345356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26</a:t>
            </a:fld>
            <a:endParaRPr lang="en-US"/>
          </a:p>
        </p:txBody>
      </p:sp>
    </p:spTree>
    <p:extLst>
      <p:ext uri="{BB962C8B-B14F-4D97-AF65-F5344CB8AC3E}">
        <p14:creationId xmlns:p14="http://schemas.microsoft.com/office/powerpoint/2010/main" val="331490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27</a:t>
            </a:fld>
            <a:endParaRPr lang="en-US"/>
          </a:p>
        </p:txBody>
      </p:sp>
    </p:spTree>
    <p:extLst>
      <p:ext uri="{BB962C8B-B14F-4D97-AF65-F5344CB8AC3E}">
        <p14:creationId xmlns:p14="http://schemas.microsoft.com/office/powerpoint/2010/main" val="129837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28</a:t>
            </a:fld>
            <a:endParaRPr lang="en-US"/>
          </a:p>
        </p:txBody>
      </p:sp>
    </p:spTree>
    <p:extLst>
      <p:ext uri="{BB962C8B-B14F-4D97-AF65-F5344CB8AC3E}">
        <p14:creationId xmlns:p14="http://schemas.microsoft.com/office/powerpoint/2010/main" val="359284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29</a:t>
            </a:fld>
            <a:endParaRPr lang="en-US"/>
          </a:p>
        </p:txBody>
      </p:sp>
    </p:spTree>
    <p:extLst>
      <p:ext uri="{BB962C8B-B14F-4D97-AF65-F5344CB8AC3E}">
        <p14:creationId xmlns:p14="http://schemas.microsoft.com/office/powerpoint/2010/main" val="291528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30</a:t>
            </a:fld>
            <a:endParaRPr lang="en-US"/>
          </a:p>
        </p:txBody>
      </p:sp>
    </p:spTree>
    <p:extLst>
      <p:ext uri="{BB962C8B-B14F-4D97-AF65-F5344CB8AC3E}">
        <p14:creationId xmlns:p14="http://schemas.microsoft.com/office/powerpoint/2010/main" val="3811188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vi-VN" dirty="0"/>
              <a:t>skupina mrežnih uređaja zadužena za prosljeđivanje paketa velikim brzinama, te mediji za prijenos podataka koji također omogućavaju velike brzine prijenosa podataka jer povezuju ukupni promet sa distribucijske razine</a:t>
            </a:r>
            <a:endParaRPr lang="hr-HR" dirty="0"/>
          </a:p>
          <a:p>
            <a:pPr lvl="1"/>
            <a:r>
              <a:rPr lang="vi-VN" dirty="0"/>
              <a:t>središte mreže kroz koje prolazi sav promet, vrlo je važno da bude stalno dostupna</a:t>
            </a:r>
            <a:endParaRPr lang="hr-HR" dirty="0"/>
          </a:p>
          <a:p>
            <a:pPr lvl="1"/>
            <a:r>
              <a:rPr lang="hr-HR" dirty="0"/>
              <a:t>d</a:t>
            </a:r>
            <a:r>
              <a:rPr lang="vi-VN" dirty="0"/>
              <a:t>a bi se osigurala </a:t>
            </a:r>
            <a:r>
              <a:rPr lang="hr-HR" dirty="0"/>
              <a:t>visoka </a:t>
            </a:r>
            <a:r>
              <a:rPr lang="vi-VN" dirty="0"/>
              <a:t>dostupnost, veza između uređaja na tom sloju mora biti redundantna i sami uređaji moraju po mogućnosti biti redudantni</a:t>
            </a:r>
          </a:p>
          <a:p>
            <a:endParaRPr lang="hr-HR" dirty="0"/>
          </a:p>
        </p:txBody>
      </p:sp>
      <p:sp>
        <p:nvSpPr>
          <p:cNvPr id="4" name="Slide Number Placeholder 3"/>
          <p:cNvSpPr>
            <a:spLocks noGrp="1"/>
          </p:cNvSpPr>
          <p:nvPr>
            <p:ph type="sldNum" sz="quarter" idx="10"/>
          </p:nvPr>
        </p:nvSpPr>
        <p:spPr/>
        <p:txBody>
          <a:bodyPr/>
          <a:lstStyle/>
          <a:p>
            <a:pPr>
              <a:defRPr/>
            </a:pPr>
            <a:fld id="{288CF33A-607D-46B4-88B2-C93B26BF1B96}" type="slidenum">
              <a:rPr lang="en-US" smtClean="0"/>
              <a:pPr>
                <a:defRPr/>
              </a:pPr>
              <a:t>34</a:t>
            </a:fld>
            <a:endParaRPr lang="en-US"/>
          </a:p>
        </p:txBody>
      </p:sp>
    </p:spTree>
    <p:extLst>
      <p:ext uri="{BB962C8B-B14F-4D97-AF65-F5344CB8AC3E}">
        <p14:creationId xmlns:p14="http://schemas.microsoft.com/office/powerpoint/2010/main" val="205355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13784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pPr>
              <a:defRPr/>
            </a:pPr>
            <a:fld id="{A165E4CB-8E6F-422C-886F-C393CA5AE67A}" type="slidenum">
              <a:rPr lang="en-US" smtClean="0"/>
              <a:pPr>
                <a:defRPr/>
              </a:pPr>
              <a:t>35</a:t>
            </a:fld>
            <a:endParaRPr lang="en-US"/>
          </a:p>
        </p:txBody>
      </p:sp>
    </p:spTree>
    <p:extLst>
      <p:ext uri="{BB962C8B-B14F-4D97-AF65-F5344CB8AC3E}">
        <p14:creationId xmlns:p14="http://schemas.microsoft.com/office/powerpoint/2010/main" val="56492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15</a:t>
            </a:fld>
            <a:endParaRPr lang="en-US"/>
          </a:p>
        </p:txBody>
      </p:sp>
    </p:spTree>
    <p:extLst>
      <p:ext uri="{BB962C8B-B14F-4D97-AF65-F5344CB8AC3E}">
        <p14:creationId xmlns:p14="http://schemas.microsoft.com/office/powerpoint/2010/main" val="422580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16</a:t>
            </a:fld>
            <a:endParaRPr lang="en-US"/>
          </a:p>
        </p:txBody>
      </p:sp>
    </p:spTree>
    <p:extLst>
      <p:ext uri="{BB962C8B-B14F-4D97-AF65-F5344CB8AC3E}">
        <p14:creationId xmlns:p14="http://schemas.microsoft.com/office/powerpoint/2010/main" val="131559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17</a:t>
            </a:fld>
            <a:endParaRPr lang="en-US"/>
          </a:p>
        </p:txBody>
      </p:sp>
    </p:spTree>
    <p:extLst>
      <p:ext uri="{BB962C8B-B14F-4D97-AF65-F5344CB8AC3E}">
        <p14:creationId xmlns:p14="http://schemas.microsoft.com/office/powerpoint/2010/main" val="295450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18</a:t>
            </a:fld>
            <a:endParaRPr lang="en-US"/>
          </a:p>
        </p:txBody>
      </p:sp>
    </p:spTree>
    <p:extLst>
      <p:ext uri="{BB962C8B-B14F-4D97-AF65-F5344CB8AC3E}">
        <p14:creationId xmlns:p14="http://schemas.microsoft.com/office/powerpoint/2010/main" val="400872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19</a:t>
            </a:fld>
            <a:endParaRPr lang="en-US"/>
          </a:p>
        </p:txBody>
      </p:sp>
    </p:spTree>
    <p:extLst>
      <p:ext uri="{BB962C8B-B14F-4D97-AF65-F5344CB8AC3E}">
        <p14:creationId xmlns:p14="http://schemas.microsoft.com/office/powerpoint/2010/main" val="217892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292758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371839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Prilagođeni izgled">
    <p:spTree>
      <p:nvGrpSpPr>
        <p:cNvPr id="1" name=""/>
        <p:cNvGrpSpPr/>
        <p:nvPr/>
      </p:nvGrpSpPr>
      <p:grpSpPr>
        <a:xfrm>
          <a:off x="0" y="0"/>
          <a:ext cx="0" cy="0"/>
          <a:chOff x="0" y="0"/>
          <a:chExt cx="0" cy="0"/>
        </a:xfrm>
      </p:grpSpPr>
      <p:sp>
        <p:nvSpPr>
          <p:cNvPr id="2" name="Naslov 1"/>
          <p:cNvSpPr>
            <a:spLocks noGrp="1"/>
          </p:cNvSpPr>
          <p:nvPr>
            <p:ph type="title"/>
          </p:nvPr>
        </p:nvSpPr>
        <p:spPr>
          <a:xfrm>
            <a:off x="336551" y="228600"/>
            <a:ext cx="11521016" cy="1112838"/>
          </a:xfrm>
          <a:prstGeom prst="rect">
            <a:avLst/>
          </a:prstGeom>
        </p:spPr>
        <p:txBody>
          <a:bodyPr/>
          <a:lstStyle/>
          <a:p>
            <a:r>
              <a:rPr lang="hr-HR"/>
              <a:t>Kliknite da biste uredili stil naslova matrice</a:t>
            </a:r>
          </a:p>
        </p:txBody>
      </p:sp>
      <p:sp>
        <p:nvSpPr>
          <p:cNvPr id="3" name="Date Placeholder 13"/>
          <p:cNvSpPr>
            <a:spLocks noGrp="1"/>
          </p:cNvSpPr>
          <p:nvPr>
            <p:ph type="dt" sz="half" idx="10"/>
          </p:nvPr>
        </p:nvSpPr>
        <p:spPr>
          <a:xfrm>
            <a:off x="6671734" y="6405564"/>
            <a:ext cx="1919817" cy="365125"/>
          </a:xfrm>
          <a:prstGeom prst="rect">
            <a:avLst/>
          </a:prstGeom>
        </p:spPr>
        <p:txBody>
          <a:bodyPr/>
          <a:lstStyle>
            <a:lvl1pPr>
              <a:defRPr/>
            </a:lvl1pPr>
          </a:lstStyle>
          <a:p>
            <a:pPr>
              <a:defRPr/>
            </a:pPr>
            <a:fld id="{F3569139-1A42-4EE4-B154-D943C54853F0}" type="datetimeFigureOut">
              <a:rPr lang="en-US"/>
              <a:pPr>
                <a:defRPr/>
              </a:pPr>
              <a:t>9/30/2024</a:t>
            </a:fld>
            <a:endParaRPr lang="en-US" sz="900" dirty="0"/>
          </a:p>
        </p:txBody>
      </p:sp>
      <p:sp>
        <p:nvSpPr>
          <p:cNvPr id="4" name="Footer Placeholder 2"/>
          <p:cNvSpPr>
            <a:spLocks noGrp="1"/>
          </p:cNvSpPr>
          <p:nvPr>
            <p:ph type="ftr" sz="quarter" idx="11"/>
          </p:nvPr>
        </p:nvSpPr>
        <p:spPr>
          <a:xfrm>
            <a:off x="336552" y="6410326"/>
            <a:ext cx="6165849" cy="366713"/>
          </a:xfrm>
          <a:prstGeom prst="rect">
            <a:avLst/>
          </a:prstGeom>
        </p:spPr>
        <p:txBody>
          <a:bodyPr/>
          <a:lstStyle>
            <a:lvl1pPr>
              <a:defRPr/>
            </a:lvl1pPr>
          </a:lstStyle>
          <a:p>
            <a:pPr>
              <a:defRPr/>
            </a:pPr>
            <a:r>
              <a:rPr lang="hr-HR"/>
              <a:t>Footer</a:t>
            </a:r>
            <a:endParaRPr lang="en-US"/>
          </a:p>
        </p:txBody>
      </p:sp>
    </p:spTree>
    <p:extLst>
      <p:ext uri="{BB962C8B-B14F-4D97-AF65-F5344CB8AC3E}">
        <p14:creationId xmlns:p14="http://schemas.microsoft.com/office/powerpoint/2010/main" val="3422191432"/>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9/30/2024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9/30/2024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9/30/2024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 id="214748366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18" Type="http://schemas.openxmlformats.org/officeDocument/2006/relationships/image" Target="../media/image22.PNG"/><Relationship Id="rId3" Type="http://schemas.openxmlformats.org/officeDocument/2006/relationships/image" Target="../media/image28.PNG"/><Relationship Id="rId21" Type="http://schemas.openxmlformats.org/officeDocument/2006/relationships/image" Target="../media/image36.jpeg"/><Relationship Id="rId7" Type="http://schemas.openxmlformats.org/officeDocument/2006/relationships/image" Target="../media/image29.PNG"/><Relationship Id="rId12" Type="http://schemas.openxmlformats.org/officeDocument/2006/relationships/image" Target="../media/image320.PNG"/><Relationship Id="rId17" Type="http://schemas.openxmlformats.org/officeDocument/2006/relationships/image" Target="../media/image33.png"/><Relationship Id="rId2" Type="http://schemas.openxmlformats.org/officeDocument/2006/relationships/image" Target="../media/image9.PNG"/><Relationship Id="rId16" Type="http://schemas.openxmlformats.org/officeDocument/2006/relationships/image" Target="../media/image32.png"/><Relationship Id="rId20"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ustomXml" Target="../ink/ink1.xml"/><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24.PNG"/><Relationship Id="rId19" Type="http://schemas.openxmlformats.org/officeDocument/2006/relationships/image" Target="../media/image34.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18.PNG"/><Relationship Id="rId22"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hyperlink" Target="https://www.udemy.com/course/osnove-racunalnih-mreza-prakticna-primjena/" TargetMode="Externa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mazon.com/Knowledge-Decisions-Thomas-Sowell/dp/0465037380" TargetMode="External"/><Relationship Id="rId2" Type="http://schemas.openxmlformats.org/officeDocument/2006/relationships/hyperlink" Target="https://www.britannica.com/technology/technolog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ablemap.info/_default.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8" Type="http://schemas.openxmlformats.org/officeDocument/2006/relationships/hyperlink" Target="http://www.router-switch.com/ws-c3750x-48p-l-p-1532.html" TargetMode="External"/><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0.jpeg"/><Relationship Id="rId11" Type="http://schemas.openxmlformats.org/officeDocument/2006/relationships/image" Target="../media/image84.jpeg"/><Relationship Id="rId5" Type="http://schemas.openxmlformats.org/officeDocument/2006/relationships/image" Target="../media/image79.png"/><Relationship Id="rId10" Type="http://schemas.openxmlformats.org/officeDocument/2006/relationships/image" Target="../media/image83.jpeg"/><Relationship Id="rId4" Type="http://schemas.openxmlformats.org/officeDocument/2006/relationships/image" Target="../media/image78.jpeg"/><Relationship Id="rId9" Type="http://schemas.openxmlformats.org/officeDocument/2006/relationships/image" Target="../media/image8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355861"/>
            <a:ext cx="7010399" cy="2166098"/>
          </a:xfrm>
        </p:spPr>
        <p:txBody>
          <a:bodyPr>
            <a:noAutofit/>
          </a:bodyPr>
          <a:lstStyle/>
          <a:p>
            <a:pPr algn="ctr"/>
            <a:r>
              <a:rPr lang="hr-HR" sz="4400" dirty="0"/>
              <a:t>Svrha i komponente računalne mreže</a:t>
            </a:r>
            <a:endParaRPr lang="en-US" sz="2400" b="0" dirty="0"/>
          </a:p>
        </p:txBody>
      </p:sp>
      <p:pic>
        <p:nvPicPr>
          <p:cNvPr id="5" name="Picture 4">
            <a:extLst>
              <a:ext uri="{FF2B5EF4-FFF2-40B4-BE49-F238E27FC236}">
                <a16:creationId xmlns:a16="http://schemas.microsoft.com/office/drawing/2014/main" id="{933F5A58-D066-95EA-03DA-A53EAB3C719F}"/>
              </a:ext>
            </a:extLst>
          </p:cNvPr>
          <p:cNvPicPr>
            <a:picLocks noChangeAspect="1"/>
          </p:cNvPicPr>
          <p:nvPr/>
        </p:nvPicPr>
        <p:blipFill>
          <a:blip r:embed="rId3"/>
          <a:srcRect/>
          <a:stretch/>
        </p:blipFill>
        <p:spPr>
          <a:xfrm>
            <a:off x="6543040" y="2379269"/>
            <a:ext cx="5334000" cy="3825766"/>
          </a:xfrm>
          <a:prstGeom prst="rect">
            <a:avLst/>
          </a:prstGeom>
        </p:spPr>
      </p:pic>
    </p:spTree>
    <p:extLst>
      <p:ext uri="{BB962C8B-B14F-4D97-AF65-F5344CB8AC3E}">
        <p14:creationId xmlns:p14="http://schemas.microsoft.com/office/powerpoint/2010/main" val="77351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8952"/>
            <a:ext cx="12192000" cy="649974"/>
          </a:xfrm>
        </p:spPr>
        <p:txBody>
          <a:bodyPr vert="horz" lIns="91440" tIns="45720" rIns="91440" bIns="45720" rtlCol="0" anchor="b">
            <a:normAutofit/>
          </a:bodyPr>
          <a:lstStyle/>
          <a:p>
            <a:pPr algn="l"/>
            <a:r>
              <a:rPr lang="hr-HR" sz="4000" b="0" i="1" dirty="0">
                <a:solidFill>
                  <a:schemeClr val="tx1">
                    <a:lumMod val="95000"/>
                    <a:lumOff val="5000"/>
                  </a:schemeClr>
                </a:solidFill>
                <a:latin typeface="+mj-lt"/>
                <a:ea typeface="+mj-ea"/>
                <a:cs typeface="+mj-cs"/>
              </a:rPr>
              <a:t>Krajnji uređaji vs. mrežni uređaji</a:t>
            </a:r>
          </a:p>
        </p:txBody>
      </p:sp>
      <p:pic>
        <p:nvPicPr>
          <p:cNvPr id="8" name="Slika 7">
            <a:extLst>
              <a:ext uri="{FF2B5EF4-FFF2-40B4-BE49-F238E27FC236}">
                <a16:creationId xmlns:a16="http://schemas.microsoft.com/office/drawing/2014/main" id="{58BEF5E8-D6EF-4972-88E0-6E2E206770C1}"/>
              </a:ext>
            </a:extLst>
          </p:cNvPr>
          <p:cNvPicPr>
            <a:picLocks noChangeAspect="1"/>
          </p:cNvPicPr>
          <p:nvPr/>
        </p:nvPicPr>
        <p:blipFill>
          <a:blip r:embed="rId2"/>
          <a:stretch>
            <a:fillRect/>
          </a:stretch>
        </p:blipFill>
        <p:spPr>
          <a:xfrm>
            <a:off x="593604" y="3769885"/>
            <a:ext cx="634751" cy="494199"/>
          </a:xfrm>
          <a:prstGeom prst="rect">
            <a:avLst/>
          </a:prstGeom>
        </p:spPr>
      </p:pic>
      <p:pic>
        <p:nvPicPr>
          <p:cNvPr id="30" name="Slika 29">
            <a:extLst>
              <a:ext uri="{FF2B5EF4-FFF2-40B4-BE49-F238E27FC236}">
                <a16:creationId xmlns:a16="http://schemas.microsoft.com/office/drawing/2014/main" id="{8D3108BD-FA42-4920-829B-D1650C6B4B61}"/>
              </a:ext>
            </a:extLst>
          </p:cNvPr>
          <p:cNvPicPr>
            <a:picLocks noChangeAspect="1"/>
          </p:cNvPicPr>
          <p:nvPr/>
        </p:nvPicPr>
        <p:blipFill>
          <a:blip r:embed="rId3"/>
          <a:stretch>
            <a:fillRect/>
          </a:stretch>
        </p:blipFill>
        <p:spPr>
          <a:xfrm>
            <a:off x="3339277" y="1769662"/>
            <a:ext cx="516266" cy="613445"/>
          </a:xfrm>
          <a:prstGeom prst="rect">
            <a:avLst/>
          </a:prstGeom>
        </p:spPr>
      </p:pic>
      <p:pic>
        <p:nvPicPr>
          <p:cNvPr id="38" name="Slika 37">
            <a:extLst>
              <a:ext uri="{FF2B5EF4-FFF2-40B4-BE49-F238E27FC236}">
                <a16:creationId xmlns:a16="http://schemas.microsoft.com/office/drawing/2014/main" id="{AEB246DB-0909-4F05-B2BA-E151220A5C85}"/>
              </a:ext>
            </a:extLst>
          </p:cNvPr>
          <p:cNvPicPr>
            <a:picLocks noChangeAspect="1"/>
          </p:cNvPicPr>
          <p:nvPr/>
        </p:nvPicPr>
        <p:blipFill>
          <a:blip r:embed="rId4"/>
          <a:stretch>
            <a:fillRect/>
          </a:stretch>
        </p:blipFill>
        <p:spPr>
          <a:xfrm>
            <a:off x="7718673" y="1934751"/>
            <a:ext cx="1714528" cy="1108642"/>
          </a:xfrm>
          <a:prstGeom prst="rect">
            <a:avLst/>
          </a:prstGeom>
        </p:spPr>
      </p:pic>
      <p:pic>
        <p:nvPicPr>
          <p:cNvPr id="35" name="Slika 34">
            <a:extLst>
              <a:ext uri="{FF2B5EF4-FFF2-40B4-BE49-F238E27FC236}">
                <a16:creationId xmlns:a16="http://schemas.microsoft.com/office/drawing/2014/main" id="{0D09F104-AC37-4644-9364-154039BDFFAB}"/>
              </a:ext>
            </a:extLst>
          </p:cNvPr>
          <p:cNvPicPr>
            <a:picLocks noChangeAspect="1"/>
          </p:cNvPicPr>
          <p:nvPr/>
        </p:nvPicPr>
        <p:blipFill>
          <a:blip r:embed="rId5"/>
          <a:stretch>
            <a:fillRect/>
          </a:stretch>
        </p:blipFill>
        <p:spPr>
          <a:xfrm>
            <a:off x="7921659" y="1255937"/>
            <a:ext cx="611741" cy="649974"/>
          </a:xfrm>
          <a:prstGeom prst="rect">
            <a:avLst/>
          </a:prstGeom>
        </p:spPr>
      </p:pic>
      <p:pic>
        <p:nvPicPr>
          <p:cNvPr id="37" name="Slika 36">
            <a:extLst>
              <a:ext uri="{FF2B5EF4-FFF2-40B4-BE49-F238E27FC236}">
                <a16:creationId xmlns:a16="http://schemas.microsoft.com/office/drawing/2014/main" id="{E7C2C321-433B-4124-848E-6B056EA443CA}"/>
              </a:ext>
            </a:extLst>
          </p:cNvPr>
          <p:cNvPicPr>
            <a:picLocks noChangeAspect="1"/>
          </p:cNvPicPr>
          <p:nvPr/>
        </p:nvPicPr>
        <p:blipFill>
          <a:blip r:embed="rId5"/>
          <a:stretch>
            <a:fillRect/>
          </a:stretch>
        </p:blipFill>
        <p:spPr>
          <a:xfrm>
            <a:off x="8677430" y="1142831"/>
            <a:ext cx="611741" cy="649974"/>
          </a:xfrm>
          <a:prstGeom prst="rect">
            <a:avLst/>
          </a:prstGeom>
        </p:spPr>
      </p:pic>
      <p:pic>
        <p:nvPicPr>
          <p:cNvPr id="4" name="Slika 3" descr="Slika na kojoj se prikazuje transport&#10;&#10;Opis je automatski generiran">
            <a:extLst>
              <a:ext uri="{FF2B5EF4-FFF2-40B4-BE49-F238E27FC236}">
                <a16:creationId xmlns:a16="http://schemas.microsoft.com/office/drawing/2014/main" id="{78607162-9995-478D-AB98-D8420A1FE8DD}"/>
              </a:ext>
            </a:extLst>
          </p:cNvPr>
          <p:cNvPicPr>
            <a:picLocks noChangeAspect="1"/>
          </p:cNvPicPr>
          <p:nvPr/>
        </p:nvPicPr>
        <p:blipFill>
          <a:blip r:embed="rId6"/>
          <a:stretch>
            <a:fillRect/>
          </a:stretch>
        </p:blipFill>
        <p:spPr>
          <a:xfrm>
            <a:off x="721188" y="2326026"/>
            <a:ext cx="834715" cy="916922"/>
          </a:xfrm>
          <a:prstGeom prst="rect">
            <a:avLst/>
          </a:prstGeom>
        </p:spPr>
      </p:pic>
      <p:pic>
        <p:nvPicPr>
          <p:cNvPr id="9" name="Slika 8">
            <a:extLst>
              <a:ext uri="{FF2B5EF4-FFF2-40B4-BE49-F238E27FC236}">
                <a16:creationId xmlns:a16="http://schemas.microsoft.com/office/drawing/2014/main" id="{BE4B9368-062B-48AE-9344-BC42F30C5645}"/>
              </a:ext>
            </a:extLst>
          </p:cNvPr>
          <p:cNvPicPr>
            <a:picLocks noChangeAspect="1"/>
          </p:cNvPicPr>
          <p:nvPr/>
        </p:nvPicPr>
        <p:blipFill>
          <a:blip r:embed="rId7"/>
          <a:stretch>
            <a:fillRect/>
          </a:stretch>
        </p:blipFill>
        <p:spPr>
          <a:xfrm>
            <a:off x="2853547" y="714942"/>
            <a:ext cx="819788" cy="969344"/>
          </a:xfrm>
          <a:prstGeom prst="rect">
            <a:avLst/>
          </a:prstGeom>
        </p:spPr>
      </p:pic>
      <p:pic>
        <p:nvPicPr>
          <p:cNvPr id="11" name="Slika 10">
            <a:extLst>
              <a:ext uri="{FF2B5EF4-FFF2-40B4-BE49-F238E27FC236}">
                <a16:creationId xmlns:a16="http://schemas.microsoft.com/office/drawing/2014/main" id="{166314DE-9769-4441-8078-89A381C092DE}"/>
              </a:ext>
            </a:extLst>
          </p:cNvPr>
          <p:cNvPicPr>
            <a:picLocks noChangeAspect="1"/>
          </p:cNvPicPr>
          <p:nvPr/>
        </p:nvPicPr>
        <p:blipFill>
          <a:blip r:embed="rId8"/>
          <a:stretch>
            <a:fillRect/>
          </a:stretch>
        </p:blipFill>
        <p:spPr>
          <a:xfrm>
            <a:off x="721188" y="1240198"/>
            <a:ext cx="873673" cy="501802"/>
          </a:xfrm>
          <a:prstGeom prst="rect">
            <a:avLst/>
          </a:prstGeom>
        </p:spPr>
      </p:pic>
      <p:pic>
        <p:nvPicPr>
          <p:cNvPr id="15" name="Slika 14">
            <a:extLst>
              <a:ext uri="{FF2B5EF4-FFF2-40B4-BE49-F238E27FC236}">
                <a16:creationId xmlns:a16="http://schemas.microsoft.com/office/drawing/2014/main" id="{E1CACBA2-97B4-4D41-8CD6-A43361DC0460}"/>
              </a:ext>
            </a:extLst>
          </p:cNvPr>
          <p:cNvPicPr>
            <a:picLocks noChangeAspect="1"/>
          </p:cNvPicPr>
          <p:nvPr/>
        </p:nvPicPr>
        <p:blipFill>
          <a:blip r:embed="rId9"/>
          <a:stretch>
            <a:fillRect/>
          </a:stretch>
        </p:blipFill>
        <p:spPr>
          <a:xfrm>
            <a:off x="3673335" y="5928651"/>
            <a:ext cx="547764" cy="409632"/>
          </a:xfrm>
          <a:prstGeom prst="rect">
            <a:avLst/>
          </a:prstGeom>
        </p:spPr>
      </p:pic>
      <p:pic>
        <p:nvPicPr>
          <p:cNvPr id="17" name="Slika 16">
            <a:extLst>
              <a:ext uri="{FF2B5EF4-FFF2-40B4-BE49-F238E27FC236}">
                <a16:creationId xmlns:a16="http://schemas.microsoft.com/office/drawing/2014/main" id="{0D1E7817-D50B-4F12-B468-8164B87A0FEF}"/>
              </a:ext>
            </a:extLst>
          </p:cNvPr>
          <p:cNvPicPr>
            <a:picLocks noChangeAspect="1"/>
          </p:cNvPicPr>
          <p:nvPr/>
        </p:nvPicPr>
        <p:blipFill>
          <a:blip r:embed="rId10"/>
          <a:stretch>
            <a:fillRect/>
          </a:stretch>
        </p:blipFill>
        <p:spPr>
          <a:xfrm>
            <a:off x="2580325" y="5681185"/>
            <a:ext cx="769788" cy="923746"/>
          </a:xfrm>
          <a:prstGeom prst="rect">
            <a:avLst/>
          </a:prstGeom>
        </p:spPr>
      </p:pic>
      <mc:AlternateContent xmlns:mc="http://schemas.openxmlformats.org/markup-compatibility/2006" xmlns:p14="http://schemas.microsoft.com/office/powerpoint/2010/main">
        <mc:Choice Requires="p14">
          <p:contentPart p14:bwMode="auto" r:id="rId11">
            <p14:nvContentPartPr>
              <p14:cNvPr id="60" name="Rukopis 59">
                <a:extLst>
                  <a:ext uri="{FF2B5EF4-FFF2-40B4-BE49-F238E27FC236}">
                    <a16:creationId xmlns:a16="http://schemas.microsoft.com/office/drawing/2014/main" id="{312674C2-BCE6-43DF-81BD-0193721F53D4}"/>
                  </a:ext>
                </a:extLst>
              </p14:cNvPr>
              <p14:cNvContentPartPr/>
              <p14:nvPr/>
            </p14:nvContentPartPr>
            <p14:xfrm>
              <a:off x="1854497" y="1776463"/>
              <a:ext cx="360" cy="360"/>
            </p14:xfrm>
          </p:contentPart>
        </mc:Choice>
        <mc:Fallback xmlns="">
          <p:pic>
            <p:nvPicPr>
              <p:cNvPr id="60" name="Rukopis 59">
                <a:extLst>
                  <a:ext uri="{FF2B5EF4-FFF2-40B4-BE49-F238E27FC236}">
                    <a16:creationId xmlns:a16="http://schemas.microsoft.com/office/drawing/2014/main" id="{312674C2-BCE6-43DF-81BD-0193721F53D4}"/>
                  </a:ext>
                </a:extLst>
              </p:cNvPr>
              <p:cNvPicPr/>
              <p:nvPr/>
            </p:nvPicPr>
            <p:blipFill>
              <a:blip r:embed="rId12"/>
              <a:stretch>
                <a:fillRect/>
              </a:stretch>
            </p:blipFill>
            <p:spPr>
              <a:xfrm>
                <a:off x="1845857" y="1767463"/>
                <a:ext cx="18000" cy="18000"/>
              </a:xfrm>
              <a:prstGeom prst="rect">
                <a:avLst/>
              </a:prstGeom>
            </p:spPr>
          </p:pic>
        </mc:Fallback>
      </mc:AlternateContent>
      <p:pic>
        <p:nvPicPr>
          <p:cNvPr id="72" name="Slika 71">
            <a:extLst>
              <a:ext uri="{FF2B5EF4-FFF2-40B4-BE49-F238E27FC236}">
                <a16:creationId xmlns:a16="http://schemas.microsoft.com/office/drawing/2014/main" id="{A66E298B-E8A0-4BE6-A4F4-72C59BE6280D}"/>
              </a:ext>
            </a:extLst>
          </p:cNvPr>
          <p:cNvPicPr>
            <a:picLocks noChangeAspect="1"/>
          </p:cNvPicPr>
          <p:nvPr/>
        </p:nvPicPr>
        <p:blipFill>
          <a:blip r:embed="rId13"/>
          <a:stretch>
            <a:fillRect/>
          </a:stretch>
        </p:blipFill>
        <p:spPr>
          <a:xfrm>
            <a:off x="1690394" y="2657668"/>
            <a:ext cx="247260" cy="660489"/>
          </a:xfrm>
          <a:prstGeom prst="rect">
            <a:avLst/>
          </a:prstGeom>
        </p:spPr>
      </p:pic>
      <p:pic>
        <p:nvPicPr>
          <p:cNvPr id="73" name="Slika 72">
            <a:extLst>
              <a:ext uri="{FF2B5EF4-FFF2-40B4-BE49-F238E27FC236}">
                <a16:creationId xmlns:a16="http://schemas.microsoft.com/office/drawing/2014/main" id="{526ECCAA-6695-42F6-86CE-59D15EA48190}"/>
              </a:ext>
            </a:extLst>
          </p:cNvPr>
          <p:cNvPicPr>
            <a:picLocks noChangeAspect="1"/>
          </p:cNvPicPr>
          <p:nvPr/>
        </p:nvPicPr>
        <p:blipFill>
          <a:blip r:embed="rId13"/>
          <a:stretch>
            <a:fillRect/>
          </a:stretch>
        </p:blipFill>
        <p:spPr>
          <a:xfrm>
            <a:off x="1660807" y="1232967"/>
            <a:ext cx="247260" cy="660489"/>
          </a:xfrm>
          <a:prstGeom prst="rect">
            <a:avLst/>
          </a:prstGeom>
        </p:spPr>
      </p:pic>
      <p:pic>
        <p:nvPicPr>
          <p:cNvPr id="74" name="Slika 73">
            <a:extLst>
              <a:ext uri="{FF2B5EF4-FFF2-40B4-BE49-F238E27FC236}">
                <a16:creationId xmlns:a16="http://schemas.microsoft.com/office/drawing/2014/main" id="{5EC5659D-597D-4D98-8366-AC402922A788}"/>
              </a:ext>
            </a:extLst>
          </p:cNvPr>
          <p:cNvPicPr>
            <a:picLocks noChangeAspect="1"/>
          </p:cNvPicPr>
          <p:nvPr/>
        </p:nvPicPr>
        <p:blipFill>
          <a:blip r:embed="rId13"/>
          <a:stretch>
            <a:fillRect/>
          </a:stretch>
        </p:blipFill>
        <p:spPr>
          <a:xfrm>
            <a:off x="1701209" y="3769885"/>
            <a:ext cx="247260" cy="660489"/>
          </a:xfrm>
          <a:prstGeom prst="rect">
            <a:avLst/>
          </a:prstGeom>
        </p:spPr>
      </p:pic>
      <p:pic>
        <p:nvPicPr>
          <p:cNvPr id="75" name="Slika 74">
            <a:extLst>
              <a:ext uri="{FF2B5EF4-FFF2-40B4-BE49-F238E27FC236}">
                <a16:creationId xmlns:a16="http://schemas.microsoft.com/office/drawing/2014/main" id="{B5C67781-E445-4052-870F-BC42CC28FA9F}"/>
              </a:ext>
            </a:extLst>
          </p:cNvPr>
          <p:cNvPicPr>
            <a:picLocks noChangeAspect="1"/>
          </p:cNvPicPr>
          <p:nvPr/>
        </p:nvPicPr>
        <p:blipFill>
          <a:blip r:embed="rId2"/>
          <a:stretch>
            <a:fillRect/>
          </a:stretch>
        </p:blipFill>
        <p:spPr>
          <a:xfrm>
            <a:off x="593604" y="4478279"/>
            <a:ext cx="634751" cy="494199"/>
          </a:xfrm>
          <a:prstGeom prst="rect">
            <a:avLst/>
          </a:prstGeom>
        </p:spPr>
      </p:pic>
      <p:pic>
        <p:nvPicPr>
          <p:cNvPr id="76" name="Slika 75">
            <a:extLst>
              <a:ext uri="{FF2B5EF4-FFF2-40B4-BE49-F238E27FC236}">
                <a16:creationId xmlns:a16="http://schemas.microsoft.com/office/drawing/2014/main" id="{0ED67CA6-6856-4D3F-8A88-3BF2B2482DD9}"/>
              </a:ext>
            </a:extLst>
          </p:cNvPr>
          <p:cNvPicPr>
            <a:picLocks noChangeAspect="1"/>
          </p:cNvPicPr>
          <p:nvPr/>
        </p:nvPicPr>
        <p:blipFill>
          <a:blip r:embed="rId2"/>
          <a:stretch>
            <a:fillRect/>
          </a:stretch>
        </p:blipFill>
        <p:spPr>
          <a:xfrm>
            <a:off x="593603" y="5235586"/>
            <a:ext cx="634751" cy="494199"/>
          </a:xfrm>
          <a:prstGeom prst="rect">
            <a:avLst/>
          </a:prstGeom>
        </p:spPr>
      </p:pic>
      <p:pic>
        <p:nvPicPr>
          <p:cNvPr id="77" name="Slika 76">
            <a:extLst>
              <a:ext uri="{FF2B5EF4-FFF2-40B4-BE49-F238E27FC236}">
                <a16:creationId xmlns:a16="http://schemas.microsoft.com/office/drawing/2014/main" id="{9EB762F1-3386-4402-8539-A65E4C86F6E8}"/>
              </a:ext>
            </a:extLst>
          </p:cNvPr>
          <p:cNvPicPr>
            <a:picLocks noChangeAspect="1"/>
          </p:cNvPicPr>
          <p:nvPr/>
        </p:nvPicPr>
        <p:blipFill>
          <a:blip r:embed="rId13"/>
          <a:stretch>
            <a:fillRect/>
          </a:stretch>
        </p:blipFill>
        <p:spPr>
          <a:xfrm>
            <a:off x="1701209" y="4506521"/>
            <a:ext cx="247260" cy="660489"/>
          </a:xfrm>
          <a:prstGeom prst="rect">
            <a:avLst/>
          </a:prstGeom>
        </p:spPr>
      </p:pic>
      <p:pic>
        <p:nvPicPr>
          <p:cNvPr id="78" name="Slika 77">
            <a:extLst>
              <a:ext uri="{FF2B5EF4-FFF2-40B4-BE49-F238E27FC236}">
                <a16:creationId xmlns:a16="http://schemas.microsoft.com/office/drawing/2014/main" id="{F89E9BC2-C3E2-4FEE-89E9-4FB78D92772F}"/>
              </a:ext>
            </a:extLst>
          </p:cNvPr>
          <p:cNvPicPr>
            <a:picLocks noChangeAspect="1"/>
          </p:cNvPicPr>
          <p:nvPr/>
        </p:nvPicPr>
        <p:blipFill>
          <a:blip r:embed="rId13"/>
          <a:stretch>
            <a:fillRect/>
          </a:stretch>
        </p:blipFill>
        <p:spPr>
          <a:xfrm>
            <a:off x="1690394" y="5226761"/>
            <a:ext cx="247260" cy="660489"/>
          </a:xfrm>
          <a:prstGeom prst="rect">
            <a:avLst/>
          </a:prstGeom>
        </p:spPr>
      </p:pic>
      <p:pic>
        <p:nvPicPr>
          <p:cNvPr id="79" name="Slika 78">
            <a:extLst>
              <a:ext uri="{FF2B5EF4-FFF2-40B4-BE49-F238E27FC236}">
                <a16:creationId xmlns:a16="http://schemas.microsoft.com/office/drawing/2014/main" id="{09143406-4ED9-41E9-9226-ADE46A111024}"/>
              </a:ext>
            </a:extLst>
          </p:cNvPr>
          <p:cNvPicPr>
            <a:picLocks noChangeAspect="1"/>
          </p:cNvPicPr>
          <p:nvPr/>
        </p:nvPicPr>
        <p:blipFill>
          <a:blip r:embed="rId3"/>
          <a:stretch>
            <a:fillRect/>
          </a:stretch>
        </p:blipFill>
        <p:spPr>
          <a:xfrm>
            <a:off x="4076836" y="1977261"/>
            <a:ext cx="516266" cy="613445"/>
          </a:xfrm>
          <a:prstGeom prst="rect">
            <a:avLst/>
          </a:prstGeom>
        </p:spPr>
      </p:pic>
      <p:pic>
        <p:nvPicPr>
          <p:cNvPr id="80" name="Slika 79">
            <a:extLst>
              <a:ext uri="{FF2B5EF4-FFF2-40B4-BE49-F238E27FC236}">
                <a16:creationId xmlns:a16="http://schemas.microsoft.com/office/drawing/2014/main" id="{CBEED3E8-F521-43B0-AFCD-334F2AF02E72}"/>
              </a:ext>
            </a:extLst>
          </p:cNvPr>
          <p:cNvPicPr>
            <a:picLocks noChangeAspect="1"/>
          </p:cNvPicPr>
          <p:nvPr/>
        </p:nvPicPr>
        <p:blipFill>
          <a:blip r:embed="rId13"/>
          <a:stretch>
            <a:fillRect/>
          </a:stretch>
        </p:blipFill>
        <p:spPr>
          <a:xfrm>
            <a:off x="4551099" y="5729785"/>
            <a:ext cx="247260" cy="660489"/>
          </a:xfrm>
          <a:prstGeom prst="rect">
            <a:avLst/>
          </a:prstGeom>
        </p:spPr>
      </p:pic>
      <p:pic>
        <p:nvPicPr>
          <p:cNvPr id="123" name="Slika 122">
            <a:extLst>
              <a:ext uri="{FF2B5EF4-FFF2-40B4-BE49-F238E27FC236}">
                <a16:creationId xmlns:a16="http://schemas.microsoft.com/office/drawing/2014/main" id="{A76EAB51-E7C9-41B1-8AAF-1A3366F1CF33}"/>
              </a:ext>
            </a:extLst>
          </p:cNvPr>
          <p:cNvPicPr>
            <a:picLocks noChangeAspect="1"/>
          </p:cNvPicPr>
          <p:nvPr/>
        </p:nvPicPr>
        <p:blipFill>
          <a:blip r:embed="rId5"/>
          <a:stretch>
            <a:fillRect/>
          </a:stretch>
        </p:blipFill>
        <p:spPr>
          <a:xfrm>
            <a:off x="9433201" y="1405140"/>
            <a:ext cx="611741" cy="649974"/>
          </a:xfrm>
          <a:prstGeom prst="rect">
            <a:avLst/>
          </a:prstGeom>
        </p:spPr>
      </p:pic>
      <p:grpSp>
        <p:nvGrpSpPr>
          <p:cNvPr id="126" name="Grupa 125">
            <a:extLst>
              <a:ext uri="{FF2B5EF4-FFF2-40B4-BE49-F238E27FC236}">
                <a16:creationId xmlns:a16="http://schemas.microsoft.com/office/drawing/2014/main" id="{0B1C649E-46EC-46C5-89B1-48E0D83EA633}"/>
              </a:ext>
            </a:extLst>
          </p:cNvPr>
          <p:cNvGrpSpPr/>
          <p:nvPr/>
        </p:nvGrpSpPr>
        <p:grpSpPr>
          <a:xfrm>
            <a:off x="5297134" y="1156034"/>
            <a:ext cx="1380493" cy="1333038"/>
            <a:chOff x="5297134" y="1156034"/>
            <a:chExt cx="1380493" cy="1333038"/>
          </a:xfrm>
        </p:grpSpPr>
        <p:pic>
          <p:nvPicPr>
            <p:cNvPr id="45" name="Slika 44">
              <a:extLst>
                <a:ext uri="{FF2B5EF4-FFF2-40B4-BE49-F238E27FC236}">
                  <a16:creationId xmlns:a16="http://schemas.microsoft.com/office/drawing/2014/main" id="{FA549444-7212-4711-AC9A-1A3AD925E688}"/>
                </a:ext>
              </a:extLst>
            </p:cNvPr>
            <p:cNvPicPr>
              <a:picLocks noChangeAspect="1"/>
            </p:cNvPicPr>
            <p:nvPr/>
          </p:nvPicPr>
          <p:blipFill>
            <a:blip r:embed="rId14"/>
            <a:stretch>
              <a:fillRect/>
            </a:stretch>
          </p:blipFill>
          <p:spPr>
            <a:xfrm>
              <a:off x="5877538" y="1745482"/>
              <a:ext cx="684162" cy="538501"/>
            </a:xfrm>
            <a:prstGeom prst="rect">
              <a:avLst/>
            </a:prstGeom>
          </p:spPr>
        </p:pic>
        <p:pic>
          <p:nvPicPr>
            <p:cNvPr id="82" name="Slika 81">
              <a:extLst>
                <a:ext uri="{FF2B5EF4-FFF2-40B4-BE49-F238E27FC236}">
                  <a16:creationId xmlns:a16="http://schemas.microsoft.com/office/drawing/2014/main" id="{5DC82B41-E2FE-4612-A401-48EF969B3DD0}"/>
                </a:ext>
              </a:extLst>
            </p:cNvPr>
            <p:cNvPicPr>
              <a:picLocks noChangeAspect="1"/>
            </p:cNvPicPr>
            <p:nvPr/>
          </p:nvPicPr>
          <p:blipFill>
            <a:blip r:embed="rId15"/>
            <a:stretch>
              <a:fillRect/>
            </a:stretch>
          </p:blipFill>
          <p:spPr>
            <a:xfrm>
              <a:off x="5357643" y="1361107"/>
              <a:ext cx="1259474" cy="377843"/>
            </a:xfrm>
            <a:prstGeom prst="rect">
              <a:avLst/>
            </a:prstGeom>
          </p:spPr>
        </p:pic>
        <p:pic>
          <p:nvPicPr>
            <p:cNvPr id="118" name="Slika 117">
              <a:extLst>
                <a:ext uri="{FF2B5EF4-FFF2-40B4-BE49-F238E27FC236}">
                  <a16:creationId xmlns:a16="http://schemas.microsoft.com/office/drawing/2014/main" id="{A4621AFB-6D8D-4F8E-93F7-6457A9D4310C}"/>
                </a:ext>
              </a:extLst>
            </p:cNvPr>
            <p:cNvPicPr>
              <a:picLocks noChangeAspect="1"/>
            </p:cNvPicPr>
            <p:nvPr/>
          </p:nvPicPr>
          <p:blipFill>
            <a:blip r:embed="rId16"/>
            <a:stretch>
              <a:fillRect/>
            </a:stretch>
          </p:blipFill>
          <p:spPr>
            <a:xfrm>
              <a:off x="5297134" y="1156034"/>
              <a:ext cx="1380493" cy="1333038"/>
            </a:xfrm>
            <a:prstGeom prst="rect">
              <a:avLst/>
            </a:prstGeom>
          </p:spPr>
        </p:pic>
        <p:pic>
          <p:nvPicPr>
            <p:cNvPr id="120" name="Slika 119" descr="Slika na kojoj se prikazuje monitor, zaslon, na zatvorenom, ruka&#10;&#10;Opis je automatski generiran">
              <a:extLst>
                <a:ext uri="{FF2B5EF4-FFF2-40B4-BE49-F238E27FC236}">
                  <a16:creationId xmlns:a16="http://schemas.microsoft.com/office/drawing/2014/main" id="{1BDAA089-48B1-466D-9B34-E46B85F4B9E5}"/>
                </a:ext>
              </a:extLst>
            </p:cNvPr>
            <p:cNvPicPr>
              <a:picLocks noChangeAspect="1"/>
            </p:cNvPicPr>
            <p:nvPr/>
          </p:nvPicPr>
          <p:blipFill>
            <a:blip r:embed="rId17"/>
            <a:stretch>
              <a:fillRect/>
            </a:stretch>
          </p:blipFill>
          <p:spPr>
            <a:xfrm>
              <a:off x="5434379" y="1216760"/>
              <a:ext cx="1127321" cy="101798"/>
            </a:xfrm>
            <a:prstGeom prst="rect">
              <a:avLst/>
            </a:prstGeom>
          </p:spPr>
        </p:pic>
        <p:pic>
          <p:nvPicPr>
            <p:cNvPr id="125" name="Slika 124">
              <a:extLst>
                <a:ext uri="{FF2B5EF4-FFF2-40B4-BE49-F238E27FC236}">
                  <a16:creationId xmlns:a16="http://schemas.microsoft.com/office/drawing/2014/main" id="{3347C4A5-C1FB-41E4-8330-7B061122C19B}"/>
                </a:ext>
              </a:extLst>
            </p:cNvPr>
            <p:cNvPicPr>
              <a:picLocks noChangeAspect="1"/>
            </p:cNvPicPr>
            <p:nvPr/>
          </p:nvPicPr>
          <p:blipFill>
            <a:blip r:embed="rId18"/>
            <a:stretch>
              <a:fillRect/>
            </a:stretch>
          </p:blipFill>
          <p:spPr>
            <a:xfrm>
              <a:off x="5479342" y="1975990"/>
              <a:ext cx="398196" cy="484505"/>
            </a:xfrm>
            <a:prstGeom prst="rect">
              <a:avLst/>
            </a:prstGeom>
          </p:spPr>
        </p:pic>
      </p:grpSp>
      <p:pic>
        <p:nvPicPr>
          <p:cNvPr id="7" name="Picture 6">
            <a:extLst>
              <a:ext uri="{FF2B5EF4-FFF2-40B4-BE49-F238E27FC236}">
                <a16:creationId xmlns:a16="http://schemas.microsoft.com/office/drawing/2014/main" id="{27FAFF0F-8E38-4E51-A30E-13BD94ECC2A6}"/>
              </a:ext>
            </a:extLst>
          </p:cNvPr>
          <p:cNvPicPr>
            <a:picLocks noChangeAspect="1"/>
          </p:cNvPicPr>
          <p:nvPr/>
        </p:nvPicPr>
        <p:blipFill>
          <a:blip r:embed="rId19"/>
          <a:stretch>
            <a:fillRect/>
          </a:stretch>
        </p:blipFill>
        <p:spPr>
          <a:xfrm>
            <a:off x="5357643" y="3242948"/>
            <a:ext cx="3476625" cy="1619250"/>
          </a:xfrm>
          <a:prstGeom prst="rect">
            <a:avLst/>
          </a:prstGeom>
        </p:spPr>
      </p:pic>
      <p:pic>
        <p:nvPicPr>
          <p:cNvPr id="1028" name="Picture 4" descr="floor cable management | Cable management, Server room, Home technology">
            <a:extLst>
              <a:ext uri="{FF2B5EF4-FFF2-40B4-BE49-F238E27FC236}">
                <a16:creationId xmlns:a16="http://schemas.microsoft.com/office/drawing/2014/main" id="{8FBE1319-410D-49E7-9CA7-7285D24DD31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5648" y="2576335"/>
            <a:ext cx="2215373" cy="3120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ed direction on Network Closet cleanup. - Best Practices">
            <a:extLst>
              <a:ext uri="{FF2B5EF4-FFF2-40B4-BE49-F238E27FC236}">
                <a16:creationId xmlns:a16="http://schemas.microsoft.com/office/drawing/2014/main" id="{7BEF1CC8-7DF7-4A01-8513-33E9FBD0604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27900" y="2584725"/>
            <a:ext cx="2883313" cy="40366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rver room cable colors Stock Photos - Page 1 : Masterfile">
            <a:extLst>
              <a:ext uri="{FF2B5EF4-FFF2-40B4-BE49-F238E27FC236}">
                <a16:creationId xmlns:a16="http://schemas.microsoft.com/office/drawing/2014/main" id="{61D0F615-847F-456C-8EB1-F458B536457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10562" y="2399357"/>
            <a:ext cx="2916249" cy="438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1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89"/>
            <a:ext cx="9715900" cy="740528"/>
          </a:xfrm>
        </p:spPr>
        <p:txBody>
          <a:bodyPr>
            <a:normAutofit/>
          </a:bodyPr>
          <a:lstStyle/>
          <a:p>
            <a:pPr algn="l"/>
            <a:r>
              <a:rPr lang="hr-HR" sz="4000" b="0" i="1" dirty="0">
                <a:solidFill>
                  <a:schemeClr val="tx1">
                    <a:lumMod val="95000"/>
                    <a:lumOff val="5000"/>
                  </a:schemeClr>
                </a:solidFill>
                <a:latin typeface="+mj-lt"/>
                <a:ea typeface="+mj-ea"/>
                <a:cs typeface="+mj-cs"/>
              </a:rPr>
              <a:t>Hardverski elementi u računalnim mrežama</a:t>
            </a:r>
          </a:p>
        </p:txBody>
      </p:sp>
      <p:pic>
        <p:nvPicPr>
          <p:cNvPr id="13" name="Slika 11">
            <a:extLst>
              <a:ext uri="{FF2B5EF4-FFF2-40B4-BE49-F238E27FC236}">
                <a16:creationId xmlns:a16="http://schemas.microsoft.com/office/drawing/2014/main" id="{2865809A-C83B-4AFA-AECF-0267357505B5}"/>
              </a:ext>
            </a:extLst>
          </p:cNvPr>
          <p:cNvPicPr>
            <a:picLocks noChangeAspect="1"/>
          </p:cNvPicPr>
          <p:nvPr/>
        </p:nvPicPr>
        <p:blipFill>
          <a:blip r:embed="rId2"/>
          <a:stretch>
            <a:fillRect/>
          </a:stretch>
        </p:blipFill>
        <p:spPr>
          <a:xfrm>
            <a:off x="5437360" y="3527372"/>
            <a:ext cx="2419350" cy="2419350"/>
          </a:xfrm>
          <a:prstGeom prst="rect">
            <a:avLst/>
          </a:prstGeom>
        </p:spPr>
      </p:pic>
      <p:pic>
        <p:nvPicPr>
          <p:cNvPr id="14" name="Slika 3">
            <a:extLst>
              <a:ext uri="{FF2B5EF4-FFF2-40B4-BE49-F238E27FC236}">
                <a16:creationId xmlns:a16="http://schemas.microsoft.com/office/drawing/2014/main" id="{9EF2D705-F748-4D95-A745-6D16395AA4B6}"/>
              </a:ext>
            </a:extLst>
          </p:cNvPr>
          <p:cNvPicPr>
            <a:picLocks noChangeAspect="1"/>
          </p:cNvPicPr>
          <p:nvPr/>
        </p:nvPicPr>
        <p:blipFill>
          <a:blip r:embed="rId3"/>
          <a:stretch>
            <a:fillRect/>
          </a:stretch>
        </p:blipFill>
        <p:spPr>
          <a:xfrm>
            <a:off x="5164562" y="1218885"/>
            <a:ext cx="2492586" cy="1599719"/>
          </a:xfrm>
          <a:prstGeom prst="rect">
            <a:avLst/>
          </a:prstGeom>
        </p:spPr>
      </p:pic>
      <p:pic>
        <p:nvPicPr>
          <p:cNvPr id="16" name="Slika 7">
            <a:extLst>
              <a:ext uri="{FF2B5EF4-FFF2-40B4-BE49-F238E27FC236}">
                <a16:creationId xmlns:a16="http://schemas.microsoft.com/office/drawing/2014/main" id="{9A79894B-5B83-4C58-A959-2DBDD01B2028}"/>
              </a:ext>
            </a:extLst>
          </p:cNvPr>
          <p:cNvPicPr>
            <a:picLocks noChangeAspect="1"/>
          </p:cNvPicPr>
          <p:nvPr/>
        </p:nvPicPr>
        <p:blipFill>
          <a:blip r:embed="rId4"/>
          <a:stretch>
            <a:fillRect/>
          </a:stretch>
        </p:blipFill>
        <p:spPr>
          <a:xfrm>
            <a:off x="2215078" y="2752848"/>
            <a:ext cx="3104628" cy="1849437"/>
          </a:xfrm>
          <a:prstGeom prst="rect">
            <a:avLst/>
          </a:prstGeom>
        </p:spPr>
      </p:pic>
      <p:pic>
        <p:nvPicPr>
          <p:cNvPr id="17" name="Slika 14">
            <a:extLst>
              <a:ext uri="{FF2B5EF4-FFF2-40B4-BE49-F238E27FC236}">
                <a16:creationId xmlns:a16="http://schemas.microsoft.com/office/drawing/2014/main" id="{5FAE124B-8F40-4AB3-9B69-BF59DEA3FC34}"/>
              </a:ext>
            </a:extLst>
          </p:cNvPr>
          <p:cNvPicPr>
            <a:picLocks noChangeAspect="1"/>
          </p:cNvPicPr>
          <p:nvPr/>
        </p:nvPicPr>
        <p:blipFill>
          <a:blip r:embed="rId5"/>
          <a:stretch>
            <a:fillRect/>
          </a:stretch>
        </p:blipFill>
        <p:spPr>
          <a:xfrm>
            <a:off x="7974365" y="1504951"/>
            <a:ext cx="2886074" cy="1924049"/>
          </a:xfrm>
          <a:prstGeom prst="rect">
            <a:avLst/>
          </a:prstGeom>
        </p:spPr>
      </p:pic>
      <p:pic>
        <p:nvPicPr>
          <p:cNvPr id="18" name="Slika 4">
            <a:extLst>
              <a:ext uri="{FF2B5EF4-FFF2-40B4-BE49-F238E27FC236}">
                <a16:creationId xmlns:a16="http://schemas.microsoft.com/office/drawing/2014/main" id="{EA8FC132-1CD7-468F-ACEC-0735179F2709}"/>
              </a:ext>
            </a:extLst>
          </p:cNvPr>
          <p:cNvPicPr>
            <a:picLocks noChangeAspect="1"/>
          </p:cNvPicPr>
          <p:nvPr/>
        </p:nvPicPr>
        <p:blipFill>
          <a:blip r:embed="rId6"/>
          <a:stretch>
            <a:fillRect/>
          </a:stretch>
        </p:blipFill>
        <p:spPr>
          <a:xfrm>
            <a:off x="299681" y="1284640"/>
            <a:ext cx="3104627" cy="1924049"/>
          </a:xfrm>
          <a:prstGeom prst="rect">
            <a:avLst/>
          </a:prstGeom>
        </p:spPr>
      </p:pic>
      <p:pic>
        <p:nvPicPr>
          <p:cNvPr id="19" name="Slika 9">
            <a:extLst>
              <a:ext uri="{FF2B5EF4-FFF2-40B4-BE49-F238E27FC236}">
                <a16:creationId xmlns:a16="http://schemas.microsoft.com/office/drawing/2014/main" id="{47535358-2F7B-444B-A2B3-BE2E20DF0E9C}"/>
              </a:ext>
            </a:extLst>
          </p:cNvPr>
          <p:cNvPicPr>
            <a:picLocks noChangeAspect="1"/>
          </p:cNvPicPr>
          <p:nvPr/>
        </p:nvPicPr>
        <p:blipFill>
          <a:blip r:embed="rId7"/>
          <a:stretch>
            <a:fillRect/>
          </a:stretch>
        </p:blipFill>
        <p:spPr>
          <a:xfrm>
            <a:off x="682586" y="4400687"/>
            <a:ext cx="1466340" cy="1885294"/>
          </a:xfrm>
          <a:prstGeom prst="rect">
            <a:avLst/>
          </a:prstGeom>
        </p:spPr>
      </p:pic>
      <p:pic>
        <p:nvPicPr>
          <p:cNvPr id="3" name="Picture 2">
            <a:extLst>
              <a:ext uri="{FF2B5EF4-FFF2-40B4-BE49-F238E27FC236}">
                <a16:creationId xmlns:a16="http://schemas.microsoft.com/office/drawing/2014/main" id="{369740C7-FF2F-327E-1807-13BCC2DE2DF7}"/>
              </a:ext>
            </a:extLst>
          </p:cNvPr>
          <p:cNvPicPr>
            <a:picLocks noChangeAspect="1"/>
          </p:cNvPicPr>
          <p:nvPr/>
        </p:nvPicPr>
        <p:blipFill>
          <a:blip r:embed="rId8"/>
          <a:stretch>
            <a:fillRect/>
          </a:stretch>
        </p:blipFill>
        <p:spPr>
          <a:xfrm>
            <a:off x="8511049" y="3616135"/>
            <a:ext cx="2349390" cy="2251158"/>
          </a:xfrm>
          <a:prstGeom prst="rect">
            <a:avLst/>
          </a:prstGeom>
        </p:spPr>
      </p:pic>
    </p:spTree>
    <p:extLst>
      <p:ext uri="{BB962C8B-B14F-4D97-AF65-F5344CB8AC3E}">
        <p14:creationId xmlns:p14="http://schemas.microsoft.com/office/powerpoint/2010/main" val="26864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0"/>
            <a:ext cx="12192000" cy="734969"/>
          </a:xfrm>
        </p:spPr>
        <p:txBody>
          <a:bodyPr/>
          <a:lstStyle/>
          <a:p>
            <a:pPr algn="l"/>
            <a:r>
              <a:rPr lang="hr-HR" sz="4400" b="0" i="1" dirty="0">
                <a:solidFill>
                  <a:schemeClr val="tx1">
                    <a:lumMod val="95000"/>
                    <a:lumOff val="5000"/>
                  </a:schemeClr>
                </a:solidFill>
                <a:latin typeface="+mj-lt"/>
                <a:ea typeface="+mj-ea"/>
                <a:cs typeface="+mj-cs"/>
              </a:rPr>
              <a:t>Povezivanje uređaja  u maloj mreži</a:t>
            </a:r>
          </a:p>
        </p:txBody>
      </p:sp>
      <p:pic>
        <p:nvPicPr>
          <p:cNvPr id="5" name="Slika 7">
            <a:extLst>
              <a:ext uri="{FF2B5EF4-FFF2-40B4-BE49-F238E27FC236}">
                <a16:creationId xmlns:a16="http://schemas.microsoft.com/office/drawing/2014/main" id="{B26C0CF8-DB3F-44C6-BF23-7DE38F94772F}"/>
              </a:ext>
            </a:extLst>
          </p:cNvPr>
          <p:cNvPicPr>
            <a:picLocks noChangeAspect="1"/>
          </p:cNvPicPr>
          <p:nvPr/>
        </p:nvPicPr>
        <p:blipFill>
          <a:blip r:embed="rId2"/>
          <a:stretch>
            <a:fillRect/>
          </a:stretch>
        </p:blipFill>
        <p:spPr>
          <a:xfrm>
            <a:off x="760730" y="734969"/>
            <a:ext cx="5426710" cy="5456418"/>
          </a:xfrm>
          <a:prstGeom prst="rect">
            <a:avLst/>
          </a:prstGeom>
        </p:spPr>
      </p:pic>
      <p:pic>
        <p:nvPicPr>
          <p:cNvPr id="6" name="Picture 5" descr="A picture containing indoor, sink&#10;&#10;Description automatically generated">
            <a:extLst>
              <a:ext uri="{FF2B5EF4-FFF2-40B4-BE49-F238E27FC236}">
                <a16:creationId xmlns:a16="http://schemas.microsoft.com/office/drawing/2014/main" id="{0E42B0C7-3F84-49E4-8AC6-3F90BDE88E4E}"/>
              </a:ext>
            </a:extLst>
          </p:cNvPr>
          <p:cNvPicPr>
            <a:picLocks noChangeAspect="1"/>
          </p:cNvPicPr>
          <p:nvPr/>
        </p:nvPicPr>
        <p:blipFill>
          <a:blip r:embed="rId3"/>
          <a:stretch>
            <a:fillRect/>
          </a:stretch>
        </p:blipFill>
        <p:spPr>
          <a:xfrm rot="5400000">
            <a:off x="7136136" y="1454914"/>
            <a:ext cx="5921588" cy="3330893"/>
          </a:xfrm>
          <a:prstGeom prst="rect">
            <a:avLst/>
          </a:prstGeom>
        </p:spPr>
      </p:pic>
      <p:pic>
        <p:nvPicPr>
          <p:cNvPr id="9" name="Picture 8">
            <a:extLst>
              <a:ext uri="{FF2B5EF4-FFF2-40B4-BE49-F238E27FC236}">
                <a16:creationId xmlns:a16="http://schemas.microsoft.com/office/drawing/2014/main" id="{2F5CE251-BD76-4265-B7C3-29D141EF152B}"/>
              </a:ext>
            </a:extLst>
          </p:cNvPr>
          <p:cNvPicPr>
            <a:picLocks noChangeAspect="1"/>
          </p:cNvPicPr>
          <p:nvPr/>
        </p:nvPicPr>
        <p:blipFill>
          <a:blip r:embed="rId4"/>
          <a:stretch>
            <a:fillRect/>
          </a:stretch>
        </p:blipFill>
        <p:spPr>
          <a:xfrm>
            <a:off x="8431483" y="2949474"/>
            <a:ext cx="3330894" cy="3389331"/>
          </a:xfrm>
          <a:prstGeom prst="rect">
            <a:avLst/>
          </a:prstGeom>
        </p:spPr>
      </p:pic>
      <p:sp>
        <p:nvSpPr>
          <p:cNvPr id="3" name="TextBox 2">
            <a:extLst>
              <a:ext uri="{FF2B5EF4-FFF2-40B4-BE49-F238E27FC236}">
                <a16:creationId xmlns:a16="http://schemas.microsoft.com/office/drawing/2014/main" id="{A52CC5FA-0A22-BDEB-6F85-C66D2FE725AD}"/>
              </a:ext>
            </a:extLst>
          </p:cNvPr>
          <p:cNvSpPr txBox="1"/>
          <p:nvPr/>
        </p:nvSpPr>
        <p:spPr>
          <a:xfrm>
            <a:off x="1593850" y="6446792"/>
            <a:ext cx="7644016" cy="369332"/>
          </a:xfrm>
          <a:prstGeom prst="rect">
            <a:avLst/>
          </a:prstGeom>
          <a:noFill/>
        </p:spPr>
        <p:txBody>
          <a:bodyPr wrap="none" rtlCol="0">
            <a:spAutoFit/>
          </a:bodyPr>
          <a:lstStyle/>
          <a:p>
            <a:r>
              <a:rPr lang="hr-HR" dirty="0">
                <a:solidFill>
                  <a:srgbClr val="00B0F0"/>
                </a:solidFill>
                <a:hlinkClick r:id="rId5">
                  <a:extLst>
                    <a:ext uri="{A12FA001-AC4F-418D-AE19-62706E023703}">
                      <ahyp:hlinkClr xmlns:ahyp="http://schemas.microsoft.com/office/drawing/2018/hyperlinkcolor" val="tx"/>
                    </a:ext>
                  </a:extLst>
                </a:hlinkClick>
              </a:rPr>
              <a:t>https://www.udemy.com/course/osnove-racunalnih-mreza-prakticna-primjena/</a:t>
            </a:r>
            <a:r>
              <a:rPr lang="hr-HR" dirty="0">
                <a:solidFill>
                  <a:srgbClr val="00B0F0"/>
                </a:solidFill>
              </a:rPr>
              <a:t> </a:t>
            </a:r>
          </a:p>
        </p:txBody>
      </p:sp>
      <p:sp>
        <p:nvSpPr>
          <p:cNvPr id="4" name="TextBox 3">
            <a:extLst>
              <a:ext uri="{FF2B5EF4-FFF2-40B4-BE49-F238E27FC236}">
                <a16:creationId xmlns:a16="http://schemas.microsoft.com/office/drawing/2014/main" id="{7D00B21A-0FD4-57CA-CC8D-A2B6BCAE6B6C}"/>
              </a:ext>
            </a:extLst>
          </p:cNvPr>
          <p:cNvSpPr txBox="1"/>
          <p:nvPr/>
        </p:nvSpPr>
        <p:spPr>
          <a:xfrm>
            <a:off x="1593850" y="6242241"/>
            <a:ext cx="2321982" cy="369332"/>
          </a:xfrm>
          <a:prstGeom prst="rect">
            <a:avLst/>
          </a:prstGeom>
          <a:noFill/>
        </p:spPr>
        <p:txBody>
          <a:bodyPr wrap="none" rtlCol="0">
            <a:spAutoFit/>
          </a:bodyPr>
          <a:lstStyle/>
          <a:p>
            <a:r>
              <a:rPr lang="hr-HR" dirty="0">
                <a:solidFill>
                  <a:schemeClr val="accent5">
                    <a:lumMod val="60000"/>
                    <a:lumOff val="40000"/>
                  </a:schemeClr>
                </a:solidFill>
              </a:rPr>
              <a:t>Besplatne video lekcije</a:t>
            </a:r>
          </a:p>
        </p:txBody>
      </p:sp>
    </p:spTree>
    <p:extLst>
      <p:ext uri="{BB962C8B-B14F-4D97-AF65-F5344CB8AC3E}">
        <p14:creationId xmlns:p14="http://schemas.microsoft.com/office/powerpoint/2010/main" val="8540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8527" y="1104583"/>
            <a:ext cx="3072674" cy="4402137"/>
          </a:xfrm>
        </p:spPr>
        <p:txBody>
          <a:bodyPr>
            <a:noAutofit/>
          </a:bodyPr>
          <a:lstStyle/>
          <a:p>
            <a:r>
              <a:rPr lang="hr-HR" sz="31000" dirty="0">
                <a:solidFill>
                  <a:srgbClr val="00B0F0"/>
                </a:solidFill>
              </a:rPr>
              <a:t>?</a:t>
            </a:r>
            <a:endParaRPr lang="en-US" sz="31000" dirty="0">
              <a:solidFill>
                <a:srgbClr val="00B0F0"/>
              </a:solidFill>
            </a:endParaRPr>
          </a:p>
        </p:txBody>
      </p:sp>
    </p:spTree>
    <p:extLst>
      <p:ext uri="{BB962C8B-B14F-4D97-AF65-F5344CB8AC3E}">
        <p14:creationId xmlns:p14="http://schemas.microsoft.com/office/powerpoint/2010/main" val="163065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4" y="858973"/>
            <a:ext cx="11832487" cy="3735887"/>
          </a:xfrm>
        </p:spPr>
        <p:txBody>
          <a:bodyPr>
            <a:normAutofit lnSpcReduction="10000"/>
          </a:bodyPr>
          <a:lstStyle/>
          <a:p>
            <a:r>
              <a:rPr lang="hr-HR" sz="2400" dirty="0"/>
              <a:t>Da bi bili dio mreže (privatne-LAN-</a:t>
            </a:r>
            <a:r>
              <a:rPr lang="hr-HR" sz="2400" dirty="0" err="1"/>
              <a:t>Local</a:t>
            </a:r>
            <a:r>
              <a:rPr lang="hr-HR" sz="2400" dirty="0"/>
              <a:t> </a:t>
            </a:r>
            <a:r>
              <a:rPr lang="hr-HR" sz="2400" dirty="0" err="1"/>
              <a:t>Area</a:t>
            </a:r>
            <a:r>
              <a:rPr lang="hr-HR" sz="2400" dirty="0"/>
              <a:t> Network ili javne-Internet) trebamo biti povezani na mrežu</a:t>
            </a:r>
          </a:p>
          <a:p>
            <a:r>
              <a:rPr lang="hr-HR" sz="2400" dirty="0"/>
              <a:t>Obično digitalnim podatcima pristupamo tako da koristimo računala/uređaje koji su povezani na LAN mrežu, a zatim je ta LAN mreža povezana na Internet obično preko uređaja koji zovemo </a:t>
            </a:r>
            <a:r>
              <a:rPr lang="hr-HR" sz="2400" dirty="0" err="1"/>
              <a:t>usmjernik</a:t>
            </a:r>
            <a:r>
              <a:rPr lang="hr-HR" sz="2400" dirty="0"/>
              <a:t>, a koji ima ulogu </a:t>
            </a:r>
            <a:r>
              <a:rPr lang="hr-HR" sz="2400" i="1" dirty="0"/>
              <a:t>mrežnog pristupnika </a:t>
            </a:r>
            <a:r>
              <a:rPr lang="hr-HR" sz="2400" dirty="0"/>
              <a:t>(</a:t>
            </a:r>
            <a:r>
              <a:rPr lang="hr-HR" sz="2400" dirty="0" err="1"/>
              <a:t>Gateway</a:t>
            </a:r>
            <a:r>
              <a:rPr lang="hr-HR" sz="2400" dirty="0"/>
              <a:t>)</a:t>
            </a:r>
          </a:p>
          <a:p>
            <a:r>
              <a:rPr lang="hr-HR" sz="2400" dirty="0"/>
              <a:t>Sva računala koja se povezuju na LAN mrežu nazivamo još i HOST, klijent ili krajnji uređaji (</a:t>
            </a:r>
            <a:r>
              <a:rPr lang="hr-HR" sz="2400" dirty="0" err="1"/>
              <a:t>End</a:t>
            </a:r>
            <a:r>
              <a:rPr lang="hr-HR" sz="2400" dirty="0"/>
              <a:t> </a:t>
            </a:r>
            <a:r>
              <a:rPr lang="hr-HR" sz="2400" dirty="0" err="1"/>
              <a:t>devices</a:t>
            </a:r>
            <a:r>
              <a:rPr lang="hr-HR" sz="2400" dirty="0"/>
              <a:t>)</a:t>
            </a:r>
          </a:p>
          <a:p>
            <a:r>
              <a:rPr lang="hr-HR" sz="2400" dirty="0"/>
              <a:t>Svaki HOST/klijent ima svoju logičku „oznaku” u računalnoj mreži koju nazivamo IP adresa (eng. Internet </a:t>
            </a:r>
            <a:r>
              <a:rPr lang="hr-HR" sz="2400" dirty="0" err="1"/>
              <a:t>Protocol</a:t>
            </a:r>
            <a:r>
              <a:rPr lang="hr-HR" sz="2400" dirty="0"/>
              <a:t> </a:t>
            </a:r>
            <a:r>
              <a:rPr lang="hr-HR" sz="2400" dirty="0" err="1"/>
              <a:t>address</a:t>
            </a:r>
            <a:r>
              <a:rPr lang="hr-HR" sz="2400" dirty="0"/>
              <a:t>)-Primjer na slici ispod</a:t>
            </a: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Klijent-server model</a:t>
            </a:r>
          </a:p>
        </p:txBody>
      </p:sp>
      <p:grpSp>
        <p:nvGrpSpPr>
          <p:cNvPr id="12" name="Group 11">
            <a:extLst>
              <a:ext uri="{FF2B5EF4-FFF2-40B4-BE49-F238E27FC236}">
                <a16:creationId xmlns:a16="http://schemas.microsoft.com/office/drawing/2014/main" id="{B3A0DFC5-7136-06E8-DA23-7E3E23018AEE}"/>
              </a:ext>
            </a:extLst>
          </p:cNvPr>
          <p:cNvGrpSpPr/>
          <p:nvPr/>
        </p:nvGrpSpPr>
        <p:grpSpPr>
          <a:xfrm>
            <a:off x="5919302" y="4971553"/>
            <a:ext cx="6009264" cy="1307757"/>
            <a:chOff x="5172697" y="4711148"/>
            <a:chExt cx="6009264" cy="1307757"/>
          </a:xfrm>
        </p:grpSpPr>
        <p:pic>
          <p:nvPicPr>
            <p:cNvPr id="5" name="Picture 4">
              <a:extLst>
                <a:ext uri="{FF2B5EF4-FFF2-40B4-BE49-F238E27FC236}">
                  <a16:creationId xmlns:a16="http://schemas.microsoft.com/office/drawing/2014/main" id="{EA50AA33-9E52-172B-137E-F6F086076CBD}"/>
                </a:ext>
              </a:extLst>
            </p:cNvPr>
            <p:cNvPicPr>
              <a:picLocks noChangeAspect="1"/>
            </p:cNvPicPr>
            <p:nvPr/>
          </p:nvPicPr>
          <p:blipFill>
            <a:blip r:embed="rId3"/>
            <a:stretch>
              <a:fillRect/>
            </a:stretch>
          </p:blipFill>
          <p:spPr>
            <a:xfrm>
              <a:off x="5172697" y="4711148"/>
              <a:ext cx="6009264" cy="1307757"/>
            </a:xfrm>
            <a:prstGeom prst="rect">
              <a:avLst/>
            </a:prstGeom>
          </p:spPr>
        </p:pic>
        <p:sp>
          <p:nvSpPr>
            <p:cNvPr id="6" name="Rectangle 5">
              <a:extLst>
                <a:ext uri="{FF2B5EF4-FFF2-40B4-BE49-F238E27FC236}">
                  <a16:creationId xmlns:a16="http://schemas.microsoft.com/office/drawing/2014/main" id="{FB530A94-BD67-AF08-45CD-1B2F5A932229}"/>
                </a:ext>
              </a:extLst>
            </p:cNvPr>
            <p:cNvSpPr/>
            <p:nvPr/>
          </p:nvSpPr>
          <p:spPr>
            <a:xfrm>
              <a:off x="9501809" y="5267739"/>
              <a:ext cx="1113182" cy="238539"/>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Rectangle 6">
              <a:extLst>
                <a:ext uri="{FF2B5EF4-FFF2-40B4-BE49-F238E27FC236}">
                  <a16:creationId xmlns:a16="http://schemas.microsoft.com/office/drawing/2014/main" id="{4589F411-64D2-0635-C8D3-FC8903455076}"/>
                </a:ext>
              </a:extLst>
            </p:cNvPr>
            <p:cNvSpPr/>
            <p:nvPr/>
          </p:nvSpPr>
          <p:spPr>
            <a:xfrm>
              <a:off x="9501809" y="5695521"/>
              <a:ext cx="1318590" cy="238539"/>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5A1A8CC1-0F86-D486-0AC3-D712D4E535CB}"/>
                </a:ext>
              </a:extLst>
            </p:cNvPr>
            <p:cNvSpPr/>
            <p:nvPr/>
          </p:nvSpPr>
          <p:spPr>
            <a:xfrm>
              <a:off x="9501808" y="5493888"/>
              <a:ext cx="1585292" cy="20163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10">
              <a:extLst>
                <a:ext uri="{FF2B5EF4-FFF2-40B4-BE49-F238E27FC236}">
                  <a16:creationId xmlns:a16="http://schemas.microsoft.com/office/drawing/2014/main" id="{B15F9C55-EFA4-71EC-C0B1-88FFBA13DD32}"/>
                </a:ext>
              </a:extLst>
            </p:cNvPr>
            <p:cNvSpPr/>
            <p:nvPr/>
          </p:nvSpPr>
          <p:spPr>
            <a:xfrm>
              <a:off x="10658280" y="5240130"/>
              <a:ext cx="289120" cy="266148"/>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14" name="TextBox 13">
            <a:extLst>
              <a:ext uri="{FF2B5EF4-FFF2-40B4-BE49-F238E27FC236}">
                <a16:creationId xmlns:a16="http://schemas.microsoft.com/office/drawing/2014/main" id="{EA6E6453-E15F-D703-7527-2519013F30C9}"/>
              </a:ext>
            </a:extLst>
          </p:cNvPr>
          <p:cNvSpPr txBox="1"/>
          <p:nvPr/>
        </p:nvSpPr>
        <p:spPr>
          <a:xfrm>
            <a:off x="74590" y="4881657"/>
            <a:ext cx="6226628" cy="923330"/>
          </a:xfrm>
          <a:prstGeom prst="rect">
            <a:avLst/>
          </a:prstGeom>
          <a:noFill/>
        </p:spPr>
        <p:txBody>
          <a:bodyPr wrap="square">
            <a:spAutoFit/>
          </a:bodyPr>
          <a:lstStyle/>
          <a:p>
            <a:r>
              <a:rPr lang="hr-HR" sz="1800" dirty="0"/>
              <a:t>Sva računala u nekoj LAN mreži</a:t>
            </a:r>
          </a:p>
          <a:p>
            <a:r>
              <a:rPr lang="hr-HR" sz="1800" dirty="0"/>
              <a:t>Imaju iste elemente (narančasto na slici) i svako računalo ima jedinstvenu IP adresu u nekoj LAN mreži (plavo na slici)</a:t>
            </a:r>
          </a:p>
        </p:txBody>
      </p:sp>
      <p:sp>
        <p:nvSpPr>
          <p:cNvPr id="2" name="TextBox 1">
            <a:extLst>
              <a:ext uri="{FF2B5EF4-FFF2-40B4-BE49-F238E27FC236}">
                <a16:creationId xmlns:a16="http://schemas.microsoft.com/office/drawing/2014/main" id="{A2CE49D6-83C4-152C-6FA0-3E9EDA536EF2}"/>
              </a:ext>
            </a:extLst>
          </p:cNvPr>
          <p:cNvSpPr txBox="1"/>
          <p:nvPr/>
        </p:nvSpPr>
        <p:spPr>
          <a:xfrm>
            <a:off x="9367520" y="264160"/>
            <a:ext cx="1531573" cy="369332"/>
          </a:xfrm>
          <a:prstGeom prst="rect">
            <a:avLst/>
          </a:prstGeom>
          <a:solidFill>
            <a:schemeClr val="bg2">
              <a:lumMod val="85000"/>
            </a:schemeClr>
          </a:solidFill>
          <a:ln>
            <a:solidFill>
              <a:schemeClr val="accent1"/>
            </a:solidFill>
          </a:ln>
        </p:spPr>
        <p:txBody>
          <a:bodyPr wrap="none" rtlCol="0">
            <a:spAutoFit/>
          </a:bodyPr>
          <a:lstStyle/>
          <a:p>
            <a:r>
              <a:rPr lang="hr-HR" dirty="0">
                <a:solidFill>
                  <a:srgbClr val="FF0000"/>
                </a:solidFill>
              </a:rPr>
              <a:t>Ispitno pitanje</a:t>
            </a:r>
          </a:p>
        </p:txBody>
      </p:sp>
    </p:spTree>
    <p:extLst>
      <p:ext uri="{BB962C8B-B14F-4D97-AF65-F5344CB8AC3E}">
        <p14:creationId xmlns:p14="http://schemas.microsoft.com/office/powerpoint/2010/main" val="232638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4" y="858973"/>
            <a:ext cx="11832487" cy="3735887"/>
          </a:xfrm>
        </p:spPr>
        <p:txBody>
          <a:bodyPr>
            <a:normAutofit lnSpcReduction="10000"/>
          </a:bodyPr>
          <a:lstStyle/>
          <a:p>
            <a:r>
              <a:rPr lang="hr-HR" sz="2400" dirty="0"/>
              <a:t>Važan dio mreže, ali i IKT (informacijsko komunikacijske tehnologije) sustava generalno su serveri.</a:t>
            </a:r>
          </a:p>
          <a:p>
            <a:r>
              <a:rPr lang="hr-HR" sz="2400" dirty="0"/>
              <a:t>Serveri su računala koja imaju instaliran software (aplikaciju) koju koristi mnogo računala na mreži (npr. server za videoigre, email server, WEB server, File server i slično)</a:t>
            </a:r>
          </a:p>
          <a:p>
            <a:r>
              <a:rPr lang="hr-HR" sz="2400" dirty="0"/>
              <a:t>Server je obično računalo koje ima više performanse od ostalih računala (procesor, memorija, prostor za pohranu podataka)</a:t>
            </a:r>
          </a:p>
          <a:p>
            <a:r>
              <a:rPr lang="hr-HR" sz="2400" dirty="0"/>
              <a:t>Svaka aplikacija koja se nalazi na serveru obično traži posebnu aplikaciju na klijentima kako bi se ti klijenti/</a:t>
            </a:r>
            <a:r>
              <a:rPr lang="hr-HR" sz="2400" dirty="0" err="1"/>
              <a:t>hostovi</a:t>
            </a:r>
            <a:r>
              <a:rPr lang="hr-HR" sz="2400" dirty="0"/>
              <a:t>/računala mogla povezati na server (npr. </a:t>
            </a:r>
            <a:r>
              <a:rPr lang="hr-HR" sz="2400" dirty="0" err="1"/>
              <a:t>CallOfDuty</a:t>
            </a:r>
            <a:r>
              <a:rPr lang="hr-HR" sz="2400" dirty="0"/>
              <a:t> game </a:t>
            </a:r>
            <a:r>
              <a:rPr lang="hr-HR" sz="2400" dirty="0" err="1"/>
              <a:t>client</a:t>
            </a:r>
            <a:r>
              <a:rPr lang="hr-HR" sz="2400" dirty="0"/>
              <a:t>, mail </a:t>
            </a:r>
            <a:r>
              <a:rPr lang="hr-HR" sz="2400" dirty="0" err="1"/>
              <a:t>client</a:t>
            </a:r>
            <a:r>
              <a:rPr lang="hr-HR" sz="2400" dirty="0"/>
              <a:t> poput Outlooka ili web browser poput Microsoft </a:t>
            </a:r>
            <a:r>
              <a:rPr lang="hr-HR" sz="2400" dirty="0" err="1"/>
              <a:t>Edge</a:t>
            </a:r>
            <a:r>
              <a:rPr lang="hr-HR" sz="2400" dirty="0"/>
              <a:t> itd.)</a:t>
            </a: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Klijent-server model</a:t>
            </a:r>
          </a:p>
        </p:txBody>
      </p:sp>
      <p:pic>
        <p:nvPicPr>
          <p:cNvPr id="8" name="Picture 7">
            <a:extLst>
              <a:ext uri="{FF2B5EF4-FFF2-40B4-BE49-F238E27FC236}">
                <a16:creationId xmlns:a16="http://schemas.microsoft.com/office/drawing/2014/main" id="{997EC424-091F-99CB-0E83-340B98EAE700}"/>
              </a:ext>
            </a:extLst>
          </p:cNvPr>
          <p:cNvPicPr>
            <a:picLocks noChangeAspect="1"/>
          </p:cNvPicPr>
          <p:nvPr/>
        </p:nvPicPr>
        <p:blipFill>
          <a:blip r:embed="rId3"/>
          <a:stretch>
            <a:fillRect/>
          </a:stretch>
        </p:blipFill>
        <p:spPr>
          <a:xfrm>
            <a:off x="2743200" y="4181309"/>
            <a:ext cx="7331765" cy="2200024"/>
          </a:xfrm>
          <a:prstGeom prst="rect">
            <a:avLst/>
          </a:prstGeom>
        </p:spPr>
      </p:pic>
    </p:spTree>
    <p:extLst>
      <p:ext uri="{BB962C8B-B14F-4D97-AF65-F5344CB8AC3E}">
        <p14:creationId xmlns:p14="http://schemas.microsoft.com/office/powerpoint/2010/main" val="42197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Peer</a:t>
            </a:r>
            <a:r>
              <a:rPr lang="hr-HR" i="1" dirty="0">
                <a:solidFill>
                  <a:schemeClr val="tx1">
                    <a:lumMod val="95000"/>
                    <a:lumOff val="5000"/>
                  </a:schemeClr>
                </a:solidFill>
              </a:rPr>
              <a:t>-to-</a:t>
            </a:r>
            <a:r>
              <a:rPr lang="hr-HR" i="1" dirty="0" err="1">
                <a:solidFill>
                  <a:schemeClr val="tx1">
                    <a:lumMod val="95000"/>
                    <a:lumOff val="5000"/>
                  </a:schemeClr>
                </a:solidFill>
              </a:rPr>
              <a:t>Peer</a:t>
            </a:r>
            <a:r>
              <a:rPr lang="hr-HR" i="1" dirty="0">
                <a:solidFill>
                  <a:schemeClr val="tx1">
                    <a:lumMod val="95000"/>
                    <a:lumOff val="5000"/>
                  </a:schemeClr>
                </a:solidFill>
              </a:rPr>
              <a:t> komunikacija</a:t>
            </a:r>
          </a:p>
        </p:txBody>
      </p:sp>
      <p:sp>
        <p:nvSpPr>
          <p:cNvPr id="5" name="Content Placeholder 4">
            <a:extLst>
              <a:ext uri="{FF2B5EF4-FFF2-40B4-BE49-F238E27FC236}">
                <a16:creationId xmlns:a16="http://schemas.microsoft.com/office/drawing/2014/main" id="{788AF0F5-2B55-22BB-A041-B5A21D7EBC1E}"/>
              </a:ext>
            </a:extLst>
          </p:cNvPr>
          <p:cNvSpPr>
            <a:spLocks noGrp="1"/>
          </p:cNvSpPr>
          <p:nvPr>
            <p:ph idx="1"/>
          </p:nvPr>
        </p:nvSpPr>
        <p:spPr>
          <a:xfrm>
            <a:off x="192155" y="1010616"/>
            <a:ext cx="11883887" cy="4351338"/>
          </a:xfrm>
        </p:spPr>
        <p:txBody>
          <a:bodyPr>
            <a:normAutofit/>
          </a:bodyPr>
          <a:lstStyle/>
          <a:p>
            <a:r>
              <a:rPr lang="hr-HR" sz="2000" dirty="0"/>
              <a:t>Software za klijente i servere je obično ima dvije komponente koje su različite, ali kompatibilne i potrebne su obje da bi komunikacija bila uspješna (npr. email server-MS </a:t>
            </a:r>
            <a:r>
              <a:rPr lang="hr-HR" sz="2000" dirty="0" err="1"/>
              <a:t>exchange</a:t>
            </a:r>
            <a:r>
              <a:rPr lang="hr-HR" sz="2000" dirty="0"/>
              <a:t> i email </a:t>
            </a:r>
            <a:r>
              <a:rPr lang="hr-HR" sz="2000" dirty="0" err="1"/>
              <a:t>client-outlook</a:t>
            </a:r>
            <a:r>
              <a:rPr lang="hr-HR" sz="2000" dirty="0"/>
              <a:t>)</a:t>
            </a:r>
          </a:p>
          <a:p>
            <a:r>
              <a:rPr lang="hr-HR" sz="2000" dirty="0"/>
              <a:t>Ponekad računalo može biti korišteno i kao klijent i kao server istovremeno. Ovakva vrsta komunikacije naziva se </a:t>
            </a:r>
            <a:r>
              <a:rPr lang="hr-HR" sz="2000" dirty="0" err="1"/>
              <a:t>Peer</a:t>
            </a:r>
            <a:r>
              <a:rPr lang="hr-HR" sz="2000" dirty="0"/>
              <a:t>-to-</a:t>
            </a:r>
            <a:r>
              <a:rPr lang="hr-HR" sz="2000" dirty="0" err="1"/>
              <a:t>Peer</a:t>
            </a:r>
            <a:r>
              <a:rPr lang="hr-HR" sz="2000" dirty="0"/>
              <a:t> (npr. računala u LAN mreži koja međusobno dijele resurse (printere, mape s dokumentima itd.)</a:t>
            </a:r>
          </a:p>
        </p:txBody>
      </p:sp>
      <p:pic>
        <p:nvPicPr>
          <p:cNvPr id="7" name="Picture 6">
            <a:extLst>
              <a:ext uri="{FF2B5EF4-FFF2-40B4-BE49-F238E27FC236}">
                <a16:creationId xmlns:a16="http://schemas.microsoft.com/office/drawing/2014/main" id="{C0C59CFB-B6CA-B452-EC17-E4E52FCE7735}"/>
              </a:ext>
            </a:extLst>
          </p:cNvPr>
          <p:cNvPicPr>
            <a:picLocks noChangeAspect="1"/>
          </p:cNvPicPr>
          <p:nvPr/>
        </p:nvPicPr>
        <p:blipFill>
          <a:blip r:embed="rId3"/>
          <a:stretch>
            <a:fillRect/>
          </a:stretch>
        </p:blipFill>
        <p:spPr>
          <a:xfrm>
            <a:off x="5051565" y="2890321"/>
            <a:ext cx="6948280" cy="2268502"/>
          </a:xfrm>
          <a:prstGeom prst="rect">
            <a:avLst/>
          </a:prstGeom>
        </p:spPr>
      </p:pic>
      <p:sp>
        <p:nvSpPr>
          <p:cNvPr id="9" name="TextBox 8">
            <a:extLst>
              <a:ext uri="{FF2B5EF4-FFF2-40B4-BE49-F238E27FC236}">
                <a16:creationId xmlns:a16="http://schemas.microsoft.com/office/drawing/2014/main" id="{4B216DAE-B549-B416-E6AA-1F5A003B876D}"/>
              </a:ext>
            </a:extLst>
          </p:cNvPr>
          <p:cNvSpPr txBox="1"/>
          <p:nvPr/>
        </p:nvSpPr>
        <p:spPr>
          <a:xfrm>
            <a:off x="115958" y="3958494"/>
            <a:ext cx="4935607" cy="1200329"/>
          </a:xfrm>
          <a:prstGeom prst="rect">
            <a:avLst/>
          </a:prstGeom>
          <a:noFill/>
        </p:spPr>
        <p:txBody>
          <a:bodyPr wrap="square" rtlCol="0">
            <a:spAutoFit/>
          </a:bodyPr>
          <a:lstStyle/>
          <a:p>
            <a:pPr marL="285750" indent="-285750">
              <a:buFont typeface="Arial" panose="020B0604020202020204" pitchFamily="34" charset="0"/>
              <a:buChar char="•"/>
            </a:pPr>
            <a:r>
              <a:rPr lang="hr-HR" dirty="0"/>
              <a:t>Ovakve mreže su jednostavne za uspostaviti i jeftine za održavati ali nisu skalabilne, nisu sigurne, imaju niže performanse i nisu za kompleksne okoline</a:t>
            </a:r>
          </a:p>
        </p:txBody>
      </p:sp>
    </p:spTree>
    <p:extLst>
      <p:ext uri="{BB962C8B-B14F-4D97-AF65-F5344CB8AC3E}">
        <p14:creationId xmlns:p14="http://schemas.microsoft.com/office/powerpoint/2010/main" val="130594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End</a:t>
            </a:r>
            <a:r>
              <a:rPr lang="hr-HR" i="1" dirty="0">
                <a:solidFill>
                  <a:schemeClr val="tx1">
                    <a:lumMod val="95000"/>
                    <a:lumOff val="5000"/>
                  </a:schemeClr>
                </a:solidFill>
              </a:rPr>
              <a:t> </a:t>
            </a:r>
            <a:r>
              <a:rPr lang="hr-HR" i="1" dirty="0" err="1">
                <a:solidFill>
                  <a:schemeClr val="tx1">
                    <a:lumMod val="95000"/>
                    <a:lumOff val="5000"/>
                  </a:schemeClr>
                </a:solidFill>
              </a:rPr>
              <a:t>devices</a:t>
            </a:r>
            <a:endParaRPr lang="hr-HR" i="1" dirty="0">
              <a:solidFill>
                <a:schemeClr val="tx1">
                  <a:lumMod val="95000"/>
                  <a:lumOff val="5000"/>
                </a:schemeClr>
              </a:solidFill>
            </a:endParaRPr>
          </a:p>
        </p:txBody>
      </p:sp>
      <p:pic>
        <p:nvPicPr>
          <p:cNvPr id="8" name="Picture 7">
            <a:extLst>
              <a:ext uri="{FF2B5EF4-FFF2-40B4-BE49-F238E27FC236}">
                <a16:creationId xmlns:a16="http://schemas.microsoft.com/office/drawing/2014/main" id="{E411480F-9E4F-E852-D5EF-062F9370BFF5}"/>
              </a:ext>
            </a:extLst>
          </p:cNvPr>
          <p:cNvPicPr>
            <a:picLocks noChangeAspect="1"/>
          </p:cNvPicPr>
          <p:nvPr/>
        </p:nvPicPr>
        <p:blipFill>
          <a:blip r:embed="rId3"/>
          <a:stretch>
            <a:fillRect/>
          </a:stretch>
        </p:blipFill>
        <p:spPr>
          <a:xfrm>
            <a:off x="1985584" y="1847954"/>
            <a:ext cx="7730316" cy="4221942"/>
          </a:xfrm>
          <a:prstGeom prst="rect">
            <a:avLst/>
          </a:prstGeom>
        </p:spPr>
      </p:pic>
      <p:sp>
        <p:nvSpPr>
          <p:cNvPr id="10" name="TextBox 9">
            <a:extLst>
              <a:ext uri="{FF2B5EF4-FFF2-40B4-BE49-F238E27FC236}">
                <a16:creationId xmlns:a16="http://schemas.microsoft.com/office/drawing/2014/main" id="{2FC31930-86FD-B251-1824-307BF5BB8162}"/>
              </a:ext>
            </a:extLst>
          </p:cNvPr>
          <p:cNvSpPr txBox="1"/>
          <p:nvPr/>
        </p:nvSpPr>
        <p:spPr>
          <a:xfrm>
            <a:off x="228601" y="788104"/>
            <a:ext cx="11262360" cy="923330"/>
          </a:xfrm>
          <a:prstGeom prst="rect">
            <a:avLst/>
          </a:prstGeom>
          <a:noFill/>
        </p:spPr>
        <p:txBody>
          <a:bodyPr wrap="square" rtlCol="0">
            <a:spAutoFit/>
          </a:bodyPr>
          <a:lstStyle/>
          <a:p>
            <a:pPr marL="285750" indent="-285750">
              <a:buFont typeface="Arial" panose="020B0604020202020204" pitchFamily="34" charset="0"/>
              <a:buChar char="•"/>
            </a:pPr>
            <a:r>
              <a:rPr lang="hr-HR" dirty="0"/>
              <a:t>Ovo su svi uređaji koji se povezuju na računalnu mrežu i obično s ovim uređajima ljudi imaju interakciju (računala, kamere, telefoni itd.)</a:t>
            </a:r>
          </a:p>
          <a:p>
            <a:pPr marL="285750" indent="-285750">
              <a:buFont typeface="Arial" panose="020B0604020202020204" pitchFamily="34" charset="0"/>
              <a:buChar char="•"/>
            </a:pPr>
            <a:r>
              <a:rPr lang="hr-HR" dirty="0"/>
              <a:t>Krajnji uređaji su izvor ili odredište komunikacije</a:t>
            </a:r>
          </a:p>
        </p:txBody>
      </p:sp>
    </p:spTree>
    <p:extLst>
      <p:ext uri="{BB962C8B-B14F-4D97-AF65-F5344CB8AC3E}">
        <p14:creationId xmlns:p14="http://schemas.microsoft.com/office/powerpoint/2010/main" val="202731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Intermediary</a:t>
            </a:r>
            <a:r>
              <a:rPr lang="hr-HR" i="1" dirty="0">
                <a:solidFill>
                  <a:schemeClr val="tx1">
                    <a:lumMod val="95000"/>
                    <a:lumOff val="5000"/>
                  </a:schemeClr>
                </a:solidFill>
              </a:rPr>
              <a:t> </a:t>
            </a:r>
            <a:r>
              <a:rPr lang="hr-HR" i="1" dirty="0" err="1">
                <a:solidFill>
                  <a:schemeClr val="tx1">
                    <a:lumMod val="95000"/>
                    <a:lumOff val="5000"/>
                  </a:schemeClr>
                </a:solidFill>
              </a:rPr>
              <a:t>devices</a:t>
            </a:r>
            <a:r>
              <a:rPr lang="hr-HR" i="1" dirty="0">
                <a:solidFill>
                  <a:schemeClr val="tx1">
                    <a:lumMod val="95000"/>
                    <a:lumOff val="5000"/>
                  </a:schemeClr>
                </a:solidFill>
              </a:rPr>
              <a:t>-posrednički uređaji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0" y="773306"/>
            <a:ext cx="11262360" cy="1200329"/>
          </a:xfrm>
          <a:prstGeom prst="rect">
            <a:avLst/>
          </a:prstGeom>
          <a:noFill/>
        </p:spPr>
        <p:txBody>
          <a:bodyPr wrap="square" rtlCol="0">
            <a:spAutoFit/>
          </a:bodyPr>
          <a:lstStyle/>
          <a:p>
            <a:pPr marL="285750" indent="-285750">
              <a:buFont typeface="Arial" panose="020B0604020202020204" pitchFamily="34" charset="0"/>
              <a:buChar char="•"/>
            </a:pPr>
            <a:r>
              <a:rPr lang="hr-HR" dirty="0"/>
              <a:t>Ovi uređaji povezuju pojedine krajnje uređaje na mrežu.</a:t>
            </a:r>
          </a:p>
          <a:p>
            <a:pPr marL="285750" indent="-285750">
              <a:buFont typeface="Arial" panose="020B0604020202020204" pitchFamily="34" charset="0"/>
              <a:buChar char="•"/>
            </a:pPr>
            <a:r>
              <a:rPr lang="hr-HR" dirty="0"/>
              <a:t>Također mogu povezati manje mreže u veće cjeline (npr. jedan preklopnik povezuje 10 učioničkih mreža u jednu veću mrežu)</a:t>
            </a:r>
          </a:p>
          <a:p>
            <a:pPr marL="285750" indent="-285750">
              <a:buFont typeface="Arial" panose="020B0604020202020204" pitchFamily="34" charset="0"/>
              <a:buChar char="•"/>
            </a:pPr>
            <a:r>
              <a:rPr lang="hr-HR" dirty="0"/>
              <a:t>Ovi uređaji koriste adrese odredišnih računala i informacije o </a:t>
            </a:r>
            <a:r>
              <a:rPr lang="hr-HR" dirty="0" err="1"/>
              <a:t>međuvezama</a:t>
            </a:r>
            <a:r>
              <a:rPr lang="hr-HR" dirty="0"/>
              <a:t> kako bi znali kuda poslati mrežni promet</a:t>
            </a:r>
          </a:p>
        </p:txBody>
      </p:sp>
      <p:pic>
        <p:nvPicPr>
          <p:cNvPr id="3" name="Picture 2">
            <a:extLst>
              <a:ext uri="{FF2B5EF4-FFF2-40B4-BE49-F238E27FC236}">
                <a16:creationId xmlns:a16="http://schemas.microsoft.com/office/drawing/2014/main" id="{929098F3-C78E-2724-8CB9-FBB0711CBB1D}"/>
              </a:ext>
            </a:extLst>
          </p:cNvPr>
          <p:cNvPicPr>
            <a:picLocks noChangeAspect="1"/>
          </p:cNvPicPr>
          <p:nvPr/>
        </p:nvPicPr>
        <p:blipFill>
          <a:blip r:embed="rId3"/>
          <a:stretch>
            <a:fillRect/>
          </a:stretch>
        </p:blipFill>
        <p:spPr>
          <a:xfrm>
            <a:off x="4181474" y="4105222"/>
            <a:ext cx="7781925" cy="2057400"/>
          </a:xfrm>
          <a:prstGeom prst="rect">
            <a:avLst/>
          </a:prstGeom>
        </p:spPr>
      </p:pic>
      <p:pic>
        <p:nvPicPr>
          <p:cNvPr id="19" name="Picture 18">
            <a:extLst>
              <a:ext uri="{FF2B5EF4-FFF2-40B4-BE49-F238E27FC236}">
                <a16:creationId xmlns:a16="http://schemas.microsoft.com/office/drawing/2014/main" id="{F248A4FD-E0E2-941B-57DC-2AFC970C8D5A}"/>
              </a:ext>
            </a:extLst>
          </p:cNvPr>
          <p:cNvPicPr>
            <a:picLocks noChangeAspect="1"/>
          </p:cNvPicPr>
          <p:nvPr/>
        </p:nvPicPr>
        <p:blipFill>
          <a:blip r:embed="rId4"/>
          <a:stretch>
            <a:fillRect/>
          </a:stretch>
        </p:blipFill>
        <p:spPr>
          <a:xfrm>
            <a:off x="205344" y="2219247"/>
            <a:ext cx="5425836" cy="2727387"/>
          </a:xfrm>
          <a:prstGeom prst="rect">
            <a:avLst/>
          </a:prstGeom>
        </p:spPr>
      </p:pic>
    </p:spTree>
    <p:extLst>
      <p:ext uri="{BB962C8B-B14F-4D97-AF65-F5344CB8AC3E}">
        <p14:creationId xmlns:p14="http://schemas.microsoft.com/office/powerpoint/2010/main" val="87407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err="1">
                <a:solidFill>
                  <a:schemeClr val="tx1">
                    <a:lumMod val="95000"/>
                    <a:lumOff val="5000"/>
                  </a:schemeClr>
                </a:solidFill>
              </a:rPr>
              <a:t>Intermediary</a:t>
            </a:r>
            <a:r>
              <a:rPr lang="hr-HR" i="1" dirty="0">
                <a:solidFill>
                  <a:schemeClr val="tx1">
                    <a:lumMod val="95000"/>
                    <a:lumOff val="5000"/>
                  </a:schemeClr>
                </a:solidFill>
              </a:rPr>
              <a:t> </a:t>
            </a:r>
            <a:r>
              <a:rPr lang="hr-HR" i="1" dirty="0" err="1">
                <a:solidFill>
                  <a:schemeClr val="tx1">
                    <a:lumMod val="95000"/>
                    <a:lumOff val="5000"/>
                  </a:schemeClr>
                </a:solidFill>
              </a:rPr>
              <a:t>devices</a:t>
            </a:r>
            <a:r>
              <a:rPr lang="hr-HR" i="1" dirty="0">
                <a:solidFill>
                  <a:schemeClr val="tx1">
                    <a:lumMod val="95000"/>
                    <a:lumOff val="5000"/>
                  </a:schemeClr>
                </a:solidFill>
              </a:rPr>
              <a:t>-posrednički uređaji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298174" y="1120676"/>
            <a:ext cx="11262360" cy="3416320"/>
          </a:xfrm>
          <a:prstGeom prst="rect">
            <a:avLst/>
          </a:prstGeom>
          <a:noFill/>
        </p:spPr>
        <p:txBody>
          <a:bodyPr wrap="square" rtlCol="0">
            <a:spAutoFit/>
          </a:bodyPr>
          <a:lstStyle/>
          <a:p>
            <a:r>
              <a:rPr lang="hr-HR" sz="2400" dirty="0"/>
              <a:t>Funkcije koje obavljaju posrednički uređaji:</a:t>
            </a:r>
          </a:p>
          <a:p>
            <a:pPr marL="285750" indent="-285750">
              <a:buFont typeface="Arial" panose="020B0604020202020204" pitchFamily="34" charset="0"/>
              <a:buChar char="•"/>
            </a:pPr>
            <a:r>
              <a:rPr lang="hr-HR" sz="2400" dirty="0" err="1"/>
              <a:t>Retransmisija</a:t>
            </a:r>
            <a:r>
              <a:rPr lang="hr-HR" sz="2400" dirty="0"/>
              <a:t> signala (fizički sloj OSI modela)</a:t>
            </a:r>
          </a:p>
          <a:p>
            <a:pPr marL="285750" indent="-285750">
              <a:buFont typeface="Arial" panose="020B0604020202020204" pitchFamily="34" charset="0"/>
              <a:buChar char="•"/>
            </a:pPr>
            <a:r>
              <a:rPr lang="hr-HR" sz="2400" dirty="0"/>
              <a:t>Održavaju tablice o putanjama kroz računalnu mrežu (npr. </a:t>
            </a:r>
            <a:r>
              <a:rPr lang="hr-HR" sz="2400" dirty="0" err="1"/>
              <a:t>usmjernička</a:t>
            </a:r>
            <a:r>
              <a:rPr lang="hr-HR" sz="2400" dirty="0"/>
              <a:t> tablice u </a:t>
            </a:r>
            <a:r>
              <a:rPr lang="hr-HR" sz="2400" dirty="0" err="1"/>
              <a:t>usmjerniku</a:t>
            </a:r>
            <a:r>
              <a:rPr lang="hr-HR" sz="2400" dirty="0"/>
              <a:t>)</a:t>
            </a:r>
          </a:p>
          <a:p>
            <a:pPr marL="285750" indent="-285750">
              <a:buFont typeface="Arial" panose="020B0604020202020204" pitchFamily="34" charset="0"/>
              <a:buChar char="•"/>
            </a:pPr>
            <a:r>
              <a:rPr lang="hr-HR" sz="2400" dirty="0"/>
              <a:t>Šalju informacije o greškama u komunikaciji</a:t>
            </a:r>
          </a:p>
          <a:p>
            <a:pPr marL="285750" indent="-285750">
              <a:buFont typeface="Arial" panose="020B0604020202020204" pitchFamily="34" charset="0"/>
              <a:buChar char="•"/>
            </a:pPr>
            <a:r>
              <a:rPr lang="hr-HR" sz="2400" dirty="0"/>
              <a:t>Usmjeravaju mrežni promet i preusmjeravaju u slučaju otkaza mrežnih veza</a:t>
            </a:r>
          </a:p>
          <a:p>
            <a:pPr marL="285750" indent="-285750">
              <a:buFont typeface="Arial" panose="020B0604020202020204" pitchFamily="34" charset="0"/>
              <a:buChar char="•"/>
            </a:pPr>
            <a:r>
              <a:rPr lang="hr-HR" sz="2400" dirty="0"/>
              <a:t>Klasificiraju i usmjeravaju pakete prema prioritetu (</a:t>
            </a:r>
            <a:r>
              <a:rPr lang="hr-HR" sz="2400" dirty="0" err="1"/>
              <a:t>QoS</a:t>
            </a:r>
            <a:r>
              <a:rPr lang="hr-HR" sz="2400" dirty="0"/>
              <a:t> mehanizam)</a:t>
            </a:r>
          </a:p>
          <a:p>
            <a:pPr marL="285750" indent="-285750">
              <a:buFont typeface="Arial" panose="020B0604020202020204" pitchFamily="34" charset="0"/>
              <a:buChar char="•"/>
            </a:pPr>
            <a:r>
              <a:rPr lang="hr-HR" sz="2400" dirty="0"/>
              <a:t>Filtriraju promet na temelju sigurnosnih postavki (</a:t>
            </a:r>
            <a:r>
              <a:rPr lang="hr-HR" sz="2400" dirty="0" err="1"/>
              <a:t>vatrozid</a:t>
            </a:r>
            <a:r>
              <a:rPr lang="hr-HR" sz="2400" dirty="0"/>
              <a:t>)</a:t>
            </a:r>
          </a:p>
          <a:p>
            <a:pPr marL="285750" indent="-285750">
              <a:buFont typeface="Arial" panose="020B0604020202020204" pitchFamily="34" charset="0"/>
              <a:buChar char="•"/>
            </a:pPr>
            <a:r>
              <a:rPr lang="hr-HR" sz="2400" dirty="0"/>
              <a:t>Itd..</a:t>
            </a:r>
          </a:p>
        </p:txBody>
      </p:sp>
    </p:spTree>
    <p:extLst>
      <p:ext uri="{BB962C8B-B14F-4D97-AF65-F5344CB8AC3E}">
        <p14:creationId xmlns:p14="http://schemas.microsoft.com/office/powerpoint/2010/main" val="255270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5" y="858973"/>
            <a:ext cx="11554096" cy="4261667"/>
          </a:xfrm>
        </p:spPr>
        <p:txBody>
          <a:bodyPr>
            <a:normAutofit lnSpcReduction="10000"/>
          </a:bodyPr>
          <a:lstStyle/>
          <a:p>
            <a:r>
              <a:rPr lang="en-US" sz="2400" dirty="0" err="1"/>
              <a:t>Definicija</a:t>
            </a:r>
            <a:r>
              <a:rPr lang="en-US" sz="2400" dirty="0"/>
              <a:t> </a:t>
            </a:r>
            <a:r>
              <a:rPr lang="en-US" sz="2400" dirty="0" err="1"/>
              <a:t>tehnologije</a:t>
            </a:r>
            <a:r>
              <a:rPr lang="en-US" sz="2400" dirty="0"/>
              <a:t> </a:t>
            </a:r>
            <a:r>
              <a:rPr lang="en-US" sz="2400" dirty="0" err="1"/>
              <a:t>može</a:t>
            </a:r>
            <a:r>
              <a:rPr lang="en-US" sz="2400" dirty="0"/>
              <a:t> </a:t>
            </a:r>
            <a:r>
              <a:rPr lang="en-US" sz="2400" dirty="0" err="1"/>
              <a:t>varirati</a:t>
            </a:r>
            <a:r>
              <a:rPr lang="en-US" sz="2400" dirty="0"/>
              <a:t> </a:t>
            </a:r>
            <a:r>
              <a:rPr lang="en-US" sz="2400" dirty="0" err="1"/>
              <a:t>ovisno</a:t>
            </a:r>
            <a:r>
              <a:rPr lang="en-US" sz="2400" dirty="0"/>
              <a:t> o </a:t>
            </a:r>
            <a:r>
              <a:rPr lang="en-US" sz="2400" dirty="0" err="1"/>
              <a:t>kontekstu</a:t>
            </a:r>
            <a:r>
              <a:rPr lang="en-US" sz="2400" dirty="0"/>
              <a:t>, </a:t>
            </a:r>
            <a:r>
              <a:rPr lang="en-US" sz="2400" dirty="0" err="1"/>
              <a:t>ali</a:t>
            </a:r>
            <a:r>
              <a:rPr lang="en-US" sz="2400" dirty="0"/>
              <a:t> </a:t>
            </a:r>
            <a:r>
              <a:rPr lang="en-US" sz="2400" dirty="0" err="1">
                <a:solidFill>
                  <a:srgbClr val="FF0000"/>
                </a:solidFill>
              </a:rPr>
              <a:t>općenito</a:t>
            </a:r>
            <a:r>
              <a:rPr lang="en-US" sz="2400" dirty="0">
                <a:solidFill>
                  <a:srgbClr val="FF0000"/>
                </a:solidFill>
              </a:rPr>
              <a:t>, </a:t>
            </a:r>
            <a:r>
              <a:rPr lang="en-US" sz="2400" dirty="0">
                <a:solidFill>
                  <a:srgbClr val="FF0000"/>
                </a:solidFill>
                <a:hlinkClick r:id="rId2">
                  <a:extLst>
                    <a:ext uri="{A12FA001-AC4F-418D-AE19-62706E023703}">
                      <ahyp:hlinkClr xmlns:ahyp="http://schemas.microsoft.com/office/drawing/2018/hyperlinkcolor" val="tx"/>
                    </a:ext>
                  </a:extLst>
                </a:hlinkClick>
              </a:rPr>
              <a:t>tehnologija</a:t>
            </a:r>
            <a:r>
              <a:rPr lang="hr-HR" sz="2400" dirty="0">
                <a:solidFill>
                  <a:srgbClr val="FF0000"/>
                </a:solidFill>
              </a:rPr>
              <a:t> je praktična primjena znanja „stečenog„ kroz znanstveni proces</a:t>
            </a:r>
            <a:r>
              <a:rPr lang="hr-HR" sz="2400" dirty="0"/>
              <a:t>. Tehnologija </a:t>
            </a:r>
            <a:r>
              <a:rPr lang="en-US" sz="2400" dirty="0" err="1"/>
              <a:t>obuhvaća</a:t>
            </a:r>
            <a:r>
              <a:rPr lang="en-US" sz="2400" b="1" dirty="0"/>
              <a:t> alate,</a:t>
            </a:r>
            <a:r>
              <a:rPr lang="hr-HR" sz="2400" b="1" dirty="0"/>
              <a:t> uređaje,</a:t>
            </a:r>
            <a:r>
              <a:rPr lang="en-US" sz="2400" b="1" dirty="0"/>
              <a:t> </a:t>
            </a:r>
            <a:r>
              <a:rPr lang="en-US" sz="2400" b="1" dirty="0" err="1"/>
              <a:t>tehnike</a:t>
            </a:r>
            <a:r>
              <a:rPr lang="en-US" sz="2400" b="1" dirty="0"/>
              <a:t>, i </a:t>
            </a:r>
            <a:r>
              <a:rPr lang="en-US" sz="2400" b="1" dirty="0" err="1"/>
              <a:t>procese</a:t>
            </a:r>
            <a:r>
              <a:rPr lang="en-US" sz="2400" b="1" dirty="0"/>
              <a:t> </a:t>
            </a:r>
            <a:r>
              <a:rPr lang="en-US" sz="2400" b="1" dirty="0" err="1"/>
              <a:t>koje</a:t>
            </a:r>
            <a:r>
              <a:rPr lang="en-US" sz="2400" b="1" dirty="0"/>
              <a:t> </a:t>
            </a:r>
            <a:r>
              <a:rPr lang="en-US" sz="2400" b="1" dirty="0" err="1"/>
              <a:t>ljudi</a:t>
            </a:r>
            <a:r>
              <a:rPr lang="en-US" sz="2400" b="1" dirty="0"/>
              <a:t> </a:t>
            </a:r>
            <a:r>
              <a:rPr lang="en-US" sz="2400" b="1" dirty="0" err="1"/>
              <a:t>koriste</a:t>
            </a:r>
            <a:r>
              <a:rPr lang="en-US" sz="2400" b="1" dirty="0"/>
              <a:t> za </a:t>
            </a:r>
            <a:r>
              <a:rPr lang="en-US" sz="2400" b="1" dirty="0" err="1"/>
              <a:t>rješavanje</a:t>
            </a:r>
            <a:r>
              <a:rPr lang="en-US" sz="2400" b="1" dirty="0"/>
              <a:t> </a:t>
            </a:r>
            <a:r>
              <a:rPr lang="en-US" sz="2400" b="1" dirty="0" err="1"/>
              <a:t>problema</a:t>
            </a:r>
            <a:r>
              <a:rPr lang="en-US" sz="2400" b="1" dirty="0"/>
              <a:t> </a:t>
            </a:r>
            <a:r>
              <a:rPr lang="en-US" sz="2400" b="1" dirty="0" err="1"/>
              <a:t>ili</a:t>
            </a:r>
            <a:r>
              <a:rPr lang="en-US" sz="2400" b="1" dirty="0"/>
              <a:t> </a:t>
            </a:r>
            <a:r>
              <a:rPr lang="en-US" sz="2400" b="1" dirty="0" err="1"/>
              <a:t>poboljšanje</a:t>
            </a:r>
            <a:r>
              <a:rPr lang="en-US" sz="2400" b="1" dirty="0"/>
              <a:t> </a:t>
            </a:r>
            <a:r>
              <a:rPr lang="en-US" sz="2400" b="1" dirty="0" err="1"/>
              <a:t>uvjeta</a:t>
            </a:r>
            <a:r>
              <a:rPr lang="en-US" sz="2400" b="1" dirty="0"/>
              <a:t> </a:t>
            </a:r>
            <a:r>
              <a:rPr lang="en-US" sz="2400" b="1" dirty="0" err="1"/>
              <a:t>života</a:t>
            </a:r>
            <a:r>
              <a:rPr lang="en-US" sz="2400" dirty="0"/>
              <a:t>. </a:t>
            </a:r>
            <a:endParaRPr lang="hr-HR" sz="2400" dirty="0"/>
          </a:p>
          <a:p>
            <a:r>
              <a:rPr lang="en-US" sz="2400" dirty="0"/>
              <a:t>Ova </a:t>
            </a:r>
            <a:r>
              <a:rPr lang="en-US" sz="2400" dirty="0" err="1"/>
              <a:t>definicija</a:t>
            </a:r>
            <a:r>
              <a:rPr lang="en-US" sz="2400" dirty="0"/>
              <a:t> </a:t>
            </a:r>
            <a:r>
              <a:rPr lang="en-US" sz="2400" dirty="0" err="1"/>
              <a:t>može</a:t>
            </a:r>
            <a:r>
              <a:rPr lang="en-US" sz="2400" dirty="0"/>
              <a:t> se </a:t>
            </a:r>
            <a:r>
              <a:rPr lang="en-US" sz="2400" dirty="0" err="1"/>
              <a:t>primijeniti</a:t>
            </a:r>
            <a:r>
              <a:rPr lang="en-US" sz="2400" dirty="0"/>
              <a:t> </a:t>
            </a:r>
            <a:r>
              <a:rPr lang="en-US" sz="2400" dirty="0" err="1"/>
              <a:t>na</a:t>
            </a:r>
            <a:r>
              <a:rPr lang="en-US" sz="2400" dirty="0"/>
              <a:t> </a:t>
            </a:r>
            <a:r>
              <a:rPr lang="en-US" sz="2400" dirty="0" err="1"/>
              <a:t>sve</a:t>
            </a:r>
            <a:r>
              <a:rPr lang="en-US" sz="2400" dirty="0"/>
              <a:t>, od </a:t>
            </a:r>
            <a:r>
              <a:rPr lang="en-US" sz="2400" dirty="0" err="1"/>
              <a:t>jednostavnih</a:t>
            </a:r>
            <a:r>
              <a:rPr lang="en-US" sz="2400" dirty="0"/>
              <a:t> alata </a:t>
            </a:r>
            <a:r>
              <a:rPr lang="en-US" sz="2400" dirty="0" err="1"/>
              <a:t>poput</a:t>
            </a:r>
            <a:r>
              <a:rPr lang="en-US" sz="2400" dirty="0"/>
              <a:t> </a:t>
            </a:r>
            <a:r>
              <a:rPr lang="en-US" sz="2400" b="1" dirty="0" err="1"/>
              <a:t>kotača</a:t>
            </a:r>
            <a:r>
              <a:rPr lang="en-US" sz="2400" dirty="0"/>
              <a:t> do </a:t>
            </a:r>
            <a:r>
              <a:rPr lang="en-US" sz="2400" dirty="0" err="1"/>
              <a:t>složenih</a:t>
            </a:r>
            <a:r>
              <a:rPr lang="en-US" sz="2400" dirty="0"/>
              <a:t> sustava </a:t>
            </a:r>
            <a:r>
              <a:rPr lang="en-US" sz="2400" dirty="0" err="1"/>
              <a:t>poput</a:t>
            </a:r>
            <a:r>
              <a:rPr lang="en-US" sz="2400" dirty="0"/>
              <a:t> </a:t>
            </a:r>
            <a:r>
              <a:rPr lang="en-US" sz="2400" b="1" dirty="0" err="1"/>
              <a:t>računalnih</a:t>
            </a:r>
            <a:r>
              <a:rPr lang="en-US" sz="2400" b="1" dirty="0"/>
              <a:t> </a:t>
            </a:r>
            <a:r>
              <a:rPr lang="en-US" sz="2400" b="1" dirty="0" err="1"/>
              <a:t>mreža</a:t>
            </a:r>
            <a:r>
              <a:rPr lang="en-US" sz="2400" b="1" dirty="0"/>
              <a:t> </a:t>
            </a:r>
            <a:r>
              <a:rPr lang="en-US" sz="2400" dirty="0"/>
              <a:t>i </a:t>
            </a:r>
            <a:r>
              <a:rPr lang="en-US" sz="2400" b="1" dirty="0" err="1"/>
              <a:t>umjetne</a:t>
            </a:r>
            <a:r>
              <a:rPr lang="en-US" sz="2400" b="1" dirty="0"/>
              <a:t> </a:t>
            </a:r>
            <a:r>
              <a:rPr lang="en-US" sz="2400" b="1" dirty="0" err="1"/>
              <a:t>inteligencije</a:t>
            </a:r>
            <a:r>
              <a:rPr lang="en-US" sz="2400" dirty="0"/>
              <a:t>.</a:t>
            </a:r>
            <a:endParaRPr lang="en-US" sz="1400" dirty="0"/>
          </a:p>
          <a:p>
            <a:r>
              <a:rPr lang="hr-HR" sz="2400" dirty="0">
                <a:solidFill>
                  <a:srgbClr val="FF0000"/>
                </a:solidFill>
              </a:rPr>
              <a:t>Tehnologija je po definiciji superiorna čovjeku u određenom aspektu interakcije sa stvarnim svijetom </a:t>
            </a:r>
            <a:r>
              <a:rPr lang="hr-HR" sz="2400" dirty="0"/>
              <a:t>(npr. alati, mjerni uređaji, vozila itd.)</a:t>
            </a:r>
          </a:p>
          <a:p>
            <a:r>
              <a:rPr lang="hr-HR" sz="2400" dirty="0">
                <a:solidFill>
                  <a:srgbClr val="FF0000"/>
                </a:solidFill>
              </a:rPr>
              <a:t>Tehnologija pojačava i/ili zamjenjuje specifične karakteristike i/ili funkcionalnosti čovjeka</a:t>
            </a:r>
            <a:r>
              <a:rPr lang="hr-HR" sz="2400" dirty="0"/>
              <a:t>..</a:t>
            </a:r>
            <a:r>
              <a:rPr lang="hr-HR" sz="2400" dirty="0" err="1"/>
              <a:t>npr</a:t>
            </a:r>
            <a:r>
              <a:rPr lang="hr-HR" sz="2400" dirty="0"/>
              <a:t>. snagu, brzinu, pamćenje, računanje, crtanje, pisanje, kretanje </a:t>
            </a:r>
            <a:r>
              <a:rPr lang="hr-HR" sz="2400" dirty="0" err="1"/>
              <a:t>itd</a:t>
            </a:r>
            <a:r>
              <a:rPr lang="hr-HR" sz="2400" dirty="0"/>
              <a:t>…</a:t>
            </a:r>
          </a:p>
          <a:p>
            <a:r>
              <a:rPr lang="hr-HR" sz="2400" dirty="0"/>
              <a:t>Da bi se tehnologija razvila potrebno je da postoje uvjeti za njeno „pojavljivanje”…npr. kotač i veliki brodovi nisu postojali u Južnoj Americi…zašto? </a:t>
            </a:r>
            <a:r>
              <a:rPr lang="hr-HR" sz="2400" dirty="0">
                <a:solidFill>
                  <a:srgbClr val="00B0F0"/>
                </a:solidFill>
              </a:rPr>
              <a:t>*</a:t>
            </a: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0"/>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Što je tehnologija</a:t>
            </a:r>
          </a:p>
        </p:txBody>
      </p:sp>
      <p:sp>
        <p:nvSpPr>
          <p:cNvPr id="2" name="TextBox 1">
            <a:extLst>
              <a:ext uri="{FF2B5EF4-FFF2-40B4-BE49-F238E27FC236}">
                <a16:creationId xmlns:a16="http://schemas.microsoft.com/office/drawing/2014/main" id="{6F4DE800-6C58-E8B1-101A-72F4D131CB9C}"/>
              </a:ext>
            </a:extLst>
          </p:cNvPr>
          <p:cNvSpPr txBox="1"/>
          <p:nvPr/>
        </p:nvSpPr>
        <p:spPr>
          <a:xfrm>
            <a:off x="1737360" y="6400800"/>
            <a:ext cx="4266553" cy="369332"/>
          </a:xfrm>
          <a:prstGeom prst="rect">
            <a:avLst/>
          </a:prstGeom>
          <a:noFill/>
        </p:spPr>
        <p:txBody>
          <a:bodyPr wrap="none" rtlCol="0">
            <a:spAutoFit/>
          </a:bodyPr>
          <a:lstStyle/>
          <a:p>
            <a:r>
              <a:rPr lang="hr-HR" dirty="0">
                <a:solidFill>
                  <a:srgbClr val="00B0F0"/>
                </a:solidFill>
              </a:rPr>
              <a:t>*</a:t>
            </a:r>
            <a:r>
              <a:rPr lang="hr-HR" dirty="0">
                <a:solidFill>
                  <a:schemeClr val="bg1">
                    <a:lumMod val="85000"/>
                  </a:schemeClr>
                </a:solidFill>
              </a:rPr>
              <a:t>Thomas </a:t>
            </a:r>
            <a:r>
              <a:rPr lang="hr-HR" dirty="0" err="1">
                <a:solidFill>
                  <a:schemeClr val="bg1">
                    <a:lumMod val="85000"/>
                  </a:schemeClr>
                </a:solidFill>
              </a:rPr>
              <a:t>Sowel</a:t>
            </a:r>
            <a:r>
              <a:rPr lang="hr-HR" dirty="0">
                <a:solidFill>
                  <a:schemeClr val="bg1">
                    <a:lumMod val="85000"/>
                  </a:schemeClr>
                </a:solidFill>
              </a:rPr>
              <a:t> „</a:t>
            </a:r>
            <a:r>
              <a:rPr lang="hr-HR" dirty="0">
                <a:solidFill>
                  <a:schemeClr val="bg1">
                    <a:lumMod val="85000"/>
                  </a:schemeClr>
                </a:solidFill>
                <a:hlinkClick r:id="rId3"/>
              </a:rPr>
              <a:t>knowledge </a:t>
            </a:r>
            <a:r>
              <a:rPr lang="hr-HR" dirty="0" err="1">
                <a:solidFill>
                  <a:schemeClr val="bg1">
                    <a:lumMod val="85000"/>
                  </a:schemeClr>
                </a:solidFill>
                <a:hlinkClick r:id="rId3"/>
              </a:rPr>
              <a:t>and</a:t>
            </a:r>
            <a:r>
              <a:rPr lang="hr-HR" dirty="0">
                <a:solidFill>
                  <a:schemeClr val="bg1">
                    <a:lumMod val="85000"/>
                  </a:schemeClr>
                </a:solidFill>
                <a:hlinkClick r:id="rId3"/>
              </a:rPr>
              <a:t> </a:t>
            </a:r>
            <a:r>
              <a:rPr lang="hr-HR" dirty="0" err="1">
                <a:solidFill>
                  <a:schemeClr val="bg1">
                    <a:lumMod val="85000"/>
                  </a:schemeClr>
                </a:solidFill>
                <a:hlinkClick r:id="rId3"/>
              </a:rPr>
              <a:t>Decisions</a:t>
            </a:r>
            <a:r>
              <a:rPr lang="hr-HR" dirty="0">
                <a:solidFill>
                  <a:schemeClr val="bg1">
                    <a:lumMod val="85000"/>
                  </a:schemeClr>
                </a:solidFill>
              </a:rPr>
              <a:t>”</a:t>
            </a:r>
          </a:p>
        </p:txBody>
      </p:sp>
    </p:spTree>
    <p:extLst>
      <p:ext uri="{BB962C8B-B14F-4D97-AF65-F5344CB8AC3E}">
        <p14:creationId xmlns:p14="http://schemas.microsoft.com/office/powerpoint/2010/main" val="156973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Mrežni mediji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298174" y="1120676"/>
            <a:ext cx="11262360" cy="1200329"/>
          </a:xfrm>
          <a:prstGeom prst="rect">
            <a:avLst/>
          </a:prstGeom>
          <a:noFill/>
        </p:spPr>
        <p:txBody>
          <a:bodyPr wrap="square" rtlCol="0">
            <a:spAutoFit/>
          </a:bodyPr>
          <a:lstStyle/>
          <a:p>
            <a:pPr marL="342900" indent="-342900">
              <a:buFont typeface="Arial" panose="020B0604020202020204" pitchFamily="34" charset="0"/>
              <a:buChar char="•"/>
            </a:pPr>
            <a:r>
              <a:rPr lang="hr-HR" sz="2400" dirty="0"/>
              <a:t>Svi podatci se u mreži šalju u obliku električnih/svjetlosnih(elektromagnetskih signala ovisno o tipu medija za prijenos signala (poruka/podataka/paketa)</a:t>
            </a:r>
          </a:p>
          <a:p>
            <a:pPr marL="342900" indent="-342900">
              <a:buFont typeface="Arial" panose="020B0604020202020204" pitchFamily="34" charset="0"/>
              <a:buChar char="•"/>
            </a:pPr>
            <a:r>
              <a:rPr lang="hr-HR" sz="2400" dirty="0"/>
              <a:t>Moderne mreže obično koriste ova tri tipa medija za povezivanje mrežnih uređaja</a:t>
            </a:r>
          </a:p>
        </p:txBody>
      </p:sp>
      <p:pic>
        <p:nvPicPr>
          <p:cNvPr id="3" name="Picture 2">
            <a:extLst>
              <a:ext uri="{FF2B5EF4-FFF2-40B4-BE49-F238E27FC236}">
                <a16:creationId xmlns:a16="http://schemas.microsoft.com/office/drawing/2014/main" id="{AC81EB53-52FC-BF74-4EE2-58818A32C11E}"/>
              </a:ext>
            </a:extLst>
          </p:cNvPr>
          <p:cNvPicPr>
            <a:picLocks noChangeAspect="1"/>
          </p:cNvPicPr>
          <p:nvPr/>
        </p:nvPicPr>
        <p:blipFill>
          <a:blip r:embed="rId3"/>
          <a:stretch>
            <a:fillRect/>
          </a:stretch>
        </p:blipFill>
        <p:spPr>
          <a:xfrm>
            <a:off x="540026" y="2443477"/>
            <a:ext cx="5190593" cy="1687321"/>
          </a:xfrm>
          <a:prstGeom prst="rect">
            <a:avLst/>
          </a:prstGeom>
        </p:spPr>
      </p:pic>
      <p:pic>
        <p:nvPicPr>
          <p:cNvPr id="6" name="Picture 5">
            <a:extLst>
              <a:ext uri="{FF2B5EF4-FFF2-40B4-BE49-F238E27FC236}">
                <a16:creationId xmlns:a16="http://schemas.microsoft.com/office/drawing/2014/main" id="{6BF86DC0-3A47-6A88-5D2A-523A81C41282}"/>
              </a:ext>
            </a:extLst>
          </p:cNvPr>
          <p:cNvPicPr>
            <a:picLocks noChangeAspect="1"/>
          </p:cNvPicPr>
          <p:nvPr/>
        </p:nvPicPr>
        <p:blipFill>
          <a:blip r:embed="rId4"/>
          <a:stretch>
            <a:fillRect/>
          </a:stretch>
        </p:blipFill>
        <p:spPr>
          <a:xfrm>
            <a:off x="6193839" y="2443477"/>
            <a:ext cx="5084663" cy="1588957"/>
          </a:xfrm>
          <a:prstGeom prst="rect">
            <a:avLst/>
          </a:prstGeom>
        </p:spPr>
      </p:pic>
      <p:pic>
        <p:nvPicPr>
          <p:cNvPr id="8" name="Picture 7">
            <a:extLst>
              <a:ext uri="{FF2B5EF4-FFF2-40B4-BE49-F238E27FC236}">
                <a16:creationId xmlns:a16="http://schemas.microsoft.com/office/drawing/2014/main" id="{412E5981-8278-7936-603C-599E398CAD16}"/>
              </a:ext>
            </a:extLst>
          </p:cNvPr>
          <p:cNvPicPr>
            <a:picLocks noChangeAspect="1"/>
          </p:cNvPicPr>
          <p:nvPr/>
        </p:nvPicPr>
        <p:blipFill>
          <a:blip r:embed="rId5"/>
          <a:stretch>
            <a:fillRect/>
          </a:stretch>
        </p:blipFill>
        <p:spPr>
          <a:xfrm>
            <a:off x="3784262" y="4781270"/>
            <a:ext cx="4290184" cy="1505726"/>
          </a:xfrm>
          <a:prstGeom prst="rect">
            <a:avLst/>
          </a:prstGeom>
        </p:spPr>
      </p:pic>
      <p:sp>
        <p:nvSpPr>
          <p:cNvPr id="9" name="TextBox 8">
            <a:extLst>
              <a:ext uri="{FF2B5EF4-FFF2-40B4-BE49-F238E27FC236}">
                <a16:creationId xmlns:a16="http://schemas.microsoft.com/office/drawing/2014/main" id="{68BEB531-7A86-7881-7ECF-3C48886FF630}"/>
              </a:ext>
            </a:extLst>
          </p:cNvPr>
          <p:cNvSpPr txBox="1"/>
          <p:nvPr/>
        </p:nvSpPr>
        <p:spPr>
          <a:xfrm>
            <a:off x="1251409" y="4141643"/>
            <a:ext cx="3767826" cy="369332"/>
          </a:xfrm>
          <a:prstGeom prst="rect">
            <a:avLst/>
          </a:prstGeom>
          <a:noFill/>
        </p:spPr>
        <p:txBody>
          <a:bodyPr wrap="none" rtlCol="0">
            <a:spAutoFit/>
          </a:bodyPr>
          <a:lstStyle/>
          <a:p>
            <a:r>
              <a:rPr lang="hr-HR" dirty="0"/>
              <a:t>Metalne žice (bakar)-električni impulsi</a:t>
            </a:r>
          </a:p>
        </p:txBody>
      </p:sp>
      <p:sp>
        <p:nvSpPr>
          <p:cNvPr id="11" name="TextBox 10">
            <a:extLst>
              <a:ext uri="{FF2B5EF4-FFF2-40B4-BE49-F238E27FC236}">
                <a16:creationId xmlns:a16="http://schemas.microsoft.com/office/drawing/2014/main" id="{67CA3189-ED28-0517-8DE1-093BBDBC805B}"/>
              </a:ext>
            </a:extLst>
          </p:cNvPr>
          <p:cNvSpPr txBox="1"/>
          <p:nvPr/>
        </p:nvSpPr>
        <p:spPr>
          <a:xfrm>
            <a:off x="5854612" y="4130798"/>
            <a:ext cx="5763116" cy="369332"/>
          </a:xfrm>
          <a:prstGeom prst="rect">
            <a:avLst/>
          </a:prstGeom>
          <a:noFill/>
        </p:spPr>
        <p:txBody>
          <a:bodyPr wrap="none" rtlCol="0">
            <a:spAutoFit/>
          </a:bodyPr>
          <a:lstStyle/>
          <a:p>
            <a:r>
              <a:rPr lang="hr-HR" dirty="0"/>
              <a:t>Plastična ili staklena vlakna (optički kabeli)-svjetlosni impulsi</a:t>
            </a:r>
          </a:p>
        </p:txBody>
      </p:sp>
      <p:sp>
        <p:nvSpPr>
          <p:cNvPr id="12" name="TextBox 11">
            <a:extLst>
              <a:ext uri="{FF2B5EF4-FFF2-40B4-BE49-F238E27FC236}">
                <a16:creationId xmlns:a16="http://schemas.microsoft.com/office/drawing/2014/main" id="{0F8F9CDD-A52D-347E-9B36-46B7EC6EEBBB}"/>
              </a:ext>
            </a:extLst>
          </p:cNvPr>
          <p:cNvSpPr txBox="1"/>
          <p:nvPr/>
        </p:nvSpPr>
        <p:spPr>
          <a:xfrm>
            <a:off x="8324688" y="5090160"/>
            <a:ext cx="3235846" cy="923330"/>
          </a:xfrm>
          <a:prstGeom prst="rect">
            <a:avLst/>
          </a:prstGeom>
          <a:noFill/>
        </p:spPr>
        <p:txBody>
          <a:bodyPr wrap="square" rtlCol="0">
            <a:spAutoFit/>
          </a:bodyPr>
          <a:lstStyle/>
          <a:p>
            <a:r>
              <a:rPr lang="hr-HR" dirty="0"/>
              <a:t>Bežični prijenos – elektromagnetsko zračenje raznih frekvencija</a:t>
            </a:r>
          </a:p>
        </p:txBody>
      </p:sp>
    </p:spTree>
    <p:extLst>
      <p:ext uri="{BB962C8B-B14F-4D97-AF65-F5344CB8AC3E}">
        <p14:creationId xmlns:p14="http://schemas.microsoft.com/office/powerpoint/2010/main" val="421916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0A00B818-9462-417E-A98D-9297D476A9D3}"/>
              </a:ext>
            </a:extLst>
          </p:cNvPr>
          <p:cNvSpPr txBox="1">
            <a:spLocks/>
          </p:cNvSpPr>
          <p:nvPr/>
        </p:nvSpPr>
        <p:spPr>
          <a:xfrm>
            <a:off x="0" y="32778"/>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Mrežni (komunikacijski) mediji</a:t>
            </a:r>
          </a:p>
        </p:txBody>
      </p:sp>
      <p:sp>
        <p:nvSpPr>
          <p:cNvPr id="10" name="TextBox 9">
            <a:extLst>
              <a:ext uri="{FF2B5EF4-FFF2-40B4-BE49-F238E27FC236}">
                <a16:creationId xmlns:a16="http://schemas.microsoft.com/office/drawing/2014/main" id="{2FC31930-86FD-B251-1824-307BF5BB8162}"/>
              </a:ext>
            </a:extLst>
          </p:cNvPr>
          <p:cNvSpPr txBox="1"/>
          <p:nvPr/>
        </p:nvSpPr>
        <p:spPr>
          <a:xfrm>
            <a:off x="298174" y="745902"/>
            <a:ext cx="11262360" cy="1938992"/>
          </a:xfrm>
          <a:prstGeom prst="rect">
            <a:avLst/>
          </a:prstGeom>
          <a:noFill/>
        </p:spPr>
        <p:txBody>
          <a:bodyPr wrap="square" rtlCol="0">
            <a:spAutoFit/>
          </a:bodyPr>
          <a:lstStyle/>
          <a:p>
            <a:r>
              <a:rPr lang="hr-HR" sz="2400" dirty="0"/>
              <a:t>Bitni faktori za odabir tipa medija su:</a:t>
            </a:r>
          </a:p>
          <a:p>
            <a:pPr marL="342900" indent="-342900">
              <a:buFont typeface="Arial" panose="020B0604020202020204" pitchFamily="34" charset="0"/>
              <a:buChar char="•"/>
            </a:pPr>
            <a:r>
              <a:rPr lang="hr-HR" sz="2400" b="1" dirty="0"/>
              <a:t>Udaljenost</a:t>
            </a:r>
            <a:r>
              <a:rPr lang="hr-HR" sz="2400" dirty="0"/>
              <a:t> između uređaja koje treba povezati</a:t>
            </a:r>
          </a:p>
          <a:p>
            <a:pPr marL="342900" indent="-342900">
              <a:buFont typeface="Arial" panose="020B0604020202020204" pitchFamily="34" charset="0"/>
              <a:buChar char="•"/>
            </a:pPr>
            <a:r>
              <a:rPr lang="hr-HR" sz="2400" b="1" dirty="0"/>
              <a:t>Okruženje</a:t>
            </a:r>
            <a:r>
              <a:rPr lang="hr-HR" sz="2400" dirty="0"/>
              <a:t> u kojem će se uređaji povezivati (učionica vs. industrijski pogon)</a:t>
            </a:r>
          </a:p>
          <a:p>
            <a:pPr marL="342900" indent="-342900">
              <a:buFont typeface="Arial" panose="020B0604020202020204" pitchFamily="34" charset="0"/>
              <a:buChar char="•"/>
            </a:pPr>
            <a:r>
              <a:rPr lang="hr-HR" sz="2400" b="1" dirty="0"/>
              <a:t>Brzina prijenosa </a:t>
            </a:r>
            <a:r>
              <a:rPr lang="hr-HR" sz="2400" dirty="0"/>
              <a:t>podataka</a:t>
            </a:r>
          </a:p>
          <a:p>
            <a:pPr marL="342900" indent="-342900">
              <a:buFont typeface="Arial" panose="020B0604020202020204" pitchFamily="34" charset="0"/>
              <a:buChar char="•"/>
            </a:pPr>
            <a:r>
              <a:rPr lang="hr-HR" sz="2400" b="1" dirty="0"/>
              <a:t>Trošak</a:t>
            </a:r>
            <a:r>
              <a:rPr lang="hr-HR" sz="2400" dirty="0"/>
              <a:t> </a:t>
            </a:r>
          </a:p>
        </p:txBody>
      </p:sp>
      <p:sp>
        <p:nvSpPr>
          <p:cNvPr id="2" name="TextBox 1">
            <a:extLst>
              <a:ext uri="{FF2B5EF4-FFF2-40B4-BE49-F238E27FC236}">
                <a16:creationId xmlns:a16="http://schemas.microsoft.com/office/drawing/2014/main" id="{68C48AB9-3AD8-F65F-4094-935674D993FA}"/>
              </a:ext>
            </a:extLst>
          </p:cNvPr>
          <p:cNvSpPr txBox="1"/>
          <p:nvPr/>
        </p:nvSpPr>
        <p:spPr>
          <a:xfrm>
            <a:off x="0" y="2797438"/>
            <a:ext cx="12192000" cy="3416320"/>
          </a:xfrm>
          <a:prstGeom prst="rect">
            <a:avLst/>
          </a:prstGeom>
          <a:noFill/>
        </p:spPr>
        <p:txBody>
          <a:bodyPr wrap="square" rtlCol="0">
            <a:spAutoFit/>
          </a:bodyPr>
          <a:lstStyle/>
          <a:p>
            <a:pPr marL="285750" indent="-285750">
              <a:buFont typeface="Arial" panose="020B0604020202020204" pitchFamily="34" charset="0"/>
              <a:buChar char="•"/>
            </a:pPr>
            <a:r>
              <a:rPr lang="hr-HR" sz="2400" dirty="0"/>
              <a:t>Bakar (UTP kabeli) obično uredi, učionice, obiteljski domovi, mali uredi)</a:t>
            </a:r>
          </a:p>
          <a:p>
            <a:pPr marL="285750" indent="-285750">
              <a:buFont typeface="Arial" panose="020B0604020202020204" pitchFamily="34" charset="0"/>
              <a:buChar char="•"/>
            </a:pPr>
            <a:r>
              <a:rPr lang="hr-HR" sz="2400" dirty="0"/>
              <a:t>Optika obično povezivanje između katova u zgradi, povezivanje zgrada, povezivanje podatkovnih centara i općenito za povezivanje udaljenih lokacija (više od 100m pa do više desetaka kilometara)</a:t>
            </a:r>
          </a:p>
          <a:p>
            <a:pPr marL="285750" indent="-285750">
              <a:buFont typeface="Arial" panose="020B0604020202020204" pitchFamily="34" charset="0"/>
              <a:buChar char="•"/>
            </a:pPr>
            <a:r>
              <a:rPr lang="hr-HR" sz="2400" dirty="0"/>
              <a:t>Bežična komunikacija se koristi kada nema mogućnosti za instaliranje bakrenih kabela i kada to nije praktično npr. na javnim prostorima gradskih trgova, predvorja hotela, aerodromi i sva mjesta gdje cirkulira puno različitih ljudi koji povremeno trebaju povezivanje na mrežu i kada za to koriste prijenosna računala ili mobilne telefone. Također i u poslovnim organizacijama i privatnim domovima. Praktički bežična komunikacija je danas sveprisutna</a:t>
            </a:r>
          </a:p>
        </p:txBody>
      </p:sp>
      <p:sp>
        <p:nvSpPr>
          <p:cNvPr id="3" name="TextBox 2">
            <a:extLst>
              <a:ext uri="{FF2B5EF4-FFF2-40B4-BE49-F238E27FC236}">
                <a16:creationId xmlns:a16="http://schemas.microsoft.com/office/drawing/2014/main" id="{24BEAE09-E2E0-C4A8-6A60-447AD7DA4B8C}"/>
              </a:ext>
            </a:extLst>
          </p:cNvPr>
          <p:cNvSpPr txBox="1"/>
          <p:nvPr/>
        </p:nvSpPr>
        <p:spPr>
          <a:xfrm>
            <a:off x="9367520" y="264160"/>
            <a:ext cx="1531573" cy="369332"/>
          </a:xfrm>
          <a:prstGeom prst="rect">
            <a:avLst/>
          </a:prstGeom>
          <a:solidFill>
            <a:schemeClr val="bg2">
              <a:lumMod val="85000"/>
            </a:schemeClr>
          </a:solidFill>
          <a:ln>
            <a:solidFill>
              <a:schemeClr val="accent1"/>
            </a:solidFill>
          </a:ln>
        </p:spPr>
        <p:txBody>
          <a:bodyPr wrap="none" rtlCol="0">
            <a:spAutoFit/>
          </a:bodyPr>
          <a:lstStyle/>
          <a:p>
            <a:r>
              <a:rPr lang="hr-HR" dirty="0">
                <a:solidFill>
                  <a:srgbClr val="FF0000"/>
                </a:solidFill>
              </a:rPr>
              <a:t>Ispitno pitanje</a:t>
            </a:r>
          </a:p>
        </p:txBody>
      </p:sp>
    </p:spTree>
    <p:extLst>
      <p:ext uri="{BB962C8B-B14F-4D97-AF65-F5344CB8AC3E}">
        <p14:creationId xmlns:p14="http://schemas.microsoft.com/office/powerpoint/2010/main" val="2832643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89F98-F419-4820-1A69-B791A8F94E50}"/>
              </a:ext>
            </a:extLst>
          </p:cNvPr>
          <p:cNvPicPr>
            <a:picLocks noChangeAspect="1"/>
          </p:cNvPicPr>
          <p:nvPr/>
        </p:nvPicPr>
        <p:blipFill>
          <a:blip r:embed="rId3"/>
          <a:stretch>
            <a:fillRect/>
          </a:stretch>
        </p:blipFill>
        <p:spPr>
          <a:xfrm>
            <a:off x="2325755" y="111138"/>
            <a:ext cx="9667924" cy="6160453"/>
          </a:xfrm>
          <a:prstGeom prst="rect">
            <a:avLst/>
          </a:prstGeom>
        </p:spPr>
      </p:pic>
      <p:sp>
        <p:nvSpPr>
          <p:cNvPr id="6" name="TextBox 5">
            <a:extLst>
              <a:ext uri="{FF2B5EF4-FFF2-40B4-BE49-F238E27FC236}">
                <a16:creationId xmlns:a16="http://schemas.microsoft.com/office/drawing/2014/main" id="{CE5A1409-34C9-7290-5818-D97A5E90F428}"/>
              </a:ext>
            </a:extLst>
          </p:cNvPr>
          <p:cNvSpPr txBox="1"/>
          <p:nvPr/>
        </p:nvSpPr>
        <p:spPr>
          <a:xfrm>
            <a:off x="69574" y="111138"/>
            <a:ext cx="5750357" cy="646331"/>
          </a:xfrm>
          <a:prstGeom prst="rect">
            <a:avLst/>
          </a:prstGeom>
          <a:noFill/>
        </p:spPr>
        <p:txBody>
          <a:bodyPr wrap="none" rtlCol="0">
            <a:spAutoFit/>
          </a:bodyPr>
          <a:lstStyle/>
          <a:p>
            <a:r>
              <a:rPr lang="hr-HR" sz="3600" i="1" dirty="0">
                <a:solidFill>
                  <a:schemeClr val="tx1">
                    <a:lumMod val="95000"/>
                    <a:lumOff val="5000"/>
                  </a:schemeClr>
                </a:solidFill>
                <a:latin typeface="+mj-lt"/>
                <a:ea typeface="+mj-ea"/>
                <a:cs typeface="+mj-cs"/>
              </a:rPr>
              <a:t>Prikaz mreže-fizička topologija</a:t>
            </a:r>
          </a:p>
        </p:txBody>
      </p:sp>
      <p:sp>
        <p:nvSpPr>
          <p:cNvPr id="7" name="TextBox 6">
            <a:extLst>
              <a:ext uri="{FF2B5EF4-FFF2-40B4-BE49-F238E27FC236}">
                <a16:creationId xmlns:a16="http://schemas.microsoft.com/office/drawing/2014/main" id="{BBD3D48A-6E82-9F4D-1184-14B35E3CF60A}"/>
              </a:ext>
            </a:extLst>
          </p:cNvPr>
          <p:cNvSpPr txBox="1"/>
          <p:nvPr/>
        </p:nvSpPr>
        <p:spPr>
          <a:xfrm>
            <a:off x="137660" y="4512366"/>
            <a:ext cx="5120140" cy="1200329"/>
          </a:xfrm>
          <a:prstGeom prst="rect">
            <a:avLst/>
          </a:prstGeom>
          <a:noFill/>
        </p:spPr>
        <p:txBody>
          <a:bodyPr wrap="square" rtlCol="0">
            <a:spAutoFit/>
          </a:bodyPr>
          <a:lstStyle/>
          <a:p>
            <a:r>
              <a:rPr lang="hr-HR" dirty="0"/>
              <a:t>Označeno je:</a:t>
            </a:r>
          </a:p>
          <a:p>
            <a:pPr marL="285750" indent="-285750">
              <a:buFont typeface="Arial" panose="020B0604020202020204" pitchFamily="34" charset="0"/>
              <a:buChar char="•"/>
            </a:pPr>
            <a:r>
              <a:rPr lang="hr-HR" dirty="0"/>
              <a:t>Fizička lokacija uređaja (Server room 2158</a:t>
            </a:r>
          </a:p>
          <a:p>
            <a:pPr marL="285750" indent="-285750">
              <a:buFont typeface="Arial" panose="020B0604020202020204" pitchFamily="34" charset="0"/>
              <a:buChar char="•"/>
            </a:pPr>
            <a:r>
              <a:rPr lang="hr-HR" dirty="0"/>
              <a:t>Mjesto u mrežnom ormaru (</a:t>
            </a:r>
            <a:r>
              <a:rPr lang="hr-HR" dirty="0" err="1"/>
              <a:t>shelf</a:t>
            </a:r>
            <a:r>
              <a:rPr lang="hr-HR" dirty="0"/>
              <a:t> 2, </a:t>
            </a:r>
            <a:r>
              <a:rPr lang="hr-HR" dirty="0" err="1"/>
              <a:t>rack</a:t>
            </a:r>
            <a:r>
              <a:rPr lang="hr-HR" dirty="0"/>
              <a:t> 2)</a:t>
            </a:r>
          </a:p>
          <a:p>
            <a:pPr marL="285750" indent="-285750">
              <a:buFont typeface="Arial" panose="020B0604020202020204" pitchFamily="34" charset="0"/>
              <a:buChar char="•"/>
            </a:pPr>
            <a:r>
              <a:rPr lang="hr-HR" dirty="0"/>
              <a:t>Boje kabela i oznake kabela</a:t>
            </a:r>
          </a:p>
        </p:txBody>
      </p:sp>
    </p:spTree>
    <p:extLst>
      <p:ext uri="{BB962C8B-B14F-4D97-AF65-F5344CB8AC3E}">
        <p14:creationId xmlns:p14="http://schemas.microsoft.com/office/powerpoint/2010/main" val="333978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89F98-F419-4820-1A69-B791A8F94E50}"/>
              </a:ext>
            </a:extLst>
          </p:cNvPr>
          <p:cNvPicPr>
            <a:picLocks noChangeAspect="1"/>
          </p:cNvPicPr>
          <p:nvPr/>
        </p:nvPicPr>
        <p:blipFill>
          <a:blip r:embed="rId3"/>
          <a:srcRect/>
          <a:stretch/>
        </p:blipFill>
        <p:spPr>
          <a:xfrm>
            <a:off x="2628750" y="111138"/>
            <a:ext cx="9061934" cy="6160453"/>
          </a:xfrm>
          <a:prstGeom prst="rect">
            <a:avLst/>
          </a:prstGeom>
        </p:spPr>
      </p:pic>
      <p:sp>
        <p:nvSpPr>
          <p:cNvPr id="6" name="TextBox 5">
            <a:extLst>
              <a:ext uri="{FF2B5EF4-FFF2-40B4-BE49-F238E27FC236}">
                <a16:creationId xmlns:a16="http://schemas.microsoft.com/office/drawing/2014/main" id="{CE5A1409-34C9-7290-5818-D97A5E90F428}"/>
              </a:ext>
            </a:extLst>
          </p:cNvPr>
          <p:cNvSpPr txBox="1"/>
          <p:nvPr/>
        </p:nvSpPr>
        <p:spPr>
          <a:xfrm>
            <a:off x="69574" y="111138"/>
            <a:ext cx="5970352" cy="646331"/>
          </a:xfrm>
          <a:prstGeom prst="rect">
            <a:avLst/>
          </a:prstGeom>
          <a:noFill/>
        </p:spPr>
        <p:txBody>
          <a:bodyPr wrap="none" rtlCol="0">
            <a:spAutoFit/>
          </a:bodyPr>
          <a:lstStyle/>
          <a:p>
            <a:r>
              <a:rPr lang="hr-HR" sz="3600" i="1" dirty="0">
                <a:solidFill>
                  <a:schemeClr val="tx1">
                    <a:lumMod val="95000"/>
                    <a:lumOff val="5000"/>
                  </a:schemeClr>
                </a:solidFill>
                <a:latin typeface="+mj-lt"/>
                <a:ea typeface="+mj-ea"/>
                <a:cs typeface="+mj-cs"/>
              </a:rPr>
              <a:t>Prikaz mreže-logička topologija</a:t>
            </a:r>
          </a:p>
        </p:txBody>
      </p:sp>
      <p:sp>
        <p:nvSpPr>
          <p:cNvPr id="2" name="TextBox 1">
            <a:extLst>
              <a:ext uri="{FF2B5EF4-FFF2-40B4-BE49-F238E27FC236}">
                <a16:creationId xmlns:a16="http://schemas.microsoft.com/office/drawing/2014/main" id="{894633DA-1FE3-284A-D7CA-BA87B5A7606E}"/>
              </a:ext>
            </a:extLst>
          </p:cNvPr>
          <p:cNvSpPr txBox="1"/>
          <p:nvPr/>
        </p:nvSpPr>
        <p:spPr>
          <a:xfrm>
            <a:off x="137660" y="4512366"/>
            <a:ext cx="5120140" cy="1754326"/>
          </a:xfrm>
          <a:prstGeom prst="rect">
            <a:avLst/>
          </a:prstGeom>
          <a:noFill/>
        </p:spPr>
        <p:txBody>
          <a:bodyPr wrap="square" rtlCol="0">
            <a:spAutoFit/>
          </a:bodyPr>
          <a:lstStyle/>
          <a:p>
            <a:r>
              <a:rPr lang="hr-HR" dirty="0"/>
              <a:t>Označeno je:</a:t>
            </a:r>
          </a:p>
          <a:p>
            <a:pPr marL="285750" indent="-285750">
              <a:buFont typeface="Arial" panose="020B0604020202020204" pitchFamily="34" charset="0"/>
              <a:buChar char="•"/>
            </a:pPr>
            <a:r>
              <a:rPr lang="hr-HR" dirty="0"/>
              <a:t>Uloga pojedinih uređaja</a:t>
            </a:r>
          </a:p>
          <a:p>
            <a:pPr marL="285750" indent="-285750">
              <a:buFont typeface="Arial" panose="020B0604020202020204" pitchFamily="34" charset="0"/>
              <a:buChar char="•"/>
            </a:pPr>
            <a:r>
              <a:rPr lang="hr-HR" dirty="0"/>
              <a:t>IP adrese mreža i IP adrese računala (na ovoj slici nema IP računala)</a:t>
            </a:r>
          </a:p>
          <a:p>
            <a:pPr marL="285750" indent="-285750">
              <a:buFont typeface="Arial" panose="020B0604020202020204" pitchFamily="34" charset="0"/>
              <a:buChar char="•"/>
            </a:pPr>
            <a:r>
              <a:rPr lang="hr-HR" dirty="0"/>
              <a:t>Nazivi uređaja i oznake sučelja</a:t>
            </a:r>
          </a:p>
          <a:p>
            <a:pPr marL="285750" indent="-285750">
              <a:buFont typeface="Arial" panose="020B0604020202020204" pitchFamily="34" charset="0"/>
              <a:buChar char="•"/>
            </a:pPr>
            <a:r>
              <a:rPr lang="hr-HR" dirty="0"/>
              <a:t>Odjeli, VLAN </a:t>
            </a:r>
            <a:r>
              <a:rPr lang="hr-HR" dirty="0" err="1"/>
              <a:t>itd</a:t>
            </a:r>
            <a:r>
              <a:rPr lang="hr-HR" dirty="0"/>
              <a:t>…</a:t>
            </a:r>
          </a:p>
        </p:txBody>
      </p:sp>
    </p:spTree>
    <p:extLst>
      <p:ext uri="{BB962C8B-B14F-4D97-AF65-F5344CB8AC3E}">
        <p14:creationId xmlns:p14="http://schemas.microsoft.com/office/powerpoint/2010/main" val="2840374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83D173B2-7607-00A7-C831-19268CB1D339}"/>
              </a:ext>
            </a:extLst>
          </p:cNvPr>
          <p:cNvPicPr>
            <a:picLocks noChangeAspect="1"/>
          </p:cNvPicPr>
          <p:nvPr/>
        </p:nvPicPr>
        <p:blipFill>
          <a:blip r:embed="rId4"/>
          <a:stretch>
            <a:fillRect/>
          </a:stretch>
        </p:blipFill>
        <p:spPr>
          <a:xfrm>
            <a:off x="1608713" y="0"/>
            <a:ext cx="9135503" cy="6452558"/>
          </a:xfrm>
          <a:prstGeom prst="rect">
            <a:avLst/>
          </a:prstGeom>
        </p:spPr>
      </p:pic>
      <p:sp>
        <p:nvSpPr>
          <p:cNvPr id="6" name="TextBox 5">
            <a:extLst>
              <a:ext uri="{FF2B5EF4-FFF2-40B4-BE49-F238E27FC236}">
                <a16:creationId xmlns:a16="http://schemas.microsoft.com/office/drawing/2014/main" id="{CE5A1409-34C9-7290-5818-D97A5E90F428}"/>
              </a:ext>
            </a:extLst>
          </p:cNvPr>
          <p:cNvSpPr txBox="1"/>
          <p:nvPr/>
        </p:nvSpPr>
        <p:spPr>
          <a:xfrm>
            <a:off x="69574" y="111138"/>
            <a:ext cx="4037580" cy="646331"/>
          </a:xfrm>
          <a:prstGeom prst="rect">
            <a:avLst/>
          </a:prstGeom>
          <a:noFill/>
        </p:spPr>
        <p:txBody>
          <a:bodyPr wrap="none" rtlCol="0">
            <a:spAutoFit/>
          </a:bodyPr>
          <a:lstStyle/>
          <a:p>
            <a:r>
              <a:rPr lang="hr-HR" sz="3600" i="1" dirty="0">
                <a:solidFill>
                  <a:schemeClr val="tx1">
                    <a:lumMod val="95000"/>
                    <a:lumOff val="5000"/>
                  </a:schemeClr>
                </a:solidFill>
                <a:latin typeface="+mj-lt"/>
                <a:ea typeface="+mj-ea"/>
                <a:cs typeface="+mj-cs"/>
              </a:rPr>
              <a:t>Prikaz stvarne mreže</a:t>
            </a:r>
          </a:p>
        </p:txBody>
      </p:sp>
    </p:spTree>
    <p:extLst>
      <p:ext uri="{BB962C8B-B14F-4D97-AF65-F5344CB8AC3E}">
        <p14:creationId xmlns:p14="http://schemas.microsoft.com/office/powerpoint/2010/main" val="172158417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6716647" cy="646331"/>
          </a:xfrm>
          <a:prstGeom prst="rect">
            <a:avLst/>
          </a:prstGeom>
          <a:noFill/>
        </p:spPr>
        <p:txBody>
          <a:bodyPr wrap="none" rtlCol="0">
            <a:spAutoFit/>
          </a:bodyPr>
          <a:lstStyle/>
          <a:p>
            <a:r>
              <a:rPr lang="hr-HR" sz="3600" dirty="0"/>
              <a:t>Uobičajeni tipovi mreža LAN i WAN</a:t>
            </a:r>
          </a:p>
        </p:txBody>
      </p:sp>
      <p:sp>
        <p:nvSpPr>
          <p:cNvPr id="2" name="TextBox 1">
            <a:extLst>
              <a:ext uri="{FF2B5EF4-FFF2-40B4-BE49-F238E27FC236}">
                <a16:creationId xmlns:a16="http://schemas.microsoft.com/office/drawing/2014/main" id="{14536048-131A-EEEA-0D14-25ED446FEF33}"/>
              </a:ext>
            </a:extLst>
          </p:cNvPr>
          <p:cNvSpPr txBox="1"/>
          <p:nvPr/>
        </p:nvSpPr>
        <p:spPr>
          <a:xfrm>
            <a:off x="159027" y="758860"/>
            <a:ext cx="2623667" cy="646331"/>
          </a:xfrm>
          <a:prstGeom prst="rect">
            <a:avLst/>
          </a:prstGeom>
          <a:noFill/>
        </p:spPr>
        <p:txBody>
          <a:bodyPr wrap="none" rtlCol="0">
            <a:spAutoFit/>
          </a:bodyPr>
          <a:lstStyle/>
          <a:p>
            <a:r>
              <a:rPr lang="hr-HR" dirty="0"/>
              <a:t>LAN=</a:t>
            </a:r>
            <a:r>
              <a:rPr lang="hr-HR" dirty="0" err="1"/>
              <a:t>Local</a:t>
            </a:r>
            <a:r>
              <a:rPr lang="hr-HR" dirty="0"/>
              <a:t> </a:t>
            </a:r>
            <a:r>
              <a:rPr lang="hr-HR" dirty="0" err="1"/>
              <a:t>Area</a:t>
            </a:r>
            <a:r>
              <a:rPr lang="hr-HR" dirty="0"/>
              <a:t> Network</a:t>
            </a:r>
          </a:p>
          <a:p>
            <a:r>
              <a:rPr lang="hr-HR" dirty="0"/>
              <a:t>WAN=Wide </a:t>
            </a:r>
            <a:r>
              <a:rPr lang="hr-HR" dirty="0" err="1"/>
              <a:t>Area</a:t>
            </a:r>
            <a:r>
              <a:rPr lang="hr-HR" dirty="0"/>
              <a:t> Network</a:t>
            </a:r>
          </a:p>
        </p:txBody>
      </p:sp>
      <p:sp>
        <p:nvSpPr>
          <p:cNvPr id="4" name="TextBox 3">
            <a:extLst>
              <a:ext uri="{FF2B5EF4-FFF2-40B4-BE49-F238E27FC236}">
                <a16:creationId xmlns:a16="http://schemas.microsoft.com/office/drawing/2014/main" id="{3310E821-2236-BBD5-DF46-4D850AED7B5F}"/>
              </a:ext>
            </a:extLst>
          </p:cNvPr>
          <p:cNvSpPr txBox="1"/>
          <p:nvPr/>
        </p:nvSpPr>
        <p:spPr>
          <a:xfrm>
            <a:off x="159027" y="1585147"/>
            <a:ext cx="10854414" cy="646331"/>
          </a:xfrm>
          <a:prstGeom prst="rect">
            <a:avLst/>
          </a:prstGeom>
          <a:noFill/>
        </p:spPr>
        <p:txBody>
          <a:bodyPr wrap="square" rtlCol="0">
            <a:spAutoFit/>
          </a:bodyPr>
          <a:lstStyle/>
          <a:p>
            <a:r>
              <a:rPr lang="hr-HR" dirty="0"/>
              <a:t>Mrežna infrastruktura će varirati u ovisnosti o površini koju pokriva, broju povezanih uređaja, količini i vrsti dostupnih usluga u mreži, području odgovornosti (administracija mreže) i slično.</a:t>
            </a:r>
          </a:p>
        </p:txBody>
      </p:sp>
      <p:pic>
        <p:nvPicPr>
          <p:cNvPr id="7" name="Picture 6">
            <a:extLst>
              <a:ext uri="{FF2B5EF4-FFF2-40B4-BE49-F238E27FC236}">
                <a16:creationId xmlns:a16="http://schemas.microsoft.com/office/drawing/2014/main" id="{B89CDD09-8D3E-12BD-52E6-A8AE847029FD}"/>
              </a:ext>
            </a:extLst>
          </p:cNvPr>
          <p:cNvPicPr>
            <a:picLocks noChangeAspect="1"/>
          </p:cNvPicPr>
          <p:nvPr/>
        </p:nvPicPr>
        <p:blipFill>
          <a:blip r:embed="rId3"/>
          <a:stretch>
            <a:fillRect/>
          </a:stretch>
        </p:blipFill>
        <p:spPr>
          <a:xfrm>
            <a:off x="6897189" y="2413154"/>
            <a:ext cx="5000171" cy="3691532"/>
          </a:xfrm>
          <a:prstGeom prst="rect">
            <a:avLst/>
          </a:prstGeom>
        </p:spPr>
      </p:pic>
      <p:sp>
        <p:nvSpPr>
          <p:cNvPr id="8" name="TextBox 7">
            <a:extLst>
              <a:ext uri="{FF2B5EF4-FFF2-40B4-BE49-F238E27FC236}">
                <a16:creationId xmlns:a16="http://schemas.microsoft.com/office/drawing/2014/main" id="{0A219D50-970E-B06A-0E55-0E693ED5E5FA}"/>
              </a:ext>
            </a:extLst>
          </p:cNvPr>
          <p:cNvSpPr txBox="1"/>
          <p:nvPr/>
        </p:nvSpPr>
        <p:spPr>
          <a:xfrm>
            <a:off x="294640" y="2631440"/>
            <a:ext cx="6817360" cy="2031325"/>
          </a:xfrm>
          <a:prstGeom prst="rect">
            <a:avLst/>
          </a:prstGeom>
          <a:noFill/>
        </p:spPr>
        <p:txBody>
          <a:bodyPr wrap="square" rtlCol="0">
            <a:spAutoFit/>
          </a:bodyPr>
          <a:lstStyle/>
          <a:p>
            <a:pPr marL="285750" indent="-285750">
              <a:buFont typeface="Arial" panose="020B0604020202020204" pitchFamily="34" charset="0"/>
              <a:buChar char="•"/>
            </a:pPr>
            <a:r>
              <a:rPr lang="hr-HR" dirty="0"/>
              <a:t>Najčešće su LAN i WAN mreže.</a:t>
            </a:r>
          </a:p>
          <a:p>
            <a:pPr marL="285750" indent="-285750">
              <a:buFont typeface="Arial" panose="020B0604020202020204" pitchFamily="34" charset="0"/>
              <a:buChar char="•"/>
            </a:pPr>
            <a:r>
              <a:rPr lang="hr-HR" dirty="0"/>
              <a:t>Glavna razlika je u području pokrivenosti tako da LAN mreže pokrivaju malo geografsko područje obično mala tvrtka, jedan odjel na katu neke zgrade, dok je WAN mreža ona koja pokriva velike geografske udaljenosti i to su obično mreže telekoma.</a:t>
            </a:r>
          </a:p>
          <a:p>
            <a:pPr marL="285750" indent="-285750">
              <a:buFont typeface="Arial" panose="020B0604020202020204" pitchFamily="34" charset="0"/>
              <a:buChar char="•"/>
            </a:pPr>
            <a:r>
              <a:rPr lang="hr-HR" dirty="0"/>
              <a:t>Načelno možemo reći da WAN mreže povezuju više LAN mreža u veću cjelinu </a:t>
            </a:r>
          </a:p>
        </p:txBody>
      </p:sp>
      <p:sp>
        <p:nvSpPr>
          <p:cNvPr id="3" name="TextBox 2">
            <a:extLst>
              <a:ext uri="{FF2B5EF4-FFF2-40B4-BE49-F238E27FC236}">
                <a16:creationId xmlns:a16="http://schemas.microsoft.com/office/drawing/2014/main" id="{04958A9A-FB76-5752-F718-01C393F42E09}"/>
              </a:ext>
            </a:extLst>
          </p:cNvPr>
          <p:cNvSpPr txBox="1"/>
          <p:nvPr/>
        </p:nvSpPr>
        <p:spPr>
          <a:xfrm>
            <a:off x="9367520" y="264160"/>
            <a:ext cx="1531573" cy="369332"/>
          </a:xfrm>
          <a:prstGeom prst="rect">
            <a:avLst/>
          </a:prstGeom>
          <a:solidFill>
            <a:schemeClr val="bg2">
              <a:lumMod val="85000"/>
            </a:schemeClr>
          </a:solidFill>
          <a:ln>
            <a:solidFill>
              <a:schemeClr val="accent1"/>
            </a:solidFill>
          </a:ln>
        </p:spPr>
        <p:txBody>
          <a:bodyPr wrap="none" rtlCol="0">
            <a:spAutoFit/>
          </a:bodyPr>
          <a:lstStyle/>
          <a:p>
            <a:r>
              <a:rPr lang="hr-HR" dirty="0">
                <a:solidFill>
                  <a:srgbClr val="FF0000"/>
                </a:solidFill>
              </a:rPr>
              <a:t>Ispitno pitanje</a:t>
            </a:r>
          </a:p>
        </p:txBody>
      </p:sp>
    </p:spTree>
    <p:extLst>
      <p:ext uri="{BB962C8B-B14F-4D97-AF65-F5344CB8AC3E}">
        <p14:creationId xmlns:p14="http://schemas.microsoft.com/office/powerpoint/2010/main" val="292032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2197909" cy="646331"/>
          </a:xfrm>
          <a:prstGeom prst="rect">
            <a:avLst/>
          </a:prstGeom>
          <a:noFill/>
        </p:spPr>
        <p:txBody>
          <a:bodyPr wrap="none" rtlCol="0">
            <a:spAutoFit/>
          </a:bodyPr>
          <a:lstStyle/>
          <a:p>
            <a:r>
              <a:rPr lang="hr-HR" sz="3600" dirty="0"/>
              <a:t>LAN mreže</a:t>
            </a:r>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10429681" cy="3416320"/>
          </a:xfrm>
          <a:prstGeom prst="rect">
            <a:avLst/>
          </a:prstGeom>
          <a:noFill/>
        </p:spPr>
        <p:txBody>
          <a:bodyPr wrap="square" rtlCol="0">
            <a:spAutoFit/>
          </a:bodyPr>
          <a:lstStyle/>
          <a:p>
            <a:r>
              <a:rPr lang="hr-HR" sz="2400" dirty="0"/>
              <a:t>Karakteristike LAN mreža su:</a:t>
            </a:r>
          </a:p>
          <a:p>
            <a:pPr marL="285750" indent="-285750">
              <a:buFont typeface="Arial" panose="020B0604020202020204" pitchFamily="34" charset="0"/>
              <a:buChar char="•"/>
            </a:pPr>
            <a:r>
              <a:rPr lang="hr-HR" sz="2400" dirty="0"/>
              <a:t>Povezuju uređaje na malim udaljenostima i jednom zatvorenom geografskom prostoru poput škola, bolnica, uredskih zgrada, sveučilišnih kampusa itd.</a:t>
            </a:r>
          </a:p>
          <a:p>
            <a:pPr marL="285750" indent="-285750">
              <a:buFont typeface="Arial" panose="020B0604020202020204" pitchFamily="34" charset="0"/>
              <a:buChar char="•"/>
            </a:pPr>
            <a:r>
              <a:rPr lang="hr-HR" sz="2400" dirty="0"/>
              <a:t>LAN mreže održava jedna organizacija ili pojedinac</a:t>
            </a:r>
          </a:p>
          <a:p>
            <a:pPr marL="285750" indent="-285750">
              <a:buFont typeface="Arial" panose="020B0604020202020204" pitchFamily="34" charset="0"/>
              <a:buChar char="•"/>
            </a:pPr>
            <a:r>
              <a:rPr lang="hr-HR" sz="2400" dirty="0"/>
              <a:t>Veze između uređaja su relativno brze (obično 1Gbps) isto kao i veze između posredničkih uređaja (preklopnika i </a:t>
            </a:r>
            <a:r>
              <a:rPr lang="hr-HR" sz="2400" dirty="0" err="1"/>
              <a:t>usmjernika</a:t>
            </a:r>
            <a:r>
              <a:rPr lang="hr-HR" sz="2400" dirty="0"/>
              <a:t>) 1Gbps i više</a:t>
            </a:r>
          </a:p>
          <a:p>
            <a:pPr marL="285750" indent="-285750">
              <a:buFont typeface="Arial" panose="020B0604020202020204" pitchFamily="34" charset="0"/>
              <a:buChar char="•"/>
            </a:pPr>
            <a:r>
              <a:rPr lang="hr-HR" sz="2400" dirty="0"/>
              <a:t>Glavni uređaji u LAN mrežama su preklopnici koji imaju veliku gustoću sučelja kako bi povezali što više krajnjih uređaja na mrežu</a:t>
            </a:r>
          </a:p>
          <a:p>
            <a:pPr marL="285750" indent="-285750">
              <a:buFont typeface="Arial" panose="020B0604020202020204" pitchFamily="34" charset="0"/>
              <a:buChar char="•"/>
            </a:pPr>
            <a:r>
              <a:rPr lang="hr-HR" sz="2400" dirty="0"/>
              <a:t>Bežična komunikacija je uobičajena u LAN mrežama</a:t>
            </a:r>
          </a:p>
        </p:txBody>
      </p:sp>
      <p:pic>
        <p:nvPicPr>
          <p:cNvPr id="5" name="Picture 4">
            <a:extLst>
              <a:ext uri="{FF2B5EF4-FFF2-40B4-BE49-F238E27FC236}">
                <a16:creationId xmlns:a16="http://schemas.microsoft.com/office/drawing/2014/main" id="{9C3B2D25-C9D9-97A9-099C-8B5F211F7387}"/>
              </a:ext>
            </a:extLst>
          </p:cNvPr>
          <p:cNvPicPr>
            <a:picLocks noChangeAspect="1"/>
          </p:cNvPicPr>
          <p:nvPr/>
        </p:nvPicPr>
        <p:blipFill>
          <a:blip r:embed="rId3"/>
          <a:stretch>
            <a:fillRect/>
          </a:stretch>
        </p:blipFill>
        <p:spPr>
          <a:xfrm>
            <a:off x="7587298" y="3647102"/>
            <a:ext cx="4310062" cy="2562225"/>
          </a:xfrm>
          <a:prstGeom prst="rect">
            <a:avLst/>
          </a:prstGeom>
        </p:spPr>
      </p:pic>
    </p:spTree>
    <p:extLst>
      <p:ext uri="{BB962C8B-B14F-4D97-AF65-F5344CB8AC3E}">
        <p14:creationId xmlns:p14="http://schemas.microsoft.com/office/powerpoint/2010/main" val="3000685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6728830" cy="646331"/>
          </a:xfrm>
          <a:prstGeom prst="rect">
            <a:avLst/>
          </a:prstGeom>
          <a:noFill/>
        </p:spPr>
        <p:txBody>
          <a:bodyPr wrap="none" rtlCol="0">
            <a:spAutoFit/>
          </a:bodyPr>
          <a:lstStyle/>
          <a:p>
            <a:r>
              <a:rPr lang="hr-HR" sz="3600" dirty="0"/>
              <a:t>LAN mreže - primjer </a:t>
            </a:r>
            <a:r>
              <a:rPr lang="hr-HR" sz="3600" dirty="0" err="1"/>
              <a:t>campus</a:t>
            </a:r>
            <a:r>
              <a:rPr lang="hr-HR" sz="3600" dirty="0"/>
              <a:t> mreže</a:t>
            </a:r>
          </a:p>
        </p:txBody>
      </p:sp>
      <p:pic>
        <p:nvPicPr>
          <p:cNvPr id="2" name="Picture 1">
            <a:extLst>
              <a:ext uri="{FF2B5EF4-FFF2-40B4-BE49-F238E27FC236}">
                <a16:creationId xmlns:a16="http://schemas.microsoft.com/office/drawing/2014/main" id="{B784B786-EFB9-E39B-0483-F96F4D6CB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5616" y="1134110"/>
            <a:ext cx="10854452" cy="4193264"/>
          </a:xfrm>
          <a:prstGeom prst="rect">
            <a:avLst/>
          </a:prstGeom>
          <a:noFill/>
          <a:ln w="9525">
            <a:noFill/>
            <a:miter lim="800000"/>
            <a:headEnd/>
            <a:tailEnd/>
          </a:ln>
          <a:effectLst/>
        </p:spPr>
      </p:pic>
    </p:spTree>
    <p:extLst>
      <p:ext uri="{BB962C8B-B14F-4D97-AF65-F5344CB8AC3E}">
        <p14:creationId xmlns:p14="http://schemas.microsoft.com/office/powerpoint/2010/main" val="1324357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2147896" cy="584775"/>
          </a:xfrm>
          <a:prstGeom prst="rect">
            <a:avLst/>
          </a:prstGeom>
          <a:noFill/>
        </p:spPr>
        <p:txBody>
          <a:bodyPr wrap="none" rtlCol="0">
            <a:spAutoFit/>
          </a:bodyPr>
          <a:lstStyle/>
          <a:p>
            <a:r>
              <a:rPr lang="hr-HR" sz="3200" dirty="0"/>
              <a:t>WAN mreže</a:t>
            </a:r>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11731708" cy="3046988"/>
          </a:xfrm>
          <a:prstGeom prst="rect">
            <a:avLst/>
          </a:prstGeom>
          <a:noFill/>
        </p:spPr>
        <p:txBody>
          <a:bodyPr wrap="square" rtlCol="0">
            <a:spAutoFit/>
          </a:bodyPr>
          <a:lstStyle/>
          <a:p>
            <a:r>
              <a:rPr lang="hr-HR" sz="2400" dirty="0"/>
              <a:t>Karakteristike WAN mreža su:</a:t>
            </a:r>
          </a:p>
          <a:p>
            <a:pPr marL="285750" indent="-285750">
              <a:buFont typeface="Arial" panose="020B0604020202020204" pitchFamily="34" charset="0"/>
              <a:buChar char="•"/>
            </a:pPr>
            <a:r>
              <a:rPr lang="hr-HR" sz="2400" dirty="0"/>
              <a:t>Povezuju cijele mreže međusobno (bilo LAN ili manje WAN mreže) preko većih geografskih udaljenosti (između gradova, između država, između kontinenata)</a:t>
            </a:r>
          </a:p>
          <a:p>
            <a:pPr marL="285750" indent="-285750">
              <a:buFont typeface="Arial" panose="020B0604020202020204" pitchFamily="34" charset="0"/>
              <a:buChar char="•"/>
            </a:pPr>
            <a:r>
              <a:rPr lang="hr-HR" sz="2400" dirty="0"/>
              <a:t>WAN mreže su obično u vlasništvu telekoma (Internet Service </a:t>
            </a:r>
            <a:r>
              <a:rPr lang="hr-HR" sz="2400" dirty="0" err="1"/>
              <a:t>Provider</a:t>
            </a:r>
            <a:r>
              <a:rPr lang="hr-HR" sz="2400" dirty="0"/>
              <a:t>)</a:t>
            </a:r>
          </a:p>
          <a:p>
            <a:pPr marL="285750" indent="-285750">
              <a:buFont typeface="Arial" panose="020B0604020202020204" pitchFamily="34" charset="0"/>
              <a:buChar char="•"/>
            </a:pPr>
            <a:r>
              <a:rPr lang="hr-HR" sz="2400" dirty="0"/>
              <a:t>Ima mnogo WAN mreža na svijetu i svaka je administrirana od specifičnog ISP-a</a:t>
            </a:r>
          </a:p>
          <a:p>
            <a:pPr marL="285750" indent="-285750">
              <a:buFont typeface="Arial" panose="020B0604020202020204" pitchFamily="34" charset="0"/>
              <a:buChar char="•"/>
            </a:pPr>
            <a:r>
              <a:rPr lang="hr-HR" sz="2400" dirty="0"/>
              <a:t>Brzine komunikacije korištenjem WAN mreža su obično sporije nego unutar LAN mreže (iako je kapacitet telekom mreže puno veći)</a:t>
            </a:r>
          </a:p>
          <a:p>
            <a:pPr marL="285750" indent="-285750">
              <a:buFont typeface="Arial" panose="020B0604020202020204" pitchFamily="34" charset="0"/>
              <a:buChar char="•"/>
            </a:pPr>
            <a:endParaRPr lang="hr-HR" sz="2400" dirty="0"/>
          </a:p>
        </p:txBody>
      </p:sp>
      <p:pic>
        <p:nvPicPr>
          <p:cNvPr id="3" name="Picture 2">
            <a:extLst>
              <a:ext uri="{FF2B5EF4-FFF2-40B4-BE49-F238E27FC236}">
                <a16:creationId xmlns:a16="http://schemas.microsoft.com/office/drawing/2014/main" id="{A2FB4AF4-9CF7-2BEF-A404-061A4CF92360}"/>
              </a:ext>
            </a:extLst>
          </p:cNvPr>
          <p:cNvPicPr>
            <a:picLocks noChangeAspect="1"/>
          </p:cNvPicPr>
          <p:nvPr/>
        </p:nvPicPr>
        <p:blipFill>
          <a:blip r:embed="rId3"/>
          <a:stretch>
            <a:fillRect/>
          </a:stretch>
        </p:blipFill>
        <p:spPr>
          <a:xfrm>
            <a:off x="6096000" y="3761155"/>
            <a:ext cx="5942358" cy="2488279"/>
          </a:xfrm>
          <a:prstGeom prst="rect">
            <a:avLst/>
          </a:prstGeom>
        </p:spPr>
      </p:pic>
      <p:sp>
        <p:nvSpPr>
          <p:cNvPr id="4" name="TextBox 3">
            <a:extLst>
              <a:ext uri="{FF2B5EF4-FFF2-40B4-BE49-F238E27FC236}">
                <a16:creationId xmlns:a16="http://schemas.microsoft.com/office/drawing/2014/main" id="{216996FC-CB68-5FE2-A535-11ACDCD23C07}"/>
              </a:ext>
            </a:extLst>
          </p:cNvPr>
          <p:cNvSpPr txBox="1"/>
          <p:nvPr/>
        </p:nvSpPr>
        <p:spPr>
          <a:xfrm>
            <a:off x="437322" y="3657600"/>
            <a:ext cx="4522304" cy="1754326"/>
          </a:xfrm>
          <a:prstGeom prst="rect">
            <a:avLst/>
          </a:prstGeom>
          <a:noFill/>
        </p:spPr>
        <p:txBody>
          <a:bodyPr wrap="square" rtlCol="0">
            <a:spAutoFit/>
          </a:bodyPr>
          <a:lstStyle/>
          <a:p>
            <a:r>
              <a:rPr lang="hr-HR" dirty="0" err="1"/>
              <a:t>Oversubsription</a:t>
            </a:r>
            <a:r>
              <a:rPr lang="hr-HR" dirty="0"/>
              <a:t>=Prodaja brzine pristupa internetu više nego što telekom zaista ima na raspolaganju.</a:t>
            </a:r>
          </a:p>
          <a:p>
            <a:r>
              <a:rPr lang="hr-HR" dirty="0"/>
              <a:t>Npr. telekom ima 100Gbps </a:t>
            </a:r>
            <a:r>
              <a:rPr lang="hr-HR" dirty="0" err="1"/>
              <a:t>uplink</a:t>
            </a:r>
            <a:r>
              <a:rPr lang="hr-HR" dirty="0"/>
              <a:t> prema internetu, a prodao svakome od 200 korisnika po 1Gbps </a:t>
            </a:r>
          </a:p>
        </p:txBody>
      </p:sp>
      <p:sp>
        <p:nvSpPr>
          <p:cNvPr id="9" name="TextBox 8">
            <a:extLst>
              <a:ext uri="{FF2B5EF4-FFF2-40B4-BE49-F238E27FC236}">
                <a16:creationId xmlns:a16="http://schemas.microsoft.com/office/drawing/2014/main" id="{D9E4A0A5-C7A8-7007-8D48-32DC11FD9D93}"/>
              </a:ext>
            </a:extLst>
          </p:cNvPr>
          <p:cNvSpPr txBox="1"/>
          <p:nvPr/>
        </p:nvSpPr>
        <p:spPr>
          <a:xfrm>
            <a:off x="2801400" y="157304"/>
            <a:ext cx="6112564" cy="369332"/>
          </a:xfrm>
          <a:prstGeom prst="rect">
            <a:avLst/>
          </a:prstGeom>
          <a:noFill/>
        </p:spPr>
        <p:txBody>
          <a:bodyPr wrap="square">
            <a:spAutoFit/>
          </a:bodyPr>
          <a:lstStyle/>
          <a:p>
            <a:r>
              <a:rPr lang="hr-HR" dirty="0">
                <a:solidFill>
                  <a:srgbClr val="0000FF"/>
                </a:solidFill>
                <a:hlinkClick r:id="rId4">
                  <a:extLst>
                    <a:ext uri="{A12FA001-AC4F-418D-AE19-62706E023703}">
                      <ahyp:hlinkClr xmlns:ahyp="http://schemas.microsoft.com/office/drawing/2018/hyperlinkcolor" val="tx"/>
                    </a:ext>
                  </a:extLst>
                </a:hlinkClick>
              </a:rPr>
              <a:t>https://cablemap.info/_default.aspx</a:t>
            </a:r>
            <a:r>
              <a:rPr lang="hr-HR" dirty="0">
                <a:solidFill>
                  <a:srgbClr val="0000FF"/>
                </a:solidFill>
              </a:rPr>
              <a:t> </a:t>
            </a:r>
          </a:p>
        </p:txBody>
      </p:sp>
    </p:spTree>
    <p:extLst>
      <p:ext uri="{BB962C8B-B14F-4D97-AF65-F5344CB8AC3E}">
        <p14:creationId xmlns:p14="http://schemas.microsoft.com/office/powerpoint/2010/main" val="238324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1700594" cy="646331"/>
          </a:xfrm>
          <a:prstGeom prst="rect">
            <a:avLst/>
          </a:prstGeom>
          <a:noFill/>
        </p:spPr>
        <p:txBody>
          <a:bodyPr wrap="none" rtlCol="0">
            <a:spAutoFit/>
          </a:bodyPr>
          <a:lstStyle/>
          <a:p>
            <a:r>
              <a:rPr lang="hr-HR" sz="3600" dirty="0"/>
              <a:t>Internet</a:t>
            </a:r>
            <a:endParaRPr lang="hr-HR" sz="2400" dirty="0"/>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11731708" cy="1569660"/>
          </a:xfrm>
          <a:prstGeom prst="rect">
            <a:avLst/>
          </a:prstGeom>
          <a:noFill/>
        </p:spPr>
        <p:txBody>
          <a:bodyPr wrap="square" rtlCol="0">
            <a:spAutoFit/>
          </a:bodyPr>
          <a:lstStyle/>
          <a:p>
            <a:pPr marL="342900" indent="-342900">
              <a:buFont typeface="Arial" panose="020B0604020202020204" pitchFamily="34" charset="0"/>
              <a:buChar char="•"/>
            </a:pPr>
            <a:r>
              <a:rPr lang="hr-HR" sz="2400" dirty="0"/>
              <a:t>Internet je „mreža svih mreža”. </a:t>
            </a:r>
          </a:p>
          <a:p>
            <a:pPr marL="342900" indent="-342900">
              <a:buFont typeface="Arial" panose="020B0604020202020204" pitchFamily="34" charset="0"/>
              <a:buChar char="•"/>
            </a:pPr>
            <a:r>
              <a:rPr lang="hr-HR" sz="2400" dirty="0"/>
              <a:t>Internet čini veliki broj međusobno povezanih LAN i WAN mreža na razini svijeta.</a:t>
            </a:r>
          </a:p>
          <a:p>
            <a:pPr marL="342900" indent="-342900">
              <a:buFont typeface="Arial" panose="020B0604020202020204" pitchFamily="34" charset="0"/>
              <a:buChar char="•"/>
            </a:pPr>
            <a:r>
              <a:rPr lang="hr-HR" sz="2400" dirty="0"/>
              <a:t>Nitko nije vlasnik interneta niti itko direktno upravlja internetom.</a:t>
            </a:r>
          </a:p>
          <a:p>
            <a:pPr marL="342900" indent="-342900">
              <a:buFont typeface="Arial" panose="020B0604020202020204" pitchFamily="34" charset="0"/>
              <a:buChar char="•"/>
            </a:pPr>
            <a:r>
              <a:rPr lang="hr-HR" sz="2400" dirty="0"/>
              <a:t>Internet je ono što se dogodi kada se poveže puno LAN i WAN mreža međusobno </a:t>
            </a:r>
          </a:p>
        </p:txBody>
      </p:sp>
      <p:sp>
        <p:nvSpPr>
          <p:cNvPr id="13" name="TextBox 12">
            <a:extLst>
              <a:ext uri="{FF2B5EF4-FFF2-40B4-BE49-F238E27FC236}">
                <a16:creationId xmlns:a16="http://schemas.microsoft.com/office/drawing/2014/main" id="{46EFEC2A-EBAD-6EC3-5403-7DE263052DCD}"/>
              </a:ext>
            </a:extLst>
          </p:cNvPr>
          <p:cNvSpPr txBox="1"/>
          <p:nvPr/>
        </p:nvSpPr>
        <p:spPr>
          <a:xfrm>
            <a:off x="2637074" y="186899"/>
            <a:ext cx="6112564" cy="369332"/>
          </a:xfrm>
          <a:prstGeom prst="rect">
            <a:avLst/>
          </a:prstGeom>
          <a:noFill/>
        </p:spPr>
        <p:txBody>
          <a:bodyPr wrap="square">
            <a:spAutoFit/>
          </a:bodyPr>
          <a:lstStyle/>
          <a:p>
            <a:r>
              <a:rPr lang="hr-HR" sz="1800" b="0" i="0" u="none" strike="noStrike" baseline="0" dirty="0">
                <a:solidFill>
                  <a:srgbClr val="0000FF"/>
                </a:solidFill>
                <a:latin typeface="Arial" panose="020B0604020202020204" pitchFamily="34" charset="0"/>
              </a:rPr>
              <a:t>http://whatismyipaddress.com/ </a:t>
            </a:r>
          </a:p>
        </p:txBody>
      </p:sp>
      <p:pic>
        <p:nvPicPr>
          <p:cNvPr id="1026" name="Picture 2">
            <a:extLst>
              <a:ext uri="{FF2B5EF4-FFF2-40B4-BE49-F238E27FC236}">
                <a16:creationId xmlns:a16="http://schemas.microsoft.com/office/drawing/2014/main" id="{902957B0-C4EB-100B-1609-9795E9814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376" y="2394101"/>
            <a:ext cx="4147930" cy="41479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0C100E1-72E7-C99E-ED4D-992F5F6FFBAA}"/>
              </a:ext>
            </a:extLst>
          </p:cNvPr>
          <p:cNvPicPr>
            <a:picLocks noChangeAspect="1"/>
          </p:cNvPicPr>
          <p:nvPr/>
        </p:nvPicPr>
        <p:blipFill>
          <a:blip r:embed="rId4"/>
          <a:stretch>
            <a:fillRect/>
          </a:stretch>
        </p:blipFill>
        <p:spPr>
          <a:xfrm>
            <a:off x="909665" y="2710070"/>
            <a:ext cx="4944482" cy="2988468"/>
          </a:xfrm>
          <a:prstGeom prst="rect">
            <a:avLst/>
          </a:prstGeom>
        </p:spPr>
      </p:pic>
    </p:spTree>
    <p:extLst>
      <p:ext uri="{BB962C8B-B14F-4D97-AF65-F5344CB8AC3E}">
        <p14:creationId xmlns:p14="http://schemas.microsoft.com/office/powerpoint/2010/main" val="310004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5" y="858973"/>
            <a:ext cx="11554096" cy="4261667"/>
          </a:xfrm>
        </p:spPr>
        <p:txBody>
          <a:bodyPr>
            <a:normAutofit lnSpcReduction="10000"/>
          </a:bodyPr>
          <a:lstStyle/>
          <a:p>
            <a:r>
              <a:rPr lang="en-US" sz="2400" dirty="0"/>
              <a:t>IKT </a:t>
            </a:r>
            <a:r>
              <a:rPr lang="en-US" sz="2400" dirty="0" err="1"/>
              <a:t>sustav</a:t>
            </a:r>
            <a:r>
              <a:rPr lang="en-US" sz="2400" dirty="0"/>
              <a:t> (</a:t>
            </a:r>
            <a:r>
              <a:rPr lang="en-US" sz="2400" dirty="0" err="1"/>
              <a:t>Informacijsko-komunikacijsk</a:t>
            </a:r>
            <a:r>
              <a:rPr lang="hr-HR" sz="2400" dirty="0"/>
              <a:t>e</a:t>
            </a:r>
            <a:r>
              <a:rPr lang="en-US" sz="2400" dirty="0"/>
              <a:t> </a:t>
            </a:r>
            <a:r>
              <a:rPr lang="en-US" sz="2400" dirty="0" err="1"/>
              <a:t>tehnologij</a:t>
            </a:r>
            <a:r>
              <a:rPr lang="hr-HR" sz="2400" dirty="0"/>
              <a:t>e</a:t>
            </a:r>
            <a:r>
              <a:rPr lang="en-US" sz="2400" dirty="0"/>
              <a:t>) </a:t>
            </a:r>
            <a:r>
              <a:rPr lang="en-US" sz="2400" dirty="0" err="1">
                <a:solidFill>
                  <a:srgbClr val="FF0000"/>
                </a:solidFill>
              </a:rPr>
              <a:t>obuhvaća</a:t>
            </a:r>
            <a:r>
              <a:rPr lang="en-US" sz="2400" dirty="0">
                <a:solidFill>
                  <a:srgbClr val="FF0000"/>
                </a:solidFill>
              </a:rPr>
              <a:t> </a:t>
            </a:r>
            <a:r>
              <a:rPr lang="en-US" sz="2400" dirty="0" err="1">
                <a:solidFill>
                  <a:srgbClr val="FF0000"/>
                </a:solidFill>
              </a:rPr>
              <a:t>sve</a:t>
            </a:r>
            <a:r>
              <a:rPr lang="en-US" sz="2400" dirty="0">
                <a:solidFill>
                  <a:srgbClr val="FF0000"/>
                </a:solidFill>
              </a:rPr>
              <a:t> </a:t>
            </a:r>
            <a:r>
              <a:rPr lang="en-US" sz="2400" dirty="0" err="1">
                <a:solidFill>
                  <a:srgbClr val="FF0000"/>
                </a:solidFill>
              </a:rPr>
              <a:t>tehnologije</a:t>
            </a:r>
            <a:r>
              <a:rPr lang="en-US" sz="2400" dirty="0">
                <a:solidFill>
                  <a:srgbClr val="FF0000"/>
                </a:solidFill>
              </a:rPr>
              <a:t> </a:t>
            </a:r>
            <a:r>
              <a:rPr lang="en-US" sz="2400" dirty="0" err="1">
                <a:solidFill>
                  <a:srgbClr val="FF0000"/>
                </a:solidFill>
              </a:rPr>
              <a:t>koje</a:t>
            </a:r>
            <a:r>
              <a:rPr lang="en-US" sz="2400" dirty="0">
                <a:solidFill>
                  <a:srgbClr val="FF0000"/>
                </a:solidFill>
              </a:rPr>
              <a:t> se </a:t>
            </a:r>
            <a:r>
              <a:rPr lang="en-US" sz="2400" dirty="0" err="1">
                <a:solidFill>
                  <a:srgbClr val="FF0000"/>
                </a:solidFill>
              </a:rPr>
              <a:t>koriste</a:t>
            </a:r>
            <a:r>
              <a:rPr lang="en-US" sz="2400" dirty="0">
                <a:solidFill>
                  <a:srgbClr val="FF0000"/>
                </a:solidFill>
              </a:rPr>
              <a:t> za </a:t>
            </a:r>
            <a:r>
              <a:rPr lang="hr-HR" sz="2400" dirty="0">
                <a:solidFill>
                  <a:srgbClr val="FF0000"/>
                </a:solidFill>
              </a:rPr>
              <a:t>kreiranje digitalnih podataka, </a:t>
            </a:r>
            <a:r>
              <a:rPr lang="en-US" sz="2400" dirty="0" err="1">
                <a:solidFill>
                  <a:srgbClr val="FF0000"/>
                </a:solidFill>
              </a:rPr>
              <a:t>obradu</a:t>
            </a:r>
            <a:r>
              <a:rPr lang="en-US" sz="2400" dirty="0">
                <a:solidFill>
                  <a:srgbClr val="FF0000"/>
                </a:solidFill>
              </a:rPr>
              <a:t> i </a:t>
            </a:r>
            <a:r>
              <a:rPr lang="en-US" sz="2400" dirty="0" err="1">
                <a:solidFill>
                  <a:srgbClr val="FF0000"/>
                </a:solidFill>
              </a:rPr>
              <a:t>prijenos</a:t>
            </a:r>
            <a:r>
              <a:rPr lang="en-US" sz="2400" dirty="0">
                <a:solidFill>
                  <a:srgbClr val="FF0000"/>
                </a:solidFill>
              </a:rPr>
              <a:t> </a:t>
            </a:r>
            <a:r>
              <a:rPr lang="hr-HR" sz="2400" dirty="0">
                <a:solidFill>
                  <a:srgbClr val="FF0000"/>
                </a:solidFill>
              </a:rPr>
              <a:t>podataka</a:t>
            </a:r>
            <a:r>
              <a:rPr lang="en-US" sz="2400" dirty="0">
                <a:solidFill>
                  <a:srgbClr val="FF0000"/>
                </a:solidFill>
              </a:rPr>
              <a:t>,</a:t>
            </a:r>
            <a:r>
              <a:rPr lang="hr-HR" sz="2400" dirty="0">
                <a:solidFill>
                  <a:srgbClr val="FF0000"/>
                </a:solidFill>
              </a:rPr>
              <a:t> upravljanje podatcima,</a:t>
            </a:r>
            <a:r>
              <a:rPr lang="en-US" sz="2400" dirty="0">
                <a:solidFill>
                  <a:srgbClr val="FF0000"/>
                </a:solidFill>
              </a:rPr>
              <a:t> </a:t>
            </a:r>
            <a:r>
              <a:rPr lang="en-US" sz="2400" dirty="0" err="1">
                <a:solidFill>
                  <a:srgbClr val="FF0000"/>
                </a:solidFill>
              </a:rPr>
              <a:t>uključujući</a:t>
            </a:r>
            <a:r>
              <a:rPr lang="en-US" sz="2400" dirty="0">
                <a:solidFill>
                  <a:srgbClr val="FF0000"/>
                </a:solidFill>
              </a:rPr>
              <a:t> </a:t>
            </a:r>
            <a:r>
              <a:rPr lang="hr-HR" sz="2400" dirty="0">
                <a:solidFill>
                  <a:srgbClr val="FF0000"/>
                </a:solidFill>
              </a:rPr>
              <a:t>informacijske sustave, </a:t>
            </a:r>
            <a:r>
              <a:rPr lang="en-US" sz="2400" dirty="0" err="1">
                <a:solidFill>
                  <a:srgbClr val="FF0000"/>
                </a:solidFill>
              </a:rPr>
              <a:t>računalne</a:t>
            </a:r>
            <a:r>
              <a:rPr lang="en-US" sz="2400" dirty="0">
                <a:solidFill>
                  <a:srgbClr val="FF0000"/>
                </a:solidFill>
              </a:rPr>
              <a:t> </a:t>
            </a:r>
            <a:r>
              <a:rPr lang="en-US" sz="2400" dirty="0" err="1">
                <a:solidFill>
                  <a:srgbClr val="FF0000"/>
                </a:solidFill>
              </a:rPr>
              <a:t>sustave</a:t>
            </a:r>
            <a:r>
              <a:rPr lang="en-US" sz="2400" dirty="0">
                <a:solidFill>
                  <a:srgbClr val="FF0000"/>
                </a:solidFill>
              </a:rPr>
              <a:t>, </a:t>
            </a:r>
            <a:r>
              <a:rPr lang="en-US" sz="2400" dirty="0" err="1">
                <a:solidFill>
                  <a:srgbClr val="FF0000"/>
                </a:solidFill>
              </a:rPr>
              <a:t>mrežne</a:t>
            </a:r>
            <a:r>
              <a:rPr lang="en-US" sz="2400" dirty="0">
                <a:solidFill>
                  <a:srgbClr val="FF0000"/>
                </a:solidFill>
              </a:rPr>
              <a:t> </a:t>
            </a:r>
            <a:r>
              <a:rPr lang="en-US" sz="2400" dirty="0" err="1">
                <a:solidFill>
                  <a:srgbClr val="FF0000"/>
                </a:solidFill>
              </a:rPr>
              <a:t>komponente</a:t>
            </a:r>
            <a:r>
              <a:rPr lang="hr-HR" sz="2400" dirty="0"/>
              <a:t> (fizički elementi poput kabela, </a:t>
            </a:r>
            <a:r>
              <a:rPr lang="hr-HR" sz="2400" dirty="0" err="1"/>
              <a:t>konektrora</a:t>
            </a:r>
            <a:r>
              <a:rPr lang="hr-HR" sz="2400" dirty="0"/>
              <a:t>, </a:t>
            </a:r>
            <a:r>
              <a:rPr lang="hr-HR" sz="2400" dirty="0" err="1"/>
              <a:t>prespojnih</a:t>
            </a:r>
            <a:r>
              <a:rPr lang="hr-HR" sz="2400" dirty="0"/>
              <a:t> panela)</a:t>
            </a:r>
            <a:r>
              <a:rPr lang="en-US" sz="2400" dirty="0"/>
              <a:t> i </a:t>
            </a:r>
            <a:r>
              <a:rPr lang="en-US" sz="2400" dirty="0" err="1"/>
              <a:t>telekomunikacijske</a:t>
            </a:r>
            <a:r>
              <a:rPr lang="en-US" sz="2400" dirty="0"/>
              <a:t> </a:t>
            </a:r>
            <a:r>
              <a:rPr lang="en-US" sz="2400" dirty="0" err="1"/>
              <a:t>uređaje</a:t>
            </a:r>
            <a:r>
              <a:rPr lang="en-US" sz="2400" dirty="0"/>
              <a:t>. </a:t>
            </a:r>
            <a:endParaRPr lang="hr-HR" sz="2400" dirty="0"/>
          </a:p>
          <a:p>
            <a:r>
              <a:rPr lang="en-US" sz="2400" dirty="0" err="1">
                <a:solidFill>
                  <a:srgbClr val="FF0000"/>
                </a:solidFill>
              </a:rPr>
              <a:t>Svrha</a:t>
            </a:r>
            <a:r>
              <a:rPr lang="en-US" sz="2400" dirty="0">
                <a:solidFill>
                  <a:srgbClr val="FF0000"/>
                </a:solidFill>
              </a:rPr>
              <a:t> IKT sustava je </a:t>
            </a:r>
            <a:r>
              <a:rPr lang="en-US" sz="2400" dirty="0" err="1">
                <a:solidFill>
                  <a:srgbClr val="FF0000"/>
                </a:solidFill>
              </a:rPr>
              <a:t>podržati</a:t>
            </a:r>
            <a:r>
              <a:rPr lang="en-US" sz="2400" dirty="0">
                <a:solidFill>
                  <a:srgbClr val="FF0000"/>
                </a:solidFill>
              </a:rPr>
              <a:t> i </a:t>
            </a:r>
            <a:r>
              <a:rPr lang="en-US" sz="2400" dirty="0" err="1">
                <a:solidFill>
                  <a:srgbClr val="FF0000"/>
                </a:solidFill>
              </a:rPr>
              <a:t>omogućiti</a:t>
            </a:r>
            <a:r>
              <a:rPr lang="en-US" sz="2400" dirty="0">
                <a:solidFill>
                  <a:srgbClr val="FF0000"/>
                </a:solidFill>
              </a:rPr>
              <a:t> </a:t>
            </a:r>
            <a:r>
              <a:rPr lang="en-US" sz="2400" dirty="0" err="1">
                <a:solidFill>
                  <a:srgbClr val="FF0000"/>
                </a:solidFill>
              </a:rPr>
              <a:t>ljudske</a:t>
            </a:r>
            <a:r>
              <a:rPr lang="en-US" sz="2400" dirty="0">
                <a:solidFill>
                  <a:srgbClr val="FF0000"/>
                </a:solidFill>
              </a:rPr>
              <a:t> </a:t>
            </a:r>
            <a:r>
              <a:rPr lang="en-US" sz="2400" dirty="0" err="1">
                <a:solidFill>
                  <a:srgbClr val="FF0000"/>
                </a:solidFill>
              </a:rPr>
              <a:t>aktivnosti</a:t>
            </a:r>
            <a:r>
              <a:rPr lang="en-US" sz="2400" dirty="0">
                <a:solidFill>
                  <a:srgbClr val="FF0000"/>
                </a:solidFill>
              </a:rPr>
              <a:t> u </a:t>
            </a:r>
            <a:r>
              <a:rPr lang="en-US" sz="2400" dirty="0" err="1">
                <a:solidFill>
                  <a:srgbClr val="FF0000"/>
                </a:solidFill>
              </a:rPr>
              <a:t>različitim</a:t>
            </a:r>
            <a:r>
              <a:rPr lang="en-US" sz="2400" dirty="0">
                <a:solidFill>
                  <a:srgbClr val="FF0000"/>
                </a:solidFill>
              </a:rPr>
              <a:t> </a:t>
            </a:r>
            <a:r>
              <a:rPr lang="en-US" sz="2400" dirty="0" err="1">
                <a:solidFill>
                  <a:srgbClr val="FF0000"/>
                </a:solidFill>
              </a:rPr>
              <a:t>okruženjima</a:t>
            </a:r>
            <a:r>
              <a:rPr lang="en-US" sz="2400" dirty="0"/>
              <a:t>, </a:t>
            </a:r>
            <a:r>
              <a:rPr lang="en-US" sz="2400" dirty="0" err="1"/>
              <a:t>bilo</a:t>
            </a:r>
            <a:r>
              <a:rPr lang="en-US" sz="2400" dirty="0"/>
              <a:t> da se </a:t>
            </a:r>
            <a:r>
              <a:rPr lang="en-US" sz="2400" dirty="0" err="1"/>
              <a:t>radi</a:t>
            </a:r>
            <a:r>
              <a:rPr lang="en-US" sz="2400" dirty="0"/>
              <a:t> o </a:t>
            </a:r>
            <a:r>
              <a:rPr lang="en-US" sz="2400" dirty="0" err="1">
                <a:solidFill>
                  <a:srgbClr val="FF0000"/>
                </a:solidFill>
              </a:rPr>
              <a:t>osobnoj</a:t>
            </a:r>
            <a:r>
              <a:rPr lang="en-US" sz="2400" dirty="0">
                <a:solidFill>
                  <a:srgbClr val="FF0000"/>
                </a:solidFill>
              </a:rPr>
              <a:t> </a:t>
            </a:r>
            <a:r>
              <a:rPr lang="en-US" sz="2400" dirty="0" err="1">
                <a:solidFill>
                  <a:srgbClr val="FF0000"/>
                </a:solidFill>
              </a:rPr>
              <a:t>upotrebi</a:t>
            </a:r>
            <a:r>
              <a:rPr lang="en-US" sz="2400" dirty="0">
                <a:solidFill>
                  <a:srgbClr val="FF0000"/>
                </a:solidFill>
              </a:rPr>
              <a:t> </a:t>
            </a:r>
            <a:r>
              <a:rPr lang="en-US" sz="2400" dirty="0" err="1"/>
              <a:t>poput</a:t>
            </a:r>
            <a:r>
              <a:rPr lang="en-US" sz="2400" dirty="0"/>
              <a:t> </a:t>
            </a:r>
            <a:r>
              <a:rPr lang="en-US" sz="2400" dirty="0" err="1"/>
              <a:t>pristupa</a:t>
            </a:r>
            <a:r>
              <a:rPr lang="en-US" sz="2400" dirty="0"/>
              <a:t> </a:t>
            </a:r>
            <a:r>
              <a:rPr lang="en-US" sz="2400" dirty="0" err="1"/>
              <a:t>internetu</a:t>
            </a:r>
            <a:r>
              <a:rPr lang="en-US" sz="2400" dirty="0"/>
              <a:t> i </a:t>
            </a:r>
            <a:r>
              <a:rPr lang="en-US" sz="2400" dirty="0" err="1"/>
              <a:t>društvenim</a:t>
            </a:r>
            <a:r>
              <a:rPr lang="en-US" sz="2400" dirty="0"/>
              <a:t> </a:t>
            </a:r>
            <a:r>
              <a:rPr lang="en-US" sz="2400" dirty="0" err="1"/>
              <a:t>mrežama</a:t>
            </a:r>
            <a:r>
              <a:rPr lang="en-US" sz="2400" dirty="0"/>
              <a:t>, </a:t>
            </a:r>
            <a:r>
              <a:rPr lang="en-US" sz="2400" dirty="0" err="1"/>
              <a:t>ili</a:t>
            </a:r>
            <a:r>
              <a:rPr lang="en-US" sz="2400" dirty="0"/>
              <a:t> </a:t>
            </a:r>
            <a:r>
              <a:rPr lang="en-US" sz="2400" dirty="0" err="1">
                <a:solidFill>
                  <a:srgbClr val="FF0000"/>
                </a:solidFill>
              </a:rPr>
              <a:t>poslovnim</a:t>
            </a:r>
            <a:r>
              <a:rPr lang="en-US" sz="2400" dirty="0">
                <a:solidFill>
                  <a:srgbClr val="FF0000"/>
                </a:solidFill>
              </a:rPr>
              <a:t> </a:t>
            </a:r>
            <a:r>
              <a:rPr lang="en-US" sz="2400" dirty="0" err="1">
                <a:solidFill>
                  <a:srgbClr val="FF0000"/>
                </a:solidFill>
              </a:rPr>
              <a:t>primjenama</a:t>
            </a:r>
            <a:r>
              <a:rPr lang="en-US" sz="2400" dirty="0">
                <a:solidFill>
                  <a:srgbClr val="FF0000"/>
                </a:solidFill>
              </a:rPr>
              <a:t> </a:t>
            </a:r>
            <a:r>
              <a:rPr lang="en-US" sz="2400" dirty="0"/>
              <a:t>u </a:t>
            </a:r>
            <a:r>
              <a:rPr lang="en-US" sz="2400" dirty="0" err="1"/>
              <a:t>organizacijama</a:t>
            </a:r>
            <a:r>
              <a:rPr lang="en-US" sz="2400" dirty="0"/>
              <a:t> </a:t>
            </a:r>
            <a:r>
              <a:rPr lang="en-US" sz="2400" dirty="0" err="1"/>
              <a:t>poput</a:t>
            </a:r>
            <a:r>
              <a:rPr lang="en-US" sz="2400" dirty="0"/>
              <a:t> </a:t>
            </a:r>
            <a:r>
              <a:rPr lang="en-US" sz="2400" dirty="0" err="1"/>
              <a:t>škola</a:t>
            </a:r>
            <a:r>
              <a:rPr lang="en-US" sz="2400" dirty="0"/>
              <a:t>, </a:t>
            </a:r>
            <a:r>
              <a:rPr lang="en-US" sz="2400" dirty="0" err="1"/>
              <a:t>bolnica</a:t>
            </a:r>
            <a:r>
              <a:rPr lang="en-US" sz="2400" dirty="0"/>
              <a:t> i </a:t>
            </a:r>
            <a:r>
              <a:rPr lang="en-US" sz="2400" dirty="0" err="1"/>
              <a:t>vlada</a:t>
            </a:r>
            <a:r>
              <a:rPr lang="en-US" sz="2400" dirty="0"/>
              <a:t>. </a:t>
            </a:r>
            <a:endParaRPr lang="hr-HR" sz="2400" dirty="0"/>
          </a:p>
          <a:p>
            <a:r>
              <a:rPr lang="en-US" sz="2400" dirty="0"/>
              <a:t>IKT </a:t>
            </a:r>
            <a:r>
              <a:rPr lang="en-US" sz="2400" dirty="0" err="1"/>
              <a:t>sustavi</a:t>
            </a:r>
            <a:r>
              <a:rPr lang="en-US" sz="2400" dirty="0"/>
              <a:t> </a:t>
            </a:r>
            <a:r>
              <a:rPr lang="en-US" sz="2400" dirty="0" err="1"/>
              <a:t>olakšavaju</a:t>
            </a:r>
            <a:r>
              <a:rPr lang="en-US" sz="2400" dirty="0"/>
              <a:t> i </a:t>
            </a:r>
            <a:r>
              <a:rPr lang="en-US" sz="2400" dirty="0" err="1"/>
              <a:t>potiču</a:t>
            </a:r>
            <a:r>
              <a:rPr lang="en-US" sz="2400" dirty="0"/>
              <a:t> </a:t>
            </a:r>
            <a:r>
              <a:rPr lang="en-US" sz="2400" dirty="0" err="1">
                <a:solidFill>
                  <a:srgbClr val="FF0000"/>
                </a:solidFill>
              </a:rPr>
              <a:t>komunikaciju</a:t>
            </a:r>
            <a:r>
              <a:rPr lang="en-US" sz="2400" dirty="0">
                <a:solidFill>
                  <a:srgbClr val="FF0000"/>
                </a:solidFill>
              </a:rPr>
              <a:t>, </a:t>
            </a:r>
            <a:r>
              <a:rPr lang="en-US" sz="2400" dirty="0" err="1">
                <a:solidFill>
                  <a:srgbClr val="FF0000"/>
                </a:solidFill>
              </a:rPr>
              <a:t>pristup</a:t>
            </a:r>
            <a:r>
              <a:rPr lang="en-US" sz="2400" dirty="0">
                <a:solidFill>
                  <a:srgbClr val="FF0000"/>
                </a:solidFill>
              </a:rPr>
              <a:t> </a:t>
            </a:r>
            <a:r>
              <a:rPr lang="en-US" sz="2400" dirty="0" err="1">
                <a:solidFill>
                  <a:srgbClr val="FF0000"/>
                </a:solidFill>
              </a:rPr>
              <a:t>informacijama</a:t>
            </a:r>
            <a:r>
              <a:rPr lang="en-US" sz="2400" dirty="0">
                <a:solidFill>
                  <a:srgbClr val="FF0000"/>
                </a:solidFill>
              </a:rPr>
              <a:t>, </a:t>
            </a:r>
            <a:r>
              <a:rPr lang="en-US" sz="2400" dirty="0" err="1">
                <a:solidFill>
                  <a:srgbClr val="FF0000"/>
                </a:solidFill>
              </a:rPr>
              <a:t>te</a:t>
            </a:r>
            <a:r>
              <a:rPr lang="en-US" sz="2400" dirty="0">
                <a:solidFill>
                  <a:srgbClr val="FF0000"/>
                </a:solidFill>
              </a:rPr>
              <a:t> </a:t>
            </a:r>
            <a:r>
              <a:rPr lang="en-US" sz="2400" dirty="0" err="1">
                <a:solidFill>
                  <a:srgbClr val="FF0000"/>
                </a:solidFill>
              </a:rPr>
              <a:t>pohranu</a:t>
            </a:r>
            <a:r>
              <a:rPr lang="en-US" sz="2400" dirty="0">
                <a:solidFill>
                  <a:srgbClr val="FF0000"/>
                </a:solidFill>
              </a:rPr>
              <a:t> i </a:t>
            </a:r>
            <a:r>
              <a:rPr lang="en-US" sz="2400" dirty="0" err="1">
                <a:solidFill>
                  <a:srgbClr val="FF0000"/>
                </a:solidFill>
              </a:rPr>
              <a:t>analizu</a:t>
            </a:r>
            <a:r>
              <a:rPr lang="en-US" sz="2400" dirty="0">
                <a:solidFill>
                  <a:srgbClr val="FF0000"/>
                </a:solidFill>
              </a:rPr>
              <a:t> </a:t>
            </a:r>
            <a:r>
              <a:rPr lang="en-US" sz="2400" dirty="0" err="1">
                <a:solidFill>
                  <a:srgbClr val="FF0000"/>
                </a:solidFill>
              </a:rPr>
              <a:t>podataka</a:t>
            </a:r>
            <a:r>
              <a:rPr lang="en-US" sz="2400" dirty="0"/>
              <a:t>, </a:t>
            </a:r>
            <a:r>
              <a:rPr lang="en-US" sz="2400" dirty="0" err="1"/>
              <a:t>čime</a:t>
            </a:r>
            <a:r>
              <a:rPr lang="en-US" sz="2400" dirty="0"/>
              <a:t> se </a:t>
            </a:r>
            <a:r>
              <a:rPr lang="en-US" sz="2400" dirty="0" err="1"/>
              <a:t>znatno</a:t>
            </a:r>
            <a:r>
              <a:rPr lang="en-US" sz="2400" dirty="0"/>
              <a:t> </a:t>
            </a:r>
            <a:r>
              <a:rPr lang="en-US" sz="2400" dirty="0" err="1">
                <a:solidFill>
                  <a:srgbClr val="FF0000"/>
                </a:solidFill>
              </a:rPr>
              <a:t>poboljšava</a:t>
            </a:r>
            <a:r>
              <a:rPr lang="en-US" sz="2400" dirty="0">
                <a:solidFill>
                  <a:srgbClr val="FF0000"/>
                </a:solidFill>
              </a:rPr>
              <a:t> </a:t>
            </a:r>
            <a:r>
              <a:rPr lang="en-US" sz="2400" dirty="0" err="1">
                <a:solidFill>
                  <a:srgbClr val="FF0000"/>
                </a:solidFill>
              </a:rPr>
              <a:t>efikasnost</a:t>
            </a:r>
            <a:r>
              <a:rPr lang="en-US" sz="2400" dirty="0">
                <a:solidFill>
                  <a:srgbClr val="FF0000"/>
                </a:solidFill>
              </a:rPr>
              <a:t> i </a:t>
            </a:r>
            <a:r>
              <a:rPr lang="en-US" sz="2400" dirty="0" err="1">
                <a:solidFill>
                  <a:srgbClr val="FF0000"/>
                </a:solidFill>
              </a:rPr>
              <a:t>produktivnost</a:t>
            </a:r>
            <a:r>
              <a:rPr lang="en-US" sz="2400" dirty="0">
                <a:solidFill>
                  <a:srgbClr val="FF0000"/>
                </a:solidFill>
              </a:rPr>
              <a:t> u </a:t>
            </a:r>
            <a:r>
              <a:rPr lang="en-US" sz="2400" dirty="0" err="1">
                <a:solidFill>
                  <a:srgbClr val="FF0000"/>
                </a:solidFill>
              </a:rPr>
              <a:t>svakodnevnim</a:t>
            </a:r>
            <a:r>
              <a:rPr lang="en-US" sz="2400" dirty="0">
                <a:solidFill>
                  <a:srgbClr val="FF0000"/>
                </a:solidFill>
              </a:rPr>
              <a:t> </a:t>
            </a:r>
            <a:r>
              <a:rPr lang="en-US" sz="2400" dirty="0" err="1">
                <a:solidFill>
                  <a:srgbClr val="FF0000"/>
                </a:solidFill>
              </a:rPr>
              <a:t>aktivnostima</a:t>
            </a:r>
            <a:r>
              <a:rPr lang="en-US" sz="2400" dirty="0">
                <a:solidFill>
                  <a:srgbClr val="FF0000"/>
                </a:solidFill>
              </a:rPr>
              <a:t> i </a:t>
            </a:r>
            <a:r>
              <a:rPr lang="en-US" sz="2400" dirty="0" err="1">
                <a:solidFill>
                  <a:srgbClr val="FF0000"/>
                </a:solidFill>
              </a:rPr>
              <a:t>poslovanju</a:t>
            </a:r>
            <a:r>
              <a:rPr lang="en-US" sz="2400" dirty="0">
                <a:solidFill>
                  <a:srgbClr val="FF0000"/>
                </a:solidFill>
              </a:rPr>
              <a:t>.</a:t>
            </a:r>
            <a:endParaRPr lang="hr-HR" sz="2400" dirty="0">
              <a:solidFill>
                <a:srgbClr val="FF0000"/>
              </a:solidFill>
            </a:endParaRP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0"/>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Što je IKT sustav- </a:t>
            </a:r>
            <a:r>
              <a:rPr lang="hr-HR" i="1" u="sng" dirty="0">
                <a:solidFill>
                  <a:schemeClr val="tx1">
                    <a:lumMod val="95000"/>
                    <a:lumOff val="5000"/>
                  </a:schemeClr>
                </a:solidFill>
              </a:rPr>
              <a:t>nije svrha sam sebi!</a:t>
            </a:r>
          </a:p>
        </p:txBody>
      </p:sp>
      <p:sp>
        <p:nvSpPr>
          <p:cNvPr id="5" name="TextBox 4">
            <a:extLst>
              <a:ext uri="{FF2B5EF4-FFF2-40B4-BE49-F238E27FC236}">
                <a16:creationId xmlns:a16="http://schemas.microsoft.com/office/drawing/2014/main" id="{85DE9BB0-D83A-A98E-22A8-A3570D1FF572}"/>
              </a:ext>
            </a:extLst>
          </p:cNvPr>
          <p:cNvSpPr txBox="1"/>
          <p:nvPr/>
        </p:nvSpPr>
        <p:spPr>
          <a:xfrm>
            <a:off x="9367520" y="264160"/>
            <a:ext cx="1531573" cy="369332"/>
          </a:xfrm>
          <a:prstGeom prst="rect">
            <a:avLst/>
          </a:prstGeom>
          <a:solidFill>
            <a:schemeClr val="bg2">
              <a:lumMod val="85000"/>
            </a:schemeClr>
          </a:solidFill>
          <a:ln>
            <a:solidFill>
              <a:schemeClr val="accent1"/>
            </a:solidFill>
          </a:ln>
        </p:spPr>
        <p:txBody>
          <a:bodyPr wrap="none" rtlCol="0">
            <a:spAutoFit/>
          </a:bodyPr>
          <a:lstStyle/>
          <a:p>
            <a:r>
              <a:rPr lang="hr-HR" dirty="0">
                <a:solidFill>
                  <a:srgbClr val="FF0000"/>
                </a:solidFill>
              </a:rPr>
              <a:t>Ispitno pitanje</a:t>
            </a:r>
          </a:p>
        </p:txBody>
      </p:sp>
      <p:sp>
        <p:nvSpPr>
          <p:cNvPr id="7" name="TextBox 6">
            <a:extLst>
              <a:ext uri="{FF2B5EF4-FFF2-40B4-BE49-F238E27FC236}">
                <a16:creationId xmlns:a16="http://schemas.microsoft.com/office/drawing/2014/main" id="{DC065DAE-0D17-8180-655A-BF8E9A44C5AF}"/>
              </a:ext>
            </a:extLst>
          </p:cNvPr>
          <p:cNvSpPr txBox="1"/>
          <p:nvPr/>
        </p:nvSpPr>
        <p:spPr>
          <a:xfrm>
            <a:off x="263435" y="5640586"/>
            <a:ext cx="4340099" cy="646331"/>
          </a:xfrm>
          <a:prstGeom prst="rect">
            <a:avLst/>
          </a:prstGeom>
          <a:noFill/>
        </p:spPr>
        <p:txBody>
          <a:bodyPr wrap="none" rtlCol="0">
            <a:spAutoFit/>
          </a:bodyPr>
          <a:lstStyle/>
          <a:p>
            <a:r>
              <a:rPr lang="hr-HR" dirty="0">
                <a:solidFill>
                  <a:srgbClr val="FF0000"/>
                </a:solidFill>
              </a:rPr>
              <a:t>Pitanje za razgovor:</a:t>
            </a:r>
          </a:p>
          <a:p>
            <a:r>
              <a:rPr lang="hr-HR" dirty="0">
                <a:solidFill>
                  <a:srgbClr val="FF0000"/>
                </a:solidFill>
              </a:rPr>
              <a:t>Koja je razlika između podatka i informacije?</a:t>
            </a:r>
          </a:p>
        </p:txBody>
      </p:sp>
    </p:spTree>
    <p:extLst>
      <p:ext uri="{BB962C8B-B14F-4D97-AF65-F5344CB8AC3E}">
        <p14:creationId xmlns:p14="http://schemas.microsoft.com/office/powerpoint/2010/main" val="1039105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A1409-34C9-7290-5818-D97A5E90F428}"/>
              </a:ext>
            </a:extLst>
          </p:cNvPr>
          <p:cNvSpPr txBox="1"/>
          <p:nvPr/>
        </p:nvSpPr>
        <p:spPr>
          <a:xfrm>
            <a:off x="69574" y="111138"/>
            <a:ext cx="3761671" cy="646331"/>
          </a:xfrm>
          <a:prstGeom prst="rect">
            <a:avLst/>
          </a:prstGeom>
          <a:noFill/>
        </p:spPr>
        <p:txBody>
          <a:bodyPr wrap="none" rtlCol="0">
            <a:spAutoFit/>
          </a:bodyPr>
          <a:lstStyle/>
          <a:p>
            <a:r>
              <a:rPr lang="hr-HR" sz="3600" dirty="0">
                <a:solidFill>
                  <a:srgbClr val="0000FF"/>
                </a:solidFill>
              </a:rPr>
              <a:t>Intra</a:t>
            </a:r>
            <a:r>
              <a:rPr lang="hr-HR" sz="3600" dirty="0"/>
              <a:t>net i </a:t>
            </a:r>
            <a:r>
              <a:rPr lang="hr-HR" sz="3600" dirty="0">
                <a:solidFill>
                  <a:srgbClr val="FF0000"/>
                </a:solidFill>
              </a:rPr>
              <a:t>ekstra</a:t>
            </a:r>
            <a:r>
              <a:rPr lang="hr-HR" sz="3600" dirty="0"/>
              <a:t>net</a:t>
            </a:r>
          </a:p>
        </p:txBody>
      </p:sp>
      <p:sp>
        <p:nvSpPr>
          <p:cNvPr id="8" name="TextBox 7">
            <a:extLst>
              <a:ext uri="{FF2B5EF4-FFF2-40B4-BE49-F238E27FC236}">
                <a16:creationId xmlns:a16="http://schemas.microsoft.com/office/drawing/2014/main" id="{0A219D50-970E-B06A-0E55-0E693ED5E5FA}"/>
              </a:ext>
            </a:extLst>
          </p:cNvPr>
          <p:cNvSpPr txBox="1"/>
          <p:nvPr/>
        </p:nvSpPr>
        <p:spPr>
          <a:xfrm>
            <a:off x="175370" y="822518"/>
            <a:ext cx="5678778" cy="4893647"/>
          </a:xfrm>
          <a:prstGeom prst="rect">
            <a:avLst/>
          </a:prstGeom>
          <a:noFill/>
        </p:spPr>
        <p:txBody>
          <a:bodyPr wrap="square" rtlCol="0">
            <a:spAutoFit/>
          </a:bodyPr>
          <a:lstStyle/>
          <a:p>
            <a:pPr marL="342900" indent="-342900">
              <a:buFont typeface="Arial" panose="020B0604020202020204" pitchFamily="34" charset="0"/>
              <a:buChar char="•"/>
            </a:pPr>
            <a:r>
              <a:rPr lang="hr-HR" sz="2400" dirty="0"/>
              <a:t>Intranet je mreža koju koristi jedna organizacija isključivo za svoje potrebe (zaposlenici) i nitko drugi nema pristup toj mreži (bez odobrenja)</a:t>
            </a:r>
          </a:p>
          <a:p>
            <a:pPr marL="342900" indent="-342900">
              <a:buFont typeface="Arial" panose="020B0604020202020204" pitchFamily="34" charset="0"/>
              <a:buChar char="•"/>
            </a:pPr>
            <a:r>
              <a:rPr lang="hr-HR" sz="2400" dirty="0"/>
              <a:t>Kako bi neka organizacija omogućila vanjskim suradnicima, partnerima, korisnicima ili klijentima pristup svojoj infrastrukturi za to koristi ekstranet (npr. tvrtka koja omogućava pristup određenim podatcima vanjskim partnerima ili pristup određenim resursima svojim klijentima, škola pristup virtualnoj okolini za svoje studente itd..)</a:t>
            </a:r>
          </a:p>
        </p:txBody>
      </p:sp>
      <p:pic>
        <p:nvPicPr>
          <p:cNvPr id="3" name="Picture 2">
            <a:extLst>
              <a:ext uri="{FF2B5EF4-FFF2-40B4-BE49-F238E27FC236}">
                <a16:creationId xmlns:a16="http://schemas.microsoft.com/office/drawing/2014/main" id="{3779CD09-F086-93CA-CD00-13CD0DEDAA7E}"/>
              </a:ext>
            </a:extLst>
          </p:cNvPr>
          <p:cNvPicPr>
            <a:picLocks noChangeAspect="1"/>
          </p:cNvPicPr>
          <p:nvPr/>
        </p:nvPicPr>
        <p:blipFill>
          <a:blip r:embed="rId3"/>
          <a:stretch>
            <a:fillRect/>
          </a:stretch>
        </p:blipFill>
        <p:spPr>
          <a:xfrm>
            <a:off x="6251712" y="822518"/>
            <a:ext cx="5456583" cy="5236914"/>
          </a:xfrm>
          <a:prstGeom prst="rect">
            <a:avLst/>
          </a:prstGeom>
        </p:spPr>
      </p:pic>
      <p:sp>
        <p:nvSpPr>
          <p:cNvPr id="2" name="TextBox 1">
            <a:extLst>
              <a:ext uri="{FF2B5EF4-FFF2-40B4-BE49-F238E27FC236}">
                <a16:creationId xmlns:a16="http://schemas.microsoft.com/office/drawing/2014/main" id="{DA575471-1E1F-430C-CD5F-9F81245A43F5}"/>
              </a:ext>
            </a:extLst>
          </p:cNvPr>
          <p:cNvSpPr txBox="1"/>
          <p:nvPr/>
        </p:nvSpPr>
        <p:spPr>
          <a:xfrm>
            <a:off x="9367520" y="264160"/>
            <a:ext cx="1531573" cy="369332"/>
          </a:xfrm>
          <a:prstGeom prst="rect">
            <a:avLst/>
          </a:prstGeom>
          <a:solidFill>
            <a:schemeClr val="bg2">
              <a:lumMod val="85000"/>
            </a:schemeClr>
          </a:solidFill>
          <a:ln>
            <a:solidFill>
              <a:schemeClr val="accent1"/>
            </a:solidFill>
          </a:ln>
        </p:spPr>
        <p:txBody>
          <a:bodyPr wrap="none" rtlCol="0">
            <a:spAutoFit/>
          </a:bodyPr>
          <a:lstStyle/>
          <a:p>
            <a:r>
              <a:rPr lang="hr-HR" dirty="0">
                <a:solidFill>
                  <a:srgbClr val="FF0000"/>
                </a:solidFill>
              </a:rPr>
              <a:t>Ispitno pitanje</a:t>
            </a:r>
          </a:p>
        </p:txBody>
      </p:sp>
    </p:spTree>
    <p:extLst>
      <p:ext uri="{BB962C8B-B14F-4D97-AF65-F5344CB8AC3E}">
        <p14:creationId xmlns:p14="http://schemas.microsoft.com/office/powerpoint/2010/main" val="1088423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0" y="9697"/>
            <a:ext cx="11521016" cy="610063"/>
          </a:xfrm>
        </p:spPr>
        <p:txBody>
          <a:bodyPr>
            <a:normAutofit/>
          </a:bodyPr>
          <a:lstStyle/>
          <a:p>
            <a:r>
              <a:rPr lang="hr-HR" sz="3200" b="0" dirty="0"/>
              <a:t>Koje uređaje odabrati?</a:t>
            </a:r>
          </a:p>
        </p:txBody>
      </p:sp>
      <p:pic>
        <p:nvPicPr>
          <p:cNvPr id="3" name="Picture 2" descr="cisco-asr-9001.jpg"/>
          <p:cNvPicPr>
            <a:picLocks noChangeAspect="1"/>
          </p:cNvPicPr>
          <p:nvPr/>
        </p:nvPicPr>
        <p:blipFill>
          <a:blip r:embed="rId2"/>
          <a:stretch>
            <a:fillRect/>
          </a:stretch>
        </p:blipFill>
        <p:spPr>
          <a:xfrm>
            <a:off x="5816549" y="1122535"/>
            <a:ext cx="5429288" cy="4071966"/>
          </a:xfrm>
          <a:prstGeom prst="rect">
            <a:avLst/>
          </a:prstGeom>
        </p:spPr>
      </p:pic>
      <p:pic>
        <p:nvPicPr>
          <p:cNvPr id="4" name="Picture 3" descr="Cisco 800.jpg"/>
          <p:cNvPicPr>
            <a:picLocks noChangeAspect="1"/>
          </p:cNvPicPr>
          <p:nvPr/>
        </p:nvPicPr>
        <p:blipFill>
          <a:blip r:embed="rId3"/>
          <a:stretch>
            <a:fillRect/>
          </a:stretch>
        </p:blipFill>
        <p:spPr>
          <a:xfrm>
            <a:off x="859384" y="1671788"/>
            <a:ext cx="3548064" cy="2838451"/>
          </a:xfrm>
          <a:prstGeom prst="rect">
            <a:avLst/>
          </a:prstGeom>
        </p:spPr>
      </p:pic>
      <p:sp>
        <p:nvSpPr>
          <p:cNvPr id="5" name="TextBox 4"/>
          <p:cNvSpPr txBox="1"/>
          <p:nvPr/>
        </p:nvSpPr>
        <p:spPr>
          <a:xfrm>
            <a:off x="6036141" y="4416990"/>
            <a:ext cx="6020024" cy="923330"/>
          </a:xfrm>
          <a:prstGeom prst="rect">
            <a:avLst/>
          </a:prstGeom>
          <a:noFill/>
        </p:spPr>
        <p:txBody>
          <a:bodyPr wrap="square" rtlCol="0">
            <a:spAutoFit/>
          </a:bodyPr>
          <a:lstStyle/>
          <a:p>
            <a:r>
              <a:rPr lang="hr-HR" dirty="0"/>
              <a:t>Cisco ASR9001 </a:t>
            </a:r>
            <a:r>
              <a:rPr lang="hr-HR" dirty="0" err="1"/>
              <a:t>edge</a:t>
            </a:r>
            <a:r>
              <a:rPr lang="hr-HR" dirty="0"/>
              <a:t> 120Gbps – Use to </a:t>
            </a:r>
            <a:r>
              <a:rPr lang="hr-HR" dirty="0" err="1"/>
              <a:t>recieve</a:t>
            </a:r>
            <a:r>
              <a:rPr lang="hr-HR" dirty="0"/>
              <a:t> </a:t>
            </a:r>
            <a:r>
              <a:rPr lang="hr-HR" dirty="0" err="1"/>
              <a:t>multiple</a:t>
            </a:r>
            <a:r>
              <a:rPr lang="hr-HR" dirty="0"/>
              <a:t> WAN </a:t>
            </a:r>
            <a:r>
              <a:rPr lang="hr-HR" dirty="0" err="1"/>
              <a:t>connections</a:t>
            </a:r>
            <a:r>
              <a:rPr lang="hr-HR" dirty="0"/>
              <a:t> </a:t>
            </a:r>
            <a:r>
              <a:rPr lang="hr-HR" dirty="0" err="1"/>
              <a:t>comming</a:t>
            </a:r>
            <a:r>
              <a:rPr lang="hr-HR" dirty="0"/>
              <a:t> </a:t>
            </a:r>
            <a:r>
              <a:rPr lang="hr-HR" dirty="0" err="1"/>
              <a:t>from</a:t>
            </a:r>
            <a:r>
              <a:rPr lang="hr-HR" dirty="0"/>
              <a:t> </a:t>
            </a:r>
            <a:r>
              <a:rPr lang="hr-HR" dirty="0" err="1"/>
              <a:t>the</a:t>
            </a:r>
            <a:r>
              <a:rPr lang="hr-HR" dirty="0"/>
              <a:t> </a:t>
            </a:r>
            <a:r>
              <a:rPr lang="hr-HR" dirty="0" err="1"/>
              <a:t>customers</a:t>
            </a:r>
            <a:r>
              <a:rPr lang="hr-HR" dirty="0"/>
              <a:t> (</a:t>
            </a:r>
            <a:r>
              <a:rPr lang="hr-HR" dirty="0" err="1"/>
              <a:t>hundreds</a:t>
            </a:r>
            <a:r>
              <a:rPr lang="hr-HR" dirty="0"/>
              <a:t> </a:t>
            </a:r>
            <a:r>
              <a:rPr lang="hr-HR" dirty="0" err="1"/>
              <a:t>or</a:t>
            </a:r>
            <a:r>
              <a:rPr lang="hr-HR" dirty="0"/>
              <a:t> more </a:t>
            </a:r>
            <a:r>
              <a:rPr lang="hr-HR" dirty="0" err="1"/>
              <a:t>custoemrs</a:t>
            </a:r>
            <a:r>
              <a:rPr lang="hr-HR" dirty="0"/>
              <a:t>)</a:t>
            </a:r>
          </a:p>
        </p:txBody>
      </p:sp>
      <p:sp>
        <p:nvSpPr>
          <p:cNvPr id="6" name="TextBox 5"/>
          <p:cNvSpPr txBox="1"/>
          <p:nvPr/>
        </p:nvSpPr>
        <p:spPr>
          <a:xfrm>
            <a:off x="526474" y="4186157"/>
            <a:ext cx="4779805" cy="1200329"/>
          </a:xfrm>
          <a:prstGeom prst="rect">
            <a:avLst/>
          </a:prstGeom>
          <a:noFill/>
        </p:spPr>
        <p:txBody>
          <a:bodyPr wrap="square" rtlCol="0">
            <a:spAutoFit/>
          </a:bodyPr>
          <a:lstStyle/>
          <a:p>
            <a:r>
              <a:rPr lang="hr-HR" dirty="0"/>
              <a:t>Cisco 800 </a:t>
            </a:r>
            <a:r>
              <a:rPr lang="en-US" dirty="0"/>
              <a:t>Small branch, retail, or managed CPE</a:t>
            </a:r>
          </a:p>
          <a:p>
            <a:r>
              <a:rPr lang="en-US" dirty="0"/>
              <a:t>1 executive up to 20 employees</a:t>
            </a:r>
          </a:p>
          <a:p>
            <a:r>
              <a:rPr lang="hr-HR" dirty="0"/>
              <a:t>u</a:t>
            </a:r>
            <a:r>
              <a:rPr lang="en-US" dirty="0"/>
              <a:t>p to 15 Mbps</a:t>
            </a:r>
            <a:r>
              <a:rPr lang="hr-HR" dirty="0"/>
              <a:t>. </a:t>
            </a:r>
            <a:r>
              <a:rPr lang="hr-HR" dirty="0" err="1"/>
              <a:t>Used</a:t>
            </a:r>
            <a:r>
              <a:rPr lang="hr-HR" dirty="0"/>
              <a:t> to </a:t>
            </a:r>
            <a:r>
              <a:rPr lang="hr-HR" dirty="0" err="1"/>
              <a:t>conenct</a:t>
            </a:r>
            <a:r>
              <a:rPr lang="hr-HR" dirty="0"/>
              <a:t> to </a:t>
            </a:r>
            <a:r>
              <a:rPr lang="hr-HR" dirty="0" err="1"/>
              <a:t>the</a:t>
            </a:r>
            <a:r>
              <a:rPr lang="hr-HR" dirty="0"/>
              <a:t> </a:t>
            </a:r>
            <a:r>
              <a:rPr lang="hr-HR" dirty="0" err="1"/>
              <a:t>telecom</a:t>
            </a:r>
            <a:r>
              <a:rPr lang="hr-HR" dirty="0"/>
              <a:t> WAN network</a:t>
            </a:r>
          </a:p>
        </p:txBody>
      </p:sp>
    </p:spTree>
    <p:extLst>
      <p:ext uri="{BB962C8B-B14F-4D97-AF65-F5344CB8AC3E}">
        <p14:creationId xmlns:p14="http://schemas.microsoft.com/office/powerpoint/2010/main" val="16539279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sco ASR 9010.jpg"/>
          <p:cNvPicPr>
            <a:picLocks noChangeAspect="1"/>
          </p:cNvPicPr>
          <p:nvPr/>
        </p:nvPicPr>
        <p:blipFill>
          <a:blip r:embed="rId2"/>
          <a:stretch>
            <a:fillRect/>
          </a:stretch>
        </p:blipFill>
        <p:spPr>
          <a:xfrm>
            <a:off x="0" y="802285"/>
            <a:ext cx="2786082" cy="4916615"/>
          </a:xfrm>
          <a:prstGeom prst="rect">
            <a:avLst/>
          </a:prstGeom>
        </p:spPr>
      </p:pic>
      <p:pic>
        <p:nvPicPr>
          <p:cNvPr id="4" name="Picture 3" descr="2900.jpg"/>
          <p:cNvPicPr>
            <a:picLocks noChangeAspect="1"/>
          </p:cNvPicPr>
          <p:nvPr/>
        </p:nvPicPr>
        <p:blipFill>
          <a:blip r:embed="rId3"/>
          <a:stretch>
            <a:fillRect/>
          </a:stretch>
        </p:blipFill>
        <p:spPr>
          <a:xfrm>
            <a:off x="6031852" y="1493979"/>
            <a:ext cx="5715000" cy="2038350"/>
          </a:xfrm>
          <a:prstGeom prst="rect">
            <a:avLst/>
          </a:prstGeom>
        </p:spPr>
      </p:pic>
      <p:sp>
        <p:nvSpPr>
          <p:cNvPr id="5" name="TextBox 4"/>
          <p:cNvSpPr txBox="1"/>
          <p:nvPr/>
        </p:nvSpPr>
        <p:spPr>
          <a:xfrm>
            <a:off x="273233" y="5621769"/>
            <a:ext cx="4368342" cy="646331"/>
          </a:xfrm>
          <a:prstGeom prst="rect">
            <a:avLst/>
          </a:prstGeom>
          <a:noFill/>
        </p:spPr>
        <p:txBody>
          <a:bodyPr wrap="square" rtlCol="0">
            <a:spAutoFit/>
          </a:bodyPr>
          <a:lstStyle/>
          <a:p>
            <a:r>
              <a:rPr lang="hr-HR" dirty="0"/>
              <a:t>Cisco ASR 9010</a:t>
            </a:r>
          </a:p>
          <a:p>
            <a:r>
              <a:rPr lang="hr-HR" dirty="0" err="1"/>
              <a:t>Used</a:t>
            </a:r>
            <a:r>
              <a:rPr lang="hr-HR" dirty="0"/>
              <a:t> to </a:t>
            </a:r>
            <a:r>
              <a:rPr lang="hr-HR" dirty="0" err="1"/>
              <a:t>connect</a:t>
            </a:r>
            <a:r>
              <a:rPr lang="hr-HR" dirty="0"/>
              <a:t> </a:t>
            </a:r>
            <a:r>
              <a:rPr lang="hr-HR" dirty="0" err="1"/>
              <a:t>multiple</a:t>
            </a:r>
            <a:r>
              <a:rPr lang="hr-HR" dirty="0"/>
              <a:t> 120Gbps </a:t>
            </a:r>
            <a:r>
              <a:rPr lang="hr-HR" dirty="0" err="1"/>
              <a:t>routers</a:t>
            </a:r>
            <a:endParaRPr lang="hr-HR" dirty="0"/>
          </a:p>
        </p:txBody>
      </p:sp>
      <p:sp>
        <p:nvSpPr>
          <p:cNvPr id="6" name="TextBox 5"/>
          <p:cNvSpPr txBox="1"/>
          <p:nvPr/>
        </p:nvSpPr>
        <p:spPr>
          <a:xfrm>
            <a:off x="6031852" y="3378059"/>
            <a:ext cx="6160148" cy="1754326"/>
          </a:xfrm>
          <a:prstGeom prst="rect">
            <a:avLst/>
          </a:prstGeom>
          <a:noFill/>
        </p:spPr>
        <p:txBody>
          <a:bodyPr wrap="square" rtlCol="0">
            <a:spAutoFit/>
          </a:bodyPr>
          <a:lstStyle/>
          <a:p>
            <a:r>
              <a:rPr lang="hr-HR" dirty="0"/>
              <a:t>Cisco ISR 2900 </a:t>
            </a:r>
            <a:r>
              <a:rPr lang="en-US" dirty="0"/>
              <a:t>2 RU and 1 RU units with up to</a:t>
            </a:r>
            <a:r>
              <a:rPr lang="hr-HR" dirty="0"/>
              <a:t> </a:t>
            </a:r>
            <a:r>
              <a:rPr lang="en-US" dirty="0"/>
              <a:t> 3 GE ports and up to 1 SFP port</a:t>
            </a:r>
            <a:r>
              <a:rPr lang="hr-HR" dirty="0"/>
              <a:t> </a:t>
            </a:r>
            <a:r>
              <a:rPr lang="en-US" dirty="0"/>
              <a:t>Up to 50 LAN switch ports, 4 Enhanced High-Speed WAN Interface Card</a:t>
            </a:r>
            <a:r>
              <a:rPr lang="hr-HR" dirty="0"/>
              <a:t>  </a:t>
            </a:r>
            <a:r>
              <a:rPr lang="en-US" dirty="0"/>
              <a:t>(EHWIC) slots</a:t>
            </a:r>
            <a:r>
              <a:rPr lang="hr-HR" dirty="0"/>
              <a:t>.</a:t>
            </a:r>
          </a:p>
          <a:p>
            <a:r>
              <a:rPr lang="hr-HR" dirty="0" err="1"/>
              <a:t>Used</a:t>
            </a:r>
            <a:r>
              <a:rPr lang="hr-HR" dirty="0"/>
              <a:t> to </a:t>
            </a:r>
            <a:r>
              <a:rPr lang="hr-HR" dirty="0" err="1"/>
              <a:t>connect</a:t>
            </a:r>
            <a:r>
              <a:rPr lang="hr-HR" dirty="0"/>
              <a:t> </a:t>
            </a:r>
            <a:r>
              <a:rPr lang="hr-HR" dirty="0" err="1"/>
              <a:t>multiple</a:t>
            </a:r>
            <a:r>
              <a:rPr lang="hr-HR" dirty="0"/>
              <a:t> </a:t>
            </a:r>
            <a:r>
              <a:rPr lang="hr-HR" dirty="0" err="1"/>
              <a:t>location</a:t>
            </a:r>
            <a:r>
              <a:rPr lang="hr-HR" dirty="0"/>
              <a:t> </a:t>
            </a:r>
            <a:r>
              <a:rPr lang="hr-HR" dirty="0" err="1"/>
              <a:t>of</a:t>
            </a:r>
            <a:r>
              <a:rPr lang="hr-HR" dirty="0"/>
              <a:t> </a:t>
            </a:r>
            <a:r>
              <a:rPr lang="hr-HR" dirty="0" err="1"/>
              <a:t>the</a:t>
            </a:r>
            <a:r>
              <a:rPr lang="hr-HR" dirty="0"/>
              <a:t> same </a:t>
            </a:r>
            <a:r>
              <a:rPr lang="hr-HR" dirty="0" err="1"/>
              <a:t>company</a:t>
            </a:r>
            <a:r>
              <a:rPr lang="hr-HR" dirty="0"/>
              <a:t> to </a:t>
            </a:r>
            <a:r>
              <a:rPr lang="hr-HR" dirty="0" err="1"/>
              <a:t>the</a:t>
            </a:r>
            <a:r>
              <a:rPr lang="hr-HR" dirty="0"/>
              <a:t> Dana </a:t>
            </a:r>
            <a:r>
              <a:rPr lang="hr-HR" dirty="0" err="1"/>
              <a:t>center</a:t>
            </a:r>
            <a:r>
              <a:rPr lang="hr-HR" dirty="0"/>
              <a:t> </a:t>
            </a:r>
            <a:r>
              <a:rPr lang="hr-HR" dirty="0" err="1"/>
              <a:t>location</a:t>
            </a:r>
            <a:r>
              <a:rPr lang="hr-HR" dirty="0"/>
              <a:t>. </a:t>
            </a:r>
            <a:r>
              <a:rPr lang="hr-HR" dirty="0" err="1"/>
              <a:t>Hub</a:t>
            </a:r>
            <a:r>
              <a:rPr lang="hr-HR" dirty="0"/>
              <a:t> </a:t>
            </a:r>
            <a:r>
              <a:rPr lang="hr-HR" dirty="0" err="1"/>
              <a:t>and</a:t>
            </a:r>
            <a:r>
              <a:rPr lang="hr-HR" dirty="0"/>
              <a:t> </a:t>
            </a:r>
            <a:r>
              <a:rPr lang="hr-HR" dirty="0" err="1"/>
              <a:t>spoke</a:t>
            </a:r>
            <a:r>
              <a:rPr lang="hr-HR" dirty="0"/>
              <a:t> network </a:t>
            </a:r>
            <a:r>
              <a:rPr lang="hr-HR" dirty="0" err="1"/>
              <a:t>topology</a:t>
            </a:r>
            <a:r>
              <a:rPr lang="hr-HR" dirty="0"/>
              <a:t> 100 </a:t>
            </a:r>
            <a:r>
              <a:rPr lang="hr-HR" dirty="0" err="1"/>
              <a:t>location</a:t>
            </a:r>
            <a:r>
              <a:rPr lang="hr-HR" dirty="0"/>
              <a:t> to 1 </a:t>
            </a:r>
            <a:r>
              <a:rPr lang="hr-HR" dirty="0" err="1"/>
              <a:t>Datacenter</a:t>
            </a:r>
            <a:endParaRPr lang="hr-HR" dirty="0"/>
          </a:p>
        </p:txBody>
      </p:sp>
      <p:sp>
        <p:nvSpPr>
          <p:cNvPr id="8" name="Title 2">
            <a:extLst>
              <a:ext uri="{FF2B5EF4-FFF2-40B4-BE49-F238E27FC236}">
                <a16:creationId xmlns:a16="http://schemas.microsoft.com/office/drawing/2014/main" id="{F3B173AD-E34D-3F89-6063-C534B7291348}"/>
              </a:ext>
            </a:extLst>
          </p:cNvPr>
          <p:cNvSpPr txBox="1">
            <a:spLocks/>
          </p:cNvSpPr>
          <p:nvPr/>
        </p:nvSpPr>
        <p:spPr>
          <a:xfrm>
            <a:off x="0" y="9697"/>
            <a:ext cx="11521016" cy="792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t>Koje uređaje odabrati?</a:t>
            </a:r>
          </a:p>
        </p:txBody>
      </p:sp>
    </p:spTree>
    <p:extLst>
      <p:ext uri="{BB962C8B-B14F-4D97-AF65-F5344CB8AC3E}">
        <p14:creationId xmlns:p14="http://schemas.microsoft.com/office/powerpoint/2010/main" val="39080374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sco CRX-1 8 slots.jpg"/>
          <p:cNvPicPr>
            <a:picLocks noChangeAspect="1"/>
          </p:cNvPicPr>
          <p:nvPr/>
        </p:nvPicPr>
        <p:blipFill>
          <a:blip r:embed="rId2"/>
          <a:stretch>
            <a:fillRect/>
          </a:stretch>
        </p:blipFill>
        <p:spPr>
          <a:xfrm>
            <a:off x="7744042" y="119244"/>
            <a:ext cx="4500594" cy="5623870"/>
          </a:xfrm>
          <a:prstGeom prst="rect">
            <a:avLst/>
          </a:prstGeom>
        </p:spPr>
      </p:pic>
      <p:pic>
        <p:nvPicPr>
          <p:cNvPr id="5" name="Picture 4" descr="3900.jpg"/>
          <p:cNvPicPr>
            <a:picLocks noChangeAspect="1"/>
          </p:cNvPicPr>
          <p:nvPr/>
        </p:nvPicPr>
        <p:blipFill>
          <a:blip r:embed="rId3"/>
          <a:stretch>
            <a:fillRect/>
          </a:stretch>
        </p:blipFill>
        <p:spPr>
          <a:xfrm>
            <a:off x="0" y="3421392"/>
            <a:ext cx="5357818" cy="2321722"/>
          </a:xfrm>
          <a:prstGeom prst="rect">
            <a:avLst/>
          </a:prstGeom>
        </p:spPr>
      </p:pic>
      <p:sp>
        <p:nvSpPr>
          <p:cNvPr id="6" name="TextBox 5"/>
          <p:cNvSpPr txBox="1"/>
          <p:nvPr/>
        </p:nvSpPr>
        <p:spPr>
          <a:xfrm>
            <a:off x="184153" y="5560410"/>
            <a:ext cx="9810186" cy="646331"/>
          </a:xfrm>
          <a:prstGeom prst="rect">
            <a:avLst/>
          </a:prstGeom>
          <a:noFill/>
        </p:spPr>
        <p:txBody>
          <a:bodyPr wrap="none" rtlCol="0">
            <a:spAutoFit/>
          </a:bodyPr>
          <a:lstStyle/>
          <a:p>
            <a:r>
              <a:rPr lang="hr-HR" dirty="0"/>
              <a:t>Cisco ISR 3945 </a:t>
            </a:r>
            <a:r>
              <a:rPr lang="sv-SE" dirty="0"/>
              <a:t>Four RJ-45 connectors </a:t>
            </a:r>
            <a:endParaRPr lang="hr-HR" dirty="0"/>
          </a:p>
          <a:p>
            <a:r>
              <a:rPr lang="sv-SE" dirty="0"/>
              <a:t>(GE0/0, GE0/1, GE0/2, GE0/3), auto-MDIX</a:t>
            </a:r>
            <a:r>
              <a:rPr lang="hr-HR" dirty="0"/>
              <a:t>, </a:t>
            </a:r>
            <a:r>
              <a:rPr lang="hr-HR" dirty="0" err="1"/>
              <a:t>used</a:t>
            </a:r>
            <a:r>
              <a:rPr lang="hr-HR" dirty="0"/>
              <a:t> to </a:t>
            </a:r>
            <a:r>
              <a:rPr lang="hr-HR" dirty="0" err="1"/>
              <a:t>connect</a:t>
            </a:r>
            <a:r>
              <a:rPr lang="hr-HR" dirty="0"/>
              <a:t> </a:t>
            </a:r>
            <a:r>
              <a:rPr lang="hr-HR" dirty="0" err="1"/>
              <a:t>multiple</a:t>
            </a:r>
            <a:r>
              <a:rPr lang="hr-HR" dirty="0"/>
              <a:t> </a:t>
            </a:r>
            <a:r>
              <a:rPr lang="hr-HR" dirty="0" err="1"/>
              <a:t>Datacenters</a:t>
            </a:r>
            <a:r>
              <a:rPr lang="hr-HR" dirty="0"/>
              <a:t> </a:t>
            </a:r>
            <a:r>
              <a:rPr lang="hr-HR" dirty="0" err="1"/>
              <a:t>of</a:t>
            </a:r>
            <a:r>
              <a:rPr lang="hr-HR" dirty="0"/>
              <a:t> </a:t>
            </a:r>
            <a:r>
              <a:rPr lang="hr-HR" dirty="0" err="1"/>
              <a:t>the</a:t>
            </a:r>
            <a:r>
              <a:rPr lang="hr-HR" dirty="0"/>
              <a:t> same </a:t>
            </a:r>
            <a:r>
              <a:rPr lang="hr-HR" dirty="0" err="1"/>
              <a:t>company</a:t>
            </a:r>
            <a:endParaRPr lang="hr-HR" dirty="0"/>
          </a:p>
        </p:txBody>
      </p:sp>
      <p:sp>
        <p:nvSpPr>
          <p:cNvPr id="8" name="Title 2">
            <a:extLst>
              <a:ext uri="{FF2B5EF4-FFF2-40B4-BE49-F238E27FC236}">
                <a16:creationId xmlns:a16="http://schemas.microsoft.com/office/drawing/2014/main" id="{20A3F4CE-9634-2119-B0FE-E41E35A4123D}"/>
              </a:ext>
            </a:extLst>
          </p:cNvPr>
          <p:cNvSpPr txBox="1">
            <a:spLocks/>
          </p:cNvSpPr>
          <p:nvPr/>
        </p:nvSpPr>
        <p:spPr>
          <a:xfrm>
            <a:off x="0" y="9697"/>
            <a:ext cx="11521016" cy="614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t>Koje uređaje odabrati?</a:t>
            </a:r>
          </a:p>
        </p:txBody>
      </p:sp>
      <p:sp>
        <p:nvSpPr>
          <p:cNvPr id="4" name="Content Placeholder 2"/>
          <p:cNvSpPr txBox="1">
            <a:spLocks/>
          </p:cNvSpPr>
          <p:nvPr/>
        </p:nvSpPr>
        <p:spPr>
          <a:xfrm>
            <a:off x="2944645" y="1087543"/>
            <a:ext cx="5563251" cy="4267402"/>
          </a:xfrm>
          <a:prstGeom prst="rect">
            <a:avLst/>
          </a:prstGeom>
        </p:spPr>
        <p:txBody>
          <a:bodyPr/>
          <a:lstStyle/>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4-Slot Single-</a:t>
            </a:r>
            <a:r>
              <a:rPr lang="hr-HR" dirty="0" err="1"/>
              <a:t>Shelf</a:t>
            </a:r>
            <a:r>
              <a:rPr lang="hr-HR" dirty="0"/>
              <a:t> System </a:t>
            </a:r>
            <a:r>
              <a:rPr lang="hr-HR" dirty="0" err="1"/>
              <a:t>Up</a:t>
            </a:r>
            <a:r>
              <a:rPr lang="hr-HR" dirty="0"/>
              <a:t> to 1.12 </a:t>
            </a:r>
            <a:r>
              <a:rPr lang="hr-HR" dirty="0" err="1"/>
              <a:t>Tbps</a:t>
            </a:r>
            <a:r>
              <a:rPr lang="hr-HR" dirty="0"/>
              <a:t> </a:t>
            </a:r>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8-Slot Single-</a:t>
            </a:r>
            <a:r>
              <a:rPr lang="hr-HR" dirty="0" err="1"/>
              <a:t>Shelf</a:t>
            </a:r>
            <a:r>
              <a:rPr lang="hr-HR" dirty="0"/>
              <a:t> System </a:t>
            </a:r>
            <a:r>
              <a:rPr lang="hr-HR" dirty="0" err="1"/>
              <a:t>Up</a:t>
            </a:r>
            <a:r>
              <a:rPr lang="hr-HR" dirty="0"/>
              <a:t> to 6.4 </a:t>
            </a:r>
            <a:r>
              <a:rPr lang="hr-HR" dirty="0" err="1"/>
              <a:t>Tbps</a:t>
            </a:r>
            <a:r>
              <a:rPr lang="hr-HR" dirty="0"/>
              <a:t> </a:t>
            </a:r>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16-Slot Single-</a:t>
            </a:r>
            <a:r>
              <a:rPr lang="hr-HR" dirty="0" err="1"/>
              <a:t>Shelf</a:t>
            </a:r>
            <a:r>
              <a:rPr lang="hr-HR" dirty="0"/>
              <a:t> System </a:t>
            </a:r>
            <a:r>
              <a:rPr lang="hr-HR" dirty="0" err="1"/>
              <a:t>Up</a:t>
            </a:r>
            <a:r>
              <a:rPr lang="hr-HR" dirty="0"/>
              <a:t> to 12.8 </a:t>
            </a:r>
            <a:r>
              <a:rPr lang="hr-HR" dirty="0" err="1"/>
              <a:t>Tbps</a:t>
            </a:r>
            <a:r>
              <a:rPr lang="hr-HR" dirty="0"/>
              <a:t> </a:t>
            </a:r>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Cisco CRS </a:t>
            </a:r>
            <a:r>
              <a:rPr lang="hr-HR" dirty="0" err="1"/>
              <a:t>Multishelf</a:t>
            </a:r>
            <a:r>
              <a:rPr lang="hr-HR" dirty="0"/>
              <a:t> System </a:t>
            </a:r>
            <a:r>
              <a:rPr lang="hr-HR" dirty="0" err="1"/>
              <a:t>Up</a:t>
            </a:r>
            <a:r>
              <a:rPr lang="hr-HR" dirty="0"/>
              <a:t> to 922 </a:t>
            </a:r>
            <a:r>
              <a:rPr lang="hr-HR" dirty="0" err="1"/>
              <a:t>Tbps</a:t>
            </a:r>
            <a:endParaRPr lang="hr-HR" dirty="0"/>
          </a:p>
          <a:p>
            <a:pPr marL="285750" indent="-285750" eaLnBrk="0" fontAlgn="base" hangingPunct="0">
              <a:spcBef>
                <a:spcPct val="20000"/>
              </a:spcBef>
              <a:spcAft>
                <a:spcPct val="0"/>
              </a:spcAft>
              <a:buClr>
                <a:srgbClr val="002060"/>
              </a:buClr>
              <a:buSzPct val="85000"/>
              <a:buFont typeface="Arial" panose="020B0604020202020204" pitchFamily="34" charset="0"/>
              <a:buChar char="•"/>
              <a:defRPr/>
            </a:pPr>
            <a:r>
              <a:rPr lang="hr-HR" dirty="0"/>
              <a:t>Most </a:t>
            </a:r>
            <a:r>
              <a:rPr lang="hr-HR" dirty="0" err="1"/>
              <a:t>powerfull</a:t>
            </a:r>
            <a:r>
              <a:rPr lang="hr-HR" dirty="0"/>
              <a:t> </a:t>
            </a:r>
            <a:r>
              <a:rPr lang="hr-HR" dirty="0" err="1"/>
              <a:t>routers</a:t>
            </a:r>
            <a:r>
              <a:rPr lang="hr-HR" dirty="0"/>
              <a:t> </a:t>
            </a:r>
            <a:r>
              <a:rPr lang="hr-HR" dirty="0" err="1"/>
              <a:t>used</a:t>
            </a:r>
            <a:r>
              <a:rPr lang="hr-HR" dirty="0"/>
              <a:t> to </a:t>
            </a:r>
            <a:r>
              <a:rPr lang="hr-HR" dirty="0" err="1"/>
              <a:t>connect</a:t>
            </a:r>
            <a:r>
              <a:rPr lang="hr-HR" dirty="0"/>
              <a:t> </a:t>
            </a:r>
            <a:r>
              <a:rPr lang="hr-HR" dirty="0" err="1"/>
              <a:t>the</a:t>
            </a:r>
            <a:r>
              <a:rPr lang="hr-HR" dirty="0"/>
              <a:t> </a:t>
            </a:r>
            <a:r>
              <a:rPr lang="hr-HR" dirty="0" err="1"/>
              <a:t>core</a:t>
            </a:r>
            <a:r>
              <a:rPr lang="hr-HR" dirty="0"/>
              <a:t> </a:t>
            </a:r>
            <a:r>
              <a:rPr lang="hr-HR" dirty="0" err="1"/>
              <a:t>of</a:t>
            </a:r>
            <a:r>
              <a:rPr lang="hr-HR" dirty="0"/>
              <a:t> </a:t>
            </a:r>
            <a:r>
              <a:rPr lang="hr-HR" dirty="0" err="1"/>
              <a:t>the</a:t>
            </a:r>
            <a:r>
              <a:rPr lang="hr-HR" dirty="0"/>
              <a:t> </a:t>
            </a:r>
            <a:r>
              <a:rPr lang="hr-HR" dirty="0" err="1"/>
              <a:t>telecom</a:t>
            </a:r>
            <a:r>
              <a:rPr lang="hr-HR" dirty="0"/>
              <a:t> network</a:t>
            </a:r>
          </a:p>
          <a:p>
            <a:pPr marL="273050" indent="-273050" eaLnBrk="0" fontAlgn="base" hangingPunct="0">
              <a:spcBef>
                <a:spcPct val="20000"/>
              </a:spcBef>
              <a:spcAft>
                <a:spcPct val="0"/>
              </a:spcAft>
              <a:buClr>
                <a:srgbClr val="002060"/>
              </a:buClr>
              <a:buSzPct val="85000"/>
              <a:defRPr/>
            </a:pPr>
            <a:endParaRPr lang="hr-HR" sz="2800" dirty="0"/>
          </a:p>
        </p:txBody>
      </p:sp>
    </p:spTree>
    <p:extLst>
      <p:ext uri="{BB962C8B-B14F-4D97-AF65-F5344CB8AC3E}">
        <p14:creationId xmlns:p14="http://schemas.microsoft.com/office/powerpoint/2010/main" val="6160080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rge_photo_nexus_5000.jpg"/>
          <p:cNvPicPr>
            <a:picLocks noChangeAspect="1"/>
          </p:cNvPicPr>
          <p:nvPr/>
        </p:nvPicPr>
        <p:blipFill>
          <a:blip r:embed="rId3"/>
          <a:stretch>
            <a:fillRect/>
          </a:stretch>
        </p:blipFill>
        <p:spPr>
          <a:xfrm>
            <a:off x="6590108" y="1000108"/>
            <a:ext cx="4077893" cy="3262314"/>
          </a:xfrm>
          <a:prstGeom prst="rect">
            <a:avLst/>
          </a:prstGeom>
        </p:spPr>
      </p:pic>
      <p:pic>
        <p:nvPicPr>
          <p:cNvPr id="10" name="Picture 9" descr="HP_core_aggregation switch.jpg"/>
          <p:cNvPicPr>
            <a:picLocks noChangeAspect="1"/>
          </p:cNvPicPr>
          <p:nvPr/>
        </p:nvPicPr>
        <p:blipFill>
          <a:blip r:embed="rId4"/>
          <a:stretch>
            <a:fillRect/>
          </a:stretch>
        </p:blipFill>
        <p:spPr>
          <a:xfrm>
            <a:off x="1524000" y="3214662"/>
            <a:ext cx="3643338" cy="3643338"/>
          </a:xfrm>
          <a:prstGeom prst="rect">
            <a:avLst/>
          </a:prstGeom>
        </p:spPr>
      </p:pic>
      <p:pic>
        <p:nvPicPr>
          <p:cNvPr id="11" name="Picture 10" descr="4500x_large_image.jpg"/>
          <p:cNvPicPr>
            <a:picLocks noChangeAspect="1"/>
          </p:cNvPicPr>
          <p:nvPr/>
        </p:nvPicPr>
        <p:blipFill>
          <a:blip r:embed="rId5"/>
          <a:stretch>
            <a:fillRect/>
          </a:stretch>
        </p:blipFill>
        <p:spPr>
          <a:xfrm>
            <a:off x="1524000" y="1000109"/>
            <a:ext cx="3781648" cy="3028523"/>
          </a:xfrm>
          <a:prstGeom prst="rect">
            <a:avLst/>
          </a:prstGeom>
        </p:spPr>
      </p:pic>
      <p:sp>
        <p:nvSpPr>
          <p:cNvPr id="3" name="TextBox 2"/>
          <p:cNvSpPr txBox="1"/>
          <p:nvPr/>
        </p:nvSpPr>
        <p:spPr>
          <a:xfrm>
            <a:off x="1952597" y="5572140"/>
            <a:ext cx="2856551" cy="369332"/>
          </a:xfrm>
          <a:prstGeom prst="rect">
            <a:avLst/>
          </a:prstGeom>
          <a:noFill/>
        </p:spPr>
        <p:txBody>
          <a:bodyPr wrap="none" rtlCol="0">
            <a:spAutoFit/>
          </a:bodyPr>
          <a:lstStyle/>
          <a:p>
            <a:r>
              <a:rPr lang="hr-HR" dirty="0"/>
              <a:t>HP 5800-24G-SFP Switch</a:t>
            </a:r>
            <a:endParaRPr lang="hr-HR" b="1" dirty="0"/>
          </a:p>
        </p:txBody>
      </p:sp>
      <p:sp>
        <p:nvSpPr>
          <p:cNvPr id="4" name="TextBox 3"/>
          <p:cNvSpPr txBox="1"/>
          <p:nvPr/>
        </p:nvSpPr>
        <p:spPr>
          <a:xfrm>
            <a:off x="1809720" y="3286124"/>
            <a:ext cx="2351926" cy="369332"/>
          </a:xfrm>
          <a:prstGeom prst="rect">
            <a:avLst/>
          </a:prstGeom>
          <a:noFill/>
        </p:spPr>
        <p:txBody>
          <a:bodyPr wrap="none" rtlCol="0">
            <a:spAutoFit/>
          </a:bodyPr>
          <a:lstStyle/>
          <a:p>
            <a:r>
              <a:rPr lang="hr-HR" dirty="0"/>
              <a:t>Cisco Catalyst 4500x</a:t>
            </a:r>
            <a:endParaRPr lang="hr-HR" b="1" dirty="0"/>
          </a:p>
        </p:txBody>
      </p:sp>
      <p:sp>
        <p:nvSpPr>
          <p:cNvPr id="5" name="TextBox 4"/>
          <p:cNvSpPr txBox="1"/>
          <p:nvPr/>
        </p:nvSpPr>
        <p:spPr>
          <a:xfrm>
            <a:off x="6238876" y="5572140"/>
            <a:ext cx="3685624" cy="369332"/>
          </a:xfrm>
          <a:prstGeom prst="rect">
            <a:avLst/>
          </a:prstGeom>
          <a:noFill/>
        </p:spPr>
        <p:txBody>
          <a:bodyPr wrap="none" rtlCol="0">
            <a:spAutoFit/>
          </a:bodyPr>
          <a:lstStyle/>
          <a:p>
            <a:r>
              <a:rPr lang="hr-HR" dirty="0"/>
              <a:t>Extreem Networks Summit X450e </a:t>
            </a:r>
          </a:p>
        </p:txBody>
      </p:sp>
      <p:pic>
        <p:nvPicPr>
          <p:cNvPr id="6" name="Picture 5" descr="SummitX450e-48t-24t_top_front_0.png"/>
          <p:cNvPicPr>
            <a:picLocks noChangeAspect="1"/>
          </p:cNvPicPr>
          <p:nvPr/>
        </p:nvPicPr>
        <p:blipFill>
          <a:blip r:embed="rId6"/>
          <a:stretch>
            <a:fillRect/>
          </a:stretch>
        </p:blipFill>
        <p:spPr>
          <a:xfrm>
            <a:off x="5238744" y="4071942"/>
            <a:ext cx="5829300" cy="1714500"/>
          </a:xfrm>
          <a:prstGeom prst="rect">
            <a:avLst/>
          </a:prstGeom>
        </p:spPr>
      </p:pic>
      <p:sp>
        <p:nvSpPr>
          <p:cNvPr id="7" name="TextBox 6"/>
          <p:cNvSpPr txBox="1"/>
          <p:nvPr/>
        </p:nvSpPr>
        <p:spPr>
          <a:xfrm>
            <a:off x="7953389" y="3786190"/>
            <a:ext cx="2056973" cy="369332"/>
          </a:xfrm>
          <a:prstGeom prst="rect">
            <a:avLst/>
          </a:prstGeom>
          <a:noFill/>
        </p:spPr>
        <p:txBody>
          <a:bodyPr wrap="none" rtlCol="0">
            <a:spAutoFit/>
          </a:bodyPr>
          <a:lstStyle/>
          <a:p>
            <a:r>
              <a:rPr lang="hr-HR" dirty="0"/>
              <a:t>Cisco Nexus 5000</a:t>
            </a:r>
          </a:p>
        </p:txBody>
      </p:sp>
      <p:sp>
        <p:nvSpPr>
          <p:cNvPr id="8" name="Rectangle 7"/>
          <p:cNvSpPr/>
          <p:nvPr/>
        </p:nvSpPr>
        <p:spPr>
          <a:xfrm>
            <a:off x="5310182" y="1142984"/>
            <a:ext cx="1357322"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itle 2">
            <a:extLst>
              <a:ext uri="{FF2B5EF4-FFF2-40B4-BE49-F238E27FC236}">
                <a16:creationId xmlns:a16="http://schemas.microsoft.com/office/drawing/2014/main" id="{411427C2-99C9-BB66-789B-9F0B206E2A42}"/>
              </a:ext>
            </a:extLst>
          </p:cNvPr>
          <p:cNvSpPr txBox="1">
            <a:spLocks/>
          </p:cNvSpPr>
          <p:nvPr/>
        </p:nvSpPr>
        <p:spPr>
          <a:xfrm>
            <a:off x="0" y="9697"/>
            <a:ext cx="11521016" cy="642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dirty="0"/>
              <a:t>Koje uređaje odabrati? Velike brzine LAN</a:t>
            </a:r>
          </a:p>
        </p:txBody>
      </p:sp>
    </p:spTree>
    <p:extLst>
      <p:ext uri="{BB962C8B-B14F-4D97-AF65-F5344CB8AC3E}">
        <p14:creationId xmlns:p14="http://schemas.microsoft.com/office/powerpoint/2010/main" val="42187350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8239156" y="1"/>
            <a:ext cx="2286000" cy="1704975"/>
          </a:xfrm>
          <a:prstGeom prst="rect">
            <a:avLst/>
          </a:prstGeom>
          <a:noFill/>
          <a:ln w="9525">
            <a:noFill/>
            <a:miter lim="800000"/>
            <a:headEnd/>
            <a:tailEnd/>
          </a:ln>
          <a:effectLst/>
        </p:spPr>
      </p:pic>
      <p:pic>
        <p:nvPicPr>
          <p:cNvPr id="9" name="Picture 8" descr="Two-UTP-Ports-Media-Converter-OP-ECS13221-.jpg"/>
          <p:cNvPicPr>
            <a:picLocks noChangeAspect="1"/>
          </p:cNvPicPr>
          <p:nvPr/>
        </p:nvPicPr>
        <p:blipFill>
          <a:blip r:embed="rId4"/>
          <a:stretch>
            <a:fillRect/>
          </a:stretch>
        </p:blipFill>
        <p:spPr>
          <a:xfrm>
            <a:off x="1738282" y="4071942"/>
            <a:ext cx="3071834" cy="2224432"/>
          </a:xfrm>
          <a:prstGeom prst="rect">
            <a:avLst/>
          </a:prstGeom>
        </p:spPr>
      </p:pic>
      <p:pic>
        <p:nvPicPr>
          <p:cNvPr id="8" name="Picture 7" descr="bbidisfps.png"/>
          <p:cNvPicPr>
            <a:picLocks noChangeAspect="1"/>
          </p:cNvPicPr>
          <p:nvPr/>
        </p:nvPicPr>
        <p:blipFill>
          <a:blip r:embed="rId5"/>
          <a:stretch>
            <a:fillRect/>
          </a:stretch>
        </p:blipFill>
        <p:spPr>
          <a:xfrm>
            <a:off x="7024695" y="1571612"/>
            <a:ext cx="3291841" cy="2438020"/>
          </a:xfrm>
          <a:prstGeom prst="rect">
            <a:avLst/>
          </a:prstGeom>
        </p:spPr>
      </p:pic>
      <p:pic>
        <p:nvPicPr>
          <p:cNvPr id="7" name="Picture 6" descr="ADSS-OpticalFibreCable.jpg"/>
          <p:cNvPicPr>
            <a:picLocks noChangeAspect="1"/>
          </p:cNvPicPr>
          <p:nvPr/>
        </p:nvPicPr>
        <p:blipFill>
          <a:blip r:embed="rId6" cstate="print"/>
          <a:stretch>
            <a:fillRect/>
          </a:stretch>
        </p:blipFill>
        <p:spPr>
          <a:xfrm>
            <a:off x="7810512" y="3714752"/>
            <a:ext cx="2650306" cy="2650306"/>
          </a:xfrm>
          <a:prstGeom prst="rect">
            <a:avLst/>
          </a:prstGeom>
        </p:spPr>
      </p:pic>
      <p:pic>
        <p:nvPicPr>
          <p:cNvPr id="4" name="Picture 3" descr="coper_fiber_transcievers.jpg"/>
          <p:cNvPicPr>
            <a:picLocks noChangeAspect="1"/>
          </p:cNvPicPr>
          <p:nvPr/>
        </p:nvPicPr>
        <p:blipFill>
          <a:blip r:embed="rId7"/>
          <a:stretch>
            <a:fillRect/>
          </a:stretch>
        </p:blipFill>
        <p:spPr>
          <a:xfrm>
            <a:off x="1336462" y="1761821"/>
            <a:ext cx="4671326" cy="2547996"/>
          </a:xfrm>
          <a:prstGeom prst="rect">
            <a:avLst/>
          </a:prstGeom>
        </p:spPr>
      </p:pic>
      <p:sp>
        <p:nvSpPr>
          <p:cNvPr id="11" name="TextBox 10"/>
          <p:cNvSpPr txBox="1"/>
          <p:nvPr/>
        </p:nvSpPr>
        <p:spPr>
          <a:xfrm>
            <a:off x="1666844" y="6345816"/>
            <a:ext cx="6186374" cy="369332"/>
          </a:xfrm>
          <a:prstGeom prst="rect">
            <a:avLst/>
          </a:prstGeom>
          <a:noFill/>
        </p:spPr>
        <p:txBody>
          <a:bodyPr wrap="none" rtlCol="0">
            <a:spAutoFit/>
          </a:bodyPr>
          <a:lstStyle/>
          <a:p>
            <a:r>
              <a:rPr lang="hr-HR" dirty="0">
                <a:hlinkClick r:id="rId8"/>
              </a:rPr>
              <a:t>http://www.router-switch.com/ws-c3750x-48p-l-p-1532.html</a:t>
            </a:r>
            <a:endParaRPr lang="hr-HR" dirty="0"/>
          </a:p>
        </p:txBody>
      </p:sp>
      <p:pic>
        <p:nvPicPr>
          <p:cNvPr id="13" name="Picture 2"/>
          <p:cNvPicPr>
            <a:picLocks noChangeAspect="1" noChangeArrowheads="1"/>
          </p:cNvPicPr>
          <p:nvPr/>
        </p:nvPicPr>
        <p:blipFill>
          <a:blip r:embed="rId9" cstate="print"/>
          <a:srcRect/>
          <a:stretch>
            <a:fillRect/>
          </a:stretch>
        </p:blipFill>
        <p:spPr bwMode="auto">
          <a:xfrm>
            <a:off x="6153166" y="0"/>
            <a:ext cx="2085975" cy="2190750"/>
          </a:xfrm>
          <a:prstGeom prst="rect">
            <a:avLst/>
          </a:prstGeom>
          <a:noFill/>
          <a:ln w="9525">
            <a:noFill/>
            <a:miter lim="800000"/>
            <a:headEnd/>
            <a:tailEnd/>
          </a:ln>
          <a:effectLst/>
        </p:spPr>
      </p:pic>
      <p:pic>
        <p:nvPicPr>
          <p:cNvPr id="2" name="Picture 1" descr="DWDM-MROADM-1024x393.jpg">
            <a:extLst>
              <a:ext uri="{FF2B5EF4-FFF2-40B4-BE49-F238E27FC236}">
                <a16:creationId xmlns:a16="http://schemas.microsoft.com/office/drawing/2014/main" id="{5875A081-45E5-816A-03FA-FCA1761943D0}"/>
              </a:ext>
            </a:extLst>
          </p:cNvPr>
          <p:cNvPicPr>
            <a:picLocks noChangeAspect="1"/>
          </p:cNvPicPr>
          <p:nvPr/>
        </p:nvPicPr>
        <p:blipFill>
          <a:blip r:embed="rId10"/>
          <a:stretch>
            <a:fillRect/>
          </a:stretch>
        </p:blipFill>
        <p:spPr>
          <a:xfrm>
            <a:off x="197099" y="142852"/>
            <a:ext cx="4422985" cy="1697493"/>
          </a:xfrm>
          <a:prstGeom prst="rect">
            <a:avLst/>
          </a:prstGeom>
        </p:spPr>
      </p:pic>
      <p:pic>
        <p:nvPicPr>
          <p:cNvPr id="10" name="Picture 9" descr="attenuator.jpg"/>
          <p:cNvPicPr>
            <a:picLocks noChangeAspect="1"/>
          </p:cNvPicPr>
          <p:nvPr/>
        </p:nvPicPr>
        <p:blipFill>
          <a:blip r:embed="rId11"/>
          <a:stretch>
            <a:fillRect/>
          </a:stretch>
        </p:blipFill>
        <p:spPr>
          <a:xfrm>
            <a:off x="5023048" y="3575604"/>
            <a:ext cx="2643182" cy="2643182"/>
          </a:xfrm>
          <a:prstGeom prst="rect">
            <a:avLst/>
          </a:prstGeom>
        </p:spPr>
      </p:pic>
    </p:spTree>
    <p:extLst>
      <p:ext uri="{BB962C8B-B14F-4D97-AF65-F5344CB8AC3E}">
        <p14:creationId xmlns:p14="http://schemas.microsoft.com/office/powerpoint/2010/main" val="3063737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229564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5" y="858973"/>
            <a:ext cx="11554096" cy="4261667"/>
          </a:xfrm>
        </p:spPr>
        <p:txBody>
          <a:bodyPr>
            <a:normAutofit lnSpcReduction="10000"/>
          </a:bodyPr>
          <a:lstStyle/>
          <a:p>
            <a:r>
              <a:rPr lang="en-US" sz="2400" dirty="0" err="1">
                <a:solidFill>
                  <a:srgbClr val="FF0000"/>
                </a:solidFill>
              </a:rPr>
              <a:t>Računalna</a:t>
            </a:r>
            <a:r>
              <a:rPr lang="en-US" sz="2400" dirty="0">
                <a:solidFill>
                  <a:srgbClr val="FF0000"/>
                </a:solidFill>
              </a:rPr>
              <a:t> </a:t>
            </a:r>
            <a:r>
              <a:rPr lang="en-US" sz="2400" dirty="0" err="1">
                <a:solidFill>
                  <a:srgbClr val="FF0000"/>
                </a:solidFill>
              </a:rPr>
              <a:t>mreža</a:t>
            </a:r>
            <a:r>
              <a:rPr lang="en-US" sz="2400" dirty="0">
                <a:solidFill>
                  <a:srgbClr val="FF0000"/>
                </a:solidFill>
              </a:rPr>
              <a:t> je </a:t>
            </a:r>
            <a:r>
              <a:rPr lang="hr-HR" sz="2400" dirty="0">
                <a:solidFill>
                  <a:srgbClr val="FF0000"/>
                </a:solidFill>
              </a:rPr>
              <a:t>dio IKT sustava sastavljena od različitih</a:t>
            </a:r>
            <a:r>
              <a:rPr lang="en-US" sz="2400" dirty="0">
                <a:solidFill>
                  <a:srgbClr val="FF0000"/>
                </a:solidFill>
              </a:rPr>
              <a:t> </a:t>
            </a:r>
            <a:r>
              <a:rPr lang="en-US" sz="2400" dirty="0" err="1">
                <a:solidFill>
                  <a:srgbClr val="FF0000"/>
                </a:solidFill>
              </a:rPr>
              <a:t>uređaja</a:t>
            </a:r>
            <a:r>
              <a:rPr lang="en-US" sz="2400" dirty="0">
                <a:solidFill>
                  <a:srgbClr val="FF0000"/>
                </a:solidFill>
              </a:rPr>
              <a:t> </a:t>
            </a:r>
            <a:r>
              <a:rPr lang="en-US" sz="2400" dirty="0" err="1">
                <a:solidFill>
                  <a:srgbClr val="FF0000"/>
                </a:solidFill>
              </a:rPr>
              <a:t>međusobno</a:t>
            </a:r>
            <a:r>
              <a:rPr lang="en-US" sz="2400" dirty="0">
                <a:solidFill>
                  <a:srgbClr val="FF0000"/>
                </a:solidFill>
              </a:rPr>
              <a:t> </a:t>
            </a:r>
            <a:r>
              <a:rPr lang="en-US" sz="2400" dirty="0" err="1">
                <a:solidFill>
                  <a:srgbClr val="FF0000"/>
                </a:solidFill>
              </a:rPr>
              <a:t>povezanih</a:t>
            </a:r>
            <a:r>
              <a:rPr lang="en-US" sz="2400" dirty="0">
                <a:solidFill>
                  <a:srgbClr val="FF0000"/>
                </a:solidFill>
              </a:rPr>
              <a:t> </a:t>
            </a:r>
            <a:r>
              <a:rPr lang="en-US" sz="2400" dirty="0" err="1">
                <a:solidFill>
                  <a:srgbClr val="FF0000"/>
                </a:solidFill>
              </a:rPr>
              <a:t>raznim</a:t>
            </a:r>
            <a:r>
              <a:rPr lang="en-US" sz="2400" dirty="0">
                <a:solidFill>
                  <a:srgbClr val="FF0000"/>
                </a:solidFill>
              </a:rPr>
              <a:t> </a:t>
            </a:r>
            <a:r>
              <a:rPr lang="en-US" sz="2400" dirty="0" err="1">
                <a:solidFill>
                  <a:srgbClr val="FF0000"/>
                </a:solidFill>
              </a:rPr>
              <a:t>tehnologijama</a:t>
            </a:r>
            <a:r>
              <a:rPr lang="hr-HR" sz="2400" dirty="0">
                <a:solidFill>
                  <a:srgbClr val="FF0000"/>
                </a:solidFill>
              </a:rPr>
              <a:t> (u hardveru i softveru)</a:t>
            </a:r>
            <a:r>
              <a:rPr lang="en-US" sz="2400" dirty="0">
                <a:solidFill>
                  <a:srgbClr val="FF0000"/>
                </a:solidFill>
              </a:rPr>
              <a:t> </a:t>
            </a:r>
            <a:r>
              <a:rPr lang="en-US" sz="2400" dirty="0" err="1">
                <a:solidFill>
                  <a:srgbClr val="FF0000"/>
                </a:solidFill>
              </a:rPr>
              <a:t>kako</a:t>
            </a:r>
            <a:r>
              <a:rPr lang="en-US" sz="2400" dirty="0">
                <a:solidFill>
                  <a:srgbClr val="FF0000"/>
                </a:solidFill>
              </a:rPr>
              <a:t> bi </a:t>
            </a:r>
            <a:r>
              <a:rPr lang="en-US" sz="2400" dirty="0" err="1">
                <a:solidFill>
                  <a:srgbClr val="FF0000"/>
                </a:solidFill>
              </a:rPr>
              <a:t>omogućili</a:t>
            </a:r>
            <a:r>
              <a:rPr lang="en-US" sz="2400" dirty="0">
                <a:solidFill>
                  <a:srgbClr val="FF0000"/>
                </a:solidFill>
              </a:rPr>
              <a:t> </a:t>
            </a:r>
            <a:r>
              <a:rPr lang="en-US" sz="2400" dirty="0" err="1">
                <a:solidFill>
                  <a:srgbClr val="FF0000"/>
                </a:solidFill>
              </a:rPr>
              <a:t>dijeljenje</a:t>
            </a:r>
            <a:r>
              <a:rPr lang="en-US" sz="2400" dirty="0">
                <a:solidFill>
                  <a:srgbClr val="FF0000"/>
                </a:solidFill>
              </a:rPr>
              <a:t> </a:t>
            </a:r>
            <a:r>
              <a:rPr lang="en-US" sz="2400" dirty="0" err="1">
                <a:solidFill>
                  <a:srgbClr val="FF0000"/>
                </a:solidFill>
              </a:rPr>
              <a:t>resursa</a:t>
            </a:r>
            <a:r>
              <a:rPr lang="en-US" sz="2400" dirty="0">
                <a:solidFill>
                  <a:srgbClr val="FF0000"/>
                </a:solidFill>
              </a:rPr>
              <a:t> i </a:t>
            </a:r>
            <a:r>
              <a:rPr lang="hr-HR" sz="2400" dirty="0">
                <a:solidFill>
                  <a:srgbClr val="FF0000"/>
                </a:solidFill>
              </a:rPr>
              <a:t>podataka/</a:t>
            </a:r>
            <a:r>
              <a:rPr lang="en-US" sz="2400" dirty="0" err="1">
                <a:solidFill>
                  <a:srgbClr val="FF0000"/>
                </a:solidFill>
              </a:rPr>
              <a:t>informacija</a:t>
            </a:r>
            <a:r>
              <a:rPr lang="en-US" sz="2400" dirty="0">
                <a:solidFill>
                  <a:srgbClr val="FF0000"/>
                </a:solidFill>
              </a:rPr>
              <a:t>. </a:t>
            </a:r>
            <a:endParaRPr lang="hr-HR" sz="2400" dirty="0">
              <a:solidFill>
                <a:srgbClr val="FF0000"/>
              </a:solidFill>
            </a:endParaRPr>
          </a:p>
          <a:p>
            <a:r>
              <a:rPr lang="hr-HR" sz="2400" dirty="0">
                <a:solidFill>
                  <a:srgbClr val="FF0000"/>
                </a:solidFill>
              </a:rPr>
              <a:t>Hardver</a:t>
            </a:r>
            <a:r>
              <a:rPr lang="hr-HR" sz="2400" dirty="0"/>
              <a:t>: kabeli (optika, bakar), konektori, elektro magnetska zračenja (bežična komunikacija), mrežni ormari, napajanja, </a:t>
            </a:r>
            <a:r>
              <a:rPr lang="hr-HR" sz="2400" dirty="0" err="1"/>
              <a:t>prespojni</a:t>
            </a:r>
            <a:r>
              <a:rPr lang="hr-HR" sz="2400" dirty="0"/>
              <a:t> paneli…</a:t>
            </a:r>
          </a:p>
          <a:p>
            <a:r>
              <a:rPr lang="hr-HR" sz="2400" dirty="0">
                <a:solidFill>
                  <a:srgbClr val="FF0000"/>
                </a:solidFill>
              </a:rPr>
              <a:t>Softver</a:t>
            </a:r>
            <a:r>
              <a:rPr lang="hr-HR" sz="2400" dirty="0"/>
              <a:t>: Protokoli usmjeravanja (RIP, EIGRP, OSPF, BGP), tehnologije preklapanja (STP, VLAN, </a:t>
            </a:r>
            <a:r>
              <a:rPr lang="hr-HR" sz="2400" dirty="0" err="1"/>
              <a:t>agregacija</a:t>
            </a:r>
            <a:r>
              <a:rPr lang="hr-HR" sz="2400" dirty="0"/>
              <a:t> veza…), različiti aplikativni servisi (DHCP, DNS, FTP… itd.)</a:t>
            </a:r>
          </a:p>
          <a:p>
            <a:r>
              <a:rPr lang="en-US" sz="2400" dirty="0" err="1">
                <a:solidFill>
                  <a:srgbClr val="FF0000"/>
                </a:solidFill>
              </a:rPr>
              <a:t>Svrha</a:t>
            </a:r>
            <a:r>
              <a:rPr lang="en-US" sz="2400" dirty="0">
                <a:solidFill>
                  <a:srgbClr val="FF0000"/>
                </a:solidFill>
              </a:rPr>
              <a:t> </a:t>
            </a:r>
            <a:r>
              <a:rPr lang="en-US" sz="2400" dirty="0" err="1">
                <a:solidFill>
                  <a:srgbClr val="FF0000"/>
                </a:solidFill>
              </a:rPr>
              <a:t>računalne</a:t>
            </a:r>
            <a:r>
              <a:rPr lang="en-US" sz="2400" dirty="0">
                <a:solidFill>
                  <a:srgbClr val="FF0000"/>
                </a:solidFill>
              </a:rPr>
              <a:t> </a:t>
            </a:r>
            <a:r>
              <a:rPr lang="en-US" sz="2400" dirty="0" err="1">
                <a:solidFill>
                  <a:srgbClr val="FF0000"/>
                </a:solidFill>
              </a:rPr>
              <a:t>mreže</a:t>
            </a:r>
            <a:r>
              <a:rPr lang="en-US" sz="2400" dirty="0">
                <a:solidFill>
                  <a:srgbClr val="FF0000"/>
                </a:solidFill>
              </a:rPr>
              <a:t> je </a:t>
            </a:r>
            <a:r>
              <a:rPr lang="en-US" sz="2400" dirty="0" err="1">
                <a:solidFill>
                  <a:srgbClr val="FF0000"/>
                </a:solidFill>
              </a:rPr>
              <a:t>omogućiti</a:t>
            </a:r>
            <a:r>
              <a:rPr lang="en-US" sz="2400" dirty="0">
                <a:solidFill>
                  <a:srgbClr val="FF0000"/>
                </a:solidFill>
              </a:rPr>
              <a:t> </a:t>
            </a:r>
            <a:r>
              <a:rPr lang="hr-HR" sz="2400" b="1" dirty="0">
                <a:solidFill>
                  <a:srgbClr val="FF0000"/>
                </a:solidFill>
              </a:rPr>
              <a:t>krajnjim </a:t>
            </a:r>
            <a:r>
              <a:rPr lang="en-US" sz="2400" b="1" dirty="0" err="1">
                <a:solidFill>
                  <a:srgbClr val="FF0000"/>
                </a:solidFill>
              </a:rPr>
              <a:t>uređajima</a:t>
            </a:r>
            <a:r>
              <a:rPr lang="en-US" sz="2400" dirty="0">
                <a:solidFill>
                  <a:srgbClr val="FF0000"/>
                </a:solidFill>
              </a:rPr>
              <a:t>, </a:t>
            </a:r>
            <a:r>
              <a:rPr lang="en-US" sz="2400" dirty="0" err="1">
                <a:solidFill>
                  <a:srgbClr val="FF0000"/>
                </a:solidFill>
              </a:rPr>
              <a:t>poput</a:t>
            </a:r>
            <a:r>
              <a:rPr lang="en-US" sz="2400" dirty="0">
                <a:solidFill>
                  <a:srgbClr val="FF0000"/>
                </a:solidFill>
              </a:rPr>
              <a:t> </a:t>
            </a:r>
            <a:r>
              <a:rPr lang="en-US" sz="2400" dirty="0" err="1">
                <a:solidFill>
                  <a:srgbClr val="FF0000"/>
                </a:solidFill>
              </a:rPr>
              <a:t>računala</a:t>
            </a:r>
            <a:r>
              <a:rPr lang="en-US" sz="2400" dirty="0">
                <a:solidFill>
                  <a:srgbClr val="FF0000"/>
                </a:solidFill>
              </a:rPr>
              <a:t>, </a:t>
            </a:r>
            <a:r>
              <a:rPr lang="en-US" sz="2400" dirty="0" err="1">
                <a:solidFill>
                  <a:srgbClr val="FF0000"/>
                </a:solidFill>
              </a:rPr>
              <a:t>servera</a:t>
            </a:r>
            <a:r>
              <a:rPr lang="en-US" sz="2400" dirty="0">
                <a:solidFill>
                  <a:srgbClr val="FF0000"/>
                </a:solidFill>
              </a:rPr>
              <a:t> i </a:t>
            </a:r>
            <a:r>
              <a:rPr lang="en-US" sz="2400" dirty="0" err="1">
                <a:solidFill>
                  <a:srgbClr val="FF0000"/>
                </a:solidFill>
              </a:rPr>
              <a:t>pisača</a:t>
            </a:r>
            <a:r>
              <a:rPr lang="en-US" sz="2400" dirty="0">
                <a:solidFill>
                  <a:srgbClr val="FF0000"/>
                </a:solidFill>
              </a:rPr>
              <a:t>, da </a:t>
            </a:r>
            <a:r>
              <a:rPr lang="en-US" sz="2400" dirty="0" err="1">
                <a:solidFill>
                  <a:srgbClr val="FF0000"/>
                </a:solidFill>
              </a:rPr>
              <a:t>komuniciraju</a:t>
            </a:r>
            <a:r>
              <a:rPr lang="en-US" sz="2400" dirty="0">
                <a:solidFill>
                  <a:srgbClr val="FF0000"/>
                </a:solidFill>
              </a:rPr>
              <a:t> i </a:t>
            </a:r>
            <a:r>
              <a:rPr lang="en-US" sz="2400" dirty="0" err="1">
                <a:solidFill>
                  <a:srgbClr val="FF0000"/>
                </a:solidFill>
              </a:rPr>
              <a:t>dijele</a:t>
            </a:r>
            <a:r>
              <a:rPr lang="en-US" sz="2400" dirty="0">
                <a:solidFill>
                  <a:srgbClr val="FF0000"/>
                </a:solidFill>
              </a:rPr>
              <a:t> </a:t>
            </a:r>
            <a:r>
              <a:rPr lang="en-US" sz="2400" dirty="0" err="1">
                <a:solidFill>
                  <a:srgbClr val="FF0000"/>
                </a:solidFill>
              </a:rPr>
              <a:t>podatke</a:t>
            </a:r>
            <a:r>
              <a:rPr lang="en-US" sz="2400" dirty="0">
                <a:solidFill>
                  <a:srgbClr val="FF0000"/>
                </a:solidFill>
              </a:rPr>
              <a:t>.</a:t>
            </a:r>
            <a:r>
              <a:rPr lang="hr-HR" sz="2400" dirty="0">
                <a:solidFill>
                  <a:srgbClr val="FF0000"/>
                </a:solidFill>
              </a:rPr>
              <a:t> </a:t>
            </a:r>
          </a:p>
          <a:p>
            <a:r>
              <a:rPr lang="en-US" sz="2400" dirty="0" err="1"/>
              <a:t>Mreže</a:t>
            </a:r>
            <a:r>
              <a:rPr lang="en-US" sz="2400" dirty="0"/>
              <a:t> </a:t>
            </a:r>
            <a:r>
              <a:rPr lang="en-US" sz="2400" dirty="0" err="1"/>
              <a:t>mogu</a:t>
            </a:r>
            <a:r>
              <a:rPr lang="en-US" sz="2400" dirty="0"/>
              <a:t> </a:t>
            </a:r>
            <a:r>
              <a:rPr lang="en-US" sz="2400" dirty="0" err="1"/>
              <a:t>varirati</a:t>
            </a:r>
            <a:r>
              <a:rPr lang="en-US" sz="2400" dirty="0"/>
              <a:t> po </a:t>
            </a:r>
            <a:r>
              <a:rPr lang="en-US" sz="2400" dirty="0" err="1"/>
              <a:t>veličini</a:t>
            </a:r>
            <a:r>
              <a:rPr lang="en-US" sz="2400" dirty="0"/>
              <a:t> od </a:t>
            </a:r>
            <a:r>
              <a:rPr lang="en-US" sz="2400" dirty="0" err="1"/>
              <a:t>jednostavnih</a:t>
            </a:r>
            <a:r>
              <a:rPr lang="en-US" sz="2400" dirty="0"/>
              <a:t> </a:t>
            </a:r>
            <a:r>
              <a:rPr lang="en-US" sz="2400" dirty="0" err="1"/>
              <a:t>mreža</a:t>
            </a:r>
            <a:r>
              <a:rPr lang="en-US" sz="2400" dirty="0"/>
              <a:t> u </a:t>
            </a:r>
            <a:r>
              <a:rPr lang="en-US" sz="2400" dirty="0" err="1"/>
              <a:t>domaćinstvima</a:t>
            </a:r>
            <a:r>
              <a:rPr lang="en-US" sz="2400" dirty="0"/>
              <a:t> do </a:t>
            </a:r>
            <a:r>
              <a:rPr lang="en-US" sz="2400" dirty="0" err="1"/>
              <a:t>složenih</a:t>
            </a:r>
            <a:r>
              <a:rPr lang="en-US" sz="2400" dirty="0"/>
              <a:t> </a:t>
            </a:r>
            <a:r>
              <a:rPr lang="en-US" sz="2400" dirty="0" err="1"/>
              <a:t>mreža</a:t>
            </a:r>
            <a:r>
              <a:rPr lang="en-US" sz="2400" dirty="0"/>
              <a:t> </a:t>
            </a:r>
            <a:r>
              <a:rPr lang="en-US" sz="2400" dirty="0" err="1"/>
              <a:t>velikih</a:t>
            </a:r>
            <a:r>
              <a:rPr lang="en-US" sz="2400" dirty="0"/>
              <a:t> </a:t>
            </a:r>
            <a:r>
              <a:rPr lang="en-US" sz="2400" dirty="0" err="1"/>
              <a:t>poduzeća</a:t>
            </a:r>
            <a:r>
              <a:rPr lang="en-US" sz="2400" dirty="0"/>
              <a:t> i </a:t>
            </a:r>
            <a:r>
              <a:rPr lang="en-US" sz="2400" dirty="0" err="1"/>
              <a:t>interneta</a:t>
            </a:r>
            <a:r>
              <a:rPr lang="en-US" sz="2400" dirty="0"/>
              <a:t>.</a:t>
            </a:r>
            <a:endParaRPr lang="hr-HR" sz="2400" dirty="0">
              <a:solidFill>
                <a:srgbClr val="00B0F0"/>
              </a:solidFill>
            </a:endParaRP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0"/>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Što je Računalna mreža</a:t>
            </a:r>
          </a:p>
        </p:txBody>
      </p:sp>
      <p:sp>
        <p:nvSpPr>
          <p:cNvPr id="2" name="TextBox 1">
            <a:extLst>
              <a:ext uri="{FF2B5EF4-FFF2-40B4-BE49-F238E27FC236}">
                <a16:creationId xmlns:a16="http://schemas.microsoft.com/office/drawing/2014/main" id="{4CDDF960-505A-49F9-F26E-4A213AACC1C5}"/>
              </a:ext>
            </a:extLst>
          </p:cNvPr>
          <p:cNvSpPr txBox="1"/>
          <p:nvPr/>
        </p:nvSpPr>
        <p:spPr>
          <a:xfrm>
            <a:off x="9367520" y="264160"/>
            <a:ext cx="1531573" cy="369332"/>
          </a:xfrm>
          <a:prstGeom prst="rect">
            <a:avLst/>
          </a:prstGeom>
          <a:solidFill>
            <a:schemeClr val="bg2">
              <a:lumMod val="85000"/>
            </a:schemeClr>
          </a:solidFill>
          <a:ln>
            <a:solidFill>
              <a:schemeClr val="accent1"/>
            </a:solidFill>
          </a:ln>
        </p:spPr>
        <p:txBody>
          <a:bodyPr wrap="none" rtlCol="0">
            <a:spAutoFit/>
          </a:bodyPr>
          <a:lstStyle/>
          <a:p>
            <a:r>
              <a:rPr lang="hr-HR" dirty="0">
                <a:solidFill>
                  <a:srgbClr val="FF0000"/>
                </a:solidFill>
              </a:rPr>
              <a:t>Ispitno pitanje</a:t>
            </a:r>
          </a:p>
        </p:txBody>
      </p:sp>
    </p:spTree>
    <p:extLst>
      <p:ext uri="{BB962C8B-B14F-4D97-AF65-F5344CB8AC3E}">
        <p14:creationId xmlns:p14="http://schemas.microsoft.com/office/powerpoint/2010/main" val="417838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1B48F6A-6F7B-AF4A-C7AB-D9801CFAA1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9264" y="-222"/>
            <a:ext cx="9715900" cy="6858222"/>
          </a:xfrm>
          <a:prstGeom prst="rect">
            <a:avLst/>
          </a:prstGeom>
        </p:spPr>
      </p:pic>
      <p:sp>
        <p:nvSpPr>
          <p:cNvPr id="4" name="Naslov 1">
            <a:extLst>
              <a:ext uri="{FF2B5EF4-FFF2-40B4-BE49-F238E27FC236}">
                <a16:creationId xmlns:a16="http://schemas.microsoft.com/office/drawing/2014/main" id="{0A00B818-9462-417E-A98D-9297D476A9D3}"/>
              </a:ext>
            </a:extLst>
          </p:cNvPr>
          <p:cNvSpPr txBox="1">
            <a:spLocks/>
          </p:cNvSpPr>
          <p:nvPr/>
        </p:nvSpPr>
        <p:spPr>
          <a:xfrm>
            <a:off x="0" y="0"/>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Primjer malog IKT sustava</a:t>
            </a:r>
          </a:p>
        </p:txBody>
      </p:sp>
    </p:spTree>
    <p:extLst>
      <p:ext uri="{BB962C8B-B14F-4D97-AF65-F5344CB8AC3E}">
        <p14:creationId xmlns:p14="http://schemas.microsoft.com/office/powerpoint/2010/main" val="395826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DE2DF-90B7-49EE-A594-05DAB4A61A81}"/>
              </a:ext>
            </a:extLst>
          </p:cNvPr>
          <p:cNvSpPr>
            <a:spLocks noGrp="1"/>
          </p:cNvSpPr>
          <p:nvPr>
            <p:ph idx="1"/>
          </p:nvPr>
        </p:nvSpPr>
        <p:spPr>
          <a:xfrm>
            <a:off x="263435" y="858973"/>
            <a:ext cx="11554096" cy="5776957"/>
          </a:xfrm>
        </p:spPr>
        <p:txBody>
          <a:bodyPr>
            <a:normAutofit/>
          </a:bodyPr>
          <a:lstStyle/>
          <a:p>
            <a:r>
              <a:rPr lang="en-US" sz="2400" dirty="0" err="1"/>
              <a:t>Govorit</a:t>
            </a:r>
            <a:r>
              <a:rPr lang="en-US" sz="2400" dirty="0"/>
              <a:t> </a:t>
            </a:r>
            <a:r>
              <a:rPr lang="en-US" sz="2400" dirty="0" err="1"/>
              <a:t>ćemo</a:t>
            </a:r>
            <a:r>
              <a:rPr lang="en-US" sz="2400" dirty="0"/>
              <a:t> o </a:t>
            </a:r>
            <a:r>
              <a:rPr lang="en-US" sz="2400" dirty="0" err="1"/>
              <a:t>mrežama</a:t>
            </a:r>
            <a:r>
              <a:rPr lang="en-US" sz="2400" dirty="0"/>
              <a:t> u </a:t>
            </a:r>
            <a:r>
              <a:rPr lang="hr-HR" sz="2400" dirty="0"/>
              <a:t>(</a:t>
            </a:r>
            <a:r>
              <a:rPr lang="en-US" sz="2400" dirty="0" err="1"/>
              <a:t>vrlo</a:t>
            </a:r>
            <a:r>
              <a:rPr lang="hr-HR" sz="2400" dirty="0"/>
              <a:t>)</a:t>
            </a:r>
            <a:r>
              <a:rPr lang="en-US" sz="2400" dirty="0"/>
              <a:t> </a:t>
            </a:r>
            <a:r>
              <a:rPr lang="en-US" sz="2400" dirty="0" err="1"/>
              <a:t>malim</a:t>
            </a:r>
            <a:r>
              <a:rPr lang="en-US" sz="2400" dirty="0"/>
              <a:t> </a:t>
            </a:r>
            <a:r>
              <a:rPr lang="en-US" sz="2400" dirty="0" err="1"/>
              <a:t>okruženjima</a:t>
            </a:r>
            <a:r>
              <a:rPr lang="en-US" sz="2400" dirty="0"/>
              <a:t> (</a:t>
            </a:r>
            <a:r>
              <a:rPr lang="en-US" sz="2400" dirty="0" err="1"/>
              <a:t>tvrtke</a:t>
            </a:r>
            <a:r>
              <a:rPr lang="en-US" sz="2400" dirty="0"/>
              <a:t>)</a:t>
            </a:r>
          </a:p>
          <a:p>
            <a:pPr lvl="1"/>
            <a:r>
              <a:rPr lang="en-US" sz="1400" dirty="0"/>
              <a:t>Mali </a:t>
            </a:r>
            <a:r>
              <a:rPr lang="en-US" sz="1400" dirty="0" err="1"/>
              <a:t>obiteljski</a:t>
            </a:r>
            <a:r>
              <a:rPr lang="en-US" sz="1400" dirty="0"/>
              <a:t> </a:t>
            </a:r>
            <a:r>
              <a:rPr lang="en-US" sz="1400" dirty="0" err="1"/>
              <a:t>posao</a:t>
            </a:r>
            <a:endParaRPr lang="en-US" sz="1400" dirty="0"/>
          </a:p>
          <a:p>
            <a:pPr lvl="1"/>
            <a:r>
              <a:rPr lang="en-US" sz="1400" dirty="0" err="1"/>
              <a:t>Zubarski</a:t>
            </a:r>
            <a:r>
              <a:rPr lang="en-US" sz="1400" dirty="0"/>
              <a:t> </a:t>
            </a:r>
            <a:r>
              <a:rPr lang="en-US" sz="1400" dirty="0" err="1"/>
              <a:t>ured</a:t>
            </a:r>
            <a:endParaRPr lang="en-US" sz="1400" dirty="0"/>
          </a:p>
          <a:p>
            <a:pPr lvl="1"/>
            <a:r>
              <a:rPr lang="en-US" sz="1400" dirty="0"/>
              <a:t>Mala </a:t>
            </a:r>
            <a:r>
              <a:rPr lang="en-US" sz="1400" dirty="0" err="1"/>
              <a:t>računovodstvena</a:t>
            </a:r>
            <a:r>
              <a:rPr lang="en-US" sz="1400" dirty="0"/>
              <a:t> </a:t>
            </a:r>
            <a:r>
              <a:rPr lang="en-US" sz="1400" dirty="0" err="1"/>
              <a:t>tvrtka</a:t>
            </a:r>
            <a:endParaRPr lang="en-US" sz="1400" dirty="0"/>
          </a:p>
          <a:p>
            <a:pPr lvl="1"/>
            <a:r>
              <a:rPr lang="en-US" sz="1400" dirty="0"/>
              <a:t>Auto </a:t>
            </a:r>
            <a:r>
              <a:rPr lang="en-US" sz="1400" dirty="0" err="1"/>
              <a:t>servisi</a:t>
            </a:r>
            <a:endParaRPr lang="en-US" sz="1400" dirty="0"/>
          </a:p>
          <a:p>
            <a:pPr lvl="1"/>
            <a:r>
              <a:rPr lang="en-US" sz="1400" dirty="0"/>
              <a:t>Male </a:t>
            </a:r>
            <a:r>
              <a:rPr lang="en-US" sz="1400" dirty="0" err="1"/>
              <a:t>trgovine</a:t>
            </a:r>
            <a:endParaRPr lang="en-US" sz="1400" dirty="0"/>
          </a:p>
          <a:p>
            <a:r>
              <a:rPr lang="en-US" sz="2000" dirty="0" err="1"/>
              <a:t>Računalna</a:t>
            </a:r>
            <a:r>
              <a:rPr lang="en-US" sz="2000" dirty="0"/>
              <a:t> </a:t>
            </a:r>
            <a:r>
              <a:rPr lang="en-US" sz="2000" dirty="0" err="1"/>
              <a:t>mreža</a:t>
            </a:r>
            <a:r>
              <a:rPr lang="en-US" sz="2000" dirty="0"/>
              <a:t> je </a:t>
            </a:r>
            <a:r>
              <a:rPr lang="en-US" sz="2000" dirty="0" err="1"/>
              <a:t>digitalni</a:t>
            </a:r>
            <a:r>
              <a:rPr lang="en-US" sz="2000" dirty="0"/>
              <a:t> </a:t>
            </a:r>
            <a:r>
              <a:rPr lang="en-US" sz="2000" dirty="0" err="1"/>
              <a:t>komunikacijski</a:t>
            </a:r>
            <a:r>
              <a:rPr lang="en-US" sz="2000" dirty="0"/>
              <a:t> </a:t>
            </a:r>
            <a:r>
              <a:rPr lang="en-US" sz="2000" dirty="0" err="1"/>
              <a:t>sustav</a:t>
            </a:r>
            <a:r>
              <a:rPr lang="en-US" sz="2000" dirty="0"/>
              <a:t> koji </a:t>
            </a:r>
            <a:r>
              <a:rPr lang="en-US" sz="2000" dirty="0" err="1"/>
              <a:t>povezuje</a:t>
            </a:r>
            <a:r>
              <a:rPr lang="en-US" sz="2000" dirty="0"/>
              <a:t> </a:t>
            </a:r>
            <a:r>
              <a:rPr lang="en-US" sz="2000" dirty="0" err="1"/>
              <a:t>uređaje</a:t>
            </a:r>
            <a:r>
              <a:rPr lang="en-US" sz="2000" dirty="0"/>
              <a:t> </a:t>
            </a:r>
            <a:r>
              <a:rPr lang="en-US" sz="2000" dirty="0" err="1"/>
              <a:t>pomoću</a:t>
            </a:r>
            <a:r>
              <a:rPr lang="en-US" sz="2000" dirty="0"/>
              <a:t> tehnologija </a:t>
            </a:r>
            <a:r>
              <a:rPr lang="en-US" sz="2000" dirty="0" err="1"/>
              <a:t>posebno</a:t>
            </a:r>
            <a:r>
              <a:rPr lang="en-US" sz="2000" dirty="0"/>
              <a:t> </a:t>
            </a:r>
            <a:r>
              <a:rPr lang="en-US" sz="2000" dirty="0" err="1"/>
              <a:t>dizajniranih</a:t>
            </a:r>
            <a:r>
              <a:rPr lang="en-US" sz="2000" dirty="0"/>
              <a:t> za </a:t>
            </a:r>
            <a:r>
              <a:rPr lang="en-US" sz="2000" dirty="0" err="1"/>
              <a:t>tu</a:t>
            </a:r>
            <a:r>
              <a:rPr lang="en-US" sz="2000" dirty="0"/>
              <a:t> </a:t>
            </a:r>
            <a:r>
              <a:rPr lang="en-US" sz="2000" dirty="0" err="1"/>
              <a:t>svrhu</a:t>
            </a:r>
            <a:r>
              <a:rPr lang="en-US" sz="2000" dirty="0"/>
              <a:t> (</a:t>
            </a:r>
            <a:r>
              <a:rPr lang="en-US" sz="2000" dirty="0" err="1"/>
              <a:t>komunikacijski</a:t>
            </a:r>
            <a:r>
              <a:rPr lang="en-US" sz="2000" dirty="0"/>
              <a:t> </a:t>
            </a:r>
            <a:r>
              <a:rPr lang="en-US" sz="2000" dirty="0" err="1"/>
              <a:t>mediji</a:t>
            </a:r>
            <a:r>
              <a:rPr lang="en-US" sz="2000" dirty="0"/>
              <a:t>, </a:t>
            </a:r>
            <a:r>
              <a:rPr lang="en-US" sz="2000" dirty="0" err="1"/>
              <a:t>protokoli</a:t>
            </a:r>
            <a:r>
              <a:rPr lang="en-US" sz="2000" dirty="0"/>
              <a:t>, </a:t>
            </a:r>
            <a:r>
              <a:rPr lang="en-US" sz="2000" dirty="0" err="1"/>
              <a:t>mrežni</a:t>
            </a:r>
            <a:r>
              <a:rPr lang="en-US" sz="2000" dirty="0"/>
              <a:t> </a:t>
            </a:r>
            <a:r>
              <a:rPr lang="en-US" sz="2000" dirty="0" err="1"/>
              <a:t>uređaji</a:t>
            </a:r>
            <a:r>
              <a:rPr lang="en-US" sz="2000" dirty="0"/>
              <a:t>, </a:t>
            </a:r>
            <a:r>
              <a:rPr lang="en-US" sz="2000" dirty="0" err="1"/>
              <a:t>aplikacije</a:t>
            </a:r>
            <a:r>
              <a:rPr lang="en-US" sz="2000" dirty="0"/>
              <a:t> ... </a:t>
            </a:r>
            <a:r>
              <a:rPr lang="en-US" sz="2000" dirty="0" err="1"/>
              <a:t>itd</a:t>
            </a:r>
            <a:r>
              <a:rPr lang="en-US" sz="2000" dirty="0"/>
              <a:t>.)</a:t>
            </a:r>
          </a:p>
          <a:p>
            <a:r>
              <a:rPr lang="en-US" sz="2400" dirty="0" err="1"/>
              <a:t>Mediji</a:t>
            </a:r>
            <a:r>
              <a:rPr lang="en-US" sz="2400" dirty="0"/>
              <a:t> za </a:t>
            </a:r>
            <a:r>
              <a:rPr lang="en-US" sz="2400" dirty="0" err="1"/>
              <a:t>prijenos</a:t>
            </a:r>
            <a:r>
              <a:rPr lang="en-US" sz="2400" dirty="0"/>
              <a:t> </a:t>
            </a:r>
            <a:r>
              <a:rPr lang="en-US" sz="2400" dirty="0" err="1"/>
              <a:t>podataka</a:t>
            </a:r>
            <a:r>
              <a:rPr lang="en-US" sz="2400" dirty="0"/>
              <a:t> </a:t>
            </a:r>
            <a:r>
              <a:rPr lang="en-US" sz="2400" dirty="0" err="1"/>
              <a:t>mogu</a:t>
            </a:r>
            <a:r>
              <a:rPr lang="en-US" sz="2400" dirty="0"/>
              <a:t> </a:t>
            </a:r>
            <a:r>
              <a:rPr lang="en-US" sz="2400" dirty="0" err="1"/>
              <a:t>biti</a:t>
            </a:r>
            <a:r>
              <a:rPr lang="en-US" sz="2400" dirty="0"/>
              <a:t> </a:t>
            </a:r>
            <a:r>
              <a:rPr lang="en-US" sz="2400" dirty="0" err="1"/>
              <a:t>različiti</a:t>
            </a:r>
            <a:endParaRPr lang="en-US" sz="2400" dirty="0"/>
          </a:p>
          <a:p>
            <a:pPr lvl="1"/>
            <a:r>
              <a:rPr lang="en-US" sz="1400" dirty="0" err="1"/>
              <a:t>Bakreni</a:t>
            </a:r>
            <a:r>
              <a:rPr lang="en-US" sz="1400" dirty="0"/>
              <a:t> </a:t>
            </a:r>
            <a:r>
              <a:rPr lang="en-US" sz="1400" dirty="0" err="1"/>
              <a:t>kabeli</a:t>
            </a:r>
            <a:endParaRPr lang="en-US" sz="1400" dirty="0"/>
          </a:p>
          <a:p>
            <a:pPr lvl="1"/>
            <a:r>
              <a:rPr lang="en-US" sz="1400" dirty="0" err="1"/>
              <a:t>Optičko</a:t>
            </a:r>
            <a:r>
              <a:rPr lang="en-US" sz="1400" dirty="0"/>
              <a:t> </a:t>
            </a:r>
            <a:r>
              <a:rPr lang="en-US" sz="1400" dirty="0" err="1"/>
              <a:t>vlakno</a:t>
            </a:r>
            <a:endParaRPr lang="en-US" sz="1400" dirty="0"/>
          </a:p>
          <a:p>
            <a:pPr lvl="1"/>
            <a:r>
              <a:rPr lang="en-US" sz="1400" dirty="0" err="1"/>
              <a:t>Elektromagnetski</a:t>
            </a:r>
            <a:r>
              <a:rPr lang="en-US" sz="1400" dirty="0"/>
              <a:t> </a:t>
            </a:r>
            <a:r>
              <a:rPr lang="en-US" sz="1400" dirty="0" err="1"/>
              <a:t>valovi</a:t>
            </a:r>
            <a:r>
              <a:rPr lang="en-US" sz="1400" dirty="0"/>
              <a:t> (</a:t>
            </a:r>
            <a:r>
              <a:rPr lang="en-US" sz="1400" dirty="0" err="1"/>
              <a:t>bežični</a:t>
            </a:r>
            <a:r>
              <a:rPr lang="en-US" sz="1400" dirty="0"/>
              <a:t>)</a:t>
            </a:r>
          </a:p>
          <a:p>
            <a:r>
              <a:rPr lang="en-US" sz="2400" dirty="0" err="1"/>
              <a:t>Neki</a:t>
            </a:r>
            <a:r>
              <a:rPr lang="en-US" sz="2400" dirty="0"/>
              <a:t> od </a:t>
            </a:r>
            <a:r>
              <a:rPr lang="en-US" sz="2400" dirty="0" err="1"/>
              <a:t>protokola</a:t>
            </a:r>
            <a:r>
              <a:rPr lang="en-US" sz="2400" dirty="0"/>
              <a:t> koji se </a:t>
            </a:r>
            <a:r>
              <a:rPr lang="en-US" sz="2400" dirty="0" err="1"/>
              <a:t>koriste</a:t>
            </a:r>
            <a:r>
              <a:rPr lang="en-US" sz="2400" dirty="0"/>
              <a:t> u </a:t>
            </a:r>
            <a:r>
              <a:rPr lang="en-US" sz="2400" dirty="0" err="1"/>
              <a:t>računalnim</a:t>
            </a:r>
            <a:r>
              <a:rPr lang="en-US" sz="2400" dirty="0"/>
              <a:t> </a:t>
            </a:r>
            <a:r>
              <a:rPr lang="en-US" sz="2400" dirty="0" err="1"/>
              <a:t>mrežama</a:t>
            </a:r>
            <a:r>
              <a:rPr lang="en-US" sz="2400" dirty="0"/>
              <a:t> </a:t>
            </a:r>
            <a:r>
              <a:rPr lang="en-US" sz="2400" dirty="0" err="1"/>
              <a:t>jesu</a:t>
            </a:r>
            <a:endParaRPr lang="en-US" sz="2400" dirty="0"/>
          </a:p>
          <a:p>
            <a:pPr lvl="1"/>
            <a:r>
              <a:rPr lang="en-US" sz="1400" dirty="0"/>
              <a:t>Ethernet</a:t>
            </a:r>
          </a:p>
          <a:p>
            <a:pPr lvl="1"/>
            <a:r>
              <a:rPr lang="en-US" sz="1400" dirty="0"/>
              <a:t>IP</a:t>
            </a:r>
          </a:p>
          <a:p>
            <a:pPr lvl="1"/>
            <a:r>
              <a:rPr lang="en-US" sz="1400" dirty="0"/>
              <a:t>TCP</a:t>
            </a:r>
          </a:p>
          <a:p>
            <a:pPr lvl="1"/>
            <a:r>
              <a:rPr lang="en-US" sz="1400" dirty="0"/>
              <a:t>UDP</a:t>
            </a:r>
          </a:p>
          <a:p>
            <a:pPr lvl="1"/>
            <a:r>
              <a:rPr lang="en-US" sz="1400" dirty="0"/>
              <a:t>HTTP</a:t>
            </a:r>
          </a:p>
        </p:txBody>
      </p:sp>
      <p:sp>
        <p:nvSpPr>
          <p:cNvPr id="4" name="Naslov 1">
            <a:extLst>
              <a:ext uri="{FF2B5EF4-FFF2-40B4-BE49-F238E27FC236}">
                <a16:creationId xmlns:a16="http://schemas.microsoft.com/office/drawing/2014/main" id="{0A00B818-9462-417E-A98D-9297D476A9D3}"/>
              </a:ext>
            </a:extLst>
          </p:cNvPr>
          <p:cNvSpPr txBox="1">
            <a:spLocks/>
          </p:cNvSpPr>
          <p:nvPr/>
        </p:nvSpPr>
        <p:spPr>
          <a:xfrm>
            <a:off x="0" y="0"/>
            <a:ext cx="9715900" cy="74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i="1" dirty="0">
                <a:solidFill>
                  <a:schemeClr val="tx1">
                    <a:lumMod val="95000"/>
                    <a:lumOff val="5000"/>
                  </a:schemeClr>
                </a:solidFill>
              </a:rPr>
              <a:t>Računalna mreža na ovom kolegiju</a:t>
            </a:r>
          </a:p>
        </p:txBody>
      </p:sp>
    </p:spTree>
    <p:extLst>
      <p:ext uri="{BB962C8B-B14F-4D97-AF65-F5344CB8AC3E}">
        <p14:creationId xmlns:p14="http://schemas.microsoft.com/office/powerpoint/2010/main" val="30732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0"/>
            <a:ext cx="9715900" cy="740528"/>
          </a:xfrm>
        </p:spPr>
        <p:txBody>
          <a:bodyPr>
            <a:normAutofit/>
          </a:bodyPr>
          <a:lstStyle/>
          <a:p>
            <a:pPr algn="l"/>
            <a:r>
              <a:rPr lang="hr-HR" sz="4400" b="0" i="1" dirty="0">
                <a:solidFill>
                  <a:schemeClr val="tx1">
                    <a:lumMod val="95000"/>
                    <a:lumOff val="5000"/>
                  </a:schemeClr>
                </a:solidFill>
                <a:latin typeface="+mj-lt"/>
                <a:ea typeface="+mj-ea"/>
                <a:cs typeface="+mj-cs"/>
              </a:rPr>
              <a:t>Definiranje računalne mreže</a:t>
            </a:r>
          </a:p>
        </p:txBody>
      </p:sp>
      <p:sp>
        <p:nvSpPr>
          <p:cNvPr id="3" name="Podnaslov 2"/>
          <p:cNvSpPr>
            <a:spLocks noGrp="1"/>
          </p:cNvSpPr>
          <p:nvPr>
            <p:ph type="subTitle" idx="1"/>
          </p:nvPr>
        </p:nvSpPr>
        <p:spPr>
          <a:xfrm>
            <a:off x="491579" y="872697"/>
            <a:ext cx="11208841" cy="5093167"/>
          </a:xfrm>
        </p:spPr>
        <p:txBody>
          <a:bodyPr>
            <a:noAutofit/>
          </a:bodyPr>
          <a:lstStyle/>
          <a:p>
            <a:pPr algn="l"/>
            <a:r>
              <a:rPr lang="hr-HR" u="sng" dirty="0"/>
              <a:t>Što nam je potrebno - Uređaji</a:t>
            </a:r>
          </a:p>
          <a:p>
            <a:pPr marL="342900" indent="-342900" algn="l">
              <a:lnSpc>
                <a:spcPct val="100000"/>
              </a:lnSpc>
              <a:buFont typeface="Arial" panose="020B0604020202020204" pitchFamily="34" charset="0"/>
              <a:buChar char="•"/>
            </a:pPr>
            <a:r>
              <a:rPr lang="hr-HR" dirty="0"/>
              <a:t>Računala</a:t>
            </a:r>
          </a:p>
          <a:p>
            <a:pPr marL="342900" indent="-342900" algn="l">
              <a:lnSpc>
                <a:spcPct val="100000"/>
              </a:lnSpc>
              <a:buFont typeface="Arial" panose="020B0604020202020204" pitchFamily="34" charset="0"/>
              <a:buChar char="•"/>
            </a:pPr>
            <a:r>
              <a:rPr lang="hr-HR" dirty="0"/>
              <a:t>Serveri</a:t>
            </a:r>
          </a:p>
          <a:p>
            <a:pPr marL="342900" indent="-342900" algn="l">
              <a:lnSpc>
                <a:spcPct val="100000"/>
              </a:lnSpc>
              <a:buFont typeface="Arial" panose="020B0604020202020204" pitchFamily="34" charset="0"/>
              <a:buChar char="•"/>
            </a:pPr>
            <a:r>
              <a:rPr lang="hr-HR" dirty="0"/>
              <a:t>Mrežni diskovi</a:t>
            </a:r>
          </a:p>
          <a:p>
            <a:pPr marL="342900" indent="-342900" algn="l">
              <a:lnSpc>
                <a:spcPct val="100000"/>
              </a:lnSpc>
              <a:buFont typeface="Arial" panose="020B0604020202020204" pitchFamily="34" charset="0"/>
              <a:buChar char="•"/>
            </a:pPr>
            <a:r>
              <a:rPr lang="hr-HR" dirty="0"/>
              <a:t>Telefoni</a:t>
            </a:r>
          </a:p>
          <a:p>
            <a:pPr marL="342900" indent="-342900" algn="l">
              <a:lnSpc>
                <a:spcPct val="100000"/>
              </a:lnSpc>
              <a:buFont typeface="Arial" panose="020B0604020202020204" pitchFamily="34" charset="0"/>
              <a:buChar char="•"/>
            </a:pPr>
            <a:r>
              <a:rPr lang="hr-HR" dirty="0"/>
              <a:t>Kamera</a:t>
            </a:r>
          </a:p>
          <a:p>
            <a:pPr marL="342900" indent="-342900" algn="l">
              <a:lnSpc>
                <a:spcPct val="100000"/>
              </a:lnSpc>
              <a:buFont typeface="Arial" panose="020B0604020202020204" pitchFamily="34" charset="0"/>
              <a:buChar char="•"/>
            </a:pPr>
            <a:r>
              <a:rPr lang="hr-HR" dirty="0"/>
              <a:t>Preklopnici (</a:t>
            </a:r>
            <a:r>
              <a:rPr lang="hr-HR" dirty="0" err="1"/>
              <a:t>Switch</a:t>
            </a:r>
            <a:r>
              <a:rPr lang="hr-HR" dirty="0"/>
              <a:t>)</a:t>
            </a:r>
          </a:p>
          <a:p>
            <a:pPr marL="342900" indent="-342900" algn="l">
              <a:lnSpc>
                <a:spcPct val="100000"/>
              </a:lnSpc>
              <a:buFont typeface="Arial" panose="020B0604020202020204" pitchFamily="34" charset="0"/>
              <a:buChar char="•"/>
            </a:pPr>
            <a:r>
              <a:rPr lang="hr-HR" dirty="0" err="1"/>
              <a:t>Usmjernici</a:t>
            </a:r>
            <a:r>
              <a:rPr lang="hr-HR" dirty="0"/>
              <a:t> (</a:t>
            </a:r>
            <a:r>
              <a:rPr lang="hr-HR" dirty="0" err="1"/>
              <a:t>Router</a:t>
            </a:r>
            <a:r>
              <a:rPr lang="hr-HR" dirty="0"/>
              <a:t>)</a:t>
            </a:r>
          </a:p>
          <a:p>
            <a:pPr marL="342900" indent="-342900" algn="l">
              <a:lnSpc>
                <a:spcPct val="100000"/>
              </a:lnSpc>
              <a:buFont typeface="Arial" panose="020B0604020202020204" pitchFamily="34" charset="0"/>
              <a:buChar char="•"/>
            </a:pPr>
            <a:r>
              <a:rPr lang="hr-HR" dirty="0"/>
              <a:t>Bežične pristupne točke</a:t>
            </a:r>
          </a:p>
          <a:p>
            <a:pPr marL="342900" indent="-342900" algn="l">
              <a:lnSpc>
                <a:spcPct val="100000"/>
              </a:lnSpc>
              <a:buFont typeface="Arial" panose="020B0604020202020204" pitchFamily="34" charset="0"/>
              <a:buChar char="•"/>
            </a:pPr>
            <a:r>
              <a:rPr lang="hr-HR" dirty="0"/>
              <a:t>Strojevi</a:t>
            </a:r>
          </a:p>
          <a:p>
            <a:pPr marL="342900" indent="-342900" algn="l">
              <a:lnSpc>
                <a:spcPct val="100000"/>
              </a:lnSpc>
              <a:buFont typeface="Arial" panose="020B0604020202020204" pitchFamily="34" charset="0"/>
              <a:buChar char="•"/>
            </a:pPr>
            <a:r>
              <a:rPr lang="hr-HR" dirty="0"/>
              <a:t>Uređaji u kućanstvu</a:t>
            </a:r>
          </a:p>
          <a:p>
            <a:pPr marL="342900" indent="-342900" algn="l">
              <a:lnSpc>
                <a:spcPct val="100000"/>
              </a:lnSpc>
              <a:buFont typeface="Arial" panose="020B0604020202020204" pitchFamily="34" charset="0"/>
              <a:buChar char="•"/>
            </a:pPr>
            <a:r>
              <a:rPr lang="hr-HR" dirty="0"/>
              <a:t>…</a:t>
            </a:r>
          </a:p>
        </p:txBody>
      </p:sp>
    </p:spTree>
    <p:extLst>
      <p:ext uri="{BB962C8B-B14F-4D97-AF65-F5344CB8AC3E}">
        <p14:creationId xmlns:p14="http://schemas.microsoft.com/office/powerpoint/2010/main" val="223219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7705" y="8538"/>
            <a:ext cx="11410608" cy="740528"/>
          </a:xfrm>
        </p:spPr>
        <p:txBody>
          <a:bodyPr>
            <a:noAutofit/>
          </a:bodyPr>
          <a:lstStyle/>
          <a:p>
            <a:pPr algn="l"/>
            <a:r>
              <a:rPr lang="hr-HR" sz="4400" b="0" i="1" dirty="0">
                <a:solidFill>
                  <a:schemeClr val="tx1">
                    <a:lumMod val="95000"/>
                    <a:lumOff val="5000"/>
                  </a:schemeClr>
                </a:solidFill>
                <a:latin typeface="+mj-lt"/>
                <a:ea typeface="+mj-ea"/>
                <a:cs typeface="+mj-cs"/>
              </a:rPr>
              <a:t>Gdje se nalazi računalna mreža i kako je koristimo</a:t>
            </a:r>
          </a:p>
        </p:txBody>
      </p:sp>
      <p:sp>
        <p:nvSpPr>
          <p:cNvPr id="3" name="Podnaslov 2"/>
          <p:cNvSpPr>
            <a:spLocks noGrp="1"/>
          </p:cNvSpPr>
          <p:nvPr>
            <p:ph type="subTitle" idx="1"/>
          </p:nvPr>
        </p:nvSpPr>
        <p:spPr>
          <a:xfrm>
            <a:off x="334801" y="882416"/>
            <a:ext cx="11208841" cy="5093167"/>
          </a:xfrm>
        </p:spPr>
        <p:txBody>
          <a:bodyPr>
            <a:noAutofit/>
          </a:bodyPr>
          <a:lstStyle/>
          <a:p>
            <a:pPr marL="342900" indent="-342900" algn="l">
              <a:buFont typeface="Arial" panose="020B0604020202020204" pitchFamily="34" charset="0"/>
              <a:buChar char="•"/>
            </a:pPr>
            <a:r>
              <a:rPr lang="hr-HR" sz="2800" dirty="0"/>
              <a:t>Povezivanje uređaja, manjih i većih organizacija međusobno?</a:t>
            </a:r>
          </a:p>
          <a:p>
            <a:pPr marL="342900" indent="-342900" algn="l">
              <a:buFont typeface="Arial" panose="020B0604020202020204" pitchFamily="34" charset="0"/>
              <a:buChar char="•"/>
            </a:pPr>
            <a:r>
              <a:rPr lang="hr-HR" sz="2800" dirty="0"/>
              <a:t>Temeljna infrastruktura svakog IKT sustava</a:t>
            </a:r>
          </a:p>
          <a:p>
            <a:pPr marL="342900" indent="-342900" algn="l">
              <a:buFont typeface="Arial" panose="020B0604020202020204" pitchFamily="34" charset="0"/>
              <a:buChar char="•"/>
            </a:pPr>
            <a:r>
              <a:rPr lang="hr-HR" sz="2800" dirty="0"/>
              <a:t>Mreža je samo alat koji koristimo kako bi omogućili ljudsku komunikaciju i prikupljanje informacija/znanja na efikasan način!</a:t>
            </a:r>
          </a:p>
          <a:p>
            <a:pPr marL="342900" indent="-342900" algn="l">
              <a:buFont typeface="Arial" panose="020B0604020202020204" pitchFamily="34" charset="0"/>
              <a:buChar char="•"/>
            </a:pPr>
            <a:endParaRPr lang="hr-HR" sz="2800" dirty="0"/>
          </a:p>
        </p:txBody>
      </p:sp>
      <p:grpSp>
        <p:nvGrpSpPr>
          <p:cNvPr id="6" name="Grupa 37">
            <a:extLst>
              <a:ext uri="{FF2B5EF4-FFF2-40B4-BE49-F238E27FC236}">
                <a16:creationId xmlns:a16="http://schemas.microsoft.com/office/drawing/2014/main" id="{406B9EED-D668-458C-91C9-C14BFBF5AC94}"/>
              </a:ext>
            </a:extLst>
          </p:cNvPr>
          <p:cNvGrpSpPr/>
          <p:nvPr/>
        </p:nvGrpSpPr>
        <p:grpSpPr>
          <a:xfrm>
            <a:off x="334801" y="2967202"/>
            <a:ext cx="3254160" cy="3188360"/>
            <a:chOff x="361731" y="2962968"/>
            <a:chExt cx="3254160" cy="3188360"/>
          </a:xfrm>
        </p:grpSpPr>
        <p:pic>
          <p:nvPicPr>
            <p:cNvPr id="7" name="Slika 15" descr="Slika na kojoj se prikazuje transport&#10;&#10;Opis je automatski generiran">
              <a:extLst>
                <a:ext uri="{FF2B5EF4-FFF2-40B4-BE49-F238E27FC236}">
                  <a16:creationId xmlns:a16="http://schemas.microsoft.com/office/drawing/2014/main" id="{8DE3C328-D3F4-4DF6-9CBF-0845898CE94D}"/>
                </a:ext>
              </a:extLst>
            </p:cNvPr>
            <p:cNvPicPr>
              <a:picLocks noChangeAspect="1"/>
            </p:cNvPicPr>
            <p:nvPr/>
          </p:nvPicPr>
          <p:blipFill>
            <a:blip r:embed="rId2"/>
            <a:stretch>
              <a:fillRect/>
            </a:stretch>
          </p:blipFill>
          <p:spPr>
            <a:xfrm>
              <a:off x="361731" y="2962968"/>
              <a:ext cx="1257475" cy="1381318"/>
            </a:xfrm>
            <a:prstGeom prst="rect">
              <a:avLst/>
            </a:prstGeom>
          </p:spPr>
        </p:pic>
        <p:pic>
          <p:nvPicPr>
            <p:cNvPr id="8" name="Slika 17" descr="Slika na kojoj se prikazuje tekst, osoba&#10;&#10;Opis je automatski generiran">
              <a:extLst>
                <a:ext uri="{FF2B5EF4-FFF2-40B4-BE49-F238E27FC236}">
                  <a16:creationId xmlns:a16="http://schemas.microsoft.com/office/drawing/2014/main" id="{6A4C9783-FC6B-459F-837A-6B1A23A9C653}"/>
                </a:ext>
              </a:extLst>
            </p:cNvPr>
            <p:cNvPicPr>
              <a:picLocks noChangeAspect="1"/>
            </p:cNvPicPr>
            <p:nvPr/>
          </p:nvPicPr>
          <p:blipFill>
            <a:blip r:embed="rId3"/>
            <a:stretch>
              <a:fillRect/>
            </a:stretch>
          </p:blipFill>
          <p:spPr>
            <a:xfrm>
              <a:off x="2445187" y="3369547"/>
              <a:ext cx="1170704" cy="904202"/>
            </a:xfrm>
            <a:prstGeom prst="rect">
              <a:avLst/>
            </a:prstGeom>
          </p:spPr>
        </p:pic>
        <p:pic>
          <p:nvPicPr>
            <p:cNvPr id="10" name="Slika 19">
              <a:extLst>
                <a:ext uri="{FF2B5EF4-FFF2-40B4-BE49-F238E27FC236}">
                  <a16:creationId xmlns:a16="http://schemas.microsoft.com/office/drawing/2014/main" id="{A99C066D-9E17-4DB7-A1DE-07B76AC8F46D}"/>
                </a:ext>
              </a:extLst>
            </p:cNvPr>
            <p:cNvPicPr>
              <a:picLocks noChangeAspect="1"/>
            </p:cNvPicPr>
            <p:nvPr/>
          </p:nvPicPr>
          <p:blipFill>
            <a:blip r:embed="rId4"/>
            <a:stretch>
              <a:fillRect/>
            </a:stretch>
          </p:blipFill>
          <p:spPr>
            <a:xfrm>
              <a:off x="2141713" y="5381255"/>
              <a:ext cx="986430" cy="768006"/>
            </a:xfrm>
            <a:prstGeom prst="rect">
              <a:avLst/>
            </a:prstGeom>
          </p:spPr>
        </p:pic>
        <p:pic>
          <p:nvPicPr>
            <p:cNvPr id="11" name="Slika 21">
              <a:extLst>
                <a:ext uri="{FF2B5EF4-FFF2-40B4-BE49-F238E27FC236}">
                  <a16:creationId xmlns:a16="http://schemas.microsoft.com/office/drawing/2014/main" id="{7AA9CA76-8C6F-4C07-9D9E-5199DA2A73BE}"/>
                </a:ext>
              </a:extLst>
            </p:cNvPr>
            <p:cNvPicPr>
              <a:picLocks noChangeAspect="1"/>
            </p:cNvPicPr>
            <p:nvPr/>
          </p:nvPicPr>
          <p:blipFill>
            <a:blip r:embed="rId5"/>
            <a:stretch>
              <a:fillRect/>
            </a:stretch>
          </p:blipFill>
          <p:spPr>
            <a:xfrm>
              <a:off x="1619206" y="3384621"/>
              <a:ext cx="741894" cy="751786"/>
            </a:xfrm>
            <a:prstGeom prst="rect">
              <a:avLst/>
            </a:prstGeom>
          </p:spPr>
        </p:pic>
        <p:pic>
          <p:nvPicPr>
            <p:cNvPr id="12" name="Slika 23">
              <a:extLst>
                <a:ext uri="{FF2B5EF4-FFF2-40B4-BE49-F238E27FC236}">
                  <a16:creationId xmlns:a16="http://schemas.microsoft.com/office/drawing/2014/main" id="{AC60361B-447D-4D92-B84E-7668364CD4D1}"/>
                </a:ext>
              </a:extLst>
            </p:cNvPr>
            <p:cNvPicPr>
              <a:picLocks noChangeAspect="1"/>
            </p:cNvPicPr>
            <p:nvPr/>
          </p:nvPicPr>
          <p:blipFill>
            <a:blip r:embed="rId6"/>
            <a:stretch>
              <a:fillRect/>
            </a:stretch>
          </p:blipFill>
          <p:spPr>
            <a:xfrm>
              <a:off x="1421902" y="4575256"/>
              <a:ext cx="1333686" cy="466790"/>
            </a:xfrm>
            <a:prstGeom prst="rect">
              <a:avLst/>
            </a:prstGeom>
          </p:spPr>
        </p:pic>
        <p:pic>
          <p:nvPicPr>
            <p:cNvPr id="13" name="Slika 25">
              <a:extLst>
                <a:ext uri="{FF2B5EF4-FFF2-40B4-BE49-F238E27FC236}">
                  <a16:creationId xmlns:a16="http://schemas.microsoft.com/office/drawing/2014/main" id="{31540089-D75C-4AE0-B10E-56562BCA115C}"/>
                </a:ext>
              </a:extLst>
            </p:cNvPr>
            <p:cNvPicPr>
              <a:picLocks noChangeAspect="1"/>
            </p:cNvPicPr>
            <p:nvPr/>
          </p:nvPicPr>
          <p:blipFill>
            <a:blip r:embed="rId7"/>
            <a:stretch>
              <a:fillRect/>
            </a:stretch>
          </p:blipFill>
          <p:spPr>
            <a:xfrm>
              <a:off x="882606" y="5312863"/>
              <a:ext cx="789144" cy="838465"/>
            </a:xfrm>
            <a:prstGeom prst="rect">
              <a:avLst/>
            </a:prstGeom>
          </p:spPr>
        </p:pic>
      </p:grpSp>
      <p:grpSp>
        <p:nvGrpSpPr>
          <p:cNvPr id="14" name="Grupa 36">
            <a:extLst>
              <a:ext uri="{FF2B5EF4-FFF2-40B4-BE49-F238E27FC236}">
                <a16:creationId xmlns:a16="http://schemas.microsoft.com/office/drawing/2014/main" id="{12894E2F-2C03-439A-8A07-4D75C24E581A}"/>
              </a:ext>
            </a:extLst>
          </p:cNvPr>
          <p:cNvGrpSpPr/>
          <p:nvPr/>
        </p:nvGrpSpPr>
        <p:grpSpPr>
          <a:xfrm>
            <a:off x="4040977" y="3458055"/>
            <a:ext cx="3625861" cy="2337550"/>
            <a:chOff x="4545331" y="3015276"/>
            <a:chExt cx="3625861" cy="2337550"/>
          </a:xfrm>
        </p:grpSpPr>
        <p:pic>
          <p:nvPicPr>
            <p:cNvPr id="15" name="Slika 13" descr="Slika na kojoj se prikazuje znak, na otvorenom, tekst&#10;&#10;Opis je automatski generiran">
              <a:extLst>
                <a:ext uri="{FF2B5EF4-FFF2-40B4-BE49-F238E27FC236}">
                  <a16:creationId xmlns:a16="http://schemas.microsoft.com/office/drawing/2014/main" id="{28AE712E-5FC7-487D-B9BF-FAF52A5BF903}"/>
                </a:ext>
              </a:extLst>
            </p:cNvPr>
            <p:cNvPicPr>
              <a:picLocks noChangeAspect="1"/>
            </p:cNvPicPr>
            <p:nvPr/>
          </p:nvPicPr>
          <p:blipFill>
            <a:blip r:embed="rId8"/>
            <a:stretch>
              <a:fillRect/>
            </a:stretch>
          </p:blipFill>
          <p:spPr>
            <a:xfrm>
              <a:off x="6920670" y="4428714"/>
              <a:ext cx="591699" cy="655941"/>
            </a:xfrm>
            <a:prstGeom prst="rect">
              <a:avLst/>
            </a:prstGeom>
          </p:spPr>
        </p:pic>
        <p:pic>
          <p:nvPicPr>
            <p:cNvPr id="16" name="Slika 27" descr="Slika na kojoj se prikazuje objekt&#10;&#10;Opis je automatski generiran">
              <a:extLst>
                <a:ext uri="{FF2B5EF4-FFF2-40B4-BE49-F238E27FC236}">
                  <a16:creationId xmlns:a16="http://schemas.microsoft.com/office/drawing/2014/main" id="{2CC23BF5-BED9-42DB-9131-2E265B8E8507}"/>
                </a:ext>
              </a:extLst>
            </p:cNvPr>
            <p:cNvPicPr>
              <a:picLocks noChangeAspect="1"/>
            </p:cNvPicPr>
            <p:nvPr/>
          </p:nvPicPr>
          <p:blipFill>
            <a:blip r:embed="rId9"/>
            <a:stretch>
              <a:fillRect/>
            </a:stretch>
          </p:blipFill>
          <p:spPr>
            <a:xfrm>
              <a:off x="4545331" y="4295306"/>
              <a:ext cx="522024" cy="1057520"/>
            </a:xfrm>
            <a:prstGeom prst="rect">
              <a:avLst/>
            </a:prstGeom>
          </p:spPr>
        </p:pic>
        <p:pic>
          <p:nvPicPr>
            <p:cNvPr id="17" name="Slika 28" descr="Slika na kojoj se prikazuje objekt&#10;&#10;Opis je automatski generiran">
              <a:extLst>
                <a:ext uri="{FF2B5EF4-FFF2-40B4-BE49-F238E27FC236}">
                  <a16:creationId xmlns:a16="http://schemas.microsoft.com/office/drawing/2014/main" id="{0A0A6996-659C-4447-8B2D-5BA16333BF1C}"/>
                </a:ext>
              </a:extLst>
            </p:cNvPr>
            <p:cNvPicPr>
              <a:picLocks noChangeAspect="1"/>
            </p:cNvPicPr>
            <p:nvPr/>
          </p:nvPicPr>
          <p:blipFill>
            <a:blip r:embed="rId9"/>
            <a:stretch>
              <a:fillRect/>
            </a:stretch>
          </p:blipFill>
          <p:spPr>
            <a:xfrm>
              <a:off x="5228136" y="4295306"/>
              <a:ext cx="522024" cy="1057520"/>
            </a:xfrm>
            <a:prstGeom prst="rect">
              <a:avLst/>
            </a:prstGeom>
          </p:spPr>
        </p:pic>
        <p:pic>
          <p:nvPicPr>
            <p:cNvPr id="18" name="Slika 29" descr="Slika na kojoj se prikazuje objekt&#10;&#10;Opis je automatski generiran">
              <a:extLst>
                <a:ext uri="{FF2B5EF4-FFF2-40B4-BE49-F238E27FC236}">
                  <a16:creationId xmlns:a16="http://schemas.microsoft.com/office/drawing/2014/main" id="{E451F9CB-931C-446E-AD04-5D63FBA065F3}"/>
                </a:ext>
              </a:extLst>
            </p:cNvPr>
            <p:cNvPicPr>
              <a:picLocks noChangeAspect="1"/>
            </p:cNvPicPr>
            <p:nvPr/>
          </p:nvPicPr>
          <p:blipFill>
            <a:blip r:embed="rId9"/>
            <a:stretch>
              <a:fillRect/>
            </a:stretch>
          </p:blipFill>
          <p:spPr>
            <a:xfrm>
              <a:off x="5910941" y="4295306"/>
              <a:ext cx="522024" cy="1057520"/>
            </a:xfrm>
            <a:prstGeom prst="rect">
              <a:avLst/>
            </a:prstGeom>
          </p:spPr>
        </p:pic>
        <p:pic>
          <p:nvPicPr>
            <p:cNvPr id="19" name="Slika 31">
              <a:extLst>
                <a:ext uri="{FF2B5EF4-FFF2-40B4-BE49-F238E27FC236}">
                  <a16:creationId xmlns:a16="http://schemas.microsoft.com/office/drawing/2014/main" id="{A6A030F9-7D85-446C-B7C5-2243951FC138}"/>
                </a:ext>
              </a:extLst>
            </p:cNvPr>
            <p:cNvPicPr>
              <a:picLocks noChangeAspect="1"/>
            </p:cNvPicPr>
            <p:nvPr/>
          </p:nvPicPr>
          <p:blipFill>
            <a:blip r:embed="rId10"/>
            <a:stretch>
              <a:fillRect/>
            </a:stretch>
          </p:blipFill>
          <p:spPr>
            <a:xfrm>
              <a:off x="6349598" y="3015276"/>
              <a:ext cx="1733842" cy="1121131"/>
            </a:xfrm>
            <a:prstGeom prst="rect">
              <a:avLst/>
            </a:prstGeom>
          </p:spPr>
        </p:pic>
        <p:pic>
          <p:nvPicPr>
            <p:cNvPr id="20" name="Slika 32" descr="Slika na kojoj se prikazuje znak, na otvorenom, tekst&#10;&#10;Opis je automatski generiran">
              <a:extLst>
                <a:ext uri="{FF2B5EF4-FFF2-40B4-BE49-F238E27FC236}">
                  <a16:creationId xmlns:a16="http://schemas.microsoft.com/office/drawing/2014/main" id="{DCC3F58C-407B-4D58-91EC-9BF0A2C35A84}"/>
                </a:ext>
              </a:extLst>
            </p:cNvPr>
            <p:cNvPicPr>
              <a:picLocks noChangeAspect="1"/>
            </p:cNvPicPr>
            <p:nvPr/>
          </p:nvPicPr>
          <p:blipFill>
            <a:blip r:embed="rId8"/>
            <a:stretch>
              <a:fillRect/>
            </a:stretch>
          </p:blipFill>
          <p:spPr>
            <a:xfrm>
              <a:off x="7579493" y="4409445"/>
              <a:ext cx="591699" cy="655941"/>
            </a:xfrm>
            <a:prstGeom prst="rect">
              <a:avLst/>
            </a:prstGeom>
          </p:spPr>
        </p:pic>
        <p:pic>
          <p:nvPicPr>
            <p:cNvPr id="21" name="Slika 33">
              <a:extLst>
                <a:ext uri="{FF2B5EF4-FFF2-40B4-BE49-F238E27FC236}">
                  <a16:creationId xmlns:a16="http://schemas.microsoft.com/office/drawing/2014/main" id="{09565AA1-487A-4CE8-BAF2-3421973970EF}"/>
                </a:ext>
              </a:extLst>
            </p:cNvPr>
            <p:cNvPicPr>
              <a:picLocks noChangeAspect="1"/>
            </p:cNvPicPr>
            <p:nvPr/>
          </p:nvPicPr>
          <p:blipFill>
            <a:blip r:embed="rId6"/>
            <a:stretch>
              <a:fillRect/>
            </a:stretch>
          </p:blipFill>
          <p:spPr>
            <a:xfrm>
              <a:off x="4821788" y="3520760"/>
              <a:ext cx="1333686" cy="466790"/>
            </a:xfrm>
            <a:prstGeom prst="rect">
              <a:avLst/>
            </a:prstGeom>
          </p:spPr>
        </p:pic>
      </p:grpSp>
      <p:grpSp>
        <p:nvGrpSpPr>
          <p:cNvPr id="22" name="Grupa 88">
            <a:extLst>
              <a:ext uri="{FF2B5EF4-FFF2-40B4-BE49-F238E27FC236}">
                <a16:creationId xmlns:a16="http://schemas.microsoft.com/office/drawing/2014/main" id="{D8BCF030-9900-40DD-A2FE-4D38FAF1B2A5}"/>
              </a:ext>
            </a:extLst>
          </p:cNvPr>
          <p:cNvGrpSpPr/>
          <p:nvPr/>
        </p:nvGrpSpPr>
        <p:grpSpPr>
          <a:xfrm>
            <a:off x="8464569" y="2923061"/>
            <a:ext cx="3269894" cy="2080956"/>
            <a:chOff x="8454446" y="2232804"/>
            <a:chExt cx="3269894" cy="2080956"/>
          </a:xfrm>
        </p:grpSpPr>
        <p:pic>
          <p:nvPicPr>
            <p:cNvPr id="23" name="Slika 54">
              <a:extLst>
                <a:ext uri="{FF2B5EF4-FFF2-40B4-BE49-F238E27FC236}">
                  <a16:creationId xmlns:a16="http://schemas.microsoft.com/office/drawing/2014/main" id="{CA16ED09-F5CA-4A1B-8CF2-06F9D6E974D7}"/>
                </a:ext>
              </a:extLst>
            </p:cNvPr>
            <p:cNvPicPr>
              <a:picLocks noChangeAspect="1"/>
            </p:cNvPicPr>
            <p:nvPr/>
          </p:nvPicPr>
          <p:blipFill>
            <a:blip r:embed="rId6"/>
            <a:stretch>
              <a:fillRect/>
            </a:stretch>
          </p:blipFill>
          <p:spPr>
            <a:xfrm>
              <a:off x="9433014" y="2232804"/>
              <a:ext cx="1099883" cy="384959"/>
            </a:xfrm>
            <a:prstGeom prst="rect">
              <a:avLst/>
            </a:prstGeom>
          </p:spPr>
        </p:pic>
        <p:grpSp>
          <p:nvGrpSpPr>
            <p:cNvPr id="24" name="Grupa 73">
              <a:extLst>
                <a:ext uri="{FF2B5EF4-FFF2-40B4-BE49-F238E27FC236}">
                  <a16:creationId xmlns:a16="http://schemas.microsoft.com/office/drawing/2014/main" id="{D6EAA9ED-B9E6-4AA1-A727-81231D4BCE96}"/>
                </a:ext>
              </a:extLst>
            </p:cNvPr>
            <p:cNvGrpSpPr/>
            <p:nvPr/>
          </p:nvGrpSpPr>
          <p:grpSpPr>
            <a:xfrm>
              <a:off x="8454446" y="2960497"/>
              <a:ext cx="1395532" cy="1353263"/>
              <a:chOff x="8474624" y="3137458"/>
              <a:chExt cx="1395532" cy="1353263"/>
            </a:xfrm>
          </p:grpSpPr>
          <p:pic>
            <p:nvPicPr>
              <p:cNvPr id="39" name="Slika 58">
                <a:extLst>
                  <a:ext uri="{FF2B5EF4-FFF2-40B4-BE49-F238E27FC236}">
                    <a16:creationId xmlns:a16="http://schemas.microsoft.com/office/drawing/2014/main" id="{6D91A31B-95A1-4ABE-93EE-6995B80527B8}"/>
                  </a:ext>
                </a:extLst>
              </p:cNvPr>
              <p:cNvPicPr>
                <a:picLocks noChangeAspect="1"/>
              </p:cNvPicPr>
              <p:nvPr/>
            </p:nvPicPr>
            <p:blipFill>
              <a:blip r:embed="rId4"/>
              <a:stretch>
                <a:fillRect/>
              </a:stretch>
            </p:blipFill>
            <p:spPr>
              <a:xfrm>
                <a:off x="8530663" y="3257005"/>
                <a:ext cx="307413" cy="239343"/>
              </a:xfrm>
              <a:prstGeom prst="rect">
                <a:avLst/>
              </a:prstGeom>
            </p:spPr>
          </p:pic>
          <p:pic>
            <p:nvPicPr>
              <p:cNvPr id="40" name="Slika 59">
                <a:extLst>
                  <a:ext uri="{FF2B5EF4-FFF2-40B4-BE49-F238E27FC236}">
                    <a16:creationId xmlns:a16="http://schemas.microsoft.com/office/drawing/2014/main" id="{CDC61645-6C12-4869-B98C-93800CF24259}"/>
                  </a:ext>
                </a:extLst>
              </p:cNvPr>
              <p:cNvPicPr>
                <a:picLocks noChangeAspect="1"/>
              </p:cNvPicPr>
              <p:nvPr/>
            </p:nvPicPr>
            <p:blipFill>
              <a:blip r:embed="rId4"/>
              <a:stretch>
                <a:fillRect/>
              </a:stretch>
            </p:blipFill>
            <p:spPr>
              <a:xfrm>
                <a:off x="9177605" y="3257005"/>
                <a:ext cx="307413" cy="239343"/>
              </a:xfrm>
              <a:prstGeom prst="rect">
                <a:avLst/>
              </a:prstGeom>
            </p:spPr>
          </p:pic>
          <p:pic>
            <p:nvPicPr>
              <p:cNvPr id="41" name="Slika 60">
                <a:extLst>
                  <a:ext uri="{FF2B5EF4-FFF2-40B4-BE49-F238E27FC236}">
                    <a16:creationId xmlns:a16="http://schemas.microsoft.com/office/drawing/2014/main" id="{D50BAFAD-83A0-4B27-9855-BCB6EE753376}"/>
                  </a:ext>
                </a:extLst>
              </p:cNvPr>
              <p:cNvPicPr>
                <a:picLocks noChangeAspect="1"/>
              </p:cNvPicPr>
              <p:nvPr/>
            </p:nvPicPr>
            <p:blipFill>
              <a:blip r:embed="rId4"/>
              <a:stretch>
                <a:fillRect/>
              </a:stretch>
            </p:blipFill>
            <p:spPr>
              <a:xfrm>
                <a:off x="8530663" y="4107468"/>
                <a:ext cx="307413" cy="239343"/>
              </a:xfrm>
              <a:prstGeom prst="rect">
                <a:avLst/>
              </a:prstGeom>
            </p:spPr>
          </p:pic>
          <p:pic>
            <p:nvPicPr>
              <p:cNvPr id="42" name="Slika 61">
                <a:extLst>
                  <a:ext uri="{FF2B5EF4-FFF2-40B4-BE49-F238E27FC236}">
                    <a16:creationId xmlns:a16="http://schemas.microsoft.com/office/drawing/2014/main" id="{774F458F-9C93-4593-837D-ACA99D279383}"/>
                  </a:ext>
                </a:extLst>
              </p:cNvPr>
              <p:cNvPicPr>
                <a:picLocks noChangeAspect="1"/>
              </p:cNvPicPr>
              <p:nvPr/>
            </p:nvPicPr>
            <p:blipFill>
              <a:blip r:embed="rId4"/>
              <a:stretch>
                <a:fillRect/>
              </a:stretch>
            </p:blipFill>
            <p:spPr>
              <a:xfrm>
                <a:off x="9177605" y="4107468"/>
                <a:ext cx="307413" cy="239343"/>
              </a:xfrm>
              <a:prstGeom prst="rect">
                <a:avLst/>
              </a:prstGeom>
            </p:spPr>
          </p:pic>
          <p:pic>
            <p:nvPicPr>
              <p:cNvPr id="43" name="Slika 62">
                <a:extLst>
                  <a:ext uri="{FF2B5EF4-FFF2-40B4-BE49-F238E27FC236}">
                    <a16:creationId xmlns:a16="http://schemas.microsoft.com/office/drawing/2014/main" id="{D1D97608-0C1C-4809-B735-1AFE91A156BB}"/>
                  </a:ext>
                </a:extLst>
              </p:cNvPr>
              <p:cNvPicPr>
                <a:picLocks noChangeAspect="1"/>
              </p:cNvPicPr>
              <p:nvPr/>
            </p:nvPicPr>
            <p:blipFill>
              <a:blip r:embed="rId4"/>
              <a:stretch>
                <a:fillRect/>
              </a:stretch>
            </p:blipFill>
            <p:spPr>
              <a:xfrm>
                <a:off x="8498837" y="3688008"/>
                <a:ext cx="307413" cy="239343"/>
              </a:xfrm>
              <a:prstGeom prst="rect">
                <a:avLst/>
              </a:prstGeom>
            </p:spPr>
          </p:pic>
          <p:pic>
            <p:nvPicPr>
              <p:cNvPr id="44" name="Slika 63">
                <a:extLst>
                  <a:ext uri="{FF2B5EF4-FFF2-40B4-BE49-F238E27FC236}">
                    <a16:creationId xmlns:a16="http://schemas.microsoft.com/office/drawing/2014/main" id="{B200A0E7-B717-402B-BA13-2F92BD7CA11E}"/>
                  </a:ext>
                </a:extLst>
              </p:cNvPr>
              <p:cNvPicPr>
                <a:picLocks noChangeAspect="1"/>
              </p:cNvPicPr>
              <p:nvPr/>
            </p:nvPicPr>
            <p:blipFill>
              <a:blip r:embed="rId4"/>
              <a:stretch>
                <a:fillRect/>
              </a:stretch>
            </p:blipFill>
            <p:spPr>
              <a:xfrm>
                <a:off x="9145779" y="3688008"/>
                <a:ext cx="307413" cy="239343"/>
              </a:xfrm>
              <a:prstGeom prst="rect">
                <a:avLst/>
              </a:prstGeom>
            </p:spPr>
          </p:pic>
          <p:sp>
            <p:nvSpPr>
              <p:cNvPr id="45" name="Pravokutnik 66">
                <a:extLst>
                  <a:ext uri="{FF2B5EF4-FFF2-40B4-BE49-F238E27FC236}">
                    <a16:creationId xmlns:a16="http://schemas.microsoft.com/office/drawing/2014/main" id="{07C48325-C857-44FD-9D4A-AF81175208C4}"/>
                  </a:ext>
                </a:extLst>
              </p:cNvPr>
              <p:cNvSpPr/>
              <p:nvPr/>
            </p:nvSpPr>
            <p:spPr>
              <a:xfrm>
                <a:off x="8474624" y="3137458"/>
                <a:ext cx="1395532" cy="1353263"/>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6" name="Slika 67">
                <a:extLst>
                  <a:ext uri="{FF2B5EF4-FFF2-40B4-BE49-F238E27FC236}">
                    <a16:creationId xmlns:a16="http://schemas.microsoft.com/office/drawing/2014/main" id="{8D4C0D97-E3B4-4C19-BD34-37EF2F7A6C75}"/>
                  </a:ext>
                </a:extLst>
              </p:cNvPr>
              <p:cNvPicPr>
                <a:picLocks noChangeAspect="1"/>
              </p:cNvPicPr>
              <p:nvPr/>
            </p:nvPicPr>
            <p:blipFill>
              <a:blip r:embed="rId4"/>
              <a:stretch>
                <a:fillRect/>
              </a:stretch>
            </p:blipFill>
            <p:spPr>
              <a:xfrm>
                <a:off x="8847326" y="3262478"/>
                <a:ext cx="307413" cy="239343"/>
              </a:xfrm>
              <a:prstGeom prst="rect">
                <a:avLst/>
              </a:prstGeom>
            </p:spPr>
          </p:pic>
          <p:pic>
            <p:nvPicPr>
              <p:cNvPr id="47" name="Slika 68">
                <a:extLst>
                  <a:ext uri="{FF2B5EF4-FFF2-40B4-BE49-F238E27FC236}">
                    <a16:creationId xmlns:a16="http://schemas.microsoft.com/office/drawing/2014/main" id="{3F04D65F-A913-4C00-92E5-238C6C334A2D}"/>
                  </a:ext>
                </a:extLst>
              </p:cNvPr>
              <p:cNvPicPr>
                <a:picLocks noChangeAspect="1"/>
              </p:cNvPicPr>
              <p:nvPr/>
            </p:nvPicPr>
            <p:blipFill>
              <a:blip r:embed="rId4"/>
              <a:stretch>
                <a:fillRect/>
              </a:stretch>
            </p:blipFill>
            <p:spPr>
              <a:xfrm>
                <a:off x="9494268" y="3262478"/>
                <a:ext cx="307413" cy="239343"/>
              </a:xfrm>
              <a:prstGeom prst="rect">
                <a:avLst/>
              </a:prstGeom>
            </p:spPr>
          </p:pic>
          <p:pic>
            <p:nvPicPr>
              <p:cNvPr id="48" name="Slika 69">
                <a:extLst>
                  <a:ext uri="{FF2B5EF4-FFF2-40B4-BE49-F238E27FC236}">
                    <a16:creationId xmlns:a16="http://schemas.microsoft.com/office/drawing/2014/main" id="{EE6CAAF5-058E-42E4-A158-B5FEC4C6701C}"/>
                  </a:ext>
                </a:extLst>
              </p:cNvPr>
              <p:cNvPicPr>
                <a:picLocks noChangeAspect="1"/>
              </p:cNvPicPr>
              <p:nvPr/>
            </p:nvPicPr>
            <p:blipFill>
              <a:blip r:embed="rId4"/>
              <a:stretch>
                <a:fillRect/>
              </a:stretch>
            </p:blipFill>
            <p:spPr>
              <a:xfrm>
                <a:off x="8847326" y="4112941"/>
                <a:ext cx="307413" cy="239343"/>
              </a:xfrm>
              <a:prstGeom prst="rect">
                <a:avLst/>
              </a:prstGeom>
            </p:spPr>
          </p:pic>
          <p:pic>
            <p:nvPicPr>
              <p:cNvPr id="49" name="Slika 70">
                <a:extLst>
                  <a:ext uri="{FF2B5EF4-FFF2-40B4-BE49-F238E27FC236}">
                    <a16:creationId xmlns:a16="http://schemas.microsoft.com/office/drawing/2014/main" id="{67EB5BAE-88E1-41A7-A976-1599A3C13826}"/>
                  </a:ext>
                </a:extLst>
              </p:cNvPr>
              <p:cNvPicPr>
                <a:picLocks noChangeAspect="1"/>
              </p:cNvPicPr>
              <p:nvPr/>
            </p:nvPicPr>
            <p:blipFill>
              <a:blip r:embed="rId4"/>
              <a:stretch>
                <a:fillRect/>
              </a:stretch>
            </p:blipFill>
            <p:spPr>
              <a:xfrm>
                <a:off x="9494268" y="4112941"/>
                <a:ext cx="307413" cy="239343"/>
              </a:xfrm>
              <a:prstGeom prst="rect">
                <a:avLst/>
              </a:prstGeom>
            </p:spPr>
          </p:pic>
          <p:pic>
            <p:nvPicPr>
              <p:cNvPr id="50" name="Slika 71">
                <a:extLst>
                  <a:ext uri="{FF2B5EF4-FFF2-40B4-BE49-F238E27FC236}">
                    <a16:creationId xmlns:a16="http://schemas.microsoft.com/office/drawing/2014/main" id="{8534380D-8723-4270-B4AD-573DC3868793}"/>
                  </a:ext>
                </a:extLst>
              </p:cNvPr>
              <p:cNvPicPr>
                <a:picLocks noChangeAspect="1"/>
              </p:cNvPicPr>
              <p:nvPr/>
            </p:nvPicPr>
            <p:blipFill>
              <a:blip r:embed="rId4"/>
              <a:stretch>
                <a:fillRect/>
              </a:stretch>
            </p:blipFill>
            <p:spPr>
              <a:xfrm>
                <a:off x="8815500" y="3693481"/>
                <a:ext cx="307413" cy="239343"/>
              </a:xfrm>
              <a:prstGeom prst="rect">
                <a:avLst/>
              </a:prstGeom>
            </p:spPr>
          </p:pic>
          <p:pic>
            <p:nvPicPr>
              <p:cNvPr id="51" name="Slika 72">
                <a:extLst>
                  <a:ext uri="{FF2B5EF4-FFF2-40B4-BE49-F238E27FC236}">
                    <a16:creationId xmlns:a16="http://schemas.microsoft.com/office/drawing/2014/main" id="{0BAF6C56-F162-4731-A642-313471C462AD}"/>
                  </a:ext>
                </a:extLst>
              </p:cNvPr>
              <p:cNvPicPr>
                <a:picLocks noChangeAspect="1"/>
              </p:cNvPicPr>
              <p:nvPr/>
            </p:nvPicPr>
            <p:blipFill>
              <a:blip r:embed="rId4"/>
              <a:stretch>
                <a:fillRect/>
              </a:stretch>
            </p:blipFill>
            <p:spPr>
              <a:xfrm>
                <a:off x="9462442" y="3693481"/>
                <a:ext cx="307413" cy="239343"/>
              </a:xfrm>
              <a:prstGeom prst="rect">
                <a:avLst/>
              </a:prstGeom>
            </p:spPr>
          </p:pic>
        </p:grpSp>
        <p:grpSp>
          <p:nvGrpSpPr>
            <p:cNvPr id="25" name="Grupa 74">
              <a:extLst>
                <a:ext uri="{FF2B5EF4-FFF2-40B4-BE49-F238E27FC236}">
                  <a16:creationId xmlns:a16="http://schemas.microsoft.com/office/drawing/2014/main" id="{B14EFCA8-6C18-4066-8E56-688F49EE38F4}"/>
                </a:ext>
              </a:extLst>
            </p:cNvPr>
            <p:cNvGrpSpPr/>
            <p:nvPr/>
          </p:nvGrpSpPr>
          <p:grpSpPr>
            <a:xfrm>
              <a:off x="10328808" y="2906135"/>
              <a:ext cx="1395532" cy="1353263"/>
              <a:chOff x="8474624" y="3137458"/>
              <a:chExt cx="1395532" cy="1353263"/>
            </a:xfrm>
          </p:grpSpPr>
          <p:pic>
            <p:nvPicPr>
              <p:cNvPr id="26" name="Slika 75">
                <a:extLst>
                  <a:ext uri="{FF2B5EF4-FFF2-40B4-BE49-F238E27FC236}">
                    <a16:creationId xmlns:a16="http://schemas.microsoft.com/office/drawing/2014/main" id="{99390622-AB25-4EFA-957C-CDA7E82A08FD}"/>
                  </a:ext>
                </a:extLst>
              </p:cNvPr>
              <p:cNvPicPr>
                <a:picLocks noChangeAspect="1"/>
              </p:cNvPicPr>
              <p:nvPr/>
            </p:nvPicPr>
            <p:blipFill>
              <a:blip r:embed="rId4"/>
              <a:stretch>
                <a:fillRect/>
              </a:stretch>
            </p:blipFill>
            <p:spPr>
              <a:xfrm>
                <a:off x="8530663" y="3257005"/>
                <a:ext cx="307413" cy="239343"/>
              </a:xfrm>
              <a:prstGeom prst="rect">
                <a:avLst/>
              </a:prstGeom>
            </p:spPr>
          </p:pic>
          <p:pic>
            <p:nvPicPr>
              <p:cNvPr id="27" name="Slika 76">
                <a:extLst>
                  <a:ext uri="{FF2B5EF4-FFF2-40B4-BE49-F238E27FC236}">
                    <a16:creationId xmlns:a16="http://schemas.microsoft.com/office/drawing/2014/main" id="{4E33B2F2-3B8B-4E45-A2D4-81BDADAD4054}"/>
                  </a:ext>
                </a:extLst>
              </p:cNvPr>
              <p:cNvPicPr>
                <a:picLocks noChangeAspect="1"/>
              </p:cNvPicPr>
              <p:nvPr/>
            </p:nvPicPr>
            <p:blipFill>
              <a:blip r:embed="rId4"/>
              <a:stretch>
                <a:fillRect/>
              </a:stretch>
            </p:blipFill>
            <p:spPr>
              <a:xfrm>
                <a:off x="9177605" y="3257005"/>
                <a:ext cx="307413" cy="239343"/>
              </a:xfrm>
              <a:prstGeom prst="rect">
                <a:avLst/>
              </a:prstGeom>
            </p:spPr>
          </p:pic>
          <p:pic>
            <p:nvPicPr>
              <p:cNvPr id="28" name="Slika 77">
                <a:extLst>
                  <a:ext uri="{FF2B5EF4-FFF2-40B4-BE49-F238E27FC236}">
                    <a16:creationId xmlns:a16="http://schemas.microsoft.com/office/drawing/2014/main" id="{8526B558-F8CF-491D-B243-12A6362DFC31}"/>
                  </a:ext>
                </a:extLst>
              </p:cNvPr>
              <p:cNvPicPr>
                <a:picLocks noChangeAspect="1"/>
              </p:cNvPicPr>
              <p:nvPr/>
            </p:nvPicPr>
            <p:blipFill>
              <a:blip r:embed="rId4"/>
              <a:stretch>
                <a:fillRect/>
              </a:stretch>
            </p:blipFill>
            <p:spPr>
              <a:xfrm>
                <a:off x="8530663" y="4107468"/>
                <a:ext cx="307413" cy="239343"/>
              </a:xfrm>
              <a:prstGeom prst="rect">
                <a:avLst/>
              </a:prstGeom>
            </p:spPr>
          </p:pic>
          <p:pic>
            <p:nvPicPr>
              <p:cNvPr id="29" name="Slika 78">
                <a:extLst>
                  <a:ext uri="{FF2B5EF4-FFF2-40B4-BE49-F238E27FC236}">
                    <a16:creationId xmlns:a16="http://schemas.microsoft.com/office/drawing/2014/main" id="{931983AD-E6CC-4C76-9DBF-9B508A21D7FB}"/>
                  </a:ext>
                </a:extLst>
              </p:cNvPr>
              <p:cNvPicPr>
                <a:picLocks noChangeAspect="1"/>
              </p:cNvPicPr>
              <p:nvPr/>
            </p:nvPicPr>
            <p:blipFill>
              <a:blip r:embed="rId4"/>
              <a:stretch>
                <a:fillRect/>
              </a:stretch>
            </p:blipFill>
            <p:spPr>
              <a:xfrm>
                <a:off x="9177605" y="4107468"/>
                <a:ext cx="307413" cy="239343"/>
              </a:xfrm>
              <a:prstGeom prst="rect">
                <a:avLst/>
              </a:prstGeom>
            </p:spPr>
          </p:pic>
          <p:pic>
            <p:nvPicPr>
              <p:cNvPr id="30" name="Slika 79">
                <a:extLst>
                  <a:ext uri="{FF2B5EF4-FFF2-40B4-BE49-F238E27FC236}">
                    <a16:creationId xmlns:a16="http://schemas.microsoft.com/office/drawing/2014/main" id="{4989ACA9-68DA-497E-BB01-E8C39105D958}"/>
                  </a:ext>
                </a:extLst>
              </p:cNvPr>
              <p:cNvPicPr>
                <a:picLocks noChangeAspect="1"/>
              </p:cNvPicPr>
              <p:nvPr/>
            </p:nvPicPr>
            <p:blipFill>
              <a:blip r:embed="rId4"/>
              <a:stretch>
                <a:fillRect/>
              </a:stretch>
            </p:blipFill>
            <p:spPr>
              <a:xfrm>
                <a:off x="8498837" y="3688008"/>
                <a:ext cx="307413" cy="239343"/>
              </a:xfrm>
              <a:prstGeom prst="rect">
                <a:avLst/>
              </a:prstGeom>
            </p:spPr>
          </p:pic>
          <p:pic>
            <p:nvPicPr>
              <p:cNvPr id="31" name="Slika 80">
                <a:extLst>
                  <a:ext uri="{FF2B5EF4-FFF2-40B4-BE49-F238E27FC236}">
                    <a16:creationId xmlns:a16="http://schemas.microsoft.com/office/drawing/2014/main" id="{CF7E57CE-6764-4AA9-B500-4A760410CF8D}"/>
                  </a:ext>
                </a:extLst>
              </p:cNvPr>
              <p:cNvPicPr>
                <a:picLocks noChangeAspect="1"/>
              </p:cNvPicPr>
              <p:nvPr/>
            </p:nvPicPr>
            <p:blipFill>
              <a:blip r:embed="rId4"/>
              <a:stretch>
                <a:fillRect/>
              </a:stretch>
            </p:blipFill>
            <p:spPr>
              <a:xfrm>
                <a:off x="9145779" y="3688008"/>
                <a:ext cx="307413" cy="239343"/>
              </a:xfrm>
              <a:prstGeom prst="rect">
                <a:avLst/>
              </a:prstGeom>
            </p:spPr>
          </p:pic>
          <p:sp>
            <p:nvSpPr>
              <p:cNvPr id="32" name="Pravokutnik 81">
                <a:extLst>
                  <a:ext uri="{FF2B5EF4-FFF2-40B4-BE49-F238E27FC236}">
                    <a16:creationId xmlns:a16="http://schemas.microsoft.com/office/drawing/2014/main" id="{BC07D0F6-5160-4D39-8414-05156DB224CB}"/>
                  </a:ext>
                </a:extLst>
              </p:cNvPr>
              <p:cNvSpPr/>
              <p:nvPr/>
            </p:nvSpPr>
            <p:spPr>
              <a:xfrm>
                <a:off x="8474624" y="3137458"/>
                <a:ext cx="1395532" cy="1353263"/>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3" name="Slika 82">
                <a:extLst>
                  <a:ext uri="{FF2B5EF4-FFF2-40B4-BE49-F238E27FC236}">
                    <a16:creationId xmlns:a16="http://schemas.microsoft.com/office/drawing/2014/main" id="{75CCCD3F-6139-4D51-9136-8F01E159E231}"/>
                  </a:ext>
                </a:extLst>
              </p:cNvPr>
              <p:cNvPicPr>
                <a:picLocks noChangeAspect="1"/>
              </p:cNvPicPr>
              <p:nvPr/>
            </p:nvPicPr>
            <p:blipFill>
              <a:blip r:embed="rId4"/>
              <a:stretch>
                <a:fillRect/>
              </a:stretch>
            </p:blipFill>
            <p:spPr>
              <a:xfrm>
                <a:off x="8847326" y="3262478"/>
                <a:ext cx="307413" cy="239343"/>
              </a:xfrm>
              <a:prstGeom prst="rect">
                <a:avLst/>
              </a:prstGeom>
            </p:spPr>
          </p:pic>
          <p:pic>
            <p:nvPicPr>
              <p:cNvPr id="34" name="Slika 83">
                <a:extLst>
                  <a:ext uri="{FF2B5EF4-FFF2-40B4-BE49-F238E27FC236}">
                    <a16:creationId xmlns:a16="http://schemas.microsoft.com/office/drawing/2014/main" id="{247E6C3E-67FE-4C2F-9C39-D1A821F1EECA}"/>
                  </a:ext>
                </a:extLst>
              </p:cNvPr>
              <p:cNvPicPr>
                <a:picLocks noChangeAspect="1"/>
              </p:cNvPicPr>
              <p:nvPr/>
            </p:nvPicPr>
            <p:blipFill>
              <a:blip r:embed="rId4"/>
              <a:stretch>
                <a:fillRect/>
              </a:stretch>
            </p:blipFill>
            <p:spPr>
              <a:xfrm>
                <a:off x="9494268" y="3262478"/>
                <a:ext cx="307413" cy="239343"/>
              </a:xfrm>
              <a:prstGeom prst="rect">
                <a:avLst/>
              </a:prstGeom>
            </p:spPr>
          </p:pic>
          <p:pic>
            <p:nvPicPr>
              <p:cNvPr id="35" name="Slika 84">
                <a:extLst>
                  <a:ext uri="{FF2B5EF4-FFF2-40B4-BE49-F238E27FC236}">
                    <a16:creationId xmlns:a16="http://schemas.microsoft.com/office/drawing/2014/main" id="{F6DE9119-FEF8-4B06-92C5-702E4CC17307}"/>
                  </a:ext>
                </a:extLst>
              </p:cNvPr>
              <p:cNvPicPr>
                <a:picLocks noChangeAspect="1"/>
              </p:cNvPicPr>
              <p:nvPr/>
            </p:nvPicPr>
            <p:blipFill>
              <a:blip r:embed="rId4"/>
              <a:stretch>
                <a:fillRect/>
              </a:stretch>
            </p:blipFill>
            <p:spPr>
              <a:xfrm>
                <a:off x="8847326" y="4112941"/>
                <a:ext cx="307413" cy="239343"/>
              </a:xfrm>
              <a:prstGeom prst="rect">
                <a:avLst/>
              </a:prstGeom>
            </p:spPr>
          </p:pic>
          <p:pic>
            <p:nvPicPr>
              <p:cNvPr id="36" name="Slika 85">
                <a:extLst>
                  <a:ext uri="{FF2B5EF4-FFF2-40B4-BE49-F238E27FC236}">
                    <a16:creationId xmlns:a16="http://schemas.microsoft.com/office/drawing/2014/main" id="{842D0776-A276-4228-8DBA-B04EF2F62895}"/>
                  </a:ext>
                </a:extLst>
              </p:cNvPr>
              <p:cNvPicPr>
                <a:picLocks noChangeAspect="1"/>
              </p:cNvPicPr>
              <p:nvPr/>
            </p:nvPicPr>
            <p:blipFill>
              <a:blip r:embed="rId4"/>
              <a:stretch>
                <a:fillRect/>
              </a:stretch>
            </p:blipFill>
            <p:spPr>
              <a:xfrm>
                <a:off x="9494268" y="4112941"/>
                <a:ext cx="307413" cy="239343"/>
              </a:xfrm>
              <a:prstGeom prst="rect">
                <a:avLst/>
              </a:prstGeom>
            </p:spPr>
          </p:pic>
          <p:pic>
            <p:nvPicPr>
              <p:cNvPr id="37" name="Slika 86">
                <a:extLst>
                  <a:ext uri="{FF2B5EF4-FFF2-40B4-BE49-F238E27FC236}">
                    <a16:creationId xmlns:a16="http://schemas.microsoft.com/office/drawing/2014/main" id="{94DF56DA-EF5C-44E0-B40E-AF602E26BC85}"/>
                  </a:ext>
                </a:extLst>
              </p:cNvPr>
              <p:cNvPicPr>
                <a:picLocks noChangeAspect="1"/>
              </p:cNvPicPr>
              <p:nvPr/>
            </p:nvPicPr>
            <p:blipFill>
              <a:blip r:embed="rId4"/>
              <a:stretch>
                <a:fillRect/>
              </a:stretch>
            </p:blipFill>
            <p:spPr>
              <a:xfrm>
                <a:off x="8815500" y="3693481"/>
                <a:ext cx="307413" cy="239343"/>
              </a:xfrm>
              <a:prstGeom prst="rect">
                <a:avLst/>
              </a:prstGeom>
            </p:spPr>
          </p:pic>
          <p:pic>
            <p:nvPicPr>
              <p:cNvPr id="38" name="Slika 87">
                <a:extLst>
                  <a:ext uri="{FF2B5EF4-FFF2-40B4-BE49-F238E27FC236}">
                    <a16:creationId xmlns:a16="http://schemas.microsoft.com/office/drawing/2014/main" id="{DA26ED54-72A2-4A85-BE09-8013E4BE2B48}"/>
                  </a:ext>
                </a:extLst>
              </p:cNvPr>
              <p:cNvPicPr>
                <a:picLocks noChangeAspect="1"/>
              </p:cNvPicPr>
              <p:nvPr/>
            </p:nvPicPr>
            <p:blipFill>
              <a:blip r:embed="rId4"/>
              <a:stretch>
                <a:fillRect/>
              </a:stretch>
            </p:blipFill>
            <p:spPr>
              <a:xfrm>
                <a:off x="9462442" y="3693481"/>
                <a:ext cx="307413" cy="239343"/>
              </a:xfrm>
              <a:prstGeom prst="rect">
                <a:avLst/>
              </a:prstGeom>
            </p:spPr>
          </p:pic>
        </p:grpSp>
      </p:grpSp>
    </p:spTree>
    <p:extLst>
      <p:ext uri="{BB962C8B-B14F-4D97-AF65-F5344CB8AC3E}">
        <p14:creationId xmlns:p14="http://schemas.microsoft.com/office/powerpoint/2010/main" val="419014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 y="29513"/>
            <a:ext cx="12192001" cy="682097"/>
          </a:xfrm>
        </p:spPr>
        <p:txBody>
          <a:bodyPr>
            <a:normAutofit fontScale="90000"/>
          </a:bodyPr>
          <a:lstStyle/>
          <a:p>
            <a:pPr algn="l"/>
            <a:r>
              <a:rPr lang="hr-HR" sz="4400" b="0" i="1" dirty="0">
                <a:solidFill>
                  <a:schemeClr val="tx1">
                    <a:lumMod val="95000"/>
                    <a:lumOff val="5000"/>
                  </a:schemeClr>
                </a:solidFill>
                <a:latin typeface="+mj-lt"/>
                <a:ea typeface="+mj-ea"/>
                <a:cs typeface="+mj-cs"/>
              </a:rPr>
              <a:t>Komponente (male) računalne mreže</a:t>
            </a:r>
          </a:p>
        </p:txBody>
      </p:sp>
      <p:pic>
        <p:nvPicPr>
          <p:cNvPr id="53" name="Slika 52">
            <a:extLst>
              <a:ext uri="{FF2B5EF4-FFF2-40B4-BE49-F238E27FC236}">
                <a16:creationId xmlns:a16="http://schemas.microsoft.com/office/drawing/2014/main" id="{55BD6806-CE8E-4E2A-8BEF-B7D872AE7053}"/>
              </a:ext>
            </a:extLst>
          </p:cNvPr>
          <p:cNvPicPr>
            <a:picLocks noChangeAspect="1"/>
          </p:cNvPicPr>
          <p:nvPr/>
        </p:nvPicPr>
        <p:blipFill>
          <a:blip r:embed="rId2"/>
          <a:stretch>
            <a:fillRect/>
          </a:stretch>
        </p:blipFill>
        <p:spPr>
          <a:xfrm>
            <a:off x="4482138" y="1286132"/>
            <a:ext cx="676275" cy="560342"/>
          </a:xfrm>
          <a:prstGeom prst="rect">
            <a:avLst/>
          </a:prstGeom>
        </p:spPr>
      </p:pic>
      <p:pic>
        <p:nvPicPr>
          <p:cNvPr id="55" name="Slika 54">
            <a:extLst>
              <a:ext uri="{FF2B5EF4-FFF2-40B4-BE49-F238E27FC236}">
                <a16:creationId xmlns:a16="http://schemas.microsoft.com/office/drawing/2014/main" id="{2450CAFA-97D2-4544-9C87-881C87C0F837}"/>
              </a:ext>
            </a:extLst>
          </p:cNvPr>
          <p:cNvPicPr>
            <a:picLocks noChangeAspect="1"/>
          </p:cNvPicPr>
          <p:nvPr/>
        </p:nvPicPr>
        <p:blipFill>
          <a:blip r:embed="rId3"/>
          <a:stretch>
            <a:fillRect/>
          </a:stretch>
        </p:blipFill>
        <p:spPr>
          <a:xfrm>
            <a:off x="469134" y="2992392"/>
            <a:ext cx="1048016" cy="366806"/>
          </a:xfrm>
          <a:prstGeom prst="rect">
            <a:avLst/>
          </a:prstGeom>
        </p:spPr>
      </p:pic>
      <p:pic>
        <p:nvPicPr>
          <p:cNvPr id="57" name="Slika 56">
            <a:extLst>
              <a:ext uri="{FF2B5EF4-FFF2-40B4-BE49-F238E27FC236}">
                <a16:creationId xmlns:a16="http://schemas.microsoft.com/office/drawing/2014/main" id="{3B11F210-8636-4167-85C6-F23B05FD32C6}"/>
              </a:ext>
            </a:extLst>
          </p:cNvPr>
          <p:cNvPicPr>
            <a:picLocks noChangeAspect="1"/>
          </p:cNvPicPr>
          <p:nvPr/>
        </p:nvPicPr>
        <p:blipFill>
          <a:blip r:embed="rId4"/>
          <a:stretch>
            <a:fillRect/>
          </a:stretch>
        </p:blipFill>
        <p:spPr>
          <a:xfrm>
            <a:off x="326239" y="2236946"/>
            <a:ext cx="1272590" cy="381777"/>
          </a:xfrm>
          <a:prstGeom prst="rect">
            <a:avLst/>
          </a:prstGeom>
        </p:spPr>
      </p:pic>
      <p:pic>
        <p:nvPicPr>
          <p:cNvPr id="59" name="Slika 58">
            <a:extLst>
              <a:ext uri="{FF2B5EF4-FFF2-40B4-BE49-F238E27FC236}">
                <a16:creationId xmlns:a16="http://schemas.microsoft.com/office/drawing/2014/main" id="{2C1D5BB8-A67D-406B-89DC-B9EDC32DF695}"/>
              </a:ext>
            </a:extLst>
          </p:cNvPr>
          <p:cNvPicPr>
            <a:picLocks noChangeAspect="1"/>
          </p:cNvPicPr>
          <p:nvPr/>
        </p:nvPicPr>
        <p:blipFill>
          <a:blip r:embed="rId5"/>
          <a:stretch>
            <a:fillRect/>
          </a:stretch>
        </p:blipFill>
        <p:spPr>
          <a:xfrm>
            <a:off x="197635" y="986395"/>
            <a:ext cx="1160303" cy="913271"/>
          </a:xfrm>
          <a:prstGeom prst="rect">
            <a:avLst/>
          </a:prstGeom>
        </p:spPr>
      </p:pic>
      <p:pic>
        <p:nvPicPr>
          <p:cNvPr id="61" name="Slika 60" descr="Slika na kojoj se prikazuje tekst, karta&#10;&#10;Opis je generiran uz visoku pouzdanost">
            <a:extLst>
              <a:ext uri="{FF2B5EF4-FFF2-40B4-BE49-F238E27FC236}">
                <a16:creationId xmlns:a16="http://schemas.microsoft.com/office/drawing/2014/main" id="{4FF6285A-FBB9-4218-86CA-0A9A42F0179F}"/>
              </a:ext>
            </a:extLst>
          </p:cNvPr>
          <p:cNvPicPr>
            <a:picLocks noChangeAspect="1"/>
          </p:cNvPicPr>
          <p:nvPr/>
        </p:nvPicPr>
        <p:blipFill>
          <a:blip r:embed="rId6"/>
          <a:stretch>
            <a:fillRect/>
          </a:stretch>
        </p:blipFill>
        <p:spPr>
          <a:xfrm>
            <a:off x="247100" y="4877106"/>
            <a:ext cx="1145331" cy="771040"/>
          </a:xfrm>
          <a:prstGeom prst="rect">
            <a:avLst/>
          </a:prstGeom>
        </p:spPr>
      </p:pic>
      <p:pic>
        <p:nvPicPr>
          <p:cNvPr id="63" name="Slika 62">
            <a:extLst>
              <a:ext uri="{FF2B5EF4-FFF2-40B4-BE49-F238E27FC236}">
                <a16:creationId xmlns:a16="http://schemas.microsoft.com/office/drawing/2014/main" id="{02408F41-1363-4D0B-91B9-88B41C5DBFB2}"/>
              </a:ext>
            </a:extLst>
          </p:cNvPr>
          <p:cNvPicPr>
            <a:picLocks noChangeAspect="1"/>
          </p:cNvPicPr>
          <p:nvPr/>
        </p:nvPicPr>
        <p:blipFill>
          <a:blip r:embed="rId7"/>
          <a:stretch>
            <a:fillRect/>
          </a:stretch>
        </p:blipFill>
        <p:spPr>
          <a:xfrm>
            <a:off x="388161" y="3832639"/>
            <a:ext cx="860870" cy="643781"/>
          </a:xfrm>
          <a:prstGeom prst="rect">
            <a:avLst/>
          </a:prstGeom>
        </p:spPr>
      </p:pic>
      <p:pic>
        <p:nvPicPr>
          <p:cNvPr id="65" name="Slika 64">
            <a:extLst>
              <a:ext uri="{FF2B5EF4-FFF2-40B4-BE49-F238E27FC236}">
                <a16:creationId xmlns:a16="http://schemas.microsoft.com/office/drawing/2014/main" id="{19DE4181-0B99-4422-BB6A-265206BE451B}"/>
              </a:ext>
            </a:extLst>
          </p:cNvPr>
          <p:cNvPicPr>
            <a:picLocks noChangeAspect="1"/>
          </p:cNvPicPr>
          <p:nvPr/>
        </p:nvPicPr>
        <p:blipFill>
          <a:blip r:embed="rId8"/>
          <a:stretch>
            <a:fillRect/>
          </a:stretch>
        </p:blipFill>
        <p:spPr>
          <a:xfrm>
            <a:off x="4392470" y="2236946"/>
            <a:ext cx="963138" cy="658259"/>
          </a:xfrm>
          <a:prstGeom prst="rect">
            <a:avLst/>
          </a:prstGeom>
        </p:spPr>
      </p:pic>
      <p:pic>
        <p:nvPicPr>
          <p:cNvPr id="67" name="Slika 66">
            <a:extLst>
              <a:ext uri="{FF2B5EF4-FFF2-40B4-BE49-F238E27FC236}">
                <a16:creationId xmlns:a16="http://schemas.microsoft.com/office/drawing/2014/main" id="{43A7E7DA-B065-4E69-A9FE-90CCB33C4EFA}"/>
              </a:ext>
            </a:extLst>
          </p:cNvPr>
          <p:cNvPicPr>
            <a:picLocks noChangeAspect="1"/>
          </p:cNvPicPr>
          <p:nvPr/>
        </p:nvPicPr>
        <p:blipFill>
          <a:blip r:embed="rId9"/>
          <a:stretch>
            <a:fillRect/>
          </a:stretch>
        </p:blipFill>
        <p:spPr>
          <a:xfrm>
            <a:off x="4455113" y="3649769"/>
            <a:ext cx="703299" cy="855738"/>
          </a:xfrm>
          <a:prstGeom prst="rect">
            <a:avLst/>
          </a:prstGeom>
        </p:spPr>
      </p:pic>
      <p:pic>
        <p:nvPicPr>
          <p:cNvPr id="69" name="Slika 68">
            <a:extLst>
              <a:ext uri="{FF2B5EF4-FFF2-40B4-BE49-F238E27FC236}">
                <a16:creationId xmlns:a16="http://schemas.microsoft.com/office/drawing/2014/main" id="{11C2A97F-6313-4046-A047-831F1B9D371D}"/>
              </a:ext>
            </a:extLst>
          </p:cNvPr>
          <p:cNvPicPr>
            <a:picLocks noChangeAspect="1"/>
          </p:cNvPicPr>
          <p:nvPr/>
        </p:nvPicPr>
        <p:blipFill>
          <a:blip r:embed="rId10"/>
          <a:stretch>
            <a:fillRect/>
          </a:stretch>
        </p:blipFill>
        <p:spPr>
          <a:xfrm>
            <a:off x="5438919" y="3926030"/>
            <a:ext cx="748338" cy="602828"/>
          </a:xfrm>
          <a:prstGeom prst="rect">
            <a:avLst/>
          </a:prstGeom>
        </p:spPr>
      </p:pic>
      <p:pic>
        <p:nvPicPr>
          <p:cNvPr id="71" name="Slika 70">
            <a:extLst>
              <a:ext uri="{FF2B5EF4-FFF2-40B4-BE49-F238E27FC236}">
                <a16:creationId xmlns:a16="http://schemas.microsoft.com/office/drawing/2014/main" id="{152C784C-7517-49BB-BD8D-27E6B5122DCD}"/>
              </a:ext>
            </a:extLst>
          </p:cNvPr>
          <p:cNvPicPr>
            <a:picLocks noChangeAspect="1"/>
          </p:cNvPicPr>
          <p:nvPr/>
        </p:nvPicPr>
        <p:blipFill>
          <a:blip r:embed="rId11"/>
          <a:stretch>
            <a:fillRect/>
          </a:stretch>
        </p:blipFill>
        <p:spPr>
          <a:xfrm>
            <a:off x="4420583" y="4741046"/>
            <a:ext cx="833079" cy="999694"/>
          </a:xfrm>
          <a:prstGeom prst="rect">
            <a:avLst/>
          </a:prstGeom>
        </p:spPr>
      </p:pic>
      <p:pic>
        <p:nvPicPr>
          <p:cNvPr id="73" name="Slika 72">
            <a:extLst>
              <a:ext uri="{FF2B5EF4-FFF2-40B4-BE49-F238E27FC236}">
                <a16:creationId xmlns:a16="http://schemas.microsoft.com/office/drawing/2014/main" id="{A40A7C38-88BD-4E3F-89C6-AA938DCE1362}"/>
              </a:ext>
            </a:extLst>
          </p:cNvPr>
          <p:cNvPicPr>
            <a:picLocks noChangeAspect="1"/>
          </p:cNvPicPr>
          <p:nvPr/>
        </p:nvPicPr>
        <p:blipFill>
          <a:blip r:embed="rId12"/>
          <a:stretch>
            <a:fillRect/>
          </a:stretch>
        </p:blipFill>
        <p:spPr>
          <a:xfrm>
            <a:off x="8320720" y="1051184"/>
            <a:ext cx="1000265" cy="1014554"/>
          </a:xfrm>
          <a:prstGeom prst="rect">
            <a:avLst/>
          </a:prstGeom>
        </p:spPr>
      </p:pic>
      <p:pic>
        <p:nvPicPr>
          <p:cNvPr id="75" name="Slika 74" descr="Slika na kojoj se prikazuje ograda&#10;&#10;Opis je generiran uz visoku pouzdanost">
            <a:extLst>
              <a:ext uri="{FF2B5EF4-FFF2-40B4-BE49-F238E27FC236}">
                <a16:creationId xmlns:a16="http://schemas.microsoft.com/office/drawing/2014/main" id="{7DF1E8ED-00C4-4C14-9EA6-EBB2CC9569D1}"/>
              </a:ext>
            </a:extLst>
          </p:cNvPr>
          <p:cNvPicPr>
            <a:picLocks noChangeAspect="1"/>
          </p:cNvPicPr>
          <p:nvPr/>
        </p:nvPicPr>
        <p:blipFill>
          <a:blip r:embed="rId13"/>
          <a:stretch>
            <a:fillRect/>
          </a:stretch>
        </p:blipFill>
        <p:spPr>
          <a:xfrm>
            <a:off x="8282613" y="3177999"/>
            <a:ext cx="1485897" cy="293090"/>
          </a:xfrm>
          <a:prstGeom prst="rect">
            <a:avLst/>
          </a:prstGeom>
        </p:spPr>
      </p:pic>
      <p:pic>
        <p:nvPicPr>
          <p:cNvPr id="77" name="Slika 76">
            <a:extLst>
              <a:ext uri="{FF2B5EF4-FFF2-40B4-BE49-F238E27FC236}">
                <a16:creationId xmlns:a16="http://schemas.microsoft.com/office/drawing/2014/main" id="{1C6D3282-5F37-4857-9364-FCAB68049537}"/>
              </a:ext>
            </a:extLst>
          </p:cNvPr>
          <p:cNvPicPr>
            <a:picLocks noChangeAspect="1"/>
          </p:cNvPicPr>
          <p:nvPr/>
        </p:nvPicPr>
        <p:blipFill>
          <a:blip r:embed="rId14"/>
          <a:stretch>
            <a:fillRect/>
          </a:stretch>
        </p:blipFill>
        <p:spPr>
          <a:xfrm>
            <a:off x="8282614" y="2403328"/>
            <a:ext cx="1485897" cy="364190"/>
          </a:xfrm>
          <a:prstGeom prst="rect">
            <a:avLst/>
          </a:prstGeom>
        </p:spPr>
      </p:pic>
      <p:sp>
        <p:nvSpPr>
          <p:cNvPr id="78" name="TekstniOkvir 77">
            <a:extLst>
              <a:ext uri="{FF2B5EF4-FFF2-40B4-BE49-F238E27FC236}">
                <a16:creationId xmlns:a16="http://schemas.microsoft.com/office/drawing/2014/main" id="{B7495978-68C4-483A-9CDD-6A60214A67BF}"/>
              </a:ext>
            </a:extLst>
          </p:cNvPr>
          <p:cNvSpPr txBox="1"/>
          <p:nvPr/>
        </p:nvSpPr>
        <p:spPr>
          <a:xfrm>
            <a:off x="1708850" y="1477142"/>
            <a:ext cx="1482650" cy="369332"/>
          </a:xfrm>
          <a:prstGeom prst="rect">
            <a:avLst/>
          </a:prstGeom>
          <a:noFill/>
        </p:spPr>
        <p:txBody>
          <a:bodyPr wrap="none" rtlCol="0">
            <a:spAutoFit/>
          </a:bodyPr>
          <a:lstStyle/>
          <a:p>
            <a:r>
              <a:rPr lang="hr-HR" dirty="0"/>
              <a:t>Bežični </a:t>
            </a:r>
            <a:r>
              <a:rPr lang="hr-HR" dirty="0" err="1"/>
              <a:t>router</a:t>
            </a:r>
            <a:endParaRPr lang="hr-HR" dirty="0"/>
          </a:p>
        </p:txBody>
      </p:sp>
      <p:sp>
        <p:nvSpPr>
          <p:cNvPr id="79" name="TekstniOkvir 78">
            <a:extLst>
              <a:ext uri="{FF2B5EF4-FFF2-40B4-BE49-F238E27FC236}">
                <a16:creationId xmlns:a16="http://schemas.microsoft.com/office/drawing/2014/main" id="{A11013E5-F1D7-40CF-A2F3-C4F1EDDEC75A}"/>
              </a:ext>
            </a:extLst>
          </p:cNvPr>
          <p:cNvSpPr txBox="1"/>
          <p:nvPr/>
        </p:nvSpPr>
        <p:spPr>
          <a:xfrm>
            <a:off x="1708850" y="2214368"/>
            <a:ext cx="2211313" cy="646331"/>
          </a:xfrm>
          <a:prstGeom prst="rect">
            <a:avLst/>
          </a:prstGeom>
          <a:noFill/>
        </p:spPr>
        <p:txBody>
          <a:bodyPr wrap="square" rtlCol="0">
            <a:spAutoFit/>
          </a:bodyPr>
          <a:lstStyle/>
          <a:p>
            <a:r>
              <a:rPr lang="hr-HR" dirty="0" err="1"/>
              <a:t>Ethernet</a:t>
            </a:r>
            <a:r>
              <a:rPr lang="hr-HR" dirty="0"/>
              <a:t> preklopnik s optikom</a:t>
            </a:r>
          </a:p>
        </p:txBody>
      </p:sp>
      <p:sp>
        <p:nvSpPr>
          <p:cNvPr id="80" name="TekstniOkvir 79">
            <a:extLst>
              <a:ext uri="{FF2B5EF4-FFF2-40B4-BE49-F238E27FC236}">
                <a16:creationId xmlns:a16="http://schemas.microsoft.com/office/drawing/2014/main" id="{19BDEF1A-D071-4945-AF38-D4F6C2F9B9B6}"/>
              </a:ext>
            </a:extLst>
          </p:cNvPr>
          <p:cNvSpPr txBox="1"/>
          <p:nvPr/>
        </p:nvSpPr>
        <p:spPr>
          <a:xfrm>
            <a:off x="1708850" y="2941383"/>
            <a:ext cx="2592056" cy="369332"/>
          </a:xfrm>
          <a:prstGeom prst="rect">
            <a:avLst/>
          </a:prstGeom>
          <a:noFill/>
        </p:spPr>
        <p:txBody>
          <a:bodyPr wrap="none" rtlCol="0">
            <a:spAutoFit/>
          </a:bodyPr>
          <a:lstStyle/>
          <a:p>
            <a:r>
              <a:rPr lang="hr-HR" dirty="0" err="1"/>
              <a:t>Ethernet</a:t>
            </a:r>
            <a:r>
              <a:rPr lang="hr-HR" dirty="0"/>
              <a:t> preklopnik s </a:t>
            </a:r>
            <a:r>
              <a:rPr lang="hr-HR" dirty="0" err="1"/>
              <a:t>PoE</a:t>
            </a:r>
            <a:endParaRPr lang="hr-HR" dirty="0"/>
          </a:p>
        </p:txBody>
      </p:sp>
      <p:sp>
        <p:nvSpPr>
          <p:cNvPr id="81" name="TekstniOkvir 80">
            <a:extLst>
              <a:ext uri="{FF2B5EF4-FFF2-40B4-BE49-F238E27FC236}">
                <a16:creationId xmlns:a16="http://schemas.microsoft.com/office/drawing/2014/main" id="{8BDAB994-9FF7-4AC0-A7BE-67C8C5EFCD87}"/>
              </a:ext>
            </a:extLst>
          </p:cNvPr>
          <p:cNvSpPr txBox="1"/>
          <p:nvPr/>
        </p:nvSpPr>
        <p:spPr>
          <a:xfrm>
            <a:off x="1680021" y="3892972"/>
            <a:ext cx="1309974" cy="369332"/>
          </a:xfrm>
          <a:prstGeom prst="rect">
            <a:avLst/>
          </a:prstGeom>
          <a:noFill/>
        </p:spPr>
        <p:txBody>
          <a:bodyPr wrap="none" rtlCol="0">
            <a:spAutoFit/>
          </a:bodyPr>
          <a:lstStyle/>
          <a:p>
            <a:r>
              <a:rPr lang="hr-HR" dirty="0" err="1"/>
              <a:t>PoE</a:t>
            </a:r>
            <a:r>
              <a:rPr lang="hr-HR" dirty="0"/>
              <a:t> </a:t>
            </a:r>
            <a:r>
              <a:rPr lang="hr-HR" dirty="0" err="1"/>
              <a:t>injektor</a:t>
            </a:r>
            <a:endParaRPr lang="hr-HR" dirty="0"/>
          </a:p>
        </p:txBody>
      </p:sp>
      <p:sp>
        <p:nvSpPr>
          <p:cNvPr id="82" name="TekstniOkvir 81">
            <a:extLst>
              <a:ext uri="{FF2B5EF4-FFF2-40B4-BE49-F238E27FC236}">
                <a16:creationId xmlns:a16="http://schemas.microsoft.com/office/drawing/2014/main" id="{8A80FF50-1C61-4AD0-9D69-4EC3DAE9BAD1}"/>
              </a:ext>
            </a:extLst>
          </p:cNvPr>
          <p:cNvSpPr txBox="1"/>
          <p:nvPr/>
        </p:nvSpPr>
        <p:spPr>
          <a:xfrm>
            <a:off x="1708850" y="4987881"/>
            <a:ext cx="2250040" cy="369332"/>
          </a:xfrm>
          <a:prstGeom prst="rect">
            <a:avLst/>
          </a:prstGeom>
          <a:noFill/>
        </p:spPr>
        <p:txBody>
          <a:bodyPr wrap="none" rtlCol="0">
            <a:spAutoFit/>
          </a:bodyPr>
          <a:lstStyle/>
          <a:p>
            <a:r>
              <a:rPr lang="hr-HR" dirty="0" err="1"/>
              <a:t>Coper-Fiber</a:t>
            </a:r>
            <a:r>
              <a:rPr lang="hr-HR" dirty="0"/>
              <a:t> </a:t>
            </a:r>
            <a:r>
              <a:rPr lang="hr-HR" dirty="0" err="1"/>
              <a:t>converter</a:t>
            </a:r>
            <a:endParaRPr lang="hr-HR" dirty="0"/>
          </a:p>
        </p:txBody>
      </p:sp>
      <p:sp>
        <p:nvSpPr>
          <p:cNvPr id="83" name="TekstniOkvir 82">
            <a:extLst>
              <a:ext uri="{FF2B5EF4-FFF2-40B4-BE49-F238E27FC236}">
                <a16:creationId xmlns:a16="http://schemas.microsoft.com/office/drawing/2014/main" id="{6768B21C-DDA2-49A8-9076-8D1C6E82C088}"/>
              </a:ext>
            </a:extLst>
          </p:cNvPr>
          <p:cNvSpPr txBox="1"/>
          <p:nvPr/>
        </p:nvSpPr>
        <p:spPr>
          <a:xfrm>
            <a:off x="5438919" y="1443030"/>
            <a:ext cx="2197909" cy="369332"/>
          </a:xfrm>
          <a:prstGeom prst="rect">
            <a:avLst/>
          </a:prstGeom>
          <a:noFill/>
        </p:spPr>
        <p:txBody>
          <a:bodyPr wrap="none" rtlCol="0">
            <a:spAutoFit/>
          </a:bodyPr>
          <a:lstStyle/>
          <a:p>
            <a:r>
              <a:rPr lang="hr-HR" dirty="0"/>
              <a:t>Wireless Access </a:t>
            </a:r>
            <a:r>
              <a:rPr lang="hr-HR" dirty="0" err="1"/>
              <a:t>Point</a:t>
            </a:r>
            <a:endParaRPr lang="hr-HR" dirty="0"/>
          </a:p>
        </p:txBody>
      </p:sp>
      <p:sp>
        <p:nvSpPr>
          <p:cNvPr id="84" name="TekstniOkvir 83">
            <a:extLst>
              <a:ext uri="{FF2B5EF4-FFF2-40B4-BE49-F238E27FC236}">
                <a16:creationId xmlns:a16="http://schemas.microsoft.com/office/drawing/2014/main" id="{9F6CCCEC-B4D7-4746-89AA-831E6AE20D47}"/>
              </a:ext>
            </a:extLst>
          </p:cNvPr>
          <p:cNvSpPr txBox="1"/>
          <p:nvPr/>
        </p:nvSpPr>
        <p:spPr>
          <a:xfrm>
            <a:off x="5438919" y="2315198"/>
            <a:ext cx="1110497" cy="369332"/>
          </a:xfrm>
          <a:prstGeom prst="rect">
            <a:avLst/>
          </a:prstGeom>
          <a:noFill/>
        </p:spPr>
        <p:txBody>
          <a:bodyPr wrap="none" rtlCol="0">
            <a:spAutoFit/>
          </a:bodyPr>
          <a:lstStyle/>
          <a:p>
            <a:r>
              <a:rPr lang="hr-HR" dirty="0"/>
              <a:t>IP kamera</a:t>
            </a:r>
          </a:p>
        </p:txBody>
      </p:sp>
      <p:sp>
        <p:nvSpPr>
          <p:cNvPr id="85" name="TekstniOkvir 84">
            <a:extLst>
              <a:ext uri="{FF2B5EF4-FFF2-40B4-BE49-F238E27FC236}">
                <a16:creationId xmlns:a16="http://schemas.microsoft.com/office/drawing/2014/main" id="{8E9478C5-1285-471D-993F-A498F1CEFE98}"/>
              </a:ext>
            </a:extLst>
          </p:cNvPr>
          <p:cNvSpPr txBox="1"/>
          <p:nvPr/>
        </p:nvSpPr>
        <p:spPr>
          <a:xfrm>
            <a:off x="6277119" y="4042778"/>
            <a:ext cx="1905971" cy="369332"/>
          </a:xfrm>
          <a:prstGeom prst="rect">
            <a:avLst/>
          </a:prstGeom>
          <a:noFill/>
        </p:spPr>
        <p:txBody>
          <a:bodyPr wrap="none" rtlCol="0">
            <a:spAutoFit/>
          </a:bodyPr>
          <a:lstStyle/>
          <a:p>
            <a:r>
              <a:rPr lang="hr-HR" dirty="0"/>
              <a:t>NAS i NAS adapter</a:t>
            </a:r>
          </a:p>
        </p:txBody>
      </p:sp>
      <p:sp>
        <p:nvSpPr>
          <p:cNvPr id="86" name="TekstniOkvir 85">
            <a:extLst>
              <a:ext uri="{FF2B5EF4-FFF2-40B4-BE49-F238E27FC236}">
                <a16:creationId xmlns:a16="http://schemas.microsoft.com/office/drawing/2014/main" id="{687CE0B6-9250-41DF-A7B6-BD2866610407}"/>
              </a:ext>
            </a:extLst>
          </p:cNvPr>
          <p:cNvSpPr txBox="1"/>
          <p:nvPr/>
        </p:nvSpPr>
        <p:spPr>
          <a:xfrm>
            <a:off x="5450889" y="5056227"/>
            <a:ext cx="1079334" cy="369332"/>
          </a:xfrm>
          <a:prstGeom prst="rect">
            <a:avLst/>
          </a:prstGeom>
          <a:noFill/>
        </p:spPr>
        <p:txBody>
          <a:bodyPr wrap="none" rtlCol="0">
            <a:spAutoFit/>
          </a:bodyPr>
          <a:lstStyle/>
          <a:p>
            <a:r>
              <a:rPr lang="hr-HR" dirty="0"/>
              <a:t>IP telefon</a:t>
            </a:r>
          </a:p>
        </p:txBody>
      </p:sp>
      <p:sp>
        <p:nvSpPr>
          <p:cNvPr id="87" name="TekstniOkvir 86">
            <a:extLst>
              <a:ext uri="{FF2B5EF4-FFF2-40B4-BE49-F238E27FC236}">
                <a16:creationId xmlns:a16="http://schemas.microsoft.com/office/drawing/2014/main" id="{842E8491-0A50-4453-B370-EE86ACCC23BD}"/>
              </a:ext>
            </a:extLst>
          </p:cNvPr>
          <p:cNvSpPr txBox="1"/>
          <p:nvPr/>
        </p:nvSpPr>
        <p:spPr>
          <a:xfrm>
            <a:off x="10006646" y="1382220"/>
            <a:ext cx="1468222" cy="369332"/>
          </a:xfrm>
          <a:prstGeom prst="rect">
            <a:avLst/>
          </a:prstGeom>
          <a:noFill/>
        </p:spPr>
        <p:txBody>
          <a:bodyPr wrap="none" rtlCol="0">
            <a:spAutoFit/>
          </a:bodyPr>
          <a:lstStyle/>
          <a:p>
            <a:r>
              <a:rPr lang="hr-HR" dirty="0"/>
              <a:t>Mrežni ormar</a:t>
            </a:r>
          </a:p>
        </p:txBody>
      </p:sp>
      <p:sp>
        <p:nvSpPr>
          <p:cNvPr id="88" name="TekstniOkvir 87">
            <a:extLst>
              <a:ext uri="{FF2B5EF4-FFF2-40B4-BE49-F238E27FC236}">
                <a16:creationId xmlns:a16="http://schemas.microsoft.com/office/drawing/2014/main" id="{A4575B4E-E2CD-4790-B428-066B6F54F7C6}"/>
              </a:ext>
            </a:extLst>
          </p:cNvPr>
          <p:cNvSpPr txBox="1"/>
          <p:nvPr/>
        </p:nvSpPr>
        <p:spPr>
          <a:xfrm>
            <a:off x="10052026" y="2380394"/>
            <a:ext cx="1929887" cy="369332"/>
          </a:xfrm>
          <a:prstGeom prst="rect">
            <a:avLst/>
          </a:prstGeom>
          <a:noFill/>
        </p:spPr>
        <p:txBody>
          <a:bodyPr wrap="none" rtlCol="0">
            <a:spAutoFit/>
          </a:bodyPr>
          <a:lstStyle/>
          <a:p>
            <a:r>
              <a:rPr lang="hr-HR" dirty="0" err="1"/>
              <a:t>Patch</a:t>
            </a:r>
            <a:r>
              <a:rPr lang="hr-HR" dirty="0"/>
              <a:t> panel-optika</a:t>
            </a:r>
          </a:p>
        </p:txBody>
      </p:sp>
      <p:sp>
        <p:nvSpPr>
          <p:cNvPr id="89" name="TekstniOkvir 88">
            <a:extLst>
              <a:ext uri="{FF2B5EF4-FFF2-40B4-BE49-F238E27FC236}">
                <a16:creationId xmlns:a16="http://schemas.microsoft.com/office/drawing/2014/main" id="{579DB2A9-F421-4414-B64E-823CDCD39D65}"/>
              </a:ext>
            </a:extLst>
          </p:cNvPr>
          <p:cNvSpPr txBox="1"/>
          <p:nvPr/>
        </p:nvSpPr>
        <p:spPr>
          <a:xfrm>
            <a:off x="10006646" y="3018656"/>
            <a:ext cx="1869999" cy="369332"/>
          </a:xfrm>
          <a:prstGeom prst="rect">
            <a:avLst/>
          </a:prstGeom>
          <a:noFill/>
        </p:spPr>
        <p:txBody>
          <a:bodyPr wrap="none" rtlCol="0">
            <a:spAutoFit/>
          </a:bodyPr>
          <a:lstStyle/>
          <a:p>
            <a:r>
              <a:rPr lang="hr-HR" dirty="0" err="1"/>
              <a:t>Patch</a:t>
            </a:r>
            <a:r>
              <a:rPr lang="hr-HR" dirty="0"/>
              <a:t> panel-bakar</a:t>
            </a:r>
          </a:p>
        </p:txBody>
      </p:sp>
    </p:spTree>
    <p:extLst>
      <p:ext uri="{BB962C8B-B14F-4D97-AF65-F5344CB8AC3E}">
        <p14:creationId xmlns:p14="http://schemas.microsoft.com/office/powerpoint/2010/main" val="1282815972"/>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themeOverride>
</file>

<file path=docProps/app.xml><?xml version="1.0" encoding="utf-8"?>
<Properties xmlns="http://schemas.openxmlformats.org/officeDocument/2006/extended-properties" xmlns:vt="http://schemas.openxmlformats.org/officeDocument/2006/docPropsVTypes">
  <Template/>
  <TotalTime>509</TotalTime>
  <Words>2277</Words>
  <Application>Microsoft Office PowerPoint</Application>
  <PresentationFormat>Widescreen</PresentationFormat>
  <Paragraphs>222</Paragraphs>
  <Slides>36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Stolzl Bold</vt:lpstr>
      <vt:lpstr>Arial</vt:lpstr>
      <vt:lpstr>Calibri</vt:lpstr>
      <vt:lpstr>Stolzl Book</vt:lpstr>
      <vt:lpstr>Office Theme</vt:lpstr>
      <vt:lpstr>Svrha i komponente računalne mreže</vt:lpstr>
      <vt:lpstr>PowerPoint Presentation</vt:lpstr>
      <vt:lpstr>PowerPoint Presentation</vt:lpstr>
      <vt:lpstr>PowerPoint Presentation</vt:lpstr>
      <vt:lpstr>PowerPoint Presentation</vt:lpstr>
      <vt:lpstr>PowerPoint Presentation</vt:lpstr>
      <vt:lpstr>Definiranje računalne mreže</vt:lpstr>
      <vt:lpstr>Gdje se nalazi računalna mreža i kako je koristimo</vt:lpstr>
      <vt:lpstr>Komponente (male) računalne mreže</vt:lpstr>
      <vt:lpstr>Krajnji uređaji vs. mrežni uređaji</vt:lpstr>
      <vt:lpstr>Hardverski elementi u računalnim mrežama</vt:lpstr>
      <vt:lpstr>Povezivanje uređaja  u maloj mreži</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Koje uređaje odabrati?</vt:lpstr>
      <vt:lpstr>PowerPoint Presentation</vt:lpstr>
      <vt:lpstr>PowerPoint Presentation</vt:lpstr>
      <vt:lpstr>PowerPoint Presentation</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Silvio Papić</cp:lastModifiedBy>
  <cp:revision>90</cp:revision>
  <cp:lastPrinted>2022-09-12T10:06:13Z</cp:lastPrinted>
  <dcterms:created xsi:type="dcterms:W3CDTF">2018-01-24T13:33:55Z</dcterms:created>
  <dcterms:modified xsi:type="dcterms:W3CDTF">2024-09-30T03:43:30Z</dcterms:modified>
</cp:coreProperties>
</file>