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321" r:id="rId4"/>
    <p:sldId id="262" r:id="rId5"/>
    <p:sldId id="322" r:id="rId6"/>
    <p:sldId id="323" r:id="rId7"/>
    <p:sldId id="324" r:id="rId8"/>
    <p:sldId id="267" r:id="rId9"/>
    <p:sldId id="325" r:id="rId10"/>
    <p:sldId id="326" r:id="rId11"/>
    <p:sldId id="270" r:id="rId12"/>
    <p:sldId id="271" r:id="rId13"/>
    <p:sldId id="279" r:id="rId14"/>
    <p:sldId id="282" r:id="rId15"/>
    <p:sldId id="274" r:id="rId16"/>
  </p:sldIdLst>
  <p:sldSz cx="12192000" cy="6858000"/>
  <p:notesSz cx="6669088" cy="9926638"/>
  <p:embeddedFontLst>
    <p:embeddedFont>
      <p:font typeface="Aptos Narrow" panose="020B0004020202020204" pitchFamily="34" charset="0"/>
      <p:regular r:id="rId18"/>
      <p:bold r:id="rId19"/>
      <p:italic r:id="rId20"/>
      <p:boldItalic r:id="rId21"/>
    </p:embeddedFon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Stolzl Bold" panose="00000800000000000000" charset="0"/>
      <p:bold r:id="rId26"/>
    </p:embeddedFont>
    <p:embeddedFont>
      <p:font typeface="Stolzl Book" panose="00000500000000000000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87766" autoAdjust="0"/>
  </p:normalViewPr>
  <p:slideViewPr>
    <p:cSldViewPr snapToGrid="0" snapToObjects="1">
      <p:cViewPr varScale="1">
        <p:scale>
          <a:sx n="94" d="100"/>
          <a:sy n="94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Vrijedi za sve kolegije.</a:t>
            </a:r>
            <a:r>
              <a:rPr lang="hr-HR" baseline="0" dirty="0"/>
              <a:t> Nije potrebno ažurirati.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Vrijedi za kolegije koji nisu isključivo projektnog tipa</a:t>
            </a:r>
            <a:r>
              <a:rPr lang="hr-HR" baseline="0" dirty="0"/>
              <a:t>. Ako je Vaš kolegij isključivo projektnog tipa i previđen je drugačiji način polaganja, obrišite ili prilagodite ovaj slajd… više o projektnom tipu ispita navedeno je na sljedećem slajdu. </a:t>
            </a:r>
            <a:endParaRPr lang="hr-HR" dirty="0"/>
          </a:p>
          <a:p>
            <a:r>
              <a:rPr lang="hr-HR" dirty="0"/>
              <a:t>Više informacija u PRAVILNIKU</a:t>
            </a:r>
            <a:r>
              <a:rPr lang="hr-HR" baseline="0" dirty="0"/>
              <a:t> O STUDIJIMA I STUDIRANJU str. 9, dostupnom na Intranetu, te UPUTAMA O PROVOĐENJU ISPITA dostupnima na Intranetu.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6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Potrebno</a:t>
            </a:r>
            <a:r>
              <a:rPr lang="hr-HR" baseline="0" dirty="0"/>
              <a:t> ažurirati podacima s Vašeg kolegija: nositelj, asistenti, izvođenje nastave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PREDMETI NASTAVNIKA. Ne zaboravite da od ove godine za komunikaciju sa studentima koristimo </a:t>
            </a:r>
            <a:r>
              <a:rPr lang="hr-HR" b="1" baseline="0" dirty="0"/>
              <a:t>algebra.hr domenu</a:t>
            </a:r>
            <a:r>
              <a:rPr lang="hr-HR" baseline="0" dirty="0"/>
              <a:t>!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6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Potrebno</a:t>
            </a:r>
            <a:r>
              <a:rPr lang="hr-HR" baseline="0" dirty="0"/>
              <a:t> ažurirati podacima s Vašeg kolegija ovisno o broju ECTS-a na kolegiju.</a:t>
            </a:r>
          </a:p>
          <a:p>
            <a:endParaRPr lang="hr-H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Računa se da 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ECTS bod označava oko 30 sati aktivnosti studenta (ukupna aktivnost u direktnoj nastavi i radu kod kuće). </a:t>
            </a:r>
            <a:endParaRPr lang="hr-H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Više u: SMJERNICE ZA IZVEDBU NASTAVE dostupne na Intranetu, str. 17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Cilj predmeta Vašeg kolegija definiran je SADRŽAJEM KOLEGIJA kojeg ste unijeli u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Infoeduku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Ishodi učenja Vašeg kolegija definirani su SADRŽAJEM KOLEGIJA koji ste unijeli u sustav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Tematske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cjenline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Vašeg kolegija definirali ste PREDMETNIM CJELINAMA I TEMAMA koji ste unijeli u sustav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Minimalna </a:t>
            </a:r>
            <a:r>
              <a:rPr lang="hr-HR" dirty="0" err="1"/>
              <a:t>dolaznost</a:t>
            </a:r>
            <a:r>
              <a:rPr lang="hr-HR" dirty="0"/>
              <a:t> vrijedi za sve kolegije.</a:t>
            </a:r>
            <a:r>
              <a:rPr lang="hr-HR" baseline="0" dirty="0"/>
              <a:t> Nije potrebno ažurirati.</a:t>
            </a:r>
          </a:p>
          <a:p>
            <a:r>
              <a:rPr lang="hr-HR" baseline="0" dirty="0"/>
              <a:t>Ako studenti imaju dodatni uvjet za potpis, potrebno je navesti koji. </a:t>
            </a:r>
            <a:r>
              <a:rPr lang="hr-HR" b="1" baseline="0" dirty="0"/>
              <a:t>Ako nemaju, onda zadnju rečenicu treba obrisati. </a:t>
            </a:r>
          </a:p>
          <a:p>
            <a:r>
              <a:rPr lang="hr-HR" baseline="0" dirty="0"/>
              <a:t>Više informacija u PRAVILNIKU O STUDIJIMA I STUDIRANJU dostupnom na Intranetu, str. 6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Potrebno</a:t>
            </a:r>
            <a:r>
              <a:rPr lang="hr-HR" baseline="0" dirty="0"/>
              <a:t> ažurirati podacima o Vašem kolegiju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9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/>
              <a:t>Ažurirati podacima o Vašem kolegiju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MOJI PREDMETI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courses/ccna-introduction-networks?courseLang=en-US&amp;instance_id=701c5b57-663e-4988-95cf-6af972ae283d" TargetMode="External"/><Relationship Id="rId2" Type="http://schemas.openxmlformats.org/officeDocument/2006/relationships/hyperlink" Target="https://www.udemy.com/course/osnove-racunalnih-mreza-prakticna-primje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gebra.hr/sveuciliste/wp-content/uploads/2024/05/Kalendar-nastave-2024.-2025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000" b="0" dirty="0"/>
              <a:t>UVOD U RAČUNALNE MREŽE</a:t>
            </a:r>
            <a:endParaRPr lang="en-US" sz="2400" b="0" dirty="0">
              <a:solidFill>
                <a:srgbClr val="C30E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AA9A5-6B27-7D3B-692B-9B00AB8C5F76}"/>
              </a:ext>
            </a:extLst>
          </p:cNvPr>
          <p:cNvSpPr txBox="1"/>
          <p:nvPr/>
        </p:nvSpPr>
        <p:spPr>
          <a:xfrm>
            <a:off x="6705600" y="3990627"/>
            <a:ext cx="344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Uvodno predavanje</a:t>
            </a:r>
          </a:p>
        </p:txBody>
      </p:sp>
    </p:spTree>
    <p:extLst>
      <p:ext uri="{BB962C8B-B14F-4D97-AF65-F5344CB8AC3E}">
        <p14:creationId xmlns:p14="http://schemas.microsoft.com/office/powerpoint/2010/main" val="384102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-47902" y="1"/>
            <a:ext cx="12239901" cy="782320"/>
          </a:xfrm>
        </p:spPr>
        <p:txBody>
          <a:bodyPr/>
          <a:lstStyle/>
          <a:p>
            <a:pPr eaLnBrk="1" hangingPunct="1"/>
            <a:r>
              <a:rPr lang="hr-HR" altLang="sr-Latn-RS" b="0" dirty="0"/>
              <a:t>Kako je to raspoređeno po ishodima učenja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B63CDE-7438-20DE-5D9F-A3EDC3739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29449"/>
              </p:ext>
            </p:extLst>
          </p:nvPr>
        </p:nvGraphicFramePr>
        <p:xfrm>
          <a:off x="1106170" y="1610518"/>
          <a:ext cx="8393430" cy="2666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0427">
                  <a:extLst>
                    <a:ext uri="{9D8B030D-6E8A-4147-A177-3AD203B41FA5}">
                      <a16:colId xmlns:a16="http://schemas.microsoft.com/office/drawing/2014/main" val="1508197668"/>
                    </a:ext>
                  </a:extLst>
                </a:gridCol>
                <a:gridCol w="1756453">
                  <a:extLst>
                    <a:ext uri="{9D8B030D-6E8A-4147-A177-3AD203B41FA5}">
                      <a16:colId xmlns:a16="http://schemas.microsoft.com/office/drawing/2014/main" val="1305732627"/>
                    </a:ext>
                  </a:extLst>
                </a:gridCol>
                <a:gridCol w="2610097">
                  <a:extLst>
                    <a:ext uri="{9D8B030D-6E8A-4147-A177-3AD203B41FA5}">
                      <a16:colId xmlns:a16="http://schemas.microsoft.com/office/drawing/2014/main" val="1786388529"/>
                    </a:ext>
                  </a:extLst>
                </a:gridCol>
                <a:gridCol w="1756453">
                  <a:extLst>
                    <a:ext uri="{9D8B030D-6E8A-4147-A177-3AD203B41FA5}">
                      <a16:colId xmlns:a16="http://schemas.microsoft.com/office/drawing/2014/main" val="2967829616"/>
                    </a:ext>
                  </a:extLst>
                </a:gridCol>
              </a:tblGrid>
              <a:tr h="444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Exams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Homework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6828138"/>
                  </a:ext>
                </a:extLst>
              </a:tr>
              <a:tr h="444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Learning Outcome 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99008"/>
                  </a:ext>
                </a:extLst>
              </a:tr>
              <a:tr h="444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Learning Outcome 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887475"/>
                  </a:ext>
                </a:extLst>
              </a:tr>
              <a:tr h="444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Learning Outcome 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Or 20 pts for homework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8128898"/>
                  </a:ext>
                </a:extLst>
              </a:tr>
              <a:tr h="444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Learning Outcome 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0769618"/>
                  </a:ext>
                </a:extLst>
              </a:tr>
              <a:tr h="444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Learning Outcome 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3080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2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02640"/>
          </a:xfrm>
        </p:spPr>
        <p:txBody>
          <a:bodyPr>
            <a:normAutofit fontScale="90000"/>
          </a:bodyPr>
          <a:lstStyle/>
          <a:p>
            <a:pPr algn="l"/>
            <a:r>
              <a:rPr lang="hr-HR" altLang="sr-Latn-RS" sz="5400" b="0" dirty="0"/>
              <a:t>Ocjenjivanje</a:t>
            </a:r>
            <a:endParaRPr lang="en-US" sz="5400" b="0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95900"/>
              </p:ext>
            </p:extLst>
          </p:nvPr>
        </p:nvGraphicFramePr>
        <p:xfrm>
          <a:off x="635442" y="1163934"/>
          <a:ext cx="10611678" cy="397702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30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838">
                <a:tc>
                  <a:txBody>
                    <a:bodyPr/>
                    <a:lstStyle/>
                    <a:p>
                      <a:r>
                        <a:rPr lang="hr-HR" sz="2800" dirty="0"/>
                        <a:t>Broj osvojenih bodova</a:t>
                      </a:r>
                      <a:endParaRPr lang="hr-HR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800" dirty="0"/>
                        <a:t>Ocjena</a:t>
                      </a:r>
                      <a:endParaRPr lang="hr-HR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838">
                <a:tc>
                  <a:txBody>
                    <a:bodyPr/>
                    <a:lstStyle/>
                    <a:p>
                      <a:r>
                        <a:rPr lang="hr-HR" sz="2800" dirty="0"/>
                        <a:t> 0,00 – 50,00</a:t>
                      </a:r>
                      <a:endParaRPr lang="hr-HR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/>
                        <a:t>1</a:t>
                      </a:r>
                      <a:r>
                        <a:rPr lang="hr-HR" sz="2800" baseline="0" dirty="0"/>
                        <a:t> (nedovoljan)</a:t>
                      </a:r>
                      <a:endParaRPr lang="hr-HR" sz="28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838">
                <a:tc>
                  <a:txBody>
                    <a:bodyPr/>
                    <a:lstStyle/>
                    <a:p>
                      <a:r>
                        <a:rPr lang="hr-HR" sz="2800" dirty="0"/>
                        <a:t>50,01 – 58,00</a:t>
                      </a:r>
                      <a:endParaRPr lang="hr-HR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/>
                        <a:t>2 (dovoljan)</a:t>
                      </a:r>
                      <a:endParaRPr lang="hr-HR" sz="28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838">
                <a:tc>
                  <a:txBody>
                    <a:bodyPr/>
                    <a:lstStyle/>
                    <a:p>
                      <a:r>
                        <a:rPr lang="hr-HR" sz="2800" dirty="0"/>
                        <a:t>58,01 – 75,00</a:t>
                      </a:r>
                      <a:endParaRPr lang="hr-HR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/>
                        <a:t>3 (dobar)</a:t>
                      </a:r>
                      <a:endParaRPr lang="hr-HR" sz="28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838">
                <a:tc>
                  <a:txBody>
                    <a:bodyPr/>
                    <a:lstStyle/>
                    <a:p>
                      <a:r>
                        <a:rPr lang="hr-HR" sz="2800" dirty="0"/>
                        <a:t>75,01 – 92,00</a:t>
                      </a:r>
                      <a:endParaRPr lang="hr-HR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/>
                        <a:t>4 (vrlo dobar)</a:t>
                      </a:r>
                      <a:endParaRPr lang="hr-HR" sz="28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838">
                <a:tc>
                  <a:txBody>
                    <a:bodyPr/>
                    <a:lstStyle/>
                    <a:p>
                      <a:r>
                        <a:rPr lang="hr-HR" sz="2800" dirty="0"/>
                        <a:t>92,01 – 100,00</a:t>
                      </a:r>
                      <a:endParaRPr lang="hr-HR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800" dirty="0"/>
                        <a:t>5 (izvrstan)</a:t>
                      </a:r>
                      <a:endParaRPr lang="hr-HR" sz="28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8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01040"/>
          </a:xfrm>
        </p:spPr>
        <p:txBody>
          <a:bodyPr/>
          <a:lstStyle/>
          <a:p>
            <a:r>
              <a:rPr lang="hr-HR" altLang="sr-Latn-RS" b="0" dirty="0"/>
              <a:t>Ispiti</a:t>
            </a:r>
            <a:endParaRPr lang="en-US" b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7800" y="898208"/>
            <a:ext cx="11851640" cy="4351338"/>
          </a:xfrm>
        </p:spPr>
        <p:txBody>
          <a:bodyPr>
            <a:normAutofit/>
          </a:bodyPr>
          <a:lstStyle/>
          <a:p>
            <a:r>
              <a:rPr lang="hr-HR" altLang="sr-Latn-RS" sz="2400" dirty="0"/>
              <a:t>Na svakom kolegiju vrijedi </a:t>
            </a:r>
            <a:r>
              <a:rPr lang="hr-HR" altLang="sr-Latn-RS" sz="2400" b="1" dirty="0"/>
              <a:t>pravilo 3 + 1</a:t>
            </a:r>
          </a:p>
          <a:p>
            <a:pPr lvl="1"/>
            <a:r>
              <a:rPr lang="hr-HR" altLang="sr-Latn-RS" dirty="0"/>
              <a:t>To znači da student mora položiti ispit iz najviše 4 izlaska</a:t>
            </a:r>
          </a:p>
          <a:p>
            <a:pPr lvl="2"/>
            <a:r>
              <a:rPr lang="hr-HR" altLang="sr-Latn-RS" dirty="0"/>
              <a:t>3 redovna izlaska </a:t>
            </a:r>
            <a:r>
              <a:rPr lang="hr-HR" altLang="sr-Latn-RS" sz="1800" dirty="0"/>
              <a:t>– Uključena u cijenu školarine</a:t>
            </a:r>
          </a:p>
          <a:p>
            <a:pPr lvl="2"/>
            <a:r>
              <a:rPr lang="hr-HR" altLang="sr-Latn-RS" dirty="0"/>
              <a:t>1 izvanredni izlazak </a:t>
            </a:r>
            <a:r>
              <a:rPr lang="hr-HR" altLang="sr-Latn-RS" sz="1800" dirty="0"/>
              <a:t>– Odlukom o naknadi troškova 4. prijava ispita se naplaćuje</a:t>
            </a:r>
          </a:p>
          <a:p>
            <a:pPr lvl="1"/>
            <a:r>
              <a:rPr lang="hr-HR" altLang="sr-Latn-RS" dirty="0"/>
              <a:t>Vremenski rok za položiti ispit je </a:t>
            </a:r>
            <a:r>
              <a:rPr lang="hr-HR" altLang="sr-Latn-RS" b="1" dirty="0"/>
              <a:t>12 mjeseci</a:t>
            </a:r>
            <a:r>
              <a:rPr lang="hr-HR" altLang="sr-Latn-RS" dirty="0"/>
              <a:t> od dana upisa kolegija</a:t>
            </a:r>
          </a:p>
          <a:p>
            <a:pPr lvl="1"/>
            <a:r>
              <a:rPr lang="hr-HR" altLang="sr-Latn-RS" dirty="0"/>
              <a:t>Ako student u 12 mjeseci ne položi kolegij, </a:t>
            </a:r>
            <a:r>
              <a:rPr lang="hr-HR" altLang="sr-Latn-RS" b="1" dirty="0"/>
              <a:t>mora ponovno upisati kolegij te ponovno polagati sve ishoda učenja kako je definirano kolegijem</a:t>
            </a:r>
          </a:p>
          <a:p>
            <a:r>
              <a:rPr lang="hr-HR" altLang="sr-Latn-RS" sz="2400" dirty="0">
                <a:solidFill>
                  <a:srgbClr val="C30E60"/>
                </a:solidFill>
              </a:rPr>
              <a:t>Vodite računa o rokovima prijave i odjave ispita na IE</a:t>
            </a:r>
          </a:p>
          <a:p>
            <a:pPr lvl="1"/>
            <a:r>
              <a:rPr lang="hr-HR" altLang="sr-Latn-RS" sz="2000" dirty="0"/>
              <a:t>Ako niste prijavili ispit na vrijeme, ne možete pristupiti ni pismenom niti usmenom dijelu</a:t>
            </a:r>
          </a:p>
          <a:p>
            <a:pPr lvl="1"/>
            <a:r>
              <a:rPr lang="hr-HR" sz="1900" dirty="0"/>
              <a:t>Ako je student prijavio više ispitnih rokova iz istog kolegija, pri dobivanju ocjene kojom je zadovoljan, dužan je odjaviti svaki sljedeći rok koji je iz tog kolegija prijavio. U suprotnom, studentu se u </a:t>
            </a:r>
            <a:r>
              <a:rPr lang="hr-HR" sz="1900" dirty="0" err="1"/>
              <a:t>Infoeduku</a:t>
            </a:r>
            <a:r>
              <a:rPr lang="hr-HR" sz="1900" dirty="0"/>
              <a:t> unosi nedovoljan (1).</a:t>
            </a:r>
          </a:p>
          <a:p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59468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9526"/>
            <a:ext cx="10515600" cy="671512"/>
          </a:xfrm>
        </p:spPr>
        <p:txBody>
          <a:bodyPr>
            <a:normAutofit fontScale="90000"/>
          </a:bodyPr>
          <a:lstStyle/>
          <a:p>
            <a:r>
              <a:rPr lang="hr-HR" b="0" dirty="0"/>
              <a:t>Akademski standard ponašanja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" y="901065"/>
            <a:ext cx="11800840" cy="4351338"/>
          </a:xfrm>
        </p:spPr>
        <p:txBody>
          <a:bodyPr>
            <a:normAutofit/>
          </a:bodyPr>
          <a:lstStyle/>
          <a:p>
            <a:pPr marL="457200" lvl="1"/>
            <a:r>
              <a:rPr lang="hr-HR" sz="2800" dirty="0">
                <a:solidFill>
                  <a:srgbClr val="C30E60"/>
                </a:solidFill>
              </a:rPr>
              <a:t>U komunikaciji (pisanoj i usmenoj) pridržavati se pravila poslovne komunikacije primjerene akademskoj razini. </a:t>
            </a:r>
          </a:p>
          <a:p>
            <a:pPr marL="457200" lvl="1"/>
            <a:r>
              <a:rPr lang="hr-HR" sz="2800" dirty="0">
                <a:solidFill>
                  <a:srgbClr val="C30E60"/>
                </a:solidFill>
              </a:rPr>
              <a:t>Potrebno je držati se jasno definiranih rokova za predaju zadataka (zadaća, seminarskih radova, projekata i sl.).</a:t>
            </a:r>
          </a:p>
          <a:p>
            <a:pPr marL="914400" lvl="2"/>
            <a:r>
              <a:rPr lang="hr-HR" dirty="0"/>
              <a:t>Svaki zadatak, domaća zadaća, projekt itd., poslani nakon definiranog roka neće se ocjenjivati.</a:t>
            </a:r>
          </a:p>
          <a:p>
            <a:pPr marL="457200" lvl="1"/>
            <a:r>
              <a:rPr lang="hr-HR" sz="2800" dirty="0">
                <a:solidFill>
                  <a:srgbClr val="C30E60"/>
                </a:solidFill>
              </a:rPr>
              <a:t>Samo oni studenti koji mogu potvrditi svoje pohađanje, smatrat će se prisutnima.</a:t>
            </a:r>
          </a:p>
          <a:p>
            <a:pPr marL="914400" lvl="2"/>
            <a:r>
              <a:rPr lang="hr-HR" dirty="0"/>
              <a:t>Potpisivanje drugih studenata ili registracija njihovom karticom nije dopušteno i može biti predmet stegovnog postupka. Nastavnik će obrisati prisustvo ako utvrdi da je student prijavljen, a da nije prisutan na nastavi.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88547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7078"/>
          </a:xfrm>
        </p:spPr>
        <p:txBody>
          <a:bodyPr>
            <a:normAutofit/>
          </a:bodyPr>
          <a:lstStyle/>
          <a:p>
            <a:r>
              <a:rPr lang="hr-HR" b="0" dirty="0"/>
              <a:t>Pravila ponašanja na nastavi – fizička prisutnost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7960" y="1044366"/>
            <a:ext cx="11871960" cy="4145479"/>
          </a:xfrm>
        </p:spPr>
        <p:txBody>
          <a:bodyPr>
            <a:noAutofit/>
          </a:bodyPr>
          <a:lstStyle/>
          <a:p>
            <a:pPr marL="457200" lvl="1"/>
            <a:r>
              <a:rPr lang="hr-HR" sz="32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Na nastavu se dolazi na vrijeme. </a:t>
            </a:r>
          </a:p>
          <a:p>
            <a:pPr marL="457200" lvl="1"/>
            <a:r>
              <a:rPr lang="hr-HR" sz="32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Pri ulasku u učionicu student prilazi do stola i prijavljuje se na nastavu karticom te sjeda na dostupno mjesto za rad.</a:t>
            </a:r>
          </a:p>
          <a:p>
            <a:pPr marL="457200" lvl="1"/>
            <a:r>
              <a:rPr lang="hr-HR" sz="32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Ometanje nastave i neaktivno sudjelovanje na nastavi nije dozvoljeno.</a:t>
            </a:r>
          </a:p>
          <a:p>
            <a:pPr marL="914400" lvl="2"/>
            <a:r>
              <a:rPr lang="hr-HR" sz="2400" b="1" dirty="0"/>
              <a:t>Repetitivno kršenje ovog pravila sankcionira se prijavom Stegovnom povjerenstvu.</a:t>
            </a:r>
          </a:p>
        </p:txBody>
      </p:sp>
    </p:spTree>
    <p:extLst>
      <p:ext uri="{BB962C8B-B14F-4D97-AF65-F5344CB8AC3E}">
        <p14:creationId xmlns:p14="http://schemas.microsoft.com/office/powerpoint/2010/main" val="262811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29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0" y="-10883"/>
            <a:ext cx="10515600" cy="864324"/>
          </a:xfrm>
        </p:spPr>
        <p:txBody>
          <a:bodyPr/>
          <a:lstStyle/>
          <a:p>
            <a:pPr eaLnBrk="1" hangingPunct="1"/>
            <a:r>
              <a:rPr lang="hr-HR" altLang="sr-Latn-RS" b="0" dirty="0"/>
              <a:t>Organizacija predavanja i vježbi</a:t>
            </a:r>
          </a:p>
        </p:txBody>
      </p:sp>
      <p:graphicFrame>
        <p:nvGraphicFramePr>
          <p:cNvPr id="4" name="Tablica 1">
            <a:extLst>
              <a:ext uri="{FF2B5EF4-FFF2-40B4-BE49-F238E27FC236}">
                <a16:creationId xmlns:a16="http://schemas.microsoft.com/office/drawing/2014/main" id="{7AF1B79C-ABC0-C56F-2E57-93246728F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10336"/>
              </p:ext>
            </p:extLst>
          </p:nvPr>
        </p:nvGraphicFramePr>
        <p:xfrm>
          <a:off x="1406659" y="2100166"/>
          <a:ext cx="9378682" cy="3215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98700">
                  <a:extLst>
                    <a:ext uri="{9D8B030D-6E8A-4147-A177-3AD203B41FA5}">
                      <a16:colId xmlns:a16="http://schemas.microsoft.com/office/drawing/2014/main" val="1107623500"/>
                    </a:ext>
                  </a:extLst>
                </a:gridCol>
                <a:gridCol w="2898700">
                  <a:extLst>
                    <a:ext uri="{9D8B030D-6E8A-4147-A177-3AD203B41FA5}">
                      <a16:colId xmlns:a16="http://schemas.microsoft.com/office/drawing/2014/main" val="2474946012"/>
                    </a:ext>
                  </a:extLst>
                </a:gridCol>
                <a:gridCol w="3581282">
                  <a:extLst>
                    <a:ext uri="{9D8B030D-6E8A-4147-A177-3AD203B41FA5}">
                      <a16:colId xmlns:a16="http://schemas.microsoft.com/office/drawing/2014/main" val="361866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Nositelj</a:t>
                      </a:r>
                      <a:r>
                        <a:rPr lang="hr-HR" baseline="0" dirty="0">
                          <a:solidFill>
                            <a:srgbClr val="C30E60"/>
                          </a:solidFill>
                        </a:rPr>
                        <a:t> kolegija: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/>
                        <a:t>Silvio Papić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rgbClr val="0000FF"/>
                          </a:solidFill>
                        </a:rPr>
                        <a:t>Silvio.papic@algebra.hr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679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Asistenti: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Karlo Josić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0000FF"/>
                          </a:solidFill>
                        </a:rPr>
                        <a:t>Karlo.josic@algebra.hr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93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Jurica Đurić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8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Jurica.duric@algebra.hr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41019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Izvođenje</a:t>
                      </a:r>
                      <a:r>
                        <a:rPr lang="hr-HR" b="1" baseline="0" dirty="0">
                          <a:solidFill>
                            <a:srgbClr val="C30E60"/>
                          </a:solidFill>
                        </a:rPr>
                        <a:t> nastave:</a:t>
                      </a:r>
                      <a:endParaRPr lang="hr-HR" b="1" dirty="0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Predavanja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altLang="sr-Latn-RS" dirty="0"/>
                        <a:t>2 sata tjedno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po grupama prema rasporedu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dirty="0"/>
                        <a:t>ukupno 30 sati 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31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Vježbe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dirty="0"/>
                        <a:t>2 sata tjedno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po grupama prema rasporedu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ukupno 30 sati </a:t>
                      </a:r>
                    </a:p>
                    <a:p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3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88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814865"/>
          </a:xfrm>
        </p:spPr>
        <p:txBody>
          <a:bodyPr/>
          <a:lstStyle/>
          <a:p>
            <a:r>
              <a:rPr lang="hr-HR" altLang="sr-Latn-RS" b="0" dirty="0"/>
              <a:t>Informacije o kolegiju</a:t>
            </a:r>
            <a:endParaRPr lang="hr-HR" b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5 ECTS bodova = 150 sati rada studenta</a:t>
            </a:r>
          </a:p>
          <a:p>
            <a:pPr lvl="1"/>
            <a:r>
              <a:rPr lang="hr-HR" altLang="sr-Latn-RS" dirty="0"/>
              <a:t>30 sati predavanja </a:t>
            </a:r>
          </a:p>
          <a:p>
            <a:pPr lvl="1"/>
            <a:r>
              <a:rPr lang="hr-HR" altLang="sr-Latn-RS" dirty="0"/>
              <a:t>30 sati vježbi </a:t>
            </a:r>
          </a:p>
          <a:p>
            <a:pPr lvl="1"/>
            <a:r>
              <a:rPr lang="hr-HR" altLang="sr-Latn-RS" dirty="0"/>
              <a:t>90 sati rada kod kuće</a:t>
            </a:r>
          </a:p>
          <a:p>
            <a:r>
              <a:rPr lang="hr-HR" dirty="0"/>
              <a:t>Obvezni kolegij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06" y="0"/>
            <a:ext cx="5335400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8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0" y="-9059"/>
            <a:ext cx="10515600" cy="710099"/>
          </a:xfrm>
        </p:spPr>
        <p:txBody>
          <a:bodyPr/>
          <a:lstStyle/>
          <a:p>
            <a:pPr eaLnBrk="1" hangingPunct="1"/>
            <a:r>
              <a:rPr lang="hr-HR" altLang="sr-Latn-RS" b="0" dirty="0"/>
              <a:t>Cilj kolegija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0" y="1052626"/>
            <a:ext cx="11363912" cy="981902"/>
          </a:xfrm>
        </p:spPr>
        <p:txBody>
          <a:bodyPr anchor="ctr">
            <a:normAutofit/>
          </a:bodyPr>
          <a:lstStyle/>
          <a:p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Cilj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ovog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modula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omogućiti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studentima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nauče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kako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realizira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mrežna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komunikacija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kako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izgraditi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funkcionalnu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računalnu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SOHO (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kućne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korisnike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i male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tvrtke</a:t>
            </a:r>
            <a:br>
              <a:rPr lang="en-US" sz="2400" dirty="0"/>
            </a:br>
            <a:endParaRPr lang="hr-HR" altLang="sr-Latn-RS" sz="2400" dirty="0">
              <a:solidFill>
                <a:srgbClr val="C30E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01B61-27E2-0695-3021-CCCD5CCEEE72}"/>
              </a:ext>
            </a:extLst>
          </p:cNvPr>
          <p:cNvSpPr txBox="1"/>
          <p:nvPr/>
        </p:nvSpPr>
        <p:spPr>
          <a:xfrm>
            <a:off x="198506" y="2034528"/>
            <a:ext cx="96136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prepoznati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ključne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elemente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arhitekture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računalne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mreže</a:t>
            </a:r>
            <a:endParaRPr lang="hr-HR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terminologiju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tehnologije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koriste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računalnim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mrežama</a:t>
            </a:r>
            <a:endParaRPr lang="hr-HR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koristiti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referentne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modele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objašnjavanje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mrežne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komunikacije</a:t>
            </a:r>
            <a:endParaRPr lang="hr-HR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koristiti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alate za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analizu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mrežnog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prometa</a:t>
            </a:r>
            <a:endParaRPr lang="hr-HR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izraditi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adresirati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shemu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manju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mrežu</a:t>
            </a:r>
            <a:endParaRPr lang="hr-HR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odabrati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opremu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manju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mrežu</a:t>
            </a:r>
            <a:endParaRPr lang="hr-HR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implementirati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manju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mrežnom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simulatoru</a:t>
            </a:r>
            <a:endParaRPr lang="hr-HR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prepoznati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značajke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mrežne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sigurnosti</a:t>
            </a:r>
            <a:endParaRPr lang="hr-HR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prepoznati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ulogu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bežične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komunikacije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modernoj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80276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731520"/>
          </a:xfrm>
        </p:spPr>
        <p:txBody>
          <a:bodyPr/>
          <a:lstStyle/>
          <a:p>
            <a:pPr eaLnBrk="1" hangingPunct="1"/>
            <a:r>
              <a:rPr lang="hr-HR" altLang="sr-Latn-RS" b="0" dirty="0"/>
              <a:t>Ishodi učenja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1E93A-9830-DE54-AC18-ADEA2BD4C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66" y="848276"/>
            <a:ext cx="10404198" cy="50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7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92480"/>
          </a:xfrm>
        </p:spPr>
        <p:txBody>
          <a:bodyPr/>
          <a:lstStyle/>
          <a:p>
            <a:pPr eaLnBrk="1" hangingPunct="1"/>
            <a:r>
              <a:rPr lang="hr-HR" altLang="sr-Latn-RS" b="0" dirty="0"/>
              <a:t>Tematske cjeline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771A58-C308-C523-69CD-724A7E12E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9062"/>
            <a:ext cx="12192000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B77CD5-3C3E-73C3-598B-6EBB6F70AB50}"/>
              </a:ext>
            </a:extLst>
          </p:cNvPr>
          <p:cNvSpPr txBox="1"/>
          <p:nvPr/>
        </p:nvSpPr>
        <p:spPr>
          <a:xfrm>
            <a:off x="119270" y="3720378"/>
            <a:ext cx="11849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333333"/>
                </a:solidFill>
                <a:latin typeface="Arial" panose="020B0604020202020204" pitchFamily="34" charset="0"/>
              </a:rPr>
              <a:t>Besplatno video lekcije vezane za kolegij-Hrvatski:</a:t>
            </a:r>
          </a:p>
          <a:p>
            <a:pPr marL="0" indent="0">
              <a:buNone/>
            </a:pPr>
            <a:r>
              <a:rPr lang="hr-H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2"/>
              </a:rPr>
              <a:t>https://www.udemy.com/course/osnove-racunalnih-mreza-prakticna-primjena/</a:t>
            </a:r>
            <a:r>
              <a:rPr lang="hr-HR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782"/>
            <a:ext cx="10515600" cy="630948"/>
          </a:xfrm>
        </p:spPr>
        <p:txBody>
          <a:bodyPr>
            <a:normAutofit fontScale="90000"/>
          </a:bodyPr>
          <a:lstStyle/>
          <a:p>
            <a:r>
              <a:rPr lang="hr-HR" b="0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270" y="755434"/>
            <a:ext cx="11946834" cy="2261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>
                <a:solidFill>
                  <a:srgbClr val="C30E60"/>
                </a:solidFill>
              </a:rPr>
              <a:t>OBAVEZNA LITERATURA</a:t>
            </a:r>
          </a:p>
          <a:p>
            <a:pPr marL="0" indent="0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Cisco Networking Academy [Online]. </a:t>
            </a:r>
            <a:endParaRPr lang="hr-HR" sz="1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https://www.netacad.com/courses/ccna-introduction-networks?courseLang=en-US&amp;instance_id=701c5b57-663e-4988-95cf-6af972ae283d</a:t>
            </a:r>
            <a:endParaRPr lang="hr-HR" sz="18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800" dirty="0">
                <a:solidFill>
                  <a:srgbClr val="333333"/>
                </a:solidFill>
                <a:latin typeface="Arial" panose="020B0604020202020204" pitchFamily="34" charset="0"/>
              </a:rPr>
              <a:t>Kliknite „</a:t>
            </a:r>
            <a:r>
              <a:rPr lang="hr-HR" sz="1800" dirty="0" err="1">
                <a:solidFill>
                  <a:srgbClr val="333333"/>
                </a:solidFill>
                <a:latin typeface="Arial" panose="020B0604020202020204" pitchFamily="34" charset="0"/>
              </a:rPr>
              <a:t>Get</a:t>
            </a:r>
            <a:r>
              <a:rPr lang="hr-HR" sz="18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hr-HR" sz="1800" dirty="0" err="1">
                <a:solidFill>
                  <a:srgbClr val="333333"/>
                </a:solidFill>
                <a:latin typeface="Arial" panose="020B0604020202020204" pitchFamily="34" charset="0"/>
              </a:rPr>
              <a:t>started</a:t>
            </a:r>
            <a:r>
              <a:rPr lang="hr-HR" sz="1800" dirty="0">
                <a:solidFill>
                  <a:srgbClr val="333333"/>
                </a:solidFill>
                <a:latin typeface="Arial" panose="020B0604020202020204" pitchFamily="34" charset="0"/>
              </a:rPr>
              <a:t>” i slijedite upute za izradu korisničkog računa</a:t>
            </a:r>
          </a:p>
          <a:p>
            <a:r>
              <a:rPr lang="hr-HR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Za izradu korisničkog računa koristite svoje stvarno ime i prezime</a:t>
            </a:r>
            <a:r>
              <a:rPr lang="hr-HR" sz="18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hr-HR" sz="18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30DA7-F437-80AF-963E-92F8BF768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96" y="3016638"/>
            <a:ext cx="1303019" cy="7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2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21360"/>
          </a:xfrm>
        </p:spPr>
        <p:txBody>
          <a:bodyPr/>
          <a:lstStyle/>
          <a:p>
            <a:r>
              <a:rPr lang="hr-HR" altLang="sr-Latn-RS" b="0" dirty="0"/>
              <a:t>Za potpis treba?</a:t>
            </a:r>
            <a:endParaRPr lang="hr-HR" b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08279" y="884224"/>
            <a:ext cx="11597641" cy="85256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Za stjecanje prava na potpis potrebno je prisustvovati nastavi u postotku propisanom Pravilnikom o studijima i studiranju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212112"/>
              </p:ext>
            </p:extLst>
          </p:nvPr>
        </p:nvGraphicFramePr>
        <p:xfrm>
          <a:off x="1816029" y="1898987"/>
          <a:ext cx="81280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354215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0620813"/>
                    </a:ext>
                  </a:extLst>
                </a:gridCol>
              </a:tblGrid>
              <a:tr h="298817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Dolaznost</a:t>
                      </a:r>
                      <a:r>
                        <a:rPr lang="hr-HR" sz="2400" dirty="0"/>
                        <a:t> na predavanja i vježbe</a:t>
                      </a:r>
                    </a:p>
                  </a:txBody>
                  <a:tcPr anchor="ctr">
                    <a:solidFill>
                      <a:srgbClr val="C30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85318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50%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predavanjima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60%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vježbama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145250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208279" y="3678854"/>
            <a:ext cx="11851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Tko ne dobije potpis, mora sljedeće godine ponovno upisati kolegij,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platiti upis kolegija te nema pravo polaganja ispita.</a:t>
            </a:r>
          </a:p>
        </p:txBody>
      </p:sp>
    </p:spTree>
    <p:extLst>
      <p:ext uri="{BB962C8B-B14F-4D97-AF65-F5344CB8AC3E}">
        <p14:creationId xmlns:p14="http://schemas.microsoft.com/office/powerpoint/2010/main" val="67593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72160"/>
          </a:xfrm>
        </p:spPr>
        <p:txBody>
          <a:bodyPr/>
          <a:lstStyle/>
          <a:p>
            <a:pPr eaLnBrk="1" hangingPunct="1"/>
            <a:r>
              <a:rPr lang="hr-HR" altLang="sr-Latn-RS" b="0" dirty="0"/>
              <a:t>Polaganje kolegija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6212" y="1073109"/>
            <a:ext cx="11539575" cy="495177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r-HR" altLang="sr-Latn-RS" dirty="0"/>
              <a:t>Kolegij ima definiranih 5 ishoda učenja </a:t>
            </a:r>
          </a:p>
          <a:p>
            <a:pPr eaLnBrk="1" hangingPunct="1"/>
            <a:r>
              <a:rPr lang="hr-HR" altLang="sr-Latn-RS" b="1" dirty="0"/>
              <a:t>Da bi student položio kolegij mora po svakom ishodu učenja ostvariti minimalno 50% bodova raspoloživih za taj ishod učenja.</a:t>
            </a:r>
          </a:p>
          <a:p>
            <a:pPr eaLnBrk="1" hangingPunct="1"/>
            <a:r>
              <a:rPr lang="hr-HR" altLang="sr-Latn-RS" b="1" dirty="0">
                <a:solidFill>
                  <a:srgbClr val="C30E60"/>
                </a:solidFill>
              </a:rPr>
              <a:t>Ako student </a:t>
            </a:r>
            <a:r>
              <a:rPr lang="hr-HR" altLang="sr-Latn-RS" b="1" u="sng" dirty="0">
                <a:solidFill>
                  <a:srgbClr val="C30E60"/>
                </a:solidFill>
              </a:rPr>
              <a:t>ne ostvari 50% </a:t>
            </a:r>
            <a:r>
              <a:rPr lang="hr-HR" altLang="sr-Latn-RS" b="1" dirty="0">
                <a:solidFill>
                  <a:srgbClr val="C30E60"/>
                </a:solidFill>
              </a:rPr>
              <a:t>bodova iz nekog ishoda učenja, na slijedećem roku treba opet polagati taj ishod učenja. </a:t>
            </a:r>
          </a:p>
          <a:p>
            <a:pPr eaLnBrk="1" hangingPunct="1"/>
            <a:r>
              <a:rPr lang="hr-HR" altLang="sr-Latn-RS" dirty="0"/>
              <a:t>Metode provjeravanja skupova ishoda učenja:</a:t>
            </a:r>
          </a:p>
          <a:p>
            <a:pPr lvl="1" eaLnBrk="1" hangingPunct="1"/>
            <a:r>
              <a:rPr lang="hr-HR" altLang="sr-Latn-RS" i="1" dirty="0" err="1"/>
              <a:t>Međuispit</a:t>
            </a:r>
            <a:r>
              <a:rPr lang="hr-HR" altLang="sr-Latn-RS" i="1" dirty="0"/>
              <a:t> (25.11. do 30.11.2024.)</a:t>
            </a:r>
          </a:p>
          <a:p>
            <a:pPr lvl="1" eaLnBrk="1" hangingPunct="1"/>
            <a:r>
              <a:rPr lang="hr-HR" altLang="sr-Latn-RS" dirty="0"/>
              <a:t>Ispit (siječanj-veljača 2025.)</a:t>
            </a:r>
          </a:p>
          <a:p>
            <a:pPr lvl="1" eaLnBrk="1" hangingPunct="1"/>
            <a:r>
              <a:rPr lang="hr-HR" altLang="sr-Latn-RS" dirty="0"/>
              <a:t>Popravni ispit (veljača 2025, lipanj/srpanj 2025. i </a:t>
            </a:r>
            <a:r>
              <a:rPr lang="hr-HR" altLang="sr-Latn-RS" dirty="0">
                <a:solidFill>
                  <a:srgbClr val="FF0000"/>
                </a:solidFill>
              </a:rPr>
              <a:t>rujan 2025.)</a:t>
            </a:r>
          </a:p>
          <a:p>
            <a:pPr lvl="1" eaLnBrk="1" hangingPunct="1"/>
            <a:endParaRPr lang="hr-HR" altLang="sr-Latn-RS" dirty="0">
              <a:solidFill>
                <a:srgbClr val="FF0000"/>
              </a:solidFill>
            </a:endParaRPr>
          </a:p>
          <a:p>
            <a:pPr marL="457200" lvl="1" indent="0" eaLnBrk="1" hangingPunct="1">
              <a:buNone/>
            </a:pPr>
            <a:r>
              <a:rPr lang="hr-HR" altLang="sr-Latn-RS" dirty="0">
                <a:solidFill>
                  <a:srgbClr val="FF0000"/>
                </a:solidFill>
              </a:rPr>
              <a:t>Kalendar nastave 2024-2025</a:t>
            </a:r>
          </a:p>
          <a:p>
            <a:pPr marL="457200" lvl="1" indent="0" eaLnBrk="1" hangingPunct="1">
              <a:buNone/>
            </a:pPr>
            <a:r>
              <a:rPr lang="hr-HR" altLang="sr-Latn-RS" dirty="0">
                <a:solidFill>
                  <a:srgbClr val="FF0000"/>
                </a:solidFill>
                <a:hlinkClick r:id="rId3"/>
              </a:rPr>
              <a:t>https://www.algebra.hr/sveuciliste/wp-content/uploads/2024/05/Kalendar-nastave-2024.-2025.pdf</a:t>
            </a:r>
            <a:endParaRPr lang="hr-HR" altLang="sr-Latn-RS" dirty="0">
              <a:solidFill>
                <a:srgbClr val="FF0000"/>
              </a:solidFill>
            </a:endParaRPr>
          </a:p>
          <a:p>
            <a:pPr lvl="1" eaLnBrk="1" hangingPunct="1"/>
            <a:endParaRPr lang="hr-HR" altLang="sr-Latn-RS" dirty="0">
              <a:solidFill>
                <a:srgbClr val="FF0000"/>
              </a:solidFill>
            </a:endParaRP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528" y="300949"/>
            <a:ext cx="16383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1154</Words>
  <Application>Microsoft Office PowerPoint</Application>
  <PresentationFormat>Widescreen</PresentationFormat>
  <Paragraphs>154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Stolzl Bold</vt:lpstr>
      <vt:lpstr>Aptos Narrow</vt:lpstr>
      <vt:lpstr>Arial</vt:lpstr>
      <vt:lpstr>Consolas</vt:lpstr>
      <vt:lpstr>Calibri</vt:lpstr>
      <vt:lpstr>Stolzl Book</vt:lpstr>
      <vt:lpstr>Office Theme</vt:lpstr>
      <vt:lpstr>UVOD U RAČUNALNE MREŽE</vt:lpstr>
      <vt:lpstr>Organizacija predavanja i vježbi</vt:lpstr>
      <vt:lpstr>Informacije o kolegiju</vt:lpstr>
      <vt:lpstr>Cilj kolegija</vt:lpstr>
      <vt:lpstr>Ishodi učenja</vt:lpstr>
      <vt:lpstr>Tematske cjeline</vt:lpstr>
      <vt:lpstr>Literatura</vt:lpstr>
      <vt:lpstr>Za potpis treba?</vt:lpstr>
      <vt:lpstr>Polaganje kolegija</vt:lpstr>
      <vt:lpstr>Kako je to raspoređeno po ishodima učenja</vt:lpstr>
      <vt:lpstr>Ocjenjivanje</vt:lpstr>
      <vt:lpstr>Ispiti</vt:lpstr>
      <vt:lpstr>Akademski standard ponašanja</vt:lpstr>
      <vt:lpstr>Pravila ponašanja na nastavi – fizička prisutnost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Silvio Papić</cp:lastModifiedBy>
  <cp:revision>53</cp:revision>
  <cp:lastPrinted>2022-09-12T10:06:13Z</cp:lastPrinted>
  <dcterms:created xsi:type="dcterms:W3CDTF">2018-01-24T13:33:55Z</dcterms:created>
  <dcterms:modified xsi:type="dcterms:W3CDTF">2024-09-30T03:21:19Z</dcterms:modified>
</cp:coreProperties>
</file>