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0"/>
  </p:notesMasterIdLst>
  <p:sldIdLst>
    <p:sldId id="257" r:id="rId2"/>
    <p:sldId id="272" r:id="rId3"/>
    <p:sldId id="274" r:id="rId4"/>
    <p:sldId id="286" r:id="rId5"/>
    <p:sldId id="284" r:id="rId6"/>
    <p:sldId id="285" r:id="rId7"/>
    <p:sldId id="287" r:id="rId8"/>
    <p:sldId id="307" r:id="rId9"/>
    <p:sldId id="306" r:id="rId10"/>
    <p:sldId id="289" r:id="rId11"/>
    <p:sldId id="308" r:id="rId12"/>
    <p:sldId id="290" r:id="rId13"/>
    <p:sldId id="279" r:id="rId14"/>
    <p:sldId id="276" r:id="rId15"/>
    <p:sldId id="292" r:id="rId16"/>
    <p:sldId id="295" r:id="rId17"/>
    <p:sldId id="278" r:id="rId18"/>
    <p:sldId id="280" r:id="rId19"/>
    <p:sldId id="298" r:id="rId20"/>
    <p:sldId id="309" r:id="rId21"/>
    <p:sldId id="281" r:id="rId22"/>
    <p:sldId id="302" r:id="rId23"/>
    <p:sldId id="303" r:id="rId24"/>
    <p:sldId id="304" r:id="rId25"/>
    <p:sldId id="311" r:id="rId26"/>
    <p:sldId id="305" r:id="rId27"/>
    <p:sldId id="273" r:id="rId28"/>
    <p:sldId id="330"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Raleway" pitchFamily="2" charset="0"/>
      <p:regular r:id="rId35"/>
      <p:bold r:id="rId36"/>
      <p:italic r:id="rId37"/>
      <p:boldItalic r:id="rId38"/>
    </p:embeddedFont>
    <p:embeddedFont>
      <p:font typeface="Stolzl Bold" panose="00000800000000000000" charset="0"/>
      <p:bold r:id="rId39"/>
    </p:embeddedFont>
    <p:embeddedFont>
      <p:font typeface="Stolzl Book" panose="00000500000000000000"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63922" autoAdjust="0"/>
  </p:normalViewPr>
  <p:slideViewPr>
    <p:cSldViewPr snapToGrid="0" snapToObjects="1">
      <p:cViewPr varScale="1">
        <p:scale>
          <a:sx n="52" d="100"/>
          <a:sy n="52" d="100"/>
        </p:scale>
        <p:origin x="1843"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1C21E-1610-F840-997A-88EB307E0A1C}" type="datetimeFigureOut">
              <a:rPr lang="en-US" smtClean="0"/>
              <a:pPr/>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C0C92-97E4-9540-AC90-F1BBF91896C7}" type="slidenum">
              <a:rPr lang="en-US" smtClean="0"/>
              <a:pPr/>
              <a:t>‹#›</a:t>
            </a:fld>
            <a:endParaRPr lang="en-US"/>
          </a:p>
        </p:txBody>
      </p:sp>
    </p:spTree>
    <p:extLst>
      <p:ext uri="{BB962C8B-B14F-4D97-AF65-F5344CB8AC3E}">
        <p14:creationId xmlns:p14="http://schemas.microsoft.com/office/powerpoint/2010/main" val="984343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puterinfobits.com/mid-tower-vs-full-tower/"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lifewire.com/what-is-random-access-memory-ram-261815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F</a:t>
            </a:r>
          </a:p>
          <a:p>
            <a:pPr marL="228600" indent="-228600">
              <a:buAutoNum type="arabicPeriod"/>
            </a:pPr>
            <a:r>
              <a:rPr lang="en-GB" dirty="0"/>
              <a:t>T</a:t>
            </a:r>
          </a:p>
          <a:p>
            <a:pPr marL="228600" indent="-228600">
              <a:buAutoNum type="arabicPeriod"/>
            </a:pPr>
            <a:r>
              <a:rPr lang="en-GB" dirty="0"/>
              <a:t>T</a:t>
            </a:r>
          </a:p>
          <a:p>
            <a:pPr marL="228600" indent="-228600">
              <a:buAutoNum type="arabicPeriod"/>
            </a:pPr>
            <a:r>
              <a:rPr lang="en-GB" dirty="0"/>
              <a:t>F</a:t>
            </a:r>
          </a:p>
          <a:p>
            <a:pPr marL="228600" indent="-228600">
              <a:buAutoNum type="arabicPeriod"/>
            </a:pPr>
            <a:r>
              <a:rPr lang="en-GB" dirty="0"/>
              <a:t>F</a:t>
            </a:r>
          </a:p>
          <a:p>
            <a:pPr marL="228600" indent="-228600">
              <a:buAutoNum type="arabicPeriod"/>
            </a:pPr>
            <a:r>
              <a:rPr lang="en-GB" dirty="0"/>
              <a:t>T</a:t>
            </a:r>
          </a:p>
          <a:p>
            <a:pPr marL="228600" indent="-228600">
              <a:buAutoNum type="arabicPeriod"/>
            </a:pPr>
            <a:r>
              <a:rPr lang="en-GB" dirty="0"/>
              <a:t>T</a:t>
            </a:r>
          </a:p>
          <a:p>
            <a:pPr marL="228600" indent="-228600">
              <a:buAutoNum type="arabicPeriod"/>
            </a:pPr>
            <a:r>
              <a:rPr lang="en-GB" dirty="0"/>
              <a:t>F</a:t>
            </a:r>
          </a:p>
          <a:p>
            <a:pPr marL="228600" indent="-228600">
              <a:buAutoNum type="arabicPeriod"/>
            </a:pPr>
            <a:endParaRPr lang="en-GB" dirty="0"/>
          </a:p>
          <a:p>
            <a:pPr marL="0" indent="0">
              <a:buNone/>
            </a:pPr>
            <a:r>
              <a:rPr lang="en-GB" dirty="0"/>
              <a:t>SMARTPHONES</a:t>
            </a:r>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6</a:t>
            </a:fld>
            <a:endParaRPr lang="en-US"/>
          </a:p>
        </p:txBody>
      </p:sp>
    </p:spTree>
    <p:extLst>
      <p:ext uri="{BB962C8B-B14F-4D97-AF65-F5344CB8AC3E}">
        <p14:creationId xmlns:p14="http://schemas.microsoft.com/office/powerpoint/2010/main" val="2241813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 (left to right)</a:t>
            </a:r>
          </a:p>
          <a:p>
            <a:r>
              <a:rPr lang="en-GB" dirty="0"/>
              <a:t>First line: monitor/ screen /VDU (visual display unit); charger; keyboard and mouse; battery; headset (headphones do not have a microphone); </a:t>
            </a:r>
          </a:p>
          <a:p>
            <a:r>
              <a:rPr lang="en-GB" dirty="0"/>
              <a:t>Second line: modem; SSD (solid state drive); router; </a:t>
            </a:r>
            <a:r>
              <a:rPr lang="en-GB" dirty="0" err="1"/>
              <a:t>pendrives</a:t>
            </a:r>
            <a:r>
              <a:rPr lang="en-GB" dirty="0"/>
              <a:t> (aka USB flash drives, USB memory sticks); external HDD (hard disk drive).</a:t>
            </a:r>
          </a:p>
          <a:p>
            <a:pPr algn="l" fontAlgn="t">
              <a:buFont typeface="Arial" panose="020B0604020202020204" pitchFamily="34" charset="0"/>
              <a:buNone/>
            </a:pPr>
            <a:r>
              <a:rPr lang="en-GB" dirty="0"/>
              <a:t>THE DIFFERENCE BETWEEN MODEM AND ROUTER:  </a:t>
            </a:r>
            <a:r>
              <a:rPr lang="en-GB" b="0" i="0" dirty="0">
                <a:solidFill>
                  <a:srgbClr val="2C3038"/>
                </a:solidFill>
                <a:effectLst/>
                <a:latin typeface="FormaDJRMicro"/>
              </a:rPr>
              <a:t>The modem brings the internet into your home; The router takes that internet and splits it so it can be shared by all the devices on your network.</a:t>
            </a:r>
          </a:p>
          <a:p>
            <a:endParaRPr lang="en-GB"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19</a:t>
            </a:fld>
            <a:endParaRPr lang="en-US"/>
          </a:p>
        </p:txBody>
      </p:sp>
    </p:spTree>
    <p:extLst>
      <p:ext uri="{BB962C8B-B14F-4D97-AF65-F5344CB8AC3E}">
        <p14:creationId xmlns:p14="http://schemas.microsoft.com/office/powerpoint/2010/main" val="3138581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D3748"/>
                </a:solidFill>
                <a:effectLst/>
                <a:latin typeface="-apple-system"/>
              </a:rPr>
              <a:t>Explanations:</a:t>
            </a:r>
          </a:p>
          <a:p>
            <a:r>
              <a:rPr lang="en-GB" b="0" i="0" dirty="0">
                <a:solidFill>
                  <a:srgbClr val="2D3748"/>
                </a:solidFill>
                <a:effectLst/>
                <a:latin typeface="-apple-system"/>
              </a:rPr>
              <a:t>COMPUTER CASE (OR SYSTEM UNIT) -This component holds all of the physical parts of a </a:t>
            </a:r>
            <a:r>
              <a:rPr lang="en-GB" sz="1200" b="0" i="0" kern="1200" dirty="0">
                <a:solidFill>
                  <a:srgbClr val="2D3748"/>
                </a:solidFill>
                <a:effectLst/>
                <a:latin typeface="-apple-system"/>
                <a:ea typeface="+mn-ea"/>
                <a:cs typeface="+mn-cs"/>
              </a:rPr>
              <a:t>computer system. </a:t>
            </a:r>
            <a:r>
              <a:rPr lang="en-GB" sz="1200" b="0" i="0" kern="1200" dirty="0">
                <a:solidFill>
                  <a:srgbClr val="2D3748"/>
                </a:solidFill>
                <a:effectLst/>
                <a:latin typeface="-apple-system"/>
                <a:ea typeface="+mn-ea"/>
                <a:cs typeface="+mn-cs"/>
                <a:hlinkClick r:id="rId3">
                  <a:extLst>
                    <a:ext uri="{A12FA001-AC4F-418D-AE19-62706E023703}">
                      <ahyp:hlinkClr xmlns:ahyp="http://schemas.microsoft.com/office/drawing/2018/hyperlinkcolor" val="tx"/>
                    </a:ext>
                  </a:extLst>
                </a:hlinkClick>
              </a:rPr>
              <a:t>Cases come in all different sizes and shapes</a:t>
            </a:r>
            <a:r>
              <a:rPr lang="en-GB" sz="1200" b="0" i="0" kern="1200" dirty="0">
                <a:solidFill>
                  <a:srgbClr val="2D3748"/>
                </a:solidFill>
                <a:effectLst/>
                <a:latin typeface="-apple-system"/>
                <a:ea typeface="+mn-ea"/>
                <a:cs typeface="+mn-cs"/>
              </a:rPr>
              <a:t> to accommodate various types of computer components and satisfy the consumer’s needs. Cases typically have extra connectors on the front of them for more convenience. USB ports and headphone jacks are commonly found.</a:t>
            </a:r>
          </a:p>
          <a:p>
            <a:pPr algn="l"/>
            <a:r>
              <a:rPr lang="en-GB" sz="1200" b="0" i="0" kern="1200" dirty="0">
                <a:solidFill>
                  <a:srgbClr val="2D3748"/>
                </a:solidFill>
                <a:effectLst/>
                <a:latin typeface="-apple-system"/>
                <a:ea typeface="+mn-ea"/>
                <a:cs typeface="+mn-cs"/>
              </a:rPr>
              <a:t>THE MOTHERBOARD is the main board mounted directly inside the computer case. All other cards plug directly into the motherboard, hence its name.</a:t>
            </a:r>
          </a:p>
          <a:p>
            <a:pPr algn="l"/>
            <a:r>
              <a:rPr lang="en-GB" sz="1200" b="0" i="0" kern="1200" dirty="0">
                <a:solidFill>
                  <a:srgbClr val="2D3748"/>
                </a:solidFill>
                <a:effectLst/>
                <a:latin typeface="-apple-system"/>
                <a:ea typeface="+mn-ea"/>
                <a:cs typeface="+mn-cs"/>
              </a:rPr>
              <a:t>It is a printed circuit board in which the CPU, RAM, drives, power supply, expansion cards, and more are plugged into it.</a:t>
            </a:r>
          </a:p>
          <a:p>
            <a:pPr algn="l"/>
            <a:r>
              <a:rPr lang="en-GB" sz="1200" b="0" i="0" kern="1200" dirty="0">
                <a:solidFill>
                  <a:srgbClr val="2D3748"/>
                </a:solidFill>
                <a:effectLst/>
                <a:latin typeface="-apple-system"/>
                <a:ea typeface="+mn-ea"/>
                <a:cs typeface="+mn-cs"/>
              </a:rPr>
              <a:t>The CPU or central processing unit is basically like the brain of computer systems. It processes all the information on a computational level. It takes all the processes from the RAM and processes them to perform the tasks required by the computer system.</a:t>
            </a:r>
          </a:p>
          <a:p>
            <a:pPr algn="l"/>
            <a:r>
              <a:rPr lang="en-GB" sz="1200" b="0" i="0" kern="1200" dirty="0">
                <a:solidFill>
                  <a:srgbClr val="2D3748"/>
                </a:solidFill>
                <a:effectLst/>
                <a:latin typeface="-apple-system"/>
                <a:ea typeface="+mn-ea"/>
                <a:cs typeface="+mn-cs"/>
                <a:hlinkClick r:id="rId4">
                  <a:extLst>
                    <a:ext uri="{A12FA001-AC4F-418D-AE19-62706E023703}">
                      <ahyp:hlinkClr xmlns:ahyp="http://schemas.microsoft.com/office/drawing/2018/hyperlinkcolor" val="tx"/>
                    </a:ext>
                  </a:extLst>
                </a:hlinkClick>
              </a:rPr>
              <a:t>RAM</a:t>
            </a:r>
            <a:r>
              <a:rPr lang="en-GB" sz="1200" b="0" i="0" kern="1200" dirty="0">
                <a:solidFill>
                  <a:srgbClr val="2D3748"/>
                </a:solidFill>
                <a:effectLst/>
                <a:latin typeface="-apple-system"/>
                <a:ea typeface="+mn-ea"/>
                <a:cs typeface="+mn-cs"/>
              </a:rPr>
              <a:t> is a data storage device that can provide fast read and write access. RAM is volatile memory, meaning it loses all the stored data when power is lost. The RAM keeps data ready for the CPU to process. It plugs directly into a long slot that has contacts on either side of the slot.</a:t>
            </a:r>
          </a:p>
          <a:p>
            <a:pPr algn="l"/>
            <a:r>
              <a:rPr lang="en-GB" sz="1200" b="0" i="0" kern="1200" dirty="0">
                <a:solidFill>
                  <a:srgbClr val="2D3748"/>
                </a:solidFill>
                <a:effectLst/>
                <a:latin typeface="-apple-system"/>
                <a:ea typeface="+mn-ea"/>
                <a:cs typeface="+mn-cs"/>
              </a:rPr>
              <a:t>HDD - A hard drive is still found in many PCs to this day. A mechanical drive’s purpose is to store all your information for retrieval at any time.</a:t>
            </a:r>
          </a:p>
          <a:p>
            <a:r>
              <a:rPr lang="en-GB" sz="1200" b="0" i="0" kern="1200" dirty="0">
                <a:solidFill>
                  <a:srgbClr val="2D3748"/>
                </a:solidFill>
                <a:effectLst/>
                <a:latin typeface="-apple-system"/>
                <a:ea typeface="+mn-ea"/>
                <a:cs typeface="+mn-cs"/>
              </a:rPr>
              <a:t>An SSD is also a type of hard drive, but it doesn’t have any moving bits. It consists of a bank of flash memory that can hold a reasonable amount of information.</a:t>
            </a:r>
          </a:p>
          <a:p>
            <a:r>
              <a:rPr lang="en-GB" sz="1200" b="0" i="0" kern="1200" dirty="0">
                <a:solidFill>
                  <a:srgbClr val="2D3748"/>
                </a:solidFill>
                <a:effectLst/>
                <a:latin typeface="-apple-system"/>
                <a:ea typeface="+mn-ea"/>
                <a:cs typeface="+mn-cs"/>
              </a:rPr>
              <a:t>PSU - A power supply unit mounts inside the computer case. It converts the AC mains supply from the power cord from a wall socket and supplies the correct DC voltages to all the parts of a computer.</a:t>
            </a:r>
          </a:p>
          <a:p>
            <a:pPr algn="l"/>
            <a:r>
              <a:rPr lang="en-GB" sz="1200" b="0" i="0" kern="1200" dirty="0">
                <a:solidFill>
                  <a:srgbClr val="2D3748"/>
                </a:solidFill>
                <a:effectLst/>
                <a:latin typeface="-apple-system"/>
                <a:ea typeface="+mn-ea"/>
                <a:cs typeface="+mn-cs"/>
              </a:rPr>
              <a:t>A MONITOR is </a:t>
            </a:r>
            <a:r>
              <a:rPr lang="en-GB" b="0" i="0" dirty="0">
                <a:solidFill>
                  <a:srgbClr val="2D3748"/>
                </a:solidFill>
                <a:effectLst/>
                <a:latin typeface="-apple-system"/>
              </a:rPr>
              <a:t>an output device to visualize the graphics information sent from the computer’s GPU. There are various types of monitors on the market. An LED (Light Emitting Diode) backlit LCD (Liquid Crystal Display) monitor is the most commonly used with a modern PC.</a:t>
            </a:r>
          </a:p>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20</a:t>
            </a:fld>
            <a:endParaRPr lang="en-US"/>
          </a:p>
        </p:txBody>
      </p:sp>
    </p:spTree>
    <p:extLst>
      <p:ext uri="{BB962C8B-B14F-4D97-AF65-F5344CB8AC3E}">
        <p14:creationId xmlns:p14="http://schemas.microsoft.com/office/powerpoint/2010/main" val="2489875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21</a:t>
            </a:fld>
            <a:endParaRPr lang="en-US"/>
          </a:p>
        </p:txBody>
      </p:sp>
    </p:spTree>
    <p:extLst>
      <p:ext uri="{BB962C8B-B14F-4D97-AF65-F5344CB8AC3E}">
        <p14:creationId xmlns:p14="http://schemas.microsoft.com/office/powerpoint/2010/main" val="2571198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22</a:t>
            </a:fld>
            <a:endParaRPr lang="en-US"/>
          </a:p>
        </p:txBody>
      </p:sp>
    </p:spTree>
    <p:extLst>
      <p:ext uri="{BB962C8B-B14F-4D97-AF65-F5344CB8AC3E}">
        <p14:creationId xmlns:p14="http://schemas.microsoft.com/office/powerpoint/2010/main" val="586525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124"/>
                </a:solidFill>
                <a:effectLst/>
                <a:latin typeface="Google Sans"/>
              </a:rPr>
              <a:t>Note: In Online learning, the teaching and all forms of communication occur online. All the activities are carried out like offline learning but virtually. In distance learning, there is no interaction between the teacher and the Student</a:t>
            </a:r>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23</a:t>
            </a:fld>
            <a:endParaRPr lang="en-US"/>
          </a:p>
        </p:txBody>
      </p:sp>
    </p:spTree>
    <p:extLst>
      <p:ext uri="{BB962C8B-B14F-4D97-AF65-F5344CB8AC3E}">
        <p14:creationId xmlns:p14="http://schemas.microsoft.com/office/powerpoint/2010/main" val="2858115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24</a:t>
            </a:fld>
            <a:endParaRPr lang="en-US"/>
          </a:p>
        </p:txBody>
      </p:sp>
    </p:spTree>
    <p:extLst>
      <p:ext uri="{BB962C8B-B14F-4D97-AF65-F5344CB8AC3E}">
        <p14:creationId xmlns:p14="http://schemas.microsoft.com/office/powerpoint/2010/main" val="2326600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Initialisms:</a:t>
            </a:r>
          </a:p>
          <a:p>
            <a:r>
              <a:rPr lang="en-GB" b="0" i="0" dirty="0">
                <a:solidFill>
                  <a:srgbClr val="1F1F1F"/>
                </a:solidFill>
                <a:effectLst/>
                <a:latin typeface="-apple-system"/>
              </a:rPr>
              <a:t>floating-point operations per second </a:t>
            </a:r>
            <a:r>
              <a:rPr lang="en-GB" b="1" i="0" dirty="0">
                <a:effectLst/>
                <a:latin typeface="-apple-system"/>
              </a:rPr>
              <a:t>(FLOPS)</a:t>
            </a:r>
          </a:p>
          <a:p>
            <a:r>
              <a:rPr lang="en-GB" b="0" i="0" dirty="0">
                <a:solidFill>
                  <a:srgbClr val="1F1F1F"/>
                </a:solidFill>
                <a:effectLst/>
                <a:latin typeface="-apple-system"/>
              </a:rPr>
              <a:t>million instructions per second (</a:t>
            </a:r>
            <a:r>
              <a:rPr lang="en-GB" b="1" i="0" dirty="0">
                <a:solidFill>
                  <a:srgbClr val="1F1F1F"/>
                </a:solidFill>
                <a:effectLst/>
                <a:latin typeface="-apple-system"/>
              </a:rPr>
              <a:t>MIPS</a:t>
            </a:r>
            <a:r>
              <a:rPr lang="en-GB" b="0" i="0" dirty="0">
                <a:solidFill>
                  <a:srgbClr val="1F1F1F"/>
                </a:solidFill>
                <a:effectLst/>
                <a:latin typeface="-apple-system"/>
              </a:rPr>
              <a:t>)</a:t>
            </a:r>
            <a:endParaRPr lang="en-GB" b="1" i="0" dirty="0">
              <a:effectLst/>
              <a:latin typeface="-apple-system"/>
            </a:endParaRPr>
          </a:p>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7</a:t>
            </a:fld>
            <a:endParaRPr lang="en-US"/>
          </a:p>
        </p:txBody>
      </p:sp>
    </p:spTree>
    <p:extLst>
      <p:ext uri="{BB962C8B-B14F-4D97-AF65-F5344CB8AC3E}">
        <p14:creationId xmlns:p14="http://schemas.microsoft.com/office/powerpoint/2010/main" val="2241924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u="sng" dirty="0">
                <a:solidFill>
                  <a:srgbClr val="1F1F1F"/>
                </a:solidFill>
                <a:effectLst/>
                <a:latin typeface="-apple-system"/>
              </a:rPr>
              <a:t>Uses of Supercomputer</a:t>
            </a:r>
            <a:endParaRPr lang="en-GB" b="1" i="0" dirty="0">
              <a:solidFill>
                <a:srgbClr val="1F1F1F"/>
              </a:solidFill>
              <a:effectLst/>
              <a:latin typeface="-apple-system"/>
            </a:endParaRPr>
          </a:p>
          <a:p>
            <a:pPr algn="l"/>
            <a:r>
              <a:rPr lang="en-GB" b="0" i="0" dirty="0">
                <a:solidFill>
                  <a:srgbClr val="1F1F1F"/>
                </a:solidFill>
                <a:effectLst/>
                <a:latin typeface="-apple-system"/>
              </a:rPr>
              <a:t>Some uses of a supercomputer are:-</a:t>
            </a:r>
          </a:p>
          <a:p>
            <a:pPr algn="l">
              <a:buFont typeface="+mj-lt"/>
              <a:buAutoNum type="arabicPeriod"/>
            </a:pPr>
            <a:r>
              <a:rPr lang="en-GB" b="0" i="0" dirty="0">
                <a:solidFill>
                  <a:srgbClr val="1F1F1F"/>
                </a:solidFill>
                <a:effectLst/>
                <a:latin typeface="-apple-system"/>
              </a:rPr>
              <a:t>They are used in oil and gas exploration.</a:t>
            </a:r>
          </a:p>
          <a:p>
            <a:pPr algn="l">
              <a:buFont typeface="+mj-lt"/>
              <a:buAutoNum type="arabicPeriod"/>
            </a:pPr>
            <a:r>
              <a:rPr lang="en-GB" b="0" i="0" dirty="0">
                <a:solidFill>
                  <a:srgbClr val="1F1F1F"/>
                </a:solidFill>
                <a:effectLst/>
                <a:latin typeface="-apple-system"/>
              </a:rPr>
              <a:t>They are used in folding of proteins which helps in the development of different drugs.</a:t>
            </a:r>
          </a:p>
          <a:p>
            <a:pPr algn="l">
              <a:buFont typeface="+mj-lt"/>
              <a:buAutoNum type="arabicPeriod"/>
            </a:pPr>
            <a:r>
              <a:rPr lang="en-GB" b="0" i="0" dirty="0">
                <a:solidFill>
                  <a:srgbClr val="1F1F1F"/>
                </a:solidFill>
                <a:effectLst/>
                <a:latin typeface="-apple-system"/>
              </a:rPr>
              <a:t>They help to test aircraft and reduce costs in a space mission.</a:t>
            </a:r>
          </a:p>
          <a:p>
            <a:pPr algn="l">
              <a:buFont typeface="+mj-lt"/>
              <a:buAutoNum type="arabicPeriod"/>
            </a:pPr>
            <a:r>
              <a:rPr lang="en-GB" b="0" i="0" dirty="0">
                <a:solidFill>
                  <a:srgbClr val="1F1F1F"/>
                </a:solidFill>
                <a:effectLst/>
                <a:latin typeface="-apple-system"/>
              </a:rPr>
              <a:t>They help to precisely do weather forecasting.</a:t>
            </a:r>
          </a:p>
          <a:p>
            <a:pPr algn="l">
              <a:buFont typeface="+mj-lt"/>
              <a:buAutoNum type="arabicPeriod"/>
            </a:pPr>
            <a:r>
              <a:rPr lang="en-GB" b="0" i="0" dirty="0">
                <a:solidFill>
                  <a:srgbClr val="1F1F1F"/>
                </a:solidFill>
                <a:effectLst/>
                <a:latin typeface="-apple-system"/>
              </a:rPr>
              <a:t>Supercomputers can measure the interaction between molecules and help to discover new drugs and treatments.</a:t>
            </a:r>
          </a:p>
          <a:p>
            <a:pPr algn="l">
              <a:buFont typeface="+mj-lt"/>
              <a:buAutoNum type="arabicPeriod"/>
            </a:pPr>
            <a:r>
              <a:rPr lang="en-GB" b="0" i="0" dirty="0">
                <a:solidFill>
                  <a:srgbClr val="1F1F1F"/>
                </a:solidFill>
                <a:effectLst/>
                <a:latin typeface="-apple-system"/>
              </a:rPr>
              <a:t>They help to do cloud computing and big companies like Amazon and Google use supercomputers to provide their services to users.</a:t>
            </a:r>
          </a:p>
          <a:p>
            <a:pPr algn="l">
              <a:buFont typeface="+mj-lt"/>
              <a:buAutoNum type="arabicPeriod"/>
            </a:pPr>
            <a:r>
              <a:rPr lang="en-GB" b="0" i="0" dirty="0">
                <a:solidFill>
                  <a:srgbClr val="1F1F1F"/>
                </a:solidFill>
                <a:effectLst/>
                <a:latin typeface="-apple-system"/>
              </a:rPr>
              <a:t>They are used for image recognition, natural language processing and autonomous vehicles.</a:t>
            </a:r>
          </a:p>
          <a:p>
            <a:pPr algn="l">
              <a:buFont typeface="+mj-lt"/>
              <a:buAutoNum type="arabicPeriod"/>
            </a:pPr>
            <a:r>
              <a:rPr lang="en-GB" b="0" i="0" dirty="0">
                <a:solidFill>
                  <a:srgbClr val="1F1F1F"/>
                </a:solidFill>
                <a:effectLst/>
                <a:latin typeface="-apple-system"/>
              </a:rPr>
              <a:t>They help in experimenting with nuclear fusions and creating energy from nuclear experiments.</a:t>
            </a:r>
          </a:p>
          <a:p>
            <a:pPr algn="l">
              <a:buFont typeface="+mj-lt"/>
              <a:buAutoNum type="arabicPeriod"/>
            </a:pPr>
            <a:r>
              <a:rPr lang="en-GB" b="0" i="0" dirty="0">
                <a:solidFill>
                  <a:srgbClr val="1F1F1F"/>
                </a:solidFill>
                <a:effectLst/>
                <a:latin typeface="-apple-system"/>
              </a:rPr>
              <a:t>Supercomputers help researchers to develop applications for quantum computing.</a:t>
            </a:r>
          </a:p>
          <a:p>
            <a:pPr algn="l">
              <a:buFont typeface="+mj-lt"/>
              <a:buAutoNum type="arabicPeriod"/>
            </a:pPr>
            <a:r>
              <a:rPr lang="en-GB" b="0" i="0" dirty="0">
                <a:solidFill>
                  <a:srgbClr val="1F1F1F"/>
                </a:solidFill>
                <a:effectLst/>
                <a:latin typeface="-apple-system"/>
              </a:rPr>
              <a:t>They help banks and financial institutions to manage risk and make better investment decisions.</a:t>
            </a:r>
          </a:p>
          <a:p>
            <a:pPr algn="l">
              <a:buFont typeface="+mj-lt"/>
              <a:buAutoNum type="arabicPeriod"/>
            </a:pPr>
            <a:r>
              <a:rPr lang="en-GB" b="0" i="0" dirty="0">
                <a:solidFill>
                  <a:srgbClr val="1F1F1F"/>
                </a:solidFill>
                <a:effectLst/>
                <a:latin typeface="-apple-system"/>
              </a:rPr>
              <a:t>They help organizations to protect their systems from cyber-attacks and data loss.</a:t>
            </a:r>
          </a:p>
          <a:p>
            <a:pPr algn="l">
              <a:buFont typeface="+mj-lt"/>
              <a:buAutoNum type="arabicPeriod"/>
            </a:pPr>
            <a:r>
              <a:rPr lang="en-GB" b="0" i="0" dirty="0">
                <a:solidFill>
                  <a:srgbClr val="1F1F1F"/>
                </a:solidFill>
                <a:effectLst/>
                <a:latin typeface="-apple-system"/>
              </a:rPr>
              <a:t>Used in the entertainment industry to make complex animations in movies and video games.</a:t>
            </a:r>
          </a:p>
          <a:p>
            <a:pPr algn="l">
              <a:buFont typeface="+mj-lt"/>
              <a:buAutoNum type="arabicPeriod"/>
            </a:pPr>
            <a:r>
              <a:rPr lang="en-GB" b="0" i="0" dirty="0">
                <a:solidFill>
                  <a:srgbClr val="1F1F1F"/>
                </a:solidFill>
                <a:effectLst/>
                <a:latin typeface="-apple-system"/>
              </a:rPr>
              <a:t>They help to diagnose diseases and develop medicines.</a:t>
            </a:r>
          </a:p>
          <a:p>
            <a:pPr algn="l">
              <a:buFont typeface="+mj-lt"/>
              <a:buAutoNum type="arabicPeriod"/>
            </a:pPr>
            <a:r>
              <a:rPr lang="en-GB" b="0" i="0" dirty="0">
                <a:solidFill>
                  <a:srgbClr val="1F1F1F"/>
                </a:solidFill>
                <a:effectLst/>
                <a:latin typeface="-apple-system"/>
              </a:rPr>
              <a:t>They help scientists to predict the behaviour of the earth millions of years ago.</a:t>
            </a:r>
          </a:p>
          <a:p>
            <a:pPr algn="l">
              <a:buFont typeface="+mj-lt"/>
              <a:buAutoNum type="arabicPeriod"/>
            </a:pPr>
            <a:r>
              <a:rPr lang="en-GB" b="0" i="0" dirty="0">
                <a:solidFill>
                  <a:srgbClr val="1F1F1F"/>
                </a:solidFill>
                <a:effectLst/>
                <a:latin typeface="-apple-system"/>
              </a:rPr>
              <a:t>Helps to simulate traffic patterns and improve traffic efficiency.</a:t>
            </a:r>
          </a:p>
          <a:p>
            <a:pPr algn="l">
              <a:buFont typeface="+mj-lt"/>
              <a:buAutoNum type="arabicPeriod"/>
            </a:pPr>
            <a:r>
              <a:rPr lang="en-GB" b="0" i="0" dirty="0">
                <a:solidFill>
                  <a:srgbClr val="1F1F1F"/>
                </a:solidFill>
                <a:effectLst/>
                <a:latin typeface="-apple-system"/>
              </a:rPr>
              <a:t>They help to research materials at the atomic level.</a:t>
            </a:r>
          </a:p>
          <a:p>
            <a:pPr algn="l">
              <a:buFont typeface="+mj-lt"/>
              <a:buAutoNum type="arabicPeriod"/>
            </a:pPr>
            <a:r>
              <a:rPr lang="en-GB" b="0" i="0" dirty="0">
                <a:solidFill>
                  <a:srgbClr val="1F1F1F"/>
                </a:solidFill>
                <a:effectLst/>
                <a:latin typeface="-apple-system"/>
              </a:rPr>
              <a:t>They help to process a large amount of video and image data.</a:t>
            </a:r>
          </a:p>
          <a:p>
            <a:pPr algn="l">
              <a:buFont typeface="+mj-lt"/>
              <a:buAutoNum type="arabicPeriod"/>
            </a:pPr>
            <a:r>
              <a:rPr lang="en-GB" b="0" i="0" dirty="0">
                <a:solidFill>
                  <a:srgbClr val="1F1F1F"/>
                </a:solidFill>
                <a:effectLst/>
                <a:latin typeface="-apple-system"/>
              </a:rPr>
              <a:t>Supercomputers help to study the behaviour of stars and galaxies.</a:t>
            </a:r>
          </a:p>
          <a:p>
            <a:pPr algn="l">
              <a:buFont typeface="+mj-lt"/>
              <a:buAutoNum type="arabicPeriod"/>
            </a:pPr>
            <a:r>
              <a:rPr lang="en-GB" b="0" i="0" dirty="0">
                <a:solidFill>
                  <a:srgbClr val="1F1F1F"/>
                </a:solidFill>
                <a:effectLst/>
                <a:latin typeface="-apple-system"/>
              </a:rPr>
              <a:t>They help in the mining of bitcoins.</a:t>
            </a:r>
          </a:p>
          <a:p>
            <a:pPr algn="l">
              <a:buFont typeface="+mj-lt"/>
              <a:buAutoNum type="arabicPeriod"/>
            </a:pPr>
            <a:r>
              <a:rPr lang="en-GB" b="0" i="0" dirty="0">
                <a:solidFill>
                  <a:srgbClr val="1F1F1F"/>
                </a:solidFill>
                <a:effectLst/>
                <a:latin typeface="-apple-system"/>
              </a:rPr>
              <a:t>They help in understanding the behaviour of blood flow in the human body.</a:t>
            </a:r>
          </a:p>
          <a:p>
            <a:pPr algn="l">
              <a:buFont typeface="+mj-lt"/>
              <a:buAutoNum type="arabicPeriod"/>
            </a:pPr>
            <a:r>
              <a:rPr lang="en-GB" b="0" i="0" dirty="0">
                <a:solidFill>
                  <a:srgbClr val="1F1F1F"/>
                </a:solidFill>
                <a:effectLst/>
                <a:latin typeface="-apple-system"/>
              </a:rPr>
              <a:t>They are used to manage large databases.</a:t>
            </a:r>
          </a:p>
          <a:p>
            <a:pPr algn="l">
              <a:buFont typeface="+mj-lt"/>
              <a:buAutoNum type="arabicPeriod"/>
            </a:pPr>
            <a:r>
              <a:rPr lang="en-GB" b="0" i="0" dirty="0">
                <a:solidFill>
                  <a:srgbClr val="1F1F1F"/>
                </a:solidFill>
                <a:effectLst/>
                <a:latin typeface="-apple-system"/>
              </a:rPr>
              <a:t>Supercomputers help to predict the temperature of the earth in the coming years.</a:t>
            </a:r>
          </a:p>
          <a:p>
            <a:pPr algn="l">
              <a:buFont typeface="+mj-lt"/>
              <a:buAutoNum type="arabicPeriod"/>
            </a:pPr>
            <a:r>
              <a:rPr lang="en-GB" b="0" i="0" dirty="0">
                <a:solidFill>
                  <a:srgbClr val="1F1F1F"/>
                </a:solidFill>
                <a:effectLst/>
                <a:latin typeface="-apple-system"/>
              </a:rPr>
              <a:t>They help to track and manage airlines.</a:t>
            </a:r>
          </a:p>
          <a:p>
            <a:pPr algn="l">
              <a:buFont typeface="+mj-lt"/>
              <a:buNone/>
            </a:pPr>
            <a:endParaRPr lang="en-GB" b="0" i="0" dirty="0">
              <a:solidFill>
                <a:srgbClr val="1F1F1F"/>
              </a:solidFill>
              <a:effectLst/>
              <a:latin typeface="-apple-system"/>
            </a:endParaRPr>
          </a:p>
          <a:p>
            <a:r>
              <a:rPr lang="en-GB" b="0" i="0" dirty="0">
                <a:solidFill>
                  <a:srgbClr val="1F1F1F"/>
                </a:solidFill>
                <a:effectLst/>
                <a:latin typeface="-apple-system"/>
              </a:rPr>
              <a:t>If we talk about the top ten fastest supercomputers then 5 of the top ten supercomputers belong to </a:t>
            </a:r>
          </a:p>
          <a:p>
            <a:r>
              <a:rPr lang="en-GB" b="0" i="0" dirty="0">
                <a:solidFill>
                  <a:srgbClr val="1F1F1F"/>
                </a:solidFill>
                <a:effectLst/>
                <a:latin typeface="-apple-system"/>
              </a:rPr>
              <a:t>5 the United States, 2 from China, 1 from Finland, 1 from Japan and 1 from France.</a:t>
            </a:r>
          </a:p>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8</a:t>
            </a:fld>
            <a:endParaRPr lang="en-US"/>
          </a:p>
        </p:txBody>
      </p:sp>
    </p:spTree>
    <p:extLst>
      <p:ext uri="{BB962C8B-B14F-4D97-AF65-F5344CB8AC3E}">
        <p14:creationId xmlns:p14="http://schemas.microsoft.com/office/powerpoint/2010/main" val="2083134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40C28"/>
                </a:solidFill>
                <a:latin typeface="Google Sans"/>
              </a:rPr>
              <a:t>Supercomputers today are used in the field of s</a:t>
            </a:r>
            <a:r>
              <a:rPr lang="hr-HR" dirty="0" err="1">
                <a:solidFill>
                  <a:srgbClr val="040C28"/>
                </a:solidFill>
                <a:latin typeface="Google Sans"/>
              </a:rPr>
              <a:t>cientific</a:t>
            </a:r>
            <a:r>
              <a:rPr lang="en-GB" dirty="0">
                <a:solidFill>
                  <a:srgbClr val="040C28"/>
                </a:solidFill>
                <a:latin typeface="Google Sans"/>
              </a:rPr>
              <a:t> research and development which includes </a:t>
            </a:r>
            <a:r>
              <a:rPr lang="en-GB" b="1" i="0" dirty="0">
                <a:solidFill>
                  <a:srgbClr val="4D5156"/>
                </a:solidFill>
                <a:effectLst/>
                <a:latin typeface="Google Sans"/>
              </a:rPr>
              <a:t>transformative science </a:t>
            </a:r>
            <a:r>
              <a:rPr lang="en-GB" b="0" i="0" dirty="0">
                <a:solidFill>
                  <a:srgbClr val="4D5156"/>
                </a:solidFill>
                <a:effectLst/>
                <a:latin typeface="Google Sans"/>
              </a:rPr>
              <a:t>— </a:t>
            </a:r>
            <a:r>
              <a:rPr lang="en-GB" b="0" i="0" dirty="0">
                <a:solidFill>
                  <a:srgbClr val="040C28"/>
                </a:solidFill>
                <a:effectLst/>
                <a:latin typeface="Google Sans"/>
              </a:rPr>
              <a:t>advancing knowledge in everything from medicine to biology to material science to deep space to climate change</a:t>
            </a:r>
            <a:r>
              <a:rPr lang="en-GB" b="0" i="0" dirty="0">
                <a:solidFill>
                  <a:srgbClr val="4D5156"/>
                </a:solidFill>
                <a:effectLst/>
                <a:latin typeface="Google Sans"/>
              </a:rPr>
              <a:t>.</a:t>
            </a:r>
            <a:endParaRPr lang="hr-HR" dirty="0">
              <a:solidFill>
                <a:srgbClr val="040C28"/>
              </a:solidFill>
              <a:latin typeface="Google Sans"/>
            </a:endParaRPr>
          </a:p>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9</a:t>
            </a:fld>
            <a:endParaRPr lang="en-US"/>
          </a:p>
        </p:txBody>
      </p:sp>
    </p:spTree>
    <p:extLst>
      <p:ext uri="{BB962C8B-B14F-4D97-AF65-F5344CB8AC3E}">
        <p14:creationId xmlns:p14="http://schemas.microsoft.com/office/powerpoint/2010/main" val="475786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i="0" dirty="0">
                <a:solidFill>
                  <a:srgbClr val="2E364E"/>
                </a:solidFill>
                <a:effectLst/>
                <a:latin typeface="helveticaregular"/>
              </a:rPr>
              <a:t>ANSWERS:</a:t>
            </a:r>
          </a:p>
          <a:p>
            <a:pPr marL="228600" indent="-228600">
              <a:buAutoNum type="arabicPeriod"/>
            </a:pPr>
            <a:r>
              <a:rPr lang="en-GB" b="0" i="0" dirty="0">
                <a:solidFill>
                  <a:srgbClr val="2E364E"/>
                </a:solidFill>
                <a:effectLst/>
                <a:latin typeface="helveticaregular"/>
              </a:rPr>
              <a:t>"Big iron" is slang for an extremely large, expensive and fast computer. It often refers to oversized computers. Originally, the phrase 'big iron' probably originates from early mainframes, which were very large computers with superior capabilities enclosed in room-sized metal frames.</a:t>
            </a:r>
          </a:p>
          <a:p>
            <a:pPr marL="228600" indent="-228600">
              <a:buAutoNum type="arabicPeriod"/>
            </a:pPr>
            <a:r>
              <a:rPr lang="en-GB" b="0" i="0" dirty="0">
                <a:solidFill>
                  <a:srgbClr val="2E364E"/>
                </a:solidFill>
                <a:effectLst/>
                <a:latin typeface="helveticaregular"/>
              </a:rPr>
              <a:t>In the 1960s and 1970s</a:t>
            </a:r>
          </a:p>
          <a:p>
            <a:pPr marL="228600" indent="-228600">
              <a:buAutoNum type="arabicPeriod"/>
            </a:pPr>
            <a:r>
              <a:rPr lang="en-GB" b="0" i="0" dirty="0">
                <a:solidFill>
                  <a:srgbClr val="2E364E"/>
                </a:solidFill>
                <a:effectLst/>
                <a:latin typeface="helveticaregular"/>
              </a:rPr>
              <a:t>IBM</a:t>
            </a:r>
          </a:p>
          <a:p>
            <a:pPr marL="228600" indent="-228600">
              <a:buAutoNum type="arabicPeriod"/>
            </a:pPr>
            <a:r>
              <a:rPr lang="en-GB" b="0" i="0" dirty="0">
                <a:solidFill>
                  <a:srgbClr val="2E364E"/>
                </a:solidFill>
                <a:effectLst/>
                <a:latin typeface="helveticaregular"/>
              </a:rPr>
              <a:t>Because tech experts in the early ‘90s predicted that big iron would eventually become extinct (hence the additional nickname of “dinosaurs”) by the end of that decade.</a:t>
            </a:r>
          </a:p>
          <a:p>
            <a:pPr marL="228600" indent="-228600">
              <a:buAutoNum type="arabicPeriod"/>
            </a:pPr>
            <a:r>
              <a:rPr lang="en-GB" b="0" i="0" dirty="0">
                <a:solidFill>
                  <a:srgbClr val="2E364E"/>
                </a:solidFill>
                <a:effectLst/>
                <a:latin typeface="helveticaregular"/>
              </a:rPr>
              <a:t>Yes. Today, big iron computers are high-performance rigs primarily used by large companies such as banks.</a:t>
            </a:r>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10</a:t>
            </a:fld>
            <a:endParaRPr lang="en-US"/>
          </a:p>
        </p:txBody>
      </p:sp>
    </p:spTree>
    <p:extLst>
      <p:ext uri="{BB962C8B-B14F-4D97-AF65-F5344CB8AC3E}">
        <p14:creationId xmlns:p14="http://schemas.microsoft.com/office/powerpoint/2010/main" val="1202457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INITIALISMS: </a:t>
            </a:r>
          </a:p>
          <a:p>
            <a:r>
              <a:rPr lang="en-GB" dirty="0"/>
              <a:t>PC personal computer</a:t>
            </a:r>
          </a:p>
          <a:p>
            <a:r>
              <a:rPr lang="en-GB" dirty="0"/>
              <a:t>CPU central processing unit</a:t>
            </a:r>
          </a:p>
          <a:p>
            <a:r>
              <a:rPr lang="en-GB" dirty="0"/>
              <a:t>GPU – graphical processing unit</a:t>
            </a:r>
          </a:p>
          <a:p>
            <a:r>
              <a:rPr lang="en-GB" dirty="0"/>
              <a:t>RAM – random access memory</a:t>
            </a:r>
          </a:p>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12</a:t>
            </a:fld>
            <a:endParaRPr lang="en-US"/>
          </a:p>
        </p:txBody>
      </p:sp>
    </p:spTree>
    <p:extLst>
      <p:ext uri="{BB962C8B-B14F-4D97-AF65-F5344CB8AC3E}">
        <p14:creationId xmlns:p14="http://schemas.microsoft.com/office/powerpoint/2010/main" val="2193579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Outdated: </a:t>
            </a:r>
          </a:p>
          <a:p>
            <a:r>
              <a:rPr lang="en-GB" dirty="0"/>
              <a:t>CDs/DVDs – replacement: </a:t>
            </a:r>
            <a:r>
              <a:rPr lang="en-GB" dirty="0" err="1"/>
              <a:t>pendrives</a:t>
            </a:r>
            <a:r>
              <a:rPr lang="en-GB" dirty="0"/>
              <a:t> and cloud storage</a:t>
            </a:r>
          </a:p>
          <a:p>
            <a:r>
              <a:rPr lang="en-GB" dirty="0"/>
              <a:t>External webcam – replacement EMBEDDED WEBCAM</a:t>
            </a:r>
          </a:p>
        </p:txBody>
      </p:sp>
      <p:sp>
        <p:nvSpPr>
          <p:cNvPr id="4" name="Slide Number Placeholder 3"/>
          <p:cNvSpPr>
            <a:spLocks noGrp="1"/>
          </p:cNvSpPr>
          <p:nvPr>
            <p:ph type="sldNum" sz="quarter" idx="5"/>
          </p:nvPr>
        </p:nvSpPr>
        <p:spPr/>
        <p:txBody>
          <a:bodyPr/>
          <a:lstStyle/>
          <a:p>
            <a:fld id="{8EDC0C92-97E4-9540-AC90-F1BBF91896C7}" type="slidenum">
              <a:rPr lang="en-US" smtClean="0"/>
              <a:pPr/>
              <a:t>14</a:t>
            </a:fld>
            <a:endParaRPr lang="en-US"/>
          </a:p>
        </p:txBody>
      </p:sp>
    </p:spTree>
    <p:extLst>
      <p:ext uri="{BB962C8B-B14F-4D97-AF65-F5344CB8AC3E}">
        <p14:creationId xmlns:p14="http://schemas.microsoft.com/office/powerpoint/2010/main" val="357042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Initialisms:</a:t>
            </a:r>
          </a:p>
          <a:p>
            <a:r>
              <a:rPr lang="en-GB" dirty="0"/>
              <a:t>CD – compact disc</a:t>
            </a:r>
          </a:p>
          <a:p>
            <a:r>
              <a:rPr lang="en-GB" dirty="0"/>
              <a:t>DVD – digital versatile disc</a:t>
            </a:r>
          </a:p>
          <a:p>
            <a:r>
              <a:rPr lang="en-GB" dirty="0"/>
              <a:t>USB – universal serial bus</a:t>
            </a:r>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15</a:t>
            </a:fld>
            <a:endParaRPr lang="en-US"/>
          </a:p>
        </p:txBody>
      </p:sp>
    </p:spTree>
    <p:extLst>
      <p:ext uri="{BB962C8B-B14F-4D97-AF65-F5344CB8AC3E}">
        <p14:creationId xmlns:p14="http://schemas.microsoft.com/office/powerpoint/2010/main" val="3607856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1.C</a:t>
            </a:r>
          </a:p>
          <a:p>
            <a:r>
              <a:rPr lang="en-GB" dirty="0"/>
              <a:t>2.F</a:t>
            </a:r>
          </a:p>
          <a:p>
            <a:r>
              <a:rPr lang="en-GB" dirty="0"/>
              <a:t>3.G</a:t>
            </a:r>
          </a:p>
          <a:p>
            <a:r>
              <a:rPr lang="en-GB" dirty="0"/>
              <a:t>4.H</a:t>
            </a:r>
          </a:p>
          <a:p>
            <a:r>
              <a:rPr lang="en-GB" dirty="0"/>
              <a:t>5.B</a:t>
            </a:r>
          </a:p>
          <a:p>
            <a:r>
              <a:rPr lang="en-GB" dirty="0"/>
              <a:t>6.D</a:t>
            </a:r>
          </a:p>
          <a:p>
            <a:r>
              <a:rPr lang="en-GB" dirty="0"/>
              <a:t>7.I</a:t>
            </a:r>
          </a:p>
          <a:p>
            <a:r>
              <a:rPr lang="en-GB" dirty="0"/>
              <a:t>8.E</a:t>
            </a:r>
          </a:p>
          <a:p>
            <a:r>
              <a:rPr lang="en-GB" dirty="0"/>
              <a:t>9.A</a:t>
            </a:r>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18</a:t>
            </a:fld>
            <a:endParaRPr lang="en-US"/>
          </a:p>
        </p:txBody>
      </p:sp>
    </p:spTree>
    <p:extLst>
      <p:ext uri="{BB962C8B-B14F-4D97-AF65-F5344CB8AC3E}">
        <p14:creationId xmlns:p14="http://schemas.microsoft.com/office/powerpoint/2010/main" val="2803590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12958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60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78571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6416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111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95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65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3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42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7678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pPr/>
              <a:t>10/5/2023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pPr/>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83086" y="728663"/>
            <a:ext cx="5170713" cy="1680429"/>
          </a:xfrm>
        </p:spPr>
        <p:txBody>
          <a:bodyPr>
            <a:normAutofit/>
          </a:bodyPr>
          <a:lstStyle>
            <a:lvl1pPr>
              <a:defRPr sz="5400">
                <a:solidFill>
                  <a:schemeClr val="bg1"/>
                </a:solidFill>
              </a:defRPr>
            </a:lvl1pPr>
          </a:lstStyle>
          <a:p>
            <a:r>
              <a:rPr lang="hr-HR" sz="4800" dirty="0">
                <a:solidFill>
                  <a:schemeClr val="bg1"/>
                </a:solidFill>
                <a:latin typeface="Stolzl Bold" panose="00000800000000000000" pitchFamily="50" charset="-18"/>
              </a:rPr>
              <a:t>Glavni naslov</a:t>
            </a:r>
            <a:br>
              <a:rPr lang="hr-HR" sz="4800" dirty="0">
                <a:solidFill>
                  <a:schemeClr val="bg1"/>
                </a:solidFill>
                <a:latin typeface="Stolzl Bold" panose="00000800000000000000" pitchFamily="50" charset="-18"/>
              </a:rPr>
            </a:br>
            <a:r>
              <a:rPr lang="hr-HR" sz="4800" dirty="0">
                <a:solidFill>
                  <a:schemeClr val="bg1"/>
                </a:solidFill>
                <a:latin typeface="Stolzl Book" panose="00000500000000000000" pitchFamily="50" charset="-18"/>
              </a:rPr>
              <a:t>Tekst</a:t>
            </a:r>
          </a:p>
        </p:txBody>
      </p:sp>
      <p:pic>
        <p:nvPicPr>
          <p:cNvPr id="8" name="Slika 7"/>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874540"/>
            <a:ext cx="6183086" cy="599318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pPr/>
              <a:t>10/5/2023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pPr/>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8718" y="3904457"/>
            <a:ext cx="6022181" cy="2014537"/>
          </a:xfrm>
        </p:spPr>
        <p:txBody>
          <a:bodyPr>
            <a:normAutofit/>
          </a:bodyPr>
          <a:lstStyle>
            <a:lvl1pPr>
              <a:defRPr sz="5400">
                <a:solidFill>
                  <a:schemeClr val="bg1"/>
                </a:solidFil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pPr/>
              <a:t>10/5/2023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pPr/>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632" y="6283318"/>
            <a:ext cx="1414604" cy="574682"/>
          </a:xfrm>
          <a:prstGeom prst="rect">
            <a:avLst/>
          </a:prstGeom>
        </p:spPr>
      </p:pic>
      <p:sp>
        <p:nvSpPr>
          <p:cNvPr id="9"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10"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094112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Slika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297290"/>
            <a:ext cx="8686800" cy="560709"/>
          </a:xfrm>
          <a:prstGeom prst="rect">
            <a:avLst/>
          </a:prstGeom>
        </p:spPr>
      </p:pic>
    </p:spTree>
    <p:extLst>
      <p:ext uri="{BB962C8B-B14F-4D97-AF65-F5344CB8AC3E}">
        <p14:creationId xmlns:p14="http://schemas.microsoft.com/office/powerpoint/2010/main" val="1131150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1" r:id="rId8"/>
    <p:sldLayoutId id="2147483662"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techopedia.com/definition/2157/big-iron" TargetMode="External"/><Relationship Id="rId4" Type="http://schemas.openxmlformats.org/officeDocument/2006/relationships/hyperlink" Target="https://www.ibm.com/topics/mainframe"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scribd.com/document/266312924/Check-Your-English-Vocabulary-for-Computers-and-Information-Technology"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scribd.com/document/266312924/Check-Your-English-Vocabulary-for-Computers-and-Information-Technology" TargetMode="External"/><Relationship Id="rId7" Type="http://schemas.openxmlformats.org/officeDocument/2006/relationships/hyperlink" Target="https://computerinfobits.com/parts-of-computer-and-their-functions/" TargetMode="External"/><Relationship Id="rId2" Type="http://schemas.openxmlformats.org/officeDocument/2006/relationships/hyperlink" Target="https://www.academia.edu/28436822/Infotech_english_for_computer_users_Students_Book_4th_Edition" TargetMode="External"/><Relationship Id="rId1" Type="http://schemas.openxmlformats.org/officeDocument/2006/relationships/slideLayout" Target="../slideLayouts/slideLayout2.xml"/><Relationship Id="rId6" Type="http://schemas.openxmlformats.org/officeDocument/2006/relationships/hyperlink" Target="https://www.itrelease.com/2023/02/what-are-uses-and-examples-of-supercomputer/" TargetMode="External"/><Relationship Id="rId5" Type="http://schemas.openxmlformats.org/officeDocument/2006/relationships/hyperlink" Target="https://www.techopedia.com/definition/2157/big-iron" TargetMode="External"/><Relationship Id="rId4" Type="http://schemas.openxmlformats.org/officeDocument/2006/relationships/hyperlink" Target="https://www.scribd.com/doc/315263360/English-for-IT-and-the-Interne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itrelease.com/2023/02/what-are-uses-and-examples-of-supercompute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Oak_Ridge_National_Laboratory"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s://en.wikipedia.org/wiki/U.S._Department_of_Energ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2728300"/>
            <a:ext cx="4612404" cy="2014537"/>
          </a:xfrm>
        </p:spPr>
        <p:txBody>
          <a:bodyPr>
            <a:normAutofit fontScale="90000"/>
          </a:bodyPr>
          <a:lstStyle/>
          <a:p>
            <a:pPr>
              <a:lnSpc>
                <a:spcPct val="107000"/>
              </a:lnSpc>
              <a:spcAft>
                <a:spcPts val="800"/>
              </a:spcAft>
            </a:pPr>
            <a:br>
              <a:rPr lang="en-GB" sz="4400" kern="100" dirty="0">
                <a:effectLst/>
                <a:latin typeface="Calibri" panose="020F0502020204030204" pitchFamily="34" charset="0"/>
                <a:ea typeface="Calibri" panose="020F0502020204030204" pitchFamily="34" charset="0"/>
                <a:cs typeface="Times New Roman" panose="02020603050405020304" pitchFamily="18" charset="0"/>
              </a:rPr>
            </a:br>
            <a:r>
              <a:rPr lang="en-GB" sz="4400" kern="100" dirty="0">
                <a:effectLst/>
                <a:latin typeface="Calibri" panose="020F0502020204030204" pitchFamily="34" charset="0"/>
                <a:ea typeface="Calibri" panose="020F0502020204030204" pitchFamily="34" charset="0"/>
                <a:cs typeface="Times New Roman" panose="02020603050405020304" pitchFamily="18" charset="0"/>
              </a:rPr>
              <a:t>ENGLISH FOR IT</a:t>
            </a:r>
            <a:br>
              <a:rPr lang="en-GB" sz="4400" kern="100" dirty="0">
                <a:effectLst/>
                <a:latin typeface="Calibri" panose="020F0502020204030204" pitchFamily="34" charset="0"/>
                <a:ea typeface="Calibri" panose="020F0502020204030204" pitchFamily="34" charset="0"/>
                <a:cs typeface="Times New Roman" panose="02020603050405020304" pitchFamily="18" charset="0"/>
              </a:rPr>
            </a:br>
            <a:r>
              <a:rPr lang="en-GB" sz="4400" kern="100" dirty="0">
                <a:effectLst/>
                <a:latin typeface="Calibri" panose="020F0502020204030204" pitchFamily="34" charset="0"/>
                <a:ea typeface="Calibri" panose="020F0502020204030204" pitchFamily="34" charset="0"/>
                <a:cs typeface="Times New Roman" panose="02020603050405020304" pitchFamily="18" charset="0"/>
              </a:rPr>
              <a:t>Week 2 </a:t>
            </a:r>
            <a:br>
              <a:rPr lang="en-GB" sz="4400" kern="100" dirty="0">
                <a:effectLst/>
                <a:latin typeface="Calibri" panose="020F0502020204030204" pitchFamily="34" charset="0"/>
                <a:ea typeface="Calibri" panose="020F0502020204030204" pitchFamily="34" charset="0"/>
                <a:cs typeface="Times New Roman" panose="02020603050405020304" pitchFamily="18" charset="0"/>
              </a:rPr>
            </a:br>
            <a:br>
              <a:rPr lang="en-GB" sz="4400" kern="100" dirty="0">
                <a:effectLst/>
                <a:latin typeface="Calibri" panose="020F0502020204030204" pitchFamily="34" charset="0"/>
                <a:ea typeface="Calibri" panose="020F0502020204030204" pitchFamily="34" charset="0"/>
                <a:cs typeface="Times New Roman" panose="02020603050405020304" pitchFamily="18" charset="0"/>
              </a:rPr>
            </a:br>
            <a:r>
              <a:rPr lang="hr-HR" sz="4400" kern="100" dirty="0">
                <a:effectLst/>
                <a:latin typeface="Calibri" panose="020F0502020204030204" pitchFamily="34" charset="0"/>
                <a:ea typeface="Calibri" panose="020F0502020204030204" pitchFamily="34" charset="0"/>
                <a:cs typeface="Times New Roman" panose="02020603050405020304" pitchFamily="18" charset="0"/>
              </a:rPr>
              <a:t>Computer </a:t>
            </a:r>
            <a:r>
              <a:rPr lang="en-GB" sz="4400" kern="100" dirty="0">
                <a:latin typeface="Calibri" panose="020F0502020204030204" pitchFamily="34" charset="0"/>
                <a:ea typeface="Calibri" panose="020F0502020204030204" pitchFamily="34" charset="0"/>
                <a:cs typeface="Times New Roman" panose="02020603050405020304" pitchFamily="18" charset="0"/>
              </a:rPr>
              <a:t>E</a:t>
            </a:r>
            <a:r>
              <a:rPr lang="hr-HR" sz="4400" kern="100" dirty="0" err="1">
                <a:effectLst/>
                <a:latin typeface="Calibri" panose="020F0502020204030204" pitchFamily="34" charset="0"/>
                <a:ea typeface="Calibri" panose="020F0502020204030204" pitchFamily="34" charset="0"/>
                <a:cs typeface="Times New Roman" panose="02020603050405020304" pitchFamily="18" charset="0"/>
              </a:rPr>
              <a:t>ssentials</a:t>
            </a:r>
            <a:r>
              <a:rPr lang="hr-HR" sz="4400" kern="100" dirty="0">
                <a:effectLst/>
                <a:latin typeface="Calibri" panose="020F0502020204030204" pitchFamily="34" charset="0"/>
                <a:ea typeface="Calibri" panose="020F0502020204030204" pitchFamily="34" charset="0"/>
                <a:cs typeface="Times New Roman" panose="02020603050405020304" pitchFamily="18" charset="0"/>
              </a:rPr>
              <a:t> - </a:t>
            </a:r>
            <a:r>
              <a:rPr lang="en-GB" sz="4400" kern="100" dirty="0">
                <a:effectLst/>
                <a:latin typeface="Calibri" panose="020F0502020204030204" pitchFamily="34" charset="0"/>
                <a:ea typeface="Calibri" panose="020F0502020204030204" pitchFamily="34" charset="0"/>
                <a:cs typeface="Times New Roman" panose="02020603050405020304" pitchFamily="18" charset="0"/>
              </a:rPr>
              <a:t>H</a:t>
            </a:r>
            <a:r>
              <a:rPr lang="hr-HR" sz="4400" kern="100" dirty="0" err="1">
                <a:effectLst/>
                <a:latin typeface="Calibri" panose="020F0502020204030204" pitchFamily="34" charset="0"/>
                <a:ea typeface="Calibri" panose="020F0502020204030204" pitchFamily="34" charset="0"/>
                <a:cs typeface="Times New Roman" panose="02020603050405020304" pitchFamily="18" charset="0"/>
              </a:rPr>
              <a:t>ardware</a:t>
            </a:r>
            <a:endParaRPr lang="hr-HR" sz="4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7328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C6DD8-BC5C-F28A-363F-27465A794970}"/>
              </a:ext>
            </a:extLst>
          </p:cNvPr>
          <p:cNvSpPr>
            <a:spLocks noGrp="1"/>
          </p:cNvSpPr>
          <p:nvPr>
            <p:ph type="title"/>
          </p:nvPr>
        </p:nvSpPr>
        <p:spPr/>
        <p:txBody>
          <a:bodyPr/>
          <a:lstStyle/>
          <a:p>
            <a:r>
              <a:rPr lang="en-GB" dirty="0">
                <a:latin typeface="+mn-lt"/>
              </a:rPr>
              <a:t>Mainframe</a:t>
            </a:r>
            <a:endParaRPr lang="hr-HR" dirty="0">
              <a:latin typeface="+mn-lt"/>
            </a:endParaRPr>
          </a:p>
        </p:txBody>
      </p:sp>
      <p:pic>
        <p:nvPicPr>
          <p:cNvPr id="1026" name="Picture 2" descr="Front left angle of IBM z16 mainframe in the manufacturing lab">
            <a:extLst>
              <a:ext uri="{FF2B5EF4-FFF2-40B4-BE49-F238E27FC236}">
                <a16:creationId xmlns:a16="http://schemas.microsoft.com/office/drawing/2014/main" id="{8E320E07-ACA1-8C25-409F-E1D6B85E66A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8597" r="24341"/>
          <a:stretch/>
        </p:blipFill>
        <p:spPr bwMode="auto">
          <a:xfrm>
            <a:off x="8284320" y="323130"/>
            <a:ext cx="3642852"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12B4E9-3EA9-DC72-51C2-8EE43A1DE67C}"/>
              </a:ext>
            </a:extLst>
          </p:cNvPr>
          <p:cNvSpPr txBox="1"/>
          <p:nvPr/>
        </p:nvSpPr>
        <p:spPr>
          <a:xfrm>
            <a:off x="8151117" y="4888127"/>
            <a:ext cx="3776055" cy="369332"/>
          </a:xfrm>
          <a:prstGeom prst="rect">
            <a:avLst/>
          </a:prstGeom>
          <a:noFill/>
        </p:spPr>
        <p:txBody>
          <a:bodyPr wrap="square" rtlCol="0">
            <a:spAutoFit/>
          </a:bodyPr>
          <a:lstStyle/>
          <a:p>
            <a:r>
              <a:rPr lang="hr-HR" b="0" i="0" dirty="0" err="1">
                <a:solidFill>
                  <a:srgbClr val="6F6F6F"/>
                </a:solidFill>
                <a:effectLst/>
              </a:rPr>
              <a:t>the</a:t>
            </a:r>
            <a:r>
              <a:rPr lang="hr-HR" b="0" i="0" dirty="0">
                <a:solidFill>
                  <a:srgbClr val="6F6F6F"/>
                </a:solidFill>
                <a:effectLst/>
              </a:rPr>
              <a:t> IBM z16 </a:t>
            </a:r>
            <a:r>
              <a:rPr lang="hr-HR" b="0" i="0" dirty="0" err="1">
                <a:solidFill>
                  <a:srgbClr val="6F6F6F"/>
                </a:solidFill>
                <a:effectLst/>
              </a:rPr>
              <a:t>mainframe</a:t>
            </a:r>
            <a:r>
              <a:rPr lang="en-GB" b="0" i="0" dirty="0">
                <a:solidFill>
                  <a:srgbClr val="6F6F6F"/>
                </a:solidFill>
                <a:effectLst/>
              </a:rPr>
              <a:t>, 2008</a:t>
            </a:r>
            <a:endParaRPr lang="hr-HR" dirty="0"/>
          </a:p>
        </p:txBody>
      </p:sp>
      <p:sp>
        <p:nvSpPr>
          <p:cNvPr id="5" name="TextBox 4">
            <a:extLst>
              <a:ext uri="{FF2B5EF4-FFF2-40B4-BE49-F238E27FC236}">
                <a16:creationId xmlns:a16="http://schemas.microsoft.com/office/drawing/2014/main" id="{508AF596-97C1-DE72-34B2-4DD8CC79CAD0}"/>
              </a:ext>
            </a:extLst>
          </p:cNvPr>
          <p:cNvSpPr txBox="1"/>
          <p:nvPr/>
        </p:nvSpPr>
        <p:spPr>
          <a:xfrm>
            <a:off x="722672" y="1298470"/>
            <a:ext cx="6803512" cy="1200329"/>
          </a:xfrm>
          <a:prstGeom prst="rect">
            <a:avLst/>
          </a:prstGeom>
          <a:noFill/>
        </p:spPr>
        <p:txBody>
          <a:bodyPr wrap="square" rtlCol="0">
            <a:spAutoFit/>
          </a:bodyPr>
          <a:lstStyle/>
          <a:p>
            <a:r>
              <a:rPr lang="en-GB" sz="2400" b="1" i="0" dirty="0">
                <a:effectLst/>
              </a:rPr>
              <a:t>Mainframes</a:t>
            </a:r>
            <a:r>
              <a:rPr lang="en-GB" sz="2400" b="0" i="0" dirty="0">
                <a:effectLst/>
              </a:rPr>
              <a:t> are data servers designed to process up to 1 trillion web transactions daily with the highest levels of security and reliability.</a:t>
            </a:r>
            <a:endParaRPr lang="hr-HR" sz="2400" dirty="0"/>
          </a:p>
        </p:txBody>
      </p:sp>
      <p:sp>
        <p:nvSpPr>
          <p:cNvPr id="6" name="TextBox 5">
            <a:extLst>
              <a:ext uri="{FF2B5EF4-FFF2-40B4-BE49-F238E27FC236}">
                <a16:creationId xmlns:a16="http://schemas.microsoft.com/office/drawing/2014/main" id="{70C1E216-AFC2-12C1-4344-4C07A842DBA8}"/>
              </a:ext>
            </a:extLst>
          </p:cNvPr>
          <p:cNvSpPr txBox="1"/>
          <p:nvPr/>
        </p:nvSpPr>
        <p:spPr>
          <a:xfrm>
            <a:off x="7829110" y="5563206"/>
            <a:ext cx="4420068" cy="1015663"/>
          </a:xfrm>
          <a:prstGeom prst="rect">
            <a:avLst/>
          </a:prstGeom>
          <a:noFill/>
        </p:spPr>
        <p:txBody>
          <a:bodyPr wrap="square" rtlCol="0">
            <a:spAutoFit/>
          </a:bodyPr>
          <a:lstStyle/>
          <a:p>
            <a:r>
              <a:rPr lang="en-GB" sz="2400" b="1" i="1" dirty="0">
                <a:solidFill>
                  <a:schemeClr val="accent1"/>
                </a:solidFill>
              </a:rPr>
              <a:t>Watch this video to learn more: </a:t>
            </a:r>
            <a:r>
              <a:rPr lang="en-GB" dirty="0">
                <a:hlinkClick r:id="rId4"/>
              </a:rPr>
              <a:t>https://www.ibm.com/topics/mainframe</a:t>
            </a:r>
            <a:endParaRPr lang="en-GB" dirty="0"/>
          </a:p>
          <a:p>
            <a:endParaRPr lang="hr-HR" dirty="0"/>
          </a:p>
        </p:txBody>
      </p:sp>
      <p:sp>
        <p:nvSpPr>
          <p:cNvPr id="8" name="TextBox 7">
            <a:extLst>
              <a:ext uri="{FF2B5EF4-FFF2-40B4-BE49-F238E27FC236}">
                <a16:creationId xmlns:a16="http://schemas.microsoft.com/office/drawing/2014/main" id="{63AE6A81-44F6-B3C0-04FE-BCAD8F0E69CE}"/>
              </a:ext>
            </a:extLst>
          </p:cNvPr>
          <p:cNvSpPr txBox="1"/>
          <p:nvPr/>
        </p:nvSpPr>
        <p:spPr>
          <a:xfrm>
            <a:off x="382815" y="2516218"/>
            <a:ext cx="7655056" cy="3631763"/>
          </a:xfrm>
          <a:prstGeom prst="rect">
            <a:avLst/>
          </a:prstGeom>
          <a:noFill/>
        </p:spPr>
        <p:txBody>
          <a:bodyPr wrap="square">
            <a:spAutoFit/>
          </a:bodyPr>
          <a:lstStyle/>
          <a:p>
            <a:r>
              <a:rPr lang="en-GB" sz="2800" b="1" i="1" dirty="0">
                <a:solidFill>
                  <a:schemeClr val="accent1"/>
                </a:solidFill>
                <a:hlinkClick r:id="rId5">
                  <a:extLst>
                    <a:ext uri="{A12FA001-AC4F-418D-AE19-62706E023703}">
                      <ahyp:hlinkClr xmlns:ahyp="http://schemas.microsoft.com/office/drawing/2018/hyperlinkcolor" val="tx"/>
                    </a:ext>
                  </a:extLst>
                </a:hlinkClick>
              </a:rPr>
              <a:t>Read this article on Mainframe </a:t>
            </a:r>
          </a:p>
          <a:p>
            <a:r>
              <a:rPr lang="hr-HR" dirty="0">
                <a:solidFill>
                  <a:srgbClr val="414141"/>
                </a:solidFill>
                <a:hlinkClick r:id="rId5">
                  <a:extLst>
                    <a:ext uri="{A12FA001-AC4F-418D-AE19-62706E023703}">
                      <ahyp:hlinkClr xmlns:ahyp="http://schemas.microsoft.com/office/drawing/2018/hyperlinkcolor" val="tx"/>
                    </a:ext>
                  </a:extLst>
                </a:hlinkClick>
              </a:rPr>
              <a:t>https://www.techopedia.com/definition/2157/big-iron</a:t>
            </a:r>
            <a:endParaRPr lang="en-GB" dirty="0"/>
          </a:p>
          <a:p>
            <a:endParaRPr lang="en-GB" dirty="0"/>
          </a:p>
          <a:p>
            <a:r>
              <a:rPr lang="en-GB" sz="2400" b="1" i="1" dirty="0">
                <a:solidFill>
                  <a:schemeClr val="accent1"/>
                </a:solidFill>
              </a:rPr>
              <a:t>And answer the following questions: </a:t>
            </a:r>
          </a:p>
          <a:p>
            <a:pPr marL="342900" indent="-342900">
              <a:buAutoNum type="arabicPeriod"/>
            </a:pPr>
            <a:r>
              <a:rPr lang="en-GB" sz="2400" dirty="0"/>
              <a:t>What does Big Iron mean? </a:t>
            </a:r>
          </a:p>
          <a:p>
            <a:pPr marL="342900" indent="-342900">
              <a:buAutoNum type="arabicPeriod"/>
            </a:pPr>
            <a:r>
              <a:rPr lang="en-GB" sz="2400" dirty="0"/>
              <a:t>When were first mainframes introduced?</a:t>
            </a:r>
          </a:p>
          <a:p>
            <a:pPr marL="342900" indent="-342900">
              <a:buAutoNum type="arabicPeriod"/>
            </a:pPr>
            <a:r>
              <a:rPr lang="en-GB" sz="2400" dirty="0"/>
              <a:t>Which famous IT company still produces mainframes?</a:t>
            </a:r>
          </a:p>
          <a:p>
            <a:pPr marL="342900" indent="-342900">
              <a:buAutoNum type="arabicPeriod"/>
            </a:pPr>
            <a:r>
              <a:rPr lang="en-GB" sz="2400" dirty="0"/>
              <a:t>Why are mainframes sometimes referred to “dinosaurs”?</a:t>
            </a:r>
          </a:p>
          <a:p>
            <a:pPr marL="342900" indent="-342900">
              <a:buAutoNum type="arabicPeriod"/>
            </a:pPr>
            <a:r>
              <a:rPr lang="en-GB" sz="2400" dirty="0"/>
              <a:t>Are mainframes still used today and by whom?</a:t>
            </a:r>
          </a:p>
          <a:p>
            <a:endParaRPr lang="hr-HR" dirty="0"/>
          </a:p>
        </p:txBody>
      </p:sp>
    </p:spTree>
    <p:extLst>
      <p:ext uri="{BB962C8B-B14F-4D97-AF65-F5344CB8AC3E}">
        <p14:creationId xmlns:p14="http://schemas.microsoft.com/office/powerpoint/2010/main" val="1683941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DC9AB-0AF8-5625-6883-FE8DBD680A06}"/>
              </a:ext>
            </a:extLst>
          </p:cNvPr>
          <p:cNvSpPr>
            <a:spLocks noGrp="1"/>
          </p:cNvSpPr>
          <p:nvPr>
            <p:ph type="title"/>
          </p:nvPr>
        </p:nvSpPr>
        <p:spPr/>
        <p:txBody>
          <a:bodyPr/>
          <a:lstStyle/>
          <a:p>
            <a:r>
              <a:rPr lang="en-GB"/>
              <a:t>Workstation</a:t>
            </a:r>
            <a:endParaRPr lang="hr-HR" dirty="0"/>
          </a:p>
        </p:txBody>
      </p:sp>
      <p:pic>
        <p:nvPicPr>
          <p:cNvPr id="2050" name="Picture 2" descr="What is a Workstation? - Intel">
            <a:extLst>
              <a:ext uri="{FF2B5EF4-FFF2-40B4-BE49-F238E27FC236}">
                <a16:creationId xmlns:a16="http://schemas.microsoft.com/office/drawing/2014/main" id="{1C04C60A-EA2B-9F5C-D460-66F1BBB8FC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9935" y="2696240"/>
            <a:ext cx="6039353" cy="33971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148BA4-CB04-95B6-DBC2-74A910B6DFA1}"/>
              </a:ext>
            </a:extLst>
          </p:cNvPr>
          <p:cNvSpPr txBox="1"/>
          <p:nvPr/>
        </p:nvSpPr>
        <p:spPr>
          <a:xfrm>
            <a:off x="1132114" y="1516811"/>
            <a:ext cx="9294996" cy="1508105"/>
          </a:xfrm>
          <a:prstGeom prst="rect">
            <a:avLst/>
          </a:prstGeom>
          <a:noFill/>
        </p:spPr>
        <p:txBody>
          <a:bodyPr wrap="square" rtlCol="0">
            <a:spAutoFit/>
          </a:bodyPr>
          <a:lstStyle/>
          <a:p>
            <a:r>
              <a:rPr lang="en-GB" sz="2800" b="1" i="1" dirty="0">
                <a:solidFill>
                  <a:schemeClr val="accent1"/>
                </a:solidFill>
                <a:effectLst/>
                <a:latin typeface="Google Sans"/>
              </a:rPr>
              <a:t>Discuss these questions: Is a workstation the same as desktop computer? Can a gaming PC be a workstation?</a:t>
            </a:r>
          </a:p>
          <a:p>
            <a:endParaRPr lang="en-GB" sz="1800" b="1" i="0" dirty="0">
              <a:solidFill>
                <a:schemeClr val="accent1"/>
              </a:solidFill>
              <a:effectLst/>
              <a:latin typeface="arial" panose="020B0604020202020204" pitchFamily="34" charset="0"/>
            </a:endParaRPr>
          </a:p>
          <a:p>
            <a:endParaRPr lang="hr-HR" dirty="0"/>
          </a:p>
        </p:txBody>
      </p:sp>
    </p:spTree>
    <p:extLst>
      <p:ext uri="{BB962C8B-B14F-4D97-AF65-F5344CB8AC3E}">
        <p14:creationId xmlns:p14="http://schemas.microsoft.com/office/powerpoint/2010/main" val="720694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5F8F5-07AD-C868-9434-87A16E51BEE0}"/>
              </a:ext>
            </a:extLst>
          </p:cNvPr>
          <p:cNvSpPr>
            <a:spLocks noGrp="1"/>
          </p:cNvSpPr>
          <p:nvPr>
            <p:ph type="title"/>
          </p:nvPr>
        </p:nvSpPr>
        <p:spPr/>
        <p:txBody>
          <a:bodyPr/>
          <a:lstStyle/>
          <a:p>
            <a:r>
              <a:rPr lang="en-GB" dirty="0"/>
              <a:t>Desktop vs. Workstation</a:t>
            </a:r>
            <a:endParaRPr lang="hr-HR" dirty="0"/>
          </a:p>
        </p:txBody>
      </p:sp>
      <p:sp>
        <p:nvSpPr>
          <p:cNvPr id="3" name="Content Placeholder 2">
            <a:extLst>
              <a:ext uri="{FF2B5EF4-FFF2-40B4-BE49-F238E27FC236}">
                <a16:creationId xmlns:a16="http://schemas.microsoft.com/office/drawing/2014/main" id="{D38E8707-C506-46B9-18B0-C5E071AB7472}"/>
              </a:ext>
            </a:extLst>
          </p:cNvPr>
          <p:cNvSpPr>
            <a:spLocks noGrp="1"/>
          </p:cNvSpPr>
          <p:nvPr>
            <p:ph idx="1"/>
          </p:nvPr>
        </p:nvSpPr>
        <p:spPr>
          <a:xfrm>
            <a:off x="838199" y="1465715"/>
            <a:ext cx="10379530" cy="5027159"/>
          </a:xfrm>
        </p:spPr>
        <p:txBody>
          <a:bodyPr>
            <a:normAutofit fontScale="92500" lnSpcReduction="10000"/>
          </a:bodyPr>
          <a:lstStyle/>
          <a:p>
            <a:pPr marL="0" indent="0" algn="l">
              <a:buNone/>
            </a:pPr>
            <a:r>
              <a:rPr lang="en-GB" sz="3800" b="1" i="0" dirty="0">
                <a:solidFill>
                  <a:schemeClr val="accent1"/>
                </a:solidFill>
                <a:effectLst/>
                <a:latin typeface="Google Sans"/>
              </a:rPr>
              <a:t>Is a workstation a desktop?</a:t>
            </a:r>
            <a:endParaRPr lang="en-GB" sz="3800" b="1" i="0" dirty="0">
              <a:solidFill>
                <a:schemeClr val="accent1"/>
              </a:solidFill>
              <a:effectLst/>
              <a:latin typeface="arial" panose="020B0604020202020204" pitchFamily="34" charset="0"/>
            </a:endParaRPr>
          </a:p>
          <a:p>
            <a:pPr marL="0" indent="0" algn="l">
              <a:buNone/>
            </a:pPr>
            <a:r>
              <a:rPr lang="en-GB" sz="3100" b="0" i="0" dirty="0">
                <a:solidFill>
                  <a:srgbClr val="4D5156"/>
                </a:solidFill>
                <a:effectLst/>
                <a:latin typeface="Google Sans"/>
              </a:rPr>
              <a:t>A basic workstation can resemble a desktop PC with a </a:t>
            </a:r>
            <a:r>
              <a:rPr lang="en-GB" sz="3100" b="1" i="0" dirty="0">
                <a:solidFill>
                  <a:srgbClr val="4D5156"/>
                </a:solidFill>
                <a:effectLst/>
                <a:latin typeface="Google Sans"/>
              </a:rPr>
              <a:t>tower</a:t>
            </a:r>
            <a:r>
              <a:rPr lang="en-GB" sz="3100" b="0" i="0" dirty="0">
                <a:solidFill>
                  <a:srgbClr val="4D5156"/>
                </a:solidFill>
                <a:effectLst/>
                <a:latin typeface="Google Sans"/>
              </a:rPr>
              <a:t>, a </a:t>
            </a:r>
            <a:r>
              <a:rPr lang="en-GB" sz="3100" b="1" i="0" dirty="0">
                <a:solidFill>
                  <a:srgbClr val="4D5156"/>
                </a:solidFill>
                <a:effectLst/>
                <a:latin typeface="Google Sans"/>
              </a:rPr>
              <a:t>mouse,</a:t>
            </a:r>
            <a:r>
              <a:rPr lang="en-GB" sz="3100" b="0" i="0" dirty="0">
                <a:solidFill>
                  <a:srgbClr val="4D5156"/>
                </a:solidFill>
                <a:effectLst/>
                <a:latin typeface="Google Sans"/>
              </a:rPr>
              <a:t> and a </a:t>
            </a:r>
            <a:r>
              <a:rPr lang="en-GB" sz="3100" b="1" i="0" dirty="0">
                <a:solidFill>
                  <a:srgbClr val="4D5156"/>
                </a:solidFill>
                <a:effectLst/>
                <a:latin typeface="Google Sans"/>
              </a:rPr>
              <a:t>keyboard</a:t>
            </a:r>
            <a:r>
              <a:rPr lang="en-GB" sz="3100" b="0" i="0" dirty="0">
                <a:solidFill>
                  <a:srgbClr val="4D5156"/>
                </a:solidFill>
                <a:effectLst/>
                <a:latin typeface="Google Sans"/>
              </a:rPr>
              <a:t>. But it's what's inside that makes all the difference. With a large central processing unit </a:t>
            </a:r>
            <a:r>
              <a:rPr lang="en-GB" sz="3100" b="1" i="0" dirty="0">
                <a:solidFill>
                  <a:srgbClr val="4D5156"/>
                </a:solidFill>
                <a:effectLst/>
                <a:latin typeface="Google Sans"/>
              </a:rPr>
              <a:t>(CPU)</a:t>
            </a:r>
            <a:r>
              <a:rPr lang="en-GB" sz="3100" b="0" i="0" dirty="0">
                <a:solidFill>
                  <a:srgbClr val="4D5156"/>
                </a:solidFill>
                <a:effectLst/>
                <a:latin typeface="Google Sans"/>
              </a:rPr>
              <a:t> and </a:t>
            </a:r>
            <a:r>
              <a:rPr lang="en-GB" sz="3100" b="1" i="0" dirty="0">
                <a:solidFill>
                  <a:srgbClr val="4D5156"/>
                </a:solidFill>
                <a:effectLst/>
                <a:latin typeface="Google Sans"/>
              </a:rPr>
              <a:t>massive storage space</a:t>
            </a:r>
            <a:r>
              <a:rPr lang="en-GB" sz="3100" b="0" i="0" dirty="0">
                <a:solidFill>
                  <a:srgbClr val="4D5156"/>
                </a:solidFill>
                <a:effectLst/>
                <a:latin typeface="Google Sans"/>
              </a:rPr>
              <a:t>, a workstation can run multiple applications simultaneously at much faster speeds.</a:t>
            </a:r>
            <a:endParaRPr lang="en-GB" sz="3100" b="0" i="0" dirty="0">
              <a:solidFill>
                <a:srgbClr val="040C28"/>
              </a:solidFill>
              <a:effectLst/>
              <a:latin typeface="Google Sans"/>
            </a:endParaRPr>
          </a:p>
          <a:p>
            <a:pPr marL="0" indent="0">
              <a:buNone/>
            </a:pPr>
            <a:r>
              <a:rPr lang="en-GB" sz="3500" b="1" i="0" dirty="0">
                <a:solidFill>
                  <a:schemeClr val="accent1"/>
                </a:solidFill>
                <a:effectLst/>
                <a:latin typeface="Google Sans"/>
              </a:rPr>
              <a:t>Can a gaming PC be a workstation?</a:t>
            </a:r>
          </a:p>
          <a:p>
            <a:pPr marL="0" indent="0">
              <a:buNone/>
            </a:pPr>
            <a:r>
              <a:rPr lang="en-GB" sz="3100" b="0" i="0" dirty="0">
                <a:solidFill>
                  <a:srgbClr val="040C28"/>
                </a:solidFill>
                <a:effectLst/>
                <a:latin typeface="Google Sans"/>
              </a:rPr>
              <a:t>Yes, absolutely</a:t>
            </a:r>
            <a:r>
              <a:rPr lang="en-GB" sz="3100" b="0" i="0" dirty="0">
                <a:solidFill>
                  <a:srgbClr val="4D5156"/>
                </a:solidFill>
                <a:effectLst/>
                <a:latin typeface="Google Sans"/>
              </a:rPr>
              <a:t>. Gaming PCs basically are regular PCs, but with more robust hardware inside like specialized GPUs and CPUs. Also, they sometimes contain more RAM (random access memory) as well. This hardware is what enables it to handle very demanding video games and work tasks.</a:t>
            </a:r>
          </a:p>
        </p:txBody>
      </p:sp>
    </p:spTree>
    <p:extLst>
      <p:ext uri="{BB962C8B-B14F-4D97-AF65-F5344CB8AC3E}">
        <p14:creationId xmlns:p14="http://schemas.microsoft.com/office/powerpoint/2010/main" val="2739763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AD19-FC51-D14B-4C26-E850FDC752F2}"/>
              </a:ext>
            </a:extLst>
          </p:cNvPr>
          <p:cNvSpPr>
            <a:spLocks noGrp="1"/>
          </p:cNvSpPr>
          <p:nvPr>
            <p:ph type="title"/>
          </p:nvPr>
        </p:nvSpPr>
        <p:spPr/>
        <p:txBody>
          <a:bodyPr/>
          <a:lstStyle/>
          <a:p>
            <a:r>
              <a:rPr lang="en-GB" dirty="0"/>
              <a:t>So, what is the difference between a computer and a computer system?</a:t>
            </a:r>
            <a:endParaRPr lang="hr-HR" dirty="0"/>
          </a:p>
        </p:txBody>
      </p:sp>
      <p:sp>
        <p:nvSpPr>
          <p:cNvPr id="3" name="Content Placeholder 2">
            <a:extLst>
              <a:ext uri="{FF2B5EF4-FFF2-40B4-BE49-F238E27FC236}">
                <a16:creationId xmlns:a16="http://schemas.microsoft.com/office/drawing/2014/main" id="{E2F265DF-4E34-AAFC-8A82-C9CA862ABCD3}"/>
              </a:ext>
            </a:extLst>
          </p:cNvPr>
          <p:cNvSpPr>
            <a:spLocks noGrp="1"/>
          </p:cNvSpPr>
          <p:nvPr>
            <p:ph idx="1"/>
          </p:nvPr>
        </p:nvSpPr>
        <p:spPr/>
        <p:txBody>
          <a:bodyPr/>
          <a:lstStyle/>
          <a:p>
            <a:r>
              <a:rPr lang="en-GB" b="1" dirty="0">
                <a:solidFill>
                  <a:schemeClr val="accent1"/>
                </a:solidFill>
              </a:rPr>
              <a:t>A computer is just a machine! </a:t>
            </a:r>
            <a:r>
              <a:rPr lang="en-GB" dirty="0"/>
              <a:t>- an electronic machine which can accept data in a certain form, process it and give the results of processing in a specified format (such as information).</a:t>
            </a:r>
          </a:p>
          <a:p>
            <a:endParaRPr lang="en-GB" dirty="0"/>
          </a:p>
          <a:p>
            <a:r>
              <a:rPr lang="en-GB" b="1" dirty="0">
                <a:solidFill>
                  <a:schemeClr val="accent1"/>
                </a:solidFill>
              </a:rPr>
              <a:t>A computer system consists of 2 parts</a:t>
            </a:r>
            <a:r>
              <a:rPr lang="en-GB" dirty="0"/>
              <a:t>:</a:t>
            </a:r>
          </a:p>
          <a:p>
            <a:pPr marL="0" indent="0">
              <a:buNone/>
            </a:pPr>
            <a:r>
              <a:rPr lang="en-GB" dirty="0"/>
              <a:t>1. </a:t>
            </a:r>
            <a:r>
              <a:rPr lang="en-GB" b="1" u="sng" dirty="0">
                <a:solidFill>
                  <a:schemeClr val="accent1"/>
                </a:solidFill>
              </a:rPr>
              <a:t>HARDWARE</a:t>
            </a:r>
            <a:r>
              <a:rPr lang="en-GB" dirty="0"/>
              <a:t> – any electronic or mechanical part that you can see or touch</a:t>
            </a:r>
          </a:p>
          <a:p>
            <a:pPr marL="0" indent="0">
              <a:buNone/>
            </a:pPr>
            <a:r>
              <a:rPr lang="en-GB" dirty="0"/>
              <a:t>2. </a:t>
            </a:r>
            <a:r>
              <a:rPr lang="en-GB" b="1" u="sng" dirty="0">
                <a:solidFill>
                  <a:schemeClr val="accent1"/>
                </a:solidFill>
              </a:rPr>
              <a:t>SOFTWARE</a:t>
            </a:r>
            <a:r>
              <a:rPr lang="en-GB" dirty="0"/>
              <a:t> – a set of instructions, called a program, which tells the computer what to do</a:t>
            </a:r>
            <a:endParaRPr lang="hr-HR" dirty="0"/>
          </a:p>
        </p:txBody>
      </p:sp>
    </p:spTree>
    <p:extLst>
      <p:ext uri="{BB962C8B-B14F-4D97-AF65-F5344CB8AC3E}">
        <p14:creationId xmlns:p14="http://schemas.microsoft.com/office/powerpoint/2010/main" val="2548039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70B22E-CBF6-A0FE-FD22-B16250DB9EBB}"/>
              </a:ext>
            </a:extLst>
          </p:cNvPr>
          <p:cNvPicPr>
            <a:picLocks noGrp="1" noChangeAspect="1"/>
          </p:cNvPicPr>
          <p:nvPr>
            <p:ph idx="1"/>
          </p:nvPr>
        </p:nvPicPr>
        <p:blipFill>
          <a:blip r:embed="rId3"/>
          <a:stretch>
            <a:fillRect/>
          </a:stretch>
        </p:blipFill>
        <p:spPr>
          <a:xfrm>
            <a:off x="-323456" y="716075"/>
            <a:ext cx="12515456" cy="5425849"/>
          </a:xfrm>
        </p:spPr>
      </p:pic>
      <p:sp>
        <p:nvSpPr>
          <p:cNvPr id="2" name="TextBox 1">
            <a:extLst>
              <a:ext uri="{FF2B5EF4-FFF2-40B4-BE49-F238E27FC236}">
                <a16:creationId xmlns:a16="http://schemas.microsoft.com/office/drawing/2014/main" id="{366B43B2-14BA-6F58-D29B-DF0802592E67}"/>
              </a:ext>
            </a:extLst>
          </p:cNvPr>
          <p:cNvSpPr txBox="1"/>
          <p:nvPr/>
        </p:nvSpPr>
        <p:spPr>
          <a:xfrm flipH="1">
            <a:off x="8082116" y="5684102"/>
            <a:ext cx="4031226" cy="707886"/>
          </a:xfrm>
          <a:prstGeom prst="rect">
            <a:avLst/>
          </a:prstGeom>
          <a:noFill/>
        </p:spPr>
        <p:txBody>
          <a:bodyPr wrap="square" rtlCol="0">
            <a:spAutoFit/>
          </a:bodyPr>
          <a:lstStyle/>
          <a:p>
            <a:r>
              <a:rPr lang="en-GB" sz="2000" b="1" dirty="0">
                <a:solidFill>
                  <a:schemeClr val="accent1"/>
                </a:solidFill>
              </a:rPr>
              <a:t>Which elements are outdated? What are their replacements today?</a:t>
            </a:r>
            <a:endParaRPr lang="hr-HR" sz="2000" b="1" dirty="0">
              <a:solidFill>
                <a:schemeClr val="accent1"/>
              </a:solidFill>
            </a:endParaRPr>
          </a:p>
        </p:txBody>
      </p:sp>
      <p:sp>
        <p:nvSpPr>
          <p:cNvPr id="3" name="TextBox 2">
            <a:extLst>
              <a:ext uri="{FF2B5EF4-FFF2-40B4-BE49-F238E27FC236}">
                <a16:creationId xmlns:a16="http://schemas.microsoft.com/office/drawing/2014/main" id="{1D6DADAE-5D8E-BD67-C494-CEC84B22E389}"/>
              </a:ext>
            </a:extLst>
          </p:cNvPr>
          <p:cNvSpPr txBox="1"/>
          <p:nvPr/>
        </p:nvSpPr>
        <p:spPr>
          <a:xfrm>
            <a:off x="10373032" y="271113"/>
            <a:ext cx="1258529" cy="1200329"/>
          </a:xfrm>
          <a:prstGeom prst="rect">
            <a:avLst/>
          </a:prstGeom>
          <a:noFill/>
          <a:ln w="19050">
            <a:solidFill>
              <a:schemeClr val="accent1"/>
            </a:solidFill>
          </a:ln>
        </p:spPr>
        <p:txBody>
          <a:bodyPr wrap="square" rtlCol="0">
            <a:spAutoFit/>
          </a:bodyPr>
          <a:lstStyle/>
          <a:p>
            <a:r>
              <a:rPr lang="en-GB" dirty="0"/>
              <a:t>CPU= central processing unit</a:t>
            </a:r>
            <a:endParaRPr lang="hr-HR" dirty="0"/>
          </a:p>
        </p:txBody>
      </p:sp>
      <p:cxnSp>
        <p:nvCxnSpPr>
          <p:cNvPr id="6" name="Straight Arrow Connector 5">
            <a:extLst>
              <a:ext uri="{FF2B5EF4-FFF2-40B4-BE49-F238E27FC236}">
                <a16:creationId xmlns:a16="http://schemas.microsoft.com/office/drawing/2014/main" id="{D6540C88-4EF3-929A-3E4B-240DA0DF9B7D}"/>
              </a:ext>
            </a:extLst>
          </p:cNvPr>
          <p:cNvCxnSpPr/>
          <p:nvPr/>
        </p:nvCxnSpPr>
        <p:spPr>
          <a:xfrm flipH="1">
            <a:off x="8986684" y="1471442"/>
            <a:ext cx="2222090" cy="1035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609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70B22E-CBF6-A0FE-FD22-B16250DB9EBB}"/>
              </a:ext>
            </a:extLst>
          </p:cNvPr>
          <p:cNvPicPr>
            <a:picLocks noGrp="1" noChangeAspect="1"/>
          </p:cNvPicPr>
          <p:nvPr>
            <p:ph idx="1"/>
          </p:nvPr>
        </p:nvPicPr>
        <p:blipFill>
          <a:blip r:embed="rId3"/>
          <a:stretch>
            <a:fillRect/>
          </a:stretch>
        </p:blipFill>
        <p:spPr>
          <a:xfrm>
            <a:off x="-323456" y="716075"/>
            <a:ext cx="12515456" cy="5425849"/>
          </a:xfrm>
        </p:spPr>
      </p:pic>
      <p:sp>
        <p:nvSpPr>
          <p:cNvPr id="2" name="TextBox 1">
            <a:extLst>
              <a:ext uri="{FF2B5EF4-FFF2-40B4-BE49-F238E27FC236}">
                <a16:creationId xmlns:a16="http://schemas.microsoft.com/office/drawing/2014/main" id="{69B1AB92-7DE4-17E5-A375-FA5F44EC589E}"/>
              </a:ext>
            </a:extLst>
          </p:cNvPr>
          <p:cNvSpPr txBox="1"/>
          <p:nvPr/>
        </p:nvSpPr>
        <p:spPr>
          <a:xfrm>
            <a:off x="7511845" y="1573160"/>
            <a:ext cx="1494503" cy="400110"/>
          </a:xfrm>
          <a:prstGeom prst="rect">
            <a:avLst/>
          </a:prstGeom>
          <a:noFill/>
        </p:spPr>
        <p:txBody>
          <a:bodyPr wrap="square" rtlCol="0">
            <a:spAutoFit/>
          </a:bodyPr>
          <a:lstStyle/>
          <a:p>
            <a:r>
              <a:rPr lang="en-GB" sz="2000" b="1" dirty="0">
                <a:solidFill>
                  <a:schemeClr val="accent1"/>
                </a:solidFill>
              </a:rPr>
              <a:t>webcam</a:t>
            </a:r>
            <a:endParaRPr lang="hr-HR" sz="2000" b="1" dirty="0">
              <a:solidFill>
                <a:schemeClr val="accent1"/>
              </a:solidFill>
            </a:endParaRPr>
          </a:p>
        </p:txBody>
      </p:sp>
      <p:sp>
        <p:nvSpPr>
          <p:cNvPr id="3" name="TextBox 2">
            <a:extLst>
              <a:ext uri="{FF2B5EF4-FFF2-40B4-BE49-F238E27FC236}">
                <a16:creationId xmlns:a16="http://schemas.microsoft.com/office/drawing/2014/main" id="{5BBEF8BE-638F-78AB-A399-0613B4BF90CB}"/>
              </a:ext>
            </a:extLst>
          </p:cNvPr>
          <p:cNvSpPr txBox="1"/>
          <p:nvPr/>
        </p:nvSpPr>
        <p:spPr>
          <a:xfrm>
            <a:off x="4326193" y="1601592"/>
            <a:ext cx="4478592" cy="400110"/>
          </a:xfrm>
          <a:prstGeom prst="rect">
            <a:avLst/>
          </a:prstGeom>
          <a:noFill/>
        </p:spPr>
        <p:txBody>
          <a:bodyPr wrap="square" rtlCol="0">
            <a:spAutoFit/>
          </a:bodyPr>
          <a:lstStyle/>
          <a:p>
            <a:r>
              <a:rPr lang="en-GB" sz="2000" b="1" dirty="0">
                <a:solidFill>
                  <a:schemeClr val="accent1"/>
                </a:solidFill>
              </a:rPr>
              <a:t>screen /monitor</a:t>
            </a:r>
            <a:endParaRPr lang="hr-HR" sz="2000" b="1" dirty="0">
              <a:solidFill>
                <a:schemeClr val="accent1"/>
              </a:solidFill>
            </a:endParaRPr>
          </a:p>
        </p:txBody>
      </p:sp>
      <p:sp>
        <p:nvSpPr>
          <p:cNvPr id="4" name="TextBox 3">
            <a:extLst>
              <a:ext uri="{FF2B5EF4-FFF2-40B4-BE49-F238E27FC236}">
                <a16:creationId xmlns:a16="http://schemas.microsoft.com/office/drawing/2014/main" id="{73DD1D76-01F3-BE8E-9DA2-01E3AEBE9AAF}"/>
              </a:ext>
            </a:extLst>
          </p:cNvPr>
          <p:cNvSpPr txBox="1"/>
          <p:nvPr/>
        </p:nvSpPr>
        <p:spPr>
          <a:xfrm>
            <a:off x="899651" y="2580966"/>
            <a:ext cx="1494503" cy="400110"/>
          </a:xfrm>
          <a:prstGeom prst="rect">
            <a:avLst/>
          </a:prstGeom>
          <a:noFill/>
        </p:spPr>
        <p:txBody>
          <a:bodyPr wrap="square" rtlCol="0">
            <a:spAutoFit/>
          </a:bodyPr>
          <a:lstStyle/>
          <a:p>
            <a:r>
              <a:rPr lang="en-GB" sz="2000" b="1" dirty="0">
                <a:solidFill>
                  <a:schemeClr val="accent1"/>
                </a:solidFill>
              </a:rPr>
              <a:t>printer</a:t>
            </a:r>
            <a:endParaRPr lang="hr-HR" sz="2000" b="1" dirty="0">
              <a:solidFill>
                <a:schemeClr val="accent1"/>
              </a:solidFill>
            </a:endParaRPr>
          </a:p>
        </p:txBody>
      </p:sp>
      <p:sp>
        <p:nvSpPr>
          <p:cNvPr id="6" name="TextBox 5">
            <a:extLst>
              <a:ext uri="{FF2B5EF4-FFF2-40B4-BE49-F238E27FC236}">
                <a16:creationId xmlns:a16="http://schemas.microsoft.com/office/drawing/2014/main" id="{8F13383C-5901-95E4-D428-B9466A8EA2CB}"/>
              </a:ext>
            </a:extLst>
          </p:cNvPr>
          <p:cNvSpPr txBox="1"/>
          <p:nvPr/>
        </p:nvSpPr>
        <p:spPr>
          <a:xfrm>
            <a:off x="555522" y="3790334"/>
            <a:ext cx="1494503" cy="400110"/>
          </a:xfrm>
          <a:prstGeom prst="rect">
            <a:avLst/>
          </a:prstGeom>
          <a:noFill/>
        </p:spPr>
        <p:txBody>
          <a:bodyPr wrap="square" rtlCol="0">
            <a:spAutoFit/>
          </a:bodyPr>
          <a:lstStyle/>
          <a:p>
            <a:r>
              <a:rPr lang="en-GB" sz="2000" b="1" dirty="0">
                <a:solidFill>
                  <a:schemeClr val="accent1"/>
                </a:solidFill>
              </a:rPr>
              <a:t>CDs/DVDs</a:t>
            </a:r>
            <a:endParaRPr lang="hr-HR" sz="2000" b="1" dirty="0">
              <a:solidFill>
                <a:schemeClr val="accent1"/>
              </a:solidFill>
            </a:endParaRPr>
          </a:p>
        </p:txBody>
      </p:sp>
      <p:sp>
        <p:nvSpPr>
          <p:cNvPr id="7" name="TextBox 6">
            <a:extLst>
              <a:ext uri="{FF2B5EF4-FFF2-40B4-BE49-F238E27FC236}">
                <a16:creationId xmlns:a16="http://schemas.microsoft.com/office/drawing/2014/main" id="{583AE250-6ED6-D5E4-2BFE-05E9DD725312}"/>
              </a:ext>
            </a:extLst>
          </p:cNvPr>
          <p:cNvSpPr txBox="1"/>
          <p:nvPr/>
        </p:nvSpPr>
        <p:spPr>
          <a:xfrm>
            <a:off x="4439769" y="5260261"/>
            <a:ext cx="1494503" cy="400110"/>
          </a:xfrm>
          <a:prstGeom prst="rect">
            <a:avLst/>
          </a:prstGeom>
          <a:noFill/>
        </p:spPr>
        <p:txBody>
          <a:bodyPr wrap="square" rtlCol="0">
            <a:spAutoFit/>
          </a:bodyPr>
          <a:lstStyle/>
          <a:p>
            <a:r>
              <a:rPr lang="en-GB" sz="2000" b="1" dirty="0">
                <a:solidFill>
                  <a:schemeClr val="accent1"/>
                </a:solidFill>
              </a:rPr>
              <a:t>mouse</a:t>
            </a:r>
            <a:endParaRPr lang="hr-HR" sz="2000" b="1" dirty="0">
              <a:solidFill>
                <a:schemeClr val="accent1"/>
              </a:solidFill>
            </a:endParaRPr>
          </a:p>
        </p:txBody>
      </p:sp>
      <p:sp>
        <p:nvSpPr>
          <p:cNvPr id="8" name="TextBox 7">
            <a:extLst>
              <a:ext uri="{FF2B5EF4-FFF2-40B4-BE49-F238E27FC236}">
                <a16:creationId xmlns:a16="http://schemas.microsoft.com/office/drawing/2014/main" id="{2CC9C94F-2DA7-D127-D699-393ADC9B65B4}"/>
              </a:ext>
            </a:extLst>
          </p:cNvPr>
          <p:cNvSpPr txBox="1"/>
          <p:nvPr/>
        </p:nvSpPr>
        <p:spPr>
          <a:xfrm>
            <a:off x="7084142" y="5284840"/>
            <a:ext cx="1494503" cy="400110"/>
          </a:xfrm>
          <a:prstGeom prst="rect">
            <a:avLst/>
          </a:prstGeom>
          <a:noFill/>
        </p:spPr>
        <p:txBody>
          <a:bodyPr wrap="square" rtlCol="0">
            <a:spAutoFit/>
          </a:bodyPr>
          <a:lstStyle/>
          <a:p>
            <a:r>
              <a:rPr lang="en-GB" sz="2000" b="1" dirty="0">
                <a:solidFill>
                  <a:schemeClr val="accent1"/>
                </a:solidFill>
              </a:rPr>
              <a:t>keyboard</a:t>
            </a:r>
            <a:endParaRPr lang="hr-HR" sz="2000" b="1" dirty="0">
              <a:solidFill>
                <a:schemeClr val="accent1"/>
              </a:solidFill>
            </a:endParaRPr>
          </a:p>
        </p:txBody>
      </p:sp>
      <p:sp>
        <p:nvSpPr>
          <p:cNvPr id="9" name="TextBox 8">
            <a:extLst>
              <a:ext uri="{FF2B5EF4-FFF2-40B4-BE49-F238E27FC236}">
                <a16:creationId xmlns:a16="http://schemas.microsoft.com/office/drawing/2014/main" id="{C74DE654-776C-CC17-DA05-8FE92F4E3271}"/>
              </a:ext>
            </a:extLst>
          </p:cNvPr>
          <p:cNvSpPr txBox="1"/>
          <p:nvPr/>
        </p:nvSpPr>
        <p:spPr>
          <a:xfrm>
            <a:off x="9638071" y="5060206"/>
            <a:ext cx="1494503" cy="400110"/>
          </a:xfrm>
          <a:prstGeom prst="rect">
            <a:avLst/>
          </a:prstGeom>
          <a:noFill/>
        </p:spPr>
        <p:txBody>
          <a:bodyPr wrap="square" rtlCol="0">
            <a:spAutoFit/>
          </a:bodyPr>
          <a:lstStyle/>
          <a:p>
            <a:r>
              <a:rPr lang="en-GB" sz="2000" b="1" dirty="0">
                <a:solidFill>
                  <a:schemeClr val="accent1"/>
                </a:solidFill>
              </a:rPr>
              <a:t>router</a:t>
            </a:r>
            <a:endParaRPr lang="hr-HR" sz="2000" b="1" dirty="0">
              <a:solidFill>
                <a:schemeClr val="accent1"/>
              </a:solidFill>
            </a:endParaRPr>
          </a:p>
        </p:txBody>
      </p:sp>
      <p:sp>
        <p:nvSpPr>
          <p:cNvPr id="11" name="TextBox 10">
            <a:extLst>
              <a:ext uri="{FF2B5EF4-FFF2-40B4-BE49-F238E27FC236}">
                <a16:creationId xmlns:a16="http://schemas.microsoft.com/office/drawing/2014/main" id="{63CAEEA3-66AE-BFA2-9E38-D49FD895E398}"/>
              </a:ext>
            </a:extLst>
          </p:cNvPr>
          <p:cNvSpPr txBox="1"/>
          <p:nvPr/>
        </p:nvSpPr>
        <p:spPr>
          <a:xfrm>
            <a:off x="9797845" y="3180816"/>
            <a:ext cx="1494503" cy="400110"/>
          </a:xfrm>
          <a:prstGeom prst="rect">
            <a:avLst/>
          </a:prstGeom>
          <a:noFill/>
        </p:spPr>
        <p:txBody>
          <a:bodyPr wrap="square" rtlCol="0">
            <a:spAutoFit/>
          </a:bodyPr>
          <a:lstStyle/>
          <a:p>
            <a:r>
              <a:rPr lang="en-GB" sz="2000" b="1" dirty="0">
                <a:solidFill>
                  <a:schemeClr val="accent1"/>
                </a:solidFill>
              </a:rPr>
              <a:t>USB port</a:t>
            </a:r>
            <a:endParaRPr lang="hr-HR" sz="2000" b="1" dirty="0">
              <a:solidFill>
                <a:schemeClr val="accent1"/>
              </a:solidFill>
            </a:endParaRPr>
          </a:p>
        </p:txBody>
      </p:sp>
      <p:sp>
        <p:nvSpPr>
          <p:cNvPr id="12" name="TextBox 11">
            <a:extLst>
              <a:ext uri="{FF2B5EF4-FFF2-40B4-BE49-F238E27FC236}">
                <a16:creationId xmlns:a16="http://schemas.microsoft.com/office/drawing/2014/main" id="{D7E538E0-F857-AB7C-5BF2-218C509D06F2}"/>
              </a:ext>
            </a:extLst>
          </p:cNvPr>
          <p:cNvSpPr txBox="1"/>
          <p:nvPr/>
        </p:nvSpPr>
        <p:spPr>
          <a:xfrm>
            <a:off x="9797845" y="2673945"/>
            <a:ext cx="1494503" cy="400110"/>
          </a:xfrm>
          <a:prstGeom prst="rect">
            <a:avLst/>
          </a:prstGeom>
          <a:noFill/>
        </p:spPr>
        <p:txBody>
          <a:bodyPr wrap="square" rtlCol="0">
            <a:spAutoFit/>
          </a:bodyPr>
          <a:lstStyle/>
          <a:p>
            <a:r>
              <a:rPr lang="en-GB" sz="2000" b="1" dirty="0">
                <a:solidFill>
                  <a:schemeClr val="accent1"/>
                </a:solidFill>
              </a:rPr>
              <a:t>DVD drive</a:t>
            </a:r>
            <a:endParaRPr lang="hr-HR" sz="2000" b="1" dirty="0">
              <a:solidFill>
                <a:schemeClr val="accent1"/>
              </a:solidFill>
            </a:endParaRPr>
          </a:p>
        </p:txBody>
      </p:sp>
      <p:sp>
        <p:nvSpPr>
          <p:cNvPr id="13" name="TextBox 12">
            <a:extLst>
              <a:ext uri="{FF2B5EF4-FFF2-40B4-BE49-F238E27FC236}">
                <a16:creationId xmlns:a16="http://schemas.microsoft.com/office/drawing/2014/main" id="{73C42B9D-B793-8679-4F9B-75315BCC0698}"/>
              </a:ext>
            </a:extLst>
          </p:cNvPr>
          <p:cNvSpPr txBox="1"/>
          <p:nvPr/>
        </p:nvSpPr>
        <p:spPr>
          <a:xfrm>
            <a:off x="9429136" y="1734250"/>
            <a:ext cx="1917290" cy="400110"/>
          </a:xfrm>
          <a:prstGeom prst="rect">
            <a:avLst/>
          </a:prstGeom>
          <a:noFill/>
        </p:spPr>
        <p:txBody>
          <a:bodyPr wrap="square" rtlCol="0">
            <a:spAutoFit/>
          </a:bodyPr>
          <a:lstStyle/>
          <a:p>
            <a:r>
              <a:rPr lang="en-GB" sz="2000" b="1" dirty="0">
                <a:solidFill>
                  <a:schemeClr val="accent1"/>
                </a:solidFill>
              </a:rPr>
              <a:t>computer case</a:t>
            </a:r>
            <a:endParaRPr lang="hr-HR" sz="2000" b="1" dirty="0">
              <a:solidFill>
                <a:schemeClr val="accent1"/>
              </a:solidFill>
            </a:endParaRPr>
          </a:p>
        </p:txBody>
      </p:sp>
    </p:spTree>
    <p:extLst>
      <p:ext uri="{BB962C8B-B14F-4D97-AF65-F5344CB8AC3E}">
        <p14:creationId xmlns:p14="http://schemas.microsoft.com/office/powerpoint/2010/main" val="2659502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26E87EE8-8028-F33B-CC99-680F27173C5E}"/>
              </a:ext>
            </a:extLst>
          </p:cNvPr>
          <p:cNvSpPr>
            <a:spLocks noGrp="1"/>
          </p:cNvSpPr>
          <p:nvPr>
            <p:ph idx="1"/>
          </p:nvPr>
        </p:nvSpPr>
        <p:spPr>
          <a:xfrm>
            <a:off x="120446" y="625219"/>
            <a:ext cx="4579374" cy="5607562"/>
          </a:xfrm>
        </p:spPr>
        <p:txBody>
          <a:bodyPr>
            <a:normAutofit lnSpcReduction="10000"/>
          </a:bodyPr>
          <a:lstStyle/>
          <a:p>
            <a:r>
              <a:rPr lang="en-GB" dirty="0"/>
              <a:t>The central idea of a computing system is that </a:t>
            </a:r>
            <a:r>
              <a:rPr lang="en-GB" b="1" dirty="0"/>
              <a:t>input</a:t>
            </a:r>
            <a:r>
              <a:rPr lang="en-GB" dirty="0"/>
              <a:t> is processed into </a:t>
            </a:r>
            <a:r>
              <a:rPr lang="en-GB" b="1" dirty="0"/>
              <a:t>output</a:t>
            </a:r>
            <a:r>
              <a:rPr lang="en-GB" dirty="0"/>
              <a:t>. </a:t>
            </a:r>
          </a:p>
          <a:p>
            <a:r>
              <a:rPr lang="en-GB" dirty="0"/>
              <a:t>Input is the data which is entered into the computer, and output is the result of processing done by the computer, usually printed out or displayed on the screen.</a:t>
            </a:r>
          </a:p>
          <a:p>
            <a:endParaRPr lang="en-GB" dirty="0"/>
          </a:p>
          <a:p>
            <a:pPr marL="0" indent="0">
              <a:buNone/>
            </a:pPr>
            <a:r>
              <a:rPr lang="en-GB" b="1" i="1" dirty="0">
                <a:solidFill>
                  <a:schemeClr val="accent1"/>
                </a:solidFill>
              </a:rPr>
              <a:t>What input and output devices do you know?</a:t>
            </a:r>
          </a:p>
          <a:p>
            <a:endParaRPr lang="hr-HR" dirty="0"/>
          </a:p>
        </p:txBody>
      </p:sp>
      <p:pic>
        <p:nvPicPr>
          <p:cNvPr id="2050" name="Picture 2" descr="List of All input, output devices and both input-output devices of computer">
            <a:extLst>
              <a:ext uri="{FF2B5EF4-FFF2-40B4-BE49-F238E27FC236}">
                <a16:creationId xmlns:a16="http://schemas.microsoft.com/office/drawing/2014/main" id="{46435B35-BF6C-F36D-C7C2-E3E91C4143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776"/>
          <a:stretch/>
        </p:blipFill>
        <p:spPr bwMode="auto">
          <a:xfrm>
            <a:off x="4791382" y="1077093"/>
            <a:ext cx="7144979" cy="485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67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C78ADCE-9E5B-86D4-5B31-232507CC4984}"/>
              </a:ext>
            </a:extLst>
          </p:cNvPr>
          <p:cNvPicPr>
            <a:picLocks noGrp="1" noChangeAspect="1"/>
          </p:cNvPicPr>
          <p:nvPr>
            <p:ph idx="1"/>
          </p:nvPr>
        </p:nvPicPr>
        <p:blipFill>
          <a:blip r:embed="rId2"/>
          <a:stretch>
            <a:fillRect/>
          </a:stretch>
        </p:blipFill>
        <p:spPr>
          <a:xfrm>
            <a:off x="1564821" y="654197"/>
            <a:ext cx="8188779" cy="5549605"/>
          </a:xfrm>
        </p:spPr>
      </p:pic>
      <p:sp>
        <p:nvSpPr>
          <p:cNvPr id="7" name="TextBox 6">
            <a:extLst>
              <a:ext uri="{FF2B5EF4-FFF2-40B4-BE49-F238E27FC236}">
                <a16:creationId xmlns:a16="http://schemas.microsoft.com/office/drawing/2014/main" id="{81DC53A5-EEE1-5A3C-C269-ED378115432A}"/>
              </a:ext>
            </a:extLst>
          </p:cNvPr>
          <p:cNvSpPr txBox="1"/>
          <p:nvPr/>
        </p:nvSpPr>
        <p:spPr>
          <a:xfrm>
            <a:off x="766915" y="228289"/>
            <a:ext cx="4847303" cy="369332"/>
          </a:xfrm>
          <a:prstGeom prst="rect">
            <a:avLst/>
          </a:prstGeom>
          <a:noFill/>
        </p:spPr>
        <p:txBody>
          <a:bodyPr wrap="square" rtlCol="0">
            <a:spAutoFit/>
          </a:bodyPr>
          <a:lstStyle/>
          <a:p>
            <a:r>
              <a:rPr lang="en-GB" dirty="0"/>
              <a:t>Read the text:</a:t>
            </a:r>
            <a:endParaRPr lang="hr-HR" dirty="0"/>
          </a:p>
        </p:txBody>
      </p:sp>
    </p:spTree>
    <p:extLst>
      <p:ext uri="{BB962C8B-B14F-4D97-AF65-F5344CB8AC3E}">
        <p14:creationId xmlns:p14="http://schemas.microsoft.com/office/powerpoint/2010/main" val="2277057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A3AC5-1CAD-CA04-081C-6B64436346EF}"/>
              </a:ext>
            </a:extLst>
          </p:cNvPr>
          <p:cNvSpPr>
            <a:spLocks noGrp="1"/>
          </p:cNvSpPr>
          <p:nvPr>
            <p:ph type="title"/>
          </p:nvPr>
        </p:nvSpPr>
        <p:spPr/>
        <p:txBody>
          <a:bodyPr/>
          <a:lstStyle/>
          <a:p>
            <a:endParaRPr lang="hr-HR"/>
          </a:p>
        </p:txBody>
      </p:sp>
      <p:pic>
        <p:nvPicPr>
          <p:cNvPr id="5" name="Content Placeholder 4">
            <a:extLst>
              <a:ext uri="{FF2B5EF4-FFF2-40B4-BE49-F238E27FC236}">
                <a16:creationId xmlns:a16="http://schemas.microsoft.com/office/drawing/2014/main" id="{AF7BFD5D-5857-EB79-F3AB-CE3955ABDD79}"/>
              </a:ext>
            </a:extLst>
          </p:cNvPr>
          <p:cNvPicPr>
            <a:picLocks noGrp="1" noChangeAspect="1"/>
          </p:cNvPicPr>
          <p:nvPr>
            <p:ph idx="1"/>
          </p:nvPr>
        </p:nvPicPr>
        <p:blipFill>
          <a:blip r:embed="rId3"/>
          <a:stretch>
            <a:fillRect/>
          </a:stretch>
        </p:blipFill>
        <p:spPr>
          <a:xfrm>
            <a:off x="838200" y="449108"/>
            <a:ext cx="11121426" cy="5263433"/>
          </a:xfrm>
        </p:spPr>
      </p:pic>
    </p:spTree>
    <p:extLst>
      <p:ext uri="{BB962C8B-B14F-4D97-AF65-F5344CB8AC3E}">
        <p14:creationId xmlns:p14="http://schemas.microsoft.com/office/powerpoint/2010/main" val="839919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FBAF-4249-D333-0EE3-6FBBC24B5D30}"/>
              </a:ext>
            </a:extLst>
          </p:cNvPr>
          <p:cNvSpPr>
            <a:spLocks noGrp="1"/>
          </p:cNvSpPr>
          <p:nvPr>
            <p:ph type="title"/>
          </p:nvPr>
        </p:nvSpPr>
        <p:spPr>
          <a:xfrm>
            <a:off x="838200" y="56842"/>
            <a:ext cx="10515600" cy="1325563"/>
          </a:xfrm>
        </p:spPr>
        <p:txBody>
          <a:bodyPr/>
          <a:lstStyle/>
          <a:p>
            <a:r>
              <a:rPr lang="en-GB" dirty="0"/>
              <a:t>Peripherals</a:t>
            </a:r>
            <a:endParaRPr lang="hr-HR" dirty="0"/>
          </a:p>
        </p:txBody>
      </p:sp>
      <p:pic>
        <p:nvPicPr>
          <p:cNvPr id="3074" name="Picture 2">
            <a:extLst>
              <a:ext uri="{FF2B5EF4-FFF2-40B4-BE49-F238E27FC236}">
                <a16:creationId xmlns:a16="http://schemas.microsoft.com/office/drawing/2014/main" id="{04501E52-BA09-CB00-3EFF-F505C1FBFEB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2571570"/>
            <a:ext cx="10515600" cy="35950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5D62CC-0DA1-39CD-0ED7-CD86DB355834}"/>
              </a:ext>
            </a:extLst>
          </p:cNvPr>
          <p:cNvSpPr txBox="1"/>
          <p:nvPr/>
        </p:nvSpPr>
        <p:spPr>
          <a:xfrm>
            <a:off x="838200" y="1135267"/>
            <a:ext cx="10726994" cy="1846659"/>
          </a:xfrm>
          <a:prstGeom prst="rect">
            <a:avLst/>
          </a:prstGeom>
          <a:noFill/>
        </p:spPr>
        <p:txBody>
          <a:bodyPr wrap="square" rtlCol="0">
            <a:spAutoFit/>
          </a:bodyPr>
          <a:lstStyle/>
          <a:p>
            <a:r>
              <a:rPr lang="en-GB" b="0" i="0" dirty="0">
                <a:solidFill>
                  <a:srgbClr val="232323"/>
                </a:solidFill>
                <a:effectLst/>
                <a:latin typeface="Raleway" pitchFamily="2" charset="0"/>
              </a:rPr>
              <a:t>A computer peripheral is </a:t>
            </a:r>
            <a:r>
              <a:rPr lang="en-GB" b="1" i="0" dirty="0">
                <a:solidFill>
                  <a:schemeClr val="accent1"/>
                </a:solidFill>
                <a:effectLst/>
                <a:latin typeface="Raleway" pitchFamily="2" charset="0"/>
              </a:rPr>
              <a:t>a device that is connected to a computer </a:t>
            </a:r>
            <a:r>
              <a:rPr lang="en-GB" b="0" i="0" dirty="0">
                <a:solidFill>
                  <a:srgbClr val="232323"/>
                </a:solidFill>
                <a:effectLst/>
                <a:latin typeface="Raleway" pitchFamily="2" charset="0"/>
              </a:rPr>
              <a:t>but is not part of the core computer architecture. </a:t>
            </a:r>
            <a:r>
              <a:rPr lang="en-GB" b="1" i="0" dirty="0">
                <a:solidFill>
                  <a:srgbClr val="232323"/>
                </a:solidFill>
                <a:effectLst/>
                <a:latin typeface="Raleway" pitchFamily="2" charset="0"/>
              </a:rPr>
              <a:t>The core elements of a computer are the central processing unit (CPU), power supply unit (PSU), motherboard and the computer case that contains those three components. </a:t>
            </a:r>
            <a:r>
              <a:rPr lang="en-GB" b="0" i="0" dirty="0">
                <a:solidFill>
                  <a:srgbClr val="232323"/>
                </a:solidFill>
                <a:effectLst/>
                <a:latin typeface="Raleway" pitchFamily="2" charset="0"/>
              </a:rPr>
              <a:t>Technically speaking, </a:t>
            </a:r>
            <a:r>
              <a:rPr lang="en-GB" b="1" i="0" dirty="0">
                <a:solidFill>
                  <a:schemeClr val="accent1"/>
                </a:solidFill>
                <a:effectLst/>
                <a:latin typeface="Raleway" pitchFamily="2" charset="0"/>
              </a:rPr>
              <a:t>everything else is considered a peripheral device</a:t>
            </a:r>
            <a:r>
              <a:rPr lang="en-GB" b="0" i="0" dirty="0">
                <a:solidFill>
                  <a:srgbClr val="232323"/>
                </a:solidFill>
                <a:effectLst/>
                <a:latin typeface="Raleway" pitchFamily="2" charset="0"/>
              </a:rPr>
              <a:t>.</a:t>
            </a:r>
          </a:p>
          <a:p>
            <a:endParaRPr lang="en-GB" dirty="0">
              <a:solidFill>
                <a:srgbClr val="232323"/>
              </a:solidFill>
              <a:latin typeface="Raleway" pitchFamily="2" charset="0"/>
            </a:endParaRPr>
          </a:p>
          <a:p>
            <a:r>
              <a:rPr lang="en-GB" sz="2400" b="1" i="1" dirty="0">
                <a:solidFill>
                  <a:schemeClr val="accent1"/>
                </a:solidFill>
                <a:latin typeface="Raleway" pitchFamily="2" charset="0"/>
              </a:rPr>
              <a:t>Can you name these peripherals?</a:t>
            </a:r>
            <a:endParaRPr lang="hr-HR" sz="2400" b="1" i="1" dirty="0">
              <a:solidFill>
                <a:schemeClr val="accent1"/>
              </a:solidFill>
            </a:endParaRPr>
          </a:p>
        </p:txBody>
      </p:sp>
    </p:spTree>
    <p:extLst>
      <p:ext uri="{BB962C8B-B14F-4D97-AF65-F5344CB8AC3E}">
        <p14:creationId xmlns:p14="http://schemas.microsoft.com/office/powerpoint/2010/main" val="2072279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F9D1-20D8-E4B4-F29F-6BCD091C4863}"/>
              </a:ext>
            </a:extLst>
          </p:cNvPr>
          <p:cNvSpPr>
            <a:spLocks noGrp="1"/>
          </p:cNvSpPr>
          <p:nvPr>
            <p:ph type="title"/>
          </p:nvPr>
        </p:nvSpPr>
        <p:spPr/>
        <p:txBody>
          <a:bodyPr/>
          <a:lstStyle/>
          <a:p>
            <a:r>
              <a:rPr lang="en-GB" dirty="0"/>
              <a:t>Today you will:</a:t>
            </a:r>
            <a:endParaRPr lang="hr-HR" dirty="0"/>
          </a:p>
        </p:txBody>
      </p:sp>
      <p:sp>
        <p:nvSpPr>
          <p:cNvPr id="3" name="Content Placeholder 2">
            <a:extLst>
              <a:ext uri="{FF2B5EF4-FFF2-40B4-BE49-F238E27FC236}">
                <a16:creationId xmlns:a16="http://schemas.microsoft.com/office/drawing/2014/main" id="{E6296DB8-FC02-575C-C163-C741F1192CE5}"/>
              </a:ext>
            </a:extLst>
          </p:cNvPr>
          <p:cNvSpPr>
            <a:spLocks noGrp="1"/>
          </p:cNvSpPr>
          <p:nvPr>
            <p:ph idx="1"/>
          </p:nvPr>
        </p:nvSpPr>
        <p:spPr/>
        <p:txBody>
          <a:bodyPr/>
          <a:lstStyle/>
          <a:p>
            <a:r>
              <a:rPr lang="en-GB" dirty="0"/>
              <a:t>Learn the difference between a computer and a computer system</a:t>
            </a:r>
          </a:p>
          <a:p>
            <a:r>
              <a:rPr lang="en-GB" dirty="0"/>
              <a:t>Study the basic structure of a computer system</a:t>
            </a:r>
          </a:p>
          <a:p>
            <a:r>
              <a:rPr lang="en-GB" dirty="0"/>
              <a:t>Study the differences between certain types of computer</a:t>
            </a:r>
          </a:p>
          <a:p>
            <a:r>
              <a:rPr lang="en-GB" dirty="0"/>
              <a:t>Learn basic vocabulary for hardware</a:t>
            </a:r>
          </a:p>
          <a:p>
            <a:r>
              <a:rPr lang="en-GB" dirty="0"/>
              <a:t>Talk about computer applications in everyday life</a:t>
            </a:r>
          </a:p>
          <a:p>
            <a:endParaRPr lang="hr-HR" dirty="0"/>
          </a:p>
        </p:txBody>
      </p:sp>
    </p:spTree>
    <p:extLst>
      <p:ext uri="{BB962C8B-B14F-4D97-AF65-F5344CB8AC3E}">
        <p14:creationId xmlns:p14="http://schemas.microsoft.com/office/powerpoint/2010/main" val="2323451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0B3AE64-18B2-5745-6913-B9393F8739FC}"/>
              </a:ext>
            </a:extLst>
          </p:cNvPr>
          <p:cNvPicPr>
            <a:picLocks noGrp="1" noChangeAspect="1"/>
          </p:cNvPicPr>
          <p:nvPr>
            <p:ph idx="1"/>
          </p:nvPr>
        </p:nvPicPr>
        <p:blipFill rotWithShape="1">
          <a:blip r:embed="rId3"/>
          <a:srcRect l="7713" t="24465" r="34873" b="15494"/>
          <a:stretch/>
        </p:blipFill>
        <p:spPr>
          <a:xfrm>
            <a:off x="1240972" y="675714"/>
            <a:ext cx="9361171" cy="5506572"/>
          </a:xfrm>
        </p:spPr>
      </p:pic>
    </p:spTree>
    <p:extLst>
      <p:ext uri="{BB962C8B-B14F-4D97-AF65-F5344CB8AC3E}">
        <p14:creationId xmlns:p14="http://schemas.microsoft.com/office/powerpoint/2010/main" val="121436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3919E-6381-5908-784C-D7EC361CE275}"/>
              </a:ext>
            </a:extLst>
          </p:cNvPr>
          <p:cNvSpPr>
            <a:spLocks noGrp="1"/>
          </p:cNvSpPr>
          <p:nvPr>
            <p:ph type="title"/>
          </p:nvPr>
        </p:nvSpPr>
        <p:spPr>
          <a:xfrm>
            <a:off x="838200" y="247139"/>
            <a:ext cx="10744200" cy="1325563"/>
          </a:xfrm>
        </p:spPr>
        <p:txBody>
          <a:bodyPr/>
          <a:lstStyle/>
          <a:p>
            <a:r>
              <a:rPr lang="en-GB" dirty="0"/>
              <a:t>In groups, discuss the roles of computer:</a:t>
            </a:r>
            <a:endParaRPr lang="hr-HR" dirty="0"/>
          </a:p>
        </p:txBody>
      </p:sp>
      <p:sp>
        <p:nvSpPr>
          <p:cNvPr id="7" name="Oval 6">
            <a:extLst>
              <a:ext uri="{FF2B5EF4-FFF2-40B4-BE49-F238E27FC236}">
                <a16:creationId xmlns:a16="http://schemas.microsoft.com/office/drawing/2014/main" id="{F4E5A393-6D3F-447C-5E92-54E012E5A758}"/>
              </a:ext>
            </a:extLst>
          </p:cNvPr>
          <p:cNvSpPr/>
          <p:nvPr/>
        </p:nvSpPr>
        <p:spPr>
          <a:xfrm>
            <a:off x="1012724" y="3155514"/>
            <a:ext cx="2639962" cy="244331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t>PERSONAL</a:t>
            </a:r>
            <a:endParaRPr lang="hr-HR" sz="2400" b="1" dirty="0"/>
          </a:p>
        </p:txBody>
      </p:sp>
      <p:sp>
        <p:nvSpPr>
          <p:cNvPr id="11" name="Oval 10">
            <a:extLst>
              <a:ext uri="{FF2B5EF4-FFF2-40B4-BE49-F238E27FC236}">
                <a16:creationId xmlns:a16="http://schemas.microsoft.com/office/drawing/2014/main" id="{4DA92C44-E9A3-1D66-43BC-99985CBAB1D4}"/>
              </a:ext>
            </a:extLst>
          </p:cNvPr>
          <p:cNvSpPr/>
          <p:nvPr/>
        </p:nvSpPr>
        <p:spPr>
          <a:xfrm>
            <a:off x="8554065" y="3081772"/>
            <a:ext cx="2905432" cy="258224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t>EDUCATIONAL</a:t>
            </a:r>
            <a:endParaRPr lang="hr-HR" sz="2800" b="1" dirty="0"/>
          </a:p>
        </p:txBody>
      </p:sp>
      <p:sp>
        <p:nvSpPr>
          <p:cNvPr id="17" name="Oval 16">
            <a:extLst>
              <a:ext uri="{FF2B5EF4-FFF2-40B4-BE49-F238E27FC236}">
                <a16:creationId xmlns:a16="http://schemas.microsoft.com/office/drawing/2014/main" id="{0C6A7AEA-E1D9-64F8-EF96-0E7178BB1C7D}"/>
              </a:ext>
            </a:extLst>
          </p:cNvPr>
          <p:cNvSpPr/>
          <p:nvPr/>
        </p:nvSpPr>
        <p:spPr>
          <a:xfrm>
            <a:off x="4695517" y="3066383"/>
            <a:ext cx="2800965" cy="258224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t>COMMERCIAL /BUSINESS</a:t>
            </a:r>
            <a:endParaRPr lang="hr-HR" sz="2400" b="1" dirty="0"/>
          </a:p>
        </p:txBody>
      </p:sp>
      <p:sp>
        <p:nvSpPr>
          <p:cNvPr id="18" name="TextBox 17">
            <a:extLst>
              <a:ext uri="{FF2B5EF4-FFF2-40B4-BE49-F238E27FC236}">
                <a16:creationId xmlns:a16="http://schemas.microsoft.com/office/drawing/2014/main" id="{487AAF45-774C-A86E-6618-C34AF385AEB6}"/>
              </a:ext>
            </a:extLst>
          </p:cNvPr>
          <p:cNvSpPr txBox="1"/>
          <p:nvPr/>
        </p:nvSpPr>
        <p:spPr>
          <a:xfrm>
            <a:off x="838200" y="1572702"/>
            <a:ext cx="10621297" cy="830997"/>
          </a:xfrm>
          <a:prstGeom prst="rect">
            <a:avLst/>
          </a:prstGeom>
          <a:noFill/>
        </p:spPr>
        <p:txBody>
          <a:bodyPr wrap="square" rtlCol="0">
            <a:spAutoFit/>
          </a:bodyPr>
          <a:lstStyle/>
          <a:p>
            <a:r>
              <a:rPr lang="en-GB" sz="2400" b="1" i="1" dirty="0">
                <a:solidFill>
                  <a:schemeClr val="accent1"/>
                </a:solidFill>
              </a:rPr>
              <a:t>How do we use computers in these 3 categories? </a:t>
            </a:r>
          </a:p>
          <a:p>
            <a:r>
              <a:rPr lang="en-GB" sz="2400" b="1" i="1" dirty="0">
                <a:solidFill>
                  <a:schemeClr val="accent1"/>
                </a:solidFill>
              </a:rPr>
              <a:t>Brainstorm and list as many computer uses/ applications as you can.</a:t>
            </a:r>
            <a:endParaRPr lang="hr-HR" sz="2400" b="1" i="1" dirty="0">
              <a:solidFill>
                <a:schemeClr val="accent1"/>
              </a:solidFill>
            </a:endParaRPr>
          </a:p>
        </p:txBody>
      </p:sp>
    </p:spTree>
    <p:extLst>
      <p:ext uri="{BB962C8B-B14F-4D97-AF65-F5344CB8AC3E}">
        <p14:creationId xmlns:p14="http://schemas.microsoft.com/office/powerpoint/2010/main" val="3536697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F4E5A393-6D3F-447C-5E92-54E012E5A758}"/>
              </a:ext>
            </a:extLst>
          </p:cNvPr>
          <p:cNvSpPr/>
          <p:nvPr/>
        </p:nvSpPr>
        <p:spPr>
          <a:xfrm>
            <a:off x="4399410" y="2223671"/>
            <a:ext cx="3136490" cy="2861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PERSONAL</a:t>
            </a:r>
            <a:endParaRPr lang="hr-HR" sz="2800" b="1" dirty="0"/>
          </a:p>
        </p:txBody>
      </p:sp>
      <p:sp>
        <p:nvSpPr>
          <p:cNvPr id="4" name="TextBox 3">
            <a:extLst>
              <a:ext uri="{FF2B5EF4-FFF2-40B4-BE49-F238E27FC236}">
                <a16:creationId xmlns:a16="http://schemas.microsoft.com/office/drawing/2014/main" id="{B34477A6-ACF7-E98E-A4B1-271DC426D588}"/>
              </a:ext>
            </a:extLst>
          </p:cNvPr>
          <p:cNvSpPr txBox="1"/>
          <p:nvPr/>
        </p:nvSpPr>
        <p:spPr>
          <a:xfrm>
            <a:off x="2360297" y="1507275"/>
            <a:ext cx="2308123" cy="646331"/>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Search for info (search engines)</a:t>
            </a:r>
            <a:endParaRPr lang="hr-HR" b="1" dirty="0"/>
          </a:p>
        </p:txBody>
      </p:sp>
      <p:sp>
        <p:nvSpPr>
          <p:cNvPr id="5" name="TextBox 4">
            <a:extLst>
              <a:ext uri="{FF2B5EF4-FFF2-40B4-BE49-F238E27FC236}">
                <a16:creationId xmlns:a16="http://schemas.microsoft.com/office/drawing/2014/main" id="{12BFA1C2-D476-635D-E996-5990DDF1D31D}"/>
              </a:ext>
            </a:extLst>
          </p:cNvPr>
          <p:cNvSpPr txBox="1"/>
          <p:nvPr/>
        </p:nvSpPr>
        <p:spPr>
          <a:xfrm>
            <a:off x="1581355" y="2364041"/>
            <a:ext cx="2691582" cy="646331"/>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Buy and sell things online (Amazon, e-bay)</a:t>
            </a:r>
            <a:endParaRPr lang="hr-HR" b="1" dirty="0"/>
          </a:p>
        </p:txBody>
      </p:sp>
      <p:sp>
        <p:nvSpPr>
          <p:cNvPr id="6" name="TextBox 5">
            <a:extLst>
              <a:ext uri="{FF2B5EF4-FFF2-40B4-BE49-F238E27FC236}">
                <a16:creationId xmlns:a16="http://schemas.microsoft.com/office/drawing/2014/main" id="{D7C80446-A785-C9FD-7D6A-B762D39E6847}"/>
              </a:ext>
            </a:extLst>
          </p:cNvPr>
          <p:cNvSpPr txBox="1"/>
          <p:nvPr/>
        </p:nvSpPr>
        <p:spPr>
          <a:xfrm>
            <a:off x="1562656" y="3227810"/>
            <a:ext cx="2691582" cy="923330"/>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Book a holiday or a flight (booking.com, sky scanner)</a:t>
            </a:r>
            <a:endParaRPr lang="hr-HR" b="1" dirty="0"/>
          </a:p>
        </p:txBody>
      </p:sp>
      <p:sp>
        <p:nvSpPr>
          <p:cNvPr id="8" name="TextBox 7">
            <a:extLst>
              <a:ext uri="{FF2B5EF4-FFF2-40B4-BE49-F238E27FC236}">
                <a16:creationId xmlns:a16="http://schemas.microsoft.com/office/drawing/2014/main" id="{9795EDCD-E0DF-1B00-2D8A-6B96455FE101}"/>
              </a:ext>
            </a:extLst>
          </p:cNvPr>
          <p:cNvSpPr txBox="1"/>
          <p:nvPr/>
        </p:nvSpPr>
        <p:spPr>
          <a:xfrm>
            <a:off x="4813593" y="907111"/>
            <a:ext cx="2308123" cy="923330"/>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Social networks (Insta, fb, Tick-tock, LinkedIn)</a:t>
            </a:r>
            <a:endParaRPr lang="hr-HR" b="1" dirty="0"/>
          </a:p>
        </p:txBody>
      </p:sp>
      <p:sp>
        <p:nvSpPr>
          <p:cNvPr id="9" name="TextBox 8">
            <a:extLst>
              <a:ext uri="{FF2B5EF4-FFF2-40B4-BE49-F238E27FC236}">
                <a16:creationId xmlns:a16="http://schemas.microsoft.com/office/drawing/2014/main" id="{21F1D813-F6BC-6586-FB6F-5714D9D9EE99}"/>
              </a:ext>
            </a:extLst>
          </p:cNvPr>
          <p:cNvSpPr txBox="1"/>
          <p:nvPr/>
        </p:nvSpPr>
        <p:spPr>
          <a:xfrm>
            <a:off x="5188506" y="5421418"/>
            <a:ext cx="3019323" cy="369332"/>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Keep in touch – email, texting</a:t>
            </a:r>
          </a:p>
        </p:txBody>
      </p:sp>
      <p:sp>
        <p:nvSpPr>
          <p:cNvPr id="10" name="TextBox 9">
            <a:extLst>
              <a:ext uri="{FF2B5EF4-FFF2-40B4-BE49-F238E27FC236}">
                <a16:creationId xmlns:a16="http://schemas.microsoft.com/office/drawing/2014/main" id="{E243F616-3873-7D53-D7AA-158800ABF304}"/>
              </a:ext>
            </a:extLst>
          </p:cNvPr>
          <p:cNvSpPr txBox="1"/>
          <p:nvPr/>
        </p:nvSpPr>
        <p:spPr>
          <a:xfrm>
            <a:off x="7826245" y="1196485"/>
            <a:ext cx="2308123" cy="2031325"/>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VoIP = Voice over Internet Protocol or IP Telephony (WhatsApp/ Viber/Skype) – online calls and voice messages</a:t>
            </a:r>
            <a:endParaRPr lang="hr-HR" b="1" dirty="0"/>
          </a:p>
        </p:txBody>
      </p:sp>
      <p:sp>
        <p:nvSpPr>
          <p:cNvPr id="12" name="TextBox 11">
            <a:extLst>
              <a:ext uri="{FF2B5EF4-FFF2-40B4-BE49-F238E27FC236}">
                <a16:creationId xmlns:a16="http://schemas.microsoft.com/office/drawing/2014/main" id="{58F3EEEC-70E1-A1C0-795A-7A797C4F8915}"/>
              </a:ext>
            </a:extLst>
          </p:cNvPr>
          <p:cNvSpPr txBox="1"/>
          <p:nvPr/>
        </p:nvSpPr>
        <p:spPr>
          <a:xfrm>
            <a:off x="7826245" y="3678283"/>
            <a:ext cx="2691582" cy="1477328"/>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Entertainment: gaming, online music (Spotify), videos (YouTube),listening to podcasts, movies and series (Netflix), blogs</a:t>
            </a:r>
            <a:endParaRPr lang="hr-HR" b="1" dirty="0"/>
          </a:p>
        </p:txBody>
      </p:sp>
      <p:sp>
        <p:nvSpPr>
          <p:cNvPr id="14" name="TextBox 13">
            <a:extLst>
              <a:ext uri="{FF2B5EF4-FFF2-40B4-BE49-F238E27FC236}">
                <a16:creationId xmlns:a16="http://schemas.microsoft.com/office/drawing/2014/main" id="{F1CB93B5-48F1-2D38-C188-2FD079433936}"/>
              </a:ext>
            </a:extLst>
          </p:cNvPr>
          <p:cNvSpPr txBox="1"/>
          <p:nvPr/>
        </p:nvSpPr>
        <p:spPr>
          <a:xfrm>
            <a:off x="1976838" y="4669359"/>
            <a:ext cx="2691582" cy="1200329"/>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Using PIMs (personal information manager) to organize daily schedules or to-do lists</a:t>
            </a:r>
            <a:endParaRPr lang="hr-HR" b="1" dirty="0"/>
          </a:p>
        </p:txBody>
      </p:sp>
    </p:spTree>
    <p:extLst>
      <p:ext uri="{BB962C8B-B14F-4D97-AF65-F5344CB8AC3E}">
        <p14:creationId xmlns:p14="http://schemas.microsoft.com/office/powerpoint/2010/main" val="2795154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F4E5A393-6D3F-447C-5E92-54E012E5A758}"/>
              </a:ext>
            </a:extLst>
          </p:cNvPr>
          <p:cNvSpPr/>
          <p:nvPr/>
        </p:nvSpPr>
        <p:spPr>
          <a:xfrm>
            <a:off x="4408540" y="2223671"/>
            <a:ext cx="3290118" cy="28038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EDUCATIONAL</a:t>
            </a:r>
            <a:endParaRPr lang="hr-HR" sz="2800" b="1" dirty="0"/>
          </a:p>
        </p:txBody>
      </p:sp>
      <p:sp>
        <p:nvSpPr>
          <p:cNvPr id="4" name="TextBox 3">
            <a:extLst>
              <a:ext uri="{FF2B5EF4-FFF2-40B4-BE49-F238E27FC236}">
                <a16:creationId xmlns:a16="http://schemas.microsoft.com/office/drawing/2014/main" id="{B34477A6-ACF7-E98E-A4B1-271DC426D588}"/>
              </a:ext>
            </a:extLst>
          </p:cNvPr>
          <p:cNvSpPr txBox="1"/>
          <p:nvPr/>
        </p:nvSpPr>
        <p:spPr>
          <a:xfrm>
            <a:off x="2360298" y="1507275"/>
            <a:ext cx="1710258" cy="369332"/>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Do research</a:t>
            </a:r>
            <a:endParaRPr lang="hr-HR" b="1" dirty="0"/>
          </a:p>
        </p:txBody>
      </p:sp>
      <p:sp>
        <p:nvSpPr>
          <p:cNvPr id="5" name="TextBox 4">
            <a:extLst>
              <a:ext uri="{FF2B5EF4-FFF2-40B4-BE49-F238E27FC236}">
                <a16:creationId xmlns:a16="http://schemas.microsoft.com/office/drawing/2014/main" id="{12BFA1C2-D476-635D-E996-5990DDF1D31D}"/>
              </a:ext>
            </a:extLst>
          </p:cNvPr>
          <p:cNvSpPr txBox="1"/>
          <p:nvPr/>
        </p:nvSpPr>
        <p:spPr>
          <a:xfrm>
            <a:off x="1581355" y="2364041"/>
            <a:ext cx="2691582" cy="1200329"/>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Software apps: word processing, databases, spreadsheets, presentation software…</a:t>
            </a:r>
            <a:endParaRPr lang="hr-HR" b="1" dirty="0"/>
          </a:p>
        </p:txBody>
      </p:sp>
      <p:sp>
        <p:nvSpPr>
          <p:cNvPr id="6" name="TextBox 5">
            <a:extLst>
              <a:ext uri="{FF2B5EF4-FFF2-40B4-BE49-F238E27FC236}">
                <a16:creationId xmlns:a16="http://schemas.microsoft.com/office/drawing/2014/main" id="{D7C80446-A785-C9FD-7D6A-B762D39E6847}"/>
              </a:ext>
            </a:extLst>
          </p:cNvPr>
          <p:cNvSpPr txBox="1"/>
          <p:nvPr/>
        </p:nvSpPr>
        <p:spPr>
          <a:xfrm>
            <a:off x="1644035" y="3774805"/>
            <a:ext cx="2691582" cy="923330"/>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Massive Open Online Courses (MOOCs) </a:t>
            </a:r>
            <a:r>
              <a:rPr lang="en-GB" b="1" dirty="0" err="1"/>
              <a:t>eg.</a:t>
            </a:r>
            <a:r>
              <a:rPr lang="en-GB" b="1" dirty="0"/>
              <a:t> Coursera</a:t>
            </a:r>
            <a:endParaRPr lang="hr-HR" b="1" dirty="0"/>
          </a:p>
        </p:txBody>
      </p:sp>
      <p:sp>
        <p:nvSpPr>
          <p:cNvPr id="8" name="TextBox 7">
            <a:extLst>
              <a:ext uri="{FF2B5EF4-FFF2-40B4-BE49-F238E27FC236}">
                <a16:creationId xmlns:a16="http://schemas.microsoft.com/office/drawing/2014/main" id="{9795EDCD-E0DF-1B00-2D8A-6B96455FE101}"/>
              </a:ext>
            </a:extLst>
          </p:cNvPr>
          <p:cNvSpPr txBox="1"/>
          <p:nvPr/>
        </p:nvSpPr>
        <p:spPr>
          <a:xfrm>
            <a:off x="5390535" y="907110"/>
            <a:ext cx="2308123" cy="1200329"/>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CAL = computer assisted learning; Online and distance learning</a:t>
            </a:r>
            <a:endParaRPr lang="hr-HR" b="1" dirty="0"/>
          </a:p>
        </p:txBody>
      </p:sp>
      <p:sp>
        <p:nvSpPr>
          <p:cNvPr id="9" name="TextBox 8">
            <a:extLst>
              <a:ext uri="{FF2B5EF4-FFF2-40B4-BE49-F238E27FC236}">
                <a16:creationId xmlns:a16="http://schemas.microsoft.com/office/drawing/2014/main" id="{21F1D813-F6BC-6586-FB6F-5714D9D9EE99}"/>
              </a:ext>
            </a:extLst>
          </p:cNvPr>
          <p:cNvSpPr txBox="1"/>
          <p:nvPr/>
        </p:nvSpPr>
        <p:spPr>
          <a:xfrm>
            <a:off x="5188506" y="5421418"/>
            <a:ext cx="3019323" cy="646331"/>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Enterprise Social Networking System (ESN), e.g. </a:t>
            </a:r>
            <a:r>
              <a:rPr lang="en-GB" b="1" dirty="0" err="1"/>
              <a:t>InfoEduka</a:t>
            </a:r>
            <a:endParaRPr lang="en-GB" b="1" dirty="0"/>
          </a:p>
        </p:txBody>
      </p:sp>
      <p:sp>
        <p:nvSpPr>
          <p:cNvPr id="10" name="TextBox 9">
            <a:extLst>
              <a:ext uri="{FF2B5EF4-FFF2-40B4-BE49-F238E27FC236}">
                <a16:creationId xmlns:a16="http://schemas.microsoft.com/office/drawing/2014/main" id="{E243F616-3873-7D53-D7AA-158800ABF304}"/>
              </a:ext>
            </a:extLst>
          </p:cNvPr>
          <p:cNvSpPr txBox="1"/>
          <p:nvPr/>
        </p:nvSpPr>
        <p:spPr>
          <a:xfrm>
            <a:off x="7783461" y="2512992"/>
            <a:ext cx="2308123" cy="369332"/>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VR – virtual reality</a:t>
            </a:r>
            <a:endParaRPr lang="hr-HR" b="1" dirty="0"/>
          </a:p>
        </p:txBody>
      </p:sp>
      <p:sp>
        <p:nvSpPr>
          <p:cNvPr id="12" name="TextBox 11">
            <a:extLst>
              <a:ext uri="{FF2B5EF4-FFF2-40B4-BE49-F238E27FC236}">
                <a16:creationId xmlns:a16="http://schemas.microsoft.com/office/drawing/2014/main" id="{58F3EEEC-70E1-A1C0-795A-7A797C4F8915}"/>
              </a:ext>
            </a:extLst>
          </p:cNvPr>
          <p:cNvSpPr txBox="1"/>
          <p:nvPr/>
        </p:nvSpPr>
        <p:spPr>
          <a:xfrm>
            <a:off x="7826245" y="3379704"/>
            <a:ext cx="1111278" cy="369332"/>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E-mail</a:t>
            </a:r>
            <a:endParaRPr lang="hr-HR" b="1" dirty="0"/>
          </a:p>
        </p:txBody>
      </p:sp>
      <p:sp>
        <p:nvSpPr>
          <p:cNvPr id="14" name="TextBox 13">
            <a:extLst>
              <a:ext uri="{FF2B5EF4-FFF2-40B4-BE49-F238E27FC236}">
                <a16:creationId xmlns:a16="http://schemas.microsoft.com/office/drawing/2014/main" id="{F1CB93B5-48F1-2D38-C188-2FD079433936}"/>
              </a:ext>
            </a:extLst>
          </p:cNvPr>
          <p:cNvSpPr txBox="1"/>
          <p:nvPr/>
        </p:nvSpPr>
        <p:spPr>
          <a:xfrm>
            <a:off x="2122011" y="4908570"/>
            <a:ext cx="2691582" cy="1200329"/>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Using PIMs (personal information manager) to organize daily schedules or to-do lists</a:t>
            </a:r>
            <a:endParaRPr lang="hr-HR" b="1" dirty="0"/>
          </a:p>
        </p:txBody>
      </p:sp>
      <p:sp>
        <p:nvSpPr>
          <p:cNvPr id="2" name="TextBox 1">
            <a:extLst>
              <a:ext uri="{FF2B5EF4-FFF2-40B4-BE49-F238E27FC236}">
                <a16:creationId xmlns:a16="http://schemas.microsoft.com/office/drawing/2014/main" id="{B85C1AA0-2BF4-6E8C-236F-3DCF9AC23A96}"/>
              </a:ext>
            </a:extLst>
          </p:cNvPr>
          <p:cNvSpPr txBox="1"/>
          <p:nvPr/>
        </p:nvSpPr>
        <p:spPr>
          <a:xfrm>
            <a:off x="7783460" y="4024160"/>
            <a:ext cx="2308123" cy="1200329"/>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Messaging and videoconferencing  apps (</a:t>
            </a:r>
            <a:r>
              <a:rPr lang="en-GB" b="1" dirty="0" err="1"/>
              <a:t>eg</a:t>
            </a:r>
            <a:r>
              <a:rPr lang="en-GB" b="1" dirty="0"/>
              <a:t> Teams, Zoom, Moodle…)</a:t>
            </a:r>
            <a:endParaRPr lang="hr-HR" b="1" dirty="0"/>
          </a:p>
        </p:txBody>
      </p:sp>
    </p:spTree>
    <p:extLst>
      <p:ext uri="{BB962C8B-B14F-4D97-AF65-F5344CB8AC3E}">
        <p14:creationId xmlns:p14="http://schemas.microsoft.com/office/powerpoint/2010/main" val="4256743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4477A6-ACF7-E98E-A4B1-271DC426D588}"/>
              </a:ext>
            </a:extLst>
          </p:cNvPr>
          <p:cNvSpPr txBox="1"/>
          <p:nvPr/>
        </p:nvSpPr>
        <p:spPr>
          <a:xfrm>
            <a:off x="5145810" y="1116306"/>
            <a:ext cx="2308123" cy="1200329"/>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Design products, e.g. graphics programs- CAD (Computer Assisted Design)</a:t>
            </a:r>
            <a:endParaRPr lang="hr-HR" b="1" dirty="0"/>
          </a:p>
        </p:txBody>
      </p:sp>
      <p:sp>
        <p:nvSpPr>
          <p:cNvPr id="5" name="TextBox 4">
            <a:extLst>
              <a:ext uri="{FF2B5EF4-FFF2-40B4-BE49-F238E27FC236}">
                <a16:creationId xmlns:a16="http://schemas.microsoft.com/office/drawing/2014/main" id="{12BFA1C2-D476-635D-E996-5990DDF1D31D}"/>
              </a:ext>
            </a:extLst>
          </p:cNvPr>
          <p:cNvSpPr txBox="1"/>
          <p:nvPr/>
        </p:nvSpPr>
        <p:spPr>
          <a:xfrm>
            <a:off x="1581355" y="2364041"/>
            <a:ext cx="2691582" cy="646331"/>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Do calculations, e.g. spreadsheet programs</a:t>
            </a:r>
            <a:endParaRPr lang="hr-HR" b="1" dirty="0"/>
          </a:p>
        </p:txBody>
      </p:sp>
      <p:sp>
        <p:nvSpPr>
          <p:cNvPr id="6" name="TextBox 5">
            <a:extLst>
              <a:ext uri="{FF2B5EF4-FFF2-40B4-BE49-F238E27FC236}">
                <a16:creationId xmlns:a16="http://schemas.microsoft.com/office/drawing/2014/main" id="{D7C80446-A785-C9FD-7D6A-B762D39E6847}"/>
              </a:ext>
            </a:extLst>
          </p:cNvPr>
          <p:cNvSpPr txBox="1"/>
          <p:nvPr/>
        </p:nvSpPr>
        <p:spPr>
          <a:xfrm>
            <a:off x="1631858" y="3451639"/>
            <a:ext cx="2691582" cy="646331"/>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Keep records, e.g. database programs</a:t>
            </a:r>
            <a:endParaRPr lang="hr-HR" b="1" dirty="0"/>
          </a:p>
        </p:txBody>
      </p:sp>
      <p:sp>
        <p:nvSpPr>
          <p:cNvPr id="8" name="TextBox 7">
            <a:extLst>
              <a:ext uri="{FF2B5EF4-FFF2-40B4-BE49-F238E27FC236}">
                <a16:creationId xmlns:a16="http://schemas.microsoft.com/office/drawing/2014/main" id="{9795EDCD-E0DF-1B00-2D8A-6B96455FE101}"/>
              </a:ext>
            </a:extLst>
          </p:cNvPr>
          <p:cNvSpPr txBox="1"/>
          <p:nvPr/>
        </p:nvSpPr>
        <p:spPr>
          <a:xfrm>
            <a:off x="7771284" y="2146788"/>
            <a:ext cx="2308123" cy="923330"/>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E-commerce – business conducted on the Internet</a:t>
            </a:r>
            <a:endParaRPr lang="hr-HR" b="1" dirty="0"/>
          </a:p>
        </p:txBody>
      </p:sp>
      <p:sp>
        <p:nvSpPr>
          <p:cNvPr id="9" name="TextBox 8">
            <a:extLst>
              <a:ext uri="{FF2B5EF4-FFF2-40B4-BE49-F238E27FC236}">
                <a16:creationId xmlns:a16="http://schemas.microsoft.com/office/drawing/2014/main" id="{21F1D813-F6BC-6586-FB6F-5714D9D9EE99}"/>
              </a:ext>
            </a:extLst>
          </p:cNvPr>
          <p:cNvSpPr txBox="1"/>
          <p:nvPr/>
        </p:nvSpPr>
        <p:spPr>
          <a:xfrm>
            <a:off x="5188506" y="5421418"/>
            <a:ext cx="3019323" cy="646331"/>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Enterprise Social Networking System (ESN)</a:t>
            </a:r>
          </a:p>
        </p:txBody>
      </p:sp>
      <p:sp>
        <p:nvSpPr>
          <p:cNvPr id="12" name="TextBox 11">
            <a:extLst>
              <a:ext uri="{FF2B5EF4-FFF2-40B4-BE49-F238E27FC236}">
                <a16:creationId xmlns:a16="http://schemas.microsoft.com/office/drawing/2014/main" id="{58F3EEEC-70E1-A1C0-795A-7A797C4F8915}"/>
              </a:ext>
            </a:extLst>
          </p:cNvPr>
          <p:cNvSpPr txBox="1"/>
          <p:nvPr/>
        </p:nvSpPr>
        <p:spPr>
          <a:xfrm>
            <a:off x="7826245" y="3379704"/>
            <a:ext cx="1111278" cy="369332"/>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E-mail</a:t>
            </a:r>
            <a:endParaRPr lang="hr-HR" b="1" dirty="0"/>
          </a:p>
        </p:txBody>
      </p:sp>
      <p:sp>
        <p:nvSpPr>
          <p:cNvPr id="14" name="TextBox 13">
            <a:extLst>
              <a:ext uri="{FF2B5EF4-FFF2-40B4-BE49-F238E27FC236}">
                <a16:creationId xmlns:a16="http://schemas.microsoft.com/office/drawing/2014/main" id="{F1CB93B5-48F1-2D38-C188-2FD079433936}"/>
              </a:ext>
            </a:extLst>
          </p:cNvPr>
          <p:cNvSpPr txBox="1"/>
          <p:nvPr/>
        </p:nvSpPr>
        <p:spPr>
          <a:xfrm>
            <a:off x="2027494" y="4624324"/>
            <a:ext cx="2691582" cy="1200329"/>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Using PIMs (personal information manager) to make notes, arrange appointments etc.</a:t>
            </a:r>
            <a:endParaRPr lang="hr-HR" b="1" dirty="0"/>
          </a:p>
        </p:txBody>
      </p:sp>
      <p:sp>
        <p:nvSpPr>
          <p:cNvPr id="2" name="TextBox 1">
            <a:extLst>
              <a:ext uri="{FF2B5EF4-FFF2-40B4-BE49-F238E27FC236}">
                <a16:creationId xmlns:a16="http://schemas.microsoft.com/office/drawing/2014/main" id="{B85C1AA0-2BF4-6E8C-236F-3DCF9AC23A96}"/>
              </a:ext>
            </a:extLst>
          </p:cNvPr>
          <p:cNvSpPr txBox="1"/>
          <p:nvPr/>
        </p:nvSpPr>
        <p:spPr>
          <a:xfrm>
            <a:off x="7783460" y="4024160"/>
            <a:ext cx="2308123" cy="1200329"/>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Messaging and videoconferencing  apps (</a:t>
            </a:r>
            <a:r>
              <a:rPr lang="en-GB" b="1" dirty="0" err="1"/>
              <a:t>eg</a:t>
            </a:r>
            <a:r>
              <a:rPr lang="en-GB" b="1" dirty="0"/>
              <a:t> Teams, Zoom, Moodle…)</a:t>
            </a:r>
            <a:endParaRPr lang="hr-HR" b="1" dirty="0"/>
          </a:p>
        </p:txBody>
      </p:sp>
      <p:sp>
        <p:nvSpPr>
          <p:cNvPr id="3" name="Oval 2">
            <a:extLst>
              <a:ext uri="{FF2B5EF4-FFF2-40B4-BE49-F238E27FC236}">
                <a16:creationId xmlns:a16="http://schemas.microsoft.com/office/drawing/2014/main" id="{FCD6ABFA-400C-B8C5-A93F-1DFBF9D670F2}"/>
              </a:ext>
            </a:extLst>
          </p:cNvPr>
          <p:cNvSpPr/>
          <p:nvPr/>
        </p:nvSpPr>
        <p:spPr>
          <a:xfrm>
            <a:off x="4652968" y="2457911"/>
            <a:ext cx="2800965" cy="258224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t>COMMERCIAL /BUSINESS</a:t>
            </a:r>
            <a:endParaRPr lang="hr-HR" sz="2400" b="1" dirty="0"/>
          </a:p>
        </p:txBody>
      </p:sp>
      <p:sp>
        <p:nvSpPr>
          <p:cNvPr id="11" name="TextBox 10">
            <a:extLst>
              <a:ext uri="{FF2B5EF4-FFF2-40B4-BE49-F238E27FC236}">
                <a16:creationId xmlns:a16="http://schemas.microsoft.com/office/drawing/2014/main" id="{51F563C0-D4AC-A63D-2488-E286AA642B4D}"/>
              </a:ext>
            </a:extLst>
          </p:cNvPr>
          <p:cNvSpPr txBox="1"/>
          <p:nvPr/>
        </p:nvSpPr>
        <p:spPr>
          <a:xfrm>
            <a:off x="2344845" y="1716471"/>
            <a:ext cx="2308123" cy="369332"/>
          </a:xfrm>
          <a:prstGeom prst="rect">
            <a:avLst/>
          </a:prstGeom>
          <a:solidFill>
            <a:schemeClr val="accent2">
              <a:lumMod val="40000"/>
              <a:lumOff val="60000"/>
            </a:schemeClr>
          </a:solidFill>
          <a:ln>
            <a:solidFill>
              <a:schemeClr val="accent1"/>
            </a:solidFill>
          </a:ln>
        </p:spPr>
        <p:txBody>
          <a:bodyPr wrap="square" rtlCol="0">
            <a:spAutoFit/>
          </a:bodyPr>
          <a:lstStyle/>
          <a:p>
            <a:r>
              <a:rPr lang="en-GB" b="1" dirty="0"/>
              <a:t>Marketing</a:t>
            </a:r>
            <a:endParaRPr lang="hr-HR" b="1" dirty="0"/>
          </a:p>
        </p:txBody>
      </p:sp>
    </p:spTree>
    <p:extLst>
      <p:ext uri="{BB962C8B-B14F-4D97-AF65-F5344CB8AC3E}">
        <p14:creationId xmlns:p14="http://schemas.microsoft.com/office/powerpoint/2010/main" val="1275840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98729-6092-8568-D17B-CFCD56F21CE8}"/>
              </a:ext>
            </a:extLst>
          </p:cNvPr>
          <p:cNvSpPr>
            <a:spLocks noGrp="1"/>
          </p:cNvSpPr>
          <p:nvPr>
            <p:ph type="title"/>
          </p:nvPr>
        </p:nvSpPr>
        <p:spPr>
          <a:xfrm>
            <a:off x="985681" y="674841"/>
            <a:ext cx="10515600" cy="1325563"/>
          </a:xfrm>
        </p:spPr>
        <p:txBody>
          <a:bodyPr>
            <a:normAutofit fontScale="90000"/>
          </a:bodyPr>
          <a:lstStyle/>
          <a:p>
            <a:r>
              <a:rPr lang="en-GB" sz="3600" i="1" dirty="0">
                <a:solidFill>
                  <a:schemeClr val="accent1"/>
                </a:solidFill>
              </a:rPr>
              <a:t>Do you remember what these initialisms stand for?</a:t>
            </a:r>
            <a:br>
              <a:rPr lang="en-GB" dirty="0"/>
            </a:br>
            <a:endParaRPr lang="hr-HR" dirty="0"/>
          </a:p>
        </p:txBody>
      </p:sp>
      <p:graphicFrame>
        <p:nvGraphicFramePr>
          <p:cNvPr id="4" name="Table 4">
            <a:extLst>
              <a:ext uri="{FF2B5EF4-FFF2-40B4-BE49-F238E27FC236}">
                <a16:creationId xmlns:a16="http://schemas.microsoft.com/office/drawing/2014/main" id="{95D64EDC-03E4-12DF-C4B6-E26C916711F8}"/>
              </a:ext>
            </a:extLst>
          </p:cNvPr>
          <p:cNvGraphicFramePr>
            <a:graphicFrameLocks noGrp="1"/>
          </p:cNvGraphicFramePr>
          <p:nvPr>
            <p:ph idx="1"/>
            <p:extLst>
              <p:ext uri="{D42A27DB-BD31-4B8C-83A1-F6EECF244321}">
                <p14:modId xmlns:p14="http://schemas.microsoft.com/office/powerpoint/2010/main" val="1350744569"/>
              </p:ext>
            </p:extLst>
          </p:nvPr>
        </p:nvGraphicFramePr>
        <p:xfrm>
          <a:off x="1133165" y="1753553"/>
          <a:ext cx="10515597" cy="356616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3195220160"/>
                    </a:ext>
                  </a:extLst>
                </a:gridCol>
                <a:gridCol w="3505199">
                  <a:extLst>
                    <a:ext uri="{9D8B030D-6E8A-4147-A177-3AD203B41FA5}">
                      <a16:colId xmlns:a16="http://schemas.microsoft.com/office/drawing/2014/main" val="3952969207"/>
                    </a:ext>
                  </a:extLst>
                </a:gridCol>
                <a:gridCol w="3505199">
                  <a:extLst>
                    <a:ext uri="{9D8B030D-6E8A-4147-A177-3AD203B41FA5}">
                      <a16:colId xmlns:a16="http://schemas.microsoft.com/office/drawing/2014/main" val="2998500406"/>
                    </a:ext>
                  </a:extLst>
                </a:gridCol>
              </a:tblGrid>
              <a:tr h="0">
                <a:tc>
                  <a:txBody>
                    <a:bodyPr/>
                    <a:lstStyle/>
                    <a:p>
                      <a:pPr marL="0" indent="0">
                        <a:buNone/>
                      </a:pPr>
                      <a:r>
                        <a:rPr lang="en-GB" sz="3200" dirty="0"/>
                        <a:t>PC</a:t>
                      </a:r>
                    </a:p>
                    <a:p>
                      <a:pPr marL="0" indent="0">
                        <a:buNone/>
                      </a:pPr>
                      <a:r>
                        <a:rPr lang="en-GB" sz="3200" dirty="0"/>
                        <a:t>PDA</a:t>
                      </a:r>
                    </a:p>
                    <a:p>
                      <a:pPr marL="0" indent="0">
                        <a:buNone/>
                      </a:pPr>
                      <a:r>
                        <a:rPr lang="en-GB" sz="3200" dirty="0"/>
                        <a:t>FLOPS</a:t>
                      </a:r>
                    </a:p>
                    <a:p>
                      <a:pPr marL="0" indent="0">
                        <a:buNone/>
                      </a:pPr>
                      <a:r>
                        <a:rPr lang="en-GB" sz="3200" dirty="0"/>
                        <a:t>MIPS</a:t>
                      </a:r>
                    </a:p>
                    <a:p>
                      <a:pPr marL="0" indent="0">
                        <a:buNone/>
                      </a:pPr>
                      <a:r>
                        <a:rPr lang="en-GB" sz="3200" dirty="0"/>
                        <a:t>R&amp;D</a:t>
                      </a:r>
                    </a:p>
                    <a:p>
                      <a:r>
                        <a:rPr lang="en-GB" sz="3200" dirty="0"/>
                        <a:t>CPU </a:t>
                      </a:r>
                    </a:p>
                    <a:p>
                      <a:r>
                        <a:rPr lang="en-GB" sz="3200" dirty="0"/>
                        <a:t>GPU</a:t>
                      </a:r>
                    </a:p>
                  </a:txBody>
                  <a:tcPr/>
                </a:tc>
                <a:tc>
                  <a:txBody>
                    <a:bodyPr/>
                    <a:lstStyle/>
                    <a:p>
                      <a:pPr marL="0" indent="0">
                        <a:buNone/>
                      </a:pPr>
                      <a:r>
                        <a:rPr lang="en-GB" sz="3200" dirty="0"/>
                        <a:t>PSU</a:t>
                      </a:r>
                    </a:p>
                    <a:p>
                      <a:pPr marL="0" indent="0">
                        <a:buNone/>
                      </a:pPr>
                      <a:r>
                        <a:rPr lang="en-GB" sz="3200" dirty="0"/>
                        <a:t>SSD</a:t>
                      </a:r>
                    </a:p>
                    <a:p>
                      <a:pPr marL="0" indent="0">
                        <a:buNone/>
                      </a:pPr>
                      <a:r>
                        <a:rPr lang="en-GB" sz="3200" dirty="0"/>
                        <a:t>HDD</a:t>
                      </a:r>
                    </a:p>
                    <a:p>
                      <a:pPr marL="0" indent="0">
                        <a:buNone/>
                      </a:pPr>
                      <a:r>
                        <a:rPr lang="en-GB" sz="3200" dirty="0"/>
                        <a:t>PIM</a:t>
                      </a:r>
                    </a:p>
                    <a:p>
                      <a:pPr marL="0" indent="0">
                        <a:buNone/>
                      </a:pPr>
                      <a:r>
                        <a:rPr lang="en-GB" sz="3600" dirty="0"/>
                        <a:t>VoIP</a:t>
                      </a:r>
                      <a:endParaRPr lang="en-GB" sz="3200" dirty="0"/>
                    </a:p>
                    <a:p>
                      <a:r>
                        <a:rPr lang="en-GB" sz="3200" dirty="0"/>
                        <a:t>RAM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t>USB</a:t>
                      </a:r>
                    </a:p>
                  </a:txBody>
                  <a:tcPr/>
                </a:tc>
                <a:tc>
                  <a:txBody>
                    <a:bodyPr/>
                    <a:lstStyle/>
                    <a:p>
                      <a:pPr marL="0" indent="0">
                        <a:buNone/>
                      </a:pPr>
                      <a:r>
                        <a:rPr lang="en-GB" sz="3200" dirty="0"/>
                        <a:t>CAL</a:t>
                      </a:r>
                    </a:p>
                    <a:p>
                      <a:pPr marL="0" indent="0">
                        <a:buNone/>
                      </a:pPr>
                      <a:r>
                        <a:rPr lang="en-GB" sz="3200" dirty="0"/>
                        <a:t>MOOC</a:t>
                      </a:r>
                    </a:p>
                    <a:p>
                      <a:pPr marL="0" indent="0">
                        <a:buNone/>
                      </a:pPr>
                      <a:r>
                        <a:rPr lang="en-GB" sz="3200" dirty="0"/>
                        <a:t>ESN</a:t>
                      </a:r>
                    </a:p>
                    <a:p>
                      <a:pPr marL="0" indent="0">
                        <a:buNone/>
                      </a:pPr>
                      <a:r>
                        <a:rPr lang="en-GB" sz="3200" dirty="0"/>
                        <a:t>VR</a:t>
                      </a:r>
                    </a:p>
                    <a:p>
                      <a:pPr marL="0" indent="0">
                        <a:buNone/>
                      </a:pPr>
                      <a:r>
                        <a:rPr lang="en-GB" sz="3200" dirty="0"/>
                        <a:t>CAD</a:t>
                      </a:r>
                    </a:p>
                    <a:p>
                      <a:r>
                        <a:rPr lang="en-GB" sz="3200" dirty="0"/>
                        <a:t>CD</a:t>
                      </a:r>
                    </a:p>
                    <a:p>
                      <a:r>
                        <a:rPr lang="en-GB" sz="3200" dirty="0"/>
                        <a:t>DVD</a:t>
                      </a:r>
                    </a:p>
                  </a:txBody>
                  <a:tcPr/>
                </a:tc>
                <a:extLst>
                  <a:ext uri="{0D108BD9-81ED-4DB2-BD59-A6C34878D82A}">
                    <a16:rowId xmlns:a16="http://schemas.microsoft.com/office/drawing/2014/main" val="1285934284"/>
                  </a:ext>
                </a:extLst>
              </a:tr>
            </a:tbl>
          </a:graphicData>
        </a:graphic>
      </p:graphicFrame>
    </p:spTree>
    <p:extLst>
      <p:ext uri="{BB962C8B-B14F-4D97-AF65-F5344CB8AC3E}">
        <p14:creationId xmlns:p14="http://schemas.microsoft.com/office/powerpoint/2010/main" val="1957337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05B05-E364-0743-2ECA-A8C13BDE8448}"/>
              </a:ext>
            </a:extLst>
          </p:cNvPr>
          <p:cNvSpPr>
            <a:spLocks noGrp="1"/>
          </p:cNvSpPr>
          <p:nvPr>
            <p:ph type="title"/>
          </p:nvPr>
        </p:nvSpPr>
        <p:spPr>
          <a:xfrm>
            <a:off x="838200" y="365125"/>
            <a:ext cx="10515600" cy="1325563"/>
          </a:xfrm>
        </p:spPr>
        <p:txBody>
          <a:bodyPr/>
          <a:lstStyle/>
          <a:p>
            <a:r>
              <a:rPr lang="en-GB" i="1" dirty="0">
                <a:solidFill>
                  <a:schemeClr val="accent1"/>
                </a:solidFill>
              </a:rPr>
              <a:t>Homework exercises</a:t>
            </a:r>
            <a:endParaRPr lang="hr-HR" i="1" dirty="0">
              <a:solidFill>
                <a:schemeClr val="accent1"/>
              </a:solidFill>
            </a:endParaRPr>
          </a:p>
        </p:txBody>
      </p:sp>
      <p:sp>
        <p:nvSpPr>
          <p:cNvPr id="3" name="Content Placeholder 2">
            <a:extLst>
              <a:ext uri="{FF2B5EF4-FFF2-40B4-BE49-F238E27FC236}">
                <a16:creationId xmlns:a16="http://schemas.microsoft.com/office/drawing/2014/main" id="{289F72D1-A666-E1A9-1CDE-96E65030F681}"/>
              </a:ext>
            </a:extLst>
          </p:cNvPr>
          <p:cNvSpPr>
            <a:spLocks noGrp="1"/>
          </p:cNvSpPr>
          <p:nvPr>
            <p:ph idx="1"/>
          </p:nvPr>
        </p:nvSpPr>
        <p:spPr>
          <a:xfrm>
            <a:off x="838200" y="1690688"/>
            <a:ext cx="10515600" cy="4351338"/>
          </a:xfrm>
        </p:spPr>
        <p:txBody>
          <a:bodyPr/>
          <a:lstStyle/>
          <a:p>
            <a:pPr marL="0" indent="0">
              <a:buNone/>
            </a:pPr>
            <a:r>
              <a:rPr lang="en-GB" sz="2400" b="1" dirty="0">
                <a:effectLst/>
                <a:latin typeface="Calibri" panose="020F0502020204030204" pitchFamily="34" charset="0"/>
                <a:ea typeface="Calibri" panose="020F0502020204030204" pitchFamily="34" charset="0"/>
                <a:cs typeface="Times New Roman" panose="02020603050405020304" pitchFamily="18" charset="0"/>
              </a:rPr>
              <a:t>Do exercises from the </a:t>
            </a:r>
            <a:r>
              <a:rPr lang="hr-HR" sz="2400" b="1" dirty="0" err="1">
                <a:effectLst/>
                <a:latin typeface="Calibri" panose="020F0502020204030204" pitchFamily="34" charset="0"/>
                <a:ea typeface="Calibri" panose="020F0502020204030204" pitchFamily="34" charset="0"/>
                <a:cs typeface="Times New Roman" panose="02020603050405020304" pitchFamily="18" charset="0"/>
              </a:rPr>
              <a:t>Vocabulary</a:t>
            </a:r>
            <a:r>
              <a:rPr lang="hr-HR" sz="2400" b="1" dirty="0">
                <a:effectLst/>
                <a:latin typeface="Calibri" panose="020F0502020204030204" pitchFamily="34" charset="0"/>
                <a:ea typeface="Calibri" panose="020F0502020204030204" pitchFamily="34" charset="0"/>
                <a:cs typeface="Times New Roman" panose="02020603050405020304" pitchFamily="18" charset="0"/>
              </a:rPr>
              <a:t> </a:t>
            </a:r>
            <a:r>
              <a:rPr lang="hr-HR" sz="2400" b="1" dirty="0" err="1">
                <a:effectLst/>
                <a:latin typeface="Calibri" panose="020F0502020204030204" pitchFamily="34" charset="0"/>
                <a:ea typeface="Calibri" panose="020F0502020204030204" pitchFamily="34" charset="0"/>
                <a:cs typeface="Times New Roman" panose="02020603050405020304" pitchFamily="18" charset="0"/>
              </a:rPr>
              <a:t>Book</a:t>
            </a:r>
            <a:r>
              <a:rPr lang="hr-HR" sz="2400" b="1" dirty="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(pages 6-9) and check your answers in the answer-key section:</a:t>
            </a:r>
          </a:p>
          <a:p>
            <a:pPr marL="0" indent="0">
              <a:buNone/>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hr-HR" sz="2400" dirty="0">
                <a:effectLst/>
                <a:latin typeface="Calibri" panose="020F0502020204030204" pitchFamily="34" charset="0"/>
                <a:ea typeface="Calibri" panose="020F0502020204030204" pitchFamily="34" charset="0"/>
                <a:cs typeface="Times New Roman" panose="02020603050405020304" pitchFamily="18" charset="0"/>
              </a:rPr>
              <a:t>1.1 Hardware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hr-HR" sz="2400" dirty="0">
                <a:effectLst/>
                <a:latin typeface="Calibri" panose="020F0502020204030204" pitchFamily="34" charset="0"/>
                <a:ea typeface="Calibri" panose="020F0502020204030204" pitchFamily="34" charset="0"/>
                <a:cs typeface="Times New Roman" panose="02020603050405020304" pitchFamily="18" charset="0"/>
              </a:rPr>
              <a:t>1.2 Some </a:t>
            </a:r>
            <a:r>
              <a:rPr lang="hr-HR" sz="2400" dirty="0" err="1">
                <a:effectLst/>
                <a:latin typeface="Calibri" panose="020F0502020204030204" pitchFamily="34" charset="0"/>
                <a:ea typeface="Calibri" panose="020F0502020204030204" pitchFamily="34" charset="0"/>
                <a:cs typeface="Times New Roman" panose="02020603050405020304" pitchFamily="18" charset="0"/>
              </a:rPr>
              <a:t>useful</a:t>
            </a:r>
            <a:r>
              <a:rPr lang="hr-HR" sz="2400" dirty="0">
                <a:effectLst/>
                <a:latin typeface="Calibri" panose="020F0502020204030204" pitchFamily="34" charset="0"/>
                <a:ea typeface="Calibri" panose="020F0502020204030204" pitchFamily="34" charset="0"/>
                <a:cs typeface="Times New Roman" panose="02020603050405020304" pitchFamily="18" charset="0"/>
              </a:rPr>
              <a:t> </a:t>
            </a:r>
            <a:r>
              <a:rPr lang="hr-HR" sz="2400" dirty="0" err="1">
                <a:effectLst/>
                <a:latin typeface="Calibri" panose="020F0502020204030204" pitchFamily="34" charset="0"/>
                <a:ea typeface="Calibri" panose="020F0502020204030204" pitchFamily="34" charset="0"/>
                <a:cs typeface="Times New Roman" panose="02020603050405020304" pitchFamily="18" charset="0"/>
              </a:rPr>
              <a:t>verbs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hr-HR" sz="2400" dirty="0">
                <a:effectLst/>
                <a:latin typeface="Calibri" panose="020F0502020204030204" pitchFamily="34" charset="0"/>
                <a:ea typeface="Calibri" panose="020F0502020204030204" pitchFamily="34" charset="0"/>
                <a:cs typeface="Times New Roman" panose="02020603050405020304" pitchFamily="18" charset="0"/>
              </a:rPr>
              <a:t>1.3 </a:t>
            </a:r>
            <a:r>
              <a:rPr lang="hr-HR" sz="2400" dirty="0" err="1">
                <a:effectLst/>
                <a:latin typeface="Calibri" panose="020F0502020204030204" pitchFamily="34" charset="0"/>
                <a:ea typeface="Calibri" panose="020F0502020204030204" pitchFamily="34" charset="0"/>
                <a:cs typeface="Times New Roman" panose="02020603050405020304" pitchFamily="18" charset="0"/>
              </a:rPr>
              <a:t>The</a:t>
            </a:r>
            <a:r>
              <a:rPr lang="hr-HR" sz="2400" dirty="0">
                <a:effectLst/>
                <a:latin typeface="Calibri" panose="020F0502020204030204" pitchFamily="34" charset="0"/>
                <a:ea typeface="Calibri" panose="020F0502020204030204" pitchFamily="34" charset="0"/>
                <a:cs typeface="Times New Roman" panose="02020603050405020304" pitchFamily="18" charset="0"/>
              </a:rPr>
              <a:t> workstation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400" dirty="0">
                <a:effectLst/>
                <a:latin typeface="Calibri" panose="020F0502020204030204" pitchFamily="34" charset="0"/>
                <a:ea typeface="Calibri" panose="020F0502020204030204" pitchFamily="34" charset="0"/>
                <a:cs typeface="Times New Roman" panose="02020603050405020304" pitchFamily="18" charset="0"/>
              </a:rPr>
              <a:t>You can download the Vocabulary Book here:</a:t>
            </a:r>
          </a:p>
          <a:p>
            <a:pPr marL="0" indent="0">
              <a:buNone/>
            </a:pP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a:effectLst/>
                <a:latin typeface="Calibri" panose="020F0502020204030204" pitchFamily="34" charset="0"/>
                <a:ea typeface="Calibri" panose="020F0502020204030204" pitchFamily="34" charset="0"/>
                <a:cs typeface="Times New Roman" panose="02020603050405020304" pitchFamily="18" charset="0"/>
                <a:hlinkClick r:id="rId2"/>
              </a:rPr>
              <a:t>https://www.scribd.com/document/266312924/Check-Your-English-Vocabulary-for-Computers-and-Information-Technology</a:t>
            </a: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endParaRPr lang="hr-H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hr-HR" dirty="0"/>
          </a:p>
        </p:txBody>
      </p:sp>
    </p:spTree>
    <p:extLst>
      <p:ext uri="{BB962C8B-B14F-4D97-AF65-F5344CB8AC3E}">
        <p14:creationId xmlns:p14="http://schemas.microsoft.com/office/powerpoint/2010/main" val="280406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F9D1-20D8-E4B4-F29F-6BCD091C4863}"/>
              </a:ext>
            </a:extLst>
          </p:cNvPr>
          <p:cNvSpPr>
            <a:spLocks noGrp="1"/>
          </p:cNvSpPr>
          <p:nvPr>
            <p:ph type="title"/>
          </p:nvPr>
        </p:nvSpPr>
        <p:spPr/>
        <p:txBody>
          <a:bodyPr/>
          <a:lstStyle/>
          <a:p>
            <a:r>
              <a:rPr lang="en-GB" dirty="0"/>
              <a:t>Resources:</a:t>
            </a:r>
            <a:endParaRPr lang="hr-HR" dirty="0"/>
          </a:p>
        </p:txBody>
      </p:sp>
      <p:sp>
        <p:nvSpPr>
          <p:cNvPr id="3" name="Content Placeholder 2">
            <a:extLst>
              <a:ext uri="{FF2B5EF4-FFF2-40B4-BE49-F238E27FC236}">
                <a16:creationId xmlns:a16="http://schemas.microsoft.com/office/drawing/2014/main" id="{E6296DB8-FC02-575C-C163-C741F1192CE5}"/>
              </a:ext>
            </a:extLst>
          </p:cNvPr>
          <p:cNvSpPr>
            <a:spLocks noGrp="1"/>
          </p:cNvSpPr>
          <p:nvPr>
            <p:ph idx="1"/>
          </p:nvPr>
        </p:nvSpPr>
        <p:spPr/>
        <p:txBody>
          <a:bodyPr>
            <a:normAutofit fontScale="70000" lnSpcReduction="20000"/>
          </a:bodyPr>
          <a:lstStyle/>
          <a:p>
            <a:pPr>
              <a:lnSpc>
                <a:spcPct val="107000"/>
              </a:lnSpc>
              <a:spcAft>
                <a:spcPts val="800"/>
              </a:spcAft>
            </a:pPr>
            <a:r>
              <a:rPr lang="en-GB" kern="100" dirty="0" err="1">
                <a:effectLst/>
                <a:latin typeface="Calibri" panose="020F0502020204030204" pitchFamily="34" charset="0"/>
                <a:ea typeface="Calibri" panose="020F0502020204030204" pitchFamily="34" charset="0"/>
                <a:cs typeface="Times New Roman" panose="02020603050405020304" pitchFamily="18" charset="0"/>
              </a:rPr>
              <a:t>Remacha</a:t>
            </a:r>
            <a:r>
              <a:rPr lang="en-GB" kern="100" dirty="0">
                <a:effectLst/>
                <a:latin typeface="Calibri" panose="020F0502020204030204" pitchFamily="34" charset="0"/>
                <a:ea typeface="Calibri" panose="020F0502020204030204" pitchFamily="34" charset="0"/>
                <a:cs typeface="Times New Roman" panose="02020603050405020304" pitchFamily="18" charset="0"/>
              </a:rPr>
              <a:t>, Infotech - </a:t>
            </a:r>
            <a:r>
              <a:rPr lang="hr-HR" kern="100" dirty="0" err="1">
                <a:effectLst/>
                <a:latin typeface="Calibri" panose="020F0502020204030204" pitchFamily="34" charset="0"/>
                <a:ea typeface="Calibri" panose="020F0502020204030204" pitchFamily="34" charset="0"/>
                <a:cs typeface="Times New Roman" panose="02020603050405020304" pitchFamily="18" charset="0"/>
              </a:rPr>
              <a:t>Unit</a:t>
            </a:r>
            <a:r>
              <a:rPr lang="hr-HR" kern="100" dirty="0">
                <a:effectLst/>
                <a:latin typeface="Calibri" panose="020F0502020204030204" pitchFamily="34" charset="0"/>
                <a:ea typeface="Calibri" panose="020F0502020204030204" pitchFamily="34" charset="0"/>
                <a:cs typeface="Times New Roman" panose="02020603050405020304" pitchFamily="18" charset="0"/>
              </a:rPr>
              <a:t> 2 (</a:t>
            </a:r>
            <a:r>
              <a:rPr lang="hr-HR" kern="100" dirty="0" err="1">
                <a:effectLst/>
                <a:latin typeface="Calibri" panose="020F0502020204030204" pitchFamily="34" charset="0"/>
                <a:ea typeface="Calibri" panose="020F0502020204030204" pitchFamily="34" charset="0"/>
                <a:cs typeface="Times New Roman" panose="02020603050405020304" pitchFamily="18" charset="0"/>
              </a:rPr>
              <a:t>pp</a:t>
            </a:r>
            <a:r>
              <a:rPr lang="hr-HR" kern="100" dirty="0">
                <a:effectLst/>
                <a:latin typeface="Calibri" panose="020F0502020204030204" pitchFamily="34" charset="0"/>
                <a:ea typeface="Calibri" panose="020F0502020204030204" pitchFamily="34" charset="0"/>
                <a:cs typeface="Times New Roman" panose="02020603050405020304" pitchFamily="18" charset="0"/>
              </a:rPr>
              <a:t> 7-10)</a:t>
            </a:r>
            <a:r>
              <a:rPr lang="en-GB" kern="100" dirty="0">
                <a:effectLst/>
                <a:latin typeface="Calibri" panose="020F0502020204030204" pitchFamily="34" charset="0"/>
                <a:ea typeface="Calibri" panose="020F0502020204030204" pitchFamily="34" charset="0"/>
                <a:cs typeface="Times New Roman" panose="02020603050405020304" pitchFamily="18" charset="0"/>
              </a:rPr>
              <a:t> </a:t>
            </a:r>
            <a:r>
              <a:rPr lang="en-GB" kern="100" dirty="0">
                <a:effectLst/>
                <a:latin typeface="Calibri" panose="020F0502020204030204" pitchFamily="34" charset="0"/>
                <a:ea typeface="Calibri" panose="020F0502020204030204" pitchFamily="34" charset="0"/>
                <a:cs typeface="Times New Roman" panose="02020603050405020304" pitchFamily="18" charset="0"/>
                <a:hlinkClick r:id="rId2"/>
              </a:rPr>
              <a:t>https://www.academia.edu/28436822/Infotech_english_for_computer_users_Students_Book_4th_Edition</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Marks, </a:t>
            </a:r>
            <a:r>
              <a:rPr lang="hr-HR" dirty="0" err="1">
                <a:effectLst/>
                <a:latin typeface="Calibri" panose="020F0502020204030204" pitchFamily="34" charset="0"/>
                <a:ea typeface="Calibri" panose="020F0502020204030204" pitchFamily="34" charset="0"/>
                <a:cs typeface="Times New Roman" panose="02020603050405020304" pitchFamily="18" charset="0"/>
              </a:rPr>
              <a:t>Vocabulary</a:t>
            </a:r>
            <a:r>
              <a:rPr lang="hr-HR" dirty="0">
                <a:effectLst/>
                <a:latin typeface="Calibri" panose="020F0502020204030204" pitchFamily="34" charset="0"/>
                <a:ea typeface="Calibri" panose="020F0502020204030204" pitchFamily="34" charset="0"/>
                <a:cs typeface="Times New Roman" panose="02020603050405020304" pitchFamily="18" charset="0"/>
              </a:rPr>
              <a:t> </a:t>
            </a:r>
            <a:r>
              <a:rPr lang="hr-HR" dirty="0" err="1">
                <a:effectLst/>
                <a:latin typeface="Calibri" panose="020F0502020204030204" pitchFamily="34" charset="0"/>
                <a:ea typeface="Calibri" panose="020F0502020204030204" pitchFamily="34" charset="0"/>
                <a:cs typeface="Times New Roman" panose="02020603050405020304" pitchFamily="18" charset="0"/>
              </a:rPr>
              <a:t>Book</a:t>
            </a:r>
            <a:r>
              <a:rPr lang="hr-HR" dirty="0">
                <a:effectLst/>
                <a:latin typeface="Calibri" panose="020F0502020204030204" pitchFamily="34" charset="0"/>
                <a:ea typeface="Calibri" panose="020F0502020204030204" pitchFamily="34" charset="0"/>
                <a:cs typeface="Times New Roman" panose="02020603050405020304" pitchFamily="18" charset="0"/>
              </a:rPr>
              <a:t> – 1.1 Hardware, 1.2 Some </a:t>
            </a:r>
            <a:r>
              <a:rPr lang="hr-HR" dirty="0" err="1">
                <a:effectLst/>
                <a:latin typeface="Calibri" panose="020F0502020204030204" pitchFamily="34" charset="0"/>
                <a:ea typeface="Calibri" panose="020F0502020204030204" pitchFamily="34" charset="0"/>
                <a:cs typeface="Times New Roman" panose="02020603050405020304" pitchFamily="18" charset="0"/>
              </a:rPr>
              <a:t>useful</a:t>
            </a:r>
            <a:r>
              <a:rPr lang="hr-HR" dirty="0">
                <a:effectLst/>
                <a:latin typeface="Calibri" panose="020F0502020204030204" pitchFamily="34" charset="0"/>
                <a:ea typeface="Calibri" panose="020F0502020204030204" pitchFamily="34" charset="0"/>
                <a:cs typeface="Times New Roman" panose="02020603050405020304" pitchFamily="18" charset="0"/>
              </a:rPr>
              <a:t> </a:t>
            </a:r>
            <a:r>
              <a:rPr lang="hr-HR" dirty="0" err="1">
                <a:effectLst/>
                <a:latin typeface="Calibri" panose="020F0502020204030204" pitchFamily="34" charset="0"/>
                <a:ea typeface="Calibri" panose="020F0502020204030204" pitchFamily="34" charset="0"/>
                <a:cs typeface="Times New Roman" panose="02020603050405020304" pitchFamily="18" charset="0"/>
              </a:rPr>
              <a:t>verbs</a:t>
            </a:r>
            <a:r>
              <a:rPr lang="hr-HR" dirty="0">
                <a:effectLst/>
                <a:latin typeface="Calibri" panose="020F0502020204030204" pitchFamily="34" charset="0"/>
                <a:ea typeface="Calibri" panose="020F0502020204030204" pitchFamily="34" charset="0"/>
                <a:cs typeface="Times New Roman" panose="02020603050405020304" pitchFamily="18" charset="0"/>
              </a:rPr>
              <a:t>, 1.3 </a:t>
            </a:r>
            <a:r>
              <a:rPr lang="hr-HR" dirty="0" err="1">
                <a:effectLst/>
                <a:latin typeface="Calibri" panose="020F0502020204030204" pitchFamily="34" charset="0"/>
                <a:ea typeface="Calibri" panose="020F0502020204030204" pitchFamily="34" charset="0"/>
                <a:cs typeface="Times New Roman" panose="02020603050405020304" pitchFamily="18" charset="0"/>
              </a:rPr>
              <a:t>The</a:t>
            </a:r>
            <a:r>
              <a:rPr lang="hr-HR" dirty="0">
                <a:effectLst/>
                <a:latin typeface="Calibri" panose="020F0502020204030204" pitchFamily="34" charset="0"/>
                <a:ea typeface="Calibri" panose="020F0502020204030204" pitchFamily="34" charset="0"/>
                <a:cs typeface="Times New Roman" panose="02020603050405020304" pitchFamily="18" charset="0"/>
              </a:rPr>
              <a:t> workstation (</a:t>
            </a:r>
            <a:r>
              <a:rPr lang="hr-HR" dirty="0" err="1">
                <a:effectLst/>
                <a:latin typeface="Calibri" panose="020F0502020204030204" pitchFamily="34" charset="0"/>
                <a:ea typeface="Calibri" panose="020F0502020204030204" pitchFamily="34" charset="0"/>
                <a:cs typeface="Times New Roman" panose="02020603050405020304" pitchFamily="18" charset="0"/>
              </a:rPr>
              <a:t>pp</a:t>
            </a:r>
            <a:r>
              <a:rPr lang="hr-HR" dirty="0">
                <a:effectLst/>
                <a:latin typeface="Calibri" panose="020F0502020204030204" pitchFamily="34" charset="0"/>
                <a:ea typeface="Calibri" panose="020F0502020204030204" pitchFamily="34" charset="0"/>
                <a:cs typeface="Times New Roman" panose="02020603050405020304" pitchFamily="18" charset="0"/>
              </a:rPr>
              <a:t> 6-9)</a:t>
            </a:r>
            <a:r>
              <a:rPr lang="en-GB" dirty="0">
                <a:effectLst/>
                <a:latin typeface="Calibri" panose="020F0502020204030204" pitchFamily="34" charset="0"/>
                <a:ea typeface="Calibri" panose="020F0502020204030204" pitchFamily="34" charset="0"/>
                <a:cs typeface="Times New Roman" panose="02020603050405020304" pitchFamily="18" charset="0"/>
              </a:rPr>
              <a:t> </a:t>
            </a:r>
            <a:r>
              <a:rPr lang="en-GB" dirty="0">
                <a:effectLst/>
                <a:latin typeface="Calibri" panose="020F0502020204030204" pitchFamily="34" charset="0"/>
                <a:ea typeface="Calibri" panose="020F0502020204030204" pitchFamily="34" charset="0"/>
                <a:cs typeface="Times New Roman" panose="02020603050405020304" pitchFamily="18" charset="0"/>
                <a:hlinkClick r:id="rId3"/>
              </a:rPr>
              <a:t>https://www.scribd.com/document/266312924/Check-Your-English-Vocabulary-for-Computers-and-Information-Technology</a:t>
            </a: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kern="100" dirty="0" err="1">
                <a:latin typeface="Calibri" panose="020F0502020204030204" pitchFamily="34" charset="0"/>
                <a:ea typeface="Calibri" panose="020F0502020204030204" pitchFamily="34" charset="0"/>
                <a:cs typeface="Times New Roman" panose="02020603050405020304" pitchFamily="18" charset="0"/>
              </a:rPr>
              <a:t>Gourlay</a:t>
            </a:r>
            <a:r>
              <a:rPr lang="en-GB" kern="100" dirty="0">
                <a:latin typeface="Calibri" panose="020F0502020204030204" pitchFamily="34" charset="0"/>
                <a:ea typeface="Calibri" panose="020F0502020204030204" pitchFamily="34" charset="0"/>
                <a:cs typeface="Times New Roman" panose="02020603050405020304" pitchFamily="18" charset="0"/>
              </a:rPr>
              <a:t>, En for IT and the Internet - </a:t>
            </a:r>
            <a:r>
              <a:rPr lang="hr-HR" kern="100" dirty="0" err="1">
                <a:effectLst/>
                <a:latin typeface="Calibri" panose="020F0502020204030204" pitchFamily="34" charset="0"/>
                <a:ea typeface="Calibri" panose="020F0502020204030204" pitchFamily="34" charset="0"/>
                <a:cs typeface="Times New Roman" panose="02020603050405020304" pitchFamily="18" charset="0"/>
              </a:rPr>
              <a:t>Unit</a:t>
            </a:r>
            <a:r>
              <a:rPr lang="hr-HR" kern="100" dirty="0">
                <a:effectLst/>
                <a:latin typeface="Calibri" panose="020F0502020204030204" pitchFamily="34" charset="0"/>
                <a:ea typeface="Calibri" panose="020F0502020204030204" pitchFamily="34" charset="0"/>
                <a:cs typeface="Times New Roman" panose="02020603050405020304" pitchFamily="18" charset="0"/>
              </a:rPr>
              <a:t> 1: Computer </a:t>
            </a:r>
            <a:r>
              <a:rPr lang="hr-HR"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hr-HR" kern="100" dirty="0">
                <a:effectLst/>
                <a:latin typeface="Calibri" panose="020F0502020204030204" pitchFamily="34" charset="0"/>
                <a:ea typeface="Calibri" panose="020F0502020204030204" pitchFamily="34" charset="0"/>
                <a:cs typeface="Times New Roman" panose="02020603050405020304" pitchFamily="18" charset="0"/>
              </a:rPr>
              <a:t> </a:t>
            </a:r>
            <a:r>
              <a:rPr lang="hr-HR" kern="100" dirty="0" err="1">
                <a:effectLst/>
                <a:latin typeface="Calibri" panose="020F0502020204030204" pitchFamily="34" charset="0"/>
                <a:ea typeface="Calibri" panose="020F0502020204030204" pitchFamily="34" charset="0"/>
                <a:cs typeface="Times New Roman" panose="02020603050405020304" pitchFamily="18" charset="0"/>
              </a:rPr>
              <a:t>computer</a:t>
            </a:r>
            <a:r>
              <a:rPr lang="hr-HR" kern="100" dirty="0">
                <a:effectLst/>
                <a:latin typeface="Calibri" panose="020F0502020204030204" pitchFamily="34" charset="0"/>
                <a:ea typeface="Calibri" panose="020F0502020204030204" pitchFamily="34" charset="0"/>
                <a:cs typeface="Times New Roman" panose="02020603050405020304" pitchFamily="18" charset="0"/>
              </a:rPr>
              <a:t> </a:t>
            </a:r>
            <a:r>
              <a:rPr lang="hr-HR" kern="100" dirty="0" err="1">
                <a:effectLst/>
                <a:latin typeface="Calibri" panose="020F0502020204030204" pitchFamily="34" charset="0"/>
                <a:ea typeface="Calibri" panose="020F0502020204030204" pitchFamily="34" charset="0"/>
                <a:cs typeface="Times New Roman" panose="02020603050405020304" pitchFamily="18" charset="0"/>
              </a:rPr>
              <a:t>systems</a:t>
            </a:r>
            <a:r>
              <a:rPr lang="hr-HR" kern="100" dirty="0">
                <a:effectLst/>
                <a:latin typeface="Calibri" panose="020F0502020204030204" pitchFamily="34" charset="0"/>
                <a:ea typeface="Calibri" panose="020F0502020204030204" pitchFamily="34" charset="0"/>
                <a:cs typeface="Times New Roman" panose="02020603050405020304" pitchFamily="18" charset="0"/>
              </a:rPr>
              <a:t> (</a:t>
            </a:r>
            <a:r>
              <a:rPr lang="hr-HR" kern="100" dirty="0" err="1">
                <a:effectLst/>
                <a:latin typeface="Calibri" panose="020F0502020204030204" pitchFamily="34" charset="0"/>
                <a:ea typeface="Calibri" panose="020F0502020204030204" pitchFamily="34" charset="0"/>
                <a:cs typeface="Times New Roman" panose="02020603050405020304" pitchFamily="18" charset="0"/>
              </a:rPr>
              <a:t>pp</a:t>
            </a:r>
            <a:r>
              <a:rPr lang="hr-HR" kern="100" dirty="0">
                <a:effectLst/>
                <a:latin typeface="Calibri" panose="020F0502020204030204" pitchFamily="34" charset="0"/>
                <a:ea typeface="Calibri" panose="020F0502020204030204" pitchFamily="34" charset="0"/>
                <a:cs typeface="Times New Roman" panose="02020603050405020304" pitchFamily="18" charset="0"/>
              </a:rPr>
              <a:t> 1-11)</a:t>
            </a:r>
            <a:r>
              <a:rPr lang="en-GB" kern="100" dirty="0">
                <a:effectLst/>
                <a:latin typeface="Calibri" panose="020F0502020204030204" pitchFamily="34" charset="0"/>
                <a:ea typeface="Calibri" panose="020F0502020204030204" pitchFamily="34" charset="0"/>
                <a:cs typeface="Times New Roman" panose="02020603050405020304" pitchFamily="18" charset="0"/>
              </a:rPr>
              <a:t> </a:t>
            </a:r>
            <a:r>
              <a:rPr lang="en-GB" kern="100" dirty="0">
                <a:effectLst/>
                <a:latin typeface="Calibri" panose="020F0502020204030204" pitchFamily="34" charset="0"/>
                <a:ea typeface="Calibri" panose="020F0502020204030204" pitchFamily="34" charset="0"/>
                <a:cs typeface="Times New Roman" panose="02020603050405020304" pitchFamily="18" charset="0"/>
                <a:hlinkClick r:id="rId4"/>
              </a:rPr>
              <a:t>https://www.scribd.com/doc/315263360/English-for-IT-and-the-Internet</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kern="100" dirty="0">
                <a:effectLst/>
                <a:latin typeface="Calibri" panose="020F0502020204030204" pitchFamily="34" charset="0"/>
                <a:ea typeface="Calibri" panose="020F0502020204030204" pitchFamily="34" charset="0"/>
                <a:cs typeface="Times New Roman" panose="02020603050405020304" pitchFamily="18" charset="0"/>
                <a:hlinkClick r:id="rId5"/>
              </a:rPr>
              <a:t>https://www.techopedia.com/definition/2157/big-iron</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0" i="0" dirty="0">
                <a:solidFill>
                  <a:srgbClr val="1F1F1F"/>
                </a:solidFill>
                <a:effectLst/>
                <a:latin typeface="Cabin"/>
                <a:hlinkClick r:id="rId6"/>
              </a:rPr>
              <a:t>https://www.itrelease.com/2023/02/what-are-uses-and-examples-of-supercomputer/</a:t>
            </a:r>
            <a:endParaRPr lang="en-GB" b="0" i="0" dirty="0">
              <a:solidFill>
                <a:srgbClr val="1F1F1F"/>
              </a:solidFill>
              <a:effectLst/>
              <a:latin typeface="Cabin"/>
            </a:endParaRPr>
          </a:p>
          <a:p>
            <a:pPr>
              <a:lnSpc>
                <a:spcPct val="107000"/>
              </a:lnSpc>
              <a:spcAft>
                <a:spcPts val="800"/>
              </a:spcAft>
            </a:pPr>
            <a:r>
              <a:rPr lang="hr-HR" dirty="0">
                <a:hlinkClick r:id="rId7"/>
              </a:rPr>
              <a:t>https://computerinfobits.com/parts-of-computer-and-their-functions/</a:t>
            </a:r>
            <a:endParaRPr lang="en-GB" dirty="0"/>
          </a:p>
          <a:p>
            <a:pPr>
              <a:lnSpc>
                <a:spcPct val="107000"/>
              </a:lnSpc>
              <a:spcAft>
                <a:spcPts val="800"/>
              </a:spcAft>
            </a:pPr>
            <a:endParaRPr lang="en-GB" b="0" i="0" dirty="0">
              <a:solidFill>
                <a:srgbClr val="1F1F1F"/>
              </a:solidFill>
              <a:effectLst/>
              <a:latin typeface="Cabin"/>
            </a:endParaRPr>
          </a:p>
          <a:p>
            <a:pPr>
              <a:lnSpc>
                <a:spcPct val="107000"/>
              </a:lnSpc>
              <a:spcAft>
                <a:spcPts val="800"/>
              </a:spcAft>
            </a:pPr>
            <a:endParaRPr lang="hr-HR"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hr-H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2227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3086" y="1894114"/>
            <a:ext cx="5872065" cy="1680429"/>
          </a:xfrm>
        </p:spPr>
        <p:txBody>
          <a:bodyPr>
            <a:normAutofit/>
          </a:bodyPr>
          <a:lstStyle/>
          <a:p>
            <a:pPr algn="ctr"/>
            <a:r>
              <a:rPr lang="hr-HR" sz="4400" i="1"/>
              <a:t>#</a:t>
            </a:r>
            <a:r>
              <a:rPr lang="hr-HR" sz="4400" i="1" dirty="0"/>
              <a:t>neverstoplearning</a:t>
            </a:r>
            <a:endParaRPr lang="en-US" i="1" dirty="0"/>
          </a:p>
        </p:txBody>
      </p:sp>
    </p:spTree>
    <p:extLst>
      <p:ext uri="{BB962C8B-B14F-4D97-AF65-F5344CB8AC3E}">
        <p14:creationId xmlns:p14="http://schemas.microsoft.com/office/powerpoint/2010/main" val="3652587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ED96B-78BA-B0E3-28D1-17674AF72027}"/>
              </a:ext>
            </a:extLst>
          </p:cNvPr>
          <p:cNvSpPr>
            <a:spLocks noGrp="1"/>
          </p:cNvSpPr>
          <p:nvPr>
            <p:ph type="title"/>
          </p:nvPr>
        </p:nvSpPr>
        <p:spPr/>
        <p:txBody>
          <a:bodyPr>
            <a:normAutofit/>
          </a:bodyPr>
          <a:lstStyle/>
          <a:p>
            <a:r>
              <a:rPr lang="en-GB" sz="4000" i="1" dirty="0">
                <a:solidFill>
                  <a:schemeClr val="accent1"/>
                </a:solidFill>
              </a:rPr>
              <a:t>In pairs, discuss these questions:</a:t>
            </a:r>
            <a:endParaRPr lang="hr-HR" sz="4000" i="1" dirty="0">
              <a:solidFill>
                <a:schemeClr val="accent1"/>
              </a:solidFill>
            </a:endParaRPr>
          </a:p>
        </p:txBody>
      </p:sp>
      <p:sp>
        <p:nvSpPr>
          <p:cNvPr id="3" name="Content Placeholder 2">
            <a:extLst>
              <a:ext uri="{FF2B5EF4-FFF2-40B4-BE49-F238E27FC236}">
                <a16:creationId xmlns:a16="http://schemas.microsoft.com/office/drawing/2014/main" id="{479A365E-D68E-16A7-ED94-5BA51304FF7F}"/>
              </a:ext>
            </a:extLst>
          </p:cNvPr>
          <p:cNvSpPr>
            <a:spLocks noGrp="1"/>
          </p:cNvSpPr>
          <p:nvPr>
            <p:ph idx="1"/>
          </p:nvPr>
        </p:nvSpPr>
        <p:spPr/>
        <p:txBody>
          <a:bodyPr/>
          <a:lstStyle/>
          <a:p>
            <a:pPr marL="514350" indent="-514350">
              <a:buAutoNum type="arabicPeriod"/>
            </a:pPr>
            <a:r>
              <a:rPr lang="en-GB" dirty="0"/>
              <a:t>What kind of a computer do you have at home, school or work?</a:t>
            </a:r>
          </a:p>
          <a:p>
            <a:pPr marL="514350" indent="-514350">
              <a:buAutoNum type="arabicPeriod"/>
            </a:pPr>
            <a:r>
              <a:rPr lang="en-GB" dirty="0"/>
              <a:t>How often do you use it? What do you use it for?</a:t>
            </a:r>
          </a:p>
          <a:p>
            <a:pPr marL="514350" indent="-514350">
              <a:buAutoNum type="arabicPeriod"/>
            </a:pPr>
            <a:r>
              <a:rPr lang="en-GB" dirty="0"/>
              <a:t>What is the difference between the computer and the computer system?</a:t>
            </a:r>
          </a:p>
          <a:p>
            <a:pPr marL="514350" indent="-514350">
              <a:buAutoNum type="arabicPeriod"/>
            </a:pPr>
            <a:r>
              <a:rPr lang="en-GB" dirty="0"/>
              <a:t>What are the main features of your computer system?</a:t>
            </a:r>
            <a:endParaRPr lang="hr-HR" dirty="0"/>
          </a:p>
        </p:txBody>
      </p:sp>
    </p:spTree>
    <p:extLst>
      <p:ext uri="{BB962C8B-B14F-4D97-AF65-F5344CB8AC3E}">
        <p14:creationId xmlns:p14="http://schemas.microsoft.com/office/powerpoint/2010/main" val="3043510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CCDB8-420C-9E82-6914-CBED2E45F7CF}"/>
              </a:ext>
            </a:extLst>
          </p:cNvPr>
          <p:cNvSpPr>
            <a:spLocks noGrp="1"/>
          </p:cNvSpPr>
          <p:nvPr>
            <p:ph type="title"/>
          </p:nvPr>
        </p:nvSpPr>
        <p:spPr/>
        <p:txBody>
          <a:bodyPr/>
          <a:lstStyle/>
          <a:p>
            <a:r>
              <a:rPr lang="en-GB" dirty="0"/>
              <a:t>What is a computer?</a:t>
            </a:r>
            <a:endParaRPr lang="hr-HR" dirty="0"/>
          </a:p>
        </p:txBody>
      </p:sp>
      <p:sp>
        <p:nvSpPr>
          <p:cNvPr id="3" name="Content Placeholder 2">
            <a:extLst>
              <a:ext uri="{FF2B5EF4-FFF2-40B4-BE49-F238E27FC236}">
                <a16:creationId xmlns:a16="http://schemas.microsoft.com/office/drawing/2014/main" id="{BB741E61-9DB6-9D5E-A388-3389D03CA770}"/>
              </a:ext>
            </a:extLst>
          </p:cNvPr>
          <p:cNvSpPr>
            <a:spLocks noGrp="1"/>
          </p:cNvSpPr>
          <p:nvPr>
            <p:ph idx="1"/>
          </p:nvPr>
        </p:nvSpPr>
        <p:spPr/>
        <p:txBody>
          <a:bodyPr/>
          <a:lstStyle/>
          <a:p>
            <a:r>
              <a:rPr lang="en-GB" dirty="0"/>
              <a:t>A computer can be described as an electronic machine which can be used to store, process and display data. Computers are electronic and digital. The actual machinery of the computer, the wires, transistors and circuits, is called the hardware and the instructions and data are called the software.</a:t>
            </a:r>
          </a:p>
          <a:p>
            <a:endParaRPr lang="en-GB" dirty="0"/>
          </a:p>
          <a:p>
            <a:pPr marL="0" indent="0">
              <a:buNone/>
            </a:pPr>
            <a:endParaRPr lang="en-GB" dirty="0"/>
          </a:p>
          <a:p>
            <a:pPr marL="0" indent="0">
              <a:buNone/>
            </a:pPr>
            <a:r>
              <a:rPr lang="en-GB" b="1" i="1" dirty="0">
                <a:solidFill>
                  <a:schemeClr val="accent1"/>
                </a:solidFill>
              </a:rPr>
              <a:t>Can you name different types of computers?</a:t>
            </a:r>
            <a:endParaRPr lang="hr-HR" b="1" i="1" dirty="0">
              <a:solidFill>
                <a:schemeClr val="accent1"/>
              </a:solidFill>
            </a:endParaRPr>
          </a:p>
        </p:txBody>
      </p:sp>
    </p:spTree>
    <p:extLst>
      <p:ext uri="{BB962C8B-B14F-4D97-AF65-F5344CB8AC3E}">
        <p14:creationId xmlns:p14="http://schemas.microsoft.com/office/powerpoint/2010/main" val="3728782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A2200-1658-78EA-817D-621F417D99BB}"/>
              </a:ext>
            </a:extLst>
          </p:cNvPr>
          <p:cNvSpPr>
            <a:spLocks noGrp="1"/>
          </p:cNvSpPr>
          <p:nvPr>
            <p:ph type="title"/>
          </p:nvPr>
        </p:nvSpPr>
        <p:spPr/>
        <p:txBody>
          <a:bodyPr/>
          <a:lstStyle/>
          <a:p>
            <a:r>
              <a:rPr lang="en-GB" dirty="0"/>
              <a:t>Different types of computer</a:t>
            </a:r>
            <a:endParaRPr lang="hr-HR" dirty="0"/>
          </a:p>
        </p:txBody>
      </p:sp>
      <p:pic>
        <p:nvPicPr>
          <p:cNvPr id="5" name="Content Placeholder 4">
            <a:extLst>
              <a:ext uri="{FF2B5EF4-FFF2-40B4-BE49-F238E27FC236}">
                <a16:creationId xmlns:a16="http://schemas.microsoft.com/office/drawing/2014/main" id="{7A152372-455D-BDB8-B4F3-E14C571CC46D}"/>
              </a:ext>
            </a:extLst>
          </p:cNvPr>
          <p:cNvPicPr>
            <a:picLocks noGrp="1" noChangeAspect="1"/>
          </p:cNvPicPr>
          <p:nvPr>
            <p:ph idx="1"/>
          </p:nvPr>
        </p:nvPicPr>
        <p:blipFill rotWithShape="1">
          <a:blip r:embed="rId2"/>
          <a:srcRect t="10027"/>
          <a:stretch/>
        </p:blipFill>
        <p:spPr>
          <a:xfrm>
            <a:off x="2271116" y="1401097"/>
            <a:ext cx="7649768" cy="4608648"/>
          </a:xfrm>
        </p:spPr>
      </p:pic>
    </p:spTree>
    <p:extLst>
      <p:ext uri="{BB962C8B-B14F-4D97-AF65-F5344CB8AC3E}">
        <p14:creationId xmlns:p14="http://schemas.microsoft.com/office/powerpoint/2010/main" val="620744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AA64B01-F3A3-BB94-1052-1A55CDEF65ED}"/>
              </a:ext>
            </a:extLst>
          </p:cNvPr>
          <p:cNvPicPr>
            <a:picLocks noGrp="1" noChangeAspect="1"/>
          </p:cNvPicPr>
          <p:nvPr>
            <p:ph idx="1"/>
          </p:nvPr>
        </p:nvPicPr>
        <p:blipFill rotWithShape="1">
          <a:blip r:embed="rId3"/>
          <a:srcRect t="19446"/>
          <a:stretch/>
        </p:blipFill>
        <p:spPr>
          <a:xfrm>
            <a:off x="838200" y="1843548"/>
            <a:ext cx="10515600" cy="3378782"/>
          </a:xfrm>
        </p:spPr>
      </p:pic>
      <p:sp>
        <p:nvSpPr>
          <p:cNvPr id="2" name="TextBox 1">
            <a:extLst>
              <a:ext uri="{FF2B5EF4-FFF2-40B4-BE49-F238E27FC236}">
                <a16:creationId xmlns:a16="http://schemas.microsoft.com/office/drawing/2014/main" id="{DF8DEFE9-C188-931C-0FAC-5E3FEEF92800}"/>
              </a:ext>
            </a:extLst>
          </p:cNvPr>
          <p:cNvSpPr txBox="1"/>
          <p:nvPr/>
        </p:nvSpPr>
        <p:spPr>
          <a:xfrm>
            <a:off x="1465943" y="914400"/>
            <a:ext cx="9260114" cy="523220"/>
          </a:xfrm>
          <a:prstGeom prst="rect">
            <a:avLst/>
          </a:prstGeom>
          <a:noFill/>
        </p:spPr>
        <p:txBody>
          <a:bodyPr wrap="square" rtlCol="0">
            <a:spAutoFit/>
          </a:bodyPr>
          <a:lstStyle/>
          <a:p>
            <a:r>
              <a:rPr lang="en-GB" sz="2800" b="1" i="1" dirty="0">
                <a:solidFill>
                  <a:schemeClr val="accent1"/>
                </a:solidFill>
              </a:rPr>
              <a:t>True or False? Correct the false statements.</a:t>
            </a:r>
            <a:endParaRPr lang="hr-HR" sz="2800" b="1" i="1" dirty="0">
              <a:solidFill>
                <a:schemeClr val="accent1"/>
              </a:solidFill>
            </a:endParaRPr>
          </a:p>
        </p:txBody>
      </p:sp>
      <p:sp>
        <p:nvSpPr>
          <p:cNvPr id="3" name="TextBox 2">
            <a:extLst>
              <a:ext uri="{FF2B5EF4-FFF2-40B4-BE49-F238E27FC236}">
                <a16:creationId xmlns:a16="http://schemas.microsoft.com/office/drawing/2014/main" id="{D4FC538D-B48F-F450-EC24-77BDDC42DB87}"/>
              </a:ext>
            </a:extLst>
          </p:cNvPr>
          <p:cNvSpPr txBox="1"/>
          <p:nvPr/>
        </p:nvSpPr>
        <p:spPr>
          <a:xfrm>
            <a:off x="1465943" y="5442857"/>
            <a:ext cx="9419771" cy="400110"/>
          </a:xfrm>
          <a:prstGeom prst="rect">
            <a:avLst/>
          </a:prstGeom>
          <a:noFill/>
        </p:spPr>
        <p:txBody>
          <a:bodyPr wrap="square" rtlCol="0">
            <a:spAutoFit/>
          </a:bodyPr>
          <a:lstStyle/>
          <a:p>
            <a:pPr algn="r"/>
            <a:r>
              <a:rPr lang="en-GB" sz="2000" i="1" dirty="0">
                <a:solidFill>
                  <a:schemeClr val="accent1"/>
                </a:solidFill>
              </a:rPr>
              <a:t>Do we still use PDAs today? What do we use instead?</a:t>
            </a:r>
            <a:endParaRPr lang="hr-HR" sz="2000" i="1" dirty="0">
              <a:solidFill>
                <a:schemeClr val="accent1"/>
              </a:solidFill>
            </a:endParaRPr>
          </a:p>
        </p:txBody>
      </p:sp>
    </p:spTree>
    <p:extLst>
      <p:ext uri="{BB962C8B-B14F-4D97-AF65-F5344CB8AC3E}">
        <p14:creationId xmlns:p14="http://schemas.microsoft.com/office/powerpoint/2010/main" val="3249583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46B8F-A982-C06C-3295-35197BFDE55E}"/>
              </a:ext>
            </a:extLst>
          </p:cNvPr>
          <p:cNvSpPr>
            <a:spLocks noGrp="1"/>
          </p:cNvSpPr>
          <p:nvPr>
            <p:ph type="title"/>
          </p:nvPr>
        </p:nvSpPr>
        <p:spPr/>
        <p:txBody>
          <a:bodyPr/>
          <a:lstStyle/>
          <a:p>
            <a:r>
              <a:rPr lang="en-GB" dirty="0"/>
              <a:t>Supercomputer</a:t>
            </a:r>
            <a:endParaRPr lang="hr-HR" dirty="0"/>
          </a:p>
        </p:txBody>
      </p:sp>
      <p:sp>
        <p:nvSpPr>
          <p:cNvPr id="3" name="Content Placeholder 2">
            <a:extLst>
              <a:ext uri="{FF2B5EF4-FFF2-40B4-BE49-F238E27FC236}">
                <a16:creationId xmlns:a16="http://schemas.microsoft.com/office/drawing/2014/main" id="{26E97458-A97C-263D-43CD-C8A298DC3145}"/>
              </a:ext>
            </a:extLst>
          </p:cNvPr>
          <p:cNvSpPr>
            <a:spLocks noGrp="1"/>
          </p:cNvSpPr>
          <p:nvPr>
            <p:ph idx="1"/>
          </p:nvPr>
        </p:nvSpPr>
        <p:spPr>
          <a:xfrm>
            <a:off x="7077077" y="1453241"/>
            <a:ext cx="4447265" cy="4506687"/>
          </a:xfrm>
        </p:spPr>
        <p:txBody>
          <a:bodyPr>
            <a:normAutofit fontScale="92500" lnSpcReduction="10000"/>
          </a:bodyPr>
          <a:lstStyle/>
          <a:p>
            <a:r>
              <a:rPr lang="en-GB" b="0" i="0" dirty="0">
                <a:solidFill>
                  <a:srgbClr val="1F1F1F"/>
                </a:solidFill>
                <a:effectLst/>
                <a:latin typeface="Cabin"/>
              </a:rPr>
              <a:t>A supercomputer is a fast computer that contains thousands of processors in it and that can perform trillions of calculations per second.</a:t>
            </a:r>
          </a:p>
          <a:p>
            <a:r>
              <a:rPr lang="en-GB" b="0" i="0" dirty="0">
                <a:solidFill>
                  <a:srgbClr val="1F1F1F"/>
                </a:solidFill>
                <a:effectLst/>
                <a:latin typeface="-apple-system"/>
              </a:rPr>
              <a:t>The speed of a supercomputer is measured in floating-point operations per second </a:t>
            </a:r>
            <a:r>
              <a:rPr lang="en-GB" b="1" i="0" dirty="0">
                <a:effectLst/>
                <a:latin typeface="-apple-system"/>
              </a:rPr>
              <a:t>(FLOPS). </a:t>
            </a:r>
            <a:r>
              <a:rPr lang="en-GB" b="0" i="0" dirty="0">
                <a:solidFill>
                  <a:srgbClr val="1F1F1F"/>
                </a:solidFill>
                <a:effectLst/>
                <a:latin typeface="-apple-system"/>
              </a:rPr>
              <a:t>The speed of the normal computer is measured in million instructions per second (</a:t>
            </a:r>
            <a:r>
              <a:rPr lang="en-GB" b="1" i="0" dirty="0">
                <a:solidFill>
                  <a:srgbClr val="1F1F1F"/>
                </a:solidFill>
                <a:effectLst/>
                <a:latin typeface="-apple-system"/>
              </a:rPr>
              <a:t>MIPS</a:t>
            </a:r>
            <a:r>
              <a:rPr lang="en-GB" b="0" i="0" dirty="0">
                <a:solidFill>
                  <a:srgbClr val="1F1F1F"/>
                </a:solidFill>
                <a:effectLst/>
                <a:latin typeface="-apple-system"/>
              </a:rPr>
              <a:t>).</a:t>
            </a:r>
          </a:p>
        </p:txBody>
      </p:sp>
      <p:pic>
        <p:nvPicPr>
          <p:cNvPr id="1026" name="Picture 2" descr="Supercomputer - Wikipedia">
            <a:extLst>
              <a:ext uri="{FF2B5EF4-FFF2-40B4-BE49-F238E27FC236}">
                <a16:creationId xmlns:a16="http://schemas.microsoft.com/office/drawing/2014/main" id="{BF7AC347-2D2D-D8C9-B4B5-4564D8A56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58" y="1453242"/>
            <a:ext cx="6409419" cy="4245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940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46B8F-A982-C06C-3295-35197BFDE55E}"/>
              </a:ext>
            </a:extLst>
          </p:cNvPr>
          <p:cNvSpPr>
            <a:spLocks noGrp="1"/>
          </p:cNvSpPr>
          <p:nvPr>
            <p:ph type="title"/>
          </p:nvPr>
        </p:nvSpPr>
        <p:spPr>
          <a:xfrm>
            <a:off x="838200" y="276635"/>
            <a:ext cx="10515600" cy="1325563"/>
          </a:xfrm>
        </p:spPr>
        <p:txBody>
          <a:bodyPr/>
          <a:lstStyle/>
          <a:p>
            <a:r>
              <a:rPr lang="en-GB" dirty="0"/>
              <a:t>Supercomputer</a:t>
            </a:r>
            <a:endParaRPr lang="hr-HR" dirty="0"/>
          </a:p>
        </p:txBody>
      </p:sp>
      <p:sp>
        <p:nvSpPr>
          <p:cNvPr id="3" name="Content Placeholder 2">
            <a:extLst>
              <a:ext uri="{FF2B5EF4-FFF2-40B4-BE49-F238E27FC236}">
                <a16:creationId xmlns:a16="http://schemas.microsoft.com/office/drawing/2014/main" id="{26E97458-A97C-263D-43CD-C8A298DC3145}"/>
              </a:ext>
            </a:extLst>
          </p:cNvPr>
          <p:cNvSpPr>
            <a:spLocks noGrp="1"/>
          </p:cNvSpPr>
          <p:nvPr>
            <p:ph idx="1"/>
          </p:nvPr>
        </p:nvSpPr>
        <p:spPr>
          <a:xfrm>
            <a:off x="7077077" y="1453241"/>
            <a:ext cx="4447265" cy="4506687"/>
          </a:xfrm>
        </p:spPr>
        <p:txBody>
          <a:bodyPr>
            <a:normAutofit fontScale="92500" lnSpcReduction="20000"/>
          </a:bodyPr>
          <a:lstStyle/>
          <a:p>
            <a:pPr marL="0" indent="0">
              <a:buNone/>
            </a:pPr>
            <a:r>
              <a:rPr lang="en-GB" sz="3500" b="1" i="1" dirty="0">
                <a:solidFill>
                  <a:schemeClr val="accent1"/>
                </a:solidFill>
                <a:latin typeface="+mn-lt"/>
              </a:rPr>
              <a:t>Can you guess?</a:t>
            </a:r>
          </a:p>
          <a:p>
            <a:pPr marL="0" indent="0">
              <a:buNone/>
            </a:pPr>
            <a:r>
              <a:rPr lang="en-GB" b="1" dirty="0">
                <a:solidFill>
                  <a:srgbClr val="1F1F1F"/>
                </a:solidFill>
                <a:latin typeface="+mn-lt"/>
              </a:rPr>
              <a:t>1. What are some uses of a supercomputer?</a:t>
            </a:r>
          </a:p>
          <a:p>
            <a:pPr marL="0" indent="0">
              <a:buNone/>
            </a:pPr>
            <a:r>
              <a:rPr lang="en-GB" b="1" dirty="0">
                <a:solidFill>
                  <a:srgbClr val="1F1F1F"/>
                </a:solidFill>
                <a:latin typeface="+mn-lt"/>
              </a:rPr>
              <a:t>2. Which countries have the fastest supercomputers?</a:t>
            </a:r>
          </a:p>
          <a:p>
            <a:pPr marL="0" indent="0">
              <a:buNone/>
            </a:pPr>
            <a:endParaRPr lang="en-GB" dirty="0">
              <a:solidFill>
                <a:srgbClr val="1F1F1F"/>
              </a:solidFill>
              <a:latin typeface="+mn-lt"/>
            </a:endParaRPr>
          </a:p>
          <a:p>
            <a:pPr marL="0" indent="0">
              <a:buNone/>
            </a:pPr>
            <a:r>
              <a:rPr lang="en-GB" dirty="0">
                <a:solidFill>
                  <a:srgbClr val="1F1F1F"/>
                </a:solidFill>
                <a:latin typeface="+mn-lt"/>
              </a:rPr>
              <a:t>Read this article and check your guesses:</a:t>
            </a:r>
          </a:p>
          <a:p>
            <a:pPr marL="0" indent="0">
              <a:buNone/>
            </a:pPr>
            <a:r>
              <a:rPr lang="en-GB" b="0" i="0" dirty="0">
                <a:solidFill>
                  <a:srgbClr val="1F1F1F"/>
                </a:solidFill>
                <a:effectLst/>
                <a:latin typeface="+mn-lt"/>
                <a:hlinkClick r:id="rId3"/>
              </a:rPr>
              <a:t>https://www.itrelease.com/2023/02/what-are-uses-and-examples-of-supercomputer/</a:t>
            </a:r>
            <a:endParaRPr lang="en-GB" b="0" i="0" dirty="0">
              <a:solidFill>
                <a:srgbClr val="1F1F1F"/>
              </a:solidFill>
              <a:effectLst/>
              <a:latin typeface="+mn-lt"/>
            </a:endParaRPr>
          </a:p>
          <a:p>
            <a:pPr marL="0" indent="0">
              <a:buNone/>
            </a:pPr>
            <a:r>
              <a:rPr lang="en-GB" dirty="0">
                <a:solidFill>
                  <a:srgbClr val="1F1F1F"/>
                </a:solidFill>
                <a:latin typeface="-apple-system"/>
              </a:rPr>
              <a:t> </a:t>
            </a:r>
            <a:endParaRPr lang="en-GB" b="0" i="0" dirty="0">
              <a:solidFill>
                <a:srgbClr val="1F1F1F"/>
              </a:solidFill>
              <a:effectLst/>
              <a:latin typeface="-apple-system"/>
            </a:endParaRPr>
          </a:p>
        </p:txBody>
      </p:sp>
      <p:pic>
        <p:nvPicPr>
          <p:cNvPr id="1026" name="Picture 2" descr="Supercomputer - Wikipedia">
            <a:extLst>
              <a:ext uri="{FF2B5EF4-FFF2-40B4-BE49-F238E27FC236}">
                <a16:creationId xmlns:a16="http://schemas.microsoft.com/office/drawing/2014/main" id="{BF7AC347-2D2D-D8C9-B4B5-4564D8A563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658" y="1453242"/>
            <a:ext cx="6409419" cy="4245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486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46B8F-A982-C06C-3295-35197BFDE55E}"/>
              </a:ext>
            </a:extLst>
          </p:cNvPr>
          <p:cNvSpPr>
            <a:spLocks noGrp="1"/>
          </p:cNvSpPr>
          <p:nvPr>
            <p:ph type="title"/>
          </p:nvPr>
        </p:nvSpPr>
        <p:spPr>
          <a:xfrm>
            <a:off x="838200" y="59148"/>
            <a:ext cx="10515600" cy="1325563"/>
          </a:xfrm>
        </p:spPr>
        <p:txBody>
          <a:bodyPr/>
          <a:lstStyle/>
          <a:p>
            <a:r>
              <a:rPr lang="en-GB" dirty="0"/>
              <a:t>The fastest supercomputer today</a:t>
            </a:r>
            <a:endParaRPr lang="hr-HR" dirty="0"/>
          </a:p>
        </p:txBody>
      </p:sp>
      <p:sp>
        <p:nvSpPr>
          <p:cNvPr id="3" name="Content Placeholder 2">
            <a:extLst>
              <a:ext uri="{FF2B5EF4-FFF2-40B4-BE49-F238E27FC236}">
                <a16:creationId xmlns:a16="http://schemas.microsoft.com/office/drawing/2014/main" id="{26E97458-A97C-263D-43CD-C8A298DC3145}"/>
              </a:ext>
            </a:extLst>
          </p:cNvPr>
          <p:cNvSpPr>
            <a:spLocks noGrp="1"/>
          </p:cNvSpPr>
          <p:nvPr>
            <p:ph idx="1"/>
          </p:nvPr>
        </p:nvSpPr>
        <p:spPr>
          <a:xfrm>
            <a:off x="5781609" y="1344051"/>
            <a:ext cx="6037942" cy="5039634"/>
          </a:xfrm>
        </p:spPr>
        <p:txBody>
          <a:bodyPr>
            <a:normAutofit/>
          </a:bodyPr>
          <a:lstStyle/>
          <a:p>
            <a:r>
              <a:rPr lang="en-GB" b="0" i="0" dirty="0">
                <a:solidFill>
                  <a:srgbClr val="040C28"/>
                </a:solidFill>
                <a:effectLst/>
                <a:latin typeface="Google Sans"/>
              </a:rPr>
              <a:t>Name: Frontier</a:t>
            </a:r>
            <a:r>
              <a:rPr lang="en-GB" b="0" i="0" dirty="0">
                <a:solidFill>
                  <a:srgbClr val="202124"/>
                </a:solidFill>
                <a:effectLst/>
                <a:latin typeface="Google Sans"/>
              </a:rPr>
              <a:t> </a:t>
            </a:r>
          </a:p>
          <a:p>
            <a:r>
              <a:rPr lang="en-GB" dirty="0">
                <a:solidFill>
                  <a:srgbClr val="040C28"/>
                </a:solidFill>
                <a:latin typeface="Google Sans"/>
              </a:rPr>
              <a:t>Speed: capable of performing up to 2 quintillion calculations per second  (2 </a:t>
            </a:r>
            <a:r>
              <a:rPr lang="en-GB" dirty="0" err="1">
                <a:solidFill>
                  <a:srgbClr val="040C28"/>
                </a:solidFill>
                <a:latin typeface="Google Sans"/>
              </a:rPr>
              <a:t>exaFLOPS</a:t>
            </a:r>
            <a:r>
              <a:rPr lang="en-GB" dirty="0">
                <a:solidFill>
                  <a:srgbClr val="040C28"/>
                </a:solidFill>
                <a:latin typeface="Google Sans"/>
              </a:rPr>
              <a:t> in computing power)</a:t>
            </a:r>
          </a:p>
          <a:p>
            <a:r>
              <a:rPr lang="en-GB" dirty="0">
                <a:solidFill>
                  <a:srgbClr val="040C28"/>
                </a:solidFill>
                <a:latin typeface="Google Sans"/>
              </a:rPr>
              <a:t>Estimated cost: US$600 million</a:t>
            </a:r>
          </a:p>
          <a:p>
            <a:r>
              <a:rPr lang="en-GB" dirty="0">
                <a:solidFill>
                  <a:srgbClr val="040C28"/>
                </a:solidFill>
                <a:latin typeface="Google Sans"/>
              </a:rPr>
              <a:t>Location: </a:t>
            </a:r>
            <a:r>
              <a:rPr lang="en-GB" dirty="0">
                <a:solidFill>
                  <a:srgbClr val="040C28"/>
                </a:solidFill>
                <a:latin typeface="Google Sans"/>
                <a:hlinkClick r:id="rId3" tooltip="Oak Ridge National Laboratory">
                  <a:extLst>
                    <a:ext uri="{A12FA001-AC4F-418D-AE19-62706E023703}">
                      <ahyp:hlinkClr xmlns:ahyp="http://schemas.microsoft.com/office/drawing/2018/hyperlinkcolor" val="tx"/>
                    </a:ext>
                  </a:extLst>
                </a:hlinkClick>
              </a:rPr>
              <a:t>Oak Ridge National Laboratory</a:t>
            </a:r>
            <a:r>
              <a:rPr lang="en-GB" dirty="0">
                <a:solidFill>
                  <a:srgbClr val="040C28"/>
                </a:solidFill>
                <a:latin typeface="Google Sans"/>
              </a:rPr>
              <a:t> and </a:t>
            </a:r>
            <a:r>
              <a:rPr lang="en-GB" dirty="0">
                <a:solidFill>
                  <a:srgbClr val="040C28"/>
                </a:solidFill>
                <a:latin typeface="Google Sans"/>
                <a:hlinkClick r:id="rId4" tooltip="U.S. Department of Energy">
                  <a:extLst>
                    <a:ext uri="{A12FA001-AC4F-418D-AE19-62706E023703}">
                      <ahyp:hlinkClr xmlns:ahyp="http://schemas.microsoft.com/office/drawing/2018/hyperlinkcolor" val="tx"/>
                    </a:ext>
                  </a:extLst>
                </a:hlinkClick>
              </a:rPr>
              <a:t>U.S. Department of Energy</a:t>
            </a:r>
            <a:endParaRPr lang="en-GB" dirty="0">
              <a:solidFill>
                <a:srgbClr val="040C28"/>
              </a:solidFill>
              <a:latin typeface="Google Sans"/>
            </a:endParaRPr>
          </a:p>
          <a:p>
            <a:r>
              <a:rPr lang="en-GB" dirty="0">
                <a:solidFill>
                  <a:srgbClr val="040C28"/>
                </a:solidFill>
                <a:latin typeface="Google Sans"/>
              </a:rPr>
              <a:t>Space: 680 m2 (7,300 </a:t>
            </a:r>
            <a:r>
              <a:rPr lang="en-GB" dirty="0" err="1">
                <a:solidFill>
                  <a:srgbClr val="040C28"/>
                </a:solidFill>
                <a:latin typeface="Google Sans"/>
              </a:rPr>
              <a:t>sq</a:t>
            </a:r>
            <a:r>
              <a:rPr lang="en-GB" dirty="0">
                <a:solidFill>
                  <a:srgbClr val="040C28"/>
                </a:solidFill>
                <a:latin typeface="Google Sans"/>
              </a:rPr>
              <a:t> ft)</a:t>
            </a:r>
          </a:p>
          <a:p>
            <a:pPr marL="0" algn="l" rtl="0" eaLnBrk="1" fontAlgn="t" latinLnBrk="0" hangingPunct="1">
              <a:spcBef>
                <a:spcPts val="0"/>
              </a:spcBef>
              <a:spcAft>
                <a:spcPts val="0"/>
              </a:spcAft>
            </a:pPr>
            <a:r>
              <a:rPr lang="hr-HR" dirty="0" err="1">
                <a:solidFill>
                  <a:srgbClr val="040C28"/>
                </a:solidFill>
                <a:latin typeface="Google Sans"/>
              </a:rPr>
              <a:t>Purpose</a:t>
            </a:r>
            <a:r>
              <a:rPr lang="en-GB" dirty="0">
                <a:solidFill>
                  <a:srgbClr val="040C28"/>
                </a:solidFill>
                <a:latin typeface="Google Sans"/>
              </a:rPr>
              <a:t>: </a:t>
            </a:r>
            <a:r>
              <a:rPr lang="hr-HR" dirty="0" err="1">
                <a:solidFill>
                  <a:srgbClr val="040C28"/>
                </a:solidFill>
                <a:latin typeface="Google Sans"/>
              </a:rPr>
              <a:t>Scientific</a:t>
            </a:r>
            <a:r>
              <a:rPr lang="hr-HR" dirty="0">
                <a:solidFill>
                  <a:srgbClr val="040C28"/>
                </a:solidFill>
                <a:latin typeface="Google Sans"/>
              </a:rPr>
              <a:t> </a:t>
            </a:r>
            <a:r>
              <a:rPr lang="en-GB" dirty="0">
                <a:solidFill>
                  <a:srgbClr val="040C28"/>
                </a:solidFill>
                <a:latin typeface="Google Sans"/>
              </a:rPr>
              <a:t>R&amp;D</a:t>
            </a:r>
            <a:endParaRPr lang="en-GB" dirty="0">
              <a:effectLst/>
            </a:endParaRPr>
          </a:p>
          <a:p>
            <a:endParaRPr lang="en-GB" dirty="0">
              <a:effectLst/>
            </a:endParaRPr>
          </a:p>
          <a:p>
            <a:endParaRPr lang="en-GB" b="0" i="0" dirty="0">
              <a:solidFill>
                <a:srgbClr val="202122"/>
              </a:solidFill>
              <a:effectLst/>
              <a:latin typeface="Arial" panose="020B0604020202020204" pitchFamily="34" charset="0"/>
            </a:endParaRPr>
          </a:p>
          <a:p>
            <a:endParaRPr lang="en-GB" b="0" i="0" dirty="0">
              <a:solidFill>
                <a:srgbClr val="202122"/>
              </a:solidFill>
              <a:effectLst/>
              <a:latin typeface="Arial" panose="020B0604020202020204" pitchFamily="34" charset="0"/>
            </a:endParaRPr>
          </a:p>
          <a:p>
            <a:endParaRPr lang="en-GB" dirty="0">
              <a:solidFill>
                <a:srgbClr val="202124"/>
              </a:solidFill>
              <a:latin typeface="Google Sans"/>
            </a:endParaRPr>
          </a:p>
          <a:p>
            <a:endParaRPr lang="en-GB" b="0" i="0" dirty="0">
              <a:solidFill>
                <a:srgbClr val="1F1F1F"/>
              </a:solidFill>
              <a:effectLst/>
              <a:latin typeface="-apple-system"/>
            </a:endParaRPr>
          </a:p>
        </p:txBody>
      </p:sp>
      <p:pic>
        <p:nvPicPr>
          <p:cNvPr id="2051" name="Picture 3" descr="undefined">
            <a:extLst>
              <a:ext uri="{FF2B5EF4-FFF2-40B4-BE49-F238E27FC236}">
                <a16:creationId xmlns:a16="http://schemas.microsoft.com/office/drawing/2014/main" id="{7DA7C578-86F4-FCEA-4666-53895B0613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475" t="21190"/>
          <a:stretch/>
        </p:blipFill>
        <p:spPr bwMode="auto">
          <a:xfrm>
            <a:off x="490435" y="1344051"/>
            <a:ext cx="4825423" cy="4834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564174"/>
      </p:ext>
    </p:extLst>
  </p:cSld>
  <p:clrMapOvr>
    <a:masterClrMapping/>
  </p:clrMapOvr>
</p:sld>
</file>

<file path=ppt/theme/theme1.xml><?xml version="1.0" encoding="utf-8"?>
<a:theme xmlns:a="http://schemas.openxmlformats.org/drawingml/2006/main" name="Office Theme">
  <a:themeElements>
    <a:clrScheme name="algebra">
      <a:dk1>
        <a:srgbClr val="000000"/>
      </a:dk1>
      <a:lt1>
        <a:srgbClr val="FFFFFF"/>
      </a:lt1>
      <a:dk2>
        <a:srgbClr val="FFFFFF"/>
      </a:dk2>
      <a:lt2>
        <a:srgbClr val="FFFFFF"/>
      </a:lt2>
      <a:accent1>
        <a:srgbClr val="CF41AD"/>
      </a:accent1>
      <a:accent2>
        <a:srgbClr val="F7921D"/>
      </a:accent2>
      <a:accent3>
        <a:srgbClr val="E5E5E5"/>
      </a:accent3>
      <a:accent4>
        <a:srgbClr val="B71373"/>
      </a:accent4>
      <a:accent5>
        <a:srgbClr val="FF8529"/>
      </a:accent5>
      <a:accent6>
        <a:srgbClr val="E83773"/>
      </a:accent6>
      <a:hlink>
        <a:srgbClr val="414141"/>
      </a:hlink>
      <a:folHlink>
        <a:srgbClr val="C1316E"/>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4284</TotalTime>
  <Words>2548</Words>
  <Application>Microsoft Office PowerPoint</Application>
  <PresentationFormat>Widescreen</PresentationFormat>
  <Paragraphs>263</Paragraphs>
  <Slides>28</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Google Sans</vt:lpstr>
      <vt:lpstr>Cabin</vt:lpstr>
      <vt:lpstr>arial</vt:lpstr>
      <vt:lpstr>Calibri</vt:lpstr>
      <vt:lpstr>Raleway</vt:lpstr>
      <vt:lpstr>arial</vt:lpstr>
      <vt:lpstr>FormaDJRMicro</vt:lpstr>
      <vt:lpstr>Stolzl Bold</vt:lpstr>
      <vt:lpstr>-apple-system</vt:lpstr>
      <vt:lpstr>Stolzl Book</vt:lpstr>
      <vt:lpstr>helveticaregular</vt:lpstr>
      <vt:lpstr>Office Theme</vt:lpstr>
      <vt:lpstr> ENGLISH FOR IT Week 2   Computer Essentials - Hardware</vt:lpstr>
      <vt:lpstr>Today you will:</vt:lpstr>
      <vt:lpstr>In pairs, discuss these questions:</vt:lpstr>
      <vt:lpstr>What is a computer?</vt:lpstr>
      <vt:lpstr>Different types of computer</vt:lpstr>
      <vt:lpstr>PowerPoint Presentation</vt:lpstr>
      <vt:lpstr>Supercomputer</vt:lpstr>
      <vt:lpstr>Supercomputer</vt:lpstr>
      <vt:lpstr>The fastest supercomputer today</vt:lpstr>
      <vt:lpstr>Mainframe</vt:lpstr>
      <vt:lpstr>Workstation</vt:lpstr>
      <vt:lpstr>Desktop vs. Workstation</vt:lpstr>
      <vt:lpstr>So, what is the difference between a computer and a computer system?</vt:lpstr>
      <vt:lpstr>PowerPoint Presentation</vt:lpstr>
      <vt:lpstr>PowerPoint Presentation</vt:lpstr>
      <vt:lpstr>PowerPoint Presentation</vt:lpstr>
      <vt:lpstr>PowerPoint Presentation</vt:lpstr>
      <vt:lpstr>PowerPoint Presentation</vt:lpstr>
      <vt:lpstr>Peripherals</vt:lpstr>
      <vt:lpstr>PowerPoint Presentation</vt:lpstr>
      <vt:lpstr>In groups, discuss the roles of computer:</vt:lpstr>
      <vt:lpstr>PowerPoint Presentation</vt:lpstr>
      <vt:lpstr>PowerPoint Presentation</vt:lpstr>
      <vt:lpstr>PowerPoint Presentation</vt:lpstr>
      <vt:lpstr>Do you remember what these initialisms stand for? </vt:lpstr>
      <vt:lpstr>Homework exercises</vt:lpstr>
      <vt:lpstr>Resources:</vt:lpstr>
      <vt:lpstr>#neverstoplearning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zana mrsa</dc:creator>
  <cp:lastModifiedBy>Tihana Banko | Nastavnik</cp:lastModifiedBy>
  <cp:revision>124</cp:revision>
  <dcterms:created xsi:type="dcterms:W3CDTF">2018-01-24T13:33:55Z</dcterms:created>
  <dcterms:modified xsi:type="dcterms:W3CDTF">2023-10-05T13:16:15Z</dcterms:modified>
</cp:coreProperties>
</file>