
<file path=[Content_Types].xml><?xml version="1.0" encoding="utf-8"?>
<Types xmlns="http://schemas.openxmlformats.org/package/2006/content-types">
  <Default Extension="emf" ContentType="image/x-emf"/>
  <Default Extension="fntdata" ContentType="application/x-fontdata"/>
  <Default Extension="jpe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Lst>
  <p:notesMasterIdLst>
    <p:notesMasterId r:id="rId31"/>
  </p:notesMasterIdLst>
  <p:sldIdLst>
    <p:sldId id="257" r:id="rId2"/>
    <p:sldId id="272" r:id="rId3"/>
    <p:sldId id="404" r:id="rId4"/>
    <p:sldId id="385" r:id="rId5"/>
    <p:sldId id="386" r:id="rId6"/>
    <p:sldId id="406" r:id="rId7"/>
    <p:sldId id="387" r:id="rId8"/>
    <p:sldId id="390" r:id="rId9"/>
    <p:sldId id="408" r:id="rId10"/>
    <p:sldId id="391" r:id="rId11"/>
    <p:sldId id="407" r:id="rId12"/>
    <p:sldId id="392" r:id="rId13"/>
    <p:sldId id="409" r:id="rId14"/>
    <p:sldId id="388" r:id="rId15"/>
    <p:sldId id="401" r:id="rId16"/>
    <p:sldId id="389" r:id="rId17"/>
    <p:sldId id="400" r:id="rId18"/>
    <p:sldId id="410" r:id="rId19"/>
    <p:sldId id="394" r:id="rId20"/>
    <p:sldId id="384" r:id="rId21"/>
    <p:sldId id="405" r:id="rId22"/>
    <p:sldId id="396" r:id="rId23"/>
    <p:sldId id="402" r:id="rId24"/>
    <p:sldId id="395" r:id="rId25"/>
    <p:sldId id="397" r:id="rId26"/>
    <p:sldId id="399" r:id="rId27"/>
    <p:sldId id="393" r:id="rId28"/>
    <p:sldId id="313" r:id="rId29"/>
    <p:sldId id="330" r:id="rId30"/>
  </p:sldIdLst>
  <p:sldSz cx="12192000" cy="6858000"/>
  <p:notesSz cx="6858000" cy="9144000"/>
  <p:embeddedFontLst>
    <p:embeddedFont>
      <p:font typeface="Calibri" panose="020F0502020204030204" pitchFamily="34" charset="0"/>
      <p:regular r:id="rId32"/>
      <p:bold r:id="rId33"/>
      <p:italic r:id="rId34"/>
      <p:boldItalic r:id="rId35"/>
    </p:embeddedFont>
    <p:embeddedFont>
      <p:font typeface="Stolzl Bold" panose="00000800000000000000" pitchFamily="50" charset="-18"/>
      <p:bold r:id="rId36"/>
    </p:embeddedFont>
    <p:embeddedFont>
      <p:font typeface="Stolzl Book" panose="00000500000000000000" pitchFamily="50" charset="-18"/>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68942" autoAdjust="0"/>
  </p:normalViewPr>
  <p:slideViewPr>
    <p:cSldViewPr snapToGrid="0" snapToObjects="1">
      <p:cViewPr varScale="1">
        <p:scale>
          <a:sx n="78" d="100"/>
          <a:sy n="78" d="100"/>
        </p:scale>
        <p:origin x="1836"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1C21E-1610-F840-997A-88EB307E0A1C}" type="datetimeFigureOut">
              <a:rPr lang="en-US" smtClean="0"/>
              <a:pPr/>
              <a:t>11/7/2023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DC0C92-97E4-9540-AC90-F1BBF91896C7}" type="slidenum">
              <a:rPr lang="en-US" smtClean="0"/>
              <a:pPr/>
              <a:t>‹#›</a:t>
            </a:fld>
            <a:endParaRPr lang="en-US"/>
          </a:p>
        </p:txBody>
      </p:sp>
    </p:spTree>
    <p:extLst>
      <p:ext uri="{BB962C8B-B14F-4D97-AF65-F5344CB8AC3E}">
        <p14:creationId xmlns:p14="http://schemas.microsoft.com/office/powerpoint/2010/main" val="9843439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a:t>
            </a:fld>
            <a:endParaRPr lang="en-US"/>
          </a:p>
        </p:txBody>
      </p:sp>
    </p:spTree>
    <p:extLst>
      <p:ext uri="{BB962C8B-B14F-4D97-AF65-F5344CB8AC3E}">
        <p14:creationId xmlns:p14="http://schemas.microsoft.com/office/powerpoint/2010/main" val="1356582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 user-friendly, accessible, intuitive, graphics-based</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7</a:t>
            </a:fld>
            <a:endParaRPr lang="en-US"/>
          </a:p>
        </p:txBody>
      </p:sp>
    </p:spTree>
    <p:extLst>
      <p:ext uri="{BB962C8B-B14F-4D97-AF65-F5344CB8AC3E}">
        <p14:creationId xmlns:p14="http://schemas.microsoft.com/office/powerpoint/2010/main" val="2904879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10</a:t>
            </a:fld>
            <a:endParaRPr lang="en-US"/>
          </a:p>
        </p:txBody>
      </p:sp>
    </p:spTree>
    <p:extLst>
      <p:ext uri="{BB962C8B-B14F-4D97-AF65-F5344CB8AC3E}">
        <p14:creationId xmlns:p14="http://schemas.microsoft.com/office/powerpoint/2010/main" val="3092312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12</a:t>
            </a:fld>
            <a:endParaRPr lang="en-US"/>
          </a:p>
        </p:txBody>
      </p:sp>
    </p:spTree>
    <p:extLst>
      <p:ext uri="{BB962C8B-B14F-4D97-AF65-F5344CB8AC3E}">
        <p14:creationId xmlns:p14="http://schemas.microsoft.com/office/powerpoint/2010/main" val="19232884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15</a:t>
            </a:fld>
            <a:endParaRPr lang="en-US"/>
          </a:p>
        </p:txBody>
      </p:sp>
    </p:spTree>
    <p:extLst>
      <p:ext uri="{BB962C8B-B14F-4D97-AF65-F5344CB8AC3E}">
        <p14:creationId xmlns:p14="http://schemas.microsoft.com/office/powerpoint/2010/main" val="17082183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Extra activity: Make a list of CONs for Proprietary and Open Source software in groups.  Compare PROs and CONs and decide which type of software is better. </a:t>
            </a:r>
            <a:endParaRPr lang="hr-HR" dirty="0"/>
          </a:p>
        </p:txBody>
      </p:sp>
      <p:sp>
        <p:nvSpPr>
          <p:cNvPr id="4" name="Slide Number Placeholder 3"/>
          <p:cNvSpPr>
            <a:spLocks noGrp="1"/>
          </p:cNvSpPr>
          <p:nvPr>
            <p:ph type="sldNum" sz="quarter" idx="5"/>
          </p:nvPr>
        </p:nvSpPr>
        <p:spPr/>
        <p:txBody>
          <a:bodyPr/>
          <a:lstStyle/>
          <a:p>
            <a:fld id="{8EDC0C92-97E4-9540-AC90-F1BBF91896C7}" type="slidenum">
              <a:rPr lang="en-US" smtClean="0"/>
              <a:pPr/>
              <a:t>26</a:t>
            </a:fld>
            <a:endParaRPr lang="en-US"/>
          </a:p>
        </p:txBody>
      </p:sp>
    </p:spTree>
    <p:extLst>
      <p:ext uri="{BB962C8B-B14F-4D97-AF65-F5344CB8AC3E}">
        <p14:creationId xmlns:p14="http://schemas.microsoft.com/office/powerpoint/2010/main" val="704898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129580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68607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78571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364169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81119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7955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19653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9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31934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422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576782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6183086" y="728663"/>
            <a:ext cx="5170713" cy="1680429"/>
          </a:xfrm>
        </p:spPr>
        <p:txBody>
          <a:bodyPr>
            <a:normAutofit/>
          </a:bodyPr>
          <a:lstStyle>
            <a:lvl1pPr>
              <a:defRPr sz="5400">
                <a:solidFill>
                  <a:schemeClr val="bg1"/>
                </a:solidFill>
              </a:defRPr>
            </a:lvl1pPr>
          </a:lstStyle>
          <a:p>
            <a:r>
              <a:rPr lang="hr-HR" sz="4800" dirty="0">
                <a:solidFill>
                  <a:schemeClr val="bg1"/>
                </a:solidFill>
                <a:latin typeface="Stolzl Bold" panose="00000800000000000000" pitchFamily="50" charset="-18"/>
              </a:rPr>
              <a:t>Glavni naslov</a:t>
            </a:r>
            <a:br>
              <a:rPr lang="hr-HR" sz="4800" dirty="0">
                <a:solidFill>
                  <a:schemeClr val="bg1"/>
                </a:solidFill>
                <a:latin typeface="Stolzl Bold" panose="00000800000000000000" pitchFamily="50" charset="-18"/>
              </a:rPr>
            </a:br>
            <a:r>
              <a:rPr lang="hr-HR" sz="4800" dirty="0">
                <a:solidFill>
                  <a:schemeClr val="bg1"/>
                </a:solidFill>
                <a:latin typeface="Stolzl Book" panose="00000500000000000000" pitchFamily="50" charset="-18"/>
              </a:rPr>
              <a:t>Tekst</a:t>
            </a:r>
          </a:p>
        </p:txBody>
      </p:sp>
      <p:pic>
        <p:nvPicPr>
          <p:cNvPr id="8" name="Slika 7"/>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874540"/>
            <a:ext cx="6183086" cy="599318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78718" y="3904457"/>
            <a:ext cx="6022181" cy="2014537"/>
          </a:xfrm>
        </p:spPr>
        <p:txBody>
          <a:bodyPr>
            <a:normAutofit/>
          </a:bodyPr>
          <a:lstStyle>
            <a:lvl1pPr>
              <a:defRPr sz="5400">
                <a:solidFill>
                  <a:schemeClr val="bg1"/>
                </a:solidFill>
              </a:defRPr>
            </a:lvl1pPr>
          </a:lstStyle>
          <a:p>
            <a:r>
              <a:rPr lang="en-US" dirty="0"/>
              <a:t>Click to edit Master title style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838200" y="6356350"/>
            <a:ext cx="2743200" cy="365125"/>
          </a:xfrm>
          <a:prstGeom prst="rect">
            <a:avLst/>
          </a:prstGeom>
        </p:spPr>
        <p:txBody>
          <a:bodyPr/>
          <a:lstStyle/>
          <a:p>
            <a:fld id="{30912510-587E-0743-8BB6-FA03E27BCB0C}" type="datetimeFigureOut">
              <a:rPr lang="en-US" smtClean="0"/>
              <a:pPr/>
              <a:t>11/7/2023</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ED830844-789E-4246-80A3-6F7B92FC0B15}" type="slidenum">
              <a:rPr lang="en-US" smtClean="0"/>
              <a:pPr/>
              <a:t>‹#›</a:t>
            </a:fld>
            <a:endParaRPr lang="en-US"/>
          </a:p>
        </p:txBody>
      </p:sp>
      <p:sp>
        <p:nvSpPr>
          <p:cNvPr id="6" name="Rectangle 5"/>
          <p:cNvSpPr/>
          <p:nvPr userDrawn="1"/>
        </p:nvSpPr>
        <p:spPr>
          <a:xfrm>
            <a:off x="0" y="0"/>
            <a:ext cx="12192000" cy="6858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7632" y="6283318"/>
            <a:ext cx="1414604" cy="574682"/>
          </a:xfrm>
          <a:prstGeom prst="rect">
            <a:avLst/>
          </a:prstGeom>
        </p:spPr>
      </p:pic>
      <p:sp>
        <p:nvSpPr>
          <p:cNvPr id="9" name="Title 1"/>
          <p:cNvSpPr>
            <a:spLocks noGrp="1"/>
          </p:cNvSpPr>
          <p:nvPr>
            <p:ph type="title"/>
          </p:nvPr>
        </p:nvSpPr>
        <p:spPr>
          <a:xfrm>
            <a:off x="839788" y="457200"/>
            <a:ext cx="3932237" cy="1600200"/>
          </a:xfrm>
        </p:spPr>
        <p:txBody>
          <a:bodyPr anchor="b"/>
          <a:lstStyle>
            <a:lvl1pPr>
              <a:defRPr sz="3200">
                <a:solidFill>
                  <a:schemeClr val="bg1"/>
                </a:solidFill>
              </a:defRPr>
            </a:lvl1pPr>
          </a:lstStyle>
          <a:p>
            <a:r>
              <a:rPr lang="en-US" dirty="0"/>
              <a:t>Click to edit Master title style</a:t>
            </a:r>
          </a:p>
        </p:txBody>
      </p:sp>
      <p:sp>
        <p:nvSpPr>
          <p:cNvPr id="10" name="Content Placeholder 2"/>
          <p:cNvSpPr>
            <a:spLocks noGrp="1"/>
          </p:cNvSpPr>
          <p:nvPr>
            <p:ph idx="1"/>
          </p:nvPr>
        </p:nvSpPr>
        <p:spPr>
          <a:xfrm>
            <a:off x="5183188" y="987425"/>
            <a:ext cx="6172200" cy="4873625"/>
          </a:xfr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3"/>
          <p:cNvSpPr>
            <a:spLocks noGrp="1"/>
          </p:cNvSpPr>
          <p:nvPr>
            <p:ph type="body" sz="half" idx="2"/>
          </p:nvPr>
        </p:nvSpPr>
        <p:spPr>
          <a:xfrm>
            <a:off x="839788" y="2057400"/>
            <a:ext cx="3932237" cy="3811588"/>
          </a:xfr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Tree>
    <p:extLst>
      <p:ext uri="{BB962C8B-B14F-4D97-AF65-F5344CB8AC3E}">
        <p14:creationId xmlns:p14="http://schemas.microsoft.com/office/powerpoint/2010/main" val="20941125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Slika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6297290"/>
            <a:ext cx="8686800" cy="560709"/>
          </a:xfrm>
          <a:prstGeom prst="rect">
            <a:avLst/>
          </a:prstGeom>
        </p:spPr>
      </p:pic>
    </p:spTree>
    <p:extLst>
      <p:ext uri="{BB962C8B-B14F-4D97-AF65-F5344CB8AC3E}">
        <p14:creationId xmlns:p14="http://schemas.microsoft.com/office/powerpoint/2010/main" val="11311500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0" r:id="rId7"/>
    <p:sldLayoutId id="2147483661" r:id="rId8"/>
    <p:sldLayoutId id="2147483662"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www.pcmag.com/news/macos-vs-windows-which-os-really-is-the-best"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vestopedia.com/terms/a/android-operating-system.asp" TargetMode="External"/><Relationship Id="rId2" Type="http://schemas.openxmlformats.org/officeDocument/2006/relationships/hyperlink" Target="https://www.investopedia.com/terms/a/apple-ios.asp" TargetMode="Externa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emf"/></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pdfcoffee.com/qdownload/english-for-information-technology-2-10-pdf-free.html" TargetMode="External"/><Relationship Id="rId2" Type="http://schemas.openxmlformats.org/officeDocument/2006/relationships/hyperlink" Target="https://www.academia.edu/28436822/Infotech_english_for_computer_users_Students_Book_4th_Edition" TargetMode="External"/><Relationship Id="rId1" Type="http://schemas.openxmlformats.org/officeDocument/2006/relationships/slideLayout" Target="../slideLayouts/slideLayout2.xml"/><Relationship Id="rId6" Type="http://schemas.openxmlformats.org/officeDocument/2006/relationships/hyperlink" Target="https://www.investopedia.com/terms/a/android-operating-system.asp" TargetMode="External"/><Relationship Id="rId5" Type="http://schemas.openxmlformats.org/officeDocument/2006/relationships/hyperlink" Target="https://www.investopedia.com/terms/a/apple-ios.asp" TargetMode="External"/><Relationship Id="rId4" Type="http://schemas.openxmlformats.org/officeDocument/2006/relationships/hyperlink" Target="https://www.pcmag.com/news/macos-vs-windows-which-os-really-is-the-bes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0" y="2728300"/>
            <a:ext cx="4612404" cy="2014537"/>
          </a:xfrm>
        </p:spPr>
        <p:txBody>
          <a:bodyPr>
            <a:normAutofit fontScale="90000"/>
          </a:bodyPr>
          <a:lstStyle/>
          <a:p>
            <a:pPr>
              <a:lnSpc>
                <a:spcPct val="107000"/>
              </a:lnSpc>
              <a:spcAft>
                <a:spcPts val="800"/>
              </a:spcAft>
            </a:pP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ENGLISH FOR IT</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Week 6 VOCABULARY</a:t>
            </a: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br>
              <a:rPr lang="en-GB" sz="4400" kern="100" dirty="0">
                <a:effectLst/>
                <a:latin typeface="Calibri" panose="020F0502020204030204" pitchFamily="34" charset="0"/>
                <a:ea typeface="Calibri" panose="020F0502020204030204" pitchFamily="34" charset="0"/>
                <a:cs typeface="Times New Roman" panose="02020603050405020304" pitchFamily="18" charset="0"/>
              </a:rPr>
            </a:br>
            <a:r>
              <a:rPr lang="en-GB" sz="4400" kern="100" dirty="0">
                <a:effectLst/>
                <a:latin typeface="Calibri" panose="020F0502020204030204" pitchFamily="34" charset="0"/>
                <a:ea typeface="Calibri" panose="020F0502020204030204" pitchFamily="34" charset="0"/>
                <a:cs typeface="Times New Roman" panose="02020603050405020304" pitchFamily="18" charset="0"/>
              </a:rPr>
              <a:t>Basic software – the operating </a:t>
            </a:r>
            <a:r>
              <a:rPr lang="en-GB" sz="4400" kern="100">
                <a:effectLst/>
                <a:latin typeface="Calibri" panose="020F0502020204030204" pitchFamily="34" charset="0"/>
                <a:ea typeface="Calibri" panose="020F0502020204030204" pitchFamily="34" charset="0"/>
                <a:cs typeface="Times New Roman" panose="02020603050405020304" pitchFamily="18" charset="0"/>
              </a:rPr>
              <a:t>system </a:t>
            </a:r>
            <a:br>
              <a:rPr lang="hr-HR"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hr-HR" sz="4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47328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3732FA9-FF2F-2C57-19A0-9C6D901A9ECE}"/>
              </a:ext>
            </a:extLst>
          </p:cNvPr>
          <p:cNvPicPr>
            <a:picLocks noGrp="1" noChangeAspect="1"/>
          </p:cNvPicPr>
          <p:nvPr>
            <p:ph idx="1"/>
          </p:nvPr>
        </p:nvPicPr>
        <p:blipFill rotWithShape="1">
          <a:blip r:embed="rId3"/>
          <a:srcRect l="28387" t="13361" r="23288" b="12162"/>
          <a:stretch/>
        </p:blipFill>
        <p:spPr>
          <a:xfrm>
            <a:off x="2756646" y="0"/>
            <a:ext cx="7611036" cy="6598057"/>
          </a:xfrm>
        </p:spPr>
      </p:pic>
    </p:spTree>
    <p:extLst>
      <p:ext uri="{BB962C8B-B14F-4D97-AF65-F5344CB8AC3E}">
        <p14:creationId xmlns:p14="http://schemas.microsoft.com/office/powerpoint/2010/main" val="4011378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2A63EB8-1B48-B1BB-758D-A76A9DB344EC}"/>
              </a:ext>
            </a:extLst>
          </p:cNvPr>
          <p:cNvPicPr>
            <a:picLocks noGrp="1" noChangeAspect="1"/>
          </p:cNvPicPr>
          <p:nvPr>
            <p:ph idx="1"/>
          </p:nvPr>
        </p:nvPicPr>
        <p:blipFill>
          <a:blip r:embed="rId2"/>
          <a:stretch>
            <a:fillRect/>
          </a:stretch>
        </p:blipFill>
        <p:spPr>
          <a:xfrm>
            <a:off x="2514600" y="1950453"/>
            <a:ext cx="4637467" cy="4100802"/>
          </a:xfrm>
        </p:spPr>
      </p:pic>
      <p:sp>
        <p:nvSpPr>
          <p:cNvPr id="6" name="Title 1">
            <a:extLst>
              <a:ext uri="{FF2B5EF4-FFF2-40B4-BE49-F238E27FC236}">
                <a16:creationId xmlns:a16="http://schemas.microsoft.com/office/drawing/2014/main" id="{7D7EAEC1-2598-8B1F-0DDF-6ACE8E26F20F}"/>
              </a:ext>
            </a:extLst>
          </p:cNvPr>
          <p:cNvSpPr>
            <a:spLocks noGrp="1"/>
          </p:cNvSpPr>
          <p:nvPr>
            <p:ph type="title"/>
          </p:nvPr>
        </p:nvSpPr>
        <p:spPr>
          <a:xfrm>
            <a:off x="838200" y="365125"/>
            <a:ext cx="10515600" cy="1325563"/>
          </a:xfrm>
        </p:spPr>
        <p:txBody>
          <a:bodyPr>
            <a:normAutofit/>
          </a:bodyPr>
          <a:lstStyle/>
          <a:p>
            <a:r>
              <a:rPr lang="en-GB" sz="4000" i="1" dirty="0">
                <a:solidFill>
                  <a:schemeClr val="accent1"/>
                </a:solidFill>
              </a:rPr>
              <a:t>Check your answers</a:t>
            </a:r>
            <a:endParaRPr lang="hr-HR" sz="4000" i="1" dirty="0">
              <a:solidFill>
                <a:schemeClr val="accent1"/>
              </a:solidFill>
            </a:endParaRPr>
          </a:p>
        </p:txBody>
      </p:sp>
    </p:spTree>
    <p:extLst>
      <p:ext uri="{BB962C8B-B14F-4D97-AF65-F5344CB8AC3E}">
        <p14:creationId xmlns:p14="http://schemas.microsoft.com/office/powerpoint/2010/main" val="1924556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F9CF-F2F5-ECEF-5EF9-76697A7B964F}"/>
              </a:ext>
            </a:extLst>
          </p:cNvPr>
          <p:cNvSpPr>
            <a:spLocks noGrp="1"/>
          </p:cNvSpPr>
          <p:nvPr>
            <p:ph type="title"/>
          </p:nvPr>
        </p:nvSpPr>
        <p:spPr/>
        <p:txBody>
          <a:bodyPr>
            <a:normAutofit/>
          </a:bodyPr>
          <a:lstStyle/>
          <a:p>
            <a:r>
              <a:rPr lang="en-GB" sz="3600" i="1" dirty="0">
                <a:solidFill>
                  <a:schemeClr val="accent1"/>
                </a:solidFill>
              </a:rPr>
              <a:t>Discuss in pairs or groups</a:t>
            </a:r>
            <a:endParaRPr lang="hr-HR" sz="3600" i="1" dirty="0">
              <a:solidFill>
                <a:schemeClr val="accent1"/>
              </a:solidFill>
            </a:endParaRPr>
          </a:p>
        </p:txBody>
      </p:sp>
      <p:sp>
        <p:nvSpPr>
          <p:cNvPr id="3" name="Content Placeholder 2">
            <a:extLst>
              <a:ext uri="{FF2B5EF4-FFF2-40B4-BE49-F238E27FC236}">
                <a16:creationId xmlns:a16="http://schemas.microsoft.com/office/drawing/2014/main" id="{C3099B59-7D4E-E4DC-5A3D-8E2BE876D522}"/>
              </a:ext>
            </a:extLst>
          </p:cNvPr>
          <p:cNvSpPr>
            <a:spLocks noGrp="1"/>
          </p:cNvSpPr>
          <p:nvPr>
            <p:ph idx="1"/>
          </p:nvPr>
        </p:nvSpPr>
        <p:spPr>
          <a:xfrm>
            <a:off x="461682" y="1516343"/>
            <a:ext cx="4365812" cy="4351338"/>
          </a:xfrm>
        </p:spPr>
        <p:txBody>
          <a:bodyPr>
            <a:normAutofit/>
          </a:bodyPr>
          <a:lstStyle/>
          <a:p>
            <a:r>
              <a:rPr lang="en-GB" dirty="0"/>
              <a:t>Compare the Mac OS user interface with a Windows interface. What are the similarities and differences? Which features do you prefer from each interface?</a:t>
            </a:r>
          </a:p>
          <a:p>
            <a:endParaRPr lang="en-GB" dirty="0"/>
          </a:p>
          <a:p>
            <a:endParaRPr lang="en-GB" dirty="0"/>
          </a:p>
          <a:p>
            <a:endParaRPr lang="en-GB" dirty="0"/>
          </a:p>
          <a:p>
            <a:endParaRPr lang="hr-HR" dirty="0"/>
          </a:p>
        </p:txBody>
      </p:sp>
      <p:pic>
        <p:nvPicPr>
          <p:cNvPr id="9" name="Picture 8">
            <a:extLst>
              <a:ext uri="{FF2B5EF4-FFF2-40B4-BE49-F238E27FC236}">
                <a16:creationId xmlns:a16="http://schemas.microsoft.com/office/drawing/2014/main" id="{9EC5C44A-959F-3A66-DF81-C8B0DD1CB624}"/>
              </a:ext>
            </a:extLst>
          </p:cNvPr>
          <p:cNvPicPr>
            <a:picLocks noChangeAspect="1"/>
          </p:cNvPicPr>
          <p:nvPr/>
        </p:nvPicPr>
        <p:blipFill rotWithShape="1">
          <a:blip r:embed="rId3"/>
          <a:srcRect l="21838" t="21765" r="22684" b="22157"/>
          <a:stretch/>
        </p:blipFill>
        <p:spPr>
          <a:xfrm>
            <a:off x="4966448" y="1506071"/>
            <a:ext cx="6763870" cy="3845858"/>
          </a:xfrm>
          <a:prstGeom prst="rect">
            <a:avLst/>
          </a:prstGeom>
        </p:spPr>
      </p:pic>
      <p:sp>
        <p:nvSpPr>
          <p:cNvPr id="10" name="TextBox 9">
            <a:extLst>
              <a:ext uri="{FF2B5EF4-FFF2-40B4-BE49-F238E27FC236}">
                <a16:creationId xmlns:a16="http://schemas.microsoft.com/office/drawing/2014/main" id="{1AB59DCE-9E72-D1BE-B4D0-25797156D494}"/>
              </a:ext>
            </a:extLst>
          </p:cNvPr>
          <p:cNvSpPr txBox="1"/>
          <p:nvPr/>
        </p:nvSpPr>
        <p:spPr>
          <a:xfrm>
            <a:off x="1201270" y="5384999"/>
            <a:ext cx="10152530" cy="1107996"/>
          </a:xfrm>
          <a:prstGeom prst="rect">
            <a:avLst/>
          </a:prstGeom>
          <a:noFill/>
        </p:spPr>
        <p:txBody>
          <a:bodyPr wrap="square" rtlCol="0">
            <a:spAutoFit/>
          </a:bodyPr>
          <a:lstStyle/>
          <a:p>
            <a:r>
              <a:rPr lang="en-GB" sz="2400" i="1" dirty="0">
                <a:solidFill>
                  <a:schemeClr val="accent1"/>
                </a:solidFill>
                <a:hlinkClick r:id="rId4">
                  <a:extLst>
                    <a:ext uri="{A12FA001-AC4F-418D-AE19-62706E023703}">
                      <ahyp:hlinkClr xmlns:ahyp="http://schemas.microsoft.com/office/drawing/2018/hyperlinkcolor" val="tx"/>
                    </a:ext>
                  </a:extLst>
                </a:hlinkClick>
              </a:rPr>
              <a:t>Find out more here: </a:t>
            </a:r>
          </a:p>
          <a:p>
            <a:r>
              <a:rPr lang="en-GB" sz="2400" i="1" dirty="0">
                <a:solidFill>
                  <a:schemeClr val="accent1"/>
                </a:solidFill>
                <a:hlinkClick r:id="rId4">
                  <a:extLst>
                    <a:ext uri="{A12FA001-AC4F-418D-AE19-62706E023703}">
                      <ahyp:hlinkClr xmlns:ahyp="http://schemas.microsoft.com/office/drawing/2018/hyperlinkcolor" val="tx"/>
                    </a:ext>
                  </a:extLst>
                </a:hlinkClick>
              </a:rPr>
              <a:t>https://www.pcmag.com/news/macos-vs-windows-which-os-really-is-the-best</a:t>
            </a:r>
            <a:endParaRPr lang="en-GB" sz="2400" i="1" dirty="0">
              <a:solidFill>
                <a:schemeClr val="accent1"/>
              </a:solidFill>
            </a:endParaRPr>
          </a:p>
          <a:p>
            <a:endParaRPr lang="hr-HR" dirty="0"/>
          </a:p>
        </p:txBody>
      </p:sp>
    </p:spTree>
    <p:extLst>
      <p:ext uri="{BB962C8B-B14F-4D97-AF65-F5344CB8AC3E}">
        <p14:creationId xmlns:p14="http://schemas.microsoft.com/office/powerpoint/2010/main" val="2328518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090E1-5D39-52C3-8A66-02AAAC2EF109}"/>
              </a:ext>
            </a:extLst>
          </p:cNvPr>
          <p:cNvSpPr>
            <a:spLocks noGrp="1"/>
          </p:cNvSpPr>
          <p:nvPr>
            <p:ph type="title"/>
          </p:nvPr>
        </p:nvSpPr>
        <p:spPr/>
        <p:txBody>
          <a:bodyPr>
            <a:normAutofit fontScale="90000"/>
          </a:bodyPr>
          <a:lstStyle/>
          <a:p>
            <a:r>
              <a:rPr lang="en-GB" dirty="0"/>
              <a:t>Reinstalling an Operating System</a:t>
            </a:r>
            <a:endParaRPr lang="hr-HR" dirty="0"/>
          </a:p>
        </p:txBody>
      </p:sp>
    </p:spTree>
    <p:extLst>
      <p:ext uri="{BB962C8B-B14F-4D97-AF65-F5344CB8AC3E}">
        <p14:creationId xmlns:p14="http://schemas.microsoft.com/office/powerpoint/2010/main" val="4284303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3E291-4E09-8E5B-B9B8-CDEEAA7A8806}"/>
              </a:ext>
            </a:extLst>
          </p:cNvPr>
          <p:cNvSpPr>
            <a:spLocks noGrp="1"/>
          </p:cNvSpPr>
          <p:nvPr>
            <p:ph type="title"/>
          </p:nvPr>
        </p:nvSpPr>
        <p:spPr/>
        <p:txBody>
          <a:bodyPr/>
          <a:lstStyle/>
          <a:p>
            <a:r>
              <a:rPr lang="en-GB" dirty="0"/>
              <a:t>Reinstalling an OS</a:t>
            </a:r>
            <a:endParaRPr lang="hr-HR" dirty="0"/>
          </a:p>
        </p:txBody>
      </p:sp>
      <p:pic>
        <p:nvPicPr>
          <p:cNvPr id="5" name="Content Placeholder 4">
            <a:extLst>
              <a:ext uri="{FF2B5EF4-FFF2-40B4-BE49-F238E27FC236}">
                <a16:creationId xmlns:a16="http://schemas.microsoft.com/office/drawing/2014/main" id="{860D8F1B-384F-9AB6-BE46-A1B75870BA9A}"/>
              </a:ext>
            </a:extLst>
          </p:cNvPr>
          <p:cNvPicPr>
            <a:picLocks noGrp="1" noChangeAspect="1"/>
          </p:cNvPicPr>
          <p:nvPr>
            <p:ph idx="1"/>
          </p:nvPr>
        </p:nvPicPr>
        <p:blipFill>
          <a:blip r:embed="rId2">
            <a:lum contrast="20000"/>
          </a:blip>
          <a:stretch>
            <a:fillRect/>
          </a:stretch>
        </p:blipFill>
        <p:spPr>
          <a:xfrm>
            <a:off x="646263" y="1546412"/>
            <a:ext cx="10899474" cy="4503021"/>
          </a:xfrm>
        </p:spPr>
      </p:pic>
    </p:spTree>
    <p:extLst>
      <p:ext uri="{BB962C8B-B14F-4D97-AF65-F5344CB8AC3E}">
        <p14:creationId xmlns:p14="http://schemas.microsoft.com/office/powerpoint/2010/main" val="29173061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E120BD-9107-2B51-ABE6-DA88B8996009}"/>
              </a:ext>
            </a:extLst>
          </p:cNvPr>
          <p:cNvSpPr>
            <a:spLocks noGrp="1"/>
          </p:cNvSpPr>
          <p:nvPr>
            <p:ph type="title"/>
          </p:nvPr>
        </p:nvSpPr>
        <p:spPr>
          <a:xfrm>
            <a:off x="717176" y="1185396"/>
            <a:ext cx="3330388" cy="1325563"/>
          </a:xfrm>
        </p:spPr>
        <p:txBody>
          <a:bodyPr>
            <a:normAutofit/>
          </a:bodyPr>
          <a:lstStyle/>
          <a:p>
            <a:r>
              <a:rPr lang="en-GB" sz="3600" i="1" dirty="0">
                <a:solidFill>
                  <a:schemeClr val="accent1"/>
                </a:solidFill>
              </a:rPr>
              <a:t>Check your answers</a:t>
            </a:r>
            <a:endParaRPr lang="hr-HR" sz="3600" i="1" dirty="0">
              <a:solidFill>
                <a:schemeClr val="accent1"/>
              </a:solidFill>
            </a:endParaRPr>
          </a:p>
        </p:txBody>
      </p:sp>
      <p:pic>
        <p:nvPicPr>
          <p:cNvPr id="5" name="Content Placeholder 4">
            <a:extLst>
              <a:ext uri="{FF2B5EF4-FFF2-40B4-BE49-F238E27FC236}">
                <a16:creationId xmlns:a16="http://schemas.microsoft.com/office/drawing/2014/main" id="{DB91CC95-DBCA-9A92-C8FF-070B3F4A7B05}"/>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59503" t="15010" r="16161" b="46773"/>
          <a:stretch/>
        </p:blipFill>
        <p:spPr>
          <a:xfrm>
            <a:off x="5033681" y="201706"/>
            <a:ext cx="6866965" cy="6065652"/>
          </a:xfrm>
        </p:spPr>
      </p:pic>
    </p:spTree>
    <p:extLst>
      <p:ext uri="{BB962C8B-B14F-4D97-AF65-F5344CB8AC3E}">
        <p14:creationId xmlns:p14="http://schemas.microsoft.com/office/powerpoint/2010/main" val="1452759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33DC065-35B4-2637-A948-D764FEEED2D0}"/>
              </a:ext>
            </a:extLst>
          </p:cNvPr>
          <p:cNvPicPr>
            <a:picLocks noGrp="1" noChangeAspect="1"/>
          </p:cNvPicPr>
          <p:nvPr>
            <p:ph idx="1"/>
          </p:nvPr>
        </p:nvPicPr>
        <p:blipFill>
          <a:blip r:embed="rId2">
            <a:lum contrast="20000"/>
          </a:blip>
          <a:stretch>
            <a:fillRect/>
          </a:stretch>
        </p:blipFill>
        <p:spPr>
          <a:xfrm>
            <a:off x="62402" y="658906"/>
            <a:ext cx="12067196" cy="4840941"/>
          </a:xfrm>
        </p:spPr>
      </p:pic>
    </p:spTree>
    <p:extLst>
      <p:ext uri="{BB962C8B-B14F-4D97-AF65-F5344CB8AC3E}">
        <p14:creationId xmlns:p14="http://schemas.microsoft.com/office/powerpoint/2010/main" val="1759179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332B98-D8A2-88A0-4247-2F569BE4EA79}"/>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59329" t="22632" r="16335" b="67170"/>
          <a:stretch/>
        </p:blipFill>
        <p:spPr>
          <a:xfrm>
            <a:off x="2339787" y="2724057"/>
            <a:ext cx="8043791" cy="1896036"/>
          </a:xfrm>
        </p:spPr>
      </p:pic>
      <p:sp>
        <p:nvSpPr>
          <p:cNvPr id="6" name="Title 1">
            <a:extLst>
              <a:ext uri="{FF2B5EF4-FFF2-40B4-BE49-F238E27FC236}">
                <a16:creationId xmlns:a16="http://schemas.microsoft.com/office/drawing/2014/main" id="{C393198F-FCDC-5C12-2483-5ECC0C3F8EE8}"/>
              </a:ext>
            </a:extLst>
          </p:cNvPr>
          <p:cNvSpPr txBox="1">
            <a:spLocks/>
          </p:cNvSpPr>
          <p:nvPr/>
        </p:nvSpPr>
        <p:spPr>
          <a:xfrm>
            <a:off x="717175" y="1185396"/>
            <a:ext cx="52129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r>
              <a:rPr lang="en-GB" sz="3600" i="1" dirty="0">
                <a:solidFill>
                  <a:schemeClr val="accent1"/>
                </a:solidFill>
              </a:rPr>
              <a:t>Check your answers</a:t>
            </a:r>
            <a:endParaRPr lang="hr-HR" sz="3600" i="1" dirty="0">
              <a:solidFill>
                <a:schemeClr val="accent1"/>
              </a:solidFill>
            </a:endParaRPr>
          </a:p>
        </p:txBody>
      </p:sp>
    </p:spTree>
    <p:extLst>
      <p:ext uri="{BB962C8B-B14F-4D97-AF65-F5344CB8AC3E}">
        <p14:creationId xmlns:p14="http://schemas.microsoft.com/office/powerpoint/2010/main" val="1777155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13FAC-2CAF-8DF5-BBB3-BFE2D2C67C87}"/>
              </a:ext>
            </a:extLst>
          </p:cNvPr>
          <p:cNvSpPr>
            <a:spLocks noGrp="1"/>
          </p:cNvSpPr>
          <p:nvPr>
            <p:ph type="title"/>
          </p:nvPr>
        </p:nvSpPr>
        <p:spPr/>
        <p:txBody>
          <a:bodyPr/>
          <a:lstStyle/>
          <a:p>
            <a:r>
              <a:rPr lang="en-GB" dirty="0"/>
              <a:t>Mobile OS</a:t>
            </a:r>
            <a:endParaRPr lang="hr-HR" dirty="0"/>
          </a:p>
        </p:txBody>
      </p:sp>
    </p:spTree>
    <p:extLst>
      <p:ext uri="{BB962C8B-B14F-4D97-AF65-F5344CB8AC3E}">
        <p14:creationId xmlns:p14="http://schemas.microsoft.com/office/powerpoint/2010/main" val="1220288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D63CFE0-EF73-BEEE-73DE-D2884402179F}"/>
              </a:ext>
            </a:extLst>
          </p:cNvPr>
          <p:cNvSpPr>
            <a:spLocks noGrp="1"/>
          </p:cNvSpPr>
          <p:nvPr>
            <p:ph sz="half" idx="1"/>
          </p:nvPr>
        </p:nvSpPr>
        <p:spPr>
          <a:xfrm>
            <a:off x="748553" y="1198470"/>
            <a:ext cx="5347447" cy="5544951"/>
          </a:xfrm>
        </p:spPr>
        <p:txBody>
          <a:bodyPr>
            <a:normAutofit fontScale="92500" lnSpcReduction="10000"/>
          </a:bodyPr>
          <a:lstStyle/>
          <a:p>
            <a:pPr marL="0" indent="0" algn="l">
              <a:buNone/>
            </a:pPr>
            <a:endParaRPr lang="en-GB" b="1" i="0" dirty="0">
              <a:solidFill>
                <a:srgbClr val="111111"/>
              </a:solidFill>
              <a:effectLst/>
              <a:latin typeface="Cabin-semi-bold"/>
            </a:endParaRPr>
          </a:p>
          <a:p>
            <a:pPr marL="0" indent="0" algn="l">
              <a:buNone/>
            </a:pPr>
            <a:r>
              <a:rPr lang="en-GB" b="1" i="0" dirty="0">
                <a:solidFill>
                  <a:srgbClr val="111111"/>
                </a:solidFill>
                <a:effectLst/>
                <a:latin typeface="Cabin-semi-bold"/>
              </a:rPr>
              <a:t>What Is Apple iOS?</a:t>
            </a:r>
          </a:p>
          <a:p>
            <a:pPr algn="l"/>
            <a:r>
              <a:rPr lang="en-GB" b="0" i="0" dirty="0">
                <a:solidFill>
                  <a:srgbClr val="111111"/>
                </a:solidFill>
                <a:effectLst/>
                <a:latin typeface="SourceSansPro"/>
              </a:rPr>
              <a:t>Apple iOS is the operating system for iPhone, iPad, and other Apple mobile devices. Based on Mac OS, the operating system which runs Apple’s line of Mac desktop and laptop computers, Apple iOS is designed for easy, </a:t>
            </a:r>
            <a:r>
              <a:rPr lang="en-GB" dirty="0">
                <a:solidFill>
                  <a:srgbClr val="111111"/>
                </a:solidFill>
                <a:latin typeface="SourceSansPro"/>
              </a:rPr>
              <a:t>seamless networking between </a:t>
            </a:r>
            <a:r>
              <a:rPr lang="en-GB" b="0" i="0" dirty="0">
                <a:solidFill>
                  <a:srgbClr val="111111"/>
                </a:solidFill>
                <a:effectLst/>
                <a:latin typeface="SourceSansPro"/>
              </a:rPr>
              <a:t>a range of Apple products.</a:t>
            </a:r>
          </a:p>
          <a:p>
            <a:pPr marL="0" indent="0">
              <a:buNone/>
            </a:pPr>
            <a:endParaRPr lang="en-GB" dirty="0">
              <a:solidFill>
                <a:srgbClr val="414141"/>
              </a:solidFill>
              <a:hlinkClick r:id="rId2">
                <a:extLst>
                  <a:ext uri="{A12FA001-AC4F-418D-AE19-62706E023703}">
                    <ahyp:hlinkClr xmlns:ahyp="http://schemas.microsoft.com/office/drawing/2018/hyperlinkcolor" val="tx"/>
                  </a:ext>
                </a:extLst>
              </a:hlinkClick>
            </a:endParaRPr>
          </a:p>
          <a:p>
            <a:pPr marL="0" indent="0">
              <a:buNone/>
            </a:pPr>
            <a:r>
              <a:rPr lang="hr-HR" i="1" dirty="0">
                <a:solidFill>
                  <a:schemeClr val="accent1"/>
                </a:solidFill>
                <a:hlinkClick r:id="rId2">
                  <a:extLst>
                    <a:ext uri="{A12FA001-AC4F-418D-AE19-62706E023703}">
                      <ahyp:hlinkClr xmlns:ahyp="http://schemas.microsoft.com/office/drawing/2018/hyperlinkcolor" val="tx"/>
                    </a:ext>
                  </a:extLst>
                </a:hlinkClick>
              </a:rPr>
              <a:t>https://www.investopedia.com/terms/a/apple-ios.asp</a:t>
            </a:r>
            <a:endParaRPr lang="en-GB" i="1" dirty="0">
              <a:solidFill>
                <a:schemeClr val="accent1"/>
              </a:solidFill>
            </a:endParaRPr>
          </a:p>
          <a:p>
            <a:pPr marL="0" indent="0">
              <a:buNone/>
            </a:pPr>
            <a:endParaRPr lang="hr-HR" dirty="0"/>
          </a:p>
        </p:txBody>
      </p:sp>
      <p:sp>
        <p:nvSpPr>
          <p:cNvPr id="4" name="Content Placeholder 3">
            <a:extLst>
              <a:ext uri="{FF2B5EF4-FFF2-40B4-BE49-F238E27FC236}">
                <a16:creationId xmlns:a16="http://schemas.microsoft.com/office/drawing/2014/main" id="{089947E0-5BB2-DDD0-BBB9-A55E8CB313D9}"/>
              </a:ext>
            </a:extLst>
          </p:cNvPr>
          <p:cNvSpPr>
            <a:spLocks noGrp="1"/>
          </p:cNvSpPr>
          <p:nvPr>
            <p:ph sz="half" idx="2"/>
          </p:nvPr>
        </p:nvSpPr>
        <p:spPr>
          <a:xfrm>
            <a:off x="6311153" y="1586753"/>
            <a:ext cx="5257800" cy="5544951"/>
          </a:xfrm>
        </p:spPr>
        <p:txBody>
          <a:bodyPr>
            <a:normAutofit fontScale="92500" lnSpcReduction="10000"/>
          </a:bodyPr>
          <a:lstStyle/>
          <a:p>
            <a:pPr marL="0" indent="0" algn="l">
              <a:buNone/>
            </a:pPr>
            <a:r>
              <a:rPr lang="en-GB" b="1" i="0" dirty="0">
                <a:solidFill>
                  <a:srgbClr val="111111"/>
                </a:solidFill>
                <a:effectLst/>
                <a:latin typeface="Cabin-semi-bold"/>
              </a:rPr>
              <a:t>What Is the Android Operating System?</a:t>
            </a:r>
          </a:p>
          <a:p>
            <a:pPr algn="l"/>
            <a:r>
              <a:rPr lang="en-GB" b="0" i="0" dirty="0">
                <a:solidFill>
                  <a:srgbClr val="111111"/>
                </a:solidFill>
                <a:effectLst/>
                <a:latin typeface="SourceSansPro"/>
              </a:rPr>
              <a:t>The Android operating system is a mobile operating system that was developed by Google to be used for touchscreen devices, cell phones, tablets, smart TVs, wristwatches etc. Its design lets users manipulate the mobile devices intuitively, with finger movements that mirror common motions, such as pinching, swiping, and tapping. </a:t>
            </a:r>
            <a:r>
              <a:rPr lang="hr-HR" sz="2600" i="1" dirty="0">
                <a:solidFill>
                  <a:schemeClr val="accent1"/>
                </a:solidFill>
                <a:hlinkClick r:id="rId3">
                  <a:extLst>
                    <a:ext uri="{A12FA001-AC4F-418D-AE19-62706E023703}">
                      <ahyp:hlinkClr xmlns:ahyp="http://schemas.microsoft.com/office/drawing/2018/hyperlinkcolor" val="tx"/>
                    </a:ext>
                  </a:extLst>
                </a:hlinkClick>
              </a:rPr>
              <a:t>https://www.investopedia.com/terms/a/android-operating-system.asp</a:t>
            </a:r>
            <a:endParaRPr lang="en-GB" sz="2600" i="1" dirty="0">
              <a:solidFill>
                <a:schemeClr val="accent1"/>
              </a:solidFill>
            </a:endParaRPr>
          </a:p>
          <a:p>
            <a:endParaRPr lang="hr-HR" dirty="0"/>
          </a:p>
        </p:txBody>
      </p:sp>
      <p:pic>
        <p:nvPicPr>
          <p:cNvPr id="2050" name="Picture 2" descr="Android vs iOS: The Battle of Security, Speed, and Storage | by Ankita  Kapoor | Mobile App Development Publication | Medium">
            <a:extLst>
              <a:ext uri="{FF2B5EF4-FFF2-40B4-BE49-F238E27FC236}">
                <a16:creationId xmlns:a16="http://schemas.microsoft.com/office/drawing/2014/main" id="{AC777CD4-AA46-E61D-C343-7906F49A39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497" t="25892" b="28715"/>
          <a:stretch/>
        </p:blipFill>
        <p:spPr bwMode="auto">
          <a:xfrm>
            <a:off x="4045323" y="240366"/>
            <a:ext cx="3510803" cy="1230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3664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Today you will:</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lstStyle/>
          <a:p>
            <a:r>
              <a:rPr lang="en-GB" dirty="0"/>
              <a:t>Learn about the function of the operating system</a:t>
            </a:r>
          </a:p>
          <a:p>
            <a:r>
              <a:rPr lang="en-GB" dirty="0"/>
              <a:t>Revise some features of graphical user interface (GUI)</a:t>
            </a:r>
          </a:p>
          <a:p>
            <a:r>
              <a:rPr lang="en-GB" dirty="0"/>
              <a:t>Learn the vocabulary related to reinstalling OS</a:t>
            </a:r>
          </a:p>
          <a:p>
            <a:r>
              <a:rPr lang="en-GB" dirty="0"/>
              <a:t>Compare and discuss Mobile OS</a:t>
            </a:r>
          </a:p>
          <a:p>
            <a:r>
              <a:rPr lang="en-GB" dirty="0"/>
              <a:t>Compare and discuss open source and proprietary software</a:t>
            </a:r>
          </a:p>
        </p:txBody>
      </p:sp>
    </p:spTree>
    <p:extLst>
      <p:ext uri="{BB962C8B-B14F-4D97-AF65-F5344CB8AC3E}">
        <p14:creationId xmlns:p14="http://schemas.microsoft.com/office/powerpoint/2010/main" val="23234513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droid Dominates China, Struggles in US While iOS Ticks Along">
            <a:extLst>
              <a:ext uri="{FF2B5EF4-FFF2-40B4-BE49-F238E27FC236}">
                <a16:creationId xmlns:a16="http://schemas.microsoft.com/office/drawing/2014/main" id="{21113A9E-8B60-B8D7-17F8-3C29283AD35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9223" y="1884549"/>
            <a:ext cx="5339478" cy="30034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epsi vs. Coke -- the new cola wars are here | Cola wars, Pepsi, Cola">
            <a:extLst>
              <a:ext uri="{FF2B5EF4-FFF2-40B4-BE49-F238E27FC236}">
                <a16:creationId xmlns:a16="http://schemas.microsoft.com/office/drawing/2014/main" id="{DFD50999-8C99-91CD-8CD3-110360C09F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9084" y="2168478"/>
            <a:ext cx="4834716" cy="27195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D1A5FF7-387D-280A-78FE-CA6840A21D6C}"/>
              </a:ext>
            </a:extLst>
          </p:cNvPr>
          <p:cNvSpPr txBox="1"/>
          <p:nvPr/>
        </p:nvSpPr>
        <p:spPr>
          <a:xfrm>
            <a:off x="1438835" y="5095728"/>
            <a:ext cx="9816353" cy="954107"/>
          </a:xfrm>
          <a:prstGeom prst="rect">
            <a:avLst/>
          </a:prstGeom>
          <a:noFill/>
        </p:spPr>
        <p:txBody>
          <a:bodyPr wrap="square" rtlCol="0">
            <a:spAutoFit/>
          </a:bodyPr>
          <a:lstStyle/>
          <a:p>
            <a:r>
              <a:rPr lang="en-GB" sz="2800" b="1" i="1" dirty="0">
                <a:solidFill>
                  <a:schemeClr val="accent1"/>
                </a:solidFill>
              </a:rPr>
              <a:t>Find the PDF file Mobile Operating systems on IE, read the text, discuss it as a group and answer the follow-up questions.</a:t>
            </a:r>
            <a:endParaRPr lang="hr-HR" sz="2800" b="1" i="1" dirty="0">
              <a:solidFill>
                <a:schemeClr val="accent1"/>
              </a:solidFill>
            </a:endParaRPr>
          </a:p>
        </p:txBody>
      </p:sp>
      <p:sp>
        <p:nvSpPr>
          <p:cNvPr id="5" name="TextBox 4">
            <a:extLst>
              <a:ext uri="{FF2B5EF4-FFF2-40B4-BE49-F238E27FC236}">
                <a16:creationId xmlns:a16="http://schemas.microsoft.com/office/drawing/2014/main" id="{B4EB62E2-1EBB-56D2-A6C0-D5F13A8C15EC}"/>
              </a:ext>
            </a:extLst>
          </p:cNvPr>
          <p:cNvSpPr txBox="1"/>
          <p:nvPr/>
        </p:nvSpPr>
        <p:spPr>
          <a:xfrm>
            <a:off x="658905" y="206430"/>
            <a:ext cx="10865223" cy="1569660"/>
          </a:xfrm>
          <a:prstGeom prst="rect">
            <a:avLst/>
          </a:prstGeom>
          <a:noFill/>
          <a:ln w="28575">
            <a:solidFill>
              <a:schemeClr val="accent2"/>
            </a:solidFill>
          </a:ln>
        </p:spPr>
        <p:txBody>
          <a:bodyPr wrap="square" rtlCol="0">
            <a:spAutoFit/>
          </a:bodyPr>
          <a:lstStyle/>
          <a:p>
            <a:pPr algn="l"/>
            <a:endParaRPr lang="hr-HR" sz="1800" b="0" i="0" u="none" strike="noStrike" baseline="0" dirty="0">
              <a:solidFill>
                <a:srgbClr val="000000"/>
              </a:solidFill>
              <a:latin typeface="Calibri" panose="020F0502020204030204" pitchFamily="34" charset="0"/>
            </a:endParaRPr>
          </a:p>
          <a:p>
            <a:r>
              <a:rPr lang="en-GB" sz="3600" b="1" i="1" u="none" strike="noStrike" baseline="0" dirty="0">
                <a:solidFill>
                  <a:schemeClr val="accent1"/>
                </a:solidFill>
                <a:latin typeface="Calibri" panose="020F0502020204030204" pitchFamily="34" charset="0"/>
              </a:rPr>
              <a:t>Do you know? </a:t>
            </a:r>
          </a:p>
          <a:p>
            <a:r>
              <a:rPr lang="en-GB" sz="2400" b="1" i="1" u="none" strike="noStrike" baseline="0" dirty="0">
                <a:solidFill>
                  <a:schemeClr val="accent1"/>
                </a:solidFill>
                <a:latin typeface="Calibri" panose="020F0502020204030204" pitchFamily="34" charset="0"/>
              </a:rPr>
              <a:t>How is the battle between Android and Apple similar to the “Cola wars”?</a:t>
            </a:r>
          </a:p>
          <a:p>
            <a:endParaRPr lang="hr-HR"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5218800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18B14-23CC-3266-48EA-177293EE42C4}"/>
              </a:ext>
            </a:extLst>
          </p:cNvPr>
          <p:cNvSpPr>
            <a:spLocks noGrp="1"/>
          </p:cNvSpPr>
          <p:nvPr>
            <p:ph type="title"/>
          </p:nvPr>
        </p:nvSpPr>
        <p:spPr>
          <a:xfrm>
            <a:off x="1178718" y="3904457"/>
            <a:ext cx="6808835" cy="2014537"/>
          </a:xfrm>
        </p:spPr>
        <p:txBody>
          <a:bodyPr>
            <a:normAutofit fontScale="90000"/>
          </a:bodyPr>
          <a:lstStyle/>
          <a:p>
            <a:r>
              <a:rPr lang="en-GB" dirty="0"/>
              <a:t>Open source vs proprietary software</a:t>
            </a:r>
            <a:endParaRPr lang="hr-HR" dirty="0"/>
          </a:p>
        </p:txBody>
      </p:sp>
    </p:spTree>
    <p:extLst>
      <p:ext uri="{BB962C8B-B14F-4D97-AF65-F5344CB8AC3E}">
        <p14:creationId xmlns:p14="http://schemas.microsoft.com/office/powerpoint/2010/main" val="2623871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DECC4-A16E-5E3F-A023-553B82870429}"/>
              </a:ext>
            </a:extLst>
          </p:cNvPr>
          <p:cNvSpPr>
            <a:spLocks noGrp="1"/>
          </p:cNvSpPr>
          <p:nvPr>
            <p:ph type="title"/>
          </p:nvPr>
        </p:nvSpPr>
        <p:spPr/>
        <p:txBody>
          <a:bodyPr/>
          <a:lstStyle/>
          <a:p>
            <a:r>
              <a:rPr lang="en-GB" dirty="0"/>
              <a:t>Open source vs. proprietary software</a:t>
            </a:r>
            <a:endParaRPr lang="hr-HR" dirty="0"/>
          </a:p>
        </p:txBody>
      </p:sp>
      <p:pic>
        <p:nvPicPr>
          <p:cNvPr id="5" name="Content Placeholder 4">
            <a:extLst>
              <a:ext uri="{FF2B5EF4-FFF2-40B4-BE49-F238E27FC236}">
                <a16:creationId xmlns:a16="http://schemas.microsoft.com/office/drawing/2014/main" id="{A83BDB3D-865C-1144-4D4E-D5F4BD5ACB3A}"/>
              </a:ext>
            </a:extLst>
          </p:cNvPr>
          <p:cNvPicPr>
            <a:picLocks noGrp="1" noChangeAspect="1"/>
          </p:cNvPicPr>
          <p:nvPr>
            <p:ph idx="1"/>
          </p:nvPr>
        </p:nvPicPr>
        <p:blipFill>
          <a:blip r:embed="rId2">
            <a:lum contrast="20000"/>
          </a:blip>
          <a:stretch>
            <a:fillRect/>
          </a:stretch>
        </p:blipFill>
        <p:spPr>
          <a:xfrm>
            <a:off x="2204719" y="5263419"/>
            <a:ext cx="7782561" cy="918231"/>
          </a:xfrm>
          <a:ln w="28575">
            <a:solidFill>
              <a:schemeClr val="accent1"/>
            </a:solidFill>
          </a:ln>
        </p:spPr>
      </p:pic>
      <p:pic>
        <p:nvPicPr>
          <p:cNvPr id="9" name="Picture 8">
            <a:extLst>
              <a:ext uri="{FF2B5EF4-FFF2-40B4-BE49-F238E27FC236}">
                <a16:creationId xmlns:a16="http://schemas.microsoft.com/office/drawing/2014/main" id="{90DB7393-F9CA-DCB4-009F-D4D3712E3B39}"/>
              </a:ext>
            </a:extLst>
          </p:cNvPr>
          <p:cNvPicPr>
            <a:picLocks noChangeAspect="1"/>
          </p:cNvPicPr>
          <p:nvPr/>
        </p:nvPicPr>
        <p:blipFill rotWithShape="1">
          <a:blip r:embed="rId3"/>
          <a:srcRect l="27794" t="27647" r="45515" b="38823"/>
          <a:stretch/>
        </p:blipFill>
        <p:spPr>
          <a:xfrm>
            <a:off x="606966" y="1314170"/>
            <a:ext cx="5257800" cy="3715223"/>
          </a:xfrm>
          <a:prstGeom prst="rect">
            <a:avLst/>
          </a:prstGeom>
        </p:spPr>
      </p:pic>
      <p:pic>
        <p:nvPicPr>
          <p:cNvPr id="11" name="Picture 10">
            <a:extLst>
              <a:ext uri="{FF2B5EF4-FFF2-40B4-BE49-F238E27FC236}">
                <a16:creationId xmlns:a16="http://schemas.microsoft.com/office/drawing/2014/main" id="{E8830882-4541-70B3-2E8E-F060569453F4}"/>
              </a:ext>
            </a:extLst>
          </p:cNvPr>
          <p:cNvPicPr>
            <a:picLocks noChangeAspect="1"/>
          </p:cNvPicPr>
          <p:nvPr/>
        </p:nvPicPr>
        <p:blipFill rotWithShape="1">
          <a:blip r:embed="rId4"/>
          <a:srcRect l="27463" t="27451" r="43861" b="38235"/>
          <a:stretch/>
        </p:blipFill>
        <p:spPr>
          <a:xfrm>
            <a:off x="6327234" y="1517382"/>
            <a:ext cx="5257800" cy="3538905"/>
          </a:xfrm>
          <a:prstGeom prst="rect">
            <a:avLst/>
          </a:prstGeom>
        </p:spPr>
      </p:pic>
    </p:spTree>
    <p:extLst>
      <p:ext uri="{BB962C8B-B14F-4D97-AF65-F5344CB8AC3E}">
        <p14:creationId xmlns:p14="http://schemas.microsoft.com/office/powerpoint/2010/main" val="32636114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94ADCDF-86A6-86D9-D692-24685E123F42}"/>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brightnessContrast bright="20000"/>
                    </a14:imgEffect>
                  </a14:imgLayer>
                </a14:imgProps>
              </a:ext>
            </a:extLst>
          </a:blip>
          <a:srcRect l="59503" t="13053" r="16856" b="47701"/>
          <a:stretch/>
        </p:blipFill>
        <p:spPr>
          <a:xfrm>
            <a:off x="4867836" y="255494"/>
            <a:ext cx="6293224" cy="5876766"/>
          </a:xfrm>
        </p:spPr>
      </p:pic>
      <p:sp>
        <p:nvSpPr>
          <p:cNvPr id="6" name="Title 1">
            <a:extLst>
              <a:ext uri="{FF2B5EF4-FFF2-40B4-BE49-F238E27FC236}">
                <a16:creationId xmlns:a16="http://schemas.microsoft.com/office/drawing/2014/main" id="{DE7BDC59-644F-DA57-B85B-CE2B2D79A0F3}"/>
              </a:ext>
            </a:extLst>
          </p:cNvPr>
          <p:cNvSpPr txBox="1">
            <a:spLocks/>
          </p:cNvSpPr>
          <p:nvPr/>
        </p:nvSpPr>
        <p:spPr>
          <a:xfrm>
            <a:off x="717175" y="1185396"/>
            <a:ext cx="330349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r>
              <a:rPr lang="en-GB" sz="3600" i="1" dirty="0">
                <a:solidFill>
                  <a:schemeClr val="accent1"/>
                </a:solidFill>
              </a:rPr>
              <a:t>Check your answers</a:t>
            </a:r>
            <a:endParaRPr lang="hr-HR" sz="3600" i="1" dirty="0">
              <a:solidFill>
                <a:schemeClr val="accent1"/>
              </a:solidFill>
            </a:endParaRPr>
          </a:p>
        </p:txBody>
      </p:sp>
    </p:spTree>
    <p:extLst>
      <p:ext uri="{BB962C8B-B14F-4D97-AF65-F5344CB8AC3E}">
        <p14:creationId xmlns:p14="http://schemas.microsoft.com/office/powerpoint/2010/main" val="15806617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8F3D053-FD47-E447-731F-914D8D70E103}"/>
              </a:ext>
            </a:extLst>
          </p:cNvPr>
          <p:cNvPicPr>
            <a:picLocks noGrp="1" noChangeAspect="1"/>
          </p:cNvPicPr>
          <p:nvPr>
            <p:ph idx="1"/>
          </p:nvPr>
        </p:nvPicPr>
        <p:blipFill>
          <a:blip r:embed="rId2">
            <a:lum contrast="20000"/>
          </a:blip>
          <a:stretch>
            <a:fillRect/>
          </a:stretch>
        </p:blipFill>
        <p:spPr>
          <a:xfrm>
            <a:off x="829235" y="1116105"/>
            <a:ext cx="10820417" cy="5149903"/>
          </a:xfrm>
        </p:spPr>
      </p:pic>
      <p:sp>
        <p:nvSpPr>
          <p:cNvPr id="6" name="TextBox 5">
            <a:extLst>
              <a:ext uri="{FF2B5EF4-FFF2-40B4-BE49-F238E27FC236}">
                <a16:creationId xmlns:a16="http://schemas.microsoft.com/office/drawing/2014/main" id="{FD579BAD-3CA0-BAD5-6E5E-2B7D1C11B8F8}"/>
              </a:ext>
            </a:extLst>
          </p:cNvPr>
          <p:cNvSpPr txBox="1"/>
          <p:nvPr/>
        </p:nvSpPr>
        <p:spPr>
          <a:xfrm>
            <a:off x="1331266" y="330382"/>
            <a:ext cx="9816353" cy="523220"/>
          </a:xfrm>
          <a:prstGeom prst="rect">
            <a:avLst/>
          </a:prstGeom>
          <a:noFill/>
        </p:spPr>
        <p:txBody>
          <a:bodyPr wrap="square" rtlCol="0">
            <a:spAutoFit/>
          </a:bodyPr>
          <a:lstStyle/>
          <a:p>
            <a:r>
              <a:rPr lang="en-GB" sz="2800" b="1" i="1" dirty="0">
                <a:solidFill>
                  <a:schemeClr val="accent1"/>
                </a:solidFill>
              </a:rPr>
              <a:t>Read this web article about open source software</a:t>
            </a:r>
            <a:endParaRPr lang="hr-HR" sz="2800" b="1" i="1" dirty="0">
              <a:solidFill>
                <a:schemeClr val="accent1"/>
              </a:solidFill>
            </a:endParaRPr>
          </a:p>
        </p:txBody>
      </p:sp>
    </p:spTree>
    <p:extLst>
      <p:ext uri="{BB962C8B-B14F-4D97-AF65-F5344CB8AC3E}">
        <p14:creationId xmlns:p14="http://schemas.microsoft.com/office/powerpoint/2010/main" val="5126529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5A535BA-3768-5D8D-1922-E049C63966D3}"/>
              </a:ext>
            </a:extLst>
          </p:cNvPr>
          <p:cNvPicPr>
            <a:picLocks noGrp="1" noChangeAspect="1"/>
          </p:cNvPicPr>
          <p:nvPr>
            <p:ph idx="1"/>
          </p:nvPr>
        </p:nvPicPr>
        <p:blipFill>
          <a:blip r:embed="rId4">
            <a:lum contrast="20000"/>
          </a:blip>
          <a:stretch>
            <a:fillRect/>
          </a:stretch>
        </p:blipFill>
        <p:spPr>
          <a:xfrm>
            <a:off x="544097" y="3597300"/>
            <a:ext cx="11399641" cy="2043137"/>
          </a:xfrm>
          <a:prstGeom prst="rect">
            <a:avLst/>
          </a:prstGeom>
        </p:spPr>
      </p:pic>
      <p:pic>
        <p:nvPicPr>
          <p:cNvPr id="5" name="11 Track 11">
            <a:hlinkClick r:id="" action="ppaction://media"/>
            <a:extLst>
              <a:ext uri="{FF2B5EF4-FFF2-40B4-BE49-F238E27FC236}">
                <a16:creationId xmlns:a16="http://schemas.microsoft.com/office/drawing/2014/main" id="{41566F13-3FFD-3126-021A-5DB75EC565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0067" y="1344403"/>
            <a:ext cx="487363" cy="487363"/>
          </a:xfrm>
          <a:prstGeom prst="rect">
            <a:avLst/>
          </a:prstGeom>
        </p:spPr>
      </p:pic>
      <p:pic>
        <p:nvPicPr>
          <p:cNvPr id="3074" name="Picture 2" descr="Open Source or Proprietary Software">
            <a:extLst>
              <a:ext uri="{FF2B5EF4-FFF2-40B4-BE49-F238E27FC236}">
                <a16:creationId xmlns:a16="http://schemas.microsoft.com/office/drawing/2014/main" id="{B36756A0-219F-560C-0CA7-C58353FEA1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43187" y="197435"/>
            <a:ext cx="69056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0524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198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06B042F-94BF-31DF-4E48-214C1F82725F}"/>
              </a:ext>
            </a:extLst>
          </p:cNvPr>
          <p:cNvGraphicFramePr>
            <a:graphicFrameLocks noGrp="1"/>
          </p:cNvGraphicFramePr>
          <p:nvPr>
            <p:ph idx="1"/>
            <p:extLst>
              <p:ext uri="{D42A27DB-BD31-4B8C-83A1-F6EECF244321}">
                <p14:modId xmlns:p14="http://schemas.microsoft.com/office/powerpoint/2010/main" val="3079585800"/>
              </p:ext>
            </p:extLst>
          </p:nvPr>
        </p:nvGraphicFramePr>
        <p:xfrm>
          <a:off x="932329" y="2100580"/>
          <a:ext cx="10515600" cy="2743200"/>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3460936340"/>
                    </a:ext>
                  </a:extLst>
                </a:gridCol>
                <a:gridCol w="5257800">
                  <a:extLst>
                    <a:ext uri="{9D8B030D-6E8A-4147-A177-3AD203B41FA5}">
                      <a16:colId xmlns:a16="http://schemas.microsoft.com/office/drawing/2014/main" val="692793668"/>
                    </a:ext>
                  </a:extLst>
                </a:gridCol>
              </a:tblGrid>
              <a:tr h="370840">
                <a:tc>
                  <a:txBody>
                    <a:bodyPr/>
                    <a:lstStyle/>
                    <a:p>
                      <a:r>
                        <a:rPr lang="en-GB" sz="2400" dirty="0"/>
                        <a:t>Proprietary software</a:t>
                      </a:r>
                      <a:endParaRPr lang="hr-HR" sz="2400" dirty="0"/>
                    </a:p>
                  </a:txBody>
                  <a:tcPr/>
                </a:tc>
                <a:tc>
                  <a:txBody>
                    <a:bodyPr/>
                    <a:lstStyle/>
                    <a:p>
                      <a:r>
                        <a:rPr lang="en-GB" sz="2400" dirty="0"/>
                        <a:t>Open source software</a:t>
                      </a:r>
                      <a:endParaRPr lang="hr-HR" sz="2400" dirty="0"/>
                    </a:p>
                  </a:txBody>
                  <a:tcPr/>
                </a:tc>
                <a:extLst>
                  <a:ext uri="{0D108BD9-81ED-4DB2-BD59-A6C34878D82A}">
                    <a16:rowId xmlns:a16="http://schemas.microsoft.com/office/drawing/2014/main" val="2425695349"/>
                  </a:ext>
                </a:extLst>
              </a:tr>
              <a:tr h="370840">
                <a:tc>
                  <a:txBody>
                    <a:bodyPr/>
                    <a:lstStyle/>
                    <a:p>
                      <a:pPr marL="285750" indent="-285750">
                        <a:buFont typeface="Arial" panose="020B0604020202020204" pitchFamily="34" charset="0"/>
                        <a:buChar char="•"/>
                      </a:pPr>
                      <a:r>
                        <a:rPr lang="en-GB" sz="2400" b="0" i="0" u="none" strike="noStrike" kern="1200" baseline="0" dirty="0">
                          <a:solidFill>
                            <a:schemeClr val="dk1"/>
                          </a:solidFill>
                          <a:latin typeface="+mn-lt"/>
                          <a:ea typeface="+mn-ea"/>
                          <a:cs typeface="+mn-cs"/>
                        </a:rPr>
                        <a:t>cheaper training and free support</a:t>
                      </a:r>
                    </a:p>
                    <a:p>
                      <a:pPr marL="285750" indent="-285750">
                        <a:buFont typeface="Arial" panose="020B0604020202020204" pitchFamily="34" charset="0"/>
                        <a:buChar char="•"/>
                      </a:pPr>
                      <a:r>
                        <a:rPr lang="en-GB" sz="2400" b="0" i="0" u="none" strike="noStrike" kern="1200" baseline="0" dirty="0">
                          <a:solidFill>
                            <a:schemeClr val="dk1"/>
                          </a:solidFill>
                          <a:latin typeface="+mn-lt"/>
                          <a:ea typeface="+mn-ea"/>
                          <a:cs typeface="+mn-cs"/>
                        </a:rPr>
                        <a:t>better quality: more features, better looking,</a:t>
                      </a:r>
                    </a:p>
                    <a:p>
                      <a:pPr marL="285750" indent="-285750">
                        <a:buFont typeface="Arial" panose="020B0604020202020204" pitchFamily="34" charset="0"/>
                        <a:buChar char="•"/>
                      </a:pPr>
                      <a:r>
                        <a:rPr lang="en-GB" sz="2400" b="0" i="0" u="none" strike="noStrike" kern="1200" baseline="0" dirty="0">
                          <a:solidFill>
                            <a:schemeClr val="dk1"/>
                          </a:solidFill>
                          <a:latin typeface="+mn-lt"/>
                          <a:ea typeface="+mn-ea"/>
                          <a:cs typeface="+mn-cs"/>
                        </a:rPr>
                        <a:t>fewer bugs (because they pay their developers)</a:t>
                      </a:r>
                    </a:p>
                    <a:p>
                      <a:pPr marL="285750" indent="-285750">
                        <a:buFont typeface="Arial" panose="020B0604020202020204" pitchFamily="34" charset="0"/>
                        <a:buChar char="•"/>
                      </a:pPr>
                      <a:r>
                        <a:rPr lang="hr-HR" sz="2400" b="0" i="0" u="none" strike="noStrike" kern="1200" baseline="0" dirty="0">
                          <a:solidFill>
                            <a:schemeClr val="dk1"/>
                          </a:solidFill>
                          <a:latin typeface="+mn-lt"/>
                          <a:ea typeface="+mn-ea"/>
                          <a:cs typeface="+mn-cs"/>
                        </a:rPr>
                        <a:t>more </a:t>
                      </a:r>
                      <a:r>
                        <a:rPr lang="hr-HR" sz="2400" b="0" i="0" u="none" strike="noStrike" kern="1200" baseline="0" dirty="0" err="1">
                          <a:solidFill>
                            <a:schemeClr val="dk1"/>
                          </a:solidFill>
                          <a:latin typeface="+mn-lt"/>
                          <a:ea typeface="+mn-ea"/>
                          <a:cs typeface="+mn-cs"/>
                        </a:rPr>
                        <a:t>applications</a:t>
                      </a:r>
                      <a:r>
                        <a:rPr lang="hr-HR" sz="2400" b="0" i="0" u="none" strike="noStrike" kern="1200" baseline="0" dirty="0">
                          <a:solidFill>
                            <a:schemeClr val="dk1"/>
                          </a:solidFill>
                          <a:latin typeface="+mn-lt"/>
                          <a:ea typeface="+mn-ea"/>
                          <a:cs typeface="+mn-cs"/>
                        </a:rPr>
                        <a:t> </a:t>
                      </a:r>
                      <a:r>
                        <a:rPr lang="hr-HR" sz="2400" b="0" i="0" u="none" strike="noStrike" kern="1200" baseline="0" dirty="0" err="1">
                          <a:solidFill>
                            <a:schemeClr val="dk1"/>
                          </a:solidFill>
                          <a:latin typeface="+mn-lt"/>
                          <a:ea typeface="+mn-ea"/>
                          <a:cs typeface="+mn-cs"/>
                        </a:rPr>
                        <a:t>available</a:t>
                      </a:r>
                      <a:endParaRPr lang="hr-HR" sz="2400" dirty="0"/>
                    </a:p>
                  </a:txBody>
                  <a:tcPr/>
                </a:tc>
                <a:tc>
                  <a:txBody>
                    <a:bodyPr/>
                    <a:lstStyle/>
                    <a:p>
                      <a:pPr marL="285750" indent="-285750">
                        <a:buFont typeface="Arial" panose="020B0604020202020204" pitchFamily="34" charset="0"/>
                        <a:buChar char="•"/>
                      </a:pPr>
                      <a:r>
                        <a:rPr lang="en-GB" sz="2400" b="0" i="0" u="none" strike="noStrike" kern="1200" baseline="0" dirty="0">
                          <a:solidFill>
                            <a:schemeClr val="dk1"/>
                          </a:solidFill>
                          <a:latin typeface="+mn-lt"/>
                          <a:ea typeface="+mn-ea"/>
                          <a:cs typeface="+mn-cs"/>
                        </a:rPr>
                        <a:t>f</a:t>
                      </a:r>
                      <a:r>
                        <a:rPr lang="hr-HR" sz="2400" b="0" i="0" u="none" strike="noStrike" kern="1200" baseline="0" dirty="0" err="1">
                          <a:solidFill>
                            <a:schemeClr val="dk1"/>
                          </a:solidFill>
                          <a:latin typeface="+mn-lt"/>
                          <a:ea typeface="+mn-ea"/>
                          <a:cs typeface="+mn-cs"/>
                        </a:rPr>
                        <a:t>ree</a:t>
                      </a:r>
                      <a:endParaRPr lang="en-GB" sz="2400" b="0" i="0" u="none" strike="noStrike" kern="1200" baseline="0" dirty="0">
                        <a:solidFill>
                          <a:schemeClr val="dk1"/>
                        </a:solidFill>
                        <a:latin typeface="+mn-lt"/>
                        <a:ea typeface="+mn-ea"/>
                        <a:cs typeface="+mn-cs"/>
                      </a:endParaRPr>
                    </a:p>
                    <a:p>
                      <a:pPr marL="285750" indent="-285750">
                        <a:buFont typeface="Arial" panose="020B0604020202020204" pitchFamily="34" charset="0"/>
                        <a:buChar char="•"/>
                      </a:pPr>
                      <a:r>
                        <a:rPr lang="en-GB" sz="2400" b="0" i="0" u="none" strike="noStrike" kern="1200" baseline="0" dirty="0">
                          <a:solidFill>
                            <a:schemeClr val="dk1"/>
                          </a:solidFill>
                          <a:latin typeface="+mn-lt"/>
                          <a:ea typeface="+mn-ea"/>
                          <a:cs typeface="+mn-cs"/>
                        </a:rPr>
                        <a:t>freedom/independence from the vendor</a:t>
                      </a:r>
                    </a:p>
                    <a:p>
                      <a:pPr marL="285750" indent="-285750">
                        <a:buFont typeface="Arial" panose="020B0604020202020204" pitchFamily="34" charset="0"/>
                        <a:buChar char="•"/>
                      </a:pPr>
                      <a:r>
                        <a:rPr lang="hr-HR" sz="2400" b="0" i="0" u="none" strike="noStrike" kern="1200" baseline="0" dirty="0" err="1">
                          <a:solidFill>
                            <a:schemeClr val="dk1"/>
                          </a:solidFill>
                          <a:latin typeface="+mn-lt"/>
                          <a:ea typeface="+mn-ea"/>
                          <a:cs typeface="+mn-cs"/>
                        </a:rPr>
                        <a:t>can</a:t>
                      </a:r>
                      <a:r>
                        <a:rPr lang="hr-HR" sz="2400" b="0" i="0" u="none" strike="noStrike" kern="1200" baseline="0" dirty="0">
                          <a:solidFill>
                            <a:schemeClr val="dk1"/>
                          </a:solidFill>
                          <a:latin typeface="+mn-lt"/>
                          <a:ea typeface="+mn-ea"/>
                          <a:cs typeface="+mn-cs"/>
                        </a:rPr>
                        <a:t> </a:t>
                      </a:r>
                      <a:r>
                        <a:rPr lang="hr-HR" sz="2400" b="0" i="0" u="none" strike="noStrike" kern="1200" baseline="0" dirty="0" err="1">
                          <a:solidFill>
                            <a:schemeClr val="dk1"/>
                          </a:solidFill>
                          <a:latin typeface="+mn-lt"/>
                          <a:ea typeface="+mn-ea"/>
                          <a:cs typeface="+mn-cs"/>
                        </a:rPr>
                        <a:t>add</a:t>
                      </a:r>
                      <a:r>
                        <a:rPr lang="hr-HR" sz="2400" b="0" i="0" u="none" strike="noStrike" kern="1200" baseline="0" dirty="0">
                          <a:solidFill>
                            <a:schemeClr val="dk1"/>
                          </a:solidFill>
                          <a:latin typeface="+mn-lt"/>
                          <a:ea typeface="+mn-ea"/>
                          <a:cs typeface="+mn-cs"/>
                        </a:rPr>
                        <a:t> </a:t>
                      </a:r>
                      <a:r>
                        <a:rPr lang="hr-HR" sz="2400" b="0" i="0" u="none" strike="noStrike" kern="1200" baseline="0" dirty="0" err="1">
                          <a:solidFill>
                            <a:schemeClr val="dk1"/>
                          </a:solidFill>
                          <a:latin typeface="+mn-lt"/>
                          <a:ea typeface="+mn-ea"/>
                          <a:cs typeface="+mn-cs"/>
                        </a:rPr>
                        <a:t>features</a:t>
                      </a:r>
                      <a:endParaRPr lang="en-GB" sz="2400" b="0" i="0" u="none" strike="noStrike" kern="1200" baseline="0" dirty="0">
                        <a:solidFill>
                          <a:schemeClr val="dk1"/>
                        </a:solidFill>
                        <a:latin typeface="+mn-lt"/>
                        <a:ea typeface="+mn-ea"/>
                        <a:cs typeface="+mn-cs"/>
                      </a:endParaRPr>
                    </a:p>
                    <a:p>
                      <a:pPr marL="285750" indent="-285750">
                        <a:buFont typeface="Arial" panose="020B0604020202020204" pitchFamily="34" charset="0"/>
                        <a:buChar char="•"/>
                      </a:pPr>
                      <a:r>
                        <a:rPr lang="hr-HR" sz="2400" b="0" i="0" u="none" strike="noStrike" kern="1200" baseline="0" dirty="0" err="1">
                          <a:solidFill>
                            <a:schemeClr val="dk1"/>
                          </a:solidFill>
                          <a:latin typeface="+mn-lt"/>
                          <a:ea typeface="+mn-ea"/>
                          <a:cs typeface="+mn-cs"/>
                        </a:rPr>
                        <a:t>have</a:t>
                      </a:r>
                      <a:r>
                        <a:rPr lang="hr-HR" sz="2400" b="0" i="0" u="none" strike="noStrike" kern="1200" baseline="0" dirty="0">
                          <a:solidFill>
                            <a:schemeClr val="dk1"/>
                          </a:solidFill>
                          <a:latin typeface="+mn-lt"/>
                          <a:ea typeface="+mn-ea"/>
                          <a:cs typeface="+mn-cs"/>
                        </a:rPr>
                        <a:t> </a:t>
                      </a:r>
                      <a:r>
                        <a:rPr lang="hr-HR" sz="2400" b="0" i="0" u="none" strike="noStrike" kern="1200" baseline="0" dirty="0" err="1">
                          <a:solidFill>
                            <a:schemeClr val="dk1"/>
                          </a:solidFill>
                          <a:latin typeface="+mn-lt"/>
                          <a:ea typeface="+mn-ea"/>
                          <a:cs typeface="+mn-cs"/>
                        </a:rPr>
                        <a:t>control</a:t>
                      </a:r>
                      <a:r>
                        <a:rPr lang="hr-HR" sz="2400" b="0" i="0" u="none" strike="noStrike" kern="1200" baseline="0" dirty="0">
                          <a:solidFill>
                            <a:schemeClr val="dk1"/>
                          </a:solidFill>
                          <a:latin typeface="+mn-lt"/>
                          <a:ea typeface="+mn-ea"/>
                          <a:cs typeface="+mn-cs"/>
                        </a:rPr>
                        <a:t> </a:t>
                      </a:r>
                      <a:r>
                        <a:rPr lang="hr-HR" sz="2400" b="0" i="0" u="none" strike="noStrike" kern="1200" baseline="0" dirty="0" err="1">
                          <a:solidFill>
                            <a:schemeClr val="dk1"/>
                          </a:solidFill>
                          <a:latin typeface="+mn-lt"/>
                          <a:ea typeface="+mn-ea"/>
                          <a:cs typeface="+mn-cs"/>
                        </a:rPr>
                        <a:t>over</a:t>
                      </a:r>
                      <a:r>
                        <a:rPr lang="hr-HR" sz="2400" b="0" i="0" u="none" strike="noStrike" kern="1200" baseline="0" dirty="0">
                          <a:solidFill>
                            <a:schemeClr val="dk1"/>
                          </a:solidFill>
                          <a:latin typeface="+mn-lt"/>
                          <a:ea typeface="+mn-ea"/>
                          <a:cs typeface="+mn-cs"/>
                        </a:rPr>
                        <a:t> data</a:t>
                      </a:r>
                      <a:endParaRPr lang="hr-HR" sz="2400" dirty="0"/>
                    </a:p>
                  </a:txBody>
                  <a:tcPr/>
                </a:tc>
                <a:extLst>
                  <a:ext uri="{0D108BD9-81ED-4DB2-BD59-A6C34878D82A}">
                    <a16:rowId xmlns:a16="http://schemas.microsoft.com/office/drawing/2014/main" val="1777997285"/>
                  </a:ext>
                </a:extLst>
              </a:tr>
            </a:tbl>
          </a:graphicData>
        </a:graphic>
      </p:graphicFrame>
      <p:sp>
        <p:nvSpPr>
          <p:cNvPr id="5" name="Title 1">
            <a:extLst>
              <a:ext uri="{FF2B5EF4-FFF2-40B4-BE49-F238E27FC236}">
                <a16:creationId xmlns:a16="http://schemas.microsoft.com/office/drawing/2014/main" id="{BE782678-10B0-AD43-1C8C-1DA2B93331B9}"/>
              </a:ext>
            </a:extLst>
          </p:cNvPr>
          <p:cNvSpPr txBox="1">
            <a:spLocks noGrp="1"/>
          </p:cNvSpPr>
          <p:nvPr>
            <p:ph type="title"/>
          </p:nvPr>
        </p:nvSpPr>
        <p:spPr>
          <a:xfrm>
            <a:off x="838200" y="365125"/>
            <a:ext cx="10515600" cy="1325563"/>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Arial" charset="0"/>
                <a:ea typeface="Arial" charset="0"/>
                <a:cs typeface="Arial" charset="0"/>
              </a:defRPr>
            </a:lvl1pPr>
          </a:lstStyle>
          <a:p>
            <a:r>
              <a:rPr lang="en-GB" sz="3600" i="1" dirty="0">
                <a:solidFill>
                  <a:schemeClr val="accent1"/>
                </a:solidFill>
              </a:rPr>
              <a:t>Check your answers</a:t>
            </a:r>
            <a:br>
              <a:rPr lang="en-GB" sz="3600" i="1" dirty="0">
                <a:solidFill>
                  <a:schemeClr val="accent1"/>
                </a:solidFill>
              </a:rPr>
            </a:br>
            <a:r>
              <a:rPr lang="en-GB" sz="3600" dirty="0">
                <a:solidFill>
                  <a:schemeClr val="accent1"/>
                </a:solidFill>
              </a:rPr>
              <a:t>The PROs of proprietary and open source software</a:t>
            </a:r>
            <a:endParaRPr lang="hr-HR" sz="3600" dirty="0">
              <a:solidFill>
                <a:schemeClr val="accent1"/>
              </a:solidFill>
            </a:endParaRPr>
          </a:p>
        </p:txBody>
      </p:sp>
    </p:spTree>
    <p:extLst>
      <p:ext uri="{BB962C8B-B14F-4D97-AF65-F5344CB8AC3E}">
        <p14:creationId xmlns:p14="http://schemas.microsoft.com/office/powerpoint/2010/main" val="34295070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917F0FE-F64B-1409-E58B-2EB255F89F0F}"/>
              </a:ext>
            </a:extLst>
          </p:cNvPr>
          <p:cNvPicPr>
            <a:picLocks noGrp="1" noChangeAspect="1"/>
          </p:cNvPicPr>
          <p:nvPr>
            <p:ph idx="1"/>
          </p:nvPr>
        </p:nvPicPr>
        <p:blipFill rotWithShape="1">
          <a:blip r:embed="rId2"/>
          <a:srcRect l="30577" t="25020" r="30642" b="16103"/>
          <a:stretch/>
        </p:blipFill>
        <p:spPr>
          <a:xfrm>
            <a:off x="4168589" y="6279"/>
            <a:ext cx="8023412" cy="6851721"/>
          </a:xfrm>
        </p:spPr>
      </p:pic>
      <p:sp>
        <p:nvSpPr>
          <p:cNvPr id="6" name="TextBox 5">
            <a:extLst>
              <a:ext uri="{FF2B5EF4-FFF2-40B4-BE49-F238E27FC236}">
                <a16:creationId xmlns:a16="http://schemas.microsoft.com/office/drawing/2014/main" id="{270AFE12-9DDD-D416-A651-5428E0BA3D11}"/>
              </a:ext>
            </a:extLst>
          </p:cNvPr>
          <p:cNvSpPr txBox="1"/>
          <p:nvPr/>
        </p:nvSpPr>
        <p:spPr>
          <a:xfrm>
            <a:off x="510988" y="448323"/>
            <a:ext cx="2998694" cy="5693866"/>
          </a:xfrm>
          <a:prstGeom prst="rect">
            <a:avLst/>
          </a:prstGeom>
          <a:noFill/>
        </p:spPr>
        <p:txBody>
          <a:bodyPr wrap="square" rtlCol="0">
            <a:spAutoFit/>
          </a:bodyPr>
          <a:lstStyle/>
          <a:p>
            <a:r>
              <a:rPr lang="en-GB" sz="2800" b="1" dirty="0">
                <a:solidFill>
                  <a:schemeClr val="accent1"/>
                </a:solidFill>
              </a:rPr>
              <a:t>What do you know about Linux history?</a:t>
            </a:r>
          </a:p>
          <a:p>
            <a:r>
              <a:rPr lang="en-GB" sz="2800" b="1" dirty="0">
                <a:solidFill>
                  <a:schemeClr val="accent1"/>
                </a:solidFill>
              </a:rPr>
              <a:t>What is the Kernel?</a:t>
            </a:r>
          </a:p>
          <a:p>
            <a:endParaRPr lang="en-GB" sz="2800" b="1" dirty="0">
              <a:solidFill>
                <a:schemeClr val="accent1"/>
              </a:solidFill>
            </a:endParaRPr>
          </a:p>
          <a:p>
            <a:r>
              <a:rPr lang="en-GB" sz="2800" b="1" i="1" dirty="0">
                <a:solidFill>
                  <a:schemeClr val="accent1"/>
                </a:solidFill>
              </a:rPr>
              <a:t>Read the text and find out. </a:t>
            </a:r>
          </a:p>
          <a:p>
            <a:endParaRPr lang="en-GB" sz="2800" b="1" i="1" dirty="0">
              <a:solidFill>
                <a:schemeClr val="accent1"/>
              </a:solidFill>
            </a:endParaRPr>
          </a:p>
          <a:p>
            <a:r>
              <a:rPr lang="en-GB" sz="2800" b="1" i="1" dirty="0">
                <a:solidFill>
                  <a:schemeClr val="accent1"/>
                </a:solidFill>
              </a:rPr>
              <a:t>Then complete it with the missing articles a/an/the</a:t>
            </a:r>
            <a:r>
              <a:rPr lang="hr-HR" sz="2800" b="1" i="1" dirty="0">
                <a:solidFill>
                  <a:schemeClr val="accent1"/>
                </a:solidFill>
              </a:rPr>
              <a:t> </a:t>
            </a:r>
            <a:r>
              <a:rPr lang="hr-HR" sz="2800" b="1" i="1" dirty="0" err="1">
                <a:solidFill>
                  <a:schemeClr val="accent1"/>
                </a:solidFill>
              </a:rPr>
              <a:t>or</a:t>
            </a:r>
            <a:r>
              <a:rPr lang="hr-HR" sz="2800" b="1" i="1" dirty="0">
                <a:solidFill>
                  <a:schemeClr val="accent1"/>
                </a:solidFill>
              </a:rPr>
              <a:t> no </a:t>
            </a:r>
            <a:r>
              <a:rPr lang="hr-HR" sz="2800" b="1" i="1" dirty="0" err="1">
                <a:solidFill>
                  <a:schemeClr val="accent1"/>
                </a:solidFill>
              </a:rPr>
              <a:t>article</a:t>
            </a:r>
            <a:r>
              <a:rPr lang="hr-HR" sz="2800" b="1" i="1">
                <a:solidFill>
                  <a:schemeClr val="accent1"/>
                </a:solidFill>
              </a:rPr>
              <a:t>.</a:t>
            </a:r>
            <a:endParaRPr lang="hr-HR" sz="2800" b="1" i="1" dirty="0">
              <a:solidFill>
                <a:schemeClr val="accent1"/>
              </a:solidFill>
            </a:endParaRPr>
          </a:p>
        </p:txBody>
      </p:sp>
    </p:spTree>
    <p:extLst>
      <p:ext uri="{BB962C8B-B14F-4D97-AF65-F5344CB8AC3E}">
        <p14:creationId xmlns:p14="http://schemas.microsoft.com/office/powerpoint/2010/main" val="982382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AF9D1-20D8-E4B4-F29F-6BCD091C4863}"/>
              </a:ext>
            </a:extLst>
          </p:cNvPr>
          <p:cNvSpPr>
            <a:spLocks noGrp="1"/>
          </p:cNvSpPr>
          <p:nvPr>
            <p:ph type="title"/>
          </p:nvPr>
        </p:nvSpPr>
        <p:spPr/>
        <p:txBody>
          <a:bodyPr/>
          <a:lstStyle/>
          <a:p>
            <a:r>
              <a:rPr lang="en-GB" dirty="0"/>
              <a:t>Resources:</a:t>
            </a:r>
            <a:endParaRPr lang="hr-HR" dirty="0"/>
          </a:p>
        </p:txBody>
      </p:sp>
      <p:sp>
        <p:nvSpPr>
          <p:cNvPr id="3" name="Content Placeholder 2">
            <a:extLst>
              <a:ext uri="{FF2B5EF4-FFF2-40B4-BE49-F238E27FC236}">
                <a16:creationId xmlns:a16="http://schemas.microsoft.com/office/drawing/2014/main" id="{E6296DB8-FC02-575C-C163-C741F1192CE5}"/>
              </a:ext>
            </a:extLst>
          </p:cNvPr>
          <p:cNvSpPr>
            <a:spLocks noGrp="1"/>
          </p:cNvSpPr>
          <p:nvPr>
            <p:ph idx="1"/>
          </p:nvPr>
        </p:nvSpPr>
        <p:spPr/>
        <p:txBody>
          <a:bodyPr>
            <a:normAutofit fontScale="85000" lnSpcReduction="10000"/>
          </a:bodyPr>
          <a:lstStyle/>
          <a:p>
            <a:pPr>
              <a:lnSpc>
                <a:spcPct val="107000"/>
              </a:lnSpc>
              <a:spcAft>
                <a:spcPts val="800"/>
              </a:spcAft>
            </a:pPr>
            <a:r>
              <a:rPr lang="en-GB" kern="100" dirty="0" err="1">
                <a:effectLst/>
                <a:latin typeface="Calibri" panose="020F0502020204030204" pitchFamily="34" charset="0"/>
                <a:ea typeface="Calibri" panose="020F0502020204030204" pitchFamily="34" charset="0"/>
                <a:cs typeface="Times New Roman" panose="02020603050405020304" pitchFamily="18" charset="0"/>
              </a:rPr>
              <a:t>Remacha</a:t>
            </a:r>
            <a:r>
              <a:rPr lang="en-GB" kern="100" dirty="0">
                <a:effectLst/>
                <a:latin typeface="Calibri" panose="020F0502020204030204" pitchFamily="34" charset="0"/>
                <a:ea typeface="Calibri" panose="020F0502020204030204" pitchFamily="34" charset="0"/>
                <a:cs typeface="Times New Roman" panose="02020603050405020304" pitchFamily="18" charset="0"/>
              </a:rPr>
              <a:t>, Infotech – </a:t>
            </a:r>
            <a:r>
              <a:rPr lang="hr-HR"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en-GB" kern="100">
                <a:effectLst/>
                <a:latin typeface="Calibri" panose="020F0502020204030204" pitchFamily="34" charset="0"/>
                <a:ea typeface="Calibri" panose="020F0502020204030204" pitchFamily="34" charset="0"/>
                <a:cs typeface="Times New Roman" panose="02020603050405020304" pitchFamily="18" charset="0"/>
              </a:rPr>
              <a:t> 13 (pp </a:t>
            </a:r>
            <a:r>
              <a:rPr lang="en-GB" kern="100">
                <a:latin typeface="Calibri" panose="020F0502020204030204" pitchFamily="34" charset="0"/>
                <a:ea typeface="Calibri" panose="020F0502020204030204" pitchFamily="34" charset="0"/>
                <a:cs typeface="Times New Roman" panose="02020603050405020304" pitchFamily="18" charset="0"/>
              </a:rPr>
              <a:t>63,64,65,67</a:t>
            </a:r>
            <a:r>
              <a:rPr lang="en-GB" kern="100">
                <a:effectLst/>
                <a:latin typeface="Calibri" panose="020F0502020204030204" pitchFamily="34" charset="0"/>
                <a:ea typeface="Calibri" panose="020F0502020204030204" pitchFamily="34" charset="0"/>
                <a:cs typeface="Times New Roman" panose="02020603050405020304" pitchFamily="18" charset="0"/>
              </a:rPr>
              <a:t>) </a:t>
            </a:r>
            <a:r>
              <a:rPr lang="en-GB" kern="100" dirty="0">
                <a:effectLst/>
                <a:latin typeface="Calibri" panose="020F0502020204030204" pitchFamily="34" charset="0"/>
                <a:ea typeface="Calibri" panose="020F0502020204030204" pitchFamily="34" charset="0"/>
                <a:cs typeface="Times New Roman" panose="02020603050405020304" pitchFamily="18" charset="0"/>
                <a:hlinkClick r:id="rId2"/>
              </a:rPr>
              <a:t>https://www.academia.edu/28436822/Infotech_english_for_computer_users_Students_Book_4th_Edition</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kern="100" dirty="0">
                <a:latin typeface="Calibri" panose="020F0502020204030204" pitchFamily="34" charset="0"/>
                <a:ea typeface="Calibri" panose="020F0502020204030204" pitchFamily="34" charset="0"/>
                <a:cs typeface="Times New Roman" panose="02020603050405020304" pitchFamily="18" charset="0"/>
              </a:rPr>
              <a:t>Hill, English for Information Technology 2. Pearson Education ELS - </a:t>
            </a:r>
            <a:r>
              <a:rPr lang="hr-HR" sz="2800" kern="100" dirty="0" err="1">
                <a:effectLst/>
                <a:latin typeface="Calibri" panose="020F0502020204030204" pitchFamily="34" charset="0"/>
                <a:ea typeface="Calibri" panose="020F0502020204030204" pitchFamily="34" charset="0"/>
                <a:cs typeface="Times New Roman" panose="02020603050405020304" pitchFamily="18" charset="0"/>
              </a:rPr>
              <a:t>Unit</a:t>
            </a:r>
            <a:r>
              <a:rPr lang="hr-HR" sz="2800" kern="100" dirty="0">
                <a:effectLst/>
                <a:latin typeface="Calibri" panose="020F0502020204030204" pitchFamily="34" charset="0"/>
                <a:ea typeface="Calibri" panose="020F0502020204030204" pitchFamily="34" charset="0"/>
                <a:cs typeface="Times New Roman" panose="02020603050405020304" pitchFamily="18" charset="0"/>
              </a:rPr>
              <a:t> 2 – IT Systems (p</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p</a:t>
            </a:r>
            <a:r>
              <a:rPr lang="hr-HR" sz="2800" kern="100" dirty="0">
                <a:effectLst/>
                <a:latin typeface="Calibri" panose="020F0502020204030204" pitchFamily="34" charset="0"/>
                <a:ea typeface="Calibri" panose="020F0502020204030204" pitchFamily="34" charset="0"/>
                <a:cs typeface="Times New Roman" panose="02020603050405020304" pitchFamily="18" charset="0"/>
              </a:rPr>
              <a:t> 1</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8,19)</a:t>
            </a:r>
            <a:r>
              <a:rPr lang="en-GB" kern="100" dirty="0">
                <a:latin typeface="Calibri" panose="020F0502020204030204" pitchFamily="34" charset="0"/>
                <a:ea typeface="Calibri" panose="020F0502020204030204" pitchFamily="34" charset="0"/>
                <a:cs typeface="Times New Roman" panose="02020603050405020304" pitchFamily="18" charset="0"/>
              </a:rPr>
              <a:t>, </a:t>
            </a:r>
            <a:r>
              <a:rPr lang="en-GB" sz="2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2800" kern="100" dirty="0">
                <a:effectLst/>
                <a:latin typeface="Calibri" panose="020F0502020204030204" pitchFamily="34" charset="0"/>
                <a:ea typeface="Calibri" panose="020F0502020204030204" pitchFamily="34" charset="0"/>
                <a:cs typeface="Times New Roman" panose="02020603050405020304" pitchFamily="18" charset="0"/>
                <a:hlinkClick r:id="rId3"/>
              </a:rPr>
              <a:t>https://pdfcoffee.com/qdownload/english-for-information-technology-2-10-pdf-free.html</a:t>
            </a: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i="1" kern="100" dirty="0">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https://www.pcmag.com/news/macos-vs-windows-which-os-really-is-the-best</a:t>
            </a: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i="1" kern="100" dirty="0">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https://www.investopedia.com/terms/a/apple-ios.asp</a:t>
            </a: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hr-HR" i="1" kern="100" dirty="0">
                <a:latin typeface="Calibri" panose="020F0502020204030204" pitchFamily="34" charset="0"/>
                <a:ea typeface="Calibri" panose="020F0502020204030204" pitchFamily="34" charset="0"/>
                <a:cs typeface="Times New Roman" panose="02020603050405020304" pitchFamily="18" charset="0"/>
                <a:hlinkClick r:id="rId6">
                  <a:extLst>
                    <a:ext uri="{A12FA001-AC4F-418D-AE19-62706E023703}">
                      <ahyp:hlinkClr xmlns:ahyp="http://schemas.microsoft.com/office/drawing/2018/hyperlinkcolor" val="tx"/>
                    </a:ext>
                  </a:extLst>
                </a:hlinkClick>
              </a:rPr>
              <a:t>https://www.investopedia.com/terms/a/android-operating-system.asp</a:t>
            </a:r>
            <a:endParaRPr lang="en-GB" i="1"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i="1" dirty="0">
              <a:solidFill>
                <a:schemeClr val="accent1"/>
              </a:solidFill>
            </a:endParaRPr>
          </a:p>
          <a:p>
            <a:pPr>
              <a:lnSpc>
                <a:spcPct val="107000"/>
              </a:lnSpc>
              <a:spcAft>
                <a:spcPts val="800"/>
              </a:spcAft>
            </a:pPr>
            <a:endParaRPr lang="en-GB" sz="2800" i="1" kern="100" dirty="0">
              <a:solidFill>
                <a:schemeClr val="accent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2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b="0" i="0" dirty="0">
              <a:solidFill>
                <a:srgbClr val="1F1F1F"/>
              </a:solidFill>
              <a:effectLst/>
              <a:latin typeface="Cabin"/>
            </a:endParaRPr>
          </a:p>
          <a:p>
            <a:pPr>
              <a:lnSpc>
                <a:spcPct val="107000"/>
              </a:lnSpc>
              <a:spcAft>
                <a:spcPts val="800"/>
              </a:spcAft>
            </a:pPr>
            <a:endParaRPr lang="hr-HR"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hr-HR"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057348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83086" y="1894114"/>
            <a:ext cx="5872065" cy="1680429"/>
          </a:xfrm>
        </p:spPr>
        <p:txBody>
          <a:bodyPr>
            <a:normAutofit/>
          </a:bodyPr>
          <a:lstStyle/>
          <a:p>
            <a:pPr algn="ctr"/>
            <a:r>
              <a:rPr lang="hr-HR" sz="4400" i="1"/>
              <a:t>#</a:t>
            </a:r>
            <a:r>
              <a:rPr lang="hr-HR" sz="4400" i="1" dirty="0"/>
              <a:t>neverstoplearning</a:t>
            </a:r>
            <a:endParaRPr lang="en-US" i="1" dirty="0"/>
          </a:p>
        </p:txBody>
      </p:sp>
    </p:spTree>
    <p:extLst>
      <p:ext uri="{BB962C8B-B14F-4D97-AF65-F5344CB8AC3E}">
        <p14:creationId xmlns:p14="http://schemas.microsoft.com/office/powerpoint/2010/main" val="3652587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FED6E-AB59-597F-A24E-2A3A6F7E3869}"/>
              </a:ext>
            </a:extLst>
          </p:cNvPr>
          <p:cNvSpPr>
            <a:spLocks noGrp="1"/>
          </p:cNvSpPr>
          <p:nvPr>
            <p:ph type="title"/>
          </p:nvPr>
        </p:nvSpPr>
        <p:spPr/>
        <p:txBody>
          <a:bodyPr/>
          <a:lstStyle/>
          <a:p>
            <a:r>
              <a:rPr lang="en-GB" dirty="0"/>
              <a:t>The Operating System</a:t>
            </a:r>
            <a:endParaRPr lang="hr-HR" dirty="0"/>
          </a:p>
        </p:txBody>
      </p:sp>
    </p:spTree>
    <p:extLst>
      <p:ext uri="{BB962C8B-B14F-4D97-AF65-F5344CB8AC3E}">
        <p14:creationId xmlns:p14="http://schemas.microsoft.com/office/powerpoint/2010/main" val="38993171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87DA8-E4EF-81A2-3DB0-C4768B40C370}"/>
              </a:ext>
            </a:extLst>
          </p:cNvPr>
          <p:cNvSpPr>
            <a:spLocks noGrp="1"/>
          </p:cNvSpPr>
          <p:nvPr>
            <p:ph type="title"/>
          </p:nvPr>
        </p:nvSpPr>
        <p:spPr/>
        <p:txBody>
          <a:bodyPr>
            <a:normAutofit/>
          </a:bodyPr>
          <a:lstStyle/>
          <a:p>
            <a:r>
              <a:rPr lang="en-GB" sz="4000" i="1" dirty="0">
                <a:solidFill>
                  <a:schemeClr val="accent1"/>
                </a:solidFill>
              </a:rPr>
              <a:t>In pairs, discuss these questions</a:t>
            </a:r>
            <a:endParaRPr lang="hr-HR" sz="4000" i="1" dirty="0">
              <a:solidFill>
                <a:schemeClr val="accent1"/>
              </a:solidFill>
            </a:endParaRPr>
          </a:p>
        </p:txBody>
      </p:sp>
      <p:sp>
        <p:nvSpPr>
          <p:cNvPr id="7" name="Content Placeholder 6">
            <a:extLst>
              <a:ext uri="{FF2B5EF4-FFF2-40B4-BE49-F238E27FC236}">
                <a16:creationId xmlns:a16="http://schemas.microsoft.com/office/drawing/2014/main" id="{49B8E72F-E4D8-B802-5C99-32306F7151A3}"/>
              </a:ext>
            </a:extLst>
          </p:cNvPr>
          <p:cNvSpPr>
            <a:spLocks noGrp="1"/>
          </p:cNvSpPr>
          <p:nvPr>
            <p:ph idx="1"/>
          </p:nvPr>
        </p:nvSpPr>
        <p:spPr/>
        <p:txBody>
          <a:bodyPr/>
          <a:lstStyle/>
          <a:p>
            <a:pPr algn="l"/>
            <a:r>
              <a:rPr lang="en-GB" b="0" i="1" u="none" strike="noStrike" baseline="0" dirty="0">
                <a:latin typeface="BookAntiqua-Italic"/>
              </a:rPr>
              <a:t>What operating systems can you name? What versions of these operating systems do you </a:t>
            </a:r>
            <a:r>
              <a:rPr lang="hr-HR" b="0" i="1" u="none" strike="noStrike" baseline="0" dirty="0" err="1">
                <a:latin typeface="BookAntiqua-Italic"/>
              </a:rPr>
              <a:t>know</a:t>
            </a:r>
            <a:r>
              <a:rPr lang="hr-HR" b="0" i="1" u="none" strike="noStrike" baseline="0" dirty="0">
                <a:latin typeface="BookAntiqua-Italic"/>
              </a:rPr>
              <a:t>?</a:t>
            </a:r>
          </a:p>
          <a:p>
            <a:pPr algn="l"/>
            <a:r>
              <a:rPr lang="en-GB" b="0" i="1" u="none" strike="noStrike" baseline="0" dirty="0">
                <a:latin typeface="BookAntiqua-Italic"/>
              </a:rPr>
              <a:t>Which operating systems do you use most often?</a:t>
            </a:r>
          </a:p>
          <a:p>
            <a:pPr algn="l"/>
            <a:r>
              <a:rPr lang="en-GB" b="0" i="1" u="none" strike="noStrike" baseline="0" dirty="0">
                <a:latin typeface="BookAntiqua-Italic"/>
              </a:rPr>
              <a:t>Which is your favourite? Why?</a:t>
            </a:r>
          </a:p>
          <a:p>
            <a:pPr algn="l"/>
            <a:r>
              <a:rPr lang="en-GB" b="0" i="1" u="none" strike="noStrike" baseline="0" dirty="0">
                <a:latin typeface="BookAntiqua-Italic"/>
              </a:rPr>
              <a:t>Have you ever installed an operating system by yourself? Was it easy or difficult?</a:t>
            </a:r>
            <a:endParaRPr lang="en-GB" sz="4000" dirty="0"/>
          </a:p>
          <a:p>
            <a:endParaRPr lang="hr-HR" dirty="0"/>
          </a:p>
        </p:txBody>
      </p:sp>
    </p:spTree>
    <p:extLst>
      <p:ext uri="{BB962C8B-B14F-4D97-AF65-F5344CB8AC3E}">
        <p14:creationId xmlns:p14="http://schemas.microsoft.com/office/powerpoint/2010/main" val="2605938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9E4D484-988F-E30F-0AF1-B96681E82AAA}"/>
              </a:ext>
            </a:extLst>
          </p:cNvPr>
          <p:cNvPicPr>
            <a:picLocks noGrp="1" noChangeAspect="1"/>
          </p:cNvPicPr>
          <p:nvPr>
            <p:ph idx="1"/>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9001" t="31594" r="17725" b="8453"/>
          <a:stretch/>
        </p:blipFill>
        <p:spPr>
          <a:xfrm>
            <a:off x="1060239" y="497542"/>
            <a:ext cx="10369761" cy="5526740"/>
          </a:xfrm>
        </p:spPr>
      </p:pic>
    </p:spTree>
    <p:extLst>
      <p:ext uri="{BB962C8B-B14F-4D97-AF65-F5344CB8AC3E}">
        <p14:creationId xmlns:p14="http://schemas.microsoft.com/office/powerpoint/2010/main" val="3936307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FAD2B-B8A9-9F00-8D06-368C69DC8B7D}"/>
              </a:ext>
            </a:extLst>
          </p:cNvPr>
          <p:cNvSpPr>
            <a:spLocks noGrp="1"/>
          </p:cNvSpPr>
          <p:nvPr>
            <p:ph type="title"/>
          </p:nvPr>
        </p:nvSpPr>
        <p:spPr>
          <a:xfrm>
            <a:off x="582705" y="500062"/>
            <a:ext cx="10515600" cy="1325563"/>
          </a:xfrm>
        </p:spPr>
        <p:txBody>
          <a:bodyPr>
            <a:normAutofit/>
          </a:bodyPr>
          <a:lstStyle/>
          <a:p>
            <a:r>
              <a:rPr lang="en-GB" sz="4000" i="1" dirty="0">
                <a:solidFill>
                  <a:schemeClr val="accent1"/>
                </a:solidFill>
              </a:rPr>
              <a:t>Check your answers</a:t>
            </a:r>
            <a:endParaRPr lang="hr-HR" sz="4000" i="1" dirty="0">
              <a:solidFill>
                <a:schemeClr val="accent1"/>
              </a:solidFill>
            </a:endParaRPr>
          </a:p>
        </p:txBody>
      </p:sp>
      <p:sp>
        <p:nvSpPr>
          <p:cNvPr id="3" name="Content Placeholder 2">
            <a:extLst>
              <a:ext uri="{FF2B5EF4-FFF2-40B4-BE49-F238E27FC236}">
                <a16:creationId xmlns:a16="http://schemas.microsoft.com/office/drawing/2014/main" id="{10D198CC-C0CE-A9C3-80EC-96E43598AB6C}"/>
              </a:ext>
            </a:extLst>
          </p:cNvPr>
          <p:cNvSpPr>
            <a:spLocks noGrp="1"/>
          </p:cNvSpPr>
          <p:nvPr>
            <p:ph idx="1"/>
          </p:nvPr>
        </p:nvSpPr>
        <p:spPr/>
        <p:txBody>
          <a:bodyPr/>
          <a:lstStyle/>
          <a:p>
            <a:r>
              <a:rPr lang="en-GB" dirty="0"/>
              <a:t>(1) software</a:t>
            </a:r>
          </a:p>
          <a:p>
            <a:r>
              <a:rPr lang="en-GB" dirty="0"/>
              <a:t>(2) system software</a:t>
            </a:r>
          </a:p>
          <a:p>
            <a:r>
              <a:rPr lang="en-GB" dirty="0"/>
              <a:t>(3) application software</a:t>
            </a:r>
          </a:p>
          <a:p>
            <a:r>
              <a:rPr lang="en-GB" dirty="0"/>
              <a:t>(4) operating system</a:t>
            </a:r>
            <a:endParaRPr lang="hr-HR" dirty="0"/>
          </a:p>
        </p:txBody>
      </p:sp>
    </p:spTree>
    <p:extLst>
      <p:ext uri="{BB962C8B-B14F-4D97-AF65-F5344CB8AC3E}">
        <p14:creationId xmlns:p14="http://schemas.microsoft.com/office/powerpoint/2010/main" val="411549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5B934CB-20AC-0AA1-725B-78134FB3269F}"/>
              </a:ext>
            </a:extLst>
          </p:cNvPr>
          <p:cNvPicPr>
            <a:picLocks noGrp="1" noChangeAspect="1"/>
          </p:cNvPicPr>
          <p:nvPr>
            <p:ph idx="1"/>
          </p:nvPr>
        </p:nvPicPr>
        <p:blipFill rotWithShape="1">
          <a:blip r:embed="rId3"/>
          <a:srcRect l="22129" t="33449" r="13032" b="7836"/>
          <a:stretch/>
        </p:blipFill>
        <p:spPr>
          <a:xfrm>
            <a:off x="776665" y="578224"/>
            <a:ext cx="10638669" cy="5419165"/>
          </a:xfrm>
        </p:spPr>
      </p:pic>
    </p:spTree>
    <p:extLst>
      <p:ext uri="{BB962C8B-B14F-4D97-AF65-F5344CB8AC3E}">
        <p14:creationId xmlns:p14="http://schemas.microsoft.com/office/powerpoint/2010/main" val="4008036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2A569-2B17-B1D2-C34B-AAA68ADF4900}"/>
              </a:ext>
            </a:extLst>
          </p:cNvPr>
          <p:cNvSpPr>
            <a:spLocks noGrp="1"/>
          </p:cNvSpPr>
          <p:nvPr>
            <p:ph type="title"/>
          </p:nvPr>
        </p:nvSpPr>
        <p:spPr/>
        <p:txBody>
          <a:bodyPr>
            <a:normAutofit/>
          </a:bodyPr>
          <a:lstStyle/>
          <a:p>
            <a:r>
              <a:rPr lang="en-GB" sz="3600" i="1" dirty="0">
                <a:solidFill>
                  <a:schemeClr val="accent1"/>
                </a:solidFill>
              </a:rPr>
              <a:t>Check your answers</a:t>
            </a:r>
            <a:endParaRPr lang="hr-HR" sz="3600" i="1" dirty="0">
              <a:solidFill>
                <a:schemeClr val="accent1"/>
              </a:solidFill>
            </a:endParaRPr>
          </a:p>
        </p:txBody>
      </p:sp>
      <p:sp>
        <p:nvSpPr>
          <p:cNvPr id="6" name="TextBox 5">
            <a:extLst>
              <a:ext uri="{FF2B5EF4-FFF2-40B4-BE49-F238E27FC236}">
                <a16:creationId xmlns:a16="http://schemas.microsoft.com/office/drawing/2014/main" id="{EFCAD31A-2506-0D0C-DF3E-FE68F42B91A0}"/>
              </a:ext>
            </a:extLst>
          </p:cNvPr>
          <p:cNvSpPr txBox="1"/>
          <p:nvPr/>
        </p:nvSpPr>
        <p:spPr>
          <a:xfrm>
            <a:off x="564776" y="1452283"/>
            <a:ext cx="10515600" cy="4401205"/>
          </a:xfrm>
          <a:prstGeom prst="rect">
            <a:avLst/>
          </a:prstGeom>
          <a:noFill/>
        </p:spPr>
        <p:txBody>
          <a:bodyPr wrap="square" rtlCol="0">
            <a:spAutoFit/>
          </a:bodyPr>
          <a:lstStyle/>
          <a:p>
            <a:pPr marL="342900" indent="-342900">
              <a:buAutoNum type="arabicPeriod"/>
            </a:pPr>
            <a:r>
              <a:rPr lang="en-GB" sz="2800" i="1" dirty="0"/>
              <a:t>Text-based.</a:t>
            </a:r>
          </a:p>
          <a:p>
            <a:pPr marL="342900" indent="-342900">
              <a:buAutoNum type="arabicPeriod"/>
            </a:pPr>
            <a:r>
              <a:rPr lang="en-GB" sz="2800" i="1" dirty="0"/>
              <a:t>The Macintosh was the first computer that used a mouse and a GUI (graphical user interface).</a:t>
            </a:r>
          </a:p>
          <a:p>
            <a:pPr marL="342900" indent="-342900">
              <a:buAutoNum type="arabicPeriod"/>
            </a:pPr>
            <a:r>
              <a:rPr lang="en-GB" sz="2800" i="1" dirty="0"/>
              <a:t>WIMP stands for windows, icons, menus and pointer.</a:t>
            </a:r>
          </a:p>
          <a:p>
            <a:pPr marL="342900" indent="-342900">
              <a:buAutoNum type="arabicPeriod"/>
            </a:pPr>
            <a:r>
              <a:rPr lang="en-GB" sz="2800" i="1" dirty="0"/>
              <a:t>By double-clicking the program icon or a document icon.</a:t>
            </a:r>
          </a:p>
          <a:p>
            <a:pPr marL="342900" indent="-342900">
              <a:buAutoNum type="arabicPeriod"/>
            </a:pPr>
            <a:r>
              <a:rPr lang="en-GB" sz="2800" i="1" dirty="0"/>
              <a:t>Running several programs and doing various tasks at the same time.</a:t>
            </a:r>
          </a:p>
          <a:p>
            <a:pPr marL="342900" indent="-342900">
              <a:buAutoNum type="arabicPeriod"/>
            </a:pPr>
            <a:r>
              <a:rPr lang="en-GB" sz="2800" i="1" dirty="0"/>
              <a:t>Unix.</a:t>
            </a:r>
          </a:p>
          <a:p>
            <a:pPr marL="342900" indent="-342900">
              <a:buAutoNum type="arabicPeriod"/>
            </a:pPr>
            <a:r>
              <a:rPr lang="en-GB" sz="2800" i="1" dirty="0"/>
              <a:t>Open-source software like Linux is freely distributed – i.e. you can copy, change and redistribute its code.</a:t>
            </a:r>
          </a:p>
          <a:p>
            <a:pPr marL="342900" indent="-342900">
              <a:buAutoNum type="arabicPeriod"/>
            </a:pPr>
            <a:r>
              <a:rPr lang="en-GB" sz="2800" i="1" dirty="0"/>
              <a:t>Windows Mobile.</a:t>
            </a:r>
            <a:endParaRPr lang="hr-HR" sz="2800" i="1" dirty="0"/>
          </a:p>
        </p:txBody>
      </p:sp>
    </p:spTree>
    <p:extLst>
      <p:ext uri="{BB962C8B-B14F-4D97-AF65-F5344CB8AC3E}">
        <p14:creationId xmlns:p14="http://schemas.microsoft.com/office/powerpoint/2010/main" val="21201696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77BBA-C0A0-1D3D-A58C-F04E02C73946}"/>
              </a:ext>
            </a:extLst>
          </p:cNvPr>
          <p:cNvSpPr>
            <a:spLocks noGrp="1"/>
          </p:cNvSpPr>
          <p:nvPr>
            <p:ph type="title"/>
          </p:nvPr>
        </p:nvSpPr>
        <p:spPr>
          <a:xfrm>
            <a:off x="533259" y="3904457"/>
            <a:ext cx="9457906" cy="2014537"/>
          </a:xfrm>
        </p:spPr>
        <p:txBody>
          <a:bodyPr/>
          <a:lstStyle/>
          <a:p>
            <a:r>
              <a:rPr lang="en-GB" dirty="0"/>
              <a:t>GUI</a:t>
            </a:r>
            <a:br>
              <a:rPr lang="en-GB" dirty="0"/>
            </a:br>
            <a:r>
              <a:rPr lang="en-GB" dirty="0"/>
              <a:t>(graphical user interface)</a:t>
            </a:r>
            <a:endParaRPr lang="hr-HR" dirty="0"/>
          </a:p>
        </p:txBody>
      </p:sp>
    </p:spTree>
    <p:extLst>
      <p:ext uri="{BB962C8B-B14F-4D97-AF65-F5344CB8AC3E}">
        <p14:creationId xmlns:p14="http://schemas.microsoft.com/office/powerpoint/2010/main" val="3941651018"/>
      </p:ext>
    </p:extLst>
  </p:cSld>
  <p:clrMapOvr>
    <a:masterClrMapping/>
  </p:clrMapOvr>
</p:sld>
</file>

<file path=ppt/theme/theme1.xml><?xml version="1.0" encoding="utf-8"?>
<a:theme xmlns:a="http://schemas.openxmlformats.org/drawingml/2006/main" name="Office Theme">
  <a:themeElements>
    <a:clrScheme name="algebra">
      <a:dk1>
        <a:srgbClr val="000000"/>
      </a:dk1>
      <a:lt1>
        <a:srgbClr val="FFFFFF"/>
      </a:lt1>
      <a:dk2>
        <a:srgbClr val="FFFFFF"/>
      </a:dk2>
      <a:lt2>
        <a:srgbClr val="FFFFFF"/>
      </a:lt2>
      <a:accent1>
        <a:srgbClr val="CF41AD"/>
      </a:accent1>
      <a:accent2>
        <a:srgbClr val="F7921D"/>
      </a:accent2>
      <a:accent3>
        <a:srgbClr val="E5E5E5"/>
      </a:accent3>
      <a:accent4>
        <a:srgbClr val="B71373"/>
      </a:accent4>
      <a:accent5>
        <a:srgbClr val="FF8529"/>
      </a:accent5>
      <a:accent6>
        <a:srgbClr val="E83773"/>
      </a:accent6>
      <a:hlink>
        <a:srgbClr val="414141"/>
      </a:hlink>
      <a:folHlink>
        <a:srgbClr val="C1316E"/>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4003</TotalTime>
  <Words>768</Words>
  <Application>Microsoft Office PowerPoint</Application>
  <PresentationFormat>Widescreen</PresentationFormat>
  <Paragraphs>97</Paragraphs>
  <Slides>29</Slides>
  <Notes>6</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Arial</vt:lpstr>
      <vt:lpstr>Stolzl Book</vt:lpstr>
      <vt:lpstr>Stolzl Bold</vt:lpstr>
      <vt:lpstr>BookAntiqua-Italic</vt:lpstr>
      <vt:lpstr>Cabin</vt:lpstr>
      <vt:lpstr>Cabin-semi-bold</vt:lpstr>
      <vt:lpstr>Calibri</vt:lpstr>
      <vt:lpstr>SourceSansPro</vt:lpstr>
      <vt:lpstr>Office Theme</vt:lpstr>
      <vt:lpstr> ENGLISH FOR IT Week 6 VOCABULARY  Basic software – the operating system  </vt:lpstr>
      <vt:lpstr>Today you will:</vt:lpstr>
      <vt:lpstr>The Operating System</vt:lpstr>
      <vt:lpstr>In pairs, discuss these questions</vt:lpstr>
      <vt:lpstr>PowerPoint Presentation</vt:lpstr>
      <vt:lpstr>Check your answers</vt:lpstr>
      <vt:lpstr>PowerPoint Presentation</vt:lpstr>
      <vt:lpstr>Check your answers</vt:lpstr>
      <vt:lpstr>GUI (graphical user interface)</vt:lpstr>
      <vt:lpstr>PowerPoint Presentation</vt:lpstr>
      <vt:lpstr>Check your answers</vt:lpstr>
      <vt:lpstr>Discuss in pairs or groups</vt:lpstr>
      <vt:lpstr>Reinstalling an Operating System</vt:lpstr>
      <vt:lpstr>Reinstalling an OS</vt:lpstr>
      <vt:lpstr>Check your answers</vt:lpstr>
      <vt:lpstr>PowerPoint Presentation</vt:lpstr>
      <vt:lpstr>PowerPoint Presentation</vt:lpstr>
      <vt:lpstr>Mobile OS</vt:lpstr>
      <vt:lpstr>PowerPoint Presentation</vt:lpstr>
      <vt:lpstr>PowerPoint Presentation</vt:lpstr>
      <vt:lpstr>Open source vs proprietary software</vt:lpstr>
      <vt:lpstr>Open source vs. proprietary software</vt:lpstr>
      <vt:lpstr>PowerPoint Presentation</vt:lpstr>
      <vt:lpstr>PowerPoint Presentation</vt:lpstr>
      <vt:lpstr>PowerPoint Presentation</vt:lpstr>
      <vt:lpstr>Check your answers The PROs of proprietary and open source software</vt:lpstr>
      <vt:lpstr>PowerPoint Presentation</vt:lpstr>
      <vt:lpstr>Resources:</vt:lpstr>
      <vt:lpstr>#neverstoplearning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zana mrsa</dc:creator>
  <cp:lastModifiedBy>Antun Palanović | Nastavnik</cp:lastModifiedBy>
  <cp:revision>161</cp:revision>
  <dcterms:created xsi:type="dcterms:W3CDTF">2018-01-24T13:33:55Z</dcterms:created>
  <dcterms:modified xsi:type="dcterms:W3CDTF">2023-11-07T07:03:04Z</dcterms:modified>
</cp:coreProperties>
</file>