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72" r:id="rId3"/>
    <p:sldId id="340" r:id="rId4"/>
    <p:sldId id="345" r:id="rId5"/>
    <p:sldId id="350" r:id="rId6"/>
    <p:sldId id="346" r:id="rId7"/>
    <p:sldId id="347" r:id="rId8"/>
    <p:sldId id="348" r:id="rId9"/>
    <p:sldId id="351" r:id="rId10"/>
    <p:sldId id="349" r:id="rId11"/>
    <p:sldId id="352" r:id="rId12"/>
    <p:sldId id="353" r:id="rId13"/>
    <p:sldId id="360" r:id="rId14"/>
    <p:sldId id="354" r:id="rId15"/>
    <p:sldId id="361" r:id="rId16"/>
    <p:sldId id="355" r:id="rId17"/>
    <p:sldId id="356" r:id="rId18"/>
    <p:sldId id="358" r:id="rId19"/>
    <p:sldId id="359" r:id="rId20"/>
    <p:sldId id="362" r:id="rId21"/>
    <p:sldId id="363" r:id="rId22"/>
    <p:sldId id="364" r:id="rId23"/>
    <p:sldId id="344" r:id="rId24"/>
    <p:sldId id="313" r:id="rId25"/>
    <p:sldId id="33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tolzl Bold" panose="00000800000000000000" charset="0"/>
      <p:bold r:id="rId32"/>
    </p:embeddedFont>
    <p:embeddedFont>
      <p:font typeface="Stolzl Book" panose="000005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C6EFAC-A0D0-4E1C-8A7D-3DFBCE0D50AC}">
          <p14:sldIdLst>
            <p14:sldId id="257"/>
            <p14:sldId id="272"/>
            <p14:sldId id="340"/>
            <p14:sldId id="345"/>
            <p14:sldId id="350"/>
            <p14:sldId id="346"/>
            <p14:sldId id="347"/>
            <p14:sldId id="348"/>
            <p14:sldId id="351"/>
            <p14:sldId id="349"/>
            <p14:sldId id="352"/>
            <p14:sldId id="353"/>
            <p14:sldId id="360"/>
            <p14:sldId id="354"/>
            <p14:sldId id="361"/>
            <p14:sldId id="355"/>
            <p14:sldId id="356"/>
            <p14:sldId id="358"/>
            <p14:sldId id="359"/>
            <p14:sldId id="362"/>
            <p14:sldId id="363"/>
            <p14:sldId id="364"/>
            <p14:sldId id="344"/>
            <p14:sldId id="313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0" autoAdjust="0"/>
    <p:restoredTop sz="68942" autoAdjust="0"/>
  </p:normalViewPr>
  <p:slideViewPr>
    <p:cSldViewPr snapToGrid="0" snapToObjects="1">
      <p:cViewPr varScale="1">
        <p:scale>
          <a:sx n="82" d="100"/>
          <a:sy n="82" d="100"/>
        </p:scale>
        <p:origin x="73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3086" y="728663"/>
            <a:ext cx="5170713" cy="1680429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  <a:t>Glavni naslov</a:t>
            </a:r>
            <a:b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</a:br>
            <a:r>
              <a:rPr lang="hr-HR" sz="4800" dirty="0">
                <a:solidFill>
                  <a:schemeClr val="bg1"/>
                </a:solidFill>
                <a:latin typeface="Stolzl Book" panose="00000500000000000000" pitchFamily="50" charset="-18"/>
              </a:rPr>
              <a:t>Tekst</a:t>
            </a: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4540"/>
            <a:ext cx="6183086" cy="5993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" y="6283318"/>
            <a:ext cx="1414604" cy="5746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1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290"/>
            <a:ext cx="8686800" cy="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ademia.edu/28436822/Infotech_english_for_computer_users_Students_Book_4th_Edition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28300"/>
            <a:ext cx="4612404" cy="201453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 FOR IT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Weeks </a:t>
            </a:r>
            <a:r>
              <a:rPr lang="en-GB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r-BA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VOCABULARY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BA" sz="4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Collectives</a:t>
            </a:r>
            <a:r>
              <a:rPr lang="hr-BA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BA" sz="4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BA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BA" sz="4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hr-BA" sz="4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yberspace</a:t>
            </a: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AE7DF-9DA6-2A31-23C2-A5E9CDB10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98" y="1859604"/>
            <a:ext cx="10483403" cy="313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80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DF2DAB-C5DF-DF30-1033-B2EA7C5C2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893136"/>
            <a:ext cx="8087771" cy="107172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57E994-C46F-FDB0-A85C-63297A80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BA" sz="3600" i="1" dirty="0" err="1">
                <a:solidFill>
                  <a:schemeClr val="accent1"/>
                </a:solidFill>
              </a:rPr>
              <a:t>Check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your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64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96F2D6-7E6C-975B-8A04-31148CFF1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5900" y="378906"/>
            <a:ext cx="8498331" cy="6100188"/>
          </a:xfrm>
        </p:spPr>
      </p:pic>
      <p:pic>
        <p:nvPicPr>
          <p:cNvPr id="2" name="E-commerce">
            <a:hlinkClick r:id="" action="ppaction://media"/>
            <a:extLst>
              <a:ext uri="{FF2B5EF4-FFF2-40B4-BE49-F238E27FC236}">
                <a16:creationId xmlns:a16="http://schemas.microsoft.com/office/drawing/2014/main" id="{864D4A93-A22C-6F63-8884-CE49DD3B7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5859" y="14023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A06FDE-5073-0597-B4C9-2FEFC8B3C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910" y="1016793"/>
            <a:ext cx="10366890" cy="4824413"/>
          </a:xfrm>
        </p:spPr>
      </p:pic>
    </p:spTree>
    <p:extLst>
      <p:ext uri="{BB962C8B-B14F-4D97-AF65-F5344CB8AC3E}">
        <p14:creationId xmlns:p14="http://schemas.microsoft.com/office/powerpoint/2010/main" val="3320666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64AC3B-BD9B-D834-14C3-AF53B3C2B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406230"/>
            <a:ext cx="4987880" cy="60866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93CBC-E435-751D-D53C-F81DA358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638" y="753313"/>
            <a:ext cx="5555711" cy="415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ADC5F6-6A3A-A42B-8214-03085D80C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828" y="2611969"/>
            <a:ext cx="5767703" cy="149753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399D93-6129-7472-DAD5-481D1EBE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BA" sz="3600" i="1" dirty="0" err="1">
                <a:solidFill>
                  <a:schemeClr val="accent1"/>
                </a:solidFill>
              </a:rPr>
              <a:t>Check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your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07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93CD3-76F6-F04F-4628-9FAD4317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341" y="428625"/>
            <a:ext cx="4312309" cy="596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A3247-C3DB-CD01-1D07-A9747839C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22" y="172735"/>
            <a:ext cx="4535778" cy="60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8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BBD8E-5FFF-860D-EC2C-AA079BAFB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22" y="2148501"/>
            <a:ext cx="10268755" cy="13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9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F8F4-93F3-4EDB-DA5C-53D7F34C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sz="3600" i="1" dirty="0" err="1">
                <a:solidFill>
                  <a:schemeClr val="accent1"/>
                </a:solidFill>
              </a:rPr>
              <a:t>Check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your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8D3A91-122E-31CA-2489-C9567D59D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247901"/>
            <a:ext cx="7048500" cy="2891409"/>
          </a:xfrm>
        </p:spPr>
      </p:pic>
    </p:spTree>
    <p:extLst>
      <p:ext uri="{BB962C8B-B14F-4D97-AF65-F5344CB8AC3E}">
        <p14:creationId xmlns:p14="http://schemas.microsoft.com/office/powerpoint/2010/main" val="2870022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63E6-158E-E04C-9422-23B6E2DF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E-</a:t>
            </a:r>
            <a:r>
              <a:rPr lang="hr-BA" dirty="0" err="1"/>
              <a:t>commerce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428B17-C32B-33BD-A679-FA9D63636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1101" y="365125"/>
            <a:ext cx="6985714" cy="60120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0A90B-3218-5E1A-A263-4E71A9E2AE99}"/>
              </a:ext>
            </a:extLst>
          </p:cNvPr>
          <p:cNvSpPr txBox="1"/>
          <p:nvPr/>
        </p:nvSpPr>
        <p:spPr>
          <a:xfrm>
            <a:off x="942392" y="2127380"/>
            <a:ext cx="31350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000" i="1" dirty="0">
                <a:solidFill>
                  <a:schemeClr val="accent1"/>
                </a:solidFill>
              </a:rPr>
              <a:t>Read </a:t>
            </a:r>
            <a:r>
              <a:rPr lang="hr-BA" sz="2000" i="1" dirty="0" err="1">
                <a:solidFill>
                  <a:schemeClr val="accent1"/>
                </a:solidFill>
              </a:rPr>
              <a:t>this</a:t>
            </a:r>
            <a:r>
              <a:rPr lang="hr-BA" sz="2000" i="1" dirty="0">
                <a:solidFill>
                  <a:schemeClr val="accent1"/>
                </a:solidFill>
              </a:rPr>
              <a:t> magazine </a:t>
            </a:r>
            <a:r>
              <a:rPr lang="hr-BA" sz="2000" i="1" dirty="0" err="1">
                <a:solidFill>
                  <a:schemeClr val="accent1"/>
                </a:solidFill>
              </a:rPr>
              <a:t>article</a:t>
            </a:r>
            <a:r>
              <a:rPr lang="hr-BA" sz="2000" i="1" dirty="0">
                <a:solidFill>
                  <a:schemeClr val="accent1"/>
                </a:solidFill>
              </a:rPr>
              <a:t> </a:t>
            </a:r>
            <a:r>
              <a:rPr lang="hr-BA" sz="2000" i="1" dirty="0" err="1">
                <a:solidFill>
                  <a:schemeClr val="accent1"/>
                </a:solidFill>
              </a:rPr>
              <a:t>about</a:t>
            </a:r>
            <a:r>
              <a:rPr lang="hr-BA" sz="2000" i="1" dirty="0">
                <a:solidFill>
                  <a:schemeClr val="accent1"/>
                </a:solidFill>
              </a:rPr>
              <a:t> </a:t>
            </a:r>
            <a:r>
              <a:rPr lang="hr-BA" sz="2000" i="1" dirty="0" err="1">
                <a:solidFill>
                  <a:schemeClr val="accent1"/>
                </a:solidFill>
              </a:rPr>
              <a:t>Dalya’s</a:t>
            </a:r>
            <a:r>
              <a:rPr lang="hr-BA" sz="2000" i="1" dirty="0">
                <a:solidFill>
                  <a:schemeClr val="accent1"/>
                </a:solidFill>
              </a:rPr>
              <a:t> </a:t>
            </a:r>
            <a:r>
              <a:rPr lang="hr-BA" sz="2000" i="1" dirty="0" err="1">
                <a:solidFill>
                  <a:schemeClr val="accent1"/>
                </a:solidFill>
              </a:rPr>
              <a:t>job</a:t>
            </a:r>
            <a:r>
              <a:rPr lang="hr-BA" sz="2000" i="1" dirty="0">
                <a:solidFill>
                  <a:schemeClr val="accent1"/>
                </a:solidFill>
              </a:rPr>
              <a:t>. </a:t>
            </a:r>
            <a:r>
              <a:rPr lang="hr-BA" sz="2000" i="1" dirty="0" err="1">
                <a:solidFill>
                  <a:schemeClr val="accent1"/>
                </a:solidFill>
              </a:rPr>
              <a:t>What</a:t>
            </a:r>
            <a:r>
              <a:rPr lang="hr-BA" sz="2000" i="1" dirty="0">
                <a:solidFill>
                  <a:schemeClr val="accent1"/>
                </a:solidFill>
              </a:rPr>
              <a:t> are 3 </a:t>
            </a:r>
            <a:r>
              <a:rPr lang="hr-BA" sz="2000" i="1" dirty="0" err="1">
                <a:solidFill>
                  <a:schemeClr val="accent1"/>
                </a:solidFill>
              </a:rPr>
              <a:t>parts</a:t>
            </a:r>
            <a:r>
              <a:rPr lang="hr-BA" sz="2000" i="1" dirty="0">
                <a:solidFill>
                  <a:schemeClr val="accent1"/>
                </a:solidFill>
              </a:rPr>
              <a:t> </a:t>
            </a:r>
            <a:r>
              <a:rPr lang="hr-BA" sz="2000" i="1" dirty="0" err="1">
                <a:solidFill>
                  <a:schemeClr val="accent1"/>
                </a:solidFill>
              </a:rPr>
              <a:t>of</a:t>
            </a:r>
            <a:r>
              <a:rPr lang="hr-BA" sz="2000" i="1" dirty="0">
                <a:solidFill>
                  <a:schemeClr val="accent1"/>
                </a:solidFill>
              </a:rPr>
              <a:t> </a:t>
            </a:r>
            <a:r>
              <a:rPr lang="hr-BA" sz="2000" i="1" dirty="0" err="1">
                <a:solidFill>
                  <a:schemeClr val="accent1"/>
                </a:solidFill>
              </a:rPr>
              <a:t>an</a:t>
            </a:r>
            <a:r>
              <a:rPr lang="hr-BA" sz="2000" i="1" dirty="0">
                <a:solidFill>
                  <a:schemeClr val="accent1"/>
                </a:solidFill>
              </a:rPr>
              <a:t> e-</a:t>
            </a:r>
            <a:r>
              <a:rPr lang="hr-BA" sz="2000" i="1" dirty="0" err="1">
                <a:solidFill>
                  <a:schemeClr val="accent1"/>
                </a:solidFill>
              </a:rPr>
              <a:t>commerce</a:t>
            </a:r>
            <a:r>
              <a:rPr lang="hr-BA" sz="2000" i="1" dirty="0">
                <a:solidFill>
                  <a:schemeClr val="accent1"/>
                </a:solidFill>
              </a:rPr>
              <a:t> system? </a:t>
            </a:r>
            <a:r>
              <a:rPr lang="hr-BA" sz="2000" i="1" dirty="0" err="1">
                <a:solidFill>
                  <a:schemeClr val="accent1"/>
                </a:solidFill>
              </a:rPr>
              <a:t>Which</a:t>
            </a:r>
            <a:r>
              <a:rPr lang="hr-BA" sz="2000" i="1" dirty="0">
                <a:solidFill>
                  <a:schemeClr val="accent1"/>
                </a:solidFill>
              </a:rPr>
              <a:t> </a:t>
            </a:r>
            <a:r>
              <a:rPr lang="hr-BA" sz="2000" i="1" dirty="0" err="1">
                <a:solidFill>
                  <a:schemeClr val="accent1"/>
                </a:solidFill>
              </a:rPr>
              <a:t>does</a:t>
            </a:r>
            <a:r>
              <a:rPr lang="hr-BA" sz="2000" i="1" dirty="0">
                <a:solidFill>
                  <a:schemeClr val="accent1"/>
                </a:solidFill>
              </a:rPr>
              <a:t> </a:t>
            </a:r>
            <a:r>
              <a:rPr lang="hr-BA" sz="2000" i="1" dirty="0" err="1">
                <a:solidFill>
                  <a:schemeClr val="accent1"/>
                </a:solidFill>
              </a:rPr>
              <a:t>Dalya</a:t>
            </a:r>
            <a:r>
              <a:rPr lang="hr-BA" sz="2000" i="1" dirty="0">
                <a:solidFill>
                  <a:schemeClr val="accent1"/>
                </a:solidFill>
              </a:rPr>
              <a:t> </a:t>
            </a:r>
            <a:r>
              <a:rPr lang="hr-BA" sz="2000" i="1" dirty="0" err="1">
                <a:solidFill>
                  <a:schemeClr val="accent1"/>
                </a:solidFill>
              </a:rPr>
              <a:t>find</a:t>
            </a:r>
            <a:r>
              <a:rPr lang="hr-BA" sz="2000" i="1" dirty="0">
                <a:solidFill>
                  <a:schemeClr val="accent1"/>
                </a:solidFill>
              </a:rPr>
              <a:t> most </a:t>
            </a:r>
            <a:r>
              <a:rPr lang="hr-BA" sz="2000" i="1" dirty="0" err="1">
                <a:solidFill>
                  <a:schemeClr val="accent1"/>
                </a:solidFill>
              </a:rPr>
              <a:t>difficult</a:t>
            </a:r>
            <a:r>
              <a:rPr lang="hr-BA" sz="2000" i="1" dirty="0">
                <a:solidFill>
                  <a:schemeClr val="accent1"/>
                </a:solidFill>
              </a:rPr>
              <a:t> to set </a:t>
            </a:r>
            <a:r>
              <a:rPr lang="hr-BA" sz="2000" i="1" dirty="0" err="1">
                <a:solidFill>
                  <a:schemeClr val="accent1"/>
                </a:solidFill>
              </a:rPr>
              <a:t>up</a:t>
            </a:r>
            <a:r>
              <a:rPr lang="hr-BA" sz="2000" i="1" dirty="0">
                <a:solidFill>
                  <a:schemeClr val="accent1"/>
                </a:solidFill>
              </a:rPr>
              <a:t>?</a:t>
            </a:r>
            <a:endParaRPr lang="hr-HR" sz="20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lesson, you will: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BA" dirty="0" err="1"/>
              <a:t>Recognize</a:t>
            </a:r>
            <a:r>
              <a:rPr lang="hr-BA" dirty="0"/>
              <a:t> </a:t>
            </a:r>
            <a:r>
              <a:rPr lang="hr-BA" dirty="0" err="1"/>
              <a:t>basic</a:t>
            </a:r>
            <a:r>
              <a:rPr lang="hr-BA" dirty="0"/>
              <a:t> </a:t>
            </a:r>
            <a:r>
              <a:rPr lang="hr-BA" dirty="0" err="1"/>
              <a:t>features</a:t>
            </a:r>
            <a:r>
              <a:rPr lang="hr-BA" dirty="0"/>
              <a:t> </a:t>
            </a:r>
            <a:r>
              <a:rPr lang="hr-BA" dirty="0" err="1"/>
              <a:t>of</a:t>
            </a:r>
            <a:r>
              <a:rPr lang="hr-BA" dirty="0"/>
              <a:t> </a:t>
            </a:r>
            <a:r>
              <a:rPr lang="hr-BA" dirty="0" err="1"/>
              <a:t>the</a:t>
            </a:r>
            <a:r>
              <a:rPr lang="hr-BA" dirty="0"/>
              <a:t> Web</a:t>
            </a:r>
          </a:p>
          <a:p>
            <a:r>
              <a:rPr lang="hr-BA" dirty="0"/>
              <a:t>Use </a:t>
            </a:r>
            <a:r>
              <a:rPr lang="hr-BA" dirty="0" err="1"/>
              <a:t>collocations</a:t>
            </a:r>
            <a:r>
              <a:rPr lang="hr-BA" dirty="0"/>
              <a:t> </a:t>
            </a:r>
            <a:r>
              <a:rPr lang="hr-BA" dirty="0" err="1"/>
              <a:t>related</a:t>
            </a:r>
            <a:r>
              <a:rPr lang="hr-BA" dirty="0"/>
              <a:t> to </a:t>
            </a:r>
            <a:r>
              <a:rPr lang="hr-BA" dirty="0" err="1"/>
              <a:t>the</a:t>
            </a:r>
            <a:r>
              <a:rPr lang="hr-BA" dirty="0"/>
              <a:t> Web </a:t>
            </a:r>
            <a:r>
              <a:rPr lang="hr-BA" dirty="0" err="1"/>
              <a:t>and</a:t>
            </a:r>
            <a:r>
              <a:rPr lang="hr-BA" dirty="0"/>
              <a:t> </a:t>
            </a:r>
            <a:r>
              <a:rPr lang="hr-BA" dirty="0" err="1"/>
              <a:t>the</a:t>
            </a:r>
            <a:r>
              <a:rPr lang="hr-BA" dirty="0"/>
              <a:t> Internet</a:t>
            </a:r>
          </a:p>
          <a:p>
            <a:r>
              <a:rPr lang="hr-BA" dirty="0" err="1"/>
              <a:t>Acquire</a:t>
            </a:r>
            <a:r>
              <a:rPr lang="hr-BA" dirty="0"/>
              <a:t> </a:t>
            </a:r>
            <a:r>
              <a:rPr lang="hr-BA" dirty="0" err="1"/>
              <a:t>vocabulary</a:t>
            </a:r>
            <a:r>
              <a:rPr lang="hr-BA" dirty="0"/>
              <a:t> </a:t>
            </a:r>
            <a:r>
              <a:rPr lang="hr-BA" dirty="0" err="1"/>
              <a:t>related</a:t>
            </a:r>
            <a:r>
              <a:rPr lang="hr-BA" dirty="0"/>
              <a:t> to </a:t>
            </a:r>
            <a:r>
              <a:rPr lang="hr-BA" dirty="0" err="1"/>
              <a:t>the</a:t>
            </a:r>
            <a:r>
              <a:rPr lang="hr-BA" dirty="0"/>
              <a:t> Web, e-</a:t>
            </a:r>
            <a:r>
              <a:rPr lang="hr-BA" dirty="0" err="1"/>
              <a:t>commerce</a:t>
            </a:r>
            <a:r>
              <a:rPr lang="hr-BA" dirty="0"/>
              <a:t> </a:t>
            </a:r>
            <a:r>
              <a:rPr lang="hr-BA" dirty="0" err="1"/>
              <a:t>and</a:t>
            </a:r>
            <a:r>
              <a:rPr lang="hr-BA" dirty="0"/>
              <a:t> online </a:t>
            </a:r>
            <a:r>
              <a:rPr lang="hr-BA" dirty="0" err="1"/>
              <a:t>banking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4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93CF38-7646-3018-19A6-629F9C2DC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318" y="1928719"/>
            <a:ext cx="9869363" cy="3000561"/>
          </a:xfrm>
        </p:spPr>
      </p:pic>
    </p:spTree>
    <p:extLst>
      <p:ext uri="{BB962C8B-B14F-4D97-AF65-F5344CB8AC3E}">
        <p14:creationId xmlns:p14="http://schemas.microsoft.com/office/powerpoint/2010/main" val="187139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E0627-409E-D6E2-AB4E-B95FFA4BD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1194937" cy="3710401"/>
          </a:xfrm>
        </p:spPr>
      </p:pic>
    </p:spTree>
    <p:extLst>
      <p:ext uri="{BB962C8B-B14F-4D97-AF65-F5344CB8AC3E}">
        <p14:creationId xmlns:p14="http://schemas.microsoft.com/office/powerpoint/2010/main" val="435355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6506-FDB1-984E-CEEE-B79BE68C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57531" cy="1325563"/>
          </a:xfrm>
        </p:spPr>
        <p:txBody>
          <a:bodyPr>
            <a:normAutofit/>
          </a:bodyPr>
          <a:lstStyle/>
          <a:p>
            <a:r>
              <a:rPr lang="hr-BA" sz="3600" i="1" dirty="0" err="1">
                <a:solidFill>
                  <a:schemeClr val="accent1"/>
                </a:solidFill>
              </a:rPr>
              <a:t>Check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your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AE45D2-A159-7831-61E6-EC8656878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208" t="30740" r="7100" b="21231"/>
          <a:stretch/>
        </p:blipFill>
        <p:spPr>
          <a:xfrm>
            <a:off x="5915610" y="485191"/>
            <a:ext cx="5103846" cy="53671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81091-F882-98F9-81ED-B3817F012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51" t="61769" r="34413" b="29252"/>
          <a:stretch/>
        </p:blipFill>
        <p:spPr>
          <a:xfrm>
            <a:off x="697883" y="4105469"/>
            <a:ext cx="5361718" cy="11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09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8A0B0-3723-204A-CD9D-33C83BDD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vocabulary practice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45F8-C13B-417D-9A59-690363A66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3.4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Things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 (p 54); </a:t>
            </a:r>
          </a:p>
          <a:p>
            <a:pPr marL="0" indent="0">
              <a:buNone/>
            </a:pP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3.5 Internet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55); </a:t>
            </a:r>
          </a:p>
          <a:p>
            <a:pPr marL="0" indent="0">
              <a:buNone/>
            </a:pP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3.6 e-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commerce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56)</a:t>
            </a:r>
          </a:p>
          <a:p>
            <a:pPr marL="0" indent="0">
              <a:buNone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FF915-19DC-FAE8-9CA0-C915762B1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497" y="1690688"/>
            <a:ext cx="4078516" cy="347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6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Remacha</a:t>
            </a:r>
            <a:r>
              <a:rPr lang="en-GB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Infotech –</a:t>
            </a:r>
            <a:r>
              <a:rPr lang="hr-HR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 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84-88)</a:t>
            </a:r>
            <a: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https://www.academia.edu/28436822/Infotech_english_for_computer_users_Students_Book_4th_Edition</a:t>
            </a:r>
            <a:endParaRPr lang="hr-BA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Pearson – </a:t>
            </a:r>
            <a:r>
              <a:rPr lang="hr-HR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48-49)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Marks: </a:t>
            </a:r>
            <a:r>
              <a:rPr lang="hr-HR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Vocabulary</a:t>
            </a: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–3.4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Things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 (p 54); 3.5 Internet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55); 3.6 e-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commerce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56)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i="1" dirty="0">
              <a:solidFill>
                <a:schemeClr val="accent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i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i="0" dirty="0">
              <a:solidFill>
                <a:srgbClr val="1F1F1F"/>
              </a:solidFill>
              <a:effectLst/>
              <a:latin typeface="Cabi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34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086" y="1894114"/>
            <a:ext cx="5872065" cy="1680429"/>
          </a:xfrm>
        </p:spPr>
        <p:txBody>
          <a:bodyPr>
            <a:normAutofit/>
          </a:bodyPr>
          <a:lstStyle/>
          <a:p>
            <a:pPr algn="ctr"/>
            <a:r>
              <a:rPr lang="hr-HR" sz="4400" i="1"/>
              <a:t>#</a:t>
            </a:r>
            <a:r>
              <a:rPr lang="hr-HR" sz="4400" i="1" dirty="0"/>
              <a:t>neverstoplearning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258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104B9A-2A9C-BF0D-4EF5-ED6D7AF83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27" b="2904"/>
          <a:stretch/>
        </p:blipFill>
        <p:spPr>
          <a:xfrm>
            <a:off x="238093" y="526473"/>
            <a:ext cx="11953907" cy="5486400"/>
          </a:xfrm>
        </p:spPr>
      </p:pic>
    </p:spTree>
    <p:extLst>
      <p:ext uri="{BB962C8B-B14F-4D97-AF65-F5344CB8AC3E}">
        <p14:creationId xmlns:p14="http://schemas.microsoft.com/office/powerpoint/2010/main" val="106571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6F11-641D-D5ED-1414-45BC61D6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sz="2800" i="1" dirty="0">
                <a:solidFill>
                  <a:schemeClr val="accent1"/>
                </a:solidFill>
              </a:rPr>
              <a:t>Read </a:t>
            </a:r>
            <a:r>
              <a:rPr lang="hr-BA" sz="2800" i="1" dirty="0" err="1">
                <a:solidFill>
                  <a:schemeClr val="accent1"/>
                </a:solidFill>
              </a:rPr>
              <a:t>the</a:t>
            </a:r>
            <a:r>
              <a:rPr lang="hr-BA" sz="2800" i="1" dirty="0">
                <a:solidFill>
                  <a:schemeClr val="accent1"/>
                </a:solidFill>
              </a:rPr>
              <a:t> </a:t>
            </a:r>
            <a:r>
              <a:rPr lang="hr-BA" sz="2800" i="1" dirty="0" err="1">
                <a:solidFill>
                  <a:schemeClr val="accent1"/>
                </a:solidFill>
              </a:rPr>
              <a:t>article</a:t>
            </a:r>
            <a:r>
              <a:rPr lang="hr-BA" sz="2800" i="1" dirty="0">
                <a:solidFill>
                  <a:schemeClr val="accent1"/>
                </a:solidFill>
              </a:rPr>
              <a:t> on </a:t>
            </a:r>
            <a:r>
              <a:rPr lang="hr-BA" sz="2800" i="1" dirty="0" err="1">
                <a:solidFill>
                  <a:schemeClr val="accent1"/>
                </a:solidFill>
              </a:rPr>
              <a:t>page</a:t>
            </a:r>
            <a:r>
              <a:rPr lang="hr-BA" sz="2800" i="1" dirty="0">
                <a:solidFill>
                  <a:schemeClr val="accent1"/>
                </a:solidFill>
              </a:rPr>
              <a:t> 85 </a:t>
            </a:r>
            <a:r>
              <a:rPr lang="hr-BA" sz="2800" i="1" dirty="0" err="1">
                <a:solidFill>
                  <a:schemeClr val="accent1"/>
                </a:solidFill>
              </a:rPr>
              <a:t>of</a:t>
            </a:r>
            <a:r>
              <a:rPr lang="hr-BA" sz="2800" i="1" dirty="0">
                <a:solidFill>
                  <a:schemeClr val="accent1"/>
                </a:solidFill>
              </a:rPr>
              <a:t> </a:t>
            </a:r>
            <a:r>
              <a:rPr lang="hr-BA" sz="2800" i="1" dirty="0" err="1">
                <a:solidFill>
                  <a:schemeClr val="accent1"/>
                </a:solidFill>
              </a:rPr>
              <a:t>your</a:t>
            </a:r>
            <a:r>
              <a:rPr lang="hr-BA" sz="2800" i="1" dirty="0">
                <a:solidFill>
                  <a:schemeClr val="accent1"/>
                </a:solidFill>
              </a:rPr>
              <a:t> </a:t>
            </a:r>
            <a:r>
              <a:rPr lang="hr-BA" sz="2800" i="1" dirty="0" err="1">
                <a:solidFill>
                  <a:schemeClr val="accent1"/>
                </a:solidFill>
              </a:rPr>
              <a:t>Infotech</a:t>
            </a:r>
            <a:r>
              <a:rPr lang="hr-BA" sz="2800" i="1" dirty="0">
                <a:solidFill>
                  <a:schemeClr val="accent1"/>
                </a:solidFill>
              </a:rPr>
              <a:t> </a:t>
            </a:r>
            <a:r>
              <a:rPr lang="hr-BA" sz="2800" i="1" dirty="0" err="1">
                <a:solidFill>
                  <a:schemeClr val="accent1"/>
                </a:solidFill>
              </a:rPr>
              <a:t>textbook</a:t>
            </a:r>
            <a:endParaRPr lang="hr-HR" sz="28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8B72F6-D6E6-AB25-BDB3-65AF68D72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363" y="2140068"/>
            <a:ext cx="9221273" cy="3722451"/>
          </a:xfrm>
        </p:spPr>
      </p:pic>
    </p:spTree>
    <p:extLst>
      <p:ext uri="{BB962C8B-B14F-4D97-AF65-F5344CB8AC3E}">
        <p14:creationId xmlns:p14="http://schemas.microsoft.com/office/powerpoint/2010/main" val="203389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4698F-F57D-FA57-B92A-6C606399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68" y="1690688"/>
            <a:ext cx="4980904" cy="16524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7F6B83A-61E8-2ED1-93FD-3BCE3ADCECE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r-BA" sz="3600" i="1">
                <a:solidFill>
                  <a:schemeClr val="accent1"/>
                </a:solidFill>
              </a:rPr>
              <a:t>Check your 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1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E97333-AB37-96D9-BC4B-ABD2545E2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5494"/>
            <a:ext cx="9886950" cy="6064081"/>
          </a:xfrm>
        </p:spPr>
      </p:pic>
    </p:spTree>
    <p:extLst>
      <p:ext uri="{BB962C8B-B14F-4D97-AF65-F5344CB8AC3E}">
        <p14:creationId xmlns:p14="http://schemas.microsoft.com/office/powerpoint/2010/main" val="94996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BBD58-F139-CF6F-4555-C69DF584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88138"/>
            <a:ext cx="11201384" cy="53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60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E11EC-DB47-4755-500C-C6EF2F93E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18" y="1369978"/>
            <a:ext cx="11848563" cy="41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2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1AC02-CF34-6E5B-1981-84C10F6B8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2630802"/>
            <a:ext cx="4552950" cy="6013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67D2E2-7709-5921-D214-77BB36712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BA" sz="3600" i="1" dirty="0" err="1">
                <a:solidFill>
                  <a:schemeClr val="accent1"/>
                </a:solidFill>
              </a:rPr>
              <a:t>Check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your</a:t>
            </a:r>
            <a:r>
              <a:rPr lang="hr-BA" sz="3600" i="1" dirty="0">
                <a:solidFill>
                  <a:schemeClr val="accent1"/>
                </a:solidFill>
              </a:rPr>
              <a:t> </a:t>
            </a:r>
            <a:r>
              <a:rPr lang="hr-BA" sz="3600" i="1" dirty="0" err="1">
                <a:solidFill>
                  <a:schemeClr val="accent1"/>
                </a:solidFill>
              </a:rPr>
              <a:t>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9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6299</TotalTime>
  <Words>208</Words>
  <Application>Microsoft Office PowerPoint</Application>
  <PresentationFormat>Widescreen</PresentationFormat>
  <Paragraphs>37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Arial</vt:lpstr>
      <vt:lpstr>Stolzl Book</vt:lpstr>
      <vt:lpstr>Stolzl Bold</vt:lpstr>
      <vt:lpstr>Cabin</vt:lpstr>
      <vt:lpstr>Office Theme</vt:lpstr>
      <vt:lpstr> ENGLISH FOR IT Weeks 12 VOCABULARY  Collectives of Cyberspace </vt:lpstr>
      <vt:lpstr>In this lesson, you will:</vt:lpstr>
      <vt:lpstr>PowerPoint Presentation</vt:lpstr>
      <vt:lpstr>Read the article on page 85 of your Infotech textbook</vt:lpstr>
      <vt:lpstr>PowerPoint Presentation</vt:lpstr>
      <vt:lpstr>PowerPoint Presentation</vt:lpstr>
      <vt:lpstr>PowerPoint Presentation</vt:lpstr>
      <vt:lpstr>PowerPoint Presentation</vt:lpstr>
      <vt:lpstr>Check your answers</vt:lpstr>
      <vt:lpstr>PowerPoint Presentation</vt:lpstr>
      <vt:lpstr>Check your answers</vt:lpstr>
      <vt:lpstr>PowerPoint Presentation</vt:lpstr>
      <vt:lpstr>PowerPoint Presentation</vt:lpstr>
      <vt:lpstr>PowerPoint Presentation</vt:lpstr>
      <vt:lpstr>Check your answers</vt:lpstr>
      <vt:lpstr>PowerPoint Presentation</vt:lpstr>
      <vt:lpstr>PowerPoint Presentation</vt:lpstr>
      <vt:lpstr>Check your answers</vt:lpstr>
      <vt:lpstr>E-commerce</vt:lpstr>
      <vt:lpstr>PowerPoint Presentation</vt:lpstr>
      <vt:lpstr>PowerPoint Presentation</vt:lpstr>
      <vt:lpstr>Check your answers</vt:lpstr>
      <vt:lpstr>More vocabulary practice</vt:lpstr>
      <vt:lpstr>Resources:</vt:lpstr>
      <vt:lpstr>#neverstoplearning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zana mrsa</dc:creator>
  <cp:lastModifiedBy>Tihana Banko @ Racunarstvo</cp:lastModifiedBy>
  <cp:revision>217</cp:revision>
  <dcterms:created xsi:type="dcterms:W3CDTF">2018-01-24T13:33:55Z</dcterms:created>
  <dcterms:modified xsi:type="dcterms:W3CDTF">2023-12-18T12:17:23Z</dcterms:modified>
</cp:coreProperties>
</file>