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72" r:id="rId3"/>
    <p:sldId id="331" r:id="rId4"/>
    <p:sldId id="332" r:id="rId5"/>
    <p:sldId id="340" r:id="rId6"/>
    <p:sldId id="333" r:id="rId7"/>
    <p:sldId id="334" r:id="rId8"/>
    <p:sldId id="339" r:id="rId9"/>
    <p:sldId id="336" r:id="rId10"/>
    <p:sldId id="337" r:id="rId11"/>
    <p:sldId id="341" r:id="rId12"/>
    <p:sldId id="338" r:id="rId13"/>
    <p:sldId id="342" r:id="rId14"/>
    <p:sldId id="343" r:id="rId15"/>
    <p:sldId id="344" r:id="rId16"/>
    <p:sldId id="348" r:id="rId17"/>
    <p:sldId id="345" r:id="rId18"/>
    <p:sldId id="346" r:id="rId19"/>
    <p:sldId id="347" r:id="rId20"/>
    <p:sldId id="313" r:id="rId21"/>
    <p:sldId id="330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Stolzl Bold" panose="00000800000000000000" charset="0"/>
      <p:bold r:id="rId32"/>
    </p:embeddedFont>
    <p:embeddedFont>
      <p:font typeface="Stolzl Book" panose="00000500000000000000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C6EFAC-A0D0-4E1C-8A7D-3DFBCE0D50AC}">
          <p14:sldIdLst>
            <p14:sldId id="257"/>
            <p14:sldId id="272"/>
            <p14:sldId id="331"/>
            <p14:sldId id="332"/>
            <p14:sldId id="340"/>
            <p14:sldId id="333"/>
            <p14:sldId id="334"/>
            <p14:sldId id="339"/>
            <p14:sldId id="336"/>
            <p14:sldId id="337"/>
            <p14:sldId id="341"/>
            <p14:sldId id="338"/>
            <p14:sldId id="342"/>
            <p14:sldId id="343"/>
            <p14:sldId id="344"/>
            <p14:sldId id="348"/>
            <p14:sldId id="345"/>
            <p14:sldId id="346"/>
            <p14:sldId id="347"/>
            <p14:sldId id="313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00" autoAdjust="0"/>
    <p:restoredTop sz="68942" autoAdjust="0"/>
  </p:normalViewPr>
  <p:slideViewPr>
    <p:cSldViewPr snapToGrid="0" snapToObjects="1">
      <p:cViewPr varScale="1">
        <p:scale>
          <a:sx n="82" d="100"/>
          <a:sy n="82" d="100"/>
        </p:scale>
        <p:origin x="73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C21E-1610-F840-997A-88EB307E0A1C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C0C92-97E4-9540-AC90-F1BBF91896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4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95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57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41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1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9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65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3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42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67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3086" y="728663"/>
            <a:ext cx="5170713" cy="1680429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  <a:t>Glavni naslov</a:t>
            </a:r>
            <a:b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</a:br>
            <a:r>
              <a:rPr lang="hr-HR" sz="4800" dirty="0">
                <a:solidFill>
                  <a:schemeClr val="bg1"/>
                </a:solidFill>
                <a:latin typeface="Stolzl Book" panose="00000500000000000000" pitchFamily="50" charset="-18"/>
              </a:rPr>
              <a:t>Tekst</a:t>
            </a:r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4540"/>
            <a:ext cx="6183086" cy="59931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18" y="3904457"/>
            <a:ext cx="6022181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2" y="6283318"/>
            <a:ext cx="1414604" cy="57468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11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290"/>
            <a:ext cx="8686800" cy="5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62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-_wYdG873M" TargetMode="External"/><Relationship Id="rId2" Type="http://schemas.openxmlformats.org/officeDocument/2006/relationships/hyperlink" Target="https://www.youtube.com/watch?v=JMOOG7rWT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topic/netiquette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MOOG7rWTPg" TargetMode="External"/><Relationship Id="rId2" Type="http://schemas.openxmlformats.org/officeDocument/2006/relationships/hyperlink" Target="https://www.academia.edu/28436822/Infotech_english_for_computer_users_Students_Book_4th_Edi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ritannica.com/topic/netiquette" TargetMode="External"/><Relationship Id="rId4" Type="http://schemas.openxmlformats.org/officeDocument/2006/relationships/hyperlink" Target="https://www.youtube.com/watch?v=d-_wYdG873M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728300"/>
            <a:ext cx="4612404" cy="201453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ENGLISH FOR IT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Week </a:t>
            </a:r>
            <a:r>
              <a:rPr lang="en-GB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hr-BA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VOCABULARY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BA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hr-BA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ideo </a:t>
            </a:r>
            <a:r>
              <a:rPr lang="hr-BA" sz="4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conferencing</a:t>
            </a:r>
            <a:r>
              <a:rPr lang="hr-BA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chat </a:t>
            </a:r>
            <a:r>
              <a:rPr lang="hr-BA" sz="4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hr-BA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BA" sz="4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netiquette</a:t>
            </a:r>
            <a:br>
              <a:rPr lang="hr-H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2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2E3D60-DA0D-F8E2-CFF1-B555D6049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4567" y="1054359"/>
            <a:ext cx="8392607" cy="4044043"/>
          </a:xfrm>
        </p:spPr>
      </p:pic>
    </p:spTree>
    <p:extLst>
      <p:ext uri="{BB962C8B-B14F-4D97-AF65-F5344CB8AC3E}">
        <p14:creationId xmlns:p14="http://schemas.microsoft.com/office/powerpoint/2010/main" val="421424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D249F-3B36-F3EA-3DFC-9DD61A888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err="1"/>
              <a:t>Answer</a:t>
            </a:r>
            <a:r>
              <a:rPr lang="hr-BA" dirty="0"/>
              <a:t> </a:t>
            </a:r>
            <a:r>
              <a:rPr lang="hr-BA" dirty="0" err="1"/>
              <a:t>key</a:t>
            </a:r>
            <a:endParaRPr lang="hr-HR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37B1D2A-EC91-4FD2-D07F-35CE09C6D7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987028"/>
              </p:ext>
            </p:extLst>
          </p:nvPr>
        </p:nvGraphicFramePr>
        <p:xfrm>
          <a:off x="838200" y="1825625"/>
          <a:ext cx="10515600" cy="3989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050">
                  <a:extLst>
                    <a:ext uri="{9D8B030D-6E8A-4147-A177-3AD203B41FA5}">
                      <a16:colId xmlns:a16="http://schemas.microsoft.com/office/drawing/2014/main" val="1645921653"/>
                    </a:ext>
                  </a:extLst>
                </a:gridCol>
                <a:gridCol w="8591550">
                  <a:extLst>
                    <a:ext uri="{9D8B030D-6E8A-4147-A177-3AD203B41FA5}">
                      <a16:colId xmlns:a16="http://schemas.microsoft.com/office/drawing/2014/main" val="4141461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516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BA" dirty="0" err="1"/>
                        <a:t>Slide</a:t>
                      </a:r>
                      <a:r>
                        <a:rPr lang="hr-BA" dirty="0"/>
                        <a:t> 6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dedicated systems and desktop systems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95624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r>
                        <a:rPr lang="hr-BA" dirty="0" err="1"/>
                        <a:t>Slide</a:t>
                      </a:r>
                      <a:r>
                        <a:rPr lang="hr-BA" dirty="0"/>
                        <a:t> 7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dedicated system </a:t>
                      </a:r>
                      <a:r>
                        <a:rPr lang="en-GB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remote control</a:t>
                      </a:r>
                      <a:r>
                        <a:rPr lang="hr-B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MCU </a:t>
                      </a:r>
                      <a:r>
                        <a:rPr lang="it-IT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(data) </a:t>
                      </a:r>
                      <a:r>
                        <a:rPr lang="it-IT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compression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099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BA" dirty="0"/>
                        <a:t>Side 9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more than two</a:t>
                      </a:r>
                      <a:r>
                        <a:rPr lang="hr-BA" dirty="0"/>
                        <a:t> / </a:t>
                      </a:r>
                      <a:r>
                        <a:rPr lang="en-GB" dirty="0"/>
                        <a:t>more than one</a:t>
                      </a:r>
                      <a:r>
                        <a:rPr lang="hr-BA" dirty="0"/>
                        <a:t> / </a:t>
                      </a:r>
                      <a:r>
                        <a:rPr lang="en-GB" dirty="0"/>
                        <a:t>more expensive</a:t>
                      </a:r>
                      <a:r>
                        <a:rPr lang="hr-BA" dirty="0"/>
                        <a:t> / </a:t>
                      </a:r>
                      <a:r>
                        <a:rPr lang="en-GB" dirty="0"/>
                        <a:t>special room</a:t>
                      </a:r>
                      <a:r>
                        <a:rPr lang="hr-BA" dirty="0"/>
                        <a:t> / </a:t>
                      </a:r>
                      <a:r>
                        <a:rPr lang="en-GB" dirty="0"/>
                        <a:t>HD monitors, video cameras, remote controls,</a:t>
                      </a:r>
                      <a:r>
                        <a:rPr lang="hr-BA" dirty="0"/>
                        <a:t> </a:t>
                      </a:r>
                      <a:r>
                        <a:rPr lang="en-GB" dirty="0"/>
                        <a:t>MCU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065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BA" dirty="0" err="1"/>
                        <a:t>Slide</a:t>
                      </a:r>
                      <a:r>
                        <a:rPr lang="hr-BA" dirty="0"/>
                        <a:t> 10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 maintenance would be expensive</a:t>
                      </a:r>
                      <a:r>
                        <a:rPr lang="hr-BA" dirty="0"/>
                        <a:t> / </a:t>
                      </a:r>
                      <a:r>
                        <a:rPr lang="en-GB" dirty="0"/>
                        <a:t>3 data wouldn’t transfer quickly enough; there</a:t>
                      </a:r>
                    </a:p>
                    <a:p>
                      <a:r>
                        <a:rPr lang="en-GB" dirty="0"/>
                        <a:t>wouldn’t be enough bandwidth; video</a:t>
                      </a:r>
                      <a:r>
                        <a:rPr lang="hr-BA" dirty="0"/>
                        <a:t> </a:t>
                      </a:r>
                      <a:r>
                        <a:rPr lang="en-GB" dirty="0"/>
                        <a:t>wouldn’t transfer properly</a:t>
                      </a:r>
                      <a:r>
                        <a:rPr lang="hr-BA" dirty="0"/>
                        <a:t> / </a:t>
                      </a:r>
                      <a:r>
                        <a:rPr lang="en-GB" dirty="0"/>
                        <a:t>4 video conferencing would only work with two</a:t>
                      </a:r>
                      <a:r>
                        <a:rPr lang="hr-BA" dirty="0"/>
                        <a:t> </a:t>
                      </a:r>
                      <a:r>
                        <a:rPr lang="en-GB" dirty="0"/>
                        <a:t>locations</a:t>
                      </a:r>
                      <a:r>
                        <a:rPr lang="hr-BA" dirty="0"/>
                        <a:t> / </a:t>
                      </a:r>
                      <a:r>
                        <a:rPr lang="en-GB" dirty="0"/>
                        <a:t>5 people wouldn’t know how to use the</a:t>
                      </a:r>
                      <a:r>
                        <a:rPr lang="hr-BA" dirty="0"/>
                        <a:t> </a:t>
                      </a:r>
                      <a:r>
                        <a:rPr lang="en-GB" dirty="0"/>
                        <a:t>system properly</a:t>
                      </a:r>
                      <a:r>
                        <a:rPr lang="hr-BA" dirty="0"/>
                        <a:t> / </a:t>
                      </a:r>
                      <a:r>
                        <a:rPr lang="en-GB" dirty="0"/>
                        <a:t>6 there would be nowhere to go for the video</a:t>
                      </a:r>
                      <a:r>
                        <a:rPr lang="hr-BA" dirty="0"/>
                        <a:t> </a:t>
                      </a:r>
                      <a:r>
                        <a:rPr lang="en-GB" dirty="0"/>
                        <a:t>conference; would have to hire a room each</a:t>
                      </a:r>
                      <a:r>
                        <a:rPr lang="hr-BA" dirty="0"/>
                        <a:t> t</a:t>
                      </a:r>
                      <a:r>
                        <a:rPr lang="en-GB" dirty="0" err="1"/>
                        <a:t>ime</a:t>
                      </a:r>
                      <a:r>
                        <a:rPr lang="hr-BA" dirty="0"/>
                        <a:t>/ </a:t>
                      </a:r>
                      <a:r>
                        <a:rPr lang="en-GB" dirty="0"/>
                        <a:t>7 data would use too much bandwidth;</a:t>
                      </a:r>
                      <a:r>
                        <a:rPr lang="hr-BA" dirty="0"/>
                        <a:t> </a:t>
                      </a:r>
                      <a:r>
                        <a:rPr lang="en-GB" dirty="0"/>
                        <a:t>bandwidth charges would be high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03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216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213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65C1F4-D690-F3BA-5067-859F78116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2489" y="3429000"/>
            <a:ext cx="8887022" cy="1897207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ACBAC29-5CBE-9C09-E69E-91D24676E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327" y="606490"/>
            <a:ext cx="9429443" cy="179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27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24D5-1503-6B8C-08FF-BFC6C6A1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Suggested answers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0BDA9-C595-B597-6EC7-8C24C845A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1 If a deaf person </a:t>
            </a:r>
            <a:r>
              <a:rPr lang="hr-BA" b="1" dirty="0" err="1"/>
              <a:t>used</a:t>
            </a:r>
            <a:r>
              <a:rPr lang="hr-BA" dirty="0"/>
              <a:t> </a:t>
            </a:r>
            <a:r>
              <a:rPr lang="en-GB" dirty="0"/>
              <a:t>video</a:t>
            </a:r>
            <a:r>
              <a:rPr lang="hr-BA" dirty="0"/>
              <a:t> </a:t>
            </a:r>
            <a:r>
              <a:rPr lang="en-GB" dirty="0"/>
              <a:t>conferencing facilities, they’</a:t>
            </a:r>
            <a:r>
              <a:rPr lang="hr-BA" dirty="0"/>
              <a:t> </a:t>
            </a:r>
            <a:r>
              <a:rPr lang="en-GB" b="1" dirty="0"/>
              <a:t>d be able to use</a:t>
            </a:r>
            <a:r>
              <a:rPr lang="hr-BA" b="1" dirty="0"/>
              <a:t> </a:t>
            </a:r>
            <a:r>
              <a:rPr lang="en-GB" dirty="0"/>
              <a:t>sign language/do things that they wouldn’t</a:t>
            </a:r>
            <a:r>
              <a:rPr lang="hr-BA" dirty="0"/>
              <a:t> </a:t>
            </a:r>
            <a:r>
              <a:rPr lang="en-GB" dirty="0"/>
              <a:t>be able to do by telephone.</a:t>
            </a:r>
          </a:p>
          <a:p>
            <a:pPr marL="0" indent="0">
              <a:buNone/>
            </a:pPr>
            <a:r>
              <a:rPr lang="en-GB" dirty="0"/>
              <a:t>2 If a child use</a:t>
            </a:r>
            <a:r>
              <a:rPr lang="hr-BA" dirty="0"/>
              <a:t>d</a:t>
            </a:r>
            <a:r>
              <a:rPr lang="en-GB" dirty="0"/>
              <a:t> video conferencing</a:t>
            </a:r>
            <a:r>
              <a:rPr lang="hr-BA" dirty="0"/>
              <a:t> </a:t>
            </a:r>
            <a:r>
              <a:rPr lang="en-GB" dirty="0"/>
              <a:t>facilities, they’d be able to study from</a:t>
            </a:r>
            <a:r>
              <a:rPr lang="hr-BA" dirty="0"/>
              <a:t> </a:t>
            </a:r>
            <a:r>
              <a:rPr lang="en-GB" dirty="0"/>
              <a:t>home/wouldn’t have to go to boarding</a:t>
            </a:r>
            <a:r>
              <a:rPr lang="hr-BA" dirty="0"/>
              <a:t> </a:t>
            </a:r>
            <a:r>
              <a:rPr lang="en-GB" dirty="0"/>
              <a:t>school/live at school.</a:t>
            </a:r>
            <a:endParaRPr lang="hr-BA" dirty="0"/>
          </a:p>
          <a:p>
            <a:pPr marL="0" indent="0">
              <a:buNone/>
            </a:pPr>
            <a:r>
              <a:rPr lang="hr-BA" dirty="0"/>
              <a:t>3</a:t>
            </a:r>
            <a:r>
              <a:rPr lang="en-GB" dirty="0"/>
              <a:t> If doctors working in a small hospital a long</a:t>
            </a:r>
            <a:r>
              <a:rPr lang="hr-BA" dirty="0"/>
              <a:t> </a:t>
            </a:r>
            <a:r>
              <a:rPr lang="en-GB" dirty="0"/>
              <a:t>way from the city use</a:t>
            </a:r>
            <a:r>
              <a:rPr lang="hr-BA" dirty="0"/>
              <a:t>d</a:t>
            </a:r>
            <a:r>
              <a:rPr lang="en-GB" dirty="0"/>
              <a:t> video</a:t>
            </a:r>
            <a:r>
              <a:rPr lang="hr-BA" dirty="0"/>
              <a:t> </a:t>
            </a:r>
            <a:r>
              <a:rPr lang="en-GB" dirty="0"/>
              <a:t>conferencing facilities, they’d be able to</a:t>
            </a:r>
            <a:r>
              <a:rPr lang="hr-BA" dirty="0"/>
              <a:t> </a:t>
            </a:r>
            <a:r>
              <a:rPr lang="en-GB" dirty="0"/>
              <a:t>communicate with doctors in the city more</a:t>
            </a:r>
            <a:r>
              <a:rPr lang="hr-BA" dirty="0"/>
              <a:t> </a:t>
            </a:r>
            <a:r>
              <a:rPr lang="en-GB" dirty="0"/>
              <a:t>easily.</a:t>
            </a:r>
          </a:p>
          <a:p>
            <a:pPr marL="0" indent="0">
              <a:buNone/>
            </a:pPr>
            <a:r>
              <a:rPr lang="en-GB" dirty="0"/>
              <a:t>4 If a company director who doesn’t have time</a:t>
            </a:r>
            <a:r>
              <a:rPr lang="hr-BA" dirty="0"/>
              <a:t> </a:t>
            </a:r>
            <a:r>
              <a:rPr lang="en-GB" dirty="0"/>
              <a:t>to visit clients overseas use</a:t>
            </a:r>
            <a:r>
              <a:rPr lang="hr-BA" dirty="0"/>
              <a:t>d</a:t>
            </a:r>
            <a:r>
              <a:rPr lang="en-GB" dirty="0"/>
              <a:t> video</a:t>
            </a:r>
            <a:r>
              <a:rPr lang="hr-BA" dirty="0"/>
              <a:t> </a:t>
            </a:r>
            <a:r>
              <a:rPr lang="en-GB" dirty="0"/>
              <a:t>conferencing facilities, she’d be able to</a:t>
            </a:r>
            <a:r>
              <a:rPr lang="hr-BA" dirty="0"/>
              <a:t> </a:t>
            </a:r>
            <a:r>
              <a:rPr lang="en-GB" dirty="0"/>
              <a:t>communicate with her clients more easily.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345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A41D-AF61-D0B0-AEA6-8B8376B1D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sz="4000" i="1" dirty="0" err="1">
                <a:solidFill>
                  <a:schemeClr val="accent1"/>
                </a:solidFill>
              </a:rPr>
              <a:t>Let’s</a:t>
            </a:r>
            <a:r>
              <a:rPr lang="hr-BA" sz="4000" i="1" dirty="0">
                <a:solidFill>
                  <a:schemeClr val="accent1"/>
                </a:solidFill>
              </a:rPr>
              <a:t> </a:t>
            </a:r>
            <a:r>
              <a:rPr lang="hr-BA" sz="4000" i="1" dirty="0" err="1">
                <a:solidFill>
                  <a:schemeClr val="accent1"/>
                </a:solidFill>
              </a:rPr>
              <a:t>watch</a:t>
            </a:r>
            <a:r>
              <a:rPr lang="hr-BA" sz="4000" i="1" dirty="0">
                <a:solidFill>
                  <a:schemeClr val="accent1"/>
                </a:solidFill>
              </a:rPr>
              <a:t> some </a:t>
            </a:r>
            <a:r>
              <a:rPr lang="hr-BA" sz="4000" i="1" dirty="0" err="1">
                <a:solidFill>
                  <a:schemeClr val="accent1"/>
                </a:solidFill>
              </a:rPr>
              <a:t>videos</a:t>
            </a:r>
            <a:r>
              <a:rPr lang="hr-BA" sz="4000" i="1" dirty="0">
                <a:solidFill>
                  <a:schemeClr val="accent1"/>
                </a:solidFill>
              </a:rPr>
              <a:t> </a:t>
            </a:r>
            <a:r>
              <a:rPr lang="hr-BA" sz="4000" i="1" dirty="0" err="1">
                <a:solidFill>
                  <a:schemeClr val="accent1"/>
                </a:solidFill>
              </a:rPr>
              <a:t>and</a:t>
            </a:r>
            <a:r>
              <a:rPr lang="hr-BA" sz="4000" i="1" dirty="0">
                <a:solidFill>
                  <a:schemeClr val="accent1"/>
                </a:solidFill>
              </a:rPr>
              <a:t> </a:t>
            </a:r>
            <a:r>
              <a:rPr lang="hr-BA" sz="4000" i="1" dirty="0" err="1">
                <a:solidFill>
                  <a:schemeClr val="accent1"/>
                </a:solidFill>
              </a:rPr>
              <a:t>discuss</a:t>
            </a:r>
            <a:endParaRPr lang="hr-HR" sz="4000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1A0F6-4977-C1D7-49C6-4E7D48749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A Video Conference Call in Real Life</a:t>
            </a:r>
            <a:endParaRPr lang="hr-HR" dirty="0">
              <a:hlinkClick r:id="rId2"/>
            </a:endParaRPr>
          </a:p>
          <a:p>
            <a:r>
              <a:rPr lang="hr-HR" dirty="0">
                <a:hlinkClick r:id="rId2"/>
              </a:rPr>
              <a:t>https://www.youtube.com/watch?v=JMOOG7rWTPg</a:t>
            </a:r>
            <a:endParaRPr lang="hr-HR" dirty="0"/>
          </a:p>
          <a:p>
            <a:endParaRPr lang="hr-HR" dirty="0"/>
          </a:p>
          <a:p>
            <a:pPr algn="l"/>
            <a:endParaRPr lang="hr-BA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hr-BA" b="1" dirty="0">
              <a:solidFill>
                <a:srgbClr val="0F0F0F"/>
              </a:solidFill>
              <a:latin typeface="Roboto" panose="02000000000000000000" pitchFamily="2" charset="0"/>
            </a:endParaRPr>
          </a:p>
          <a:p>
            <a:pPr algn="l"/>
            <a:r>
              <a:rPr lang="en-GB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Netiquette - The Dos and Don'ts of Online Meetings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>
                <a:hlinkClick r:id="rId3"/>
              </a:rPr>
              <a:t>https://www.youtube.com/watch?v=d-_wYdG873M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68847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DBED75-EB6F-B037-B927-CF94F7D5D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001" y="489857"/>
            <a:ext cx="8669617" cy="587828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DDBEF9-0CD8-D32F-65EC-2B228D17C2F9}"/>
              </a:ext>
            </a:extLst>
          </p:cNvPr>
          <p:cNvSpPr txBox="1"/>
          <p:nvPr/>
        </p:nvSpPr>
        <p:spPr>
          <a:xfrm>
            <a:off x="9414589" y="1166327"/>
            <a:ext cx="166084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000" b="1" i="1" dirty="0" err="1">
                <a:solidFill>
                  <a:schemeClr val="accent1"/>
                </a:solidFill>
              </a:rPr>
              <a:t>What</a:t>
            </a:r>
            <a:r>
              <a:rPr lang="hr-BA" sz="2000" b="1" i="1" dirty="0">
                <a:solidFill>
                  <a:schemeClr val="accent1"/>
                </a:solidFill>
              </a:rPr>
              <a:t> </a:t>
            </a:r>
            <a:r>
              <a:rPr lang="hr-BA" sz="2000" b="1" i="1" dirty="0" err="1">
                <a:solidFill>
                  <a:schemeClr val="accent1"/>
                </a:solidFill>
              </a:rPr>
              <a:t>is</a:t>
            </a:r>
            <a:r>
              <a:rPr lang="hr-BA" sz="2000" b="1" i="1" dirty="0">
                <a:solidFill>
                  <a:schemeClr val="accent1"/>
                </a:solidFill>
              </a:rPr>
              <a:t> </a:t>
            </a:r>
            <a:r>
              <a:rPr lang="hr-BA" sz="2000" b="1" i="1" dirty="0" err="1">
                <a:solidFill>
                  <a:schemeClr val="accent1"/>
                </a:solidFill>
              </a:rPr>
              <a:t>netiquette</a:t>
            </a:r>
            <a:r>
              <a:rPr lang="hr-BA" sz="2000" b="1" i="1" dirty="0">
                <a:solidFill>
                  <a:schemeClr val="accent1"/>
                </a:solidFill>
              </a:rPr>
              <a:t>? </a:t>
            </a:r>
          </a:p>
          <a:p>
            <a:r>
              <a:rPr lang="hr-BA" sz="2000" b="1" i="1" dirty="0" err="1">
                <a:solidFill>
                  <a:schemeClr val="accent1"/>
                </a:solidFill>
              </a:rPr>
              <a:t>Study</a:t>
            </a:r>
            <a:r>
              <a:rPr lang="hr-BA" sz="2000" b="1" i="1" dirty="0">
                <a:solidFill>
                  <a:schemeClr val="accent1"/>
                </a:solidFill>
              </a:rPr>
              <a:t> </a:t>
            </a:r>
            <a:r>
              <a:rPr lang="hr-BA" sz="2000" b="1" i="1" dirty="0" err="1">
                <a:solidFill>
                  <a:schemeClr val="accent1"/>
                </a:solidFill>
              </a:rPr>
              <a:t>the</a:t>
            </a:r>
            <a:r>
              <a:rPr lang="hr-BA" sz="2000" b="1" i="1" dirty="0">
                <a:solidFill>
                  <a:schemeClr val="accent1"/>
                </a:solidFill>
              </a:rPr>
              <a:t> </a:t>
            </a:r>
            <a:r>
              <a:rPr lang="hr-BA" sz="2000" b="1" i="1" dirty="0" err="1">
                <a:solidFill>
                  <a:schemeClr val="accent1"/>
                </a:solidFill>
              </a:rPr>
              <a:t>Netiquette</a:t>
            </a:r>
            <a:r>
              <a:rPr lang="hr-BA" sz="2000" b="1" i="1" dirty="0">
                <a:solidFill>
                  <a:schemeClr val="accent1"/>
                </a:solidFill>
              </a:rPr>
              <a:t> </a:t>
            </a:r>
            <a:r>
              <a:rPr lang="hr-BA" sz="2000" b="1" i="1" dirty="0" err="1">
                <a:solidFill>
                  <a:schemeClr val="accent1"/>
                </a:solidFill>
              </a:rPr>
              <a:t>code</a:t>
            </a:r>
            <a:r>
              <a:rPr lang="hr-BA" sz="2000" b="1" i="1" dirty="0">
                <a:solidFill>
                  <a:schemeClr val="accent1"/>
                </a:solidFill>
              </a:rPr>
              <a:t> </a:t>
            </a:r>
            <a:r>
              <a:rPr lang="hr-BA" sz="2000" b="1" i="1" dirty="0" err="1">
                <a:solidFill>
                  <a:schemeClr val="accent1"/>
                </a:solidFill>
              </a:rPr>
              <a:t>here</a:t>
            </a:r>
            <a:r>
              <a:rPr lang="hr-BA" sz="2000" b="1" i="1" dirty="0">
                <a:solidFill>
                  <a:schemeClr val="accent1"/>
                </a:solidFill>
              </a:rPr>
              <a:t>:</a:t>
            </a:r>
          </a:p>
          <a:p>
            <a:endParaRPr lang="hr-BA" sz="2000" b="1" i="1" dirty="0">
              <a:solidFill>
                <a:schemeClr val="accent1"/>
              </a:solidFill>
            </a:endParaRPr>
          </a:p>
          <a:p>
            <a:r>
              <a:rPr lang="hr-BA" dirty="0"/>
              <a:t> </a:t>
            </a:r>
            <a:r>
              <a:rPr lang="hr-HR" dirty="0">
                <a:hlinkClick r:id="rId3"/>
              </a:rPr>
              <a:t>https://www.britannica.com/topic/netiquette</a:t>
            </a:r>
            <a:endParaRPr lang="hr-HR" dirty="0"/>
          </a:p>
          <a:p>
            <a:endParaRPr lang="hr-BA" dirty="0"/>
          </a:p>
          <a:p>
            <a:br>
              <a:rPr lang="hr-BA" dirty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39550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6A929-25DE-012A-59E4-8EC6436AA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BA" sz="3200" i="1" dirty="0" err="1">
                <a:solidFill>
                  <a:schemeClr val="accent1"/>
                </a:solidFill>
              </a:rPr>
              <a:t>After</a:t>
            </a:r>
            <a:r>
              <a:rPr lang="hr-BA" sz="3200" i="1" dirty="0">
                <a:solidFill>
                  <a:schemeClr val="accent1"/>
                </a:solidFill>
              </a:rPr>
              <a:t> </a:t>
            </a:r>
            <a:r>
              <a:rPr lang="hr-BA" sz="3200" i="1" dirty="0" err="1">
                <a:solidFill>
                  <a:schemeClr val="accent1"/>
                </a:solidFill>
              </a:rPr>
              <a:t>reading</a:t>
            </a:r>
            <a:r>
              <a:rPr lang="hr-BA" sz="3200" i="1" dirty="0">
                <a:solidFill>
                  <a:schemeClr val="accent1"/>
                </a:solidFill>
              </a:rPr>
              <a:t> </a:t>
            </a:r>
            <a:r>
              <a:rPr lang="hr-BA" sz="3200" i="1" dirty="0" err="1">
                <a:solidFill>
                  <a:schemeClr val="accent1"/>
                </a:solidFill>
              </a:rPr>
              <a:t>the</a:t>
            </a:r>
            <a:r>
              <a:rPr lang="hr-BA" sz="3200" i="1" dirty="0">
                <a:solidFill>
                  <a:schemeClr val="accent1"/>
                </a:solidFill>
              </a:rPr>
              <a:t> </a:t>
            </a:r>
            <a:r>
              <a:rPr lang="hr-BA" sz="3200" dirty="0">
                <a:solidFill>
                  <a:schemeClr val="accent1"/>
                </a:solidFill>
              </a:rPr>
              <a:t>britannica.com </a:t>
            </a:r>
            <a:r>
              <a:rPr lang="hr-BA" sz="3200" i="1" dirty="0" err="1">
                <a:solidFill>
                  <a:schemeClr val="accent1"/>
                </a:solidFill>
              </a:rPr>
              <a:t>entry</a:t>
            </a:r>
            <a:r>
              <a:rPr lang="hr-BA" sz="3200" i="1" dirty="0">
                <a:solidFill>
                  <a:schemeClr val="accent1"/>
                </a:solidFill>
              </a:rPr>
              <a:t>, </a:t>
            </a:r>
            <a:r>
              <a:rPr lang="hr-BA" sz="3200" i="1" dirty="0" err="1">
                <a:solidFill>
                  <a:schemeClr val="accent1"/>
                </a:solidFill>
              </a:rPr>
              <a:t>summarize</a:t>
            </a:r>
            <a:r>
              <a:rPr lang="hr-BA" sz="3200" i="1" dirty="0">
                <a:solidFill>
                  <a:schemeClr val="accent1"/>
                </a:solidFill>
              </a:rPr>
              <a:t> </a:t>
            </a:r>
            <a:r>
              <a:rPr lang="hr-BA" sz="3200" i="1" dirty="0" err="1">
                <a:solidFill>
                  <a:schemeClr val="accent1"/>
                </a:solidFill>
              </a:rPr>
              <a:t>in</a:t>
            </a:r>
            <a:r>
              <a:rPr lang="hr-BA" sz="3200" i="1" dirty="0">
                <a:solidFill>
                  <a:schemeClr val="accent1"/>
                </a:solidFill>
              </a:rPr>
              <a:t> </a:t>
            </a:r>
            <a:r>
              <a:rPr lang="hr-BA" sz="3200" i="1" dirty="0" err="1">
                <a:solidFill>
                  <a:schemeClr val="accent1"/>
                </a:solidFill>
              </a:rPr>
              <a:t>pairs</a:t>
            </a:r>
            <a:r>
              <a:rPr lang="hr-BA" sz="3200" i="1" dirty="0">
                <a:solidFill>
                  <a:schemeClr val="accent1"/>
                </a:solidFill>
              </a:rPr>
              <a:t> </a:t>
            </a:r>
            <a:r>
              <a:rPr lang="hr-BA" sz="3200" i="1" dirty="0" err="1">
                <a:solidFill>
                  <a:schemeClr val="accent1"/>
                </a:solidFill>
              </a:rPr>
              <a:t>what</a:t>
            </a:r>
            <a:r>
              <a:rPr lang="hr-BA" sz="3200" i="1" dirty="0">
                <a:solidFill>
                  <a:schemeClr val="accent1"/>
                </a:solidFill>
              </a:rPr>
              <a:t> </a:t>
            </a:r>
            <a:r>
              <a:rPr lang="hr-BA" sz="3200" i="1" dirty="0" err="1">
                <a:solidFill>
                  <a:schemeClr val="accent1"/>
                </a:solidFill>
              </a:rPr>
              <a:t>makes</a:t>
            </a:r>
            <a:r>
              <a:rPr lang="hr-BA" sz="3200" i="1" dirty="0">
                <a:solidFill>
                  <a:schemeClr val="accent1"/>
                </a:solidFill>
              </a:rPr>
              <a:t> a </a:t>
            </a:r>
            <a:r>
              <a:rPr lang="hr-BA" sz="3200" i="1" dirty="0" err="1">
                <a:solidFill>
                  <a:schemeClr val="accent1"/>
                </a:solidFill>
              </a:rPr>
              <a:t>good</a:t>
            </a:r>
            <a:r>
              <a:rPr lang="hr-BA" sz="3200" i="1" dirty="0">
                <a:solidFill>
                  <a:schemeClr val="accent1"/>
                </a:solidFill>
              </a:rPr>
              <a:t> </a:t>
            </a:r>
            <a:r>
              <a:rPr lang="hr-BA" sz="3200" i="1" dirty="0" err="1">
                <a:solidFill>
                  <a:schemeClr val="accent1"/>
                </a:solidFill>
              </a:rPr>
              <a:t>netiquette</a:t>
            </a:r>
            <a:endParaRPr lang="hr-HR" sz="3200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E380E-17F5-A497-BDB5-461013DE0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Lurking</a:t>
            </a:r>
            <a:endParaRPr lang="hr-BA" dirty="0"/>
          </a:p>
          <a:p>
            <a:r>
              <a:rPr lang="en-GB" dirty="0"/>
              <a:t>Reading the FAQs</a:t>
            </a:r>
            <a:endParaRPr lang="hr-BA" dirty="0"/>
          </a:p>
          <a:p>
            <a:r>
              <a:rPr lang="en-GB" dirty="0"/>
              <a:t>Remember the Human</a:t>
            </a:r>
            <a:endParaRPr lang="hr-BA" dirty="0"/>
          </a:p>
          <a:p>
            <a:r>
              <a:rPr lang="en-GB" dirty="0"/>
              <a:t>Avoid Flames </a:t>
            </a:r>
            <a:endParaRPr lang="hr-BA" dirty="0"/>
          </a:p>
          <a:p>
            <a:r>
              <a:rPr lang="en-GB" dirty="0"/>
              <a:t>Avoid Shouting</a:t>
            </a:r>
            <a:endParaRPr lang="hr-BA" dirty="0"/>
          </a:p>
          <a:p>
            <a:r>
              <a:rPr lang="en-GB" dirty="0"/>
              <a:t>Not a Homework </a:t>
            </a:r>
            <a:r>
              <a:rPr lang="en-GB" dirty="0" err="1"/>
              <a:t>Center</a:t>
            </a:r>
            <a:endParaRPr lang="hr-BA" dirty="0"/>
          </a:p>
          <a:p>
            <a:r>
              <a:rPr lang="en-GB" dirty="0"/>
              <a:t>Composition Protocols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71212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B5CCC0-B612-330A-E8CB-DAA2606B2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726" y="380092"/>
            <a:ext cx="8695481" cy="5796872"/>
          </a:xfrm>
        </p:spPr>
      </p:pic>
    </p:spTree>
    <p:extLst>
      <p:ext uri="{BB962C8B-B14F-4D97-AF65-F5344CB8AC3E}">
        <p14:creationId xmlns:p14="http://schemas.microsoft.com/office/powerpoint/2010/main" val="4257517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21E4B6-41E8-A323-5566-706C11DB5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160" y="101014"/>
            <a:ext cx="2620216" cy="61412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0E5C1C-FF12-A70B-8C3B-2B43C23E0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548" y="268842"/>
            <a:ext cx="5153721" cy="58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90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BB00C0-A310-5BA0-B3AE-01120D75E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6680085" cy="573709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103099-6CC0-FF33-DADD-791319699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695" y="752892"/>
            <a:ext cx="3715247" cy="518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this lesson, you will: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BA" dirty="0" err="1"/>
              <a:t>Learn</a:t>
            </a:r>
            <a:r>
              <a:rPr lang="hr-BA" dirty="0"/>
              <a:t> </a:t>
            </a:r>
            <a:r>
              <a:rPr lang="hr-BA" dirty="0" err="1"/>
              <a:t>and</a:t>
            </a:r>
            <a:r>
              <a:rPr lang="hr-BA" dirty="0"/>
              <a:t> use </a:t>
            </a:r>
            <a:r>
              <a:rPr lang="hr-BA" dirty="0" err="1"/>
              <a:t>vocabulary</a:t>
            </a:r>
            <a:r>
              <a:rPr lang="hr-BA" dirty="0"/>
              <a:t> </a:t>
            </a:r>
            <a:r>
              <a:rPr lang="hr-BA" dirty="0" err="1"/>
              <a:t>related</a:t>
            </a:r>
            <a:r>
              <a:rPr lang="hr-BA" dirty="0"/>
              <a:t> to video </a:t>
            </a:r>
            <a:r>
              <a:rPr lang="hr-BA" dirty="0" err="1"/>
              <a:t>conferencing</a:t>
            </a:r>
            <a:r>
              <a:rPr lang="hr-BA" dirty="0"/>
              <a:t> </a:t>
            </a:r>
            <a:r>
              <a:rPr lang="hr-BA" dirty="0" err="1"/>
              <a:t>and</a:t>
            </a:r>
            <a:r>
              <a:rPr lang="hr-BA" dirty="0"/>
              <a:t> online </a:t>
            </a:r>
            <a:r>
              <a:rPr lang="hr-BA" dirty="0" err="1"/>
              <a:t>chatting</a:t>
            </a:r>
            <a:endParaRPr lang="hr-BA" dirty="0"/>
          </a:p>
          <a:p>
            <a:r>
              <a:rPr lang="hr-BA" dirty="0" err="1"/>
              <a:t>Practice</a:t>
            </a:r>
            <a:r>
              <a:rPr lang="hr-BA" dirty="0"/>
              <a:t> </a:t>
            </a:r>
            <a:r>
              <a:rPr lang="hr-BA" dirty="0" err="1"/>
              <a:t>second</a:t>
            </a:r>
            <a:r>
              <a:rPr lang="hr-BA" dirty="0"/>
              <a:t> </a:t>
            </a:r>
            <a:r>
              <a:rPr lang="hr-BA" dirty="0" err="1"/>
              <a:t>conditional</a:t>
            </a:r>
            <a:r>
              <a:rPr lang="hr-BA" dirty="0"/>
              <a:t> </a:t>
            </a:r>
            <a:r>
              <a:rPr lang="hr-BA" dirty="0" err="1"/>
              <a:t>in</a:t>
            </a:r>
            <a:r>
              <a:rPr lang="hr-BA" dirty="0"/>
              <a:t> </a:t>
            </a:r>
            <a:r>
              <a:rPr lang="hr-BA" dirty="0" err="1"/>
              <a:t>the</a:t>
            </a:r>
            <a:r>
              <a:rPr lang="hr-BA" dirty="0"/>
              <a:t> </a:t>
            </a:r>
            <a:r>
              <a:rPr lang="hr-BA" dirty="0" err="1"/>
              <a:t>context</a:t>
            </a:r>
            <a:r>
              <a:rPr lang="hr-BA" dirty="0"/>
              <a:t> </a:t>
            </a:r>
            <a:r>
              <a:rPr lang="hr-BA" dirty="0" err="1"/>
              <a:t>of</a:t>
            </a:r>
            <a:r>
              <a:rPr lang="hr-BA" dirty="0"/>
              <a:t> video </a:t>
            </a:r>
            <a:r>
              <a:rPr lang="hr-BA" dirty="0" err="1"/>
              <a:t>conferencing</a:t>
            </a:r>
            <a:endParaRPr lang="hr-BA" dirty="0"/>
          </a:p>
          <a:p>
            <a:r>
              <a:rPr lang="hr-BA" dirty="0" err="1"/>
              <a:t>Learn</a:t>
            </a:r>
            <a:r>
              <a:rPr lang="hr-BA" dirty="0"/>
              <a:t> </a:t>
            </a:r>
            <a:r>
              <a:rPr lang="hr-BA" dirty="0" err="1"/>
              <a:t>about</a:t>
            </a:r>
            <a:r>
              <a:rPr lang="hr-BA" dirty="0"/>
              <a:t> </a:t>
            </a:r>
            <a:r>
              <a:rPr lang="hr-BA" dirty="0" err="1"/>
              <a:t>netiquette</a:t>
            </a:r>
            <a:endParaRPr lang="hr-BA" dirty="0"/>
          </a:p>
          <a:p>
            <a:r>
              <a:rPr lang="hr-BA" dirty="0" err="1"/>
              <a:t>Learn</a:t>
            </a:r>
            <a:r>
              <a:rPr lang="hr-BA" dirty="0"/>
              <a:t> </a:t>
            </a:r>
            <a:r>
              <a:rPr lang="hr-BA" dirty="0" err="1"/>
              <a:t>and</a:t>
            </a:r>
            <a:r>
              <a:rPr lang="hr-BA" dirty="0"/>
              <a:t> use </a:t>
            </a:r>
            <a:r>
              <a:rPr lang="hr-BA" dirty="0" err="1"/>
              <a:t>abbreviations</a:t>
            </a:r>
            <a:r>
              <a:rPr lang="hr-BA" dirty="0"/>
              <a:t> </a:t>
            </a:r>
            <a:r>
              <a:rPr lang="hr-BA" dirty="0" err="1"/>
              <a:t>in</a:t>
            </a:r>
            <a:r>
              <a:rPr lang="hr-BA" dirty="0"/>
              <a:t> online </a:t>
            </a:r>
            <a:r>
              <a:rPr lang="hr-BA" dirty="0" err="1"/>
              <a:t>chats</a:t>
            </a:r>
            <a:endParaRPr lang="hr-BA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45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Remacha</a:t>
            </a:r>
            <a:r>
              <a:rPr lang="en-GB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Infotech –</a:t>
            </a:r>
            <a:r>
              <a:rPr lang="hr-HR" kern="1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hr-HR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 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91-92)</a:t>
            </a:r>
            <a:r>
              <a:rPr lang="hr-H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https://www.academia.edu/28436822/Infotech_english_for_computer_users_Students_Book_4th_Edition</a:t>
            </a:r>
            <a:endParaRPr lang="hr-BA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Pearson – </a:t>
            </a:r>
            <a:r>
              <a:rPr lang="hr-HR" kern="1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hr-HR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Interactions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r-H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hr-H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46-47)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hlinkClick r:id="rId3"/>
              </a:rPr>
              <a:t>https://www.youtube.com/watch?v=JMOOG7rWTPg</a:t>
            </a:r>
            <a:endParaRPr lang="hr-H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hlinkClick r:id="rId4"/>
              </a:rPr>
              <a:t>https://www.youtube.com/watch?v=d-_wYdG873M</a:t>
            </a:r>
            <a:endParaRPr lang="hr-H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hlinkClick r:id="rId5"/>
              </a:rPr>
              <a:t>https://www.britannica.com/topic/netiquette</a:t>
            </a:r>
            <a:endParaRPr lang="hr-H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i="1" dirty="0">
              <a:solidFill>
                <a:schemeClr val="accent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i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i="0" dirty="0">
              <a:solidFill>
                <a:srgbClr val="1F1F1F"/>
              </a:solidFill>
              <a:effectLst/>
              <a:latin typeface="Cabi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34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086" y="1894114"/>
            <a:ext cx="5872065" cy="1680429"/>
          </a:xfrm>
        </p:spPr>
        <p:txBody>
          <a:bodyPr>
            <a:normAutofit/>
          </a:bodyPr>
          <a:lstStyle/>
          <a:p>
            <a:pPr algn="ctr"/>
            <a:r>
              <a:rPr lang="hr-HR" sz="4400" i="1"/>
              <a:t>#</a:t>
            </a:r>
            <a:r>
              <a:rPr lang="hr-HR" sz="4400" i="1" dirty="0"/>
              <a:t>neverstoplearning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5258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7950E7-8243-770B-CF15-D79320287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415" y="653143"/>
            <a:ext cx="8879436" cy="5387717"/>
          </a:xfrm>
        </p:spPr>
      </p:pic>
    </p:spTree>
    <p:extLst>
      <p:ext uri="{BB962C8B-B14F-4D97-AF65-F5344CB8AC3E}">
        <p14:creationId xmlns:p14="http://schemas.microsoft.com/office/powerpoint/2010/main" val="426047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69AD95-6E02-7B6A-6224-5A2F3BF4E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1951" y="4001294"/>
            <a:ext cx="9228097" cy="1606404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4BA7C33-0631-2B33-3C84-6F0EDEE36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2" t="41910"/>
          <a:stretch/>
        </p:blipFill>
        <p:spPr>
          <a:xfrm>
            <a:off x="1679510" y="587828"/>
            <a:ext cx="8244406" cy="312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1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9A928-EE69-1C9F-C979-6166BF57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/>
              <a:t>Video </a:t>
            </a:r>
            <a:r>
              <a:rPr lang="hr-BA" dirty="0" err="1"/>
              <a:t>call</a:t>
            </a:r>
            <a:r>
              <a:rPr lang="hr-BA" dirty="0"/>
              <a:t> vs video </a:t>
            </a:r>
            <a:r>
              <a:rPr lang="hr-BA" dirty="0" err="1"/>
              <a:t>conference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54D80-F1DA-DCC8-FC6F-A73DB3D61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Videotelephony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(also known as 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video</a:t>
            </a:r>
            <a:r>
              <a:rPr lang="hr-BA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conferencing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video teleconferencing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or simply 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video call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is the two-way or multipoint reception and transmission of 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audio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video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signals by people in different locations for 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real-time communication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hr-BA" b="0" i="0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en-GB" b="1" dirty="0">
                <a:solidFill>
                  <a:srgbClr val="202122"/>
                </a:solidFill>
                <a:latin typeface="Arial" panose="020B0604020202020204" pitchFamily="34" charset="0"/>
              </a:rPr>
              <a:t>videophone </a:t>
            </a:r>
            <a:r>
              <a:rPr lang="en-GB" dirty="0">
                <a:solidFill>
                  <a:srgbClr val="202122"/>
                </a:solidFill>
                <a:latin typeface="Arial" panose="020B0604020202020204" pitchFamily="34" charset="0"/>
              </a:rPr>
              <a:t>is a telephone with a video camera and video display, capable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of simultaneous video and audio communication. 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Video</a:t>
            </a:r>
            <a:r>
              <a:rPr lang="hr-BA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conferencing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implies the use of this technology for </a:t>
            </a:r>
            <a:r>
              <a:rPr lang="en-GB" dirty="0">
                <a:solidFill>
                  <a:srgbClr val="3366CC"/>
                </a:solidFill>
                <a:latin typeface="Arial" panose="020B0604020202020204" pitchFamily="34" charset="0"/>
              </a:rPr>
              <a:t>a group or organizational meeting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rather than for individuals, in a videoconference.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86994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9793E-57BC-BED7-B575-6F60CC14D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/>
              <a:t>2 </a:t>
            </a:r>
            <a:r>
              <a:rPr lang="hr-BA" dirty="0" err="1"/>
              <a:t>types</a:t>
            </a:r>
            <a:r>
              <a:rPr lang="hr-BA" dirty="0"/>
              <a:t> </a:t>
            </a:r>
            <a:r>
              <a:rPr lang="hr-BA" dirty="0" err="1"/>
              <a:t>of</a:t>
            </a:r>
            <a:r>
              <a:rPr lang="hr-BA" dirty="0"/>
              <a:t> video </a:t>
            </a:r>
            <a:r>
              <a:rPr lang="hr-BA" dirty="0" err="1"/>
              <a:t>conferencing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5F0287-7C2A-10A5-7E84-725C1A29D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7045" y="1982757"/>
            <a:ext cx="9909514" cy="857638"/>
          </a:xfrm>
        </p:spPr>
      </p:pic>
      <p:pic>
        <p:nvPicPr>
          <p:cNvPr id="6" name="32 Track 32">
            <a:hlinkClick r:id="" action="ppaction://media"/>
            <a:extLst>
              <a:ext uri="{FF2B5EF4-FFF2-40B4-BE49-F238E27FC236}">
                <a16:creationId xmlns:a16="http://schemas.microsoft.com/office/drawing/2014/main" id="{4ACE881B-C848-9AFD-6B44-41D6752AE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0112" y="3132464"/>
            <a:ext cx="487363" cy="487363"/>
          </a:xfrm>
          <a:prstGeom prst="rect">
            <a:avLst/>
          </a:prstGeom>
        </p:spPr>
      </p:pic>
      <p:pic>
        <p:nvPicPr>
          <p:cNvPr id="1026" name="Picture 2" descr="Video conferencing software: 5 platforms to get you started in 2020 | SE">
            <a:extLst>
              <a:ext uri="{FF2B5EF4-FFF2-40B4-BE49-F238E27FC236}">
                <a16:creationId xmlns:a16="http://schemas.microsoft.com/office/drawing/2014/main" id="{2948814F-9341-C855-8269-79EA191B6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367" y="2676719"/>
            <a:ext cx="5604588" cy="350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7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6CE3A9-7C12-4EE7-1E78-91205D963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206" y="1056206"/>
            <a:ext cx="9042773" cy="426224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DB9F52-7F6A-01FC-6162-E5BC791DB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573" y="822941"/>
            <a:ext cx="2539221" cy="11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77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11BE8C-C72B-5D0C-235B-E9D681CC7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987" y="633925"/>
            <a:ext cx="5307566" cy="25108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47E8F-187D-ADE9-1221-EEB3011B7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565"/>
          <a:stretch/>
        </p:blipFill>
        <p:spPr>
          <a:xfrm>
            <a:off x="803987" y="3017537"/>
            <a:ext cx="5525279" cy="2748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FE1C45-1FAA-FE43-B231-C99BDBF89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023"/>
          <a:stretch/>
        </p:blipFill>
        <p:spPr>
          <a:xfrm>
            <a:off x="6438123" y="2416628"/>
            <a:ext cx="5523455" cy="30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72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319D2C-9F84-9AB9-A7FE-14833BB66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731" y="989046"/>
            <a:ext cx="8377661" cy="4136784"/>
          </a:xfrm>
        </p:spPr>
      </p:pic>
    </p:spTree>
    <p:extLst>
      <p:ext uri="{BB962C8B-B14F-4D97-AF65-F5344CB8AC3E}">
        <p14:creationId xmlns:p14="http://schemas.microsoft.com/office/powerpoint/2010/main" val="1354682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geb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F41AD"/>
      </a:accent1>
      <a:accent2>
        <a:srgbClr val="F7921D"/>
      </a:accent2>
      <a:accent3>
        <a:srgbClr val="E5E5E5"/>
      </a:accent3>
      <a:accent4>
        <a:srgbClr val="B71373"/>
      </a:accent4>
      <a:accent5>
        <a:srgbClr val="FF8529"/>
      </a:accent5>
      <a:accent6>
        <a:srgbClr val="E83773"/>
      </a:accent6>
      <a:hlink>
        <a:srgbClr val="414141"/>
      </a:hlink>
      <a:folHlink>
        <a:srgbClr val="C1316E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6410</TotalTime>
  <Words>604</Words>
  <Application>Microsoft Office PowerPoint</Application>
  <PresentationFormat>Widescreen</PresentationFormat>
  <Paragraphs>70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Roboto</vt:lpstr>
      <vt:lpstr>Calibri</vt:lpstr>
      <vt:lpstr>Stolzl Bold</vt:lpstr>
      <vt:lpstr>Arial</vt:lpstr>
      <vt:lpstr>Cabin</vt:lpstr>
      <vt:lpstr>Stolzl Book</vt:lpstr>
      <vt:lpstr>Office Theme</vt:lpstr>
      <vt:lpstr> ENGLISH FOR IT Week 14 VOCABULARY  Video conferencing, chat and netiquette </vt:lpstr>
      <vt:lpstr>In this lesson, you will:</vt:lpstr>
      <vt:lpstr>PowerPoint Presentation</vt:lpstr>
      <vt:lpstr>PowerPoint Presentation</vt:lpstr>
      <vt:lpstr>Video call vs video conference</vt:lpstr>
      <vt:lpstr>2 types of video conferencing</vt:lpstr>
      <vt:lpstr>PowerPoint Presentation</vt:lpstr>
      <vt:lpstr>PowerPoint Presentation</vt:lpstr>
      <vt:lpstr>PowerPoint Presentation</vt:lpstr>
      <vt:lpstr>PowerPoint Presentation</vt:lpstr>
      <vt:lpstr>Answer key</vt:lpstr>
      <vt:lpstr>PowerPoint Presentation</vt:lpstr>
      <vt:lpstr>Suggested answers</vt:lpstr>
      <vt:lpstr>Let’s watch some videos and discuss</vt:lpstr>
      <vt:lpstr>PowerPoint Presentation</vt:lpstr>
      <vt:lpstr>After reading the britannica.com entry, summarize in pairs what makes a good netiquette</vt:lpstr>
      <vt:lpstr>PowerPoint Presentation</vt:lpstr>
      <vt:lpstr>PowerPoint Presentation</vt:lpstr>
      <vt:lpstr>PowerPoint Presentation</vt:lpstr>
      <vt:lpstr>Resources:</vt:lpstr>
      <vt:lpstr>#neverstoplearning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zana mrsa</dc:creator>
  <cp:lastModifiedBy>Tihana Banko @ Racunarstvo</cp:lastModifiedBy>
  <cp:revision>235</cp:revision>
  <dcterms:created xsi:type="dcterms:W3CDTF">2018-01-24T13:33:55Z</dcterms:created>
  <dcterms:modified xsi:type="dcterms:W3CDTF">2023-12-30T16:03:47Z</dcterms:modified>
</cp:coreProperties>
</file>