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8"/>
  </p:notesMasterIdLst>
  <p:sldIdLst>
    <p:sldId id="259" r:id="rId2"/>
    <p:sldId id="321" r:id="rId3"/>
    <p:sldId id="322" r:id="rId4"/>
    <p:sldId id="323" r:id="rId5"/>
    <p:sldId id="263" r:id="rId6"/>
    <p:sldId id="324" r:id="rId7"/>
    <p:sldId id="341" r:id="rId8"/>
    <p:sldId id="351" r:id="rId9"/>
    <p:sldId id="342" r:id="rId10"/>
    <p:sldId id="267" r:id="rId11"/>
    <p:sldId id="352" r:id="rId12"/>
    <p:sldId id="326" r:id="rId13"/>
    <p:sldId id="270" r:id="rId14"/>
    <p:sldId id="283" r:id="rId15"/>
    <p:sldId id="332" r:id="rId16"/>
    <p:sldId id="327" r:id="rId17"/>
    <p:sldId id="337" r:id="rId18"/>
    <p:sldId id="339" r:id="rId19"/>
    <p:sldId id="336" r:id="rId20"/>
    <p:sldId id="333" r:id="rId21"/>
    <p:sldId id="271" r:id="rId22"/>
    <p:sldId id="279" r:id="rId23"/>
    <p:sldId id="282" r:id="rId24"/>
    <p:sldId id="329" r:id="rId25"/>
    <p:sldId id="353" r:id="rId26"/>
    <p:sldId id="330" r:id="rId27"/>
  </p:sldIdLst>
  <p:sldSz cx="12192000" cy="6858000"/>
  <p:notesSz cx="6669088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Stolzl Bold" panose="00000800000000000000" charset="0"/>
      <p:bold r:id="rId37"/>
    </p:embeddedFont>
    <p:embeddedFont>
      <p:font typeface="Stolzl Book" panose="00000500000000000000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7766" autoAdjust="0"/>
  </p:normalViewPr>
  <p:slideViewPr>
    <p:cSldViewPr snapToGrid="0" snapToObjects="1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0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.lokascoskovic@algebra.hr" TargetMode="External"/><Relationship Id="rId7" Type="http://schemas.openxmlformats.org/officeDocument/2006/relationships/hyperlink" Target="mailto:tihana.banko@algebra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mara.mar&#269;ek@algebra.hr" TargetMode="External"/><Relationship Id="rId5" Type="http://schemas.openxmlformats.org/officeDocument/2006/relationships/hyperlink" Target="mailto:iva.andraka@algebra.hr" TargetMode="External"/><Relationship Id="rId4" Type="http://schemas.openxmlformats.org/officeDocument/2006/relationships/hyperlink" Target="mailto:martina.stadnik@algebra.h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intrepidguide.com/best-inspirational-quotes-for-language-learner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ENGLESKI JEZIK ZA IT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561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godina 23/24 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575104"/>
            <a:ext cx="9595981" cy="8525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13472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50 %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60 %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sr-Latn-RS" sz="24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 </a:t>
            </a:r>
            <a:r>
              <a:rPr lang="hr-HR" altLang="sr-Latn-RS" sz="2400" b="1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dolaznosti</a:t>
            </a:r>
            <a:r>
              <a:rPr lang="hr-HR" altLang="sr-Latn-RS" sz="24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uvjet za potpis je i održati prezentaciju prema zadanim kriterijima i u točno definiranom roku.</a:t>
            </a:r>
            <a:r>
              <a:rPr lang="hr-HR" altLang="sr-Latn-R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250319" y="1668986"/>
            <a:ext cx="9735359" cy="41052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r-HR" altLang="sr-Latn-RS" dirty="0"/>
              <a:t>Kolegij ima definiranih 7 ishoda učenja koji su raspoređeni u 3 skupa ishoda učenja.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50 %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50 % bodova iz nekog ishoda učenja, na sljedećem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b="1" dirty="0" err="1"/>
              <a:t>Međuispiti</a:t>
            </a:r>
            <a:r>
              <a:rPr lang="hr-HR" altLang="sr-Latn-RS" b="1" dirty="0"/>
              <a:t> </a:t>
            </a:r>
          </a:p>
          <a:p>
            <a:pPr lvl="1"/>
            <a:r>
              <a:rPr lang="hr-HR" altLang="sr-Latn-RS" b="1" dirty="0"/>
              <a:t>Kontinuirane provjere znanja</a:t>
            </a:r>
          </a:p>
          <a:p>
            <a:pPr lvl="1"/>
            <a:r>
              <a:rPr lang="hr-HR" altLang="sr-Latn-RS" b="1" dirty="0"/>
              <a:t>Poslovno pismo</a:t>
            </a:r>
          </a:p>
          <a:p>
            <a:pPr lvl="1"/>
            <a:r>
              <a:rPr lang="hr-HR" altLang="sr-Latn-RS" b="1" dirty="0"/>
              <a:t>Prezentacija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dirty="0"/>
              <a:t>Kako je to raspoređeno po ishodima učenja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40968" y="1743164"/>
          <a:ext cx="9413176" cy="4408251"/>
        </p:xfrm>
        <a:graphic>
          <a:graphicData uri="http://schemas.openxmlformats.org/drawingml/2006/table">
            <a:tbl>
              <a:tblPr/>
              <a:tblGrid>
                <a:gridCol w="1176647">
                  <a:extLst>
                    <a:ext uri="{9D8B030D-6E8A-4147-A177-3AD203B41FA5}">
                      <a16:colId xmlns:a16="http://schemas.microsoft.com/office/drawing/2014/main" val="2142754320"/>
                    </a:ext>
                  </a:extLst>
                </a:gridCol>
                <a:gridCol w="1161942">
                  <a:extLst>
                    <a:ext uri="{9D8B030D-6E8A-4147-A177-3AD203B41FA5}">
                      <a16:colId xmlns:a16="http://schemas.microsoft.com/office/drawing/2014/main" val="1187577500"/>
                    </a:ext>
                  </a:extLst>
                </a:gridCol>
                <a:gridCol w="1191352">
                  <a:extLst>
                    <a:ext uri="{9D8B030D-6E8A-4147-A177-3AD203B41FA5}">
                      <a16:colId xmlns:a16="http://schemas.microsoft.com/office/drawing/2014/main" val="915004022"/>
                    </a:ext>
                  </a:extLst>
                </a:gridCol>
                <a:gridCol w="1176647">
                  <a:extLst>
                    <a:ext uri="{9D8B030D-6E8A-4147-A177-3AD203B41FA5}">
                      <a16:colId xmlns:a16="http://schemas.microsoft.com/office/drawing/2014/main" val="1874983912"/>
                    </a:ext>
                  </a:extLst>
                </a:gridCol>
                <a:gridCol w="1176647">
                  <a:extLst>
                    <a:ext uri="{9D8B030D-6E8A-4147-A177-3AD203B41FA5}">
                      <a16:colId xmlns:a16="http://schemas.microsoft.com/office/drawing/2014/main" val="4171228189"/>
                    </a:ext>
                  </a:extLst>
                </a:gridCol>
                <a:gridCol w="1176647">
                  <a:extLst>
                    <a:ext uri="{9D8B030D-6E8A-4147-A177-3AD203B41FA5}">
                      <a16:colId xmlns:a16="http://schemas.microsoft.com/office/drawing/2014/main" val="149474280"/>
                    </a:ext>
                  </a:extLst>
                </a:gridCol>
                <a:gridCol w="1309020">
                  <a:extLst>
                    <a:ext uri="{9D8B030D-6E8A-4147-A177-3AD203B41FA5}">
                      <a16:colId xmlns:a16="http://schemas.microsoft.com/office/drawing/2014/main" val="3586032498"/>
                    </a:ext>
                  </a:extLst>
                </a:gridCol>
                <a:gridCol w="1044274">
                  <a:extLst>
                    <a:ext uri="{9D8B030D-6E8A-4147-A177-3AD203B41FA5}">
                      <a16:colId xmlns:a16="http://schemas.microsoft.com/office/drawing/2014/main" val="4057537096"/>
                    </a:ext>
                  </a:extLst>
                </a:gridCol>
              </a:tblGrid>
              <a:tr h="9516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SKUP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Ishod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Međuispit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1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Međuispit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2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Poslovno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pismo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Prezentacija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Kontinuirana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provjera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MAX bod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50163"/>
                  </a:ext>
                </a:extLst>
              </a:tr>
              <a:tr h="29462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S1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I1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28937"/>
                  </a:ext>
                </a:extLst>
              </a:tr>
              <a:tr h="29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I2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511503"/>
                  </a:ext>
                </a:extLst>
              </a:tr>
              <a:tr h="29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I3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03583"/>
                  </a:ext>
                </a:extLst>
              </a:tr>
              <a:tr h="2946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S2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I4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5094"/>
                  </a:ext>
                </a:extLst>
              </a:tr>
              <a:tr h="29462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S3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I5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62769"/>
                  </a:ext>
                </a:extLst>
              </a:tr>
              <a:tr h="294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I6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48855"/>
                  </a:ext>
                </a:extLst>
              </a:tr>
              <a:tr h="372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I7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11446"/>
                  </a:ext>
                </a:extLst>
              </a:tr>
              <a:tr h="547145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Ishoda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61040"/>
                  </a:ext>
                </a:extLst>
              </a:tr>
              <a:tr h="769637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UKUPNO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17787" marR="17787" marT="17787" marB="177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7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5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54" y="207963"/>
            <a:ext cx="9144000" cy="1057166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2DF1E-D96E-40E4-BE68-CC6DA5B2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Prezentacija nosi 5 bodova i obavezan je dio kolegija.</a:t>
            </a:r>
          </a:p>
          <a:p>
            <a:r>
              <a:rPr lang="hr-HR" dirty="0"/>
              <a:t>Bez održane prezentacije (koja mora biti ocijenjena s minimalno 2,5 bodova), nije moguće položiti kolegij.</a:t>
            </a:r>
          </a:p>
          <a:p>
            <a:r>
              <a:rPr lang="hr-HR" dirty="0"/>
              <a:t>Upute za izradu prezentacije objavljene su u nastavnim materijalima u Infoeduci.</a:t>
            </a:r>
          </a:p>
          <a:p>
            <a:r>
              <a:rPr lang="hr-HR" dirty="0"/>
              <a:t>Prezentacije se održavaju na vježbama prema unaprijed dogovorenom rasporedu koji je objavljen na MS </a:t>
            </a:r>
            <a:r>
              <a:rPr lang="hr-HR" dirty="0" err="1"/>
              <a:t>Teams</a:t>
            </a:r>
            <a:r>
              <a:rPr lang="hr-HR"/>
              <a:t> – </a:t>
            </a:r>
            <a:r>
              <a:rPr lang="hr-HR" dirty="0"/>
              <a:t>PAZITE DA NE PROPUSTITE SVOJ TERMIN!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Prezentacija (I4)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9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2DF1E-D96E-40E4-BE68-CC6DA5B2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Poslovno pismo nosi 5 bodova i obvezan je dio kolegija.</a:t>
            </a:r>
          </a:p>
          <a:p>
            <a:r>
              <a:rPr lang="hr-HR" dirty="0"/>
              <a:t>Poslovno pismo radite samostalno (sukladno uputama dostupnima na IE) i predajete na MS TEAMS</a:t>
            </a:r>
          </a:p>
          <a:p>
            <a:r>
              <a:rPr lang="hr-HR" dirty="0"/>
              <a:t>Bez poslovnog pisma (koje mora biti ocijenjeno s minimalno 2,5 boda) nije moguće položiti kolegij.</a:t>
            </a:r>
          </a:p>
          <a:p>
            <a:r>
              <a:rPr lang="hr-HR" dirty="0"/>
              <a:t>Poslovno pismo podrazumijeva </a:t>
            </a:r>
            <a:r>
              <a:rPr lang="hr-HR" b="1" dirty="0"/>
              <a:t>Životopis (CV) i Zamolbu za posao (tzv. motivacijsko pismo)</a:t>
            </a:r>
            <a:r>
              <a:rPr lang="hr-HR" dirty="0"/>
              <a:t> – predaje se isključivo u</a:t>
            </a:r>
            <a:r>
              <a:rPr lang="en-GB" dirty="0"/>
              <a:t> </a:t>
            </a:r>
            <a:r>
              <a:rPr lang="en-GB" b="1" dirty="0"/>
              <a:t>PDF</a:t>
            </a:r>
            <a:r>
              <a:rPr lang="hr-HR" b="1" dirty="0"/>
              <a:t>-u ili Wordu </a:t>
            </a:r>
            <a:r>
              <a:rPr lang="hr-HR" dirty="0"/>
              <a:t>i mora sadržavati minimalno </a:t>
            </a:r>
            <a:r>
              <a:rPr lang="hr-HR" b="1" dirty="0"/>
              <a:t>1000 riječi</a:t>
            </a:r>
          </a:p>
          <a:p>
            <a:r>
              <a:rPr lang="hr-HR" dirty="0"/>
              <a:t>Krajnji rok za predaju Poslovnog pisma je </a:t>
            </a:r>
            <a:r>
              <a:rPr lang="en-GB" b="1" dirty="0"/>
              <a:t>06</a:t>
            </a:r>
            <a:r>
              <a:rPr lang="hr-HR" b="1" dirty="0"/>
              <a:t>.</a:t>
            </a:r>
            <a:r>
              <a:rPr lang="en-GB" b="1" dirty="0"/>
              <a:t>01</a:t>
            </a:r>
            <a:r>
              <a:rPr lang="hr-HR" b="1" dirty="0"/>
              <a:t>.202</a:t>
            </a:r>
            <a:r>
              <a:rPr lang="en-GB" b="1" dirty="0"/>
              <a:t>4</a:t>
            </a:r>
            <a:r>
              <a:rPr lang="hr-HR" b="1" dirty="0"/>
              <a:t>. </a:t>
            </a:r>
          </a:p>
          <a:p>
            <a:r>
              <a:rPr lang="hr-HR" dirty="0"/>
              <a:t>Poslovna pisma predana nakon ovog roka neće biti uvažena.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Poslovno pismo (I3)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3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Kontinuirane provjere znanja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Kontinuirane provjere znanja su kratki testovi koji se održavaju na vježbama: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b="1" dirty="0"/>
              <a:t>4.tjedan </a:t>
            </a:r>
            <a:r>
              <a:rPr lang="en-GB" b="1" dirty="0"/>
              <a:t>(23.-28.10.23.)</a:t>
            </a:r>
            <a:r>
              <a:rPr lang="hr-HR" dirty="0"/>
              <a:t>– 5 bodova- vokabular (I1)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b="1" dirty="0"/>
              <a:t> 6. tjedan</a:t>
            </a:r>
            <a:r>
              <a:rPr lang="en-GB" b="1" dirty="0"/>
              <a:t> (06.-11.11.23.)</a:t>
            </a:r>
            <a:r>
              <a:rPr lang="hr-HR" b="1" dirty="0"/>
              <a:t> </a:t>
            </a:r>
            <a:r>
              <a:rPr lang="hr-HR" dirty="0"/>
              <a:t>– 5 bodova – gramatika (I2)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b="1" dirty="0"/>
              <a:t>12. tjedan</a:t>
            </a:r>
            <a:r>
              <a:rPr lang="en-GB" b="1" dirty="0"/>
              <a:t> (02.-06.01.24.)</a:t>
            </a:r>
            <a:r>
              <a:rPr lang="hr-HR" b="1" dirty="0"/>
              <a:t> </a:t>
            </a:r>
            <a:r>
              <a:rPr lang="hr-HR" dirty="0"/>
              <a:t>– 5 bodova – vokabular (I5)</a:t>
            </a:r>
          </a:p>
          <a:p>
            <a:pPr marL="0" indent="0" algn="ctr">
              <a:buFont typeface="Wingdings" pitchFamily="2" charset="2"/>
              <a:buChar char="q"/>
            </a:pPr>
            <a:r>
              <a:rPr lang="hr-HR" dirty="0"/>
              <a:t> </a:t>
            </a:r>
            <a:r>
              <a:rPr lang="hr-HR" b="1" dirty="0"/>
              <a:t>14. tjedan</a:t>
            </a:r>
            <a:r>
              <a:rPr lang="en-GB" b="1" dirty="0"/>
              <a:t> (15.-20.01.24.)</a:t>
            </a:r>
            <a:r>
              <a:rPr lang="hr-HR" dirty="0"/>
              <a:t>– 5 bodova – gramatika (I6)</a:t>
            </a:r>
          </a:p>
          <a:p>
            <a:pPr marL="0" indent="0" algn="ctr">
              <a:buFont typeface="Wingdings" pitchFamily="2" charset="2"/>
              <a:buChar char="q"/>
            </a:pPr>
            <a:endParaRPr lang="hr-HR" dirty="0"/>
          </a:p>
          <a:p>
            <a:pPr marL="0" indent="0">
              <a:buNone/>
            </a:pPr>
            <a:r>
              <a:rPr lang="hr-HR" dirty="0"/>
              <a:t>Ukoliko niste prisutni na nastavi kada se pišu provjere, nije ih moguće nadoknaditi u drugom tjednu.</a:t>
            </a:r>
          </a:p>
        </p:txBody>
      </p:sp>
    </p:spTree>
    <p:extLst>
      <p:ext uri="{BB962C8B-B14F-4D97-AF65-F5344CB8AC3E}">
        <p14:creationId xmlns:p14="http://schemas.microsoft.com/office/powerpoint/2010/main" val="189549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VAŽNO!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dirty="0"/>
              <a:t>Kontinuirane provjere znanja nisu obavezne!</a:t>
            </a:r>
          </a:p>
          <a:p>
            <a:pPr marL="0" indent="0" fontAlgn="base">
              <a:buNone/>
            </a:pPr>
            <a:r>
              <a:rPr lang="hr-HR" dirty="0"/>
              <a:t> </a:t>
            </a:r>
            <a:r>
              <a:rPr lang="en-US" dirty="0"/>
              <a:t>​</a:t>
            </a:r>
          </a:p>
          <a:p>
            <a:pPr fontAlgn="base"/>
            <a:r>
              <a:rPr lang="hr-HR" dirty="0"/>
              <a:t>Broj bodova koji se odnosi na kontinuirane provjere znanja ne onemogućava studentima da polože ispit pismenim putem, no onemogućavaju najvišu ocjenu </a:t>
            </a:r>
          </a:p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pPr fontAlgn="base"/>
            <a:r>
              <a:rPr lang="hr-HR" dirty="0"/>
              <a:t>Kontinuirane provjere znanja </a:t>
            </a:r>
            <a:r>
              <a:rPr lang="hr-HR" b="1" u="sng" dirty="0"/>
              <a:t>nije moguće nadoknaditi nakon što završi nastava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5418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Sažetak (I7)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r>
              <a:rPr lang="hr-HR" dirty="0"/>
              <a:t>Pisanje sažetka je zaseban ishod koji se piše za vrijeme trajanja drugog međuispita, odnosno ispita.</a:t>
            </a:r>
          </a:p>
          <a:p>
            <a:endParaRPr lang="hr-HR" dirty="0"/>
          </a:p>
          <a:p>
            <a:r>
              <a:rPr lang="hr-HR" dirty="0"/>
              <a:t>Upute za sastavljanje sažetka bit će pravovremeno objavljene pod nastavnim materijalima u Infoeduci.​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0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Međuispiti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Sukladno akademskom kalendaru 202</a:t>
            </a:r>
            <a:r>
              <a:rPr lang="en-GB" dirty="0"/>
              <a:t>3</a:t>
            </a:r>
            <a:r>
              <a:rPr lang="hr-HR" dirty="0"/>
              <a:t>./2</a:t>
            </a:r>
            <a:r>
              <a:rPr lang="en-GB" dirty="0"/>
              <a:t>4</a:t>
            </a:r>
            <a:r>
              <a:rPr lang="hr-HR" dirty="0"/>
              <a:t>. ispitni rokovi su: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</a:t>
            </a:r>
            <a:r>
              <a:rPr lang="en-GB" dirty="0"/>
              <a:t>7</a:t>
            </a:r>
            <a:r>
              <a:rPr lang="hr-HR" dirty="0"/>
              <a:t>.11.-</a:t>
            </a:r>
            <a:r>
              <a:rPr lang="en-GB" dirty="0"/>
              <a:t>02</a:t>
            </a:r>
            <a:r>
              <a:rPr lang="hr-HR" dirty="0"/>
              <a:t>.1</a:t>
            </a:r>
            <a:r>
              <a:rPr lang="en-GB" dirty="0"/>
              <a:t>2</a:t>
            </a:r>
            <a:r>
              <a:rPr lang="hr-HR" dirty="0"/>
              <a:t>.202</a:t>
            </a:r>
            <a:r>
              <a:rPr lang="en-GB" dirty="0"/>
              <a:t>3</a:t>
            </a:r>
            <a:r>
              <a:rPr lang="hr-HR" dirty="0"/>
              <a:t>. - MEĐUISPIT 1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</a:t>
            </a:r>
            <a:r>
              <a:rPr lang="en-GB" dirty="0"/>
              <a:t>9</a:t>
            </a:r>
            <a:r>
              <a:rPr lang="hr-HR" dirty="0"/>
              <a:t>.1.-1</a:t>
            </a:r>
            <a:r>
              <a:rPr lang="en-GB" dirty="0"/>
              <a:t>7</a:t>
            </a:r>
            <a:r>
              <a:rPr lang="hr-HR" dirty="0"/>
              <a:t>.2.202</a:t>
            </a:r>
            <a:r>
              <a:rPr lang="en-GB" dirty="0"/>
              <a:t>4</a:t>
            </a:r>
            <a:r>
              <a:rPr lang="hr-HR" dirty="0"/>
              <a:t>.- MEĐUISPIT 2 / ISPIT</a:t>
            </a:r>
          </a:p>
          <a:p>
            <a:pPr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380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38200" y="365036"/>
            <a:ext cx="10515600" cy="1325563"/>
          </a:xfrm>
        </p:spPr>
        <p:txBody>
          <a:bodyPr/>
          <a:lstStyle/>
          <a:p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06452"/>
              </p:ext>
            </p:extLst>
          </p:nvPr>
        </p:nvGraphicFramePr>
        <p:xfrm>
          <a:off x="1406659" y="2100166"/>
          <a:ext cx="9378682" cy="3479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303259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4176723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Ana Lokas </a:t>
                      </a:r>
                      <a:r>
                        <a:rPr lang="en-GB" b="0" err="1"/>
                        <a:t>Ćošković</a:t>
                      </a:r>
                      <a:endParaRPr lang="hr-HR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>
                          <a:solidFill>
                            <a:srgbClr val="C30E60"/>
                          </a:solidFill>
                          <a:hlinkClick r:id="rId3"/>
                        </a:rPr>
                        <a:t>ana.lokascoskovic@algebra.hr</a:t>
                      </a:r>
                      <a:endParaRPr lang="hr-HR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Martina Stadnik</a:t>
                      </a:r>
                    </a:p>
                    <a:p>
                      <a:pPr lvl="0">
                        <a:buNone/>
                      </a:pPr>
                      <a:r>
                        <a:rPr lang="en-GB"/>
                        <a:t>Iva </a:t>
                      </a:r>
                      <a:r>
                        <a:rPr lang="en-GB" err="1"/>
                        <a:t>Andraka</a:t>
                      </a:r>
                    </a:p>
                    <a:p>
                      <a:pPr lvl="0">
                        <a:buNone/>
                      </a:pPr>
                      <a:r>
                        <a:rPr lang="en-GB"/>
                        <a:t>Tamara </a:t>
                      </a:r>
                      <a:r>
                        <a:rPr lang="en-GB" err="1"/>
                        <a:t>Marček</a:t>
                      </a: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Tihana Banko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0">
                          <a:solidFill>
                            <a:srgbClr val="C30E60"/>
                          </a:solidFill>
                          <a:hlinkClick r:id="rId4"/>
                        </a:rPr>
                        <a:t>martina.stadnik@algebra.hr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0">
                          <a:solidFill>
                            <a:srgbClr val="C30E60"/>
                          </a:solidFill>
                          <a:hlinkClick r:id="rId5"/>
                        </a:rPr>
                        <a:t>iva.andraka@algebra.hr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dirty="0">
                          <a:solidFill>
                            <a:srgbClr val="C30E60"/>
                          </a:solidFill>
                          <a:hlinkClick r:id="rId6"/>
                        </a:rPr>
                        <a:t>tamara.marček@algebra.hr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>
                          <a:solidFill>
                            <a:srgbClr val="C30E60"/>
                          </a:solidFill>
                          <a:hlinkClick r:id="rId7"/>
                        </a:rPr>
                        <a:t>tihana.banko</a:t>
                      </a:r>
                      <a:r>
                        <a:rPr lang="hr-HR" dirty="0">
                          <a:solidFill>
                            <a:srgbClr val="C30E60"/>
                          </a:solidFill>
                          <a:hlinkClick r:id="rId7"/>
                        </a:rPr>
                        <a:t>@</a:t>
                      </a:r>
                      <a:r>
                        <a:rPr lang="en-GB" dirty="0">
                          <a:solidFill>
                            <a:srgbClr val="C30E60"/>
                          </a:solidFill>
                          <a:hlinkClick r:id="rId7"/>
                        </a:rPr>
                        <a:t>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1 </a:t>
                      </a:r>
                      <a:r>
                        <a:rPr lang="en-GB" altLang="sr-Latn-RS" dirty="0"/>
                        <a:t>sat </a:t>
                      </a:r>
                      <a:r>
                        <a:rPr lang="en-GB" altLang="sr-Latn-RS" dirty="0" err="1"/>
                        <a:t>tjedno</a:t>
                      </a:r>
                      <a:endParaRPr lang="hr-HR" altLang="sr-Latn-RS" dirty="0"/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     </a:t>
                      </a:r>
                      <a:r>
                        <a:rPr lang="en-GB" dirty="0" err="1"/>
                        <a:t>ukupno</a:t>
                      </a:r>
                      <a:r>
                        <a:rPr lang="en-GB" dirty="0"/>
                        <a:t>:</a:t>
                      </a:r>
                      <a:r>
                        <a:rPr lang="hr-HR" baseline="0" dirty="0"/>
                        <a:t> </a:t>
                      </a:r>
                      <a:r>
                        <a:rPr lang="en-GB" baseline="0" dirty="0"/>
                        <a:t>15</a:t>
                      </a:r>
                      <a:r>
                        <a:rPr lang="hr-HR" dirty="0"/>
                        <a:t> </a:t>
                      </a:r>
                      <a:r>
                        <a:rPr lang="en-GB" dirty="0"/>
                        <a:t>sati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</a:t>
                      </a:r>
                      <a:r>
                        <a:rPr lang="en-GB" altLang="sr-Latn-RS" dirty="0" err="1"/>
                        <a:t>sata</a:t>
                      </a:r>
                      <a:r>
                        <a:rPr lang="en-GB" altLang="sr-Latn-RS" dirty="0"/>
                        <a:t> </a:t>
                      </a:r>
                      <a:r>
                        <a:rPr lang="en-GB" altLang="sr-Latn-RS" dirty="0" err="1"/>
                        <a:t>tjedno</a:t>
                      </a:r>
                      <a:endParaRPr lang="hr-HR" altLang="sr-Latn-R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altLang="sr-Latn-RS" dirty="0" err="1"/>
                        <a:t>Ukupno</a:t>
                      </a:r>
                      <a:r>
                        <a:rPr lang="en-GB" altLang="sr-Latn-RS" dirty="0"/>
                        <a:t>:</a:t>
                      </a:r>
                      <a:r>
                        <a:rPr lang="hr-HR" altLang="sr-Latn-RS" baseline="0" dirty="0"/>
                        <a:t> </a:t>
                      </a:r>
                      <a:r>
                        <a:rPr lang="hr-HR" altLang="sr-Latn-RS" dirty="0"/>
                        <a:t>30 </a:t>
                      </a:r>
                      <a:r>
                        <a:rPr lang="en-GB" altLang="sr-Latn-RS" dirty="0"/>
                        <a:t>sati</a:t>
                      </a:r>
                      <a:endParaRPr lang="hr-HR" altLang="sr-Latn-RS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b="1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UKUPNO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3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sata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tjedno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PREMA RASPOREDU</a:t>
                      </a:r>
                      <a:endParaRPr lang="hr-HR" altLang="sr-Latn-RS" b="1" dirty="0">
                        <a:solidFill>
                          <a:schemeClr val="accent4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(65 min + </a:t>
                      </a:r>
                      <a:r>
                        <a:rPr lang="en-GB" altLang="sr-Latn-RS" b="1" dirty="0" err="1">
                          <a:solidFill>
                            <a:schemeClr val="accent4"/>
                          </a:solidFill>
                        </a:rPr>
                        <a:t>pauza</a:t>
                      </a:r>
                      <a:r>
                        <a:rPr lang="en-GB" altLang="sr-Latn-RS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hr-HR" altLang="sr-Latn-RS" b="1" dirty="0">
                          <a:solidFill>
                            <a:schemeClr val="accent4"/>
                          </a:solidFill>
                        </a:rPr>
                        <a:t>10 min + 60 min)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9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43" y="2855167"/>
            <a:ext cx="5170713" cy="1680429"/>
          </a:xfrm>
        </p:spPr>
        <p:txBody>
          <a:bodyPr>
            <a:normAutofit fontScale="90000"/>
          </a:bodyPr>
          <a:lstStyle/>
          <a:p>
            <a:r>
              <a:rPr lang="hr-HR" dirty="0"/>
              <a:t>VAŽNO je pratiti sve obavijesti i podsjetnike na IE te poštivati sve dogovorene rokove!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se naplaćuje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definiranih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domaća zadaća, projekt itd., poslani nakon definiranog roka neće se ocjenjivati.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Pravila ponašanja na nastavi – fizička prisutnost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5442"/>
            <a:ext cx="10515600" cy="4145479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9" y="365125"/>
            <a:ext cx="7884836" cy="56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4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5 Quotes To Boost Your English Language Learning | English language  learning, Learn english, Language">
            <a:extLst>
              <a:ext uri="{FF2B5EF4-FFF2-40B4-BE49-F238E27FC236}">
                <a16:creationId xmlns:a16="http://schemas.microsoft.com/office/drawing/2014/main" id="{652A3C39-E2C9-9E54-9F5F-6B1DF3FD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Quotes To Boost Your English Language Learning - English by Juanico">
            <a:extLst>
              <a:ext uri="{FF2B5EF4-FFF2-40B4-BE49-F238E27FC236}">
                <a16:creationId xmlns:a16="http://schemas.microsoft.com/office/drawing/2014/main" id="{DE707AB8-C718-59FA-5D66-A69C5C59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83BB4-139E-70F6-9EBA-23F0077C6DBC}"/>
              </a:ext>
            </a:extLst>
          </p:cNvPr>
          <p:cNvSpPr txBox="1"/>
          <p:nvPr/>
        </p:nvSpPr>
        <p:spPr>
          <a:xfrm>
            <a:off x="551089" y="2305735"/>
            <a:ext cx="20288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1"/>
                </a:solidFill>
              </a:rPr>
              <a:t>Food for thought:</a:t>
            </a:r>
          </a:p>
          <a:p>
            <a:endParaRPr lang="en-GB" sz="2400" b="1" i="1" dirty="0">
              <a:solidFill>
                <a:schemeClr val="accent1"/>
              </a:solidFill>
            </a:endParaRPr>
          </a:p>
          <a:p>
            <a:r>
              <a:rPr lang="en-GB" sz="2400" b="1" i="1" dirty="0">
                <a:solidFill>
                  <a:schemeClr val="accent1"/>
                </a:solidFill>
                <a:hlinkClick r:id="rId4"/>
              </a:rPr>
              <a:t>QUOTES ABOUT  LANGUAGE LEARNING</a:t>
            </a:r>
            <a:endParaRPr lang="en-GB" sz="2400" b="1" i="1" dirty="0">
              <a:solidFill>
                <a:schemeClr val="accent1"/>
              </a:solidFill>
            </a:endParaRPr>
          </a:p>
          <a:p>
            <a:endParaRPr lang="en-GB" sz="2400" b="1" i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4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86" y="1894114"/>
            <a:ext cx="5872065" cy="168042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Break a </a:t>
            </a:r>
            <a:r>
              <a:rPr lang="hr-HR" dirty="0" err="1"/>
              <a:t>leg</a:t>
            </a:r>
            <a:r>
              <a:rPr lang="hr-HR" dirty="0"/>
              <a:t>!</a:t>
            </a:r>
            <a:br>
              <a:rPr lang="hr-HR" dirty="0"/>
            </a:br>
            <a:br>
              <a:rPr lang="hr-HR" dirty="0"/>
            </a:br>
            <a:r>
              <a:rPr lang="hr-HR" sz="4400" i="1" dirty="0"/>
              <a:t>#neverstoplearning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258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4 ECTS bodova = 120 sati rada studenta</a:t>
            </a:r>
          </a:p>
          <a:p>
            <a:pPr lvl="1"/>
            <a:r>
              <a:rPr lang="hr-HR" altLang="sr-Latn-RS" dirty="0"/>
              <a:t>15 sati predavanja </a:t>
            </a:r>
          </a:p>
          <a:p>
            <a:pPr lvl="1"/>
            <a:r>
              <a:rPr lang="hr-HR" altLang="sr-Latn-RS" dirty="0"/>
              <a:t>30 sati vježbi </a:t>
            </a:r>
          </a:p>
          <a:p>
            <a:pPr lvl="1"/>
            <a:r>
              <a:rPr lang="hr-HR" altLang="sr-Latn-RS" dirty="0"/>
              <a:t>75 sati rada kod kuće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38200" y="1413164"/>
            <a:ext cx="10515599" cy="4382799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altLang="sr-Latn-RS" dirty="0">
                <a:solidFill>
                  <a:schemeClr val="accent4"/>
                </a:solidFill>
              </a:rPr>
              <a:t>• Naučiti koristiti ispravnu terminologiju i gramatiku engleskog jezika za korištenje u različitim poslovnim situacijama </a:t>
            </a:r>
            <a:r>
              <a:rPr lang="hr-HR" altLang="sr-Latn-RS" b="1" dirty="0">
                <a:solidFill>
                  <a:schemeClr val="accent4"/>
                </a:solidFill>
              </a:rPr>
              <a:t>s naglaskom na IT industriju. </a:t>
            </a:r>
          </a:p>
          <a:p>
            <a:pPr marL="0" indent="0" algn="ctr"/>
            <a:r>
              <a:rPr lang="hr-HR" altLang="sr-Latn-RS" dirty="0">
                <a:solidFill>
                  <a:schemeClr val="accent4"/>
                </a:solidFill>
              </a:rPr>
              <a:t> Pripremiti se za pohađanje drugih kolegija u sklopu ovog studijskog programa koji koriste englesku terminologiju i vještine izražavanja na engleskome jeziku.</a:t>
            </a:r>
          </a:p>
          <a:p>
            <a:pPr marL="0" indent="0" algn="ctr"/>
            <a:r>
              <a:rPr lang="hr-HR" altLang="sr-Latn-RS" dirty="0">
                <a:solidFill>
                  <a:schemeClr val="accent4"/>
                </a:solidFill>
              </a:rPr>
              <a:t>  Unaprijediti vještine korištenja engleskog jezika, koje su nužne u IT industriji. </a:t>
            </a:r>
            <a:r>
              <a:rPr lang="hr-HR" altLang="sr-Latn-RS" b="1" dirty="0">
                <a:solidFill>
                  <a:schemeClr val="accent4"/>
                </a:solidFill>
              </a:rPr>
              <a:t>Engleski je osnovni jezik računarstva </a:t>
            </a:r>
            <a:r>
              <a:rPr lang="hr-HR" altLang="sr-Latn-RS" dirty="0">
                <a:solidFill>
                  <a:schemeClr val="accent4"/>
                </a:solidFill>
              </a:rPr>
              <a:t>i znanje koje studenti steknu pohađanjem ovog kolegija doprinijet će ukupnim vještinama potrebnim za njihovo buduće zaposlenje. </a:t>
            </a:r>
          </a:p>
          <a:p>
            <a:pPr marL="0" indent="0" algn="ctr"/>
            <a:r>
              <a:rPr lang="hr-HR" altLang="sr-Latn-RS" dirty="0">
                <a:solidFill>
                  <a:schemeClr val="accent4"/>
                </a:solidFill>
              </a:rPr>
              <a:t>U sklopu ovog kolegija, student stječu iskustvo snalaženja u poslovnim situacijama u sklopu IT industrije u pisanom i usmenom obliku.</a:t>
            </a:r>
          </a:p>
        </p:txBody>
      </p:sp>
    </p:spTree>
    <p:extLst>
      <p:ext uri="{BB962C8B-B14F-4D97-AF65-F5344CB8AC3E}">
        <p14:creationId xmlns:p14="http://schemas.microsoft.com/office/powerpoint/2010/main" val="259953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Skupovi ishoda učenja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0395" y="1690688"/>
          <a:ext cx="8815713" cy="437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48">
                  <a:extLst>
                    <a:ext uri="{9D8B030D-6E8A-4147-A177-3AD203B41FA5}">
                      <a16:colId xmlns:a16="http://schemas.microsoft.com/office/drawing/2014/main" val="3711998133"/>
                    </a:ext>
                  </a:extLst>
                </a:gridCol>
                <a:gridCol w="3655054">
                  <a:extLst>
                    <a:ext uri="{9D8B030D-6E8A-4147-A177-3AD203B41FA5}">
                      <a16:colId xmlns:a16="http://schemas.microsoft.com/office/drawing/2014/main" val="2466356944"/>
                    </a:ext>
                  </a:extLst>
                </a:gridCol>
                <a:gridCol w="2962611">
                  <a:extLst>
                    <a:ext uri="{9D8B030D-6E8A-4147-A177-3AD203B41FA5}">
                      <a16:colId xmlns:a16="http://schemas.microsoft.com/office/drawing/2014/main" val="2501153973"/>
                    </a:ext>
                  </a:extLst>
                </a:gridCol>
              </a:tblGrid>
              <a:tr h="109440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Oznaka</a:t>
                      </a:r>
                      <a:r>
                        <a:rPr lang="hr-HR" baseline="0" dirty="0"/>
                        <a:t> skupa ishoda učenja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Naziv skupa ishoda učenja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ECTS bodova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556342"/>
                  </a:ext>
                </a:extLst>
              </a:tr>
              <a:tr h="1094401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S1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Osnove gramatike i IT vokabulara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609366"/>
                  </a:ext>
                </a:extLst>
              </a:tr>
              <a:tr h="1094401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Prezentacija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6078"/>
                  </a:ext>
                </a:extLst>
              </a:tr>
              <a:tr h="1094401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S3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Stručna gramatika i specifični IT vokabular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20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40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40327" y="1427021"/>
          <a:ext cx="11055927" cy="473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647">
                  <a:extLst>
                    <a:ext uri="{9D8B030D-6E8A-4147-A177-3AD203B41FA5}">
                      <a16:colId xmlns:a16="http://schemas.microsoft.com/office/drawing/2014/main" val="1230723256"/>
                    </a:ext>
                  </a:extLst>
                </a:gridCol>
                <a:gridCol w="756554">
                  <a:extLst>
                    <a:ext uri="{9D8B030D-6E8A-4147-A177-3AD203B41FA5}">
                      <a16:colId xmlns:a16="http://schemas.microsoft.com/office/drawing/2014/main" val="1642933529"/>
                    </a:ext>
                  </a:extLst>
                </a:gridCol>
                <a:gridCol w="4028534">
                  <a:extLst>
                    <a:ext uri="{9D8B030D-6E8A-4147-A177-3AD203B41FA5}">
                      <a16:colId xmlns:a16="http://schemas.microsoft.com/office/drawing/2014/main" val="3025790599"/>
                    </a:ext>
                  </a:extLst>
                </a:gridCol>
                <a:gridCol w="5500192">
                  <a:extLst>
                    <a:ext uri="{9D8B030D-6E8A-4147-A177-3AD203B41FA5}">
                      <a16:colId xmlns:a16="http://schemas.microsoft.com/office/drawing/2014/main" val="785281690"/>
                    </a:ext>
                  </a:extLst>
                </a:gridCol>
              </a:tblGrid>
              <a:tr h="62254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Ishod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MINIMALNI</a:t>
                      </a:r>
                      <a:r>
                        <a:rPr lang="hr-HR" baseline="0" dirty="0"/>
                        <a:t> ISHODI UČENJA</a:t>
                      </a:r>
                    </a:p>
                    <a:p>
                      <a:pPr algn="ctr"/>
                      <a:r>
                        <a:rPr lang="hr-HR" sz="1200" baseline="0" dirty="0"/>
                        <a:t>(po uspješnom završetku kolegija, student će moći)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ŽELJENI ISHODI</a:t>
                      </a:r>
                      <a:r>
                        <a:rPr lang="hr-HR" baseline="0" dirty="0"/>
                        <a:t> UČENJA</a:t>
                      </a:r>
                    </a:p>
                    <a:p>
                      <a:pPr algn="ctr"/>
                      <a:r>
                        <a:rPr lang="hr-HR" sz="1200" baseline="0" dirty="0"/>
                        <a:t>(uspješan student bi trebao moći)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93385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terminologiju iz stručne literature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terminologiju iz stručne literature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33430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jednostavne gramatičke strukture engleskog jezika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jednostavne gramatičke strukture engleskog jezika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296577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Napisati jednostavni tekst na engleskome jeziku u obliku poslovnog pisma.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Napisati sveobuhvatan tekst na engleskome jeziku u obliku poslovnog pisma</a:t>
                      </a:r>
                      <a:r>
                        <a:rPr lang="en-GB" sz="1400" b="1" dirty="0"/>
                        <a:t>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87473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Održati jednostavnu prezentaciju na engleskom jeziku koristeći jezik struke.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Održati složenu prezentaciju na engleskom jeziku o određenoj temi struke.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87981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Integrirati stručnu terminologiju u nove kontekste na engleskome jeziku u zadanim vježbama</a:t>
                      </a:r>
                      <a:r>
                        <a:rPr lang="en-GB" sz="1400" dirty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Integrirati stručnu terminologiju u nove kontekste na engleskome jeziku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587324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Koristiti složenije gramatičke strukture engleskog jezika u zadanim vježbama.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Koristiti složenije gramatičke strukture engleskog jezika u svakodnevnoj komunikaciji.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900330"/>
                  </a:ext>
                </a:extLst>
              </a:tr>
              <a:tr h="5879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Napisati jednostavni sažetak stručnog teksta na engleskome jeziku.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Napisati iscrpan sažetak stručnog teksta na engleskome jeziku.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37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60" y="280434"/>
            <a:ext cx="8878856" cy="24355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r-Latn-RS" sz="3600" dirty="0"/>
              <a:t> </a:t>
            </a:r>
            <a:r>
              <a:rPr lang="en-GB" altLang="sr-Latn-RS" sz="3600" dirty="0" err="1"/>
              <a:t>Tematske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cjeline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predavanja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835" y="673620"/>
          <a:ext cx="11820330" cy="587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53">
                  <a:extLst>
                    <a:ext uri="{9D8B030D-6E8A-4147-A177-3AD203B41FA5}">
                      <a16:colId xmlns:a16="http://schemas.microsoft.com/office/drawing/2014/main" val="490777595"/>
                    </a:ext>
                  </a:extLst>
                </a:gridCol>
                <a:gridCol w="9792377">
                  <a:extLst>
                    <a:ext uri="{9D8B030D-6E8A-4147-A177-3AD203B41FA5}">
                      <a16:colId xmlns:a16="http://schemas.microsoft.com/office/drawing/2014/main" val="2681422515"/>
                    </a:ext>
                  </a:extLst>
                </a:gridCol>
              </a:tblGrid>
              <a:tr h="3673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</a:t>
                      </a:r>
                      <a:r>
                        <a:rPr lang="en-GB" dirty="0"/>
                        <a:t>OPIC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5997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the course obligations and literature, Presentation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45382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2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essentials </a:t>
                      </a: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41618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Inside the computer system – processing and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4890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devices – keyboard, mouse, scanner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091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devices – displays and printers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3443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sz="1800" b="1" noProof="0" dirty="0"/>
                        <a:t>Week 6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operating systems, graphical user interface and word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9458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Spreadsheets and 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2289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Revision for the midterm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891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2202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Web and the Internet -internet basics, email features, a typical web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28839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Usages of the Web - the collectives of cyberspace and  – e-commerce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356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and conferencing – virtual meetings, netiquette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1155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design, computer languages and 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3472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Week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 and Internet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7512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Revision for the 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6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9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60" y="280434"/>
            <a:ext cx="8878856" cy="243559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sr-Latn-RS" sz="3600" dirty="0"/>
              <a:t>              </a:t>
            </a:r>
            <a:r>
              <a:rPr lang="en-GB" altLang="sr-Latn-RS" sz="3600" dirty="0" err="1"/>
              <a:t>Tematske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cjeline</a:t>
            </a:r>
            <a:r>
              <a:rPr lang="en-GB" altLang="sr-Latn-RS" sz="3600" dirty="0"/>
              <a:t> </a:t>
            </a:r>
            <a:r>
              <a:rPr lang="en-GB" altLang="sr-Latn-RS" sz="3600" dirty="0" err="1"/>
              <a:t>vježbi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5835" y="673620"/>
          <a:ext cx="11820330" cy="55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53">
                  <a:extLst>
                    <a:ext uri="{9D8B030D-6E8A-4147-A177-3AD203B41FA5}">
                      <a16:colId xmlns:a16="http://schemas.microsoft.com/office/drawing/2014/main" val="490777595"/>
                    </a:ext>
                  </a:extLst>
                </a:gridCol>
                <a:gridCol w="9792377">
                  <a:extLst>
                    <a:ext uri="{9D8B030D-6E8A-4147-A177-3AD203B41FA5}">
                      <a16:colId xmlns:a16="http://schemas.microsoft.com/office/drawing/2014/main" val="2681422515"/>
                    </a:ext>
                  </a:extLst>
                </a:gridCol>
              </a:tblGrid>
              <a:tr h="3673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T</a:t>
                      </a:r>
                      <a:r>
                        <a:rPr lang="en-GB" dirty="0"/>
                        <a:t>OPIC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5997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written and oral test on the students’ prior knowledge of English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45382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b="1" dirty="0"/>
                        <a:t>Week 2</a:t>
                      </a:r>
                      <a:endParaRPr lang="en-US" b="1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41618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48900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091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Gerunds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infinitives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3443"/>
                  </a:ext>
                </a:extLst>
              </a:tr>
              <a:tr h="367390">
                <a:tc>
                  <a:txBody>
                    <a:bodyPr/>
                    <a:lstStyle/>
                    <a:p>
                      <a:r>
                        <a:rPr lang="en-GB" sz="1800" b="1" dirty="0"/>
                        <a:t>Week 6</a:t>
                      </a:r>
                      <a:endParaRPr lang="hr-HR" sz="1800" b="1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Simple and Past 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59458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GB" b="1" dirty="0"/>
                        <a:t>Week 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22895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Revision for the midterm exam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891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The Present Perfect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22027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The Past Perfect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28839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The Conditionals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356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The Passive 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11551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Weeks 15 and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Reported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13472"/>
                  </a:ext>
                </a:extLst>
              </a:tr>
              <a:tr h="367380">
                <a:tc>
                  <a:txBody>
                    <a:bodyPr/>
                    <a:lstStyle/>
                    <a:p>
                      <a:r>
                        <a:rPr lang="en-US" b="1" dirty="0"/>
                        <a:t>Week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Revision for the 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6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81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Litera</a:t>
            </a:r>
            <a:r>
              <a:rPr lang="en-GB" dirty="0" err="1"/>
              <a:t>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95"/>
              </a:spcAft>
              <a:buNone/>
            </a:pPr>
            <a:r>
              <a:rPr lang="en-US" sz="24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Obvezna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hr-H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Remacha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Esteras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(2008)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Infotech – English for computer users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CUP Cambridge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Algebra Student’s Grammar Handbook (available on IE)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95"/>
              </a:spcAft>
              <a:buNone/>
            </a:pPr>
            <a:r>
              <a:rPr lang="en-US" sz="24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Preporučena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hr-H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Hill, D. (2012)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Information Technology 2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Pearson Education ELS.</a:t>
            </a:r>
            <a:endParaRPr lang="en-US" sz="19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Gourlay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L, </a:t>
            </a:r>
            <a:r>
              <a:rPr lang="en-US" sz="19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Hullock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 (2006) </a:t>
            </a:r>
            <a:r>
              <a:rPr lang="en-US" sz="19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IT and the Internet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Thomson (Language Teaching Publication Series)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Marks, J (2007) </a:t>
            </a:r>
            <a:r>
              <a:rPr lang="en-US" sz="19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Check your English vocabulary for computers and information technology, </a:t>
            </a:r>
            <a:r>
              <a:rPr lang="en-US" sz="1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A&amp;C Black Publishers Ltd, London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95"/>
              </a:spcAft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Olejniczak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(2011)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for Information Technology 1.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Pearson Education ELS.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95"/>
              </a:spcAft>
              <a:buFont typeface="+mj-lt"/>
              <a:buAutoNum type="arabicPeriod"/>
            </a:pP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Butterfiled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(eds.),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Ngondi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G.E. (eds.) and Kerr, A. (eds.) (2016)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Dictionary of Computer Science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7th 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edn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OUP Oxford.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3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Dodatna</a:t>
            </a:r>
            <a:r>
              <a:rPr lang="en-US" sz="23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hr-HR" sz="23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Bernstein, J. (2018)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Computers Made Easy: From Dummy to Geek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Independently published.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Frick, E. (2019) </a:t>
            </a:r>
            <a:r>
              <a:rPr lang="en-US" sz="19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technology Essentials: An Introduction to Information Technology.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en-US" sz="19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s.l.</a:t>
            </a:r>
            <a:r>
              <a:rPr lang="en-US" sz="1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Frick Industries LLC.</a:t>
            </a:r>
            <a:endParaRPr lang="hr-H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95"/>
              </a:spcAft>
              <a:buNone/>
            </a:pPr>
            <a:endParaRPr lang="hr-H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845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1912</Words>
  <Application>Microsoft Office PowerPoint</Application>
  <PresentationFormat>Široki zaslon</PresentationFormat>
  <Paragraphs>316</Paragraphs>
  <Slides>26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Verdana</vt:lpstr>
      <vt:lpstr>Wingdings</vt:lpstr>
      <vt:lpstr>Consolas</vt:lpstr>
      <vt:lpstr>Stolzl Bold</vt:lpstr>
      <vt:lpstr>Arial</vt:lpstr>
      <vt:lpstr>Calibri</vt:lpstr>
      <vt:lpstr>Stolzl Book</vt:lpstr>
      <vt:lpstr>Office Theme</vt:lpstr>
      <vt:lpstr>ENGLESKI JEZIK ZA IT</vt:lpstr>
      <vt:lpstr>Organizacija predavanja i vježbi</vt:lpstr>
      <vt:lpstr>Informacije o kolegiju</vt:lpstr>
      <vt:lpstr>Cilj kolegija</vt:lpstr>
      <vt:lpstr>Skupovi ishoda učenja </vt:lpstr>
      <vt:lpstr>Ishodi učenja</vt:lpstr>
      <vt:lpstr> Tematske cjeline predavanja</vt:lpstr>
      <vt:lpstr>              Tematske cjeline vježbi</vt:lpstr>
      <vt:lpstr>Literatura</vt:lpstr>
      <vt:lpstr>Za potpis treba?</vt:lpstr>
      <vt:lpstr>Polaganje kolegija</vt:lpstr>
      <vt:lpstr>Kako je to raspoređeno po ishodima učenja</vt:lpstr>
      <vt:lpstr>Ocjenjivanje</vt:lpstr>
      <vt:lpstr>Prezentacija (I4)</vt:lpstr>
      <vt:lpstr>Poslovno pismo (I3)</vt:lpstr>
      <vt:lpstr>Kontinuirane provjere znanja</vt:lpstr>
      <vt:lpstr>VAŽNO!</vt:lpstr>
      <vt:lpstr>Sažetak (I7)</vt:lpstr>
      <vt:lpstr>Međuispiti</vt:lpstr>
      <vt:lpstr>VAŽNO je pratiti sve obavijesti i podsjetnike na IE te poštivati sve dogovorene rokove!</vt:lpstr>
      <vt:lpstr>Ispiti</vt:lpstr>
      <vt:lpstr>Akademski standard ponašanja</vt:lpstr>
      <vt:lpstr>Pravila ponašanja na nastavi – fizička prisutnost</vt:lpstr>
      <vt:lpstr>PowerPoint prezentacija</vt:lpstr>
      <vt:lpstr>PowerPoint prezentacija</vt:lpstr>
      <vt:lpstr>Break a leg!  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Martina Stadnik</cp:lastModifiedBy>
  <cp:revision>37</cp:revision>
  <cp:lastPrinted>2022-09-12T10:06:13Z</cp:lastPrinted>
  <dcterms:created xsi:type="dcterms:W3CDTF">2018-01-24T13:33:55Z</dcterms:created>
  <dcterms:modified xsi:type="dcterms:W3CDTF">2023-09-30T11:04:15Z</dcterms:modified>
</cp:coreProperties>
</file>