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0"/>
  </p:notesMasterIdLst>
  <p:sldIdLst>
    <p:sldId id="273" r:id="rId5"/>
    <p:sldId id="274" r:id="rId6"/>
    <p:sldId id="275" r:id="rId7"/>
    <p:sldId id="276" r:id="rId8"/>
    <p:sldId id="278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tolzl Bold" panose="00000800000000000000" charset="0"/>
      <p:bold r:id="rId15"/>
    </p:embeddedFont>
    <p:embeddedFont>
      <p:font typeface="Stolzl Book" panose="00000500000000000000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2B64A-610B-89B9-AD9A-399361F4750D}" v="8" dt="2023-12-11T20:02:14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53725" autoAdjust="0"/>
  </p:normalViewPr>
  <p:slideViewPr>
    <p:cSldViewPr snapToGrid="0" snapToObjects="1">
      <p:cViewPr varScale="1">
        <p:scale>
          <a:sx n="43" d="100"/>
          <a:sy n="43" d="100"/>
        </p:scale>
        <p:origin x="7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r-HR" dirty="0"/>
              <a:t>Got</a:t>
            </a:r>
          </a:p>
          <a:p>
            <a:pPr marL="228600" indent="-228600">
              <a:buAutoNum type="arabicPeriod"/>
            </a:pPr>
            <a:r>
              <a:rPr lang="hr-HR" dirty="0"/>
              <a:t>Submitted</a:t>
            </a:r>
          </a:p>
          <a:p>
            <a:pPr marL="228600" indent="-228600">
              <a:buAutoNum type="arabicPeriod"/>
            </a:pPr>
            <a:r>
              <a:rPr lang="hr-HR" dirty="0"/>
              <a:t>Showed</a:t>
            </a:r>
          </a:p>
          <a:p>
            <a:pPr marL="228600" indent="-228600">
              <a:buAutoNum type="arabicPeriod"/>
            </a:pPr>
            <a:r>
              <a:rPr lang="hr-HR" dirty="0"/>
              <a:t>Had arrived</a:t>
            </a:r>
          </a:p>
          <a:p>
            <a:pPr marL="228600" indent="-228600">
              <a:buAutoNum type="arabicPeriod"/>
            </a:pPr>
            <a:r>
              <a:rPr lang="hr-HR" dirty="0"/>
              <a:t>Had already</a:t>
            </a:r>
            <a:r>
              <a:rPr lang="hr-HR" baseline="0" dirty="0"/>
              <a:t> filled</a:t>
            </a:r>
          </a:p>
          <a:p>
            <a:pPr marL="228600" indent="-228600">
              <a:buAutoNum type="arabicPeriod"/>
            </a:pPr>
            <a:r>
              <a:rPr lang="hr-HR" baseline="0" dirty="0"/>
              <a:t>Tried</a:t>
            </a:r>
          </a:p>
          <a:p>
            <a:pPr marL="228600" indent="-228600">
              <a:buAutoNum type="arabicPeriod"/>
            </a:pPr>
            <a:r>
              <a:rPr lang="hr-HR" baseline="0" dirty="0"/>
              <a:t>Wanted</a:t>
            </a:r>
          </a:p>
          <a:p>
            <a:pPr marL="228600" indent="-228600">
              <a:buAutoNum type="arabicPeriod"/>
            </a:pPr>
            <a:r>
              <a:rPr lang="hr-HR" baseline="0" dirty="0"/>
              <a:t>Had had</a:t>
            </a:r>
          </a:p>
          <a:p>
            <a:pPr marL="228600" indent="-228600">
              <a:buAutoNum type="arabicPeriod"/>
            </a:pPr>
            <a:r>
              <a:rPr lang="hr-HR" baseline="0" dirty="0"/>
              <a:t>Ended</a:t>
            </a:r>
          </a:p>
          <a:p>
            <a:pPr marL="228600" indent="-228600">
              <a:buAutoNum type="arabicPeriod"/>
            </a:pPr>
            <a:r>
              <a:rPr lang="hr-HR" baseline="0" dirty="0"/>
              <a:t>Decided</a:t>
            </a:r>
          </a:p>
          <a:p>
            <a:pPr marL="228600" indent="-228600">
              <a:buAutoNum type="arabicPeriod"/>
            </a:pPr>
            <a:r>
              <a:rPr lang="hr-HR" baseline="0" dirty="0"/>
              <a:t>Went</a:t>
            </a:r>
          </a:p>
          <a:p>
            <a:pPr marL="228600" indent="-228600">
              <a:buAutoNum type="arabicPeriod"/>
            </a:pPr>
            <a:r>
              <a:rPr lang="hr-HR" baseline="0" dirty="0"/>
              <a:t>looked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9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11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= 1-slept, had lost, 2-was, had stolen, 3-had made, 4-was, had gained, 5-had not studied, 6-lost had been, 7-was, had eaten, 8-could not find, had stolen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8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Slika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290"/>
            <a:ext cx="8686800" cy="5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-english.com/grammar-points/b1/past-simple-past-continuous-past-perfec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lasejoseangel.files.wordpress.com/2009/03/past_simple_vs_past_perfect.pdf" TargetMode="External"/><Relationship Id="rId5" Type="http://schemas.openxmlformats.org/officeDocument/2006/relationships/hyperlink" Target="https://www.english-grammar.at/worksheets/tenses/t036-past-perfect-past-tense.pdf" TargetMode="External"/><Relationship Id="rId4" Type="http://schemas.openxmlformats.org/officeDocument/2006/relationships/hyperlink" Target="https://www.english-grammar.at/worksheets/tenses/t038-past-past-perfect-tens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0526" y="541459"/>
            <a:ext cx="80391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Put the verbs into the correct form (past perfect simple).</a:t>
            </a:r>
          </a:p>
          <a:p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The storm destroyed the sandcastle that we (build) .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He (not / be)  to Cape Town before 1997. 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When she went out to play, she (do / already)  her homework. 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My brother ate all of the cake that our mum (make) .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The doctor took off the plaster that he (put on)  six weeks before. 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The waiter brought a drink that I (not / order) .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I could not remember the poem we (learn)  the week before.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The children collected the chestnuts that (fall)  from the tree.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(he / phone)  Angie before he went to see her in London?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She (not/ride) a horse before that day. 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7248525" y="541459"/>
            <a:ext cx="457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Had built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Hadn’t been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Had already done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Had made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Had put 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Had not (hadn’t) ordered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Had learned (learnt)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Had fallen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Had he phoned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Had not ridden</a:t>
            </a:r>
          </a:p>
        </p:txBody>
      </p:sp>
    </p:spTree>
    <p:extLst>
      <p:ext uri="{BB962C8B-B14F-4D97-AF65-F5344CB8AC3E}">
        <p14:creationId xmlns:p14="http://schemas.microsoft.com/office/powerpoint/2010/main" val="268317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0526" y="553183"/>
            <a:ext cx="1142047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I can't believe I (get) ______________that apartment. I (submit)  ______________  my application last week, but I didn't think I had a chance of actually getting it. When I (show)  ______________ up to take a look around, there were at least twenty other people who (arrive) ______________  before me. Most of them (fill, already)  ______________  out their applications and were already leaving. The landlord said I could still apply, so I did.</a:t>
            </a:r>
            <a:b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I (try)  ______________  to fill out the form, but I couldn't answer half of the questions. They (want)  ______________  me to include references, but I didn't want to list my previous landlord because I (have) ______________  some problems with him in the past and I knew he wouldn't recommend me. I (end) ______________  up listing my father as a reference.</a:t>
            </a:r>
            <a:b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It was total luck that he (decide)  ______________  to give me the apartment. It turns out that the landlord and my father (go)  ______________ to high school together. He decided that I could have the apartment before he (look)  ______________ my credit report. I really lucked out!</a:t>
            </a:r>
          </a:p>
        </p:txBody>
      </p:sp>
    </p:spTree>
    <p:extLst>
      <p:ext uri="{BB962C8B-B14F-4D97-AF65-F5344CB8AC3E}">
        <p14:creationId xmlns:p14="http://schemas.microsoft.com/office/powerpoint/2010/main" val="131762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0526" y="543658"/>
            <a:ext cx="11420474" cy="554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PAST SIMPLE OR PAST PERFECT?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left my office and then __________________________ (take) a taxi home.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failed my test because I __________________________ (not/study).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airplane departed by 8 p.m. and __________________________ (arrive) in Toronto three hours later.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didn’t order food, so I __________________________ (not/pay).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didn’t order food because I __________________________ (forgot) my wallet.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the time I got to the party, my friends __________________________ (left). I missed them.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the year 2005, her parents __________________________ (divorce).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2000, her parents __________________________ (fall) in love.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__________________________ (not/see) snow until she moved to Canada.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7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0526" y="513158"/>
            <a:ext cx="11420474" cy="6273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PAST SIMPLE OR PAST PERFECT?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__________________________ (sleep) in my car last night because my wife __________________________ (lose) my house keys.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young man __________________________ (be) in the police station because he __________________________ (stole) some money.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2010, the business __________________________ (make) over 10 million dollars.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John’s wife __________________________ (be) mad at him because he had told her she __________________________ (gain) weight.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Until Ken found this webpage, he __________________________ (not study) the past perfect.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__________________________ (lose) my job because I __________________________ (be) late to work several times.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__________________________ (be) sick because she __________________________ (eat) some undercooked chicken.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__________________________ (can/not/find) my bicycle last night because someone __________________________ (steal) it.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5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0526" y="513158"/>
            <a:ext cx="114204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https://test-english.com/grammar-points/a2/past-perfect/2/</a:t>
            </a:r>
          </a:p>
          <a:p>
            <a:pPr lvl="0"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lvl="0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https://test-english.com/grammar-points/b1/past-simple-past-continuous-past-perfect/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https://www.english-grammar.at/worksheets/tenses/t038-past-past-perfect-tense.pdf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https://www.english-grammar.at/worksheets/tenses/t036-past-perfect-past-tense.pdf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https://clasejoseangel.files.wordpress.com/2009/03/past_simple_vs_past_perfect.pdf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10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04134306138A4FBFC0330AD105C2B8" ma:contentTypeVersion="9" ma:contentTypeDescription="Stvaranje novog dokumenta." ma:contentTypeScope="" ma:versionID="8554555d24ca036aa3f38c7da2ca26fa">
  <xsd:schema xmlns:xsd="http://www.w3.org/2001/XMLSchema" xmlns:xs="http://www.w3.org/2001/XMLSchema" xmlns:p="http://schemas.microsoft.com/office/2006/metadata/properties" xmlns:ns2="c456b95c-ce5c-4e94-a10a-320cee66cbe6" xmlns:ns3="b8929e67-e726-40c5-981c-ca31056d206e" targetNamespace="http://schemas.microsoft.com/office/2006/metadata/properties" ma:root="true" ma:fieldsID="cddcf0b10b717e1cf5f10c4fdfa8aa4e" ns2:_="" ns3:_="">
    <xsd:import namespace="c456b95c-ce5c-4e94-a10a-320cee66cbe6"/>
    <xsd:import namespace="b8929e67-e726-40c5-981c-ca31056d20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6b95c-ce5c-4e94-a10a-320cee66cb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29e67-e726-40c5-981c-ca31056d20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DB0B21-A7A3-4294-8535-34604E3A4A78}">
  <ds:schemaRefs>
    <ds:schemaRef ds:uri="http://www.w3.org/XML/1998/namespace"/>
    <ds:schemaRef ds:uri="http://purl.org/dc/terms/"/>
    <ds:schemaRef ds:uri="b8929e67-e726-40c5-981c-ca31056d206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456b95c-ce5c-4e94-a10a-320cee66cbe6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393ADC4-9977-4515-B690-6B07EF8654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56b95c-ce5c-4e94-a10a-320cee66cbe6"/>
    <ds:schemaRef ds:uri="b8929e67-e726-40c5-981c-ca31056d20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9F9999-2483-4712-A4E7-813C001F51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830</Words>
  <Application>Microsoft Office PowerPoint</Application>
  <PresentationFormat>Widescreen</PresentationFormat>
  <Paragraphs>70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Stolzl Book</vt:lpstr>
      <vt:lpstr>Arial</vt:lpstr>
      <vt:lpstr>Calibri</vt:lpstr>
      <vt:lpstr>Stolzl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Tihana Banko @ Racunarstvo</cp:lastModifiedBy>
  <cp:revision>59</cp:revision>
  <dcterms:created xsi:type="dcterms:W3CDTF">2018-01-24T13:33:55Z</dcterms:created>
  <dcterms:modified xsi:type="dcterms:W3CDTF">2023-12-11T20:48:47Z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0x0101006C04134306138A4FBFC0330AD105C2B8</vt:lpwstr>
  </property>
</Properties>
</file>