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4"/>
  </p:notesMasterIdLst>
  <p:sldIdLst>
    <p:sldId id="257" r:id="rId5"/>
    <p:sldId id="267" r:id="rId6"/>
    <p:sldId id="265" r:id="rId7"/>
    <p:sldId id="258" r:id="rId8"/>
    <p:sldId id="259" r:id="rId9"/>
    <p:sldId id="266" r:id="rId10"/>
    <p:sldId id="268" r:id="rId11"/>
    <p:sldId id="269" r:id="rId12"/>
    <p:sldId id="263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tolzl" panose="020B0604020202020204" charset="0"/>
      <p:regular r:id="rId19"/>
    </p:embeddedFont>
    <p:embeddedFont>
      <p:font typeface="Stolzl Bold" panose="00000800000000000000" charset="0"/>
      <p:bold r:id="rId20"/>
    </p:embeddedFont>
    <p:embeddedFont>
      <p:font typeface="Stolzl Book" panose="00000500000000000000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7"/>
    <p:restoredTop sz="94706"/>
  </p:normalViewPr>
  <p:slideViewPr>
    <p:cSldViewPr snapToGrid="0" snapToObjects="1">
      <p:cViewPr varScale="1">
        <p:scale>
          <a:sx n="82" d="100"/>
          <a:sy n="82" d="100"/>
        </p:scale>
        <p:origin x="69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3086" y="728663"/>
            <a:ext cx="5170713" cy="1680429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  <a:t>Glavni naslov</a:t>
            </a:r>
            <a:br>
              <a:rPr lang="hr-HR" sz="4800" dirty="0">
                <a:solidFill>
                  <a:schemeClr val="bg1"/>
                </a:solidFill>
                <a:latin typeface="Stolzl Bold" panose="00000800000000000000" pitchFamily="50" charset="-18"/>
              </a:rPr>
            </a:br>
            <a:r>
              <a:rPr lang="hr-HR" sz="4800" dirty="0">
                <a:solidFill>
                  <a:schemeClr val="bg1"/>
                </a:solidFill>
                <a:latin typeface="Stolzl Book" panose="00000500000000000000" pitchFamily="50" charset="-18"/>
              </a:rPr>
              <a:t>Tekst</a:t>
            </a:r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74540"/>
            <a:ext cx="6183086" cy="59931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2" y="6283318"/>
            <a:ext cx="1414604" cy="57468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411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Slika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7290"/>
            <a:ext cx="8686800" cy="56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rammar.cl/Notes/Present_Tense_Progressive_Tense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ammar.cl/Games/Present_vs_Progressive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450" y="671514"/>
            <a:ext cx="5891212" cy="2014537"/>
          </a:xfrm>
        </p:spPr>
        <p:txBody>
          <a:bodyPr>
            <a:normAutofit/>
          </a:bodyPr>
          <a:lstStyle/>
          <a:p>
            <a:r>
              <a:rPr lang="hr-HR" dirty="0">
                <a:latin typeface="Stolzl Bold" panose="00000800000000000000" pitchFamily="50" charset="-18"/>
              </a:rPr>
              <a:t>Present Simple </a:t>
            </a:r>
            <a:r>
              <a:rPr lang="hr-HR" dirty="0" err="1">
                <a:latin typeface="Stolzl Bold" panose="00000800000000000000" pitchFamily="50" charset="-18"/>
              </a:rPr>
              <a:t>and</a:t>
            </a:r>
            <a:r>
              <a:rPr lang="hr-HR" dirty="0">
                <a:latin typeface="Stolzl Bold" panose="00000800000000000000" pitchFamily="50" charset="-18"/>
              </a:rPr>
              <a:t> </a:t>
            </a:r>
            <a:r>
              <a:rPr lang="hr-HR" dirty="0" err="1">
                <a:latin typeface="Stolzl Bold" panose="00000800000000000000" pitchFamily="50" charset="-18"/>
              </a:rPr>
              <a:t>Continuous</a:t>
            </a:r>
            <a:endParaRPr lang="hr-HR" dirty="0">
              <a:latin typeface="Stolzl Book" panose="00000500000000000000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47328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C48691B-C74E-C835-86D7-BABAAF5871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3BEC59D-B5E2-497C-7A61-02F89F41599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E984A293-A8FE-9304-31C5-5E44AB32AB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D5DD0E71-1A17-09D3-472E-2CE615E626E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48774AD-3BAC-FD1A-1A82-A4716C65D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solidFill>
            <a:schemeClr val="accent1"/>
          </a:solidFill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Present Simple vs Present Continuous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BBE0767C-E8E8-802A-4397-A400C0163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788" y="1709358"/>
            <a:ext cx="10409986" cy="368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48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Present Simple vs Present Continuous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/>
            <a:endParaRPr lang="hr-HR" dirty="0"/>
          </a:p>
          <a:p>
            <a:pPr algn="ctr"/>
            <a:r>
              <a:rPr lang="hr-HR" dirty="0"/>
              <a:t>PRESENT SIMPLE – FORM</a:t>
            </a:r>
          </a:p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hr-HR" sz="2000" b="1" dirty="0"/>
              <a:t>We use the base form of the verb </a:t>
            </a:r>
            <a:r>
              <a:rPr lang="hr-HR" sz="2000" dirty="0">
                <a:sym typeface="Wingdings" panose="05000000000000000000" pitchFamily="2" charset="2"/>
              </a:rPr>
              <a:t></a:t>
            </a:r>
            <a:r>
              <a:rPr lang="hr-HR" sz="2000" dirty="0"/>
              <a:t> write, play, see, do, have, etc.</a:t>
            </a:r>
          </a:p>
          <a:p>
            <a:r>
              <a:rPr lang="hr-HR" sz="2000" b="1" dirty="0"/>
              <a:t>The form for </a:t>
            </a:r>
            <a:r>
              <a:rPr lang="hr-HR" sz="2000" b="1" i="1" dirty="0"/>
              <a:t>he, she, it </a:t>
            </a:r>
            <a:r>
              <a:rPr lang="hr-HR" sz="2000" b="1" dirty="0"/>
              <a:t>ends with –s </a:t>
            </a:r>
            <a:r>
              <a:rPr lang="hr-HR" sz="2000" dirty="0">
                <a:sym typeface="Wingdings" panose="05000000000000000000" pitchFamily="2" charset="2"/>
              </a:rPr>
              <a:t> play – plays, cry – cries, switch – switches, be – is, do – does, have - has</a:t>
            </a:r>
          </a:p>
          <a:p>
            <a:r>
              <a:rPr lang="hr-HR" sz="2000" b="1" dirty="0">
                <a:sym typeface="Wingdings" panose="05000000000000000000" pitchFamily="2" charset="2"/>
              </a:rPr>
              <a:t>Questions have </a:t>
            </a:r>
            <a:r>
              <a:rPr lang="hr-HR" sz="2000" b="1" i="1" dirty="0">
                <a:sym typeface="Wingdings" panose="05000000000000000000" pitchFamily="2" charset="2"/>
              </a:rPr>
              <a:t>do</a:t>
            </a:r>
            <a:r>
              <a:rPr lang="hr-HR" sz="2000" b="1" dirty="0">
                <a:sym typeface="Wingdings" panose="05000000000000000000" pitchFamily="2" charset="2"/>
              </a:rPr>
              <a:t> or </a:t>
            </a:r>
            <a:r>
              <a:rPr lang="hr-HR" sz="2000" b="1" i="1" dirty="0">
                <a:sym typeface="Wingdings" panose="05000000000000000000" pitchFamily="2" charset="2"/>
              </a:rPr>
              <a:t>does</a:t>
            </a:r>
            <a:r>
              <a:rPr lang="hr-HR" sz="2000" b="1" dirty="0">
                <a:sym typeface="Wingdings" panose="05000000000000000000" pitchFamily="2" charset="2"/>
              </a:rPr>
              <a:t> </a:t>
            </a:r>
            <a:r>
              <a:rPr lang="hr-HR" sz="2000" b="1" u="sng" dirty="0">
                <a:sym typeface="Wingdings" panose="05000000000000000000" pitchFamily="2" charset="2"/>
              </a:rPr>
              <a:t>before</a:t>
            </a:r>
            <a:r>
              <a:rPr lang="hr-HR" sz="2000" b="1" dirty="0">
                <a:sym typeface="Wingdings" panose="05000000000000000000" pitchFamily="2" charset="2"/>
              </a:rPr>
              <a:t> the subject </a:t>
            </a:r>
            <a:r>
              <a:rPr lang="hr-HR" sz="2000" dirty="0">
                <a:sym typeface="Wingdings" panose="05000000000000000000" pitchFamily="2" charset="2"/>
              </a:rPr>
              <a:t> </a:t>
            </a:r>
            <a:r>
              <a:rPr lang="hr-HR" sz="2000" i="1" dirty="0">
                <a:sym typeface="Wingdings" panose="05000000000000000000" pitchFamily="2" charset="2"/>
              </a:rPr>
              <a:t>Do you work? Does he/she work? Where do you work?</a:t>
            </a:r>
          </a:p>
          <a:p>
            <a:r>
              <a:rPr lang="hr-HR" sz="2000" b="1" dirty="0">
                <a:sym typeface="Wingdings" panose="05000000000000000000" pitchFamily="2" charset="2"/>
              </a:rPr>
              <a:t>Negative statements have </a:t>
            </a:r>
            <a:r>
              <a:rPr lang="hr-HR" sz="2000" b="1" i="1" dirty="0">
                <a:sym typeface="Wingdings" panose="05000000000000000000" pitchFamily="2" charset="2"/>
              </a:rPr>
              <a:t>do not/don’t </a:t>
            </a:r>
            <a:r>
              <a:rPr lang="hr-HR" sz="2000" b="1" dirty="0">
                <a:sym typeface="Wingdings" panose="05000000000000000000" pitchFamily="2" charset="2"/>
              </a:rPr>
              <a:t>or </a:t>
            </a:r>
            <a:r>
              <a:rPr lang="hr-HR" sz="2000" b="1" i="1" dirty="0">
                <a:sym typeface="Wingdings" panose="05000000000000000000" pitchFamily="2" charset="2"/>
              </a:rPr>
              <a:t>does not/doesn’t </a:t>
            </a:r>
            <a:r>
              <a:rPr lang="hr-HR" sz="2000" b="1" dirty="0">
                <a:sym typeface="Wingdings" panose="05000000000000000000" pitchFamily="2" charset="2"/>
              </a:rPr>
              <a:t>after the subject </a:t>
            </a:r>
            <a:r>
              <a:rPr lang="hr-HR" sz="2000" dirty="0">
                <a:sym typeface="Wingdings" panose="05000000000000000000" pitchFamily="2" charset="2"/>
              </a:rPr>
              <a:t> I don’t work. He/She doesn’t work.</a:t>
            </a:r>
          </a:p>
          <a:p>
            <a:pPr marL="0" indent="0">
              <a:buNone/>
            </a:pPr>
            <a:r>
              <a:rPr lang="hr-HR" sz="2000" b="1" dirty="0">
                <a:sym typeface="Wingdings" panose="05000000000000000000" pitchFamily="2" charset="2"/>
              </a:rPr>
              <a:t>** The verb to be </a:t>
            </a:r>
            <a:r>
              <a:rPr lang="hr-HR" sz="2000" i="1" dirty="0">
                <a:sym typeface="Wingdings" panose="05000000000000000000" pitchFamily="2" charset="2"/>
              </a:rPr>
              <a:t> I am busy. He is not employed. Where are you from? </a:t>
            </a:r>
          </a:p>
          <a:p>
            <a:endParaRPr lang="hr-HR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ctr"/>
            <a:endParaRPr lang="hr-HR" dirty="0"/>
          </a:p>
          <a:p>
            <a:pPr algn="ctr"/>
            <a:r>
              <a:rPr lang="hr-HR" dirty="0"/>
              <a:t>PRESENT CONTINUOUS – FORM</a:t>
            </a:r>
          </a:p>
          <a:p>
            <a:pPr algn="ctr"/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hr-HR" sz="1600" b="1" dirty="0"/>
              <a:t>It is made up of two parts:</a:t>
            </a:r>
            <a:r>
              <a:rPr lang="hr-HR" sz="1600" b="1" dirty="0">
                <a:sym typeface="Wingdings" panose="05000000000000000000" pitchFamily="2" charset="2"/>
              </a:rPr>
              <a:t> </a:t>
            </a:r>
          </a:p>
          <a:p>
            <a:pPr marL="0" indent="0" algn="ctr">
              <a:buNone/>
            </a:pPr>
            <a:r>
              <a:rPr lang="hr-HR" sz="1600" b="1" dirty="0">
                <a:sym typeface="Wingdings" panose="05000000000000000000" pitchFamily="2" charset="2"/>
              </a:rPr>
              <a:t>be + base form of verb + ing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hr-HR" sz="1600" i="1" dirty="0">
                <a:sym typeface="Wingdings" panose="05000000000000000000" pitchFamily="2" charset="2"/>
              </a:rPr>
              <a:t>We </a:t>
            </a:r>
            <a:r>
              <a:rPr lang="hr-HR" sz="1600" b="1" i="1" dirty="0">
                <a:sym typeface="Wingdings" panose="05000000000000000000" pitchFamily="2" charset="2"/>
              </a:rPr>
              <a:t>are working </a:t>
            </a:r>
            <a:r>
              <a:rPr lang="hr-HR" sz="1600" i="1" dirty="0">
                <a:sym typeface="Wingdings" panose="05000000000000000000" pitchFamily="2" charset="2"/>
              </a:rPr>
              <a:t>on a very interesting project.</a:t>
            </a:r>
          </a:p>
          <a:p>
            <a:pPr marL="0" indent="0" algn="ctr">
              <a:buNone/>
            </a:pPr>
            <a:r>
              <a:rPr lang="hr-HR" sz="1600" b="1" u="sng" dirty="0">
                <a:sym typeface="Wingdings" panose="05000000000000000000" pitchFamily="2" charset="2"/>
              </a:rPr>
              <a:t>The verb </a:t>
            </a:r>
            <a:r>
              <a:rPr lang="hr-HR" sz="1600" b="1" i="1" u="sng" dirty="0">
                <a:sym typeface="Wingdings" panose="05000000000000000000" pitchFamily="2" charset="2"/>
              </a:rPr>
              <a:t>to be </a:t>
            </a:r>
            <a:r>
              <a:rPr lang="hr-HR" sz="1600" b="1" u="sng" dirty="0">
                <a:sym typeface="Wingdings" panose="05000000000000000000" pitchFamily="2" charset="2"/>
              </a:rPr>
              <a:t>changes with different subjects!</a:t>
            </a:r>
          </a:p>
          <a:p>
            <a:r>
              <a:rPr lang="hr-HR" sz="1600" b="1" dirty="0"/>
              <a:t>Q</a:t>
            </a:r>
            <a:r>
              <a:rPr lang="en-US" sz="1600" b="1" dirty="0" err="1"/>
              <a:t>uestions</a:t>
            </a:r>
            <a:r>
              <a:rPr lang="en-US" sz="1600" b="1" dirty="0"/>
              <a:t> are created by moving the verb BE to the beginning of the sentence</a:t>
            </a:r>
            <a:r>
              <a:rPr lang="en-US" sz="1600" dirty="0"/>
              <a:t>. </a:t>
            </a:r>
            <a:r>
              <a:rPr lang="hr-HR" sz="1600" dirty="0">
                <a:sym typeface="Wingdings" panose="05000000000000000000" pitchFamily="2" charset="2"/>
              </a:rPr>
              <a:t> </a:t>
            </a:r>
            <a:r>
              <a:rPr lang="hr-HR" sz="1600" i="1" dirty="0">
                <a:sym typeface="Wingdings" panose="05000000000000000000" pitchFamily="2" charset="2"/>
              </a:rPr>
              <a:t>Are you working on something interesting at the moment?  Why are you looking at me like that?</a:t>
            </a:r>
          </a:p>
          <a:p>
            <a:r>
              <a:rPr lang="hr-HR" sz="1600" b="1" dirty="0"/>
              <a:t>Negative statements </a:t>
            </a:r>
            <a:r>
              <a:rPr lang="en-US" sz="1600" b="1" dirty="0"/>
              <a:t>are formed by adding </a:t>
            </a:r>
            <a:r>
              <a:rPr lang="en-US" sz="1600" b="1" i="1" dirty="0"/>
              <a:t>not</a:t>
            </a:r>
            <a:r>
              <a:rPr lang="en-US" sz="1600" b="1" dirty="0"/>
              <a:t> after the verb BE</a:t>
            </a:r>
            <a:r>
              <a:rPr lang="hr-HR" sz="1600" i="1" dirty="0">
                <a:sym typeface="Wingdings" panose="05000000000000000000" pitchFamily="2" charset="2"/>
              </a:rPr>
              <a:t> We are not/aren’t working on anything special at the moment. </a:t>
            </a:r>
            <a:endParaRPr lang="hr-HR" sz="1600" dirty="0">
              <a:sym typeface="Wingdings" panose="05000000000000000000" pitchFamily="2" charset="2"/>
            </a:endParaRPr>
          </a:p>
          <a:p>
            <a:r>
              <a:rPr lang="hr-HR" sz="1600" b="1" dirty="0">
                <a:sym typeface="Wingdings" panose="05000000000000000000" pitchFamily="2" charset="2"/>
              </a:rPr>
              <a:t>Spelling rules</a:t>
            </a:r>
            <a:r>
              <a:rPr lang="hr-HR" sz="1600" dirty="0">
                <a:sym typeface="Wingdings" panose="05000000000000000000" pitchFamily="2" charset="2"/>
              </a:rPr>
              <a:t>: read – reading, play – playing, try –trying, leave – lea</a:t>
            </a:r>
            <a:r>
              <a:rPr lang="hr-HR" sz="1600" b="1" dirty="0">
                <a:sym typeface="Wingdings" panose="05000000000000000000" pitchFamily="2" charset="2"/>
              </a:rPr>
              <a:t>vi</a:t>
            </a:r>
            <a:r>
              <a:rPr lang="hr-HR" sz="1600" dirty="0">
                <a:sym typeface="Wingdings" panose="05000000000000000000" pitchFamily="2" charset="2"/>
              </a:rPr>
              <a:t>ng, sit – si</a:t>
            </a:r>
            <a:r>
              <a:rPr lang="hr-HR" sz="1600" b="1" dirty="0">
                <a:sym typeface="Wingdings" panose="05000000000000000000" pitchFamily="2" charset="2"/>
              </a:rPr>
              <a:t>tt</a:t>
            </a:r>
            <a:r>
              <a:rPr lang="hr-HR" sz="1600" dirty="0">
                <a:sym typeface="Wingdings" panose="05000000000000000000" pitchFamily="2" charset="2"/>
              </a:rPr>
              <a:t>ing, die - d</a:t>
            </a:r>
            <a:r>
              <a:rPr lang="hr-HR" sz="1600" b="1" dirty="0">
                <a:sym typeface="Wingdings" panose="05000000000000000000" pitchFamily="2" charset="2"/>
              </a:rPr>
              <a:t>yi</a:t>
            </a:r>
            <a:r>
              <a:rPr lang="hr-HR" sz="1600" dirty="0">
                <a:sym typeface="Wingdings" panose="05000000000000000000" pitchFamily="2" charset="2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1514203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Present Simple vs Present Continuous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762144"/>
              </p:ext>
            </p:extLst>
          </p:nvPr>
        </p:nvGraphicFramePr>
        <p:xfrm>
          <a:off x="838200" y="1825625"/>
          <a:ext cx="10515600" cy="3956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4006729119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935361867"/>
                    </a:ext>
                  </a:extLst>
                </a:gridCol>
              </a:tblGrid>
              <a:tr h="400558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PRESENT SIMPLE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PRESENT CONTINUOUS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932571"/>
                  </a:ext>
                </a:extLst>
              </a:tr>
              <a:tr h="987677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things that are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always true: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don’t drink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coffee.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things that are happening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now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pPr algn="ctr"/>
                      <a:endParaRPr lang="hr-H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Look, Mary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drinking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your coffee.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239183"/>
                  </a:ext>
                </a:extLst>
              </a:tr>
              <a:tr h="1580284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things that happen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the time, repeatedly, often, sometimes, never</a:t>
                      </a:r>
                      <a:r>
                        <a:rPr lang="hr-HR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etc. </a:t>
                      </a:r>
                    </a:p>
                    <a:p>
                      <a:pPr algn="ctr"/>
                      <a:endParaRPr lang="hr-H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 Sun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rises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the east. </a:t>
                      </a:r>
                    </a:p>
                    <a:p>
                      <a:pPr algn="ctr"/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play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tennis every Wednesday.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things that are happening around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now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hr-H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Peter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 not working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the moment.  </a:t>
                      </a:r>
                    </a:p>
                    <a:p>
                      <a:pPr algn="ctr"/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I’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trying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eat more vegetables.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859100"/>
                  </a:ext>
                </a:extLst>
              </a:tr>
              <a:tr h="987677"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permanent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situations: </a:t>
                      </a:r>
                      <a:endParaRPr lang="hr-H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live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 the city of Zagreb.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things that are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changing/ trends:</a:t>
                      </a:r>
                      <a:endParaRPr lang="hr-H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Interest rates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 rising </a:t>
                      </a:r>
                      <a:r>
                        <a:rPr lang="en-US" sz="180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again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48445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440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hr-HR" dirty="0">
                <a:solidFill>
                  <a:schemeClr val="bg1"/>
                </a:solidFill>
              </a:rPr>
              <a:t>Present Simple vs Present Continuous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081501"/>
              </p:ext>
            </p:extLst>
          </p:nvPr>
        </p:nvGraphicFramePr>
        <p:xfrm>
          <a:off x="838200" y="1825625"/>
          <a:ext cx="10515600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81366105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997374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PRESENT SIMPLE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dirty="0"/>
                        <a:t>PRESENT CONTINUOUS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0628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things that happen 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 after another</a:t>
                      </a:r>
                      <a:endParaRPr lang="hr-HR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wake up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 7 every morning. Then I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get up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take a shower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brush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my teeth. 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longer background situations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in contrast to a shorter one, esp. after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while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when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endParaRPr lang="hr-H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usually </a:t>
                      </a:r>
                      <a:r>
                        <a:rPr lang="en-US" sz="1800" i="1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close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my Internet browser when I’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 working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8015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always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meaning ‘every time’: </a:t>
                      </a:r>
                      <a:endParaRPr lang="hr-H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always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silly mistakes in exams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always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used to make complaints and criticisms: </a:t>
                      </a:r>
                      <a:endParaRPr lang="hr-HR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en-US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computer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always </a:t>
                      </a:r>
                      <a:r>
                        <a:rPr lang="en-US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crashing</a:t>
                      </a:r>
                      <a:r>
                        <a:rPr lang="en-US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at the most inconvenient moments. </a:t>
                      </a:r>
                      <a:endParaRPr lang="en-US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543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hr-HR" b="1" dirty="0"/>
                        <a:t>permanent</a:t>
                      </a:r>
                      <a:r>
                        <a:rPr lang="hr-HR" baseline="0" dirty="0"/>
                        <a:t> </a:t>
                      </a:r>
                      <a:r>
                        <a:rPr lang="hr-HR" b="1" baseline="0" dirty="0"/>
                        <a:t>quality</a:t>
                      </a:r>
                      <a:r>
                        <a:rPr lang="hr-HR" baseline="0" dirty="0"/>
                        <a:t> (verb to be)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hr-HR" baseline="0" dirty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think she’</a:t>
                      </a:r>
                      <a:r>
                        <a:rPr lang="en-GB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rude.</a:t>
                      </a:r>
                      <a:endParaRPr lang="hr-HR" i="1" baseline="0" dirty="0"/>
                    </a:p>
                    <a:p>
                      <a:pPr marL="285750" indent="-285750">
                        <a:buFontTx/>
                        <a:buChar char="-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hr-HR" b="1" dirty="0"/>
                        <a:t>temporary behaviour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hr-HR" dirty="0"/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think she’</a:t>
                      </a:r>
                      <a:r>
                        <a:rPr lang="en-GB" sz="1800" b="1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being </a:t>
                      </a:r>
                      <a:r>
                        <a:rPr lang="en-GB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really rude</a:t>
                      </a:r>
                      <a:r>
                        <a:rPr lang="hr-HR" sz="18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hr-HR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171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5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Verbs not often used in the present continuous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Some verbs are normally used in the present simple and not in the present continuous. Here are some of them:</a:t>
            </a:r>
            <a:endParaRPr lang="hr-HR"/>
          </a:p>
          <a:p>
            <a:pPr marL="0" indent="0" algn="ctr">
              <a:buNone/>
            </a:pPr>
            <a:endParaRPr lang="en-US" dirty="0"/>
          </a:p>
          <a:p>
            <a:r>
              <a:rPr lang="en-GB" i="1" dirty="0"/>
              <a:t>know, suppose, think, understand</a:t>
            </a:r>
            <a:r>
              <a:rPr lang="en-GB" dirty="0"/>
              <a:t> (mental process verbs)</a:t>
            </a:r>
            <a:endParaRPr lang="en-US" dirty="0"/>
          </a:p>
          <a:p>
            <a:r>
              <a:rPr lang="en-GB" i="1" dirty="0"/>
              <a:t>admire, adore, detest, hate, like, respect</a:t>
            </a:r>
            <a:r>
              <a:rPr lang="en-GB" dirty="0"/>
              <a:t> (verbs expressing feelings)</a:t>
            </a:r>
            <a:endParaRPr lang="en-US" dirty="0"/>
          </a:p>
          <a:p>
            <a:r>
              <a:rPr lang="en-GB" i="1" dirty="0"/>
              <a:t>smell, taste</a:t>
            </a:r>
            <a:r>
              <a:rPr lang="en-GB" dirty="0"/>
              <a:t> (verbs describing the senses)</a:t>
            </a:r>
            <a:endParaRPr lang="en-US" dirty="0"/>
          </a:p>
          <a:p>
            <a:r>
              <a:rPr lang="en-GB" i="1" dirty="0"/>
              <a:t>consist, contain, last</a:t>
            </a:r>
            <a:r>
              <a:rPr lang="en-GB" dirty="0"/>
              <a:t> (verbs describing permanent qualities)</a:t>
            </a:r>
            <a:endParaRPr lang="en-US" dirty="0"/>
          </a:p>
          <a:p>
            <a:r>
              <a:rPr lang="en-GB" i="1" dirty="0"/>
              <a:t>promise, swear</a:t>
            </a:r>
            <a:r>
              <a:rPr lang="en-GB" dirty="0"/>
              <a:t> (speech act verbs)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717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4">
            <a:extLst>
              <a:ext uri="{FF2B5EF4-FFF2-40B4-BE49-F238E27FC236}">
                <a16:creationId xmlns:a16="http://schemas.microsoft.com/office/drawing/2014/main" id="{5D7D3F7D-7045-2A47-53E3-DEB2EB616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032" y="169323"/>
            <a:ext cx="10793552" cy="626206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hr-HR" sz="3600" dirty="0">
                <a:solidFill>
                  <a:schemeClr val="bg1"/>
                </a:solidFill>
              </a:rPr>
              <a:t>Summary </a:t>
            </a:r>
            <a:r>
              <a:rPr lang="hr-HR" sz="3600" dirty="0" err="1">
                <a:solidFill>
                  <a:schemeClr val="bg1"/>
                </a:solidFill>
              </a:rPr>
              <a:t>chart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5" name="Rezervirano mjesto sadržaja 4">
            <a:hlinkClick r:id="rId2"/>
            <a:extLst>
              <a:ext uri="{FF2B5EF4-FFF2-40B4-BE49-F238E27FC236}">
                <a16:creationId xmlns:a16="http://schemas.microsoft.com/office/drawing/2014/main" id="{366C2B33-85AD-D580-A87C-E75D553296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01568" y="931128"/>
            <a:ext cx="5733288" cy="5757549"/>
          </a:xfrm>
        </p:spPr>
      </p:pic>
    </p:spTree>
    <p:extLst>
      <p:ext uri="{BB962C8B-B14F-4D97-AF65-F5344CB8AC3E}">
        <p14:creationId xmlns:p14="http://schemas.microsoft.com/office/powerpoint/2010/main" val="80403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1B9A9A-B997-1DF3-B3AB-ABF88A088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8B6F30-4CF3-5D4A-EE8F-57BFFFB22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>
              <a:hlinkClick r:id="rId2"/>
            </a:endParaRPr>
          </a:p>
          <a:p>
            <a:r>
              <a:rPr lang="en-GB" sz="1800" dirty="0">
                <a:solidFill>
                  <a:srgbClr val="0563C1"/>
                </a:solidFill>
                <a:latin typeface="+mn-lt"/>
              </a:rPr>
              <a:t>https://test-english.com/grammar-points/b1/present-simple-present-continuous/</a:t>
            </a:r>
            <a:endParaRPr lang="hr-HR" sz="1800" dirty="0">
              <a:latin typeface="+mn-lt"/>
              <a:hlinkClick r:id="rId2"/>
            </a:endParaRPr>
          </a:p>
          <a:p>
            <a:r>
              <a:rPr lang="en-GB" sz="1800" dirty="0">
                <a:latin typeface="+mn-lt"/>
                <a:hlinkClick r:id="rId2"/>
              </a:rPr>
              <a:t>https://www.grammar.cl/Games/Present_vs_Progressive.htm</a:t>
            </a:r>
            <a:r>
              <a:rPr lang="hr-HR" sz="1800" dirty="0">
                <a:latin typeface="+mn-lt"/>
              </a:rPr>
              <a:t>  </a:t>
            </a:r>
            <a:endParaRPr lang="en-GB" sz="1800" dirty="0">
              <a:latin typeface="+mn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489FA4-A3FB-31AC-7238-BB45A4E7FAF7}"/>
              </a:ext>
            </a:extLst>
          </p:cNvPr>
          <p:cNvSpPr txBox="1">
            <a:spLocks/>
          </p:cNvSpPr>
          <p:nvPr/>
        </p:nvSpPr>
        <p:spPr>
          <a:xfrm>
            <a:off x="838200" y="365124"/>
            <a:ext cx="10515600" cy="132556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hr-HR" dirty="0" err="1">
                <a:solidFill>
                  <a:schemeClr val="bg2"/>
                </a:solidFill>
              </a:rPr>
              <a:t>Let’s</a:t>
            </a:r>
            <a:r>
              <a:rPr lang="hr-HR" dirty="0">
                <a:solidFill>
                  <a:schemeClr val="bg2"/>
                </a:solidFill>
              </a:rPr>
              <a:t> </a:t>
            </a:r>
            <a:r>
              <a:rPr lang="hr-HR" dirty="0" err="1">
                <a:solidFill>
                  <a:schemeClr val="bg2"/>
                </a:solidFill>
              </a:rPr>
              <a:t>revise</a:t>
            </a:r>
            <a:r>
              <a:rPr lang="hr-HR" dirty="0">
                <a:solidFill>
                  <a:schemeClr val="bg2"/>
                </a:solidFill>
              </a:rPr>
              <a:t>!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348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3087" y="728663"/>
            <a:ext cx="4789714" cy="1680429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Stolzl" panose="020B0604020202020204" charset="0"/>
              </a:rPr>
              <a:t>#neverstoplearning</a:t>
            </a:r>
            <a:endParaRPr lang="en-US" sz="3200" dirty="0">
              <a:latin typeface="Stolzl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91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0AA1B0231CEF4E857B54171E17E403" ma:contentTypeVersion="12" ma:contentTypeDescription="Stvaranje novog dokumenta." ma:contentTypeScope="" ma:versionID="077e3fba6201358717bfc0d53db56639">
  <xsd:schema xmlns:xsd="http://www.w3.org/2001/XMLSchema" xmlns:xs="http://www.w3.org/2001/XMLSchema" xmlns:p="http://schemas.microsoft.com/office/2006/metadata/properties" xmlns:ns3="0b6f975b-2c61-4660-a506-efd7fd47df31" xmlns:ns4="ac4cf650-1c28-4b81-85c7-d6b7a1590894" targetNamespace="http://schemas.microsoft.com/office/2006/metadata/properties" ma:root="true" ma:fieldsID="32754802c1c99aee9e2378835123d287" ns3:_="" ns4:_="">
    <xsd:import namespace="0b6f975b-2c61-4660-a506-efd7fd47df31"/>
    <xsd:import namespace="ac4cf650-1c28-4b81-85c7-d6b7a15908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f975b-2c61-4660-a506-efd7fd47df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cf650-1c28-4b81-85c7-d6b7a15908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Raspršivanje savjeta za zajedničko korištenj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B24C5A-16F8-4FC6-B2DB-12171AD832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6f975b-2c61-4660-a506-efd7fd47df31"/>
    <ds:schemaRef ds:uri="ac4cf650-1c28-4b81-85c7-d6b7a15908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9F9999-2483-4712-A4E7-813C001F515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DB0B21-A7A3-4294-8535-34604E3A4A78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0b6f975b-2c61-4660-a506-efd7fd47df31"/>
    <ds:schemaRef ds:uri="ac4cf650-1c28-4b81-85c7-d6b7a1590894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628</Words>
  <Application>Microsoft Office PowerPoint</Application>
  <PresentationFormat>Widescreen</PresentationFormat>
  <Paragraphs>77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Wingdings</vt:lpstr>
      <vt:lpstr>Stolzl Book</vt:lpstr>
      <vt:lpstr>Stolzl Bold</vt:lpstr>
      <vt:lpstr>Stolzl</vt:lpstr>
      <vt:lpstr>Arial</vt:lpstr>
      <vt:lpstr>Calibri</vt:lpstr>
      <vt:lpstr>Office Theme</vt:lpstr>
      <vt:lpstr>Present Simple and Continuous</vt:lpstr>
      <vt:lpstr>Present Simple vs Present Continuous</vt:lpstr>
      <vt:lpstr>Present Simple vs Present Continuous</vt:lpstr>
      <vt:lpstr>Present Simple vs Present Continuous</vt:lpstr>
      <vt:lpstr>Present Simple vs Present Continuous</vt:lpstr>
      <vt:lpstr>Verbs not often used in the present continuous</vt:lpstr>
      <vt:lpstr>Summary chart</vt:lpstr>
      <vt:lpstr>PowerPoint Presentation</vt:lpstr>
      <vt:lpstr>#neverstoplearning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Tihana Banko | Nastavnik</cp:lastModifiedBy>
  <cp:revision>40</cp:revision>
  <dcterms:created xsi:type="dcterms:W3CDTF">2018-01-24T13:33:55Z</dcterms:created>
  <dcterms:modified xsi:type="dcterms:W3CDTF">2023-10-04T15:23:36Z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0x0101000D0AA1B0231CEF4E857B54171E17E403</vt:lpwstr>
  </property>
</Properties>
</file>