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86" r:id="rId2"/>
    <p:sldId id="291" r:id="rId3"/>
    <p:sldId id="278" r:id="rId4"/>
    <p:sldId id="292" r:id="rId5"/>
    <p:sldId id="280" r:id="rId6"/>
    <p:sldId id="293" r:id="rId7"/>
    <p:sldId id="277" r:id="rId8"/>
    <p:sldId id="294" r:id="rId9"/>
    <p:sldId id="295" r:id="rId10"/>
    <p:sldId id="296" r:id="rId11"/>
    <p:sldId id="297" r:id="rId12"/>
    <p:sldId id="287" r:id="rId13"/>
    <p:sldId id="281" r:id="rId14"/>
    <p:sldId id="284" r:id="rId15"/>
  </p:sldIdLst>
  <p:sldSz cx="12192000" cy="6858000"/>
  <p:notesSz cx="6669088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tolzl Bold" panose="00000800000000000000" charset="0"/>
      <p:bold r:id="rId23"/>
    </p:embeddedFont>
    <p:embeddedFont>
      <p:font typeface="Stolzl Book" panose="00000500000000000000" charset="0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87766" autoAdjust="0"/>
  </p:normalViewPr>
  <p:slideViewPr>
    <p:cSldViewPr snapToGrid="0" snapToObjects="1">
      <p:cViewPr varScale="1">
        <p:scale>
          <a:sx n="96" d="100"/>
          <a:sy n="96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09T04:41:33.32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9T12:03:18.5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0 138 13805,'0'0'689,"0"0"-567,0 0-52,41-9 197,-20 4-222,39-9 68,0 3 0,0 2 0,1 3-1,7 3-112,-19 2 55,95 2 6,-129 0-61,0 1 0,0 0 1,-1 1-1,1 0 0,-1 1 0,0 1 0,0 1 1,0 0-1,-8-3 7,-1-1-1,0 1 1,0 0 0,0 1 0,0-1 0,-1 1-1,1 0 1,-1 0 0,0 1 0,0-1 0,-1 1-1,1 0 1,-1 0 0,0 0 0,0 0 0,-1 1-1,1-1 1,-1 1 0,-1-1 0,1 1 0,-1 0-1,0 0 1,0 0 0,0 0 0,-1 0 0,0 0 0,0-1-1,-1 1 1,0 0 0,0 0 0,0 0 0,-1 0-1,0 0-6,-3 9-1,0 0 0,-2 0 0,0-1 0,0 0 0,-2 0 0,1-1 0,-2 0 0,0 0 0,0-1 0,-1-1 0,-7 6 1,-40 29-76,-3-2 0,-1-3 0,-6 0 76,-1 0-49,3 3 1,-37 33 48,94-69 20,0 0 0,0 0 0,1 1 1,1 0-1,-2 2-20,6-7 19,1 0 0,0 1 1,-1-1-1,2 0 0,-1 1 1,0 0-1,1-1 0,0 1 1,0 0-1,0 0 0,1-1 1,-1 1-1,1 0-19,0-2 21,0 0-1,1 0 1,-1-1-1,1 1 1,-1 0-1,1-1 1,0 1 0,0-1-1,0 1 1,0-1-1,1 1 1,-1-1-1,1 0 1,-1 0 0,1 1-1,0-1 1,0 0-1,0-1 1,0 1-1,0 0-20,4 3 33,0-1-1,1-1 0,-1 1 0,1-1 1,-1-1-1,1 1 0,0-1 0,2 1-32,18 2 18,0 0 1,0-2-1,0-1 0,1-1-18,42 1-704,-1-4 1,1-2-1,-1-3 1,-1-4-1,11-5 704,69-22-3876,-17 4-2781</inkml:trace>
  <inkml:trace contextRef="#ctx0" brushRef="#br0" timeOffset="364">1308 710 15631,'0'0'1281,"0"0"-913,0 0-288,0 0-21,0 0-16,-28-10 21,28 10-64,-41-14 75,-36-18-75,72 30-8,1 0 0,0-1 0,1 1 0,-1-1 0,0 0 0,1 0 0,-1 0 0,1-1 0,0 1 0,0-1 0,1 0 0,-1 1 0,1-1 0,-1-1 0,1 1 1,1 0-1,-1 0 0,0-1 0,1 1 0,0-2 8,-1-5-82,1 0 1,0-1 0,1 1 0,1 0-1,0-1 1,1-4 81,-1 3-85,1 4 48,0 1 0,0 0-1,1 0 1,1 0 0,-1 0 0,1 0-1,0 0 1,1 1 0,0 0 0,0 0-1,0 0 1,1 1 0,0 0-1,0 0 1,1 0 0,0 1 0,0 0-1,0 0 1,5-2 37,11-6-146,1 0 1,0 2-1,0 1 1,1 0-1,19-3 146,-27 9-69,0 0-1,0 2 1,0 0-1,0 1 1,0 1-1,3 0 70,1 0-20,-18 0 18,1 0 0,0 0 0,0 1 0,0-1 0,0 1 1,-1 0-1,1 0 0,0 0 0,-1 0 0,1 1 0,-1 0 1,1-1-1,-1 1 0,0 1 0,0-1 0,0 0 1,0 1-1,0-1 0,0 1 0,-1 0 0,1 0 0,-1 0 1,0 0-1,0 0 0,0 1 0,1 1 2,12 46-1654,-11 4-3403,-4-17-2988</inkml:trace>
  <inkml:trace contextRef="#ctx0" brushRef="#br0" timeOffset="1661.91">1078 37 9897,'0'0'1703,"0"0"-1164,0 0-240,0 0 630,0 0 11,19-5-332,31-6-146,1 3 0,0 1 0,0 3 0,45 2-462,-85 3 11,0 0 1,0 0 0,0 1 0,0 1 0,0-1 0,0 2 0,0 0 0,-1 0-1,0 1 1,1 0 0,-2 0 0,1 1 0,-1 1 0,0 0 0,0 0 0,-1 0 0,0 1-1,0 1 1,-1-1 0,0 1 0,0 0 0,-1 1 0,-1-1 0,1 1 0,-2 1-1,1-1 1,-1 1 0,-1-1 0,0 1 0,0 0 0,0 9-12,-1-5-11,0 0 1,-1 0 0,-1 1-1,0-1 1,-1 0-1,-1 0 1,0 0 0,-1 0-1,-1 0 1,0 0 0,-1 0-1,-1-1 1,0 0-1,-1 0 1,0-1 0,-1 0-1,-1 0 1,0-1-1,-6 6 11,-24 21-169,-1-2-1,-2-1 0,-1-3 0,-7 2 170,11-7-47,25-15-1,53-11-384,-25-2 413,79 1-407,-1-4 0,1-5 0,4-4 426,17-7-2461,-4 6-2333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mazon.d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9.PNG"/><Relationship Id="rId3" Type="http://schemas.openxmlformats.org/officeDocument/2006/relationships/image" Target="../media/image25.PNG"/><Relationship Id="rId21" Type="http://schemas.openxmlformats.org/officeDocument/2006/relationships/image" Target="../media/image33.jpeg"/><Relationship Id="rId7" Type="http://schemas.openxmlformats.org/officeDocument/2006/relationships/image" Target="../media/image26.PNG"/><Relationship Id="rId12" Type="http://schemas.openxmlformats.org/officeDocument/2006/relationships/image" Target="../media/image320.PNG"/><Relationship Id="rId17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21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5.PNG"/><Relationship Id="rId2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18" Type="http://schemas.openxmlformats.org/officeDocument/2006/relationships/image" Target="../media/image8.PNG"/><Relationship Id="rId3" Type="http://schemas.openxmlformats.org/officeDocument/2006/relationships/image" Target="../media/image6.PNG"/><Relationship Id="rId21" Type="http://schemas.openxmlformats.org/officeDocument/2006/relationships/image" Target="../media/image45.PNG"/><Relationship Id="rId7" Type="http://schemas.openxmlformats.org/officeDocument/2006/relationships/image" Target="../media/image42.PNG"/><Relationship Id="rId12" Type="http://schemas.openxmlformats.org/officeDocument/2006/relationships/image" Target="../media/image43.PNG"/><Relationship Id="rId17" Type="http://schemas.openxmlformats.org/officeDocument/2006/relationships/image" Target="../media/image15.PNG"/><Relationship Id="rId2" Type="http://schemas.openxmlformats.org/officeDocument/2006/relationships/image" Target="../media/image19.PNG"/><Relationship Id="rId16" Type="http://schemas.openxmlformats.org/officeDocument/2006/relationships/image" Target="../media/image14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41.PNG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14" Type="http://schemas.openxmlformats.org/officeDocument/2006/relationships/image" Target="../media/image13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355861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Izrada male računalne mreže</a:t>
            </a:r>
            <a:endParaRPr lang="en-US" sz="2400" b="0" dirty="0"/>
          </a:p>
        </p:txBody>
      </p:sp>
      <p:sp>
        <p:nvSpPr>
          <p:cNvPr id="3" name="TekstniOkvir 2"/>
          <p:cNvSpPr txBox="1"/>
          <p:nvPr/>
        </p:nvSpPr>
        <p:spPr>
          <a:xfrm>
            <a:off x="6272760" y="2521959"/>
            <a:ext cx="5612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Definiranje računalne mreže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Gdje i kako koristimo računalnu mrežu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Komponente računalne mreže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Uloga uređaja u mreži (IT sustavu)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Krajnji uređaji i mrežni uređaji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Povezivanje uređaja u mreži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Izrada UTP kabela („</a:t>
            </a:r>
            <a:r>
              <a:rPr lang="hr-HR" sz="2400" dirty="0" err="1">
                <a:solidFill>
                  <a:schemeClr val="bg1"/>
                </a:solidFill>
              </a:rPr>
              <a:t>Krimpanje</a:t>
            </a:r>
            <a:r>
              <a:rPr lang="hr-HR" sz="2400" dirty="0">
                <a:solidFill>
                  <a:schemeClr val="bg1"/>
                </a:solidFill>
              </a:rPr>
              <a:t>”)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Kako sve to izgleda u stanu/maloj tvrtki</a:t>
            </a:r>
          </a:p>
          <a:p>
            <a:pPr marL="514350" indent="-514350" algn="l">
              <a:buFont typeface="+mj-lt"/>
              <a:buAutoNum type="arabicPeriod"/>
            </a:pPr>
            <a:r>
              <a:rPr lang="hr-HR" sz="2400" dirty="0">
                <a:solidFill>
                  <a:schemeClr val="bg1"/>
                </a:solidFill>
              </a:rPr>
              <a:t>Nabavka opreme za malu tvrtku</a:t>
            </a:r>
          </a:p>
        </p:txBody>
      </p:sp>
    </p:spTree>
    <p:extLst>
      <p:ext uri="{BB962C8B-B14F-4D97-AF65-F5344CB8AC3E}">
        <p14:creationId xmlns:p14="http://schemas.microsoft.com/office/powerpoint/2010/main" val="77351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26342"/>
          </a:xfrm>
        </p:spPr>
        <p:txBody>
          <a:bodyPr>
            <a:noAutofit/>
          </a:bodyPr>
          <a:lstStyle/>
          <a:p>
            <a:pPr algn="l"/>
            <a:r>
              <a:rPr lang="hr-H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Povezivanje uređaja  kabeli - </a:t>
            </a:r>
            <a:r>
              <a:rPr lang="hr-HR" sz="3200" b="1" i="1" dirty="0" err="1">
                <a:solidFill>
                  <a:srgbClr val="0000FF"/>
                </a:solidFill>
              </a:rPr>
              <a:t>straight</a:t>
            </a:r>
            <a:r>
              <a:rPr lang="hr-HR" sz="3200" b="1" i="1" dirty="0">
                <a:solidFill>
                  <a:srgbClr val="0000FF"/>
                </a:solidFill>
              </a:rPr>
              <a:t> </a:t>
            </a:r>
            <a:r>
              <a:rPr lang="hr-HR" sz="3200" b="1" i="1" dirty="0" err="1">
                <a:solidFill>
                  <a:srgbClr val="0000FF"/>
                </a:solidFill>
              </a:rPr>
              <a:t>through</a:t>
            </a:r>
            <a:r>
              <a:rPr lang="hr-HR" sz="3200" b="1" i="1" dirty="0">
                <a:solidFill>
                  <a:srgbClr val="0000FF"/>
                </a:solidFill>
              </a:rPr>
              <a:t> UTP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026B47-1AA9-4737-BF8E-7CD58E1F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479250"/>
            <a:ext cx="3409950" cy="4410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5C78E5E-66D0-4E04-A5A0-20485AAB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3" y="3757674"/>
            <a:ext cx="3343275" cy="2190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F023622-673E-439D-9A8A-642B60AD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228" y="1466123"/>
            <a:ext cx="32956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00463"/>
          </a:xfrm>
        </p:spPr>
        <p:txBody>
          <a:bodyPr>
            <a:noAutofit/>
          </a:bodyPr>
          <a:lstStyle/>
          <a:p>
            <a:pPr algn="l"/>
            <a:r>
              <a:rPr lang="hr-H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Povezivanje uređaja  - </a:t>
            </a:r>
            <a:r>
              <a:rPr lang="hr-HR" sz="3200" b="1" i="1" dirty="0" err="1">
                <a:solidFill>
                  <a:srgbClr val="FF0000"/>
                </a:solidFill>
              </a:rPr>
              <a:t>Crossover</a:t>
            </a:r>
            <a:r>
              <a:rPr lang="hr-HR" sz="3200" b="1" i="1" dirty="0">
                <a:solidFill>
                  <a:srgbClr val="FF0000"/>
                </a:solidFill>
              </a:rPr>
              <a:t> UTP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026B47-1AA9-4737-BF8E-7CD58E1F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479250"/>
            <a:ext cx="3409950" cy="4410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5C78E5E-66D0-4E04-A5A0-20485AAB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7" y="1479250"/>
            <a:ext cx="3343275" cy="2190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F023622-673E-439D-9A8A-642B60AD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77" y="3727150"/>
            <a:ext cx="3295650" cy="21621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7EDB77E-E950-441A-A863-29F829D2A426}"/>
              </a:ext>
            </a:extLst>
          </p:cNvPr>
          <p:cNvSpPr txBox="1"/>
          <p:nvPr/>
        </p:nvSpPr>
        <p:spPr>
          <a:xfrm>
            <a:off x="4761340" y="5970896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Hvala na vremenu i pažnji!</a:t>
            </a:r>
          </a:p>
        </p:txBody>
      </p:sp>
    </p:spTree>
    <p:extLst>
      <p:ext uri="{BB962C8B-B14F-4D97-AF65-F5344CB8AC3E}">
        <p14:creationId xmlns:p14="http://schemas.microsoft.com/office/powerpoint/2010/main" val="33206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4969"/>
          </a:xfrm>
        </p:spPr>
        <p:txBody>
          <a:bodyPr/>
          <a:lstStyle/>
          <a:p>
            <a:pPr algn="l"/>
            <a:r>
              <a:rPr lang="hr-HR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Povezivanje uređaja  u maloj mreži</a:t>
            </a:r>
            <a:endParaRPr lang="hr-HR" sz="4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lika 7">
            <a:extLst>
              <a:ext uri="{FF2B5EF4-FFF2-40B4-BE49-F238E27FC236}">
                <a16:creationId xmlns:a16="http://schemas.microsoft.com/office/drawing/2014/main" id="{B26C0CF8-DB3F-44C6-BF23-7DE38F94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89046"/>
            <a:ext cx="5772150" cy="5803749"/>
          </a:xfrm>
          <a:prstGeom prst="rect">
            <a:avLst/>
          </a:prstGeom>
        </p:spPr>
      </p:pic>
      <p:pic>
        <p:nvPicPr>
          <p:cNvPr id="6" name="Picture 5" descr="A picture containing indoor, sink&#10;&#10;Description automatically generated">
            <a:extLst>
              <a:ext uri="{FF2B5EF4-FFF2-40B4-BE49-F238E27FC236}">
                <a16:creationId xmlns:a16="http://schemas.microsoft.com/office/drawing/2014/main" id="{0E42B0C7-3F84-49E4-8AC6-3F90BDE88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9176" y="2125474"/>
            <a:ext cx="5921588" cy="3330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CE251-BD76-4265-B7C3-29D141EF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523" y="3548914"/>
            <a:ext cx="3330894" cy="3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91837"/>
          </a:xfrm>
        </p:spPr>
        <p:txBody>
          <a:bodyPr>
            <a:normAutofit fontScale="90000"/>
          </a:bodyPr>
          <a:lstStyle/>
          <a:p>
            <a:pPr algn="l"/>
            <a:r>
              <a:rPr lang="hr-HR" sz="4400" b="0" i="1" dirty="0" err="1"/>
              <a:t>Conversation</a:t>
            </a:r>
            <a:r>
              <a:rPr lang="hr-HR" sz="4400" b="0" i="1" dirty="0"/>
              <a:t> -</a:t>
            </a:r>
            <a:r>
              <a:rPr lang="hr-HR" sz="4400" b="0" i="1" dirty="0" err="1"/>
              <a:t>Choosing</a:t>
            </a:r>
            <a:r>
              <a:rPr lang="hr-HR" sz="4400" b="0" i="1" dirty="0"/>
              <a:t> </a:t>
            </a:r>
            <a:r>
              <a:rPr lang="hr-HR" sz="4400" b="0" i="1" dirty="0" err="1"/>
              <a:t>the</a:t>
            </a:r>
            <a:r>
              <a:rPr lang="hr-HR" sz="4400" b="0" i="1" dirty="0"/>
              <a:t> </a:t>
            </a:r>
            <a:r>
              <a:rPr lang="hr-HR" sz="4400" b="0" i="1" dirty="0" err="1"/>
              <a:t>devices</a:t>
            </a:r>
            <a:endParaRPr lang="hr-HR" sz="4400" b="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37BCB831-3286-4E4C-BFF4-964763AA059D}"/>
                  </a:ext>
                </a:extLst>
              </p14:cNvPr>
              <p14:cNvContentPartPr/>
              <p14:nvPr/>
            </p14:nvContentPartPr>
            <p14:xfrm>
              <a:off x="584592" y="5568392"/>
              <a:ext cx="702000" cy="35856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37BCB831-3286-4E4C-BFF4-964763AA05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597" y="5559401"/>
                <a:ext cx="719631" cy="37618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4F169D-5FA8-CC06-3711-37F6D4DCCBD1}"/>
              </a:ext>
            </a:extLst>
          </p:cNvPr>
          <p:cNvSpPr txBox="1"/>
          <p:nvPr/>
        </p:nvSpPr>
        <p:spPr>
          <a:xfrm>
            <a:off x="154371" y="965772"/>
            <a:ext cx="11314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rebuchet MS" panose="020B0603020202020204" pitchFamily="34" charset="0"/>
              </a:rPr>
              <a:t>Using the Internet (any online stores </a:t>
            </a:r>
            <a:r>
              <a:rPr lang="en-US" sz="1800" b="1" dirty="0" err="1">
                <a:latin typeface="Trebuchet MS" panose="020B0603020202020204" pitchFamily="34" charset="0"/>
              </a:rPr>
              <a:t>eg.</a:t>
            </a:r>
            <a:r>
              <a:rPr lang="en-US" sz="1800" b="1" dirty="0">
                <a:latin typeface="Trebuchet MS" panose="020B0603020202020204" pitchFamily="34" charset="0"/>
              </a:rPr>
              <a:t> </a:t>
            </a:r>
            <a:r>
              <a:rPr lang="en-US" sz="1800" b="1" dirty="0">
                <a:latin typeface="Trebuchet MS" panose="020B0603020202020204" pitchFamily="34" charset="0"/>
                <a:hlinkClick r:id="rId4"/>
              </a:rPr>
              <a:t>https://www.amazon.de</a:t>
            </a:r>
            <a:r>
              <a:rPr lang="en-US" dirty="0"/>
              <a:t>)  choose equipment based on these requirements***: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F07CE-C0D7-B17A-246F-4B51127A416C}"/>
              </a:ext>
            </a:extLst>
          </p:cNvPr>
          <p:cNvSpPr txBox="1"/>
          <p:nvPr/>
        </p:nvSpPr>
        <p:spPr>
          <a:xfrm>
            <a:off x="156549" y="1764553"/>
            <a:ext cx="111645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Tvrtka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ima</a:t>
            </a:r>
            <a:r>
              <a:rPr lang="en-US" sz="1800" dirty="0">
                <a:latin typeface="Trebuchet MS" panose="020B0603020202020204" pitchFamily="34" charset="0"/>
              </a:rPr>
              <a:t> 3 kata u </a:t>
            </a:r>
            <a:r>
              <a:rPr lang="en-US" sz="1800" dirty="0" err="1">
                <a:latin typeface="Trebuchet MS" panose="020B0603020202020204" pitchFamily="34" charset="0"/>
              </a:rPr>
              <a:t>zgradi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sa</a:t>
            </a:r>
            <a:r>
              <a:rPr lang="en-US" sz="1800" dirty="0">
                <a:latin typeface="Trebuchet MS" panose="020B0603020202020204" pitchFamily="34" charset="0"/>
              </a:rPr>
              <a:t> 10 </a:t>
            </a:r>
            <a:r>
              <a:rPr lang="en-US" sz="1800" dirty="0" err="1">
                <a:latin typeface="Trebuchet MS" panose="020B0603020202020204" pitchFamily="34" charset="0"/>
              </a:rPr>
              <a:t>ureda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na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svakom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katu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Ukupno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ima</a:t>
            </a:r>
            <a:r>
              <a:rPr lang="en-US" sz="1800" dirty="0">
                <a:latin typeface="Trebuchet MS" panose="020B0603020202020204" pitchFamily="34" charset="0"/>
              </a:rPr>
              <a:t> 50 </a:t>
            </a:r>
            <a:r>
              <a:rPr lang="en-US" sz="1800" dirty="0" err="1">
                <a:latin typeface="Trebuchet MS" panose="020B0603020202020204" pitchFamily="34" charset="0"/>
              </a:rPr>
              <a:t>zaposlenih</a:t>
            </a:r>
            <a:r>
              <a:rPr lang="en-US" sz="1800" dirty="0">
                <a:latin typeface="Trebuchet MS" panose="020B0603020202020204" pitchFamily="34" charset="0"/>
              </a:rPr>
              <a:t> i </a:t>
            </a:r>
            <a:r>
              <a:rPr lang="en-US" sz="1800" dirty="0" err="1">
                <a:latin typeface="Trebuchet MS" panose="020B0603020202020204" pitchFamily="34" charset="0"/>
              </a:rPr>
              <a:t>svaki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zaposlenik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koristi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jedno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računalo</a:t>
            </a:r>
            <a:r>
              <a:rPr lang="en-US" sz="1800" dirty="0">
                <a:latin typeface="Trebuchet MS" panose="020B0603020202020204" pitchFamily="34" charset="0"/>
              </a:rPr>
              <a:t>, </a:t>
            </a:r>
            <a:r>
              <a:rPr lang="en-US" sz="1800" dirty="0" err="1">
                <a:latin typeface="Trebuchet MS" panose="020B0603020202020204" pitchFamily="34" charset="0"/>
              </a:rPr>
              <a:t>jedan</a:t>
            </a:r>
            <a:r>
              <a:rPr lang="en-US" sz="1800" dirty="0">
                <a:latin typeface="Trebuchet MS" panose="020B0603020202020204" pitchFamily="34" charset="0"/>
              </a:rPr>
              <a:t> IP </a:t>
            </a:r>
            <a:r>
              <a:rPr lang="en-US" sz="1800" dirty="0" err="1">
                <a:latin typeface="Trebuchet MS" panose="020B0603020202020204" pitchFamily="34" charset="0"/>
              </a:rPr>
              <a:t>telefon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zaslonom</a:t>
            </a:r>
            <a:r>
              <a:rPr lang="en-US" sz="1800" dirty="0">
                <a:latin typeface="Trebuchet MS" panose="020B0603020202020204" pitchFamily="34" charset="0"/>
              </a:rPr>
              <a:t> u </a:t>
            </a:r>
            <a:r>
              <a:rPr lang="en-US" sz="1800" dirty="0" err="1">
                <a:latin typeface="Trebuchet MS" panose="020B0603020202020204" pitchFamily="34" charset="0"/>
              </a:rPr>
              <a:t>boji</a:t>
            </a:r>
            <a:r>
              <a:rPr lang="en-US" sz="1800" dirty="0">
                <a:latin typeface="Trebuchet MS" panose="020B0603020202020204" pitchFamily="34" charset="0"/>
              </a:rPr>
              <a:t> koji mora </a:t>
            </a:r>
            <a:r>
              <a:rPr lang="en-US" sz="1800" dirty="0" err="1">
                <a:latin typeface="Trebuchet MS" panose="020B0603020202020204" pitchFamily="34" charset="0"/>
              </a:rPr>
              <a:t>imati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mogućnost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spajanja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na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mrežu</a:t>
            </a:r>
            <a:r>
              <a:rPr lang="en-US" sz="1800" dirty="0">
                <a:latin typeface="Trebuchet MS" panose="020B0603020202020204" pitchFamily="34" charset="0"/>
              </a:rPr>
              <a:t>. </a:t>
            </a:r>
            <a:endParaRPr lang="hr-HR" sz="1800" dirty="0">
              <a:latin typeface="Trebuchet MS" panose="020B0603020202020204" pitchFamily="34" charset="0"/>
            </a:endParaRPr>
          </a:p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Svako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računalo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treba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imati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jedan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zaslon</a:t>
            </a:r>
            <a:r>
              <a:rPr lang="en-US" sz="1800" dirty="0">
                <a:latin typeface="Trebuchet MS" panose="020B0603020202020204" pitchFamily="34" charset="0"/>
              </a:rPr>
              <a:t> i </a:t>
            </a:r>
            <a:r>
              <a:rPr lang="en-US" sz="1800" dirty="0" err="1">
                <a:latin typeface="Trebuchet MS" panose="020B0603020202020204" pitchFamily="34" charset="0"/>
              </a:rPr>
              <a:t>aplikaciju</a:t>
            </a:r>
            <a:r>
              <a:rPr lang="en-US" sz="1800" dirty="0">
                <a:latin typeface="Trebuchet MS" panose="020B0603020202020204" pitchFamily="34" charset="0"/>
              </a:rPr>
              <a:t> za </a:t>
            </a:r>
            <a:r>
              <a:rPr lang="en-US" sz="1800" dirty="0" err="1">
                <a:latin typeface="Trebuchet MS" panose="020B0603020202020204" pitchFamily="34" charset="0"/>
              </a:rPr>
              <a:t>podršku</a:t>
            </a:r>
            <a:r>
              <a:rPr lang="en-US" sz="1800" dirty="0">
                <a:latin typeface="Trebuchet MS" panose="020B0603020202020204" pitchFamily="34" charset="0"/>
              </a:rPr>
              <a:t> Adobe Premier pro 2023 </a:t>
            </a:r>
            <a:r>
              <a:rPr lang="en-US" sz="1800" dirty="0" err="1">
                <a:latin typeface="Trebuchet MS" panose="020B0603020202020204" pitchFamily="34" charset="0"/>
              </a:rPr>
              <a:t>na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najnižoj</a:t>
            </a:r>
            <a:r>
              <a:rPr lang="en-US" sz="1800" dirty="0">
                <a:latin typeface="Trebuchet MS" panose="020B0603020202020204" pitchFamily="34" charset="0"/>
              </a:rPr>
              <a:t> „</a:t>
            </a:r>
            <a:r>
              <a:rPr lang="en-US" sz="1800" dirty="0" err="1">
                <a:latin typeface="Trebuchet MS" panose="020B0603020202020204" pitchFamily="34" charset="0"/>
              </a:rPr>
              <a:t>preporučenoj</a:t>
            </a:r>
            <a:r>
              <a:rPr lang="en-US" sz="1800" dirty="0">
                <a:latin typeface="Trebuchet MS" panose="020B0603020202020204" pitchFamily="34" charset="0"/>
              </a:rPr>
              <a:t>“ </a:t>
            </a:r>
            <a:r>
              <a:rPr lang="en-US" sz="1800" dirty="0" err="1">
                <a:latin typeface="Trebuchet MS" panose="020B0603020202020204" pitchFamily="34" charset="0"/>
              </a:rPr>
              <a:t>razini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Tvrtka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također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treba</a:t>
            </a:r>
            <a:r>
              <a:rPr lang="en-US" sz="1800" dirty="0">
                <a:latin typeface="Trebuchet MS" panose="020B0603020202020204" pitchFamily="34" charset="0"/>
              </a:rPr>
              <a:t> 3 NAS </a:t>
            </a:r>
            <a:r>
              <a:rPr lang="en-US" sz="1800" dirty="0" err="1">
                <a:latin typeface="Trebuchet MS" panose="020B0603020202020204" pitchFamily="34" charset="0"/>
              </a:rPr>
              <a:t>uređaja</a:t>
            </a:r>
            <a:r>
              <a:rPr lang="en-US" sz="1800" dirty="0">
                <a:latin typeface="Trebuchet MS" panose="020B0603020202020204" pitchFamily="34" charset="0"/>
              </a:rPr>
              <a:t> s </a:t>
            </a:r>
            <a:r>
              <a:rPr lang="en-US" sz="1800" dirty="0" err="1">
                <a:latin typeface="Trebuchet MS" panose="020B0603020202020204" pitchFamily="34" charset="0"/>
              </a:rPr>
              <a:t>najmanje</a:t>
            </a:r>
            <a:r>
              <a:rPr lang="en-US" sz="1800" dirty="0">
                <a:latin typeface="Trebuchet MS" panose="020B0603020202020204" pitchFamily="34" charset="0"/>
              </a:rPr>
              <a:t> 8 TB </a:t>
            </a:r>
            <a:r>
              <a:rPr lang="en-US" sz="1800" dirty="0" err="1">
                <a:latin typeface="Trebuchet MS" panose="020B0603020202020204" pitchFamily="34" charset="0"/>
              </a:rPr>
              <a:t>prostora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na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disku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svaki</a:t>
            </a:r>
            <a:r>
              <a:rPr lang="en-US" sz="1800" dirty="0">
                <a:latin typeface="Trebuchet MS" panose="020B0603020202020204" pitchFamily="34" charset="0"/>
              </a:rPr>
              <a:t> i </a:t>
            </a:r>
            <a:r>
              <a:rPr lang="en-US" sz="1800" dirty="0" err="1">
                <a:latin typeface="Trebuchet MS" panose="020B0603020202020204" pitchFamily="34" charset="0"/>
              </a:rPr>
              <a:t>svaki</a:t>
            </a:r>
            <a:r>
              <a:rPr lang="en-US" sz="1800" dirty="0">
                <a:latin typeface="Trebuchet MS" panose="020B0603020202020204" pitchFamily="34" charset="0"/>
              </a:rPr>
              <a:t> NAS mora </a:t>
            </a:r>
            <a:r>
              <a:rPr lang="en-US" sz="1800" dirty="0" err="1">
                <a:latin typeface="Trebuchet MS" panose="020B0603020202020204" pitchFamily="34" charset="0"/>
              </a:rPr>
              <a:t>podržavati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značajku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redundantnosti</a:t>
            </a:r>
            <a:r>
              <a:rPr lang="en-US" sz="1800" dirty="0">
                <a:latin typeface="Trebuchet MS" panose="020B0603020202020204" pitchFamily="34" charset="0"/>
              </a:rPr>
              <a:t> za </a:t>
            </a:r>
            <a:r>
              <a:rPr lang="en-US" sz="1800" dirty="0" err="1">
                <a:latin typeface="Trebuchet MS" panose="020B0603020202020204" pitchFamily="34" charset="0"/>
              </a:rPr>
              <a:t>očuvanje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podataka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Komunikacija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između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računala</a:t>
            </a:r>
            <a:r>
              <a:rPr lang="en-US" sz="1800" dirty="0">
                <a:latin typeface="Trebuchet MS" panose="020B0603020202020204" pitchFamily="34" charset="0"/>
              </a:rPr>
              <a:t> u </a:t>
            </a:r>
            <a:r>
              <a:rPr lang="en-US" sz="1800" dirty="0" err="1">
                <a:latin typeface="Trebuchet MS" panose="020B0603020202020204" pitchFamily="34" charset="0"/>
              </a:rPr>
              <a:t>mreži</a:t>
            </a:r>
            <a:r>
              <a:rPr lang="en-US" sz="1800" dirty="0">
                <a:latin typeface="Trebuchet MS" panose="020B0603020202020204" pitchFamily="34" charset="0"/>
              </a:rPr>
              <a:t> mora </a:t>
            </a:r>
            <a:r>
              <a:rPr lang="en-US" sz="1800" dirty="0" err="1">
                <a:latin typeface="Trebuchet MS" panose="020B0603020202020204" pitchFamily="34" charset="0"/>
              </a:rPr>
              <a:t>biti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minimalno</a:t>
            </a:r>
            <a:r>
              <a:rPr lang="en-US" sz="1800" dirty="0">
                <a:latin typeface="Trebuchet MS" panose="020B0603020202020204" pitchFamily="34" charset="0"/>
              </a:rPr>
              <a:t> 1 Gbps i </a:t>
            </a:r>
            <a:r>
              <a:rPr lang="en-US" sz="1800" dirty="0" err="1">
                <a:latin typeface="Trebuchet MS" panose="020B0603020202020204" pitchFamily="34" charset="0"/>
              </a:rPr>
              <a:t>minimalno</a:t>
            </a:r>
            <a:r>
              <a:rPr lang="en-US" sz="1800" dirty="0">
                <a:latin typeface="Trebuchet MS" panose="020B0603020202020204" pitchFamily="34" charset="0"/>
              </a:rPr>
              <a:t> 1 Gbps </a:t>
            </a:r>
            <a:r>
              <a:rPr lang="en-US" sz="1800" dirty="0" err="1">
                <a:latin typeface="Trebuchet MS" panose="020B0603020202020204" pitchFamily="34" charset="0"/>
              </a:rPr>
              <a:t>optičke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veze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između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katova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Tvrtka</a:t>
            </a:r>
            <a:r>
              <a:rPr lang="en-US" sz="1800" dirty="0">
                <a:latin typeface="Trebuchet MS" panose="020B0603020202020204" pitchFamily="34" charset="0"/>
              </a:rPr>
              <a:t> mora </a:t>
            </a:r>
            <a:r>
              <a:rPr lang="en-US" sz="1800" dirty="0" err="1">
                <a:latin typeface="Trebuchet MS" panose="020B0603020202020204" pitchFamily="34" charset="0"/>
              </a:rPr>
              <a:t>imati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jedan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multifunkcionalni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pisač</a:t>
            </a:r>
            <a:r>
              <a:rPr lang="en-US" sz="1800" dirty="0">
                <a:latin typeface="Trebuchet MS" panose="020B0603020202020204" pitchFamily="34" charset="0"/>
              </a:rPr>
              <a:t>/</a:t>
            </a:r>
            <a:r>
              <a:rPr lang="en-US" sz="1800" dirty="0" err="1">
                <a:latin typeface="Trebuchet MS" panose="020B0603020202020204" pitchFamily="34" charset="0"/>
              </a:rPr>
              <a:t>skener</a:t>
            </a:r>
            <a:r>
              <a:rPr lang="en-US" sz="1800" dirty="0">
                <a:latin typeface="Trebuchet MS" panose="020B0603020202020204" pitchFamily="34" charset="0"/>
              </a:rPr>
              <a:t> u </a:t>
            </a:r>
            <a:r>
              <a:rPr lang="en-US" sz="1800" dirty="0" err="1">
                <a:latin typeface="Trebuchet MS" panose="020B0603020202020204" pitchFamily="34" charset="0"/>
              </a:rPr>
              <a:t>boji</a:t>
            </a:r>
            <a:r>
              <a:rPr lang="en-US" sz="1800" dirty="0">
                <a:latin typeface="Trebuchet MS" panose="020B0603020202020204" pitchFamily="34" charset="0"/>
              </a:rPr>
              <a:t> s </a:t>
            </a:r>
            <a:r>
              <a:rPr lang="en-US" sz="1800" dirty="0" err="1">
                <a:latin typeface="Trebuchet MS" panose="020B0603020202020204" pitchFamily="34" charset="0"/>
              </a:rPr>
              <a:t>bežičnim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mogućnostima</a:t>
            </a:r>
            <a:r>
              <a:rPr lang="en-US" sz="1800" dirty="0">
                <a:latin typeface="Trebuchet MS" panose="020B0603020202020204" pitchFamily="34" charset="0"/>
              </a:rPr>
              <a:t> po </a:t>
            </a:r>
            <a:r>
              <a:rPr lang="en-US" sz="1800" dirty="0" err="1">
                <a:latin typeface="Trebuchet MS" panose="020B0603020202020204" pitchFamily="34" charset="0"/>
              </a:rPr>
              <a:t>katu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en-US" sz="1800" dirty="0" err="1">
                <a:latin typeface="Trebuchet MS" panose="020B0603020202020204" pitchFamily="34" charset="0"/>
              </a:rPr>
              <a:t>Tvrtka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treba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fizički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poslužitelj</a:t>
            </a:r>
            <a:r>
              <a:rPr lang="en-US" sz="1800" dirty="0">
                <a:latin typeface="Trebuchet MS" panose="020B0603020202020204" pitchFamily="34" charset="0"/>
              </a:rPr>
              <a:t> koji </a:t>
            </a:r>
            <a:r>
              <a:rPr lang="en-US" sz="1800" dirty="0" err="1">
                <a:latin typeface="Trebuchet MS" panose="020B0603020202020204" pitchFamily="34" charset="0"/>
              </a:rPr>
              <a:t>podržava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virtualizaciju</a:t>
            </a:r>
            <a:r>
              <a:rPr lang="en-US" sz="1800" dirty="0">
                <a:latin typeface="Trebuchet MS" panose="020B0603020202020204" pitchFamily="34" charset="0"/>
              </a:rPr>
              <a:t>. </a:t>
            </a:r>
            <a:r>
              <a:rPr lang="en-US" sz="1800" dirty="0" err="1">
                <a:latin typeface="Trebuchet MS" panose="020B0603020202020204" pitchFamily="34" charset="0"/>
              </a:rPr>
              <a:t>Virtualno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okruženje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trebalo</a:t>
            </a:r>
            <a:r>
              <a:rPr lang="en-US" sz="1800" dirty="0">
                <a:latin typeface="Trebuchet MS" panose="020B0603020202020204" pitchFamily="34" charset="0"/>
              </a:rPr>
              <a:t> bi </a:t>
            </a:r>
            <a:r>
              <a:rPr lang="en-US" sz="1800" dirty="0" err="1">
                <a:latin typeface="Trebuchet MS" panose="020B0603020202020204" pitchFamily="34" charset="0"/>
              </a:rPr>
              <a:t>podržavati</a:t>
            </a:r>
            <a:r>
              <a:rPr lang="en-US" sz="1800" dirty="0">
                <a:latin typeface="Trebuchet MS" panose="020B0603020202020204" pitchFamily="34" charset="0"/>
              </a:rPr>
              <a:t> 20 </a:t>
            </a:r>
            <a:r>
              <a:rPr lang="en-US" sz="1800" dirty="0" err="1">
                <a:latin typeface="Trebuchet MS" panose="020B0603020202020204" pitchFamily="34" charset="0"/>
              </a:rPr>
              <a:t>istodobnih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virtualnih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poslužitelja</a:t>
            </a:r>
            <a:r>
              <a:rPr lang="en-US" sz="1800" dirty="0">
                <a:latin typeface="Trebuchet MS" panose="020B0603020202020204" pitchFamily="34" charset="0"/>
              </a:rPr>
              <a:t> s 1 CPU-om, 8 GB RAM-a s 200 GB </a:t>
            </a:r>
            <a:r>
              <a:rPr lang="en-US" sz="1800" dirty="0" err="1">
                <a:latin typeface="Trebuchet MS" panose="020B0603020202020204" pitchFamily="34" charset="0"/>
              </a:rPr>
              <a:t>prostora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na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disku</a:t>
            </a:r>
            <a:r>
              <a:rPr lang="en-US" sz="18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91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64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E2DF-90B7-49EE-A594-05DAB4A6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5" y="858973"/>
            <a:ext cx="11554096" cy="5776957"/>
          </a:xfrm>
        </p:spPr>
        <p:txBody>
          <a:bodyPr>
            <a:normAutofit/>
          </a:bodyPr>
          <a:lstStyle/>
          <a:p>
            <a:r>
              <a:rPr lang="en-US" sz="2400" dirty="0" err="1"/>
              <a:t>Govorit</a:t>
            </a:r>
            <a:r>
              <a:rPr lang="en-US" sz="2400" dirty="0"/>
              <a:t> </a:t>
            </a:r>
            <a:r>
              <a:rPr lang="en-US" sz="2400" dirty="0" err="1"/>
              <a:t>ćemo</a:t>
            </a:r>
            <a:r>
              <a:rPr lang="en-US" sz="2400" dirty="0"/>
              <a:t> o </a:t>
            </a:r>
            <a:r>
              <a:rPr lang="en-US" sz="2400" dirty="0" err="1"/>
              <a:t>mrežama</a:t>
            </a:r>
            <a:r>
              <a:rPr lang="en-US" sz="2400" dirty="0"/>
              <a:t> u </a:t>
            </a:r>
            <a:r>
              <a:rPr lang="hr-HR" sz="2400" dirty="0"/>
              <a:t>(</a:t>
            </a:r>
            <a:r>
              <a:rPr lang="en-US" sz="2400" dirty="0" err="1"/>
              <a:t>vrlo</a:t>
            </a:r>
            <a:r>
              <a:rPr lang="hr-HR" sz="2400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malim</a:t>
            </a:r>
            <a:r>
              <a:rPr lang="en-US" sz="2400" dirty="0"/>
              <a:t> </a:t>
            </a:r>
            <a:r>
              <a:rPr lang="en-US" sz="2400" dirty="0" err="1"/>
              <a:t>okruženjima</a:t>
            </a:r>
            <a:r>
              <a:rPr lang="en-US" sz="2400" dirty="0"/>
              <a:t> (</a:t>
            </a:r>
            <a:r>
              <a:rPr lang="en-US" sz="2400" dirty="0" err="1"/>
              <a:t>tvrtke</a:t>
            </a:r>
            <a:r>
              <a:rPr lang="en-US" sz="2400" dirty="0"/>
              <a:t>)</a:t>
            </a:r>
          </a:p>
          <a:p>
            <a:pPr lvl="1"/>
            <a:r>
              <a:rPr lang="en-US" sz="1400" dirty="0"/>
              <a:t>Mali </a:t>
            </a:r>
            <a:r>
              <a:rPr lang="en-US" sz="1400" dirty="0" err="1"/>
              <a:t>obiteljski</a:t>
            </a:r>
            <a:r>
              <a:rPr lang="en-US" sz="1400" dirty="0"/>
              <a:t> </a:t>
            </a:r>
            <a:r>
              <a:rPr lang="en-US" sz="1400" dirty="0" err="1"/>
              <a:t>posao</a:t>
            </a:r>
            <a:endParaRPr lang="en-US" sz="1400" dirty="0"/>
          </a:p>
          <a:p>
            <a:pPr lvl="1"/>
            <a:r>
              <a:rPr lang="en-US" sz="1400" dirty="0" err="1"/>
              <a:t>Zubarski</a:t>
            </a:r>
            <a:r>
              <a:rPr lang="en-US" sz="1400" dirty="0"/>
              <a:t> </a:t>
            </a:r>
            <a:r>
              <a:rPr lang="en-US" sz="1400" dirty="0" err="1"/>
              <a:t>ured</a:t>
            </a:r>
            <a:endParaRPr lang="en-US" sz="1400" dirty="0"/>
          </a:p>
          <a:p>
            <a:pPr lvl="1"/>
            <a:r>
              <a:rPr lang="en-US" sz="1400" dirty="0"/>
              <a:t>Mala </a:t>
            </a:r>
            <a:r>
              <a:rPr lang="en-US" sz="1400" dirty="0" err="1"/>
              <a:t>računovodstvena</a:t>
            </a:r>
            <a:r>
              <a:rPr lang="en-US" sz="1400" dirty="0"/>
              <a:t> </a:t>
            </a:r>
            <a:r>
              <a:rPr lang="en-US" sz="1400" dirty="0" err="1"/>
              <a:t>tvrtka</a:t>
            </a:r>
            <a:endParaRPr lang="en-US" sz="1400" dirty="0"/>
          </a:p>
          <a:p>
            <a:pPr lvl="1"/>
            <a:r>
              <a:rPr lang="en-US" sz="1400" dirty="0"/>
              <a:t>Auto </a:t>
            </a:r>
            <a:r>
              <a:rPr lang="en-US" sz="1400" dirty="0" err="1"/>
              <a:t>servisi</a:t>
            </a:r>
            <a:endParaRPr lang="en-US" sz="1400" dirty="0"/>
          </a:p>
          <a:p>
            <a:pPr lvl="1"/>
            <a:r>
              <a:rPr lang="en-US" sz="1400" dirty="0"/>
              <a:t>Male </a:t>
            </a:r>
            <a:r>
              <a:rPr lang="en-US" sz="1400" dirty="0" err="1"/>
              <a:t>trgovine</a:t>
            </a:r>
            <a:endParaRPr lang="en-US" sz="1400" dirty="0"/>
          </a:p>
          <a:p>
            <a:r>
              <a:rPr lang="en-US" sz="2000" dirty="0" err="1"/>
              <a:t>Računalna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je </a:t>
            </a:r>
            <a:r>
              <a:rPr lang="en-US" sz="2000" dirty="0" err="1"/>
              <a:t>digitalni</a:t>
            </a:r>
            <a:r>
              <a:rPr lang="en-US" sz="2000" dirty="0"/>
              <a:t> </a:t>
            </a:r>
            <a:r>
              <a:rPr lang="en-US" sz="2000" dirty="0" err="1"/>
              <a:t>komunikacijski</a:t>
            </a:r>
            <a:r>
              <a:rPr lang="en-US" sz="2000" dirty="0"/>
              <a:t> </a:t>
            </a:r>
            <a:r>
              <a:rPr lang="en-US" sz="2000" dirty="0" err="1"/>
              <a:t>sustav</a:t>
            </a:r>
            <a:r>
              <a:rPr lang="en-US" sz="2000" dirty="0"/>
              <a:t> koji </a:t>
            </a:r>
            <a:r>
              <a:rPr lang="en-US" sz="2000" dirty="0" err="1"/>
              <a:t>povezuje</a:t>
            </a:r>
            <a:r>
              <a:rPr lang="en-US" sz="2000" dirty="0"/>
              <a:t> </a:t>
            </a:r>
            <a:r>
              <a:rPr lang="en-US" sz="2000" dirty="0" err="1"/>
              <a:t>uređaje</a:t>
            </a:r>
            <a:r>
              <a:rPr lang="en-US" sz="2000" dirty="0"/>
              <a:t> </a:t>
            </a:r>
            <a:r>
              <a:rPr lang="en-US" sz="2000" dirty="0" err="1"/>
              <a:t>pomoću</a:t>
            </a:r>
            <a:r>
              <a:rPr lang="en-US" sz="2000" dirty="0"/>
              <a:t> </a:t>
            </a:r>
            <a:r>
              <a:rPr lang="en-US" sz="2000" dirty="0" err="1"/>
              <a:t>tehnologija</a:t>
            </a:r>
            <a:r>
              <a:rPr lang="en-US" sz="2000" dirty="0"/>
              <a:t>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dizajniranih</a:t>
            </a:r>
            <a:r>
              <a:rPr lang="en-US" sz="2000" dirty="0"/>
              <a:t> za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svrhu</a:t>
            </a:r>
            <a:r>
              <a:rPr lang="en-US" sz="2000" dirty="0"/>
              <a:t> (</a:t>
            </a:r>
            <a:r>
              <a:rPr lang="en-US" sz="2000" dirty="0" err="1"/>
              <a:t>komunikacijski</a:t>
            </a:r>
            <a:r>
              <a:rPr lang="en-US" sz="2000" dirty="0"/>
              <a:t> </a:t>
            </a:r>
            <a:r>
              <a:rPr lang="en-US" sz="2000" dirty="0" err="1"/>
              <a:t>mediji</a:t>
            </a:r>
            <a:r>
              <a:rPr lang="en-US" sz="2000" dirty="0"/>
              <a:t>, </a:t>
            </a:r>
            <a:r>
              <a:rPr lang="en-US" sz="2000" dirty="0" err="1"/>
              <a:t>protokoli</a:t>
            </a:r>
            <a:r>
              <a:rPr lang="en-US" sz="2000" dirty="0"/>
              <a:t>, </a:t>
            </a:r>
            <a:r>
              <a:rPr lang="en-US" sz="2000" dirty="0" err="1"/>
              <a:t>mrežni</a:t>
            </a:r>
            <a:r>
              <a:rPr lang="en-US" sz="2000" dirty="0"/>
              <a:t> </a:t>
            </a:r>
            <a:r>
              <a:rPr lang="en-US" sz="2000" dirty="0" err="1"/>
              <a:t>uređaji</a:t>
            </a:r>
            <a:r>
              <a:rPr lang="en-US" sz="2000" dirty="0"/>
              <a:t>, </a:t>
            </a:r>
            <a:r>
              <a:rPr lang="en-US" sz="2000" dirty="0" err="1"/>
              <a:t>aplikacije</a:t>
            </a:r>
            <a:r>
              <a:rPr lang="en-US" sz="2000" dirty="0"/>
              <a:t> ... </a:t>
            </a:r>
            <a:r>
              <a:rPr lang="en-US" sz="2000" dirty="0" err="1"/>
              <a:t>itd</a:t>
            </a:r>
            <a:r>
              <a:rPr lang="en-US" sz="2000" dirty="0"/>
              <a:t>.)</a:t>
            </a:r>
          </a:p>
          <a:p>
            <a:r>
              <a:rPr lang="en-US" sz="2400" dirty="0" err="1"/>
              <a:t>Mediji</a:t>
            </a:r>
            <a:r>
              <a:rPr lang="en-US" sz="2400" dirty="0"/>
              <a:t> za 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različiti</a:t>
            </a:r>
            <a:endParaRPr lang="en-US" sz="2400" dirty="0"/>
          </a:p>
          <a:p>
            <a:pPr lvl="1"/>
            <a:r>
              <a:rPr lang="en-US" sz="1400" dirty="0" err="1"/>
              <a:t>Bakreni</a:t>
            </a:r>
            <a:r>
              <a:rPr lang="en-US" sz="1400" dirty="0"/>
              <a:t> </a:t>
            </a:r>
            <a:r>
              <a:rPr lang="en-US" sz="1400" dirty="0" err="1"/>
              <a:t>kabeli</a:t>
            </a:r>
            <a:endParaRPr lang="en-US" sz="1400" dirty="0"/>
          </a:p>
          <a:p>
            <a:pPr lvl="1"/>
            <a:r>
              <a:rPr lang="en-US" sz="1400" dirty="0" err="1"/>
              <a:t>Optičko</a:t>
            </a:r>
            <a:r>
              <a:rPr lang="en-US" sz="1400" dirty="0"/>
              <a:t> </a:t>
            </a:r>
            <a:r>
              <a:rPr lang="en-US" sz="1400" dirty="0" err="1"/>
              <a:t>vlakno</a:t>
            </a:r>
            <a:endParaRPr lang="en-US" sz="1400" dirty="0"/>
          </a:p>
          <a:p>
            <a:pPr lvl="1"/>
            <a:r>
              <a:rPr lang="en-US" sz="1400" dirty="0" err="1"/>
              <a:t>Elektromagnetski</a:t>
            </a:r>
            <a:r>
              <a:rPr lang="en-US" sz="1400" dirty="0"/>
              <a:t> </a:t>
            </a:r>
            <a:r>
              <a:rPr lang="en-US" sz="1400" dirty="0" err="1"/>
              <a:t>valovi</a:t>
            </a:r>
            <a:r>
              <a:rPr lang="en-US" sz="1400" dirty="0"/>
              <a:t> (</a:t>
            </a:r>
            <a:r>
              <a:rPr lang="en-US" sz="1400" dirty="0" err="1"/>
              <a:t>bežični</a:t>
            </a:r>
            <a:r>
              <a:rPr lang="en-US" sz="1400" dirty="0"/>
              <a:t>)</a:t>
            </a:r>
          </a:p>
          <a:p>
            <a:r>
              <a:rPr lang="en-US" sz="2400" dirty="0" err="1"/>
              <a:t>Neki</a:t>
            </a:r>
            <a:r>
              <a:rPr lang="en-US" sz="2400" dirty="0"/>
              <a:t> od </a:t>
            </a:r>
            <a:r>
              <a:rPr lang="en-US" sz="2400" dirty="0" err="1"/>
              <a:t>protokola</a:t>
            </a:r>
            <a:r>
              <a:rPr lang="en-US" sz="2400" dirty="0"/>
              <a:t> koji se </a:t>
            </a:r>
            <a:r>
              <a:rPr lang="en-US" sz="2400" dirty="0" err="1"/>
              <a:t>koriste</a:t>
            </a:r>
            <a:r>
              <a:rPr lang="en-US" sz="2400" dirty="0"/>
              <a:t> u </a:t>
            </a:r>
            <a:r>
              <a:rPr lang="en-US" sz="2400" dirty="0" err="1"/>
              <a:t>računalnim</a:t>
            </a:r>
            <a:r>
              <a:rPr lang="en-US" sz="2400" dirty="0"/>
              <a:t> </a:t>
            </a:r>
            <a:r>
              <a:rPr lang="en-US" sz="2400" dirty="0" err="1"/>
              <a:t>mrežama</a:t>
            </a:r>
            <a:r>
              <a:rPr lang="en-US" sz="2400" dirty="0"/>
              <a:t> </a:t>
            </a:r>
            <a:r>
              <a:rPr lang="en-US" sz="2400" dirty="0" err="1"/>
              <a:t>jesu</a:t>
            </a:r>
            <a:endParaRPr lang="en-US" sz="2400" dirty="0"/>
          </a:p>
          <a:p>
            <a:pPr lvl="1"/>
            <a:r>
              <a:rPr lang="en-US" sz="1400" dirty="0"/>
              <a:t>Ethernet</a:t>
            </a:r>
          </a:p>
          <a:p>
            <a:pPr lvl="1"/>
            <a:r>
              <a:rPr lang="en-US" sz="1400" dirty="0"/>
              <a:t>IP</a:t>
            </a:r>
          </a:p>
          <a:p>
            <a:pPr lvl="1"/>
            <a:r>
              <a:rPr lang="en-US" sz="1400" dirty="0"/>
              <a:t>TCP</a:t>
            </a:r>
          </a:p>
          <a:p>
            <a:pPr lvl="1"/>
            <a:r>
              <a:rPr lang="en-US" sz="1400" dirty="0"/>
              <a:t>UDP</a:t>
            </a:r>
          </a:p>
          <a:p>
            <a:pPr lvl="1"/>
            <a:r>
              <a:rPr lang="en-US" sz="1400" dirty="0"/>
              <a:t>HTTP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A00B818-9462-417E-A98D-9297D476A9D3}"/>
              </a:ext>
            </a:extLst>
          </p:cNvPr>
          <p:cNvSpPr txBox="1">
            <a:spLocks/>
          </p:cNvSpPr>
          <p:nvPr/>
        </p:nvSpPr>
        <p:spPr>
          <a:xfrm>
            <a:off x="1032613" y="132169"/>
            <a:ext cx="9715900" cy="74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Definiranje računalne mreže</a:t>
            </a:r>
          </a:p>
        </p:txBody>
      </p:sp>
    </p:spTree>
    <p:extLst>
      <p:ext uri="{BB962C8B-B14F-4D97-AF65-F5344CB8AC3E}">
        <p14:creationId xmlns:p14="http://schemas.microsoft.com/office/powerpoint/2010/main" val="156973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32169"/>
            <a:ext cx="9715900" cy="740528"/>
          </a:xfrm>
        </p:spPr>
        <p:txBody>
          <a:bodyPr>
            <a:normAutofit/>
          </a:bodyPr>
          <a:lstStyle/>
          <a:p>
            <a:pPr algn="l"/>
            <a:r>
              <a:rPr lang="hr-HR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Definiranje računalne mreže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1579" y="872697"/>
            <a:ext cx="11208841" cy="5093167"/>
          </a:xfrm>
        </p:spPr>
        <p:txBody>
          <a:bodyPr>
            <a:noAutofit/>
          </a:bodyPr>
          <a:lstStyle/>
          <a:p>
            <a:pPr algn="l"/>
            <a:r>
              <a:rPr lang="hr-HR" u="sng" dirty="0"/>
              <a:t>Što nam je potrebno - Uređaji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Računala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Serveri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Mrežni diskovi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Telefoni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Kamera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Preklopnici (</a:t>
            </a:r>
            <a:r>
              <a:rPr lang="hr-HR" dirty="0" err="1"/>
              <a:t>Switch</a:t>
            </a:r>
            <a:r>
              <a:rPr lang="hr-HR" dirty="0"/>
              <a:t>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 err="1"/>
              <a:t>Usmjernici</a:t>
            </a:r>
            <a:r>
              <a:rPr lang="hr-HR" dirty="0"/>
              <a:t> (</a:t>
            </a:r>
            <a:r>
              <a:rPr lang="hr-HR" dirty="0" err="1"/>
              <a:t>Router</a:t>
            </a:r>
            <a:r>
              <a:rPr lang="hr-HR" dirty="0"/>
              <a:t>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Bežične pristupne točke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Strojevi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Uređaji u kućanstvu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219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37705" y="8538"/>
            <a:ext cx="11410608" cy="740528"/>
          </a:xfrm>
        </p:spPr>
        <p:txBody>
          <a:bodyPr>
            <a:noAutofit/>
          </a:bodyPr>
          <a:lstStyle/>
          <a:p>
            <a:r>
              <a:rPr lang="hr-HR" sz="3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Gdje se nalazi računalna mreža i kako je koristimo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0258" y="1062395"/>
            <a:ext cx="11208841" cy="509316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/>
              <a:t>Povezivanje uređaja, manjih i većih organizacija međusobno?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/>
              <a:t>Temeljna infrastruktura svakog IT sustava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800" dirty="0"/>
              <a:t>Mreža je samo alat koji koristimo kako bi omogućili ljudsku komunikaciju i prikupljanje informacija/znanja na efikasan način!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grpSp>
        <p:nvGrpSpPr>
          <p:cNvPr id="6" name="Grupa 37">
            <a:extLst>
              <a:ext uri="{FF2B5EF4-FFF2-40B4-BE49-F238E27FC236}">
                <a16:creationId xmlns:a16="http://schemas.microsoft.com/office/drawing/2014/main" id="{406B9EED-D668-458C-91C9-C14BFBF5AC94}"/>
              </a:ext>
            </a:extLst>
          </p:cNvPr>
          <p:cNvGrpSpPr/>
          <p:nvPr/>
        </p:nvGrpSpPr>
        <p:grpSpPr>
          <a:xfrm>
            <a:off x="334801" y="2967202"/>
            <a:ext cx="3254160" cy="3188360"/>
            <a:chOff x="361731" y="2962968"/>
            <a:chExt cx="3254160" cy="3188360"/>
          </a:xfrm>
        </p:grpSpPr>
        <p:pic>
          <p:nvPicPr>
            <p:cNvPr id="7" name="Slika 15" descr="Slika na kojoj se prikazuje transport&#10;&#10;Opis je automatski generiran">
              <a:extLst>
                <a:ext uri="{FF2B5EF4-FFF2-40B4-BE49-F238E27FC236}">
                  <a16:creationId xmlns:a16="http://schemas.microsoft.com/office/drawing/2014/main" id="{8DE3C328-D3F4-4DF6-9CBF-0845898CE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731" y="2962968"/>
              <a:ext cx="1257475" cy="1381318"/>
            </a:xfrm>
            <a:prstGeom prst="rect">
              <a:avLst/>
            </a:prstGeom>
          </p:spPr>
        </p:pic>
        <p:pic>
          <p:nvPicPr>
            <p:cNvPr id="8" name="Slika 17" descr="Slika na kojoj se prikazuje tekst, osoba&#10;&#10;Opis je automatski generiran">
              <a:extLst>
                <a:ext uri="{FF2B5EF4-FFF2-40B4-BE49-F238E27FC236}">
                  <a16:creationId xmlns:a16="http://schemas.microsoft.com/office/drawing/2014/main" id="{6A4C9783-FC6B-459F-837A-6B1A23A9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5187" y="3369547"/>
              <a:ext cx="1170704" cy="904202"/>
            </a:xfrm>
            <a:prstGeom prst="rect">
              <a:avLst/>
            </a:prstGeom>
          </p:spPr>
        </p:pic>
        <p:pic>
          <p:nvPicPr>
            <p:cNvPr id="10" name="Slika 19">
              <a:extLst>
                <a:ext uri="{FF2B5EF4-FFF2-40B4-BE49-F238E27FC236}">
                  <a16:creationId xmlns:a16="http://schemas.microsoft.com/office/drawing/2014/main" id="{A99C066D-9E17-4DB7-A1DE-07B76AC8F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1713" y="5381255"/>
              <a:ext cx="986430" cy="768006"/>
            </a:xfrm>
            <a:prstGeom prst="rect">
              <a:avLst/>
            </a:prstGeom>
          </p:spPr>
        </p:pic>
        <p:pic>
          <p:nvPicPr>
            <p:cNvPr id="11" name="Slika 21">
              <a:extLst>
                <a:ext uri="{FF2B5EF4-FFF2-40B4-BE49-F238E27FC236}">
                  <a16:creationId xmlns:a16="http://schemas.microsoft.com/office/drawing/2014/main" id="{7AA9CA76-8C6F-4C07-9D9E-5199DA2A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9206" y="3384621"/>
              <a:ext cx="741894" cy="751786"/>
            </a:xfrm>
            <a:prstGeom prst="rect">
              <a:avLst/>
            </a:prstGeom>
          </p:spPr>
        </p:pic>
        <p:pic>
          <p:nvPicPr>
            <p:cNvPr id="12" name="Slika 23">
              <a:extLst>
                <a:ext uri="{FF2B5EF4-FFF2-40B4-BE49-F238E27FC236}">
                  <a16:creationId xmlns:a16="http://schemas.microsoft.com/office/drawing/2014/main" id="{AC60361B-447D-4D92-B84E-7668364CD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1902" y="4575256"/>
              <a:ext cx="1333686" cy="466790"/>
            </a:xfrm>
            <a:prstGeom prst="rect">
              <a:avLst/>
            </a:prstGeom>
          </p:spPr>
        </p:pic>
        <p:pic>
          <p:nvPicPr>
            <p:cNvPr id="13" name="Slika 25">
              <a:extLst>
                <a:ext uri="{FF2B5EF4-FFF2-40B4-BE49-F238E27FC236}">
                  <a16:creationId xmlns:a16="http://schemas.microsoft.com/office/drawing/2014/main" id="{31540089-D75C-4AE0-B10E-56562BCA1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2606" y="5312863"/>
              <a:ext cx="789144" cy="838465"/>
            </a:xfrm>
            <a:prstGeom prst="rect">
              <a:avLst/>
            </a:prstGeom>
          </p:spPr>
        </p:pic>
      </p:grpSp>
      <p:grpSp>
        <p:nvGrpSpPr>
          <p:cNvPr id="14" name="Grupa 36">
            <a:extLst>
              <a:ext uri="{FF2B5EF4-FFF2-40B4-BE49-F238E27FC236}">
                <a16:creationId xmlns:a16="http://schemas.microsoft.com/office/drawing/2014/main" id="{12894E2F-2C03-439A-8A07-4D75C24E581A}"/>
              </a:ext>
            </a:extLst>
          </p:cNvPr>
          <p:cNvGrpSpPr/>
          <p:nvPr/>
        </p:nvGrpSpPr>
        <p:grpSpPr>
          <a:xfrm>
            <a:off x="4040977" y="3458055"/>
            <a:ext cx="3625861" cy="2337550"/>
            <a:chOff x="4545331" y="3015276"/>
            <a:chExt cx="3625861" cy="2337550"/>
          </a:xfrm>
        </p:grpSpPr>
        <p:pic>
          <p:nvPicPr>
            <p:cNvPr id="15" name="Slika 13" descr="Slika na kojoj se prikazuje znak, na otvorenom, tekst&#10;&#10;Opis je automatski generiran">
              <a:extLst>
                <a:ext uri="{FF2B5EF4-FFF2-40B4-BE49-F238E27FC236}">
                  <a16:creationId xmlns:a16="http://schemas.microsoft.com/office/drawing/2014/main" id="{28AE712E-5FC7-487D-B9BF-FAF52A5B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20670" y="4428714"/>
              <a:ext cx="591699" cy="655941"/>
            </a:xfrm>
            <a:prstGeom prst="rect">
              <a:avLst/>
            </a:prstGeom>
          </p:spPr>
        </p:pic>
        <p:pic>
          <p:nvPicPr>
            <p:cNvPr id="16" name="Slika 27" descr="Slika na kojoj se prikazuje objekt&#10;&#10;Opis je automatski generiran">
              <a:extLst>
                <a:ext uri="{FF2B5EF4-FFF2-40B4-BE49-F238E27FC236}">
                  <a16:creationId xmlns:a16="http://schemas.microsoft.com/office/drawing/2014/main" id="{2CC23BF5-BED9-42DB-9131-2E265B8E8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5331" y="4295306"/>
              <a:ext cx="522024" cy="1057520"/>
            </a:xfrm>
            <a:prstGeom prst="rect">
              <a:avLst/>
            </a:prstGeom>
          </p:spPr>
        </p:pic>
        <p:pic>
          <p:nvPicPr>
            <p:cNvPr id="17" name="Slika 28" descr="Slika na kojoj se prikazuje objekt&#10;&#10;Opis je automatski generiran">
              <a:extLst>
                <a:ext uri="{FF2B5EF4-FFF2-40B4-BE49-F238E27FC236}">
                  <a16:creationId xmlns:a16="http://schemas.microsoft.com/office/drawing/2014/main" id="{0A0A6996-659C-4447-8B2D-5BA16333B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8136" y="4295306"/>
              <a:ext cx="522024" cy="1057520"/>
            </a:xfrm>
            <a:prstGeom prst="rect">
              <a:avLst/>
            </a:prstGeom>
          </p:spPr>
        </p:pic>
        <p:pic>
          <p:nvPicPr>
            <p:cNvPr id="18" name="Slika 29" descr="Slika na kojoj se prikazuje objekt&#10;&#10;Opis je automatski generiran">
              <a:extLst>
                <a:ext uri="{FF2B5EF4-FFF2-40B4-BE49-F238E27FC236}">
                  <a16:creationId xmlns:a16="http://schemas.microsoft.com/office/drawing/2014/main" id="{E451F9CB-931C-446E-AD04-5D63FBA06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0941" y="4295306"/>
              <a:ext cx="522024" cy="1057520"/>
            </a:xfrm>
            <a:prstGeom prst="rect">
              <a:avLst/>
            </a:prstGeom>
          </p:spPr>
        </p:pic>
        <p:pic>
          <p:nvPicPr>
            <p:cNvPr id="19" name="Slika 31">
              <a:extLst>
                <a:ext uri="{FF2B5EF4-FFF2-40B4-BE49-F238E27FC236}">
                  <a16:creationId xmlns:a16="http://schemas.microsoft.com/office/drawing/2014/main" id="{A6A030F9-7D85-446C-B7C5-2243951FC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49598" y="3015276"/>
              <a:ext cx="1733842" cy="1121131"/>
            </a:xfrm>
            <a:prstGeom prst="rect">
              <a:avLst/>
            </a:prstGeom>
          </p:spPr>
        </p:pic>
        <p:pic>
          <p:nvPicPr>
            <p:cNvPr id="20" name="Slika 32" descr="Slika na kojoj se prikazuje znak, na otvorenom, tekst&#10;&#10;Opis je automatski generiran">
              <a:extLst>
                <a:ext uri="{FF2B5EF4-FFF2-40B4-BE49-F238E27FC236}">
                  <a16:creationId xmlns:a16="http://schemas.microsoft.com/office/drawing/2014/main" id="{DCC3F58C-407B-4D58-91EC-9BF0A2C3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9493" y="4409445"/>
              <a:ext cx="591699" cy="655941"/>
            </a:xfrm>
            <a:prstGeom prst="rect">
              <a:avLst/>
            </a:prstGeom>
          </p:spPr>
        </p:pic>
        <p:pic>
          <p:nvPicPr>
            <p:cNvPr id="21" name="Slika 33">
              <a:extLst>
                <a:ext uri="{FF2B5EF4-FFF2-40B4-BE49-F238E27FC236}">
                  <a16:creationId xmlns:a16="http://schemas.microsoft.com/office/drawing/2014/main" id="{09565AA1-487A-4CE8-BAF2-342197397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1788" y="3520760"/>
              <a:ext cx="1333686" cy="466790"/>
            </a:xfrm>
            <a:prstGeom prst="rect">
              <a:avLst/>
            </a:prstGeom>
          </p:spPr>
        </p:pic>
      </p:grpSp>
      <p:grpSp>
        <p:nvGrpSpPr>
          <p:cNvPr id="22" name="Grupa 88">
            <a:extLst>
              <a:ext uri="{FF2B5EF4-FFF2-40B4-BE49-F238E27FC236}">
                <a16:creationId xmlns:a16="http://schemas.microsoft.com/office/drawing/2014/main" id="{D8BCF030-9900-40DD-A2FE-4D38FAF1B2A5}"/>
              </a:ext>
            </a:extLst>
          </p:cNvPr>
          <p:cNvGrpSpPr/>
          <p:nvPr/>
        </p:nvGrpSpPr>
        <p:grpSpPr>
          <a:xfrm>
            <a:off x="8464569" y="2923061"/>
            <a:ext cx="3269894" cy="2080956"/>
            <a:chOff x="8454446" y="2232804"/>
            <a:chExt cx="3269894" cy="2080956"/>
          </a:xfrm>
        </p:grpSpPr>
        <p:pic>
          <p:nvPicPr>
            <p:cNvPr id="23" name="Slika 54">
              <a:extLst>
                <a:ext uri="{FF2B5EF4-FFF2-40B4-BE49-F238E27FC236}">
                  <a16:creationId xmlns:a16="http://schemas.microsoft.com/office/drawing/2014/main" id="{CA16ED09-F5CA-4A1B-8CF2-06F9D6E97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3014" y="2232804"/>
              <a:ext cx="1099883" cy="384959"/>
            </a:xfrm>
            <a:prstGeom prst="rect">
              <a:avLst/>
            </a:prstGeom>
          </p:spPr>
        </p:pic>
        <p:grpSp>
          <p:nvGrpSpPr>
            <p:cNvPr id="24" name="Grupa 73">
              <a:extLst>
                <a:ext uri="{FF2B5EF4-FFF2-40B4-BE49-F238E27FC236}">
                  <a16:creationId xmlns:a16="http://schemas.microsoft.com/office/drawing/2014/main" id="{D6EAA9ED-B9E6-4AA1-A727-81231D4BCE96}"/>
                </a:ext>
              </a:extLst>
            </p:cNvPr>
            <p:cNvGrpSpPr/>
            <p:nvPr/>
          </p:nvGrpSpPr>
          <p:grpSpPr>
            <a:xfrm>
              <a:off x="8454446" y="2960497"/>
              <a:ext cx="1395532" cy="1353263"/>
              <a:chOff x="8474624" y="3137458"/>
              <a:chExt cx="1395532" cy="1353263"/>
            </a:xfrm>
          </p:grpSpPr>
          <p:pic>
            <p:nvPicPr>
              <p:cNvPr id="39" name="Slika 58">
                <a:extLst>
                  <a:ext uri="{FF2B5EF4-FFF2-40B4-BE49-F238E27FC236}">
                    <a16:creationId xmlns:a16="http://schemas.microsoft.com/office/drawing/2014/main" id="{6D91A31B-95A1-4ABE-93EE-6995B8052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663" y="3257005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0" name="Slika 59">
                <a:extLst>
                  <a:ext uri="{FF2B5EF4-FFF2-40B4-BE49-F238E27FC236}">
                    <a16:creationId xmlns:a16="http://schemas.microsoft.com/office/drawing/2014/main" id="{CDC61645-6C12-4869-B98C-93800CF24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7605" y="3257005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1" name="Slika 60">
                <a:extLst>
                  <a:ext uri="{FF2B5EF4-FFF2-40B4-BE49-F238E27FC236}">
                    <a16:creationId xmlns:a16="http://schemas.microsoft.com/office/drawing/2014/main" id="{D50BAFAD-83A0-4B27-9855-BCB6EE753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663" y="410746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2" name="Slika 61">
                <a:extLst>
                  <a:ext uri="{FF2B5EF4-FFF2-40B4-BE49-F238E27FC236}">
                    <a16:creationId xmlns:a16="http://schemas.microsoft.com/office/drawing/2014/main" id="{774F458F-9C93-4593-837D-ACA99D279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7605" y="410746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3" name="Slika 62">
                <a:extLst>
                  <a:ext uri="{FF2B5EF4-FFF2-40B4-BE49-F238E27FC236}">
                    <a16:creationId xmlns:a16="http://schemas.microsoft.com/office/drawing/2014/main" id="{D1D97608-0C1C-4809-B735-1AFE91A15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8837" y="368800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4" name="Slika 63">
                <a:extLst>
                  <a:ext uri="{FF2B5EF4-FFF2-40B4-BE49-F238E27FC236}">
                    <a16:creationId xmlns:a16="http://schemas.microsoft.com/office/drawing/2014/main" id="{B200A0E7-B717-402B-BA13-2F92BD7CA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5779" y="3688008"/>
                <a:ext cx="307413" cy="239343"/>
              </a:xfrm>
              <a:prstGeom prst="rect">
                <a:avLst/>
              </a:prstGeom>
            </p:spPr>
          </p:pic>
          <p:sp>
            <p:nvSpPr>
              <p:cNvPr id="45" name="Pravokutnik 66">
                <a:extLst>
                  <a:ext uri="{FF2B5EF4-FFF2-40B4-BE49-F238E27FC236}">
                    <a16:creationId xmlns:a16="http://schemas.microsoft.com/office/drawing/2014/main" id="{07C48325-C857-44FD-9D4A-AF81175208C4}"/>
                  </a:ext>
                </a:extLst>
              </p:cNvPr>
              <p:cNvSpPr/>
              <p:nvPr/>
            </p:nvSpPr>
            <p:spPr>
              <a:xfrm>
                <a:off x="8474624" y="3137458"/>
                <a:ext cx="1395532" cy="1353263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46" name="Slika 67">
                <a:extLst>
                  <a:ext uri="{FF2B5EF4-FFF2-40B4-BE49-F238E27FC236}">
                    <a16:creationId xmlns:a16="http://schemas.microsoft.com/office/drawing/2014/main" id="{8D4C0D97-E3B4-4C19-BD34-37EF2F7A6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7326" y="326247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7" name="Slika 68">
                <a:extLst>
                  <a:ext uri="{FF2B5EF4-FFF2-40B4-BE49-F238E27FC236}">
                    <a16:creationId xmlns:a16="http://schemas.microsoft.com/office/drawing/2014/main" id="{3F04D65F-A913-4C00-92E5-238C6C334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4268" y="326247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8" name="Slika 69">
                <a:extLst>
                  <a:ext uri="{FF2B5EF4-FFF2-40B4-BE49-F238E27FC236}">
                    <a16:creationId xmlns:a16="http://schemas.microsoft.com/office/drawing/2014/main" id="{EE6CAAF5-058E-42E4-A158-B5FEC4C67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7326" y="4112941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49" name="Slika 70">
                <a:extLst>
                  <a:ext uri="{FF2B5EF4-FFF2-40B4-BE49-F238E27FC236}">
                    <a16:creationId xmlns:a16="http://schemas.microsoft.com/office/drawing/2014/main" id="{67EB5BAE-88E1-41A7-A976-1599A3C13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4268" y="4112941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50" name="Slika 71">
                <a:extLst>
                  <a:ext uri="{FF2B5EF4-FFF2-40B4-BE49-F238E27FC236}">
                    <a16:creationId xmlns:a16="http://schemas.microsoft.com/office/drawing/2014/main" id="{8534380D-8723-4270-B4AD-573DC3868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5500" y="3693481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51" name="Slika 72">
                <a:extLst>
                  <a:ext uri="{FF2B5EF4-FFF2-40B4-BE49-F238E27FC236}">
                    <a16:creationId xmlns:a16="http://schemas.microsoft.com/office/drawing/2014/main" id="{0BAF6C56-F162-4731-A642-313471C46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2442" y="3693481"/>
                <a:ext cx="307413" cy="239343"/>
              </a:xfrm>
              <a:prstGeom prst="rect">
                <a:avLst/>
              </a:prstGeom>
            </p:spPr>
          </p:pic>
        </p:grpSp>
        <p:grpSp>
          <p:nvGrpSpPr>
            <p:cNvPr id="25" name="Grupa 74">
              <a:extLst>
                <a:ext uri="{FF2B5EF4-FFF2-40B4-BE49-F238E27FC236}">
                  <a16:creationId xmlns:a16="http://schemas.microsoft.com/office/drawing/2014/main" id="{B14EFCA8-6C18-4066-8E56-688F49EE38F4}"/>
                </a:ext>
              </a:extLst>
            </p:cNvPr>
            <p:cNvGrpSpPr/>
            <p:nvPr/>
          </p:nvGrpSpPr>
          <p:grpSpPr>
            <a:xfrm>
              <a:off x="10328808" y="2906135"/>
              <a:ext cx="1395532" cy="1353263"/>
              <a:chOff x="8474624" y="3137458"/>
              <a:chExt cx="1395532" cy="1353263"/>
            </a:xfrm>
          </p:grpSpPr>
          <p:pic>
            <p:nvPicPr>
              <p:cNvPr id="26" name="Slika 75">
                <a:extLst>
                  <a:ext uri="{FF2B5EF4-FFF2-40B4-BE49-F238E27FC236}">
                    <a16:creationId xmlns:a16="http://schemas.microsoft.com/office/drawing/2014/main" id="{99390622-AB25-4EFA-957C-CDA7E82A0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663" y="3257005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27" name="Slika 76">
                <a:extLst>
                  <a:ext uri="{FF2B5EF4-FFF2-40B4-BE49-F238E27FC236}">
                    <a16:creationId xmlns:a16="http://schemas.microsoft.com/office/drawing/2014/main" id="{4E33B2F2-3B8B-4E45-A2D4-81BDADAD4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7605" y="3257005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28" name="Slika 77">
                <a:extLst>
                  <a:ext uri="{FF2B5EF4-FFF2-40B4-BE49-F238E27FC236}">
                    <a16:creationId xmlns:a16="http://schemas.microsoft.com/office/drawing/2014/main" id="{8526B558-F8CF-491D-B243-12A6362DF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663" y="410746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29" name="Slika 78">
                <a:extLst>
                  <a:ext uri="{FF2B5EF4-FFF2-40B4-BE49-F238E27FC236}">
                    <a16:creationId xmlns:a16="http://schemas.microsoft.com/office/drawing/2014/main" id="{931983AD-E6CC-4C76-9DBF-9B508A21D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7605" y="410746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0" name="Slika 79">
                <a:extLst>
                  <a:ext uri="{FF2B5EF4-FFF2-40B4-BE49-F238E27FC236}">
                    <a16:creationId xmlns:a16="http://schemas.microsoft.com/office/drawing/2014/main" id="{4989ACA9-68DA-497E-BB01-E8C39105D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8837" y="368800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1" name="Slika 80">
                <a:extLst>
                  <a:ext uri="{FF2B5EF4-FFF2-40B4-BE49-F238E27FC236}">
                    <a16:creationId xmlns:a16="http://schemas.microsoft.com/office/drawing/2014/main" id="{CF7E57CE-6764-4AA9-B500-4A760410C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5779" y="3688008"/>
                <a:ext cx="307413" cy="239343"/>
              </a:xfrm>
              <a:prstGeom prst="rect">
                <a:avLst/>
              </a:prstGeom>
            </p:spPr>
          </p:pic>
          <p:sp>
            <p:nvSpPr>
              <p:cNvPr id="32" name="Pravokutnik 81">
                <a:extLst>
                  <a:ext uri="{FF2B5EF4-FFF2-40B4-BE49-F238E27FC236}">
                    <a16:creationId xmlns:a16="http://schemas.microsoft.com/office/drawing/2014/main" id="{BC07D0F6-5160-4D39-8414-05156DB224CB}"/>
                  </a:ext>
                </a:extLst>
              </p:cNvPr>
              <p:cNvSpPr/>
              <p:nvPr/>
            </p:nvSpPr>
            <p:spPr>
              <a:xfrm>
                <a:off x="8474624" y="3137458"/>
                <a:ext cx="1395532" cy="1353263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33" name="Slika 82">
                <a:extLst>
                  <a:ext uri="{FF2B5EF4-FFF2-40B4-BE49-F238E27FC236}">
                    <a16:creationId xmlns:a16="http://schemas.microsoft.com/office/drawing/2014/main" id="{75CCCD3F-6139-4D51-9136-8F01E159E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7326" y="326247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4" name="Slika 83">
                <a:extLst>
                  <a:ext uri="{FF2B5EF4-FFF2-40B4-BE49-F238E27FC236}">
                    <a16:creationId xmlns:a16="http://schemas.microsoft.com/office/drawing/2014/main" id="{247E6C3E-67FE-4C2F-9C39-D1A821F1E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4268" y="3262478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5" name="Slika 84">
                <a:extLst>
                  <a:ext uri="{FF2B5EF4-FFF2-40B4-BE49-F238E27FC236}">
                    <a16:creationId xmlns:a16="http://schemas.microsoft.com/office/drawing/2014/main" id="{F6DE9119-FEF8-4B06-92C5-702E4CC17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7326" y="4112941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6" name="Slika 85">
                <a:extLst>
                  <a:ext uri="{FF2B5EF4-FFF2-40B4-BE49-F238E27FC236}">
                    <a16:creationId xmlns:a16="http://schemas.microsoft.com/office/drawing/2014/main" id="{842D0776-A276-4228-8DBA-B04EF2F62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4268" y="4112941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7" name="Slika 86">
                <a:extLst>
                  <a:ext uri="{FF2B5EF4-FFF2-40B4-BE49-F238E27FC236}">
                    <a16:creationId xmlns:a16="http://schemas.microsoft.com/office/drawing/2014/main" id="{94DF56DA-EF5C-44E0-B40E-AF602E26B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5500" y="3693481"/>
                <a:ext cx="307413" cy="239343"/>
              </a:xfrm>
              <a:prstGeom prst="rect">
                <a:avLst/>
              </a:prstGeom>
            </p:spPr>
          </p:pic>
          <p:pic>
            <p:nvPicPr>
              <p:cNvPr id="38" name="Slika 87">
                <a:extLst>
                  <a:ext uri="{FF2B5EF4-FFF2-40B4-BE49-F238E27FC236}">
                    <a16:creationId xmlns:a16="http://schemas.microsoft.com/office/drawing/2014/main" id="{DA26ED54-72A2-4A85-BE09-8013E4BE2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2442" y="3693481"/>
                <a:ext cx="307413" cy="2393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014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" y="29513"/>
            <a:ext cx="12192001" cy="682097"/>
          </a:xfrm>
        </p:spPr>
        <p:txBody>
          <a:bodyPr>
            <a:normAutofit fontScale="90000"/>
          </a:bodyPr>
          <a:lstStyle/>
          <a:p>
            <a:pPr algn="l"/>
            <a:r>
              <a:rPr lang="hr-HR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Komponente (male) računalne mreže</a:t>
            </a:r>
            <a:endParaRPr lang="hr-HR" sz="4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" name="Slika 52">
            <a:extLst>
              <a:ext uri="{FF2B5EF4-FFF2-40B4-BE49-F238E27FC236}">
                <a16:creationId xmlns:a16="http://schemas.microsoft.com/office/drawing/2014/main" id="{55BD6806-CE8E-4E2A-8BEF-B7D872AE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38" y="1286132"/>
            <a:ext cx="676275" cy="560342"/>
          </a:xfrm>
          <a:prstGeom prst="rect">
            <a:avLst/>
          </a:prstGeom>
        </p:spPr>
      </p:pic>
      <p:pic>
        <p:nvPicPr>
          <p:cNvPr id="55" name="Slika 54">
            <a:extLst>
              <a:ext uri="{FF2B5EF4-FFF2-40B4-BE49-F238E27FC236}">
                <a16:creationId xmlns:a16="http://schemas.microsoft.com/office/drawing/2014/main" id="{2450CAFA-97D2-4544-9C87-881C87C0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4" y="2992392"/>
            <a:ext cx="1048016" cy="366806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:a16="http://schemas.microsoft.com/office/drawing/2014/main" id="{3B11F210-8636-4167-85C6-F23B05FD3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9" y="2236946"/>
            <a:ext cx="1272590" cy="381777"/>
          </a:xfrm>
          <a:prstGeom prst="rect">
            <a:avLst/>
          </a:prstGeom>
        </p:spPr>
      </p:pic>
      <p:pic>
        <p:nvPicPr>
          <p:cNvPr id="59" name="Slika 58">
            <a:extLst>
              <a:ext uri="{FF2B5EF4-FFF2-40B4-BE49-F238E27FC236}">
                <a16:creationId xmlns:a16="http://schemas.microsoft.com/office/drawing/2014/main" id="{2C1D5BB8-A67D-406B-89DC-B9EDC32DF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35" y="986395"/>
            <a:ext cx="1160303" cy="913271"/>
          </a:xfrm>
          <a:prstGeom prst="rect">
            <a:avLst/>
          </a:prstGeom>
        </p:spPr>
      </p:pic>
      <p:pic>
        <p:nvPicPr>
          <p:cNvPr id="61" name="Slika 60" descr="Slika na kojoj se prikazuje tekst, karta&#10;&#10;Opis je generiran uz visoku pouzdanost">
            <a:extLst>
              <a:ext uri="{FF2B5EF4-FFF2-40B4-BE49-F238E27FC236}">
                <a16:creationId xmlns:a16="http://schemas.microsoft.com/office/drawing/2014/main" id="{4FF6285A-FBB9-4218-86CA-0A9A42F01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00" y="4877106"/>
            <a:ext cx="1145331" cy="771040"/>
          </a:xfrm>
          <a:prstGeom prst="rect">
            <a:avLst/>
          </a:prstGeom>
        </p:spPr>
      </p:pic>
      <p:pic>
        <p:nvPicPr>
          <p:cNvPr id="63" name="Slika 62">
            <a:extLst>
              <a:ext uri="{FF2B5EF4-FFF2-40B4-BE49-F238E27FC236}">
                <a16:creationId xmlns:a16="http://schemas.microsoft.com/office/drawing/2014/main" id="{02408F41-1363-4D0B-91B9-88B41C5DB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61" y="3832639"/>
            <a:ext cx="860870" cy="643781"/>
          </a:xfrm>
          <a:prstGeom prst="rect">
            <a:avLst/>
          </a:prstGeom>
        </p:spPr>
      </p:pic>
      <p:pic>
        <p:nvPicPr>
          <p:cNvPr id="65" name="Slika 64">
            <a:extLst>
              <a:ext uri="{FF2B5EF4-FFF2-40B4-BE49-F238E27FC236}">
                <a16:creationId xmlns:a16="http://schemas.microsoft.com/office/drawing/2014/main" id="{19DE4181-0B99-4422-BB6A-265206BE4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470" y="2236946"/>
            <a:ext cx="963138" cy="658259"/>
          </a:xfrm>
          <a:prstGeom prst="rect">
            <a:avLst/>
          </a:prstGeom>
        </p:spPr>
      </p:pic>
      <p:pic>
        <p:nvPicPr>
          <p:cNvPr id="67" name="Slika 66">
            <a:extLst>
              <a:ext uri="{FF2B5EF4-FFF2-40B4-BE49-F238E27FC236}">
                <a16:creationId xmlns:a16="http://schemas.microsoft.com/office/drawing/2014/main" id="{43A7E7DA-B065-4E69-A9FE-90CCB33C4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113" y="3649769"/>
            <a:ext cx="703299" cy="855738"/>
          </a:xfrm>
          <a:prstGeom prst="rect">
            <a:avLst/>
          </a:prstGeom>
        </p:spPr>
      </p:pic>
      <p:pic>
        <p:nvPicPr>
          <p:cNvPr id="69" name="Slika 68">
            <a:extLst>
              <a:ext uri="{FF2B5EF4-FFF2-40B4-BE49-F238E27FC236}">
                <a16:creationId xmlns:a16="http://schemas.microsoft.com/office/drawing/2014/main" id="{11C2A97F-6313-4046-A047-831F1B9D37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8919" y="3926030"/>
            <a:ext cx="748338" cy="602828"/>
          </a:xfrm>
          <a:prstGeom prst="rect">
            <a:avLst/>
          </a:prstGeom>
        </p:spPr>
      </p:pic>
      <p:pic>
        <p:nvPicPr>
          <p:cNvPr id="71" name="Slika 70">
            <a:extLst>
              <a:ext uri="{FF2B5EF4-FFF2-40B4-BE49-F238E27FC236}">
                <a16:creationId xmlns:a16="http://schemas.microsoft.com/office/drawing/2014/main" id="{152C784C-7517-49BB-BD8D-27E6B5122D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0583" y="4741046"/>
            <a:ext cx="833079" cy="999694"/>
          </a:xfrm>
          <a:prstGeom prst="rect">
            <a:avLst/>
          </a:prstGeom>
        </p:spPr>
      </p:pic>
      <p:pic>
        <p:nvPicPr>
          <p:cNvPr id="73" name="Slika 72">
            <a:extLst>
              <a:ext uri="{FF2B5EF4-FFF2-40B4-BE49-F238E27FC236}">
                <a16:creationId xmlns:a16="http://schemas.microsoft.com/office/drawing/2014/main" id="{A40A7C38-88BD-4E3F-89C6-AA938DCE13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0720" y="1051184"/>
            <a:ext cx="1000265" cy="1014554"/>
          </a:xfrm>
          <a:prstGeom prst="rect">
            <a:avLst/>
          </a:prstGeom>
        </p:spPr>
      </p:pic>
      <p:pic>
        <p:nvPicPr>
          <p:cNvPr id="75" name="Slika 74" descr="Slika na kojoj se prikazuje ograda&#10;&#10;Opis je generiran uz visoku pouzdanost">
            <a:extLst>
              <a:ext uri="{FF2B5EF4-FFF2-40B4-BE49-F238E27FC236}">
                <a16:creationId xmlns:a16="http://schemas.microsoft.com/office/drawing/2014/main" id="{7DF1E8ED-00C4-4C14-9EA6-EBB2CC9569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2613" y="3177999"/>
            <a:ext cx="1485897" cy="293090"/>
          </a:xfrm>
          <a:prstGeom prst="rect">
            <a:avLst/>
          </a:prstGeom>
        </p:spPr>
      </p:pic>
      <p:pic>
        <p:nvPicPr>
          <p:cNvPr id="77" name="Slika 76">
            <a:extLst>
              <a:ext uri="{FF2B5EF4-FFF2-40B4-BE49-F238E27FC236}">
                <a16:creationId xmlns:a16="http://schemas.microsoft.com/office/drawing/2014/main" id="{1C6D3282-5F37-4857-9364-FCAB680495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2614" y="2403328"/>
            <a:ext cx="1485897" cy="364190"/>
          </a:xfrm>
          <a:prstGeom prst="rect">
            <a:avLst/>
          </a:prstGeom>
        </p:spPr>
      </p:pic>
      <p:sp>
        <p:nvSpPr>
          <p:cNvPr id="78" name="TekstniOkvir 77">
            <a:extLst>
              <a:ext uri="{FF2B5EF4-FFF2-40B4-BE49-F238E27FC236}">
                <a16:creationId xmlns:a16="http://schemas.microsoft.com/office/drawing/2014/main" id="{B7495978-68C4-483A-9CDD-6A60214A67BF}"/>
              </a:ext>
            </a:extLst>
          </p:cNvPr>
          <p:cNvSpPr txBox="1"/>
          <p:nvPr/>
        </p:nvSpPr>
        <p:spPr>
          <a:xfrm>
            <a:off x="1708850" y="1477142"/>
            <a:ext cx="148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Bežični </a:t>
            </a:r>
            <a:r>
              <a:rPr lang="hr-HR" dirty="0" err="1"/>
              <a:t>router</a:t>
            </a:r>
            <a:endParaRPr lang="hr-HR" dirty="0"/>
          </a:p>
        </p:txBody>
      </p:sp>
      <p:sp>
        <p:nvSpPr>
          <p:cNvPr id="79" name="TekstniOkvir 78">
            <a:extLst>
              <a:ext uri="{FF2B5EF4-FFF2-40B4-BE49-F238E27FC236}">
                <a16:creationId xmlns:a16="http://schemas.microsoft.com/office/drawing/2014/main" id="{A11013E5-F1D7-40CF-A2F3-C4F1EDDEC75A}"/>
              </a:ext>
            </a:extLst>
          </p:cNvPr>
          <p:cNvSpPr txBox="1"/>
          <p:nvPr/>
        </p:nvSpPr>
        <p:spPr>
          <a:xfrm>
            <a:off x="1708850" y="2214368"/>
            <a:ext cx="221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Ethernet</a:t>
            </a:r>
            <a:r>
              <a:rPr lang="hr-HR" dirty="0"/>
              <a:t> preklopnik s optikom</a:t>
            </a:r>
          </a:p>
        </p:txBody>
      </p:sp>
      <p:sp>
        <p:nvSpPr>
          <p:cNvPr id="80" name="TekstniOkvir 79">
            <a:extLst>
              <a:ext uri="{FF2B5EF4-FFF2-40B4-BE49-F238E27FC236}">
                <a16:creationId xmlns:a16="http://schemas.microsoft.com/office/drawing/2014/main" id="{19BDEF1A-D071-4945-AF38-D4F6C2F9B9B6}"/>
              </a:ext>
            </a:extLst>
          </p:cNvPr>
          <p:cNvSpPr txBox="1"/>
          <p:nvPr/>
        </p:nvSpPr>
        <p:spPr>
          <a:xfrm>
            <a:off x="1708850" y="2941383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Ethernet</a:t>
            </a:r>
            <a:r>
              <a:rPr lang="hr-HR" dirty="0"/>
              <a:t> preklopnik s </a:t>
            </a:r>
            <a:r>
              <a:rPr lang="hr-HR" dirty="0" err="1"/>
              <a:t>PoE</a:t>
            </a:r>
            <a:endParaRPr lang="hr-HR" dirty="0"/>
          </a:p>
        </p:txBody>
      </p:sp>
      <p:sp>
        <p:nvSpPr>
          <p:cNvPr id="81" name="TekstniOkvir 80">
            <a:extLst>
              <a:ext uri="{FF2B5EF4-FFF2-40B4-BE49-F238E27FC236}">
                <a16:creationId xmlns:a16="http://schemas.microsoft.com/office/drawing/2014/main" id="{8BDAB994-9FF7-4AC0-A7BE-67C8C5EFCD87}"/>
              </a:ext>
            </a:extLst>
          </p:cNvPr>
          <p:cNvSpPr txBox="1"/>
          <p:nvPr/>
        </p:nvSpPr>
        <p:spPr>
          <a:xfrm>
            <a:off x="1680021" y="389297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PoE</a:t>
            </a:r>
            <a:r>
              <a:rPr lang="hr-HR" dirty="0"/>
              <a:t> </a:t>
            </a:r>
            <a:r>
              <a:rPr lang="hr-HR" dirty="0" err="1"/>
              <a:t>injektor</a:t>
            </a:r>
            <a:endParaRPr lang="hr-HR" dirty="0"/>
          </a:p>
        </p:txBody>
      </p:sp>
      <p:sp>
        <p:nvSpPr>
          <p:cNvPr id="82" name="TekstniOkvir 81">
            <a:extLst>
              <a:ext uri="{FF2B5EF4-FFF2-40B4-BE49-F238E27FC236}">
                <a16:creationId xmlns:a16="http://schemas.microsoft.com/office/drawing/2014/main" id="{8A80FF50-1C61-4AD0-9D69-4EC3DAE9BAD1}"/>
              </a:ext>
            </a:extLst>
          </p:cNvPr>
          <p:cNvSpPr txBox="1"/>
          <p:nvPr/>
        </p:nvSpPr>
        <p:spPr>
          <a:xfrm>
            <a:off x="1708850" y="4987881"/>
            <a:ext cx="225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Coper-Fiber</a:t>
            </a:r>
            <a:r>
              <a:rPr lang="hr-HR" dirty="0"/>
              <a:t> </a:t>
            </a:r>
            <a:r>
              <a:rPr lang="hr-HR" dirty="0" err="1"/>
              <a:t>converter</a:t>
            </a:r>
            <a:endParaRPr lang="hr-HR" dirty="0"/>
          </a:p>
        </p:txBody>
      </p:sp>
      <p:sp>
        <p:nvSpPr>
          <p:cNvPr id="83" name="TekstniOkvir 82">
            <a:extLst>
              <a:ext uri="{FF2B5EF4-FFF2-40B4-BE49-F238E27FC236}">
                <a16:creationId xmlns:a16="http://schemas.microsoft.com/office/drawing/2014/main" id="{6768B21C-DDA2-49A8-9076-8D1C6E82C088}"/>
              </a:ext>
            </a:extLst>
          </p:cNvPr>
          <p:cNvSpPr txBox="1"/>
          <p:nvPr/>
        </p:nvSpPr>
        <p:spPr>
          <a:xfrm>
            <a:off x="5438919" y="1443030"/>
            <a:ext cx="219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Wireless Access </a:t>
            </a:r>
            <a:r>
              <a:rPr lang="hr-HR" dirty="0" err="1"/>
              <a:t>Point</a:t>
            </a:r>
            <a:endParaRPr lang="hr-HR" dirty="0"/>
          </a:p>
        </p:txBody>
      </p:sp>
      <p:sp>
        <p:nvSpPr>
          <p:cNvPr id="84" name="TekstniOkvir 83">
            <a:extLst>
              <a:ext uri="{FF2B5EF4-FFF2-40B4-BE49-F238E27FC236}">
                <a16:creationId xmlns:a16="http://schemas.microsoft.com/office/drawing/2014/main" id="{9F6CCCEC-B4D7-4746-89AA-831E6AE20D47}"/>
              </a:ext>
            </a:extLst>
          </p:cNvPr>
          <p:cNvSpPr txBox="1"/>
          <p:nvPr/>
        </p:nvSpPr>
        <p:spPr>
          <a:xfrm>
            <a:off x="5438919" y="2315198"/>
            <a:ext cx="11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IP kamera</a:t>
            </a:r>
          </a:p>
        </p:txBody>
      </p:sp>
      <p:sp>
        <p:nvSpPr>
          <p:cNvPr id="85" name="TekstniOkvir 84">
            <a:extLst>
              <a:ext uri="{FF2B5EF4-FFF2-40B4-BE49-F238E27FC236}">
                <a16:creationId xmlns:a16="http://schemas.microsoft.com/office/drawing/2014/main" id="{8E9478C5-1285-471D-993F-A498F1CEFE98}"/>
              </a:ext>
            </a:extLst>
          </p:cNvPr>
          <p:cNvSpPr txBox="1"/>
          <p:nvPr/>
        </p:nvSpPr>
        <p:spPr>
          <a:xfrm>
            <a:off x="6277119" y="4042778"/>
            <a:ext cx="19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NAS i NAS adapter</a:t>
            </a:r>
          </a:p>
        </p:txBody>
      </p:sp>
      <p:sp>
        <p:nvSpPr>
          <p:cNvPr id="86" name="TekstniOkvir 85">
            <a:extLst>
              <a:ext uri="{FF2B5EF4-FFF2-40B4-BE49-F238E27FC236}">
                <a16:creationId xmlns:a16="http://schemas.microsoft.com/office/drawing/2014/main" id="{687CE0B6-9250-41DF-A7B6-BD2866610407}"/>
              </a:ext>
            </a:extLst>
          </p:cNvPr>
          <p:cNvSpPr txBox="1"/>
          <p:nvPr/>
        </p:nvSpPr>
        <p:spPr>
          <a:xfrm>
            <a:off x="5450889" y="5056227"/>
            <a:ext cx="107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IP telefon</a:t>
            </a:r>
          </a:p>
        </p:txBody>
      </p:sp>
      <p:sp>
        <p:nvSpPr>
          <p:cNvPr id="87" name="TekstniOkvir 86">
            <a:extLst>
              <a:ext uri="{FF2B5EF4-FFF2-40B4-BE49-F238E27FC236}">
                <a16:creationId xmlns:a16="http://schemas.microsoft.com/office/drawing/2014/main" id="{842E8491-0A50-4453-B370-EE86ACCC23BD}"/>
              </a:ext>
            </a:extLst>
          </p:cNvPr>
          <p:cNvSpPr txBox="1"/>
          <p:nvPr/>
        </p:nvSpPr>
        <p:spPr>
          <a:xfrm>
            <a:off x="10006646" y="1382220"/>
            <a:ext cx="14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Mrežni ormar</a:t>
            </a:r>
          </a:p>
        </p:txBody>
      </p:sp>
      <p:sp>
        <p:nvSpPr>
          <p:cNvPr id="88" name="TekstniOkvir 87">
            <a:extLst>
              <a:ext uri="{FF2B5EF4-FFF2-40B4-BE49-F238E27FC236}">
                <a16:creationId xmlns:a16="http://schemas.microsoft.com/office/drawing/2014/main" id="{A4575B4E-E2CD-4790-B428-066B6F54F7C6}"/>
              </a:ext>
            </a:extLst>
          </p:cNvPr>
          <p:cNvSpPr txBox="1"/>
          <p:nvPr/>
        </p:nvSpPr>
        <p:spPr>
          <a:xfrm>
            <a:off x="10052026" y="2380394"/>
            <a:ext cx="19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Patch</a:t>
            </a:r>
            <a:r>
              <a:rPr lang="hr-HR" dirty="0"/>
              <a:t> panel-optika</a:t>
            </a:r>
          </a:p>
        </p:txBody>
      </p:sp>
      <p:sp>
        <p:nvSpPr>
          <p:cNvPr id="89" name="TekstniOkvir 88">
            <a:extLst>
              <a:ext uri="{FF2B5EF4-FFF2-40B4-BE49-F238E27FC236}">
                <a16:creationId xmlns:a16="http://schemas.microsoft.com/office/drawing/2014/main" id="{579DB2A9-F421-4414-B64E-823CDCD39D65}"/>
              </a:ext>
            </a:extLst>
          </p:cNvPr>
          <p:cNvSpPr txBox="1"/>
          <p:nvPr/>
        </p:nvSpPr>
        <p:spPr>
          <a:xfrm>
            <a:off x="10006646" y="3018656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Patch</a:t>
            </a:r>
            <a:r>
              <a:rPr lang="hr-HR" dirty="0"/>
              <a:t> panel-bakar</a:t>
            </a:r>
          </a:p>
        </p:txBody>
      </p:sp>
    </p:spTree>
    <p:extLst>
      <p:ext uri="{BB962C8B-B14F-4D97-AF65-F5344CB8AC3E}">
        <p14:creationId xmlns:p14="http://schemas.microsoft.com/office/powerpoint/2010/main" val="128281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4474" y="69639"/>
            <a:ext cx="12192000" cy="6499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hr-HR" sz="4400" dirty="0"/>
              <a:t>Krajnji uređaji vs. mrežni uređaji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8BEF5E8-D6EF-4972-88E0-6E2E2067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4" y="3769885"/>
            <a:ext cx="634751" cy="494199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8D3108BD-FA42-4920-829B-D1650C6B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277" y="1769662"/>
            <a:ext cx="516266" cy="613445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AEB246DB-0909-4F05-B2BA-E151220A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673" y="1934751"/>
            <a:ext cx="1714528" cy="1108642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0D09F104-AC37-4644-9364-154039BDF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659" y="1255937"/>
            <a:ext cx="611741" cy="649974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E7C2C321-433B-4124-848E-6B056EA44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430" y="1142831"/>
            <a:ext cx="611741" cy="649974"/>
          </a:xfrm>
          <a:prstGeom prst="rect">
            <a:avLst/>
          </a:prstGeom>
        </p:spPr>
      </p:pic>
      <p:pic>
        <p:nvPicPr>
          <p:cNvPr id="4" name="Slika 3" descr="Slika na kojoj se prikazuje transport&#10;&#10;Opis je automatski generiran">
            <a:extLst>
              <a:ext uri="{FF2B5EF4-FFF2-40B4-BE49-F238E27FC236}">
                <a16:creationId xmlns:a16="http://schemas.microsoft.com/office/drawing/2014/main" id="{78607162-9995-478D-AB98-D8420A1FE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88" y="2326026"/>
            <a:ext cx="834715" cy="91692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E4B9368-062B-48AE-9344-BC42F30C5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547" y="714942"/>
            <a:ext cx="819788" cy="96934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66314DE-9769-4441-8078-89A381C09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88" y="1240198"/>
            <a:ext cx="873673" cy="50180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1CACBA2-97B4-4D41-8CD6-A43361DC0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335" y="5928651"/>
            <a:ext cx="547764" cy="40963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0D1E7817-D50B-4F12-B468-8164B87A0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325" y="5681185"/>
            <a:ext cx="769788" cy="923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312674C2-BCE6-43DF-81BD-0193721F53D4}"/>
                  </a:ext>
                </a:extLst>
              </p14:cNvPr>
              <p14:cNvContentPartPr/>
              <p14:nvPr/>
            </p14:nvContentPartPr>
            <p14:xfrm>
              <a:off x="1854497" y="1776463"/>
              <a:ext cx="360" cy="3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312674C2-BCE6-43DF-81BD-0193721F53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5857" y="176746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Slika 71">
            <a:extLst>
              <a:ext uri="{FF2B5EF4-FFF2-40B4-BE49-F238E27FC236}">
                <a16:creationId xmlns:a16="http://schemas.microsoft.com/office/drawing/2014/main" id="{A66E298B-E8A0-4BE6-A4F4-72C59BE628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0394" y="2657668"/>
            <a:ext cx="247260" cy="660489"/>
          </a:xfrm>
          <a:prstGeom prst="rect">
            <a:avLst/>
          </a:prstGeom>
        </p:spPr>
      </p:pic>
      <p:pic>
        <p:nvPicPr>
          <p:cNvPr id="73" name="Slika 72">
            <a:extLst>
              <a:ext uri="{FF2B5EF4-FFF2-40B4-BE49-F238E27FC236}">
                <a16:creationId xmlns:a16="http://schemas.microsoft.com/office/drawing/2014/main" id="{526ECCAA-6695-42F6-86CE-59D15EA48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0807" y="1232967"/>
            <a:ext cx="247260" cy="660489"/>
          </a:xfrm>
          <a:prstGeom prst="rect">
            <a:avLst/>
          </a:prstGeom>
        </p:spPr>
      </p:pic>
      <p:pic>
        <p:nvPicPr>
          <p:cNvPr id="74" name="Slika 73">
            <a:extLst>
              <a:ext uri="{FF2B5EF4-FFF2-40B4-BE49-F238E27FC236}">
                <a16:creationId xmlns:a16="http://schemas.microsoft.com/office/drawing/2014/main" id="{5EC5659D-597D-4D98-8366-AC402922A7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1209" y="3769885"/>
            <a:ext cx="247260" cy="660489"/>
          </a:xfrm>
          <a:prstGeom prst="rect">
            <a:avLst/>
          </a:prstGeom>
        </p:spPr>
      </p:pic>
      <p:pic>
        <p:nvPicPr>
          <p:cNvPr id="75" name="Slika 74">
            <a:extLst>
              <a:ext uri="{FF2B5EF4-FFF2-40B4-BE49-F238E27FC236}">
                <a16:creationId xmlns:a16="http://schemas.microsoft.com/office/drawing/2014/main" id="{B5C67781-E445-4052-870F-BC42CC28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4" y="4478279"/>
            <a:ext cx="634751" cy="494199"/>
          </a:xfrm>
          <a:prstGeom prst="rect">
            <a:avLst/>
          </a:prstGeom>
        </p:spPr>
      </p:pic>
      <p:pic>
        <p:nvPicPr>
          <p:cNvPr id="76" name="Slika 75">
            <a:extLst>
              <a:ext uri="{FF2B5EF4-FFF2-40B4-BE49-F238E27FC236}">
                <a16:creationId xmlns:a16="http://schemas.microsoft.com/office/drawing/2014/main" id="{0ED67CA6-6856-4D3F-8A88-3BF2B248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3" y="5235586"/>
            <a:ext cx="634751" cy="494199"/>
          </a:xfrm>
          <a:prstGeom prst="rect">
            <a:avLst/>
          </a:prstGeom>
        </p:spPr>
      </p:pic>
      <p:pic>
        <p:nvPicPr>
          <p:cNvPr id="77" name="Slika 76">
            <a:extLst>
              <a:ext uri="{FF2B5EF4-FFF2-40B4-BE49-F238E27FC236}">
                <a16:creationId xmlns:a16="http://schemas.microsoft.com/office/drawing/2014/main" id="{9EB762F1-3386-4402-8539-A65E4C86F6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1209" y="4506521"/>
            <a:ext cx="247260" cy="660489"/>
          </a:xfrm>
          <a:prstGeom prst="rect">
            <a:avLst/>
          </a:prstGeom>
        </p:spPr>
      </p:pic>
      <p:pic>
        <p:nvPicPr>
          <p:cNvPr id="78" name="Slika 77">
            <a:extLst>
              <a:ext uri="{FF2B5EF4-FFF2-40B4-BE49-F238E27FC236}">
                <a16:creationId xmlns:a16="http://schemas.microsoft.com/office/drawing/2014/main" id="{F89E9BC2-C3E2-4FEE-89E9-4FB78D9277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0394" y="5226761"/>
            <a:ext cx="247260" cy="660489"/>
          </a:xfrm>
          <a:prstGeom prst="rect">
            <a:avLst/>
          </a:prstGeom>
        </p:spPr>
      </p:pic>
      <p:pic>
        <p:nvPicPr>
          <p:cNvPr id="79" name="Slika 78">
            <a:extLst>
              <a:ext uri="{FF2B5EF4-FFF2-40B4-BE49-F238E27FC236}">
                <a16:creationId xmlns:a16="http://schemas.microsoft.com/office/drawing/2014/main" id="{09143406-4ED9-41E9-9226-ADE46A11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36" y="1977261"/>
            <a:ext cx="516266" cy="613445"/>
          </a:xfrm>
          <a:prstGeom prst="rect">
            <a:avLst/>
          </a:prstGeom>
        </p:spPr>
      </p:pic>
      <p:pic>
        <p:nvPicPr>
          <p:cNvPr id="80" name="Slika 79">
            <a:extLst>
              <a:ext uri="{FF2B5EF4-FFF2-40B4-BE49-F238E27FC236}">
                <a16:creationId xmlns:a16="http://schemas.microsoft.com/office/drawing/2014/main" id="{CBEED3E8-F521-43B0-AFCD-334F2AF02E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1099" y="5729785"/>
            <a:ext cx="247260" cy="660489"/>
          </a:xfrm>
          <a:prstGeom prst="rect">
            <a:avLst/>
          </a:prstGeom>
        </p:spPr>
      </p:pic>
      <p:pic>
        <p:nvPicPr>
          <p:cNvPr id="123" name="Slika 122">
            <a:extLst>
              <a:ext uri="{FF2B5EF4-FFF2-40B4-BE49-F238E27FC236}">
                <a16:creationId xmlns:a16="http://schemas.microsoft.com/office/drawing/2014/main" id="{A76EAB51-E7C9-41B1-8AAF-1A3366F1C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201" y="1405140"/>
            <a:ext cx="611741" cy="649974"/>
          </a:xfrm>
          <a:prstGeom prst="rect">
            <a:avLst/>
          </a:prstGeom>
        </p:spPr>
      </p:pic>
      <p:grpSp>
        <p:nvGrpSpPr>
          <p:cNvPr id="126" name="Grupa 125">
            <a:extLst>
              <a:ext uri="{FF2B5EF4-FFF2-40B4-BE49-F238E27FC236}">
                <a16:creationId xmlns:a16="http://schemas.microsoft.com/office/drawing/2014/main" id="{0B1C649E-46EC-46C5-89B1-48E0D83EA633}"/>
              </a:ext>
            </a:extLst>
          </p:cNvPr>
          <p:cNvGrpSpPr/>
          <p:nvPr/>
        </p:nvGrpSpPr>
        <p:grpSpPr>
          <a:xfrm>
            <a:off x="5297134" y="1156034"/>
            <a:ext cx="1380493" cy="1333038"/>
            <a:chOff x="5297134" y="1156034"/>
            <a:chExt cx="1380493" cy="1333038"/>
          </a:xfrm>
        </p:grpSpPr>
        <p:pic>
          <p:nvPicPr>
            <p:cNvPr id="45" name="Slika 44">
              <a:extLst>
                <a:ext uri="{FF2B5EF4-FFF2-40B4-BE49-F238E27FC236}">
                  <a16:creationId xmlns:a16="http://schemas.microsoft.com/office/drawing/2014/main" id="{FA549444-7212-4711-AC9A-1A3AD925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77538" y="1745482"/>
              <a:ext cx="684162" cy="538501"/>
            </a:xfrm>
            <a:prstGeom prst="rect">
              <a:avLst/>
            </a:prstGeom>
          </p:spPr>
        </p:pic>
        <p:pic>
          <p:nvPicPr>
            <p:cNvPr id="82" name="Slika 81">
              <a:extLst>
                <a:ext uri="{FF2B5EF4-FFF2-40B4-BE49-F238E27FC236}">
                  <a16:creationId xmlns:a16="http://schemas.microsoft.com/office/drawing/2014/main" id="{5DC82B41-E2FE-4612-A401-48EF969B3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57643" y="1361107"/>
              <a:ext cx="1259474" cy="377843"/>
            </a:xfrm>
            <a:prstGeom prst="rect">
              <a:avLst/>
            </a:prstGeom>
          </p:spPr>
        </p:pic>
        <p:pic>
          <p:nvPicPr>
            <p:cNvPr id="118" name="Slika 117">
              <a:extLst>
                <a:ext uri="{FF2B5EF4-FFF2-40B4-BE49-F238E27FC236}">
                  <a16:creationId xmlns:a16="http://schemas.microsoft.com/office/drawing/2014/main" id="{A4621AFB-6D8D-4F8E-93F7-6457A9D43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97134" y="1156034"/>
              <a:ext cx="1380493" cy="1333038"/>
            </a:xfrm>
            <a:prstGeom prst="rect">
              <a:avLst/>
            </a:prstGeom>
          </p:spPr>
        </p:pic>
        <p:pic>
          <p:nvPicPr>
            <p:cNvPr id="120" name="Slika 119" descr="Slika na kojoj se prikazuje monitor, zaslon, na zatvorenom, ruka&#10;&#10;Opis je automatski generiran">
              <a:extLst>
                <a:ext uri="{FF2B5EF4-FFF2-40B4-BE49-F238E27FC236}">
                  <a16:creationId xmlns:a16="http://schemas.microsoft.com/office/drawing/2014/main" id="{1BDAA089-48B1-466D-9B34-E46B85F4B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34379" y="1216760"/>
              <a:ext cx="1127321" cy="101798"/>
            </a:xfrm>
            <a:prstGeom prst="rect">
              <a:avLst/>
            </a:prstGeom>
          </p:spPr>
        </p:pic>
        <p:pic>
          <p:nvPicPr>
            <p:cNvPr id="125" name="Slika 124">
              <a:extLst>
                <a:ext uri="{FF2B5EF4-FFF2-40B4-BE49-F238E27FC236}">
                  <a16:creationId xmlns:a16="http://schemas.microsoft.com/office/drawing/2014/main" id="{3347C4A5-C1FB-41E4-8330-7B061122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79342" y="1975990"/>
              <a:ext cx="398196" cy="48450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FAFF0F-8E38-4E51-A30E-13BD94ECC2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57643" y="3242948"/>
            <a:ext cx="3476625" cy="1619250"/>
          </a:xfrm>
          <a:prstGeom prst="rect">
            <a:avLst/>
          </a:prstGeom>
        </p:spPr>
      </p:pic>
      <p:pic>
        <p:nvPicPr>
          <p:cNvPr id="1028" name="Picture 4" descr="floor cable management | Cable management, Server room, Home technology">
            <a:extLst>
              <a:ext uri="{FF2B5EF4-FFF2-40B4-BE49-F238E27FC236}">
                <a16:creationId xmlns:a16="http://schemas.microsoft.com/office/drawing/2014/main" id="{8FBE1319-410D-49E7-9CA7-7285D24D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8" y="2576335"/>
            <a:ext cx="2215373" cy="31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ed direction on Network Closet cleanup. - Best Practices">
            <a:extLst>
              <a:ext uri="{FF2B5EF4-FFF2-40B4-BE49-F238E27FC236}">
                <a16:creationId xmlns:a16="http://schemas.microsoft.com/office/drawing/2014/main" id="{7BEF1CC8-7DF7-4A01-8513-33E9FBD06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00" y="2584725"/>
            <a:ext cx="2883313" cy="4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rver room cable colors Stock Photos - Page 1 : Masterfile">
            <a:extLst>
              <a:ext uri="{FF2B5EF4-FFF2-40B4-BE49-F238E27FC236}">
                <a16:creationId xmlns:a16="http://schemas.microsoft.com/office/drawing/2014/main" id="{61D0F615-847F-456C-8EB1-F458B536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62" y="2399357"/>
            <a:ext cx="2916249" cy="43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32613" y="132169"/>
            <a:ext cx="9715900" cy="740528"/>
          </a:xfrm>
        </p:spPr>
        <p:txBody>
          <a:bodyPr>
            <a:normAutofit/>
          </a:bodyPr>
          <a:lstStyle/>
          <a:p>
            <a:r>
              <a:rPr lang="hr-HR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Definiranje računalne mreže</a:t>
            </a:r>
          </a:p>
        </p:txBody>
      </p:sp>
      <p:pic>
        <p:nvPicPr>
          <p:cNvPr id="13" name="Slika 11">
            <a:extLst>
              <a:ext uri="{FF2B5EF4-FFF2-40B4-BE49-F238E27FC236}">
                <a16:creationId xmlns:a16="http://schemas.microsoft.com/office/drawing/2014/main" id="{2865809A-C83B-4AFA-AECF-02673575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360" y="3527372"/>
            <a:ext cx="2419350" cy="2419350"/>
          </a:xfrm>
          <a:prstGeom prst="rect">
            <a:avLst/>
          </a:prstGeom>
        </p:spPr>
      </p:pic>
      <p:pic>
        <p:nvPicPr>
          <p:cNvPr id="14" name="Slika 3">
            <a:extLst>
              <a:ext uri="{FF2B5EF4-FFF2-40B4-BE49-F238E27FC236}">
                <a16:creationId xmlns:a16="http://schemas.microsoft.com/office/drawing/2014/main" id="{9EF2D705-F748-4D95-A745-6D16395AA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562" y="1218885"/>
            <a:ext cx="2492586" cy="1599719"/>
          </a:xfrm>
          <a:prstGeom prst="rect">
            <a:avLst/>
          </a:prstGeom>
        </p:spPr>
      </p:pic>
      <p:pic>
        <p:nvPicPr>
          <p:cNvPr id="16" name="Slika 7">
            <a:extLst>
              <a:ext uri="{FF2B5EF4-FFF2-40B4-BE49-F238E27FC236}">
                <a16:creationId xmlns:a16="http://schemas.microsoft.com/office/drawing/2014/main" id="{9A79894B-5B83-4C58-A959-2DBDD01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078" y="2752848"/>
            <a:ext cx="3104628" cy="1849437"/>
          </a:xfrm>
          <a:prstGeom prst="rect">
            <a:avLst/>
          </a:prstGeom>
        </p:spPr>
      </p:pic>
      <p:pic>
        <p:nvPicPr>
          <p:cNvPr id="17" name="Slika 14">
            <a:extLst>
              <a:ext uri="{FF2B5EF4-FFF2-40B4-BE49-F238E27FC236}">
                <a16:creationId xmlns:a16="http://schemas.microsoft.com/office/drawing/2014/main" id="{5FAE124B-8F40-4AB3-9B69-BF59DEA3F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365" y="1504951"/>
            <a:ext cx="2886074" cy="1924049"/>
          </a:xfrm>
          <a:prstGeom prst="rect">
            <a:avLst/>
          </a:prstGeom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id="{EA8FC132-1CD7-468F-ACEC-0735179F2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81" y="1284640"/>
            <a:ext cx="3104627" cy="1924049"/>
          </a:xfrm>
          <a:prstGeom prst="rect">
            <a:avLst/>
          </a:prstGeom>
        </p:spPr>
      </p:pic>
      <p:pic>
        <p:nvPicPr>
          <p:cNvPr id="19" name="Slika 9">
            <a:extLst>
              <a:ext uri="{FF2B5EF4-FFF2-40B4-BE49-F238E27FC236}">
                <a16:creationId xmlns:a16="http://schemas.microsoft.com/office/drawing/2014/main" id="{47535358-2F7B-444B-A2B3-BE2E20DF0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86" y="4400687"/>
            <a:ext cx="1466340" cy="18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37906" y="1977"/>
            <a:ext cx="12192000" cy="750243"/>
          </a:xfrm>
        </p:spPr>
        <p:txBody>
          <a:bodyPr>
            <a:normAutofit/>
          </a:bodyPr>
          <a:lstStyle/>
          <a:p>
            <a:pPr algn="l"/>
            <a:r>
              <a:rPr lang="hr-HR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krajnji uređaji vs. mrežni uređaji</a:t>
            </a:r>
            <a:endParaRPr lang="hr-HR" sz="4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B98EAB8-CBEA-4405-B8FB-B638EF1FC653}"/>
              </a:ext>
            </a:extLst>
          </p:cNvPr>
          <p:cNvSpPr txBox="1"/>
          <p:nvPr/>
        </p:nvSpPr>
        <p:spPr>
          <a:xfrm>
            <a:off x="796752" y="1054146"/>
            <a:ext cx="9895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Krajnji uređaji su svi uređaji koji se povezuju na mrežu s ciljem ostvarivanja međusobne komunikacije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Mrežni uređaji su svi uređaji koji omogućavaju krajnjim uređajima da međusobno komuniciraju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35" name="Slika 5">
            <a:extLst>
              <a:ext uri="{FF2B5EF4-FFF2-40B4-BE49-F238E27FC236}">
                <a16:creationId xmlns:a16="http://schemas.microsoft.com/office/drawing/2014/main" id="{A5173FD1-CB99-4B75-B1AF-20D2EE95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870" y="5440714"/>
            <a:ext cx="687339" cy="836319"/>
          </a:xfrm>
          <a:prstGeom prst="rect">
            <a:avLst/>
          </a:prstGeom>
        </p:spPr>
      </p:pic>
      <p:pic>
        <p:nvPicPr>
          <p:cNvPr id="37" name="Slika 7">
            <a:extLst>
              <a:ext uri="{FF2B5EF4-FFF2-40B4-BE49-F238E27FC236}">
                <a16:creationId xmlns:a16="http://schemas.microsoft.com/office/drawing/2014/main" id="{140C4C7C-4296-4484-9852-54945B40F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49" y="5558331"/>
            <a:ext cx="902404" cy="702586"/>
          </a:xfrm>
          <a:prstGeom prst="rect">
            <a:avLst/>
          </a:prstGeom>
        </p:spPr>
      </p:pic>
      <p:pic>
        <p:nvPicPr>
          <p:cNvPr id="39" name="Slika 9">
            <a:extLst>
              <a:ext uri="{FF2B5EF4-FFF2-40B4-BE49-F238E27FC236}">
                <a16:creationId xmlns:a16="http://schemas.microsoft.com/office/drawing/2014/main" id="{818F263C-8133-463F-B804-92CB8AAEE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64" y="4035159"/>
            <a:ext cx="761110" cy="771258"/>
          </a:xfrm>
          <a:prstGeom prst="rect">
            <a:avLst/>
          </a:prstGeom>
        </p:spPr>
      </p:pic>
      <p:pic>
        <p:nvPicPr>
          <p:cNvPr id="40" name="Slika 11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4CF7CFCF-B403-45FD-BB18-659AEAE45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639" y="4264615"/>
            <a:ext cx="851211" cy="702586"/>
          </a:xfrm>
          <a:prstGeom prst="rect">
            <a:avLst/>
          </a:prstGeom>
        </p:spPr>
      </p:pic>
      <p:pic>
        <p:nvPicPr>
          <p:cNvPr id="41" name="Slika 13">
            <a:extLst>
              <a:ext uri="{FF2B5EF4-FFF2-40B4-BE49-F238E27FC236}">
                <a16:creationId xmlns:a16="http://schemas.microsoft.com/office/drawing/2014/main" id="{414DAB30-18B0-4F03-9A74-B67099F97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484" y="5443999"/>
            <a:ext cx="912771" cy="969818"/>
          </a:xfrm>
          <a:prstGeom prst="rect">
            <a:avLst/>
          </a:prstGeom>
        </p:spPr>
      </p:pic>
      <p:pic>
        <p:nvPicPr>
          <p:cNvPr id="44" name="Slika 17">
            <a:extLst>
              <a:ext uri="{FF2B5EF4-FFF2-40B4-BE49-F238E27FC236}">
                <a16:creationId xmlns:a16="http://schemas.microsoft.com/office/drawing/2014/main" id="{DAAF5490-61F1-4A91-8618-37A1440DC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0332" y="2794395"/>
            <a:ext cx="809738" cy="803412"/>
          </a:xfrm>
          <a:prstGeom prst="rect">
            <a:avLst/>
          </a:prstGeom>
        </p:spPr>
      </p:pic>
      <p:pic>
        <p:nvPicPr>
          <p:cNvPr id="46" name="Slika 19" descr="Slika na kojoj se prikazuje transport&#10;&#10;Opis je generiran uz visoku pouzdanost">
            <a:extLst>
              <a:ext uri="{FF2B5EF4-FFF2-40B4-BE49-F238E27FC236}">
                <a16:creationId xmlns:a16="http://schemas.microsoft.com/office/drawing/2014/main" id="{4B468CE6-8A14-4D0F-9B5A-9364D37BC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03" y="2016684"/>
            <a:ext cx="1257475" cy="1381318"/>
          </a:xfrm>
          <a:prstGeom prst="rect">
            <a:avLst/>
          </a:prstGeom>
        </p:spPr>
      </p:pic>
      <p:pic>
        <p:nvPicPr>
          <p:cNvPr id="48" name="Slika 21">
            <a:extLst>
              <a:ext uri="{FF2B5EF4-FFF2-40B4-BE49-F238E27FC236}">
                <a16:creationId xmlns:a16="http://schemas.microsoft.com/office/drawing/2014/main" id="{D5F0CD15-8896-4330-A5D5-EE6EE53E9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3589" y="3495675"/>
            <a:ext cx="1106481" cy="1308339"/>
          </a:xfrm>
          <a:prstGeom prst="rect">
            <a:avLst/>
          </a:prstGeom>
        </p:spPr>
      </p:pic>
      <p:pic>
        <p:nvPicPr>
          <p:cNvPr id="50" name="Slika 23" descr="Slika na kojoj se prikazuje tekst, osoba&#10;&#10;Opis je generiran uz visoku pouzdanost">
            <a:extLst>
              <a:ext uri="{FF2B5EF4-FFF2-40B4-BE49-F238E27FC236}">
                <a16:creationId xmlns:a16="http://schemas.microsoft.com/office/drawing/2014/main" id="{7018B1D6-85FC-4BE4-907C-5E43CB2538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19" y="5443574"/>
            <a:ext cx="1364841" cy="1054146"/>
          </a:xfrm>
          <a:prstGeom prst="rect">
            <a:avLst/>
          </a:prstGeom>
        </p:spPr>
      </p:pic>
      <p:pic>
        <p:nvPicPr>
          <p:cNvPr id="52" name="Slika 25">
            <a:extLst>
              <a:ext uri="{FF2B5EF4-FFF2-40B4-BE49-F238E27FC236}">
                <a16:creationId xmlns:a16="http://schemas.microsoft.com/office/drawing/2014/main" id="{BECDC2CD-97DA-4080-A53E-DD12AF9F12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1006" y="1946458"/>
            <a:ext cx="851211" cy="581763"/>
          </a:xfrm>
          <a:prstGeom prst="rect">
            <a:avLst/>
          </a:prstGeom>
        </p:spPr>
      </p:pic>
      <p:pic>
        <p:nvPicPr>
          <p:cNvPr id="53" name="Slika 27">
            <a:extLst>
              <a:ext uri="{FF2B5EF4-FFF2-40B4-BE49-F238E27FC236}">
                <a16:creationId xmlns:a16="http://schemas.microsoft.com/office/drawing/2014/main" id="{41BBB3FA-5817-405E-B642-DD5C0FB64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1692" y="2794395"/>
            <a:ext cx="1231132" cy="632025"/>
          </a:xfrm>
          <a:prstGeom prst="rect">
            <a:avLst/>
          </a:prstGeom>
        </p:spPr>
      </p:pic>
      <p:pic>
        <p:nvPicPr>
          <p:cNvPr id="54" name="Slika 29">
            <a:extLst>
              <a:ext uri="{FF2B5EF4-FFF2-40B4-BE49-F238E27FC236}">
                <a16:creationId xmlns:a16="http://schemas.microsoft.com/office/drawing/2014/main" id="{47086D10-DA9F-411B-94E5-349A787E9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5568" y="3470549"/>
            <a:ext cx="516266" cy="613445"/>
          </a:xfrm>
          <a:prstGeom prst="rect">
            <a:avLst/>
          </a:prstGeom>
        </p:spPr>
      </p:pic>
      <p:pic>
        <p:nvPicPr>
          <p:cNvPr id="55" name="Slika 30">
            <a:extLst>
              <a:ext uri="{FF2B5EF4-FFF2-40B4-BE49-F238E27FC236}">
                <a16:creationId xmlns:a16="http://schemas.microsoft.com/office/drawing/2014/main" id="{E81149C2-BB6B-45C9-9672-C1080B9FCF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7333" y="1984259"/>
            <a:ext cx="851211" cy="581763"/>
          </a:xfrm>
          <a:prstGeom prst="rect">
            <a:avLst/>
          </a:prstGeom>
        </p:spPr>
      </p:pic>
      <p:pic>
        <p:nvPicPr>
          <p:cNvPr id="56" name="Slika 31">
            <a:extLst>
              <a:ext uri="{FF2B5EF4-FFF2-40B4-BE49-F238E27FC236}">
                <a16:creationId xmlns:a16="http://schemas.microsoft.com/office/drawing/2014/main" id="{63933EE4-D86B-4779-AFE1-8F7131DB87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0808" y="1973269"/>
            <a:ext cx="851211" cy="581763"/>
          </a:xfrm>
          <a:prstGeom prst="rect">
            <a:avLst/>
          </a:prstGeom>
        </p:spPr>
      </p:pic>
      <p:pic>
        <p:nvPicPr>
          <p:cNvPr id="57" name="Slika 32">
            <a:extLst>
              <a:ext uri="{FF2B5EF4-FFF2-40B4-BE49-F238E27FC236}">
                <a16:creationId xmlns:a16="http://schemas.microsoft.com/office/drawing/2014/main" id="{87125D07-1317-4AC9-B8C8-96308C3A4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58" y="5558331"/>
            <a:ext cx="902404" cy="702586"/>
          </a:xfrm>
          <a:prstGeom prst="rect">
            <a:avLst/>
          </a:prstGeom>
        </p:spPr>
      </p:pic>
      <p:pic>
        <p:nvPicPr>
          <p:cNvPr id="58" name="Slika 35">
            <a:extLst>
              <a:ext uri="{FF2B5EF4-FFF2-40B4-BE49-F238E27FC236}">
                <a16:creationId xmlns:a16="http://schemas.microsoft.com/office/drawing/2014/main" id="{1AA7E4FE-BCBB-472F-AF9D-23518410E7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4619" y="3580247"/>
            <a:ext cx="851211" cy="705289"/>
          </a:xfrm>
          <a:prstGeom prst="rect">
            <a:avLst/>
          </a:prstGeom>
        </p:spPr>
      </p:pic>
      <p:pic>
        <p:nvPicPr>
          <p:cNvPr id="59" name="Slika 37">
            <a:extLst>
              <a:ext uri="{FF2B5EF4-FFF2-40B4-BE49-F238E27FC236}">
                <a16:creationId xmlns:a16="http://schemas.microsoft.com/office/drawing/2014/main" id="{B67A5B7F-5761-4302-872C-105378EB9F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9038" y="1547553"/>
            <a:ext cx="1451032" cy="938261"/>
          </a:xfrm>
          <a:prstGeom prst="rect">
            <a:avLst/>
          </a:prstGeom>
        </p:spPr>
      </p:pic>
      <p:pic>
        <p:nvPicPr>
          <p:cNvPr id="60" name="Slika 41">
            <a:extLst>
              <a:ext uri="{FF2B5EF4-FFF2-40B4-BE49-F238E27FC236}">
                <a16:creationId xmlns:a16="http://schemas.microsoft.com/office/drawing/2014/main" id="{C8713535-7979-44EE-9E7C-AA4DBC65C7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2939" y="3323455"/>
            <a:ext cx="1619476" cy="485843"/>
          </a:xfrm>
          <a:prstGeom prst="rect">
            <a:avLst/>
          </a:prstGeom>
        </p:spPr>
      </p:pic>
      <p:pic>
        <p:nvPicPr>
          <p:cNvPr id="61" name="Slika 42">
            <a:extLst>
              <a:ext uri="{FF2B5EF4-FFF2-40B4-BE49-F238E27FC236}">
                <a16:creationId xmlns:a16="http://schemas.microsoft.com/office/drawing/2014/main" id="{CFB4800E-B35E-45ED-86DB-D6D7948CCA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2939" y="4264615"/>
            <a:ext cx="1619476" cy="485843"/>
          </a:xfrm>
          <a:prstGeom prst="rect">
            <a:avLst/>
          </a:prstGeom>
        </p:spPr>
      </p:pic>
      <p:pic>
        <p:nvPicPr>
          <p:cNvPr id="62" name="Slika 44">
            <a:extLst>
              <a:ext uri="{FF2B5EF4-FFF2-40B4-BE49-F238E27FC236}">
                <a16:creationId xmlns:a16="http://schemas.microsoft.com/office/drawing/2014/main" id="{4CCFDFC7-BB5B-4E63-AE42-4902B3230C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0209" y="1754246"/>
            <a:ext cx="1476581" cy="1162212"/>
          </a:xfrm>
          <a:prstGeom prst="rect">
            <a:avLst/>
          </a:prstGeom>
        </p:spPr>
      </p:pic>
      <p:pic>
        <p:nvPicPr>
          <p:cNvPr id="63" name="Slika 46">
            <a:extLst>
              <a:ext uri="{FF2B5EF4-FFF2-40B4-BE49-F238E27FC236}">
                <a16:creationId xmlns:a16="http://schemas.microsoft.com/office/drawing/2014/main" id="{B19E6905-8AA7-4F69-9C96-D309CA076A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7010" y="4264615"/>
            <a:ext cx="1333686" cy="466790"/>
          </a:xfrm>
          <a:prstGeom prst="rect">
            <a:avLst/>
          </a:prstGeom>
        </p:spPr>
      </p:pic>
      <p:pic>
        <p:nvPicPr>
          <p:cNvPr id="64" name="Slika 50">
            <a:extLst>
              <a:ext uri="{FF2B5EF4-FFF2-40B4-BE49-F238E27FC236}">
                <a16:creationId xmlns:a16="http://schemas.microsoft.com/office/drawing/2014/main" id="{DFE7D8DB-5A01-4254-B830-897B6C9FBB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1914" y="3042754"/>
            <a:ext cx="640372" cy="478887"/>
          </a:xfrm>
          <a:prstGeom prst="rect">
            <a:avLst/>
          </a:prstGeom>
        </p:spPr>
      </p:pic>
      <p:pic>
        <p:nvPicPr>
          <p:cNvPr id="6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B0923BE8-6140-4E35-B96A-177278FF79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28464" y="4243742"/>
            <a:ext cx="647288" cy="410977"/>
          </a:xfrm>
          <a:prstGeom prst="rect">
            <a:avLst/>
          </a:prstGeom>
        </p:spPr>
      </p:pic>
      <p:pic>
        <p:nvPicPr>
          <p:cNvPr id="66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3436E3AB-C732-4398-9F3B-D6607DEDDE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0" y="5716932"/>
            <a:ext cx="490530" cy="543985"/>
          </a:xfrm>
          <a:prstGeom prst="rect">
            <a:avLst/>
          </a:prstGeom>
        </p:spPr>
      </p:pic>
      <p:pic>
        <p:nvPicPr>
          <p:cNvPr id="67" name="Slika 34" descr="Slika na kojoj se prikazuje tekst&#10;&#10;Opis je automatski generiran">
            <a:extLst>
              <a:ext uri="{FF2B5EF4-FFF2-40B4-BE49-F238E27FC236}">
                <a16:creationId xmlns:a16="http://schemas.microsoft.com/office/drawing/2014/main" id="{19358093-76CB-49FD-A8B6-D3F55E03BEE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1525" y="5698654"/>
            <a:ext cx="490530" cy="543985"/>
          </a:xfrm>
          <a:prstGeom prst="rect">
            <a:avLst/>
          </a:prstGeom>
        </p:spPr>
      </p:pic>
      <p:pic>
        <p:nvPicPr>
          <p:cNvPr id="68" name="Slika 12">
            <a:extLst>
              <a:ext uri="{FF2B5EF4-FFF2-40B4-BE49-F238E27FC236}">
                <a16:creationId xmlns:a16="http://schemas.microsoft.com/office/drawing/2014/main" id="{EB5EB2ED-422D-4A6E-AD79-1DBAD3C6630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48537" y="1914668"/>
            <a:ext cx="1057383" cy="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3517"/>
            <a:ext cx="12192000" cy="717716"/>
          </a:xfrm>
        </p:spPr>
        <p:txBody>
          <a:bodyPr>
            <a:normAutofit fontScale="90000"/>
          </a:bodyPr>
          <a:lstStyle/>
          <a:p>
            <a:pPr algn="l"/>
            <a:r>
              <a:rPr lang="hr-HR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Povezivanje uređaja u maloj računalnoj mreži</a:t>
            </a:r>
            <a:endParaRPr lang="hr-HR" sz="4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78FADE4-2450-4990-AEBA-EE3EFC761A73}"/>
              </a:ext>
            </a:extLst>
          </p:cNvPr>
          <p:cNvSpPr txBox="1"/>
          <p:nvPr/>
        </p:nvSpPr>
        <p:spPr>
          <a:xfrm>
            <a:off x="388189" y="1319842"/>
            <a:ext cx="11691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/>
              <a:t>Kabeli (bakreni UTP ili STP Cat 5e minimum (jer podržava brzinu od 1Gbps)-bolje Cat6)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/>
              <a:t>Konektori (RJ45 s plastičnom zaštitom)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/>
              <a:t>Kanalice za provlačenje kabela (ako ne postoji kabliranje u prostoru)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/>
              <a:t>Preklopnik (</a:t>
            </a:r>
            <a:r>
              <a:rPr lang="hr-HR" sz="3600" dirty="0" err="1"/>
              <a:t>switch</a:t>
            </a:r>
            <a:r>
              <a:rPr lang="hr-HR" sz="3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/>
              <a:t>Kliješta za „</a:t>
            </a:r>
            <a:r>
              <a:rPr lang="hr-HR" sz="3600" dirty="0" err="1"/>
              <a:t>krimpanje</a:t>
            </a:r>
            <a:r>
              <a:rPr lang="hr-HR" sz="36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 err="1"/>
              <a:t>Tester</a:t>
            </a:r>
            <a:endParaRPr lang="hr-H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3600" dirty="0"/>
          </a:p>
        </p:txBody>
      </p:sp>
      <p:pic>
        <p:nvPicPr>
          <p:cNvPr id="4" name="Picture 2" descr="Cables Kart RJ45 CAT6 CAT5E Ethernet LAN Network Cable - 15 Meter 15 m LAN  Cable - Cables Kart : Flipkart.com">
            <a:extLst>
              <a:ext uri="{FF2B5EF4-FFF2-40B4-BE49-F238E27FC236}">
                <a16:creationId xmlns:a16="http://schemas.microsoft.com/office/drawing/2014/main" id="{E16CD021-7769-4B3D-80DC-F1593C24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7" y="3739032"/>
            <a:ext cx="1957205" cy="195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52A4F-A520-47DA-ABF9-920583F0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77" y="3959323"/>
            <a:ext cx="1812706" cy="17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560</Words>
  <Application>Microsoft Office PowerPoint</Application>
  <PresentationFormat>Widescreen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Trebuchet MS</vt:lpstr>
      <vt:lpstr>Calibri</vt:lpstr>
      <vt:lpstr>Stolzl Bold</vt:lpstr>
      <vt:lpstr>Stolzl Book</vt:lpstr>
      <vt:lpstr>Calibri Light</vt:lpstr>
      <vt:lpstr>Symbol</vt:lpstr>
      <vt:lpstr>Office Theme</vt:lpstr>
      <vt:lpstr>Izrada male računalne mreže</vt:lpstr>
      <vt:lpstr>PowerPoint Presentation</vt:lpstr>
      <vt:lpstr>Definiranje računalne mreže</vt:lpstr>
      <vt:lpstr>Gdje se nalazi računalna mreža i kako je koristimo</vt:lpstr>
      <vt:lpstr>Komponente (male) računalne mreže</vt:lpstr>
      <vt:lpstr>Krajnji uređaji vs. mrežni uređaji</vt:lpstr>
      <vt:lpstr>Definiranje računalne mreže</vt:lpstr>
      <vt:lpstr>krajnji uređaji vs. mrežni uređaji</vt:lpstr>
      <vt:lpstr>Povezivanje uređaja u maloj računalnoj mreži</vt:lpstr>
      <vt:lpstr>Povezivanje uređaja  kabeli - straight through UTP</vt:lpstr>
      <vt:lpstr>Povezivanje uređaja  - Crossover UTP</vt:lpstr>
      <vt:lpstr>Povezivanje uređaja  u maloj mreži</vt:lpstr>
      <vt:lpstr>Conversation -Choosing the devices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 @ Racunarstvo</cp:lastModifiedBy>
  <cp:revision>51</cp:revision>
  <cp:lastPrinted>2022-09-12T10:06:13Z</cp:lastPrinted>
  <dcterms:created xsi:type="dcterms:W3CDTF">2018-01-24T13:33:55Z</dcterms:created>
  <dcterms:modified xsi:type="dcterms:W3CDTF">2023-09-29T07:14:37Z</dcterms:modified>
</cp:coreProperties>
</file>