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65" r:id="rId6"/>
    <p:sldId id="258" r:id="rId7"/>
    <p:sldId id="259" r:id="rId8"/>
    <p:sldId id="268" r:id="rId9"/>
    <p:sldId id="270" r:id="rId10"/>
    <p:sldId id="272" r:id="rId11"/>
    <p:sldId id="266" r:id="rId12"/>
    <p:sldId id="260" r:id="rId13"/>
    <p:sldId id="261" r:id="rId14"/>
    <p:sldId id="264" r:id="rId15"/>
    <p:sldId id="263" r:id="rId16"/>
  </p:sldIdLst>
  <p:sldSz cx="12192000" cy="6858000"/>
  <p:notesSz cx="6858000" cy="9144000"/>
  <p:embeddedFontLst>
    <p:embeddedFont>
      <p:font typeface="Stolzl" panose="020B0604020202020204" charset="-18"/>
      <p:regular r:id="rId18"/>
    </p:embeddedFont>
    <p:embeddedFont>
      <p:font typeface="Stolzl Bold" panose="00000800000000000000" charset="-18"/>
      <p:bold r:id="rId19"/>
    </p:embeddedFont>
    <p:embeddedFont>
      <p:font typeface="Stolzl Book" panose="00000500000000000000" charset="-18"/>
      <p:regular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112" d="100"/>
          <a:sy n="112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3086" y="728663"/>
            <a:ext cx="5170713" cy="1680429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  <a:t>Glavni naslov</a:t>
            </a:r>
            <a:br>
              <a:rPr lang="hr-HR" sz="4800" dirty="0">
                <a:solidFill>
                  <a:schemeClr val="bg1"/>
                </a:solidFill>
                <a:latin typeface="Stolzl Bold" panose="00000800000000000000" pitchFamily="50" charset="-18"/>
              </a:rPr>
            </a:br>
            <a:r>
              <a:rPr lang="hr-HR" sz="4800" dirty="0">
                <a:solidFill>
                  <a:schemeClr val="bg1"/>
                </a:solidFill>
                <a:latin typeface="Stolzl Book" panose="00000500000000000000" pitchFamily="50" charset="-18"/>
              </a:rPr>
              <a:t>Tekst</a:t>
            </a:r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74540"/>
            <a:ext cx="6183086" cy="5993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2" y="6283318"/>
            <a:ext cx="1414604" cy="57468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1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Slika 4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7290"/>
            <a:ext cx="8686800" cy="56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62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>
            <a:normAutofit fontScale="90000"/>
          </a:bodyPr>
          <a:lstStyle/>
          <a:p>
            <a:r>
              <a:rPr lang="hr-HR" dirty="0">
                <a:latin typeface="Stolzl Bold" panose="00000800000000000000" pitchFamily="50" charset="-18"/>
              </a:rPr>
              <a:t>Present Simple and Continuous, Imperatives</a:t>
            </a:r>
            <a:endParaRPr lang="hr-HR" dirty="0">
              <a:latin typeface="Stolzl Book" panose="00000500000000000000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Imperatives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negative imperatives begin with </a:t>
            </a:r>
            <a:r>
              <a:rPr lang="en-US" u="sng" dirty="0"/>
              <a:t>do not / don’t</a:t>
            </a:r>
            <a:r>
              <a:rPr lang="en-US" b="1" dirty="0"/>
              <a:t> </a:t>
            </a:r>
            <a:r>
              <a:rPr lang="en-US" b="1" i="1" dirty="0"/>
              <a:t>                                                   </a:t>
            </a:r>
            <a:endParaRPr lang="en-US" dirty="0"/>
          </a:p>
          <a:p>
            <a:pPr marL="0" indent="0" algn="ctr">
              <a:buNone/>
            </a:pPr>
            <a:r>
              <a:rPr lang="en-US" i="1" u="sng" dirty="0"/>
              <a:t>Don’t</a:t>
            </a:r>
            <a:r>
              <a:rPr lang="en-US" i="1" dirty="0"/>
              <a:t> </a:t>
            </a:r>
            <a:r>
              <a:rPr lang="en-US" b="1" i="1" dirty="0"/>
              <a:t>be</a:t>
            </a:r>
            <a:r>
              <a:rPr lang="en-US" i="1" dirty="0"/>
              <a:t> afraid.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lvl="0" algn="ctr" fontAlgn="base"/>
            <a:r>
              <a:rPr lang="en-US" i="1" dirty="0"/>
              <a:t>always </a:t>
            </a:r>
            <a:r>
              <a:rPr lang="en-US" dirty="0"/>
              <a:t>and </a:t>
            </a:r>
            <a:r>
              <a:rPr lang="en-US" i="1" dirty="0"/>
              <a:t>never </a:t>
            </a:r>
            <a:r>
              <a:rPr lang="en-US" dirty="0"/>
              <a:t>come before</a:t>
            </a:r>
            <a:r>
              <a:rPr lang="en-US" b="1" dirty="0"/>
              <a:t> </a:t>
            </a:r>
            <a:r>
              <a:rPr lang="en-US" dirty="0"/>
              <a:t>imperatives</a:t>
            </a:r>
            <a:endParaRPr lang="hr-HR" dirty="0"/>
          </a:p>
          <a:p>
            <a:pPr marL="0" lvl="0" indent="0" algn="ctr" fontAlgn="base">
              <a:buNone/>
            </a:pPr>
            <a:r>
              <a:rPr lang="en-US" dirty="0"/>
              <a:t> </a:t>
            </a:r>
            <a:r>
              <a:rPr lang="en-US" i="1" u="sng" dirty="0"/>
              <a:t>Always</a:t>
            </a:r>
            <a:r>
              <a:rPr lang="en-US" i="1" dirty="0"/>
              <a:t> </a:t>
            </a:r>
            <a:r>
              <a:rPr lang="en-US" b="1" i="1" dirty="0"/>
              <a:t>check</a:t>
            </a:r>
            <a:r>
              <a:rPr lang="en-US" i="1" dirty="0"/>
              <a:t> your change.</a:t>
            </a:r>
          </a:p>
          <a:p>
            <a:pPr marL="0" indent="0" algn="ctr">
              <a:buNone/>
            </a:pPr>
            <a:r>
              <a:rPr lang="en-US" i="1" u="sng" dirty="0"/>
              <a:t>Never</a:t>
            </a:r>
            <a:r>
              <a:rPr lang="en-US" i="1" dirty="0"/>
              <a:t> </a:t>
            </a:r>
            <a:r>
              <a:rPr lang="en-US" b="1" i="1" dirty="0"/>
              <a:t>start</a:t>
            </a:r>
            <a:r>
              <a:rPr lang="en-US" i="1" dirty="0"/>
              <a:t> something you can’t finish.</a:t>
            </a:r>
            <a:endParaRPr lang="hr-HR" i="1" dirty="0"/>
          </a:p>
          <a:p>
            <a:pPr marL="0" indent="0" algn="ctr">
              <a:buNone/>
            </a:pPr>
            <a:endParaRPr lang="en-US" i="1" dirty="0"/>
          </a:p>
          <a:p>
            <a:pPr algn="ctr"/>
            <a:r>
              <a:rPr lang="en-US" dirty="0"/>
              <a:t>imperative </a:t>
            </a:r>
            <a:r>
              <a:rPr lang="en-US" u="sng" dirty="0"/>
              <a:t>+ and/or</a:t>
            </a:r>
            <a:r>
              <a:rPr lang="en-US" dirty="0"/>
              <a:t> can have a conditional meaning</a:t>
            </a:r>
          </a:p>
          <a:p>
            <a:pPr marL="0" indent="0" algn="ctr">
              <a:buNone/>
            </a:pPr>
            <a:r>
              <a:rPr lang="en-US" b="1" i="1" dirty="0"/>
              <a:t>Come in here </a:t>
            </a:r>
            <a:r>
              <a:rPr lang="en-US" i="1" u="sng" dirty="0"/>
              <a:t>and</a:t>
            </a:r>
            <a:r>
              <a:rPr lang="en-US" i="1" dirty="0"/>
              <a:t> I’ll call the police!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(If you come in here, I’ll call the police.)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Imperatives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WE USE THEM</a:t>
            </a:r>
            <a:r>
              <a:rPr lang="hr-HR" u="sng" dirty="0"/>
              <a:t> TO</a:t>
            </a:r>
            <a:r>
              <a:rPr lang="en-US" u="sng" dirty="0"/>
              <a:t>:</a:t>
            </a:r>
            <a:endParaRPr lang="hr-HR" u="sng" dirty="0"/>
          </a:p>
          <a:p>
            <a:pPr marL="0" indent="0" algn="ctr">
              <a:buNone/>
            </a:pPr>
            <a:endParaRPr lang="en-US" dirty="0"/>
          </a:p>
          <a:p>
            <a:pPr marL="0" lvl="0" indent="0" fontAlgn="base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01402"/>
              </p:ext>
            </p:extLst>
          </p:nvPr>
        </p:nvGraphicFramePr>
        <p:xfrm>
          <a:off x="1778780" y="2482160"/>
          <a:ext cx="9067410" cy="307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3705">
                  <a:extLst>
                    <a:ext uri="{9D8B030D-6E8A-4147-A177-3AD203B41FA5}">
                      <a16:colId xmlns:a16="http://schemas.microsoft.com/office/drawing/2014/main" val="3261788879"/>
                    </a:ext>
                  </a:extLst>
                </a:gridCol>
                <a:gridCol w="4533705">
                  <a:extLst>
                    <a:ext uri="{9D8B030D-6E8A-4147-A177-3AD203B41FA5}">
                      <a16:colId xmlns:a16="http://schemas.microsoft.com/office/drawing/2014/main" val="2396509074"/>
                    </a:ext>
                  </a:extLst>
                </a:gridCol>
              </a:tblGrid>
              <a:tr h="561889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give directions and instructions</a:t>
                      </a:r>
                      <a:endParaRPr kumimoji="0" lang="hr-H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</a:t>
                      </a:r>
                      <a:r>
                        <a:rPr lang="hr-HR" sz="20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right at the traffic light.</a:t>
                      </a:r>
                      <a:endParaRPr lang="en-US" sz="20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638732"/>
                  </a:ext>
                </a:extLst>
              </a:tr>
              <a:tr h="46734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give orders or commands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Don’t move</a:t>
                      </a:r>
                      <a:r>
                        <a:rPr lang="hr-H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96001"/>
                  </a:ext>
                </a:extLst>
              </a:tr>
              <a:tr h="476014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make requests (use </a:t>
                      </a:r>
                      <a:r>
                        <a:rPr kumimoji="0" lang="hr-HR" sz="20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please</a:t>
                      </a: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!)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r>
                        <a:rPr lang="hr-HR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article, please.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633622"/>
                  </a:ext>
                </a:extLst>
              </a:tr>
              <a:tr h="72333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give advice and make suggestions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Don’t go</a:t>
                      </a:r>
                      <a:r>
                        <a:rPr lang="hr-HR" sz="2000" b="1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when you’re sick.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875423"/>
                  </a:ext>
                </a:extLst>
              </a:tr>
              <a:tr h="44428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give warnings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hr-H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careful!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462674"/>
                  </a:ext>
                </a:extLst>
              </a:tr>
              <a:tr h="40014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kumimoji="0" lang="hr-HR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cs typeface="Arial" charset="0"/>
                        </a:rPr>
                        <a:t>invite someone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 out </a:t>
                      </a:r>
                      <a:r>
                        <a:rPr lang="hr-HR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us tonight.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416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94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3087" y="728663"/>
            <a:ext cx="4789714" cy="1680429"/>
          </a:xfrm>
        </p:spPr>
        <p:txBody>
          <a:bodyPr>
            <a:normAutofit/>
          </a:bodyPr>
          <a:lstStyle/>
          <a:p>
            <a:r>
              <a:rPr lang="hr-HR" sz="3200" dirty="0">
                <a:latin typeface="Stolzl" panose="020B0604020202020204" charset="0"/>
              </a:rPr>
              <a:t>#neverstoplearning</a:t>
            </a:r>
            <a:endParaRPr lang="en-US" sz="3200" dirty="0">
              <a:latin typeface="Stolzl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Present Simple vs Present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/>
            <a:endParaRPr lang="hr-HR" dirty="0"/>
          </a:p>
          <a:p>
            <a:pPr algn="ctr"/>
            <a:r>
              <a:rPr lang="hr-HR" dirty="0"/>
              <a:t>PRESENT SIMPLE – FORM</a:t>
            </a:r>
          </a:p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hr-HR" sz="2000" b="1" dirty="0"/>
              <a:t>We use the base form of the verb </a:t>
            </a:r>
            <a:r>
              <a:rPr lang="hr-HR" sz="2000" dirty="0">
                <a:sym typeface="Wingdings" panose="05000000000000000000" pitchFamily="2" charset="2"/>
              </a:rPr>
              <a:t></a:t>
            </a:r>
            <a:r>
              <a:rPr lang="hr-HR" sz="2000" dirty="0"/>
              <a:t> write, play, see, do, have, etc.</a:t>
            </a:r>
          </a:p>
          <a:p>
            <a:r>
              <a:rPr lang="hr-HR" sz="2000" b="1" dirty="0"/>
              <a:t>The form for </a:t>
            </a:r>
            <a:r>
              <a:rPr lang="hr-HR" sz="2000" b="1" i="1" dirty="0"/>
              <a:t>he, she, it </a:t>
            </a:r>
            <a:r>
              <a:rPr lang="hr-HR" sz="2000" b="1" dirty="0"/>
              <a:t>ends with –s </a:t>
            </a:r>
            <a:r>
              <a:rPr lang="hr-HR" sz="2000" dirty="0">
                <a:sym typeface="Wingdings" panose="05000000000000000000" pitchFamily="2" charset="2"/>
              </a:rPr>
              <a:t> play – plays, cry – cries, switch – switches, be – is, do – does, have - has</a:t>
            </a:r>
          </a:p>
          <a:p>
            <a:r>
              <a:rPr lang="hr-HR" sz="2000" b="1" dirty="0">
                <a:sym typeface="Wingdings" panose="05000000000000000000" pitchFamily="2" charset="2"/>
              </a:rPr>
              <a:t>Questions have </a:t>
            </a:r>
            <a:r>
              <a:rPr lang="hr-HR" sz="2000" b="1" i="1" dirty="0">
                <a:sym typeface="Wingdings" panose="05000000000000000000" pitchFamily="2" charset="2"/>
              </a:rPr>
              <a:t>do</a:t>
            </a:r>
            <a:r>
              <a:rPr lang="hr-HR" sz="2000" b="1" dirty="0">
                <a:sym typeface="Wingdings" panose="05000000000000000000" pitchFamily="2" charset="2"/>
              </a:rPr>
              <a:t> or </a:t>
            </a:r>
            <a:r>
              <a:rPr lang="hr-HR" sz="2000" b="1" i="1" dirty="0">
                <a:sym typeface="Wingdings" panose="05000000000000000000" pitchFamily="2" charset="2"/>
              </a:rPr>
              <a:t>does</a:t>
            </a:r>
            <a:r>
              <a:rPr lang="hr-HR" sz="2000" b="1" dirty="0">
                <a:sym typeface="Wingdings" panose="05000000000000000000" pitchFamily="2" charset="2"/>
              </a:rPr>
              <a:t> </a:t>
            </a:r>
            <a:r>
              <a:rPr lang="hr-HR" sz="2000" b="1" u="sng" dirty="0">
                <a:sym typeface="Wingdings" panose="05000000000000000000" pitchFamily="2" charset="2"/>
              </a:rPr>
              <a:t>before</a:t>
            </a:r>
            <a:r>
              <a:rPr lang="hr-HR" sz="2000" b="1" dirty="0">
                <a:sym typeface="Wingdings" panose="05000000000000000000" pitchFamily="2" charset="2"/>
              </a:rPr>
              <a:t> the subject </a:t>
            </a:r>
            <a:r>
              <a:rPr lang="hr-HR" sz="2000" dirty="0">
                <a:sym typeface="Wingdings" panose="05000000000000000000" pitchFamily="2" charset="2"/>
              </a:rPr>
              <a:t> </a:t>
            </a:r>
            <a:r>
              <a:rPr lang="hr-HR" sz="2000" i="1" dirty="0">
                <a:sym typeface="Wingdings" panose="05000000000000000000" pitchFamily="2" charset="2"/>
              </a:rPr>
              <a:t>Do you work? Does he/she work? Where do you work?</a:t>
            </a:r>
          </a:p>
          <a:p>
            <a:r>
              <a:rPr lang="hr-HR" sz="2000" b="1" dirty="0">
                <a:sym typeface="Wingdings" panose="05000000000000000000" pitchFamily="2" charset="2"/>
              </a:rPr>
              <a:t>Negative statements have </a:t>
            </a:r>
            <a:r>
              <a:rPr lang="hr-HR" sz="2000" b="1" i="1" dirty="0">
                <a:sym typeface="Wingdings" panose="05000000000000000000" pitchFamily="2" charset="2"/>
              </a:rPr>
              <a:t>do not/don’t </a:t>
            </a:r>
            <a:r>
              <a:rPr lang="hr-HR" sz="2000" b="1" dirty="0">
                <a:sym typeface="Wingdings" panose="05000000000000000000" pitchFamily="2" charset="2"/>
              </a:rPr>
              <a:t>or </a:t>
            </a:r>
            <a:r>
              <a:rPr lang="hr-HR" sz="2000" b="1" i="1" dirty="0">
                <a:sym typeface="Wingdings" panose="05000000000000000000" pitchFamily="2" charset="2"/>
              </a:rPr>
              <a:t>does not/doesn’t </a:t>
            </a:r>
            <a:r>
              <a:rPr lang="hr-HR" sz="2000" b="1" dirty="0">
                <a:sym typeface="Wingdings" panose="05000000000000000000" pitchFamily="2" charset="2"/>
              </a:rPr>
              <a:t>after the subject </a:t>
            </a:r>
            <a:r>
              <a:rPr lang="hr-HR" sz="2000" dirty="0">
                <a:sym typeface="Wingdings" panose="05000000000000000000" pitchFamily="2" charset="2"/>
              </a:rPr>
              <a:t> I don’t work. He/She doesn’t work.</a:t>
            </a:r>
          </a:p>
          <a:p>
            <a:pPr marL="0" indent="0">
              <a:buNone/>
            </a:pPr>
            <a:r>
              <a:rPr lang="hr-HR" sz="2000" b="1" dirty="0">
                <a:sym typeface="Wingdings" panose="05000000000000000000" pitchFamily="2" charset="2"/>
              </a:rPr>
              <a:t>** The verb to be </a:t>
            </a:r>
            <a:r>
              <a:rPr lang="hr-HR" sz="2000" i="1" dirty="0">
                <a:sym typeface="Wingdings" panose="05000000000000000000" pitchFamily="2" charset="2"/>
              </a:rPr>
              <a:t> I am busy. He is not employed. Where are you from? </a:t>
            </a:r>
          </a:p>
          <a:p>
            <a:endParaRPr lang="hr-HR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/>
            <a:endParaRPr lang="hr-HR" dirty="0"/>
          </a:p>
          <a:p>
            <a:pPr algn="ctr"/>
            <a:r>
              <a:rPr lang="hr-HR" dirty="0"/>
              <a:t>PRESENT CONTINUOUS – FORM</a:t>
            </a:r>
          </a:p>
          <a:p>
            <a:pPr algn="ctr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hr-HR" sz="1600" b="1" dirty="0"/>
              <a:t>It is made up of two parts:</a:t>
            </a:r>
            <a:r>
              <a:rPr lang="hr-HR" sz="1600" b="1" dirty="0">
                <a:sym typeface="Wingdings" panose="05000000000000000000" pitchFamily="2" charset="2"/>
              </a:rPr>
              <a:t> </a:t>
            </a:r>
          </a:p>
          <a:p>
            <a:pPr marL="0" indent="0" algn="ctr">
              <a:buNone/>
            </a:pPr>
            <a:r>
              <a:rPr lang="hr-HR" sz="1600" b="1" dirty="0">
                <a:sym typeface="Wingdings" panose="05000000000000000000" pitchFamily="2" charset="2"/>
              </a:rPr>
              <a:t>be + base form of verb + ing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hr-HR" sz="1600" i="1" dirty="0">
                <a:sym typeface="Wingdings" panose="05000000000000000000" pitchFamily="2" charset="2"/>
              </a:rPr>
              <a:t>We are working on a very interesting project.</a:t>
            </a:r>
          </a:p>
          <a:p>
            <a:pPr marL="0" indent="0" algn="ctr">
              <a:buNone/>
            </a:pPr>
            <a:r>
              <a:rPr lang="hr-HR" sz="1600" b="1" u="sng" dirty="0">
                <a:sym typeface="Wingdings" panose="05000000000000000000" pitchFamily="2" charset="2"/>
              </a:rPr>
              <a:t>The verb </a:t>
            </a:r>
            <a:r>
              <a:rPr lang="hr-HR" sz="1600" b="1" i="1" u="sng" dirty="0">
                <a:sym typeface="Wingdings" panose="05000000000000000000" pitchFamily="2" charset="2"/>
              </a:rPr>
              <a:t>to be </a:t>
            </a:r>
            <a:r>
              <a:rPr lang="hr-HR" sz="1600" b="1" u="sng" dirty="0">
                <a:sym typeface="Wingdings" panose="05000000000000000000" pitchFamily="2" charset="2"/>
              </a:rPr>
              <a:t>changes with different subjects!</a:t>
            </a:r>
          </a:p>
          <a:p>
            <a:r>
              <a:rPr lang="hr-HR" sz="1600" b="1" dirty="0"/>
              <a:t>Q</a:t>
            </a:r>
            <a:r>
              <a:rPr lang="en-US" sz="1600" b="1" dirty="0" err="1"/>
              <a:t>uestions</a:t>
            </a:r>
            <a:r>
              <a:rPr lang="en-US" sz="1600" b="1" dirty="0"/>
              <a:t> are created by moving the verb BE to the beginning of the sentence</a:t>
            </a:r>
            <a:r>
              <a:rPr lang="en-US" sz="1600" dirty="0"/>
              <a:t>. </a:t>
            </a:r>
            <a:r>
              <a:rPr lang="hr-HR" sz="1600" dirty="0">
                <a:sym typeface="Wingdings" panose="05000000000000000000" pitchFamily="2" charset="2"/>
              </a:rPr>
              <a:t> </a:t>
            </a:r>
            <a:r>
              <a:rPr lang="hr-HR" sz="1600" i="1" dirty="0">
                <a:sym typeface="Wingdings" panose="05000000000000000000" pitchFamily="2" charset="2"/>
              </a:rPr>
              <a:t>Are you working on something interesting at the moment?  Why are you looking at me like that?</a:t>
            </a:r>
          </a:p>
          <a:p>
            <a:r>
              <a:rPr lang="hr-HR" sz="1600" b="1" dirty="0"/>
              <a:t>Negative statements </a:t>
            </a:r>
            <a:r>
              <a:rPr lang="en-US" sz="1600" b="1" dirty="0"/>
              <a:t>are formed by adding </a:t>
            </a:r>
            <a:r>
              <a:rPr lang="en-US" sz="1600" b="1" i="1" dirty="0"/>
              <a:t>not</a:t>
            </a:r>
            <a:r>
              <a:rPr lang="en-US" sz="1600" b="1" dirty="0"/>
              <a:t> after the verb BE</a:t>
            </a:r>
            <a:r>
              <a:rPr lang="hr-HR" sz="1600" i="1" dirty="0">
                <a:sym typeface="Wingdings" panose="05000000000000000000" pitchFamily="2" charset="2"/>
              </a:rPr>
              <a:t> We are not/aren’t working on anything special at the moment. </a:t>
            </a:r>
            <a:endParaRPr lang="hr-HR" sz="1600" dirty="0">
              <a:sym typeface="Wingdings" panose="05000000000000000000" pitchFamily="2" charset="2"/>
            </a:endParaRPr>
          </a:p>
          <a:p>
            <a:r>
              <a:rPr lang="hr-HR" sz="1600" b="1" dirty="0">
                <a:sym typeface="Wingdings" panose="05000000000000000000" pitchFamily="2" charset="2"/>
              </a:rPr>
              <a:t>Spelling rules</a:t>
            </a:r>
            <a:r>
              <a:rPr lang="hr-HR" sz="1600" dirty="0">
                <a:sym typeface="Wingdings" panose="05000000000000000000" pitchFamily="2" charset="2"/>
              </a:rPr>
              <a:t>: read – reading, play – playing, try –trying, leave – lea</a:t>
            </a:r>
            <a:r>
              <a:rPr lang="hr-HR" sz="1600" b="1" dirty="0">
                <a:sym typeface="Wingdings" panose="05000000000000000000" pitchFamily="2" charset="2"/>
              </a:rPr>
              <a:t>vi</a:t>
            </a:r>
            <a:r>
              <a:rPr lang="hr-HR" sz="1600" dirty="0">
                <a:sym typeface="Wingdings" panose="05000000000000000000" pitchFamily="2" charset="2"/>
              </a:rPr>
              <a:t>ng, sit – si</a:t>
            </a:r>
            <a:r>
              <a:rPr lang="hr-HR" sz="1600" b="1" dirty="0">
                <a:sym typeface="Wingdings" panose="05000000000000000000" pitchFamily="2" charset="2"/>
              </a:rPr>
              <a:t>tt</a:t>
            </a:r>
            <a:r>
              <a:rPr lang="hr-HR" sz="1600" dirty="0">
                <a:sym typeface="Wingdings" panose="05000000000000000000" pitchFamily="2" charset="2"/>
              </a:rPr>
              <a:t>ing, die - d</a:t>
            </a:r>
            <a:r>
              <a:rPr lang="hr-HR" sz="1600" b="1" dirty="0">
                <a:sym typeface="Wingdings" panose="05000000000000000000" pitchFamily="2" charset="2"/>
              </a:rPr>
              <a:t>yi</a:t>
            </a:r>
            <a:r>
              <a:rPr lang="hr-HR" sz="1600" dirty="0">
                <a:sym typeface="Wingdings" panose="05000000000000000000" pitchFamily="2" charset="2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151420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Present Simple vs Present Continuous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614244"/>
              </p:ext>
            </p:extLst>
          </p:nvPr>
        </p:nvGraphicFramePr>
        <p:xfrm>
          <a:off x="838200" y="1825625"/>
          <a:ext cx="10515600" cy="39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00672911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935361867"/>
                    </a:ext>
                  </a:extLst>
                </a:gridCol>
              </a:tblGrid>
              <a:tr h="400558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PRESENT 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PRESENT CONTINUOUS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932571"/>
                  </a:ext>
                </a:extLst>
              </a:tr>
              <a:tr h="987677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general truth or statement of fact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hr-H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Sun </a:t>
                      </a:r>
                      <a:r>
                        <a:rPr lang="hr-HR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rises</a:t>
                      </a:r>
                      <a:r>
                        <a:rPr lang="hr-H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east.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situations that are changing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getting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  <a:r>
                        <a:rPr lang="hr-HR" sz="18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every year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239183"/>
                  </a:ext>
                </a:extLst>
              </a:tr>
              <a:tr h="158028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habitual actions or routines;</a:t>
                      </a:r>
                      <a:r>
                        <a:rPr lang="hr-H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events or actions that happen regularly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tennis every Wednesday.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snows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here in the winter.</a:t>
                      </a:r>
                      <a:endParaRPr lang="en-US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 in progress at the moment of speaking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not working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moment.  </a:t>
                      </a: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trying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eat more vegetables.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859100"/>
                  </a:ext>
                </a:extLst>
              </a:tr>
              <a:tr h="987677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permanent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situations: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city of Zagreb.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temporary activities and situations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hr-H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hr-HR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I’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hr-H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only </a:t>
                      </a:r>
                      <a:r>
                        <a:rPr lang="hr-HR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staying</a:t>
                      </a:r>
                      <a:r>
                        <a:rPr lang="hr-HR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here for a short time.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4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Present Simple vs Present Continuous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472602"/>
              </p:ext>
            </p:extLst>
          </p:nvPr>
        </p:nvGraphicFramePr>
        <p:xfrm>
          <a:off x="838200" y="1825625"/>
          <a:ext cx="10515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1366105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997374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PRESENT 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PRESENT CONTINUOUS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28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things that happen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after another</a:t>
                      </a:r>
                      <a:endParaRPr lang="hr-HR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wake up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7 every morning. Then I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up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take a shower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brush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teeth. 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longer background situations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in contrast to a shorter one, esp. after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while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usually </a:t>
                      </a:r>
                      <a:r>
                        <a:rPr lang="en-US" sz="18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my Internet browser when I’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 working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15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meaning ‘every time’: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always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silly mistakes in exams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used to make complaints and criticisms: </a:t>
                      </a:r>
                      <a:endParaRPr lang="hr-H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computer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always </a:t>
                      </a:r>
                      <a:r>
                        <a:rPr lang="en-US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crashing</a:t>
                      </a:r>
                      <a:r>
                        <a:rPr lang="en-US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most inconvenient moments. 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54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b="1" dirty="0"/>
                        <a:t>permanent</a:t>
                      </a:r>
                      <a:r>
                        <a:rPr lang="hr-HR" baseline="0" dirty="0"/>
                        <a:t> </a:t>
                      </a:r>
                      <a:r>
                        <a:rPr lang="hr-HR" b="1" baseline="0" dirty="0"/>
                        <a:t>quality</a:t>
                      </a:r>
                      <a:r>
                        <a:rPr lang="hr-HR" baseline="0" dirty="0"/>
                        <a:t> (verb to be)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r-HR" baseline="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think she’</a:t>
                      </a:r>
                      <a:r>
                        <a:rPr lang="en-GB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rude.</a:t>
                      </a:r>
                      <a:endParaRPr lang="hr-HR" i="1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b="1" dirty="0"/>
                        <a:t>temporary behaviour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hr-HR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think she’</a:t>
                      </a:r>
                      <a:r>
                        <a:rPr lang="en-GB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being </a:t>
                      </a:r>
                      <a:r>
                        <a:rPr lang="en-GB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really rude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r-HR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17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Present Simple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15967"/>
              </p:ext>
            </p:extLst>
          </p:nvPr>
        </p:nvGraphicFramePr>
        <p:xfrm>
          <a:off x="838200" y="2067949"/>
          <a:ext cx="10515600" cy="3840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4006729119"/>
                    </a:ext>
                  </a:extLst>
                </a:gridCol>
              </a:tblGrid>
              <a:tr h="4277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932571"/>
                  </a:ext>
                </a:extLst>
              </a:tr>
              <a:tr h="1068517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r-H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hr-HR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instructions and directions: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get to my office, you </a:t>
                      </a:r>
                      <a:r>
                        <a:rPr lang="hr-HR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turn</a:t>
                      </a:r>
                      <a:r>
                        <a:rPr lang="hr-HR" sz="18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left at the first crossing.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239183"/>
                  </a:ext>
                </a:extLst>
              </a:tr>
              <a:tr h="128949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i="0" baseline="0" dirty="0"/>
                        <a:t>i</a:t>
                      </a:r>
                      <a:r>
                        <a:rPr lang="hr-HR" i="0" dirty="0"/>
                        <a:t>n film reviews and plot summaries: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hr-HR" i="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Julia Roberts</a:t>
                      </a:r>
                      <a:r>
                        <a:rPr lang="hr-HR" i="1" baseline="0" dirty="0"/>
                        <a:t> </a:t>
                      </a:r>
                      <a:r>
                        <a:rPr lang="hr-HR" b="1" i="1" baseline="0" dirty="0"/>
                        <a:t>gives</a:t>
                      </a:r>
                      <a:r>
                        <a:rPr lang="hr-HR" i="1" baseline="0" dirty="0"/>
                        <a:t> a plausible performance in the lead role. </a:t>
                      </a:r>
                      <a:endParaRPr lang="hr-HR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859100"/>
                  </a:ext>
                </a:extLst>
              </a:tr>
              <a:tr h="1054723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hr-HR" i="0" dirty="0"/>
                        <a:t>in sports commentaries to describe what is happening as the commentator speaks: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hr-HR" i="1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Vlašić</a:t>
                      </a:r>
                      <a:r>
                        <a:rPr lang="hr-HR" i="1" baseline="0" dirty="0"/>
                        <a:t> </a:t>
                      </a:r>
                      <a:r>
                        <a:rPr lang="hr-HR" b="1" i="1" baseline="0" dirty="0"/>
                        <a:t>passes</a:t>
                      </a:r>
                      <a:r>
                        <a:rPr lang="hr-HR" i="1" baseline="0" dirty="0"/>
                        <a:t> the ball to Modrić – and he </a:t>
                      </a:r>
                      <a:r>
                        <a:rPr lang="hr-HR" b="1" i="1" baseline="0" dirty="0"/>
                        <a:t>scores</a:t>
                      </a:r>
                      <a:r>
                        <a:rPr lang="hr-HR" i="1" baseline="0" dirty="0"/>
                        <a:t>!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44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02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Present Simple vs Present Continuous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988501"/>
              </p:ext>
            </p:extLst>
          </p:nvPr>
        </p:nvGraphicFramePr>
        <p:xfrm>
          <a:off x="838200" y="1825621"/>
          <a:ext cx="10515600" cy="4251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1366105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99737412"/>
                    </a:ext>
                  </a:extLst>
                </a:gridCol>
              </a:tblGrid>
              <a:tr h="529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PRESENT SIMPLE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PRESENT CONTINUOUS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628119"/>
                  </a:ext>
                </a:extLst>
              </a:tr>
              <a:tr h="3721945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never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hardly ever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rarely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seldom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occasionally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sometimes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frequently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often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usually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always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every</a:t>
                      </a:r>
                      <a:r>
                        <a:rPr lang="hr-HR" i="1" baseline="0" dirty="0"/>
                        <a:t> day / week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baseline="0"/>
                        <a:t>on Mondays</a:t>
                      </a:r>
                      <a:endParaRPr lang="hr-HR" i="1" baseline="0" dirty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baseline="0" dirty="0"/>
                        <a:t>once a week</a:t>
                      </a:r>
                      <a:endParaRPr lang="hr-H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always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still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currently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at present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at the moment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now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right now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Listen!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Look!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 dirty="0"/>
                        <a:t>today*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hr-HR" i="1"/>
                        <a:t>this week*</a:t>
                      </a:r>
                      <a:endParaRPr lang="hr-HR" i="1" dirty="0"/>
                    </a:p>
                    <a:p>
                      <a:pPr marL="0" indent="0" algn="ctr">
                        <a:buFontTx/>
                        <a:buNone/>
                      </a:pP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1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805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hr-HR" sz="4000">
                <a:solidFill>
                  <a:schemeClr val="bg1"/>
                </a:solidFill>
              </a:rPr>
              <a:t>PRESENT TENSES for the FUTURE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hr-HR" dirty="0"/>
          </a:p>
          <a:p>
            <a:pPr algn="ctr"/>
            <a:r>
              <a:rPr lang="hr-HR" sz="3200" dirty="0">
                <a:solidFill>
                  <a:schemeClr val="bg1"/>
                </a:solidFill>
              </a:rPr>
              <a:t>PRESENT SIMPLE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A TIME TABLE: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The game </a:t>
            </a:r>
            <a:r>
              <a:rPr lang="en-US" b="1" dirty="0"/>
              <a:t>starts </a:t>
            </a:r>
            <a:r>
              <a:rPr lang="en-US" dirty="0"/>
              <a:t>at 3:00 pm.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US" dirty="0"/>
              <a:t>IN A SUB CLAUSE:</a:t>
            </a:r>
            <a:r>
              <a:rPr lang="hr-HR" dirty="0"/>
              <a:t>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 must get there before the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game </a:t>
            </a:r>
            <a:r>
              <a:rPr lang="en-US" b="1" dirty="0"/>
              <a:t>starts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200" dirty="0">
                <a:solidFill>
                  <a:schemeClr val="bg1"/>
                </a:solidFill>
              </a:rPr>
              <a:t>PRESENT CONTINUOUS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hr-HR" dirty="0"/>
          </a:p>
          <a:p>
            <a:r>
              <a:rPr lang="en-US" dirty="0"/>
              <a:t>FUTURE ARRANGEMENT: 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  <a:r>
              <a:rPr lang="en-US" dirty="0"/>
              <a:t>We</a:t>
            </a:r>
            <a:r>
              <a:rPr lang="en-US" b="1" dirty="0"/>
              <a:t>’re having </a:t>
            </a:r>
            <a:r>
              <a:rPr lang="en-US" dirty="0"/>
              <a:t>a party next </a:t>
            </a:r>
            <a:r>
              <a:rPr lang="hr-HR" dirty="0"/>
              <a:t>  </a:t>
            </a:r>
          </a:p>
          <a:p>
            <a:pPr marL="0" indent="0">
              <a:buNone/>
            </a:pPr>
            <a:r>
              <a:rPr lang="hr-HR" dirty="0"/>
              <a:t>   </a:t>
            </a:r>
            <a:r>
              <a:rPr lang="en-US" dirty="0"/>
              <a:t>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1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Verbs not often used in the present continuous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Some verbs are normally used in the present simple and not in the present continuous. Here are some of them:</a:t>
            </a:r>
            <a:endParaRPr lang="hr-HR"/>
          </a:p>
          <a:p>
            <a:pPr marL="0" indent="0" algn="ctr">
              <a:buNone/>
            </a:pPr>
            <a:endParaRPr lang="en-US" dirty="0"/>
          </a:p>
          <a:p>
            <a:r>
              <a:rPr lang="en-GB" i="1" dirty="0"/>
              <a:t>know, suppose, think, understand</a:t>
            </a:r>
            <a:r>
              <a:rPr lang="en-GB" dirty="0"/>
              <a:t> (mental process verbs)</a:t>
            </a:r>
            <a:endParaRPr lang="en-US" dirty="0"/>
          </a:p>
          <a:p>
            <a:r>
              <a:rPr lang="en-GB" i="1" dirty="0"/>
              <a:t>admire, adore, detest, hate, like, respect</a:t>
            </a:r>
            <a:r>
              <a:rPr lang="en-GB" dirty="0"/>
              <a:t> (verbs expressing feelings)</a:t>
            </a:r>
            <a:endParaRPr lang="en-US" dirty="0"/>
          </a:p>
          <a:p>
            <a:r>
              <a:rPr lang="en-GB" i="1" dirty="0"/>
              <a:t>smell, taste</a:t>
            </a:r>
            <a:r>
              <a:rPr lang="en-GB" dirty="0"/>
              <a:t> (verbs describing the senses)</a:t>
            </a:r>
            <a:endParaRPr lang="en-US" dirty="0"/>
          </a:p>
          <a:p>
            <a:r>
              <a:rPr lang="en-GB" i="1" dirty="0"/>
              <a:t>consist, contain, last</a:t>
            </a:r>
            <a:r>
              <a:rPr lang="en-GB" dirty="0"/>
              <a:t> (verbs describing permanent qualities)</a:t>
            </a:r>
            <a:endParaRPr lang="en-US" dirty="0"/>
          </a:p>
          <a:p>
            <a:r>
              <a:rPr lang="en-GB" i="1" dirty="0"/>
              <a:t>promise, swear</a:t>
            </a:r>
            <a:r>
              <a:rPr lang="en-GB" dirty="0"/>
              <a:t> (speech act verbs)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1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The Imperatives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 fontAlgn="base"/>
            <a:r>
              <a:rPr lang="en-US" dirty="0"/>
              <a:t>look the same as </a:t>
            </a:r>
            <a:r>
              <a:rPr lang="en-US" u="sng" dirty="0"/>
              <a:t>infinitives without </a:t>
            </a:r>
            <a:r>
              <a:rPr lang="en-US" i="1" u="sng" dirty="0"/>
              <a:t>to</a:t>
            </a:r>
            <a:endParaRPr lang="en-US" dirty="0"/>
          </a:p>
          <a:p>
            <a:pPr marL="0" indent="0" algn="ctr">
              <a:buNone/>
            </a:pPr>
            <a:r>
              <a:rPr lang="hr-HR" b="1" i="1" dirty="0"/>
              <a:t>Have</a:t>
            </a:r>
            <a:r>
              <a:rPr lang="hr-HR" i="1" dirty="0"/>
              <a:t> another cup</a:t>
            </a:r>
            <a:r>
              <a:rPr lang="en-US" i="1" dirty="0"/>
              <a:t>.</a:t>
            </a:r>
            <a:endParaRPr lang="hr-HR" i="1" dirty="0"/>
          </a:p>
          <a:p>
            <a:pPr marL="0" indent="0" algn="ctr">
              <a:buNone/>
            </a:pPr>
            <a:endParaRPr lang="hr-HR" dirty="0"/>
          </a:p>
          <a:p>
            <a:pPr algn="ctr"/>
            <a:r>
              <a:rPr lang="en-US" dirty="0"/>
              <a:t> it is </a:t>
            </a:r>
            <a:r>
              <a:rPr lang="en-US" u="sng" dirty="0"/>
              <a:t>the same</a:t>
            </a:r>
            <a:r>
              <a:rPr lang="en-US" dirty="0"/>
              <a:t> whether it is directed to one or several people</a:t>
            </a:r>
            <a:endParaRPr lang="hr-HR" dirty="0"/>
          </a:p>
          <a:p>
            <a:pPr marL="0" indent="0" algn="ctr">
              <a:buNone/>
            </a:pPr>
            <a:r>
              <a:rPr lang="en-US" i="1" dirty="0"/>
              <a:t>John, please </a:t>
            </a:r>
            <a:r>
              <a:rPr lang="en-US" b="1" i="1" dirty="0"/>
              <a:t>get ready</a:t>
            </a:r>
            <a:r>
              <a:rPr lang="en-US" i="1" dirty="0"/>
              <a:t>.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/>
              <a:t>Get ready</a:t>
            </a:r>
            <a:r>
              <a:rPr lang="en-US" i="1" dirty="0"/>
              <a:t>, guys!</a:t>
            </a:r>
            <a:endParaRPr lang="hr-HR" i="1" dirty="0"/>
          </a:p>
          <a:p>
            <a:pPr marL="0" indent="0" algn="ctr">
              <a:buNone/>
            </a:pPr>
            <a:endParaRPr lang="hr-HR" i="1" dirty="0"/>
          </a:p>
          <a:p>
            <a:pPr lvl="0" algn="ctr" fontAlgn="base"/>
            <a:r>
              <a:rPr lang="en-US" dirty="0"/>
              <a:t>the subject of an imperative statement is </a:t>
            </a:r>
            <a:r>
              <a:rPr lang="en-US" i="1" dirty="0"/>
              <a:t>you. </a:t>
            </a:r>
            <a:r>
              <a:rPr lang="en-US" dirty="0"/>
              <a:t>We </a:t>
            </a:r>
            <a:r>
              <a:rPr lang="en-US" u="sng" dirty="0"/>
              <a:t>do not</a:t>
            </a:r>
            <a:r>
              <a:rPr lang="en-US" dirty="0"/>
              <a:t> say or write it if it is not necessary! </a:t>
            </a:r>
          </a:p>
          <a:p>
            <a:pPr marL="0" indent="0" algn="ctr">
              <a:buNone/>
            </a:pPr>
            <a:r>
              <a:rPr lang="en-US" i="1" dirty="0"/>
              <a:t>John, </a:t>
            </a:r>
            <a:r>
              <a:rPr lang="en-US" i="1" u="sng" dirty="0"/>
              <a:t>you</a:t>
            </a:r>
            <a:r>
              <a:rPr lang="en-US" i="1" dirty="0"/>
              <a:t> </a:t>
            </a:r>
            <a:r>
              <a:rPr lang="en-US" b="1" i="1" dirty="0"/>
              <a:t>take</a:t>
            </a:r>
            <a:r>
              <a:rPr lang="en-US" i="1" dirty="0"/>
              <a:t> the bicycle, and Mary, </a:t>
            </a:r>
            <a:r>
              <a:rPr lang="en-US" i="1" u="sng" dirty="0"/>
              <a:t>you</a:t>
            </a:r>
            <a:r>
              <a:rPr lang="en-US" i="1" dirty="0"/>
              <a:t> </a:t>
            </a:r>
            <a:r>
              <a:rPr lang="en-US" b="1" i="1" dirty="0"/>
              <a:t>take</a:t>
            </a:r>
            <a:r>
              <a:rPr lang="en-US" i="1" dirty="0"/>
              <a:t> the car.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9F9999-2483-4712-A4E7-813C001F51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DB0B21-A7A3-4294-8535-34604E3A4A7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b6f975b-2c61-4660-a506-efd7fd47df31"/>
    <ds:schemaRef ds:uri="ac4cf650-1c28-4b81-85c7-d6b7a1590894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0B24C5A-16F8-4FC6-B2DB-12171AD832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954</Words>
  <Application>Microsoft Office PowerPoint</Application>
  <PresentationFormat>Široki zaslon</PresentationFormat>
  <Paragraphs>158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Stolzl Bold</vt:lpstr>
      <vt:lpstr>Wingdings</vt:lpstr>
      <vt:lpstr>Stolzl Book</vt:lpstr>
      <vt:lpstr>Arial</vt:lpstr>
      <vt:lpstr>Stolzl</vt:lpstr>
      <vt:lpstr>Calibri</vt:lpstr>
      <vt:lpstr>Office Theme</vt:lpstr>
      <vt:lpstr>Present Simple and Continuous, Imperatives</vt:lpstr>
      <vt:lpstr>Present Simple vs Present Continuous</vt:lpstr>
      <vt:lpstr>Present Simple vs Present Continuous</vt:lpstr>
      <vt:lpstr>Present Simple vs Present Continuous</vt:lpstr>
      <vt:lpstr>Present Simple</vt:lpstr>
      <vt:lpstr>Present Simple vs Present Continuous</vt:lpstr>
      <vt:lpstr>PRESENT TENSES for the FUTURE</vt:lpstr>
      <vt:lpstr>Verbs not often used in the present continuous</vt:lpstr>
      <vt:lpstr>The Imperatives</vt:lpstr>
      <vt:lpstr>The Imperatives</vt:lpstr>
      <vt:lpstr>The Imperatives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Mirela Dorotić</cp:lastModifiedBy>
  <cp:revision>50</cp:revision>
  <dcterms:created xsi:type="dcterms:W3CDTF">2018-01-24T13:33:55Z</dcterms:created>
  <dcterms:modified xsi:type="dcterms:W3CDTF">2024-10-16T08:50:06Z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