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4"/>
  </p:sldMasterIdLst>
  <p:notesMasterIdLst>
    <p:notesMasterId r:id="rId17"/>
  </p:notesMasterIdLst>
  <p:sldIdLst>
    <p:sldId id="257" r:id="rId5"/>
    <p:sldId id="265" r:id="rId6"/>
    <p:sldId id="258" r:id="rId7"/>
    <p:sldId id="259" r:id="rId8"/>
    <p:sldId id="268" r:id="rId9"/>
    <p:sldId id="270" r:id="rId10"/>
    <p:sldId id="272" r:id="rId11"/>
    <p:sldId id="266" r:id="rId12"/>
    <p:sldId id="260" r:id="rId13"/>
    <p:sldId id="261" r:id="rId14"/>
    <p:sldId id="264" r:id="rId15"/>
    <p:sldId id="263" r:id="rId16"/>
  </p:sldIdLst>
  <p:sldSz cx="12192000" cy="6858000"/>
  <p:notesSz cx="6858000" cy="9144000"/>
  <p:embeddedFontLst>
    <p:embeddedFont>
      <p:font typeface="Stolzl" panose="020B0604020202020204" charset="-18"/>
      <p:regular r:id="rId18"/>
    </p:embeddedFont>
    <p:embeddedFont>
      <p:font typeface="Stolzl Bold" panose="00000800000000000000" charset="-18"/>
      <p:bold r:id="rId19"/>
    </p:embeddedFont>
    <p:embeddedFont>
      <p:font typeface="Stolzl Book" panose="00000500000000000000" charset="-18"/>
      <p:regular r:id="rId2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7"/>
    <p:restoredTop sz="94706"/>
  </p:normalViewPr>
  <p:slideViewPr>
    <p:cSldViewPr snapToGrid="0" snapToObjects="1">
      <p:cViewPr varScale="1">
        <p:scale>
          <a:sx n="112" d="100"/>
          <a:sy n="112" d="100"/>
        </p:scale>
        <p:origin x="5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1.fntdata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font" Target="fonts/font3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font" Target="fonts/font2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1C21E-1610-F840-997A-88EB307E0A1C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C0C92-97E4-9540-AC90-F1BBF91896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343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12958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6860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85718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36416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081119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7955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19653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0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193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45422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57678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83086" y="728663"/>
            <a:ext cx="5170713" cy="1680429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hr-HR" sz="4800" dirty="0">
                <a:solidFill>
                  <a:schemeClr val="bg1"/>
                </a:solidFill>
                <a:latin typeface="Stolzl Bold" panose="00000800000000000000" pitchFamily="50" charset="-18"/>
              </a:rPr>
              <a:t>Glavni naslov</a:t>
            </a:r>
            <a:br>
              <a:rPr lang="hr-HR" sz="4800" dirty="0">
                <a:solidFill>
                  <a:schemeClr val="bg1"/>
                </a:solidFill>
                <a:latin typeface="Stolzl Bold" panose="00000800000000000000" pitchFamily="50" charset="-18"/>
              </a:rPr>
            </a:br>
            <a:r>
              <a:rPr lang="hr-HR" sz="4800" dirty="0">
                <a:solidFill>
                  <a:schemeClr val="bg1"/>
                </a:solidFill>
                <a:latin typeface="Stolzl Book" panose="00000500000000000000" pitchFamily="50" charset="-18"/>
              </a:rPr>
              <a:t>Tekst</a:t>
            </a:r>
          </a:p>
        </p:txBody>
      </p:sp>
      <p:pic>
        <p:nvPicPr>
          <p:cNvPr id="8" name="Slika 7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874540"/>
            <a:ext cx="6183086" cy="599318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8718" y="3904457"/>
            <a:ext cx="6022181" cy="2014537"/>
          </a:xfrm>
        </p:spPr>
        <p:txBody>
          <a:bodyPr>
            <a:normAutofit/>
          </a:bodyPr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0912510-587E-0743-8BB6-FA03E27BCB0C}" type="datetimeFigureOut">
              <a:rPr lang="en-US" smtClean="0"/>
              <a:t>10/16/2024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D830844-789E-4246-80A3-6F7B92FC0B1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32" y="6283318"/>
            <a:ext cx="1414604" cy="574682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4112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Slika 4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97290"/>
            <a:ext cx="8686800" cy="5607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15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0" r:id="rId7"/>
    <p:sldLayoutId id="2147483661" r:id="rId8"/>
    <p:sldLayoutId id="2147483662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5450" y="671514"/>
            <a:ext cx="5891212" cy="2014537"/>
          </a:xfrm>
        </p:spPr>
        <p:txBody>
          <a:bodyPr>
            <a:normAutofit fontScale="90000"/>
          </a:bodyPr>
          <a:lstStyle/>
          <a:p>
            <a:r>
              <a:rPr lang="hr-HR" dirty="0">
                <a:latin typeface="Stolzl Bold" panose="00000800000000000000" pitchFamily="50" charset="-18"/>
              </a:rPr>
              <a:t>Present Simple and Continuous, Imperatives</a:t>
            </a:r>
            <a:endParaRPr lang="hr-HR" dirty="0">
              <a:latin typeface="Stolzl Book" panose="00000500000000000000" pitchFamily="50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847328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The Imperatives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US" dirty="0"/>
              <a:t>negative imperatives begin with </a:t>
            </a:r>
            <a:r>
              <a:rPr lang="en-US" u="sng" dirty="0"/>
              <a:t>do not / don’t</a:t>
            </a:r>
            <a:r>
              <a:rPr lang="en-US" b="1" dirty="0"/>
              <a:t> </a:t>
            </a:r>
            <a:r>
              <a:rPr lang="en-US" b="1" i="1" dirty="0"/>
              <a:t>                                                   </a:t>
            </a:r>
            <a:endParaRPr lang="en-US" dirty="0"/>
          </a:p>
          <a:p>
            <a:pPr marL="0" indent="0" algn="ctr">
              <a:buNone/>
            </a:pPr>
            <a:r>
              <a:rPr lang="en-US" i="1" u="sng" dirty="0"/>
              <a:t>Don’t</a:t>
            </a:r>
            <a:r>
              <a:rPr lang="en-US" i="1" dirty="0"/>
              <a:t> </a:t>
            </a:r>
            <a:r>
              <a:rPr lang="en-US" b="1" i="1" dirty="0"/>
              <a:t>be</a:t>
            </a:r>
            <a:r>
              <a:rPr lang="en-US" i="1" dirty="0"/>
              <a:t> afraid.</a:t>
            </a:r>
            <a:endParaRPr lang="hr-HR" i="1" dirty="0"/>
          </a:p>
          <a:p>
            <a:pPr marL="0" indent="0" algn="ctr">
              <a:buNone/>
            </a:pPr>
            <a:endParaRPr lang="en-US" i="1" dirty="0"/>
          </a:p>
          <a:p>
            <a:pPr lvl="0" algn="ctr" fontAlgn="base"/>
            <a:r>
              <a:rPr lang="en-US" i="1" dirty="0"/>
              <a:t>always </a:t>
            </a:r>
            <a:r>
              <a:rPr lang="en-US" dirty="0"/>
              <a:t>and </a:t>
            </a:r>
            <a:r>
              <a:rPr lang="en-US" i="1" dirty="0"/>
              <a:t>never </a:t>
            </a:r>
            <a:r>
              <a:rPr lang="en-US" dirty="0"/>
              <a:t>come before</a:t>
            </a:r>
            <a:r>
              <a:rPr lang="en-US" b="1" dirty="0"/>
              <a:t> </a:t>
            </a:r>
            <a:r>
              <a:rPr lang="en-US" dirty="0"/>
              <a:t>imperatives</a:t>
            </a:r>
            <a:endParaRPr lang="hr-HR" dirty="0"/>
          </a:p>
          <a:p>
            <a:pPr marL="0" lvl="0" indent="0" algn="ctr" fontAlgn="base">
              <a:buNone/>
            </a:pPr>
            <a:r>
              <a:rPr lang="en-US" dirty="0"/>
              <a:t> </a:t>
            </a:r>
            <a:r>
              <a:rPr lang="en-US" i="1" u="sng" dirty="0"/>
              <a:t>Always</a:t>
            </a:r>
            <a:r>
              <a:rPr lang="en-US" i="1" dirty="0"/>
              <a:t> </a:t>
            </a:r>
            <a:r>
              <a:rPr lang="en-US" b="1" i="1" dirty="0"/>
              <a:t>check</a:t>
            </a:r>
            <a:r>
              <a:rPr lang="en-US" i="1" dirty="0"/>
              <a:t> your change.</a:t>
            </a:r>
          </a:p>
          <a:p>
            <a:pPr marL="0" indent="0" algn="ctr">
              <a:buNone/>
            </a:pPr>
            <a:r>
              <a:rPr lang="en-US" i="1" u="sng" dirty="0"/>
              <a:t>Never</a:t>
            </a:r>
            <a:r>
              <a:rPr lang="en-US" i="1" dirty="0"/>
              <a:t> </a:t>
            </a:r>
            <a:r>
              <a:rPr lang="en-US" b="1" i="1" dirty="0"/>
              <a:t>start</a:t>
            </a:r>
            <a:r>
              <a:rPr lang="en-US" i="1" dirty="0"/>
              <a:t> something you can’t finish.</a:t>
            </a:r>
            <a:endParaRPr lang="hr-HR" i="1" dirty="0"/>
          </a:p>
          <a:p>
            <a:pPr marL="0" indent="0" algn="ctr">
              <a:buNone/>
            </a:pPr>
            <a:endParaRPr lang="en-US" i="1" dirty="0"/>
          </a:p>
          <a:p>
            <a:pPr algn="ctr"/>
            <a:r>
              <a:rPr lang="en-US" dirty="0"/>
              <a:t>imperative </a:t>
            </a:r>
            <a:r>
              <a:rPr lang="en-US" u="sng" dirty="0"/>
              <a:t>+ and/or</a:t>
            </a:r>
            <a:r>
              <a:rPr lang="en-US" dirty="0"/>
              <a:t> can have a conditional meaning</a:t>
            </a:r>
          </a:p>
          <a:p>
            <a:pPr marL="0" indent="0" algn="ctr">
              <a:buNone/>
            </a:pPr>
            <a:r>
              <a:rPr lang="en-US" b="1" i="1" dirty="0"/>
              <a:t>Come in here </a:t>
            </a:r>
            <a:r>
              <a:rPr lang="en-US" i="1" u="sng" dirty="0"/>
              <a:t>and</a:t>
            </a:r>
            <a:r>
              <a:rPr lang="en-US" i="1" dirty="0"/>
              <a:t> I’ll call the police!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(If you come in here, I’ll call the police.)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8170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The Imperatives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u="sng" dirty="0"/>
              <a:t>WE USE THEM</a:t>
            </a:r>
            <a:r>
              <a:rPr lang="hr-HR" u="sng" dirty="0"/>
              <a:t> TO</a:t>
            </a:r>
            <a:r>
              <a:rPr lang="en-US" u="sng" dirty="0"/>
              <a:t>:</a:t>
            </a:r>
            <a:endParaRPr lang="hr-HR" u="sng" dirty="0"/>
          </a:p>
          <a:p>
            <a:pPr marL="0" indent="0" algn="ctr">
              <a:buNone/>
            </a:pPr>
            <a:endParaRPr lang="en-US" dirty="0"/>
          </a:p>
          <a:p>
            <a:pPr marL="0" lvl="0" indent="0" fontAlgn="base"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201402"/>
              </p:ext>
            </p:extLst>
          </p:nvPr>
        </p:nvGraphicFramePr>
        <p:xfrm>
          <a:off x="1778780" y="2482160"/>
          <a:ext cx="9067410" cy="30730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3705">
                  <a:extLst>
                    <a:ext uri="{9D8B030D-6E8A-4147-A177-3AD203B41FA5}">
                      <a16:colId xmlns:a16="http://schemas.microsoft.com/office/drawing/2014/main" val="3261788879"/>
                    </a:ext>
                  </a:extLst>
                </a:gridCol>
                <a:gridCol w="4533705">
                  <a:extLst>
                    <a:ext uri="{9D8B030D-6E8A-4147-A177-3AD203B41FA5}">
                      <a16:colId xmlns:a16="http://schemas.microsoft.com/office/drawing/2014/main" val="2396509074"/>
                    </a:ext>
                  </a:extLst>
                </a:gridCol>
              </a:tblGrid>
              <a:tr h="561889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cs typeface="Arial" charset="0"/>
                        </a:rPr>
                        <a:t>give directions and instructions</a:t>
                      </a:r>
                      <a:endParaRPr kumimoji="0" lang="hr-HR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Turn</a:t>
                      </a:r>
                      <a:r>
                        <a:rPr lang="hr-HR" sz="2000" b="0" i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right at the traffic light.</a:t>
                      </a:r>
                      <a:endParaRPr lang="en-US" sz="2000" b="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638732"/>
                  </a:ext>
                </a:extLst>
              </a:tr>
              <a:tr h="467340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cs typeface="Arial" charset="0"/>
                        </a:rPr>
                        <a:t>give orders or commands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Don’t move</a:t>
                      </a:r>
                      <a:r>
                        <a:rPr lang="hr-HR" sz="2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!</a:t>
                      </a:r>
                      <a:endParaRPr lang="en-US" sz="20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496001"/>
                  </a:ext>
                </a:extLst>
              </a:tr>
              <a:tr h="476014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cs typeface="Arial" charset="0"/>
                        </a:rPr>
                        <a:t>make requests (use </a:t>
                      </a:r>
                      <a:r>
                        <a:rPr kumimoji="0" lang="hr-HR" sz="20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cs typeface="Arial" charset="0"/>
                        </a:rPr>
                        <a:t>please</a:t>
                      </a:r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cs typeface="Arial" charset="0"/>
                        </a:rPr>
                        <a:t>!)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Read</a:t>
                      </a:r>
                      <a:r>
                        <a:rPr lang="hr-HR" sz="2000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this article, please.</a:t>
                      </a:r>
                      <a:endParaRPr lang="en-US" sz="20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633622"/>
                  </a:ext>
                </a:extLst>
              </a:tr>
              <a:tr h="723331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cs typeface="Arial" charset="0"/>
                        </a:rPr>
                        <a:t>give advice and make suggestions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Don’t go</a:t>
                      </a:r>
                      <a:r>
                        <a:rPr lang="hr-HR" sz="2000" b="1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hr-HR" sz="2000" i="1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 when you’re sick.</a:t>
                      </a:r>
                      <a:endParaRPr lang="en-US" sz="20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875423"/>
                  </a:ext>
                </a:extLst>
              </a:tr>
              <a:tr h="444288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cs typeface="Arial" charset="0"/>
                        </a:rPr>
                        <a:t>give warnings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</a:t>
                      </a:r>
                      <a:r>
                        <a:rPr lang="hr-HR" sz="2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careful!</a:t>
                      </a:r>
                      <a:endParaRPr lang="en-US" sz="20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0462674"/>
                  </a:ext>
                </a:extLst>
              </a:tr>
              <a:tr h="400141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kumimoji="0" lang="hr-H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charset="0"/>
                          <a:cs typeface="Arial" charset="0"/>
                        </a:rPr>
                        <a:t>invite someone</a:t>
                      </a:r>
                      <a:endParaRPr kumimoji="0" lang="en-US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charset="0"/>
                        <a:cs typeface="Arial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b="1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Come out </a:t>
                      </a:r>
                      <a:r>
                        <a:rPr lang="hr-HR" sz="2000" i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 us tonight.</a:t>
                      </a:r>
                      <a:endParaRPr lang="en-US" sz="2000" i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24161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9394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3087" y="728663"/>
            <a:ext cx="4789714" cy="1680429"/>
          </a:xfrm>
        </p:spPr>
        <p:txBody>
          <a:bodyPr>
            <a:normAutofit/>
          </a:bodyPr>
          <a:lstStyle/>
          <a:p>
            <a:r>
              <a:rPr lang="hr-HR" sz="3200" dirty="0">
                <a:latin typeface="Stolzl" panose="020B0604020202020204" charset="0"/>
              </a:rPr>
              <a:t>#neverstoplearning</a:t>
            </a:r>
            <a:endParaRPr lang="en-US" sz="3200" dirty="0">
              <a:latin typeface="Stolzl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191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hr-HR" dirty="0">
                <a:solidFill>
                  <a:schemeClr val="bg1"/>
                </a:solidFill>
              </a:rPr>
              <a:t>Present Simple vs Present Continuous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>
            <a:normAutofit lnSpcReduction="10000"/>
          </a:bodyPr>
          <a:lstStyle/>
          <a:p>
            <a:pPr algn="ctr"/>
            <a:endParaRPr lang="hr-HR" dirty="0"/>
          </a:p>
          <a:p>
            <a:pPr algn="ctr"/>
            <a:r>
              <a:rPr lang="hr-HR" dirty="0"/>
              <a:t>PRESENT SIMPLE – FORM</a:t>
            </a:r>
          </a:p>
          <a:p>
            <a:pPr algn="ctr"/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ln>
            <a:solidFill>
              <a:schemeClr val="accent1"/>
            </a:solidFill>
          </a:ln>
        </p:spPr>
        <p:txBody>
          <a:bodyPr>
            <a:normAutofit fontScale="92500" lnSpcReduction="10000"/>
          </a:bodyPr>
          <a:lstStyle/>
          <a:p>
            <a:r>
              <a:rPr lang="hr-HR" sz="2000" b="1" dirty="0"/>
              <a:t>We use the base form of the verb </a:t>
            </a:r>
            <a:r>
              <a:rPr lang="hr-HR" sz="2000" dirty="0">
                <a:sym typeface="Wingdings" panose="05000000000000000000" pitchFamily="2" charset="2"/>
              </a:rPr>
              <a:t></a:t>
            </a:r>
            <a:r>
              <a:rPr lang="hr-HR" sz="2000" dirty="0"/>
              <a:t> write, play, see, do, have, etc.</a:t>
            </a:r>
          </a:p>
          <a:p>
            <a:r>
              <a:rPr lang="hr-HR" sz="2000" b="1" dirty="0"/>
              <a:t>The form for </a:t>
            </a:r>
            <a:r>
              <a:rPr lang="hr-HR" sz="2000" b="1" i="1" dirty="0"/>
              <a:t>he, she, it </a:t>
            </a:r>
            <a:r>
              <a:rPr lang="hr-HR" sz="2000" b="1" dirty="0"/>
              <a:t>ends with –s </a:t>
            </a:r>
            <a:r>
              <a:rPr lang="hr-HR" sz="2000" dirty="0">
                <a:sym typeface="Wingdings" panose="05000000000000000000" pitchFamily="2" charset="2"/>
              </a:rPr>
              <a:t> play – plays, cry – cries, switch – switches, be – is, do – does, have - has</a:t>
            </a:r>
          </a:p>
          <a:p>
            <a:r>
              <a:rPr lang="hr-HR" sz="2000" b="1" dirty="0">
                <a:sym typeface="Wingdings" panose="05000000000000000000" pitchFamily="2" charset="2"/>
              </a:rPr>
              <a:t>Questions have </a:t>
            </a:r>
            <a:r>
              <a:rPr lang="hr-HR" sz="2000" b="1" i="1" dirty="0">
                <a:sym typeface="Wingdings" panose="05000000000000000000" pitchFamily="2" charset="2"/>
              </a:rPr>
              <a:t>do</a:t>
            </a:r>
            <a:r>
              <a:rPr lang="hr-HR" sz="2000" b="1" dirty="0">
                <a:sym typeface="Wingdings" panose="05000000000000000000" pitchFamily="2" charset="2"/>
              </a:rPr>
              <a:t> or </a:t>
            </a:r>
            <a:r>
              <a:rPr lang="hr-HR" sz="2000" b="1" i="1" dirty="0">
                <a:sym typeface="Wingdings" panose="05000000000000000000" pitchFamily="2" charset="2"/>
              </a:rPr>
              <a:t>does</a:t>
            </a:r>
            <a:r>
              <a:rPr lang="hr-HR" sz="2000" b="1" dirty="0">
                <a:sym typeface="Wingdings" panose="05000000000000000000" pitchFamily="2" charset="2"/>
              </a:rPr>
              <a:t> </a:t>
            </a:r>
            <a:r>
              <a:rPr lang="hr-HR" sz="2000" b="1" u="sng" dirty="0">
                <a:sym typeface="Wingdings" panose="05000000000000000000" pitchFamily="2" charset="2"/>
              </a:rPr>
              <a:t>before</a:t>
            </a:r>
            <a:r>
              <a:rPr lang="hr-HR" sz="2000" b="1" dirty="0">
                <a:sym typeface="Wingdings" panose="05000000000000000000" pitchFamily="2" charset="2"/>
              </a:rPr>
              <a:t> the subject </a:t>
            </a:r>
            <a:r>
              <a:rPr lang="hr-HR" sz="2000" dirty="0">
                <a:sym typeface="Wingdings" panose="05000000000000000000" pitchFamily="2" charset="2"/>
              </a:rPr>
              <a:t> </a:t>
            </a:r>
            <a:r>
              <a:rPr lang="hr-HR" sz="2000" i="1" dirty="0">
                <a:sym typeface="Wingdings" panose="05000000000000000000" pitchFamily="2" charset="2"/>
              </a:rPr>
              <a:t>Do you work? Does he/she work? Where do you work?</a:t>
            </a:r>
          </a:p>
          <a:p>
            <a:r>
              <a:rPr lang="hr-HR" sz="2000" b="1" dirty="0">
                <a:sym typeface="Wingdings" panose="05000000000000000000" pitchFamily="2" charset="2"/>
              </a:rPr>
              <a:t>Negative statements have </a:t>
            </a:r>
            <a:r>
              <a:rPr lang="hr-HR" sz="2000" b="1" i="1" dirty="0">
                <a:sym typeface="Wingdings" panose="05000000000000000000" pitchFamily="2" charset="2"/>
              </a:rPr>
              <a:t>do not/don’t </a:t>
            </a:r>
            <a:r>
              <a:rPr lang="hr-HR" sz="2000" b="1" dirty="0">
                <a:sym typeface="Wingdings" panose="05000000000000000000" pitchFamily="2" charset="2"/>
              </a:rPr>
              <a:t>or </a:t>
            </a:r>
            <a:r>
              <a:rPr lang="hr-HR" sz="2000" b="1" i="1" dirty="0">
                <a:sym typeface="Wingdings" panose="05000000000000000000" pitchFamily="2" charset="2"/>
              </a:rPr>
              <a:t>does not/doesn’t </a:t>
            </a:r>
            <a:r>
              <a:rPr lang="hr-HR" sz="2000" b="1" dirty="0">
                <a:sym typeface="Wingdings" panose="05000000000000000000" pitchFamily="2" charset="2"/>
              </a:rPr>
              <a:t>after the subject </a:t>
            </a:r>
            <a:r>
              <a:rPr lang="hr-HR" sz="2000" dirty="0">
                <a:sym typeface="Wingdings" panose="05000000000000000000" pitchFamily="2" charset="2"/>
              </a:rPr>
              <a:t> I don’t work. He/She doesn’t work.</a:t>
            </a:r>
          </a:p>
          <a:p>
            <a:pPr marL="0" indent="0">
              <a:buNone/>
            </a:pPr>
            <a:r>
              <a:rPr lang="hr-HR" sz="2000" b="1" dirty="0">
                <a:sym typeface="Wingdings" panose="05000000000000000000" pitchFamily="2" charset="2"/>
              </a:rPr>
              <a:t>** The verb to be </a:t>
            </a:r>
            <a:r>
              <a:rPr lang="hr-HR" sz="2000" i="1" dirty="0">
                <a:sym typeface="Wingdings" panose="05000000000000000000" pitchFamily="2" charset="2"/>
              </a:rPr>
              <a:t> I am busy. He is not employed. Where are you from? </a:t>
            </a:r>
          </a:p>
          <a:p>
            <a:endParaRPr lang="hr-HR" dirty="0"/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solidFill>
            <a:schemeClr val="bg1"/>
          </a:solidFill>
        </p:spPr>
        <p:txBody>
          <a:bodyPr>
            <a:normAutofit lnSpcReduction="10000"/>
          </a:bodyPr>
          <a:lstStyle/>
          <a:p>
            <a:pPr algn="ctr"/>
            <a:endParaRPr lang="hr-HR" dirty="0"/>
          </a:p>
          <a:p>
            <a:pPr algn="ctr"/>
            <a:r>
              <a:rPr lang="hr-HR" dirty="0"/>
              <a:t>PRESENT CONTINUOUS – FORM</a:t>
            </a:r>
          </a:p>
          <a:p>
            <a:pPr algn="ctr"/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r>
              <a:rPr lang="hr-HR" sz="1600" b="1" dirty="0"/>
              <a:t>It is made up of two parts:</a:t>
            </a:r>
            <a:r>
              <a:rPr lang="hr-HR" sz="1600" b="1" dirty="0">
                <a:sym typeface="Wingdings" panose="05000000000000000000" pitchFamily="2" charset="2"/>
              </a:rPr>
              <a:t> </a:t>
            </a:r>
          </a:p>
          <a:p>
            <a:pPr marL="0" indent="0" algn="ctr">
              <a:buNone/>
            </a:pPr>
            <a:r>
              <a:rPr lang="hr-HR" sz="1600" b="1" dirty="0">
                <a:sym typeface="Wingdings" panose="05000000000000000000" pitchFamily="2" charset="2"/>
              </a:rPr>
              <a:t>be + base form of verb + ing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hr-HR" sz="1600" i="1" dirty="0">
                <a:sym typeface="Wingdings" panose="05000000000000000000" pitchFamily="2" charset="2"/>
              </a:rPr>
              <a:t>We are working on a very interesting project.</a:t>
            </a:r>
          </a:p>
          <a:p>
            <a:pPr marL="0" indent="0" algn="ctr">
              <a:buNone/>
            </a:pPr>
            <a:r>
              <a:rPr lang="hr-HR" sz="1600" b="1" u="sng" dirty="0">
                <a:sym typeface="Wingdings" panose="05000000000000000000" pitchFamily="2" charset="2"/>
              </a:rPr>
              <a:t>The verb </a:t>
            </a:r>
            <a:r>
              <a:rPr lang="hr-HR" sz="1600" b="1" i="1" u="sng" dirty="0">
                <a:sym typeface="Wingdings" panose="05000000000000000000" pitchFamily="2" charset="2"/>
              </a:rPr>
              <a:t>to be </a:t>
            </a:r>
            <a:r>
              <a:rPr lang="hr-HR" sz="1600" b="1" u="sng" dirty="0">
                <a:sym typeface="Wingdings" panose="05000000000000000000" pitchFamily="2" charset="2"/>
              </a:rPr>
              <a:t>changes with different subjects!</a:t>
            </a:r>
          </a:p>
          <a:p>
            <a:r>
              <a:rPr lang="hr-HR" sz="1600" b="1" dirty="0"/>
              <a:t>Q</a:t>
            </a:r>
            <a:r>
              <a:rPr lang="en-US" sz="1600" b="1" dirty="0" err="1"/>
              <a:t>uestions</a:t>
            </a:r>
            <a:r>
              <a:rPr lang="en-US" sz="1600" b="1" dirty="0"/>
              <a:t> are created by moving the verb BE to the beginning of the sentence</a:t>
            </a:r>
            <a:r>
              <a:rPr lang="en-US" sz="1600" dirty="0"/>
              <a:t>. </a:t>
            </a:r>
            <a:r>
              <a:rPr lang="hr-HR" sz="1600" dirty="0">
                <a:sym typeface="Wingdings" panose="05000000000000000000" pitchFamily="2" charset="2"/>
              </a:rPr>
              <a:t> </a:t>
            </a:r>
            <a:r>
              <a:rPr lang="hr-HR" sz="1600" i="1" dirty="0">
                <a:sym typeface="Wingdings" panose="05000000000000000000" pitchFamily="2" charset="2"/>
              </a:rPr>
              <a:t>Are you working on something interesting at the moment?  Why are you looking at me like that?</a:t>
            </a:r>
          </a:p>
          <a:p>
            <a:r>
              <a:rPr lang="hr-HR" sz="1600" b="1" dirty="0"/>
              <a:t>Negative statements </a:t>
            </a:r>
            <a:r>
              <a:rPr lang="en-US" sz="1600" b="1" dirty="0"/>
              <a:t>are formed by adding </a:t>
            </a:r>
            <a:r>
              <a:rPr lang="en-US" sz="1600" b="1" i="1" dirty="0"/>
              <a:t>not</a:t>
            </a:r>
            <a:r>
              <a:rPr lang="en-US" sz="1600" b="1" dirty="0"/>
              <a:t> after the verb BE</a:t>
            </a:r>
            <a:r>
              <a:rPr lang="hr-HR" sz="1600" i="1" dirty="0">
                <a:sym typeface="Wingdings" panose="05000000000000000000" pitchFamily="2" charset="2"/>
              </a:rPr>
              <a:t> We are not/aren’t working on anything special at the moment. </a:t>
            </a:r>
            <a:endParaRPr lang="hr-HR" sz="1600" dirty="0">
              <a:sym typeface="Wingdings" panose="05000000000000000000" pitchFamily="2" charset="2"/>
            </a:endParaRPr>
          </a:p>
          <a:p>
            <a:r>
              <a:rPr lang="hr-HR" sz="1600" b="1" dirty="0">
                <a:sym typeface="Wingdings" panose="05000000000000000000" pitchFamily="2" charset="2"/>
              </a:rPr>
              <a:t>Spelling rules</a:t>
            </a:r>
            <a:r>
              <a:rPr lang="hr-HR" sz="1600" dirty="0">
                <a:sym typeface="Wingdings" panose="05000000000000000000" pitchFamily="2" charset="2"/>
              </a:rPr>
              <a:t>: read – reading, play – playing, try –trying, leave – lea</a:t>
            </a:r>
            <a:r>
              <a:rPr lang="hr-HR" sz="1600" b="1" dirty="0">
                <a:sym typeface="Wingdings" panose="05000000000000000000" pitchFamily="2" charset="2"/>
              </a:rPr>
              <a:t>vi</a:t>
            </a:r>
            <a:r>
              <a:rPr lang="hr-HR" sz="1600" dirty="0">
                <a:sym typeface="Wingdings" panose="05000000000000000000" pitchFamily="2" charset="2"/>
              </a:rPr>
              <a:t>ng, sit – si</a:t>
            </a:r>
            <a:r>
              <a:rPr lang="hr-HR" sz="1600" b="1" dirty="0">
                <a:sym typeface="Wingdings" panose="05000000000000000000" pitchFamily="2" charset="2"/>
              </a:rPr>
              <a:t>tt</a:t>
            </a:r>
            <a:r>
              <a:rPr lang="hr-HR" sz="1600" dirty="0">
                <a:sym typeface="Wingdings" panose="05000000000000000000" pitchFamily="2" charset="2"/>
              </a:rPr>
              <a:t>ing, die - d</a:t>
            </a:r>
            <a:r>
              <a:rPr lang="hr-HR" sz="1600" b="1" dirty="0">
                <a:sym typeface="Wingdings" panose="05000000000000000000" pitchFamily="2" charset="2"/>
              </a:rPr>
              <a:t>yi</a:t>
            </a:r>
            <a:r>
              <a:rPr lang="hr-HR" sz="1600" dirty="0">
                <a:sym typeface="Wingdings" panose="05000000000000000000" pitchFamily="2" charset="2"/>
              </a:rPr>
              <a:t>ng</a:t>
            </a:r>
          </a:p>
        </p:txBody>
      </p:sp>
    </p:spTree>
    <p:extLst>
      <p:ext uri="{BB962C8B-B14F-4D97-AF65-F5344CB8AC3E}">
        <p14:creationId xmlns:p14="http://schemas.microsoft.com/office/powerpoint/2010/main" val="1514203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hr-HR" dirty="0">
                <a:solidFill>
                  <a:schemeClr val="bg1"/>
                </a:solidFill>
              </a:rPr>
              <a:t>Present Simple vs Present Continuous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6614244"/>
              </p:ext>
            </p:extLst>
          </p:nvPr>
        </p:nvGraphicFramePr>
        <p:xfrm>
          <a:off x="838200" y="1825625"/>
          <a:ext cx="10515600" cy="39561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4006729119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3935361867"/>
                    </a:ext>
                  </a:extLst>
                </a:gridCol>
              </a:tblGrid>
              <a:tr h="400558"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PRESENT SIMPLE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/>
                        <a:t>PRESENT CONTINUOUS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5932571"/>
                  </a:ext>
                </a:extLst>
              </a:tr>
              <a:tr h="987677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hr-H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general truth or statement of fact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HR" sz="18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</a:t>
                      </a:r>
                      <a:r>
                        <a:rPr lang="hr-HR" sz="1800" b="0" i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Sun </a:t>
                      </a:r>
                      <a:r>
                        <a:rPr lang="hr-HR" sz="1800" b="1" i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rises</a:t>
                      </a:r>
                      <a:r>
                        <a:rPr lang="hr-HR" sz="1800" b="0" i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the east.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hr-H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situations that are changing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hr-H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hr-HR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Traffic </a:t>
                      </a:r>
                      <a:r>
                        <a:rPr lang="hr-HR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getting </a:t>
                      </a:r>
                      <a:r>
                        <a:rPr lang="hr-HR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worse</a:t>
                      </a:r>
                      <a:r>
                        <a:rPr lang="hr-HR" sz="1800" i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every year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6239183"/>
                  </a:ext>
                </a:extLst>
              </a:tr>
              <a:tr h="1580284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hr-H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habitual actions or routines;</a:t>
                      </a:r>
                      <a:r>
                        <a:rPr lang="hr-HR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events or actions that happen regularly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hr-H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en-US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play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tennis every Wednesday.</a:t>
                      </a:r>
                      <a:endParaRPr lang="hr-H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hr-HR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 </a:t>
                      </a:r>
                      <a:r>
                        <a:rPr lang="hr-HR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snows</a:t>
                      </a:r>
                      <a:r>
                        <a:rPr lang="hr-HR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here in the winter.</a:t>
                      </a:r>
                      <a:endParaRPr lang="en-US" sz="1800" i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r>
                        <a:rPr lang="hr-H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actions in progress at the moment of speaking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hr-H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algn="ctr"/>
                      <a:r>
                        <a:rPr lang="en-US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Peter </a:t>
                      </a:r>
                      <a:r>
                        <a:rPr lang="en-US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 not working 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 the moment.  </a:t>
                      </a:r>
                    </a:p>
                    <a:p>
                      <a:pPr algn="ctr"/>
                      <a:r>
                        <a:rPr lang="en-US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I’</a:t>
                      </a:r>
                      <a:r>
                        <a:rPr lang="en-US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 trying 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eat more vegetables.</a:t>
                      </a:r>
                      <a:endParaRPr lang="en-US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2859100"/>
                  </a:ext>
                </a:extLst>
              </a:tr>
              <a:tr h="987677">
                <a:tc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permanent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situations: </a:t>
                      </a:r>
                      <a:endParaRPr lang="hr-H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en-US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live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the city of Zagreb.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r>
                        <a:rPr lang="hr-H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temporary activities and situations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endParaRPr lang="hr-HR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hr-HR" sz="1800" b="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I’</a:t>
                      </a:r>
                      <a:r>
                        <a:rPr lang="hr-HR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</a:t>
                      </a:r>
                      <a:r>
                        <a:rPr lang="hr-HR" sz="1800" b="0" i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only </a:t>
                      </a:r>
                      <a:r>
                        <a:rPr lang="hr-HR" sz="1800" b="1" i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staying</a:t>
                      </a:r>
                      <a:r>
                        <a:rPr lang="hr-HR" sz="1800" b="0" i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here for a short time.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844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14403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hr-HR" dirty="0">
                <a:solidFill>
                  <a:schemeClr val="bg1"/>
                </a:solidFill>
              </a:rPr>
              <a:t>Present Simple vs Present Continuous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9472602"/>
              </p:ext>
            </p:extLst>
          </p:nvPr>
        </p:nvGraphicFramePr>
        <p:xfrm>
          <a:off x="838200" y="1825625"/>
          <a:ext cx="10515600" cy="393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813661051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9973741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/>
                        <a:t>PRESENT SIMPLE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/>
                        <a:t>PRESENT CONTINUOUS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0628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things that happen 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one after another</a:t>
                      </a:r>
                      <a:endParaRPr lang="hr-HR" sz="18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en-US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wake up 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 7 every morning. Then I </a:t>
                      </a:r>
                      <a:r>
                        <a:rPr lang="en-US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get up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take a shower 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</a:t>
                      </a:r>
                      <a:r>
                        <a:rPr lang="en-US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brush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my teeth. 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longer background situations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in contrast to a shorter one, esp. after 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while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or 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endParaRPr lang="hr-H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usually </a:t>
                      </a:r>
                      <a:r>
                        <a:rPr lang="en-US" sz="1800" i="1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close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my Internet browser when I’</a:t>
                      </a:r>
                      <a:r>
                        <a:rPr lang="en-US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 working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n-US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0159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r>
                        <a:rPr lang="en-US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always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meaning ‘every time’: </a:t>
                      </a:r>
                      <a:endParaRPr lang="hr-H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always </a:t>
                      </a:r>
                      <a:r>
                        <a:rPr lang="en-US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make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silly mistakes in exams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r>
                        <a:rPr lang="en-US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always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used to make complaints and criticisms: </a:t>
                      </a:r>
                      <a:endParaRPr lang="hr-HR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computer </a:t>
                      </a:r>
                      <a:r>
                        <a:rPr lang="en-US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always </a:t>
                      </a:r>
                      <a:r>
                        <a:rPr lang="en-US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crashing</a:t>
                      </a:r>
                      <a:r>
                        <a:rPr lang="en-US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at the most inconvenient moments. </a:t>
                      </a:r>
                      <a:endParaRPr lang="en-US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75433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r>
                        <a:rPr lang="hr-HR" b="1" dirty="0"/>
                        <a:t>permanent</a:t>
                      </a:r>
                      <a:r>
                        <a:rPr lang="hr-HR" baseline="0" dirty="0"/>
                        <a:t> </a:t>
                      </a:r>
                      <a:r>
                        <a:rPr lang="hr-HR" b="1" baseline="0" dirty="0"/>
                        <a:t>quality</a:t>
                      </a:r>
                      <a:r>
                        <a:rPr lang="hr-HR" baseline="0" dirty="0"/>
                        <a:t> (verb to be)</a:t>
                      </a:r>
                    </a:p>
                    <a:p>
                      <a:pPr marL="285750" indent="-285750" algn="ctr">
                        <a:buFontTx/>
                        <a:buChar char="-"/>
                      </a:pPr>
                      <a:endParaRPr lang="hr-HR" baseline="0" dirty="0"/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GB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think she’</a:t>
                      </a:r>
                      <a:r>
                        <a:rPr lang="en-GB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en-GB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rude.</a:t>
                      </a:r>
                      <a:endParaRPr lang="hr-HR" i="1" baseline="0" dirty="0"/>
                    </a:p>
                    <a:p>
                      <a:pPr marL="285750" indent="-285750">
                        <a:buFontTx/>
                        <a:buChar char="-"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r>
                        <a:rPr lang="hr-HR" b="1" dirty="0"/>
                        <a:t>temporary behaviour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hr-HR" dirty="0"/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en-GB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think she’</a:t>
                      </a:r>
                      <a:r>
                        <a:rPr lang="en-GB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 being </a:t>
                      </a:r>
                      <a:r>
                        <a:rPr lang="en-GB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really rude</a:t>
                      </a:r>
                      <a:r>
                        <a:rPr lang="hr-HR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hr-HR" dirty="0"/>
                        <a:t>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51713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159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Present Simple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015967"/>
              </p:ext>
            </p:extLst>
          </p:nvPr>
        </p:nvGraphicFramePr>
        <p:xfrm>
          <a:off x="838200" y="2067949"/>
          <a:ext cx="10515600" cy="38404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4006729119"/>
                    </a:ext>
                  </a:extLst>
                </a:gridCol>
              </a:tblGrid>
              <a:tr h="42775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5932571"/>
                  </a:ext>
                </a:extLst>
              </a:tr>
              <a:tr h="1068517"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hr-HR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</a:t>
                      </a:r>
                      <a:r>
                        <a:rPr lang="hr-HR" sz="1800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instructions and directions: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HR" sz="1800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 get to my office, you </a:t>
                      </a:r>
                      <a:r>
                        <a:rPr lang="hr-HR" sz="1800" b="1" i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turn</a:t>
                      </a:r>
                      <a:r>
                        <a:rPr lang="hr-HR" sz="1800" b="1" i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r-HR" sz="1800" i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left at the first crossing.</a:t>
                      </a:r>
                      <a:endParaRPr lang="en-US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6239183"/>
                  </a:ext>
                </a:extLst>
              </a:tr>
              <a:tr h="1289491">
                <a:tc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r>
                        <a:rPr lang="hr-HR" i="0" baseline="0" dirty="0"/>
                        <a:t>i</a:t>
                      </a:r>
                      <a:r>
                        <a:rPr lang="hr-HR" i="0" dirty="0"/>
                        <a:t>n film reviews and plot summaries:</a:t>
                      </a:r>
                    </a:p>
                    <a:p>
                      <a:pPr marL="285750" indent="-285750" algn="ctr">
                        <a:buFontTx/>
                        <a:buChar char="-"/>
                      </a:pPr>
                      <a:endParaRPr lang="hr-HR" i="0" dirty="0"/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hr-HR" i="1" dirty="0"/>
                        <a:t>Julia Roberts</a:t>
                      </a:r>
                      <a:r>
                        <a:rPr lang="hr-HR" i="1" baseline="0" dirty="0"/>
                        <a:t> </a:t>
                      </a:r>
                      <a:r>
                        <a:rPr lang="hr-HR" b="1" i="1" baseline="0" dirty="0"/>
                        <a:t>gives</a:t>
                      </a:r>
                      <a:r>
                        <a:rPr lang="hr-HR" i="1" baseline="0" dirty="0"/>
                        <a:t> a plausible performance in the lead role. </a:t>
                      </a:r>
                      <a:endParaRPr lang="hr-HR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2859100"/>
                  </a:ext>
                </a:extLst>
              </a:tr>
              <a:tr h="1054723">
                <a:tc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r>
                        <a:rPr lang="hr-HR" i="0" dirty="0"/>
                        <a:t>in sports commentaries to describe what is happening as the commentator speaks: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endParaRPr lang="hr-HR" i="1" dirty="0"/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hr-HR" i="1" dirty="0"/>
                        <a:t>Vlašić</a:t>
                      </a:r>
                      <a:r>
                        <a:rPr lang="hr-HR" i="1" baseline="0" dirty="0"/>
                        <a:t> </a:t>
                      </a:r>
                      <a:r>
                        <a:rPr lang="hr-HR" b="1" i="1" baseline="0" dirty="0"/>
                        <a:t>passes</a:t>
                      </a:r>
                      <a:r>
                        <a:rPr lang="hr-HR" i="1" baseline="0" dirty="0"/>
                        <a:t> the ball to Modrić – and he </a:t>
                      </a:r>
                      <a:r>
                        <a:rPr lang="hr-HR" b="1" i="1" baseline="0" dirty="0"/>
                        <a:t>scores</a:t>
                      </a:r>
                      <a:r>
                        <a:rPr lang="hr-HR" i="1" baseline="0" dirty="0"/>
                        <a:t>!</a:t>
                      </a:r>
                      <a:endParaRPr lang="en-US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48445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90274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hr-HR" dirty="0">
                <a:solidFill>
                  <a:schemeClr val="bg1"/>
                </a:solidFill>
              </a:rPr>
              <a:t>Present Simple vs Present Continuous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7988501"/>
              </p:ext>
            </p:extLst>
          </p:nvPr>
        </p:nvGraphicFramePr>
        <p:xfrm>
          <a:off x="838200" y="1825621"/>
          <a:ext cx="10515600" cy="42516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1813661051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099737412"/>
                    </a:ext>
                  </a:extLst>
                </a:gridCol>
              </a:tblGrid>
              <a:tr h="52967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/>
                        <a:t>PRESENT SIMPLE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/>
                        <a:t>PRESENT CONTINUOUS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0628119"/>
                  </a:ext>
                </a:extLst>
              </a:tr>
              <a:tr h="3721945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hr-HR" i="1" dirty="0"/>
                        <a:t>never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hr-HR" i="1" dirty="0"/>
                        <a:t>hardly ever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hr-HR" i="1" dirty="0"/>
                        <a:t>rarely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hr-HR" i="1" dirty="0"/>
                        <a:t>seldom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hr-HR" i="1" dirty="0"/>
                        <a:t>occasionally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hr-HR" i="1" dirty="0"/>
                        <a:t>sometimes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hr-HR" i="1" dirty="0"/>
                        <a:t>frequently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hr-HR" i="1" dirty="0"/>
                        <a:t>often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hr-HR" i="1" dirty="0"/>
                        <a:t>usually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hr-HR" i="1" dirty="0"/>
                        <a:t>always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hr-HR" i="1" dirty="0"/>
                        <a:t>every</a:t>
                      </a:r>
                      <a:r>
                        <a:rPr lang="hr-HR" i="1" baseline="0" dirty="0"/>
                        <a:t> day / week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hr-HR" i="1" baseline="0"/>
                        <a:t>on Mondays</a:t>
                      </a:r>
                      <a:endParaRPr lang="hr-HR" i="1" baseline="0" dirty="0"/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hr-HR" i="1" baseline="0" dirty="0"/>
                        <a:t>once a week</a:t>
                      </a:r>
                      <a:endParaRPr lang="hr-HR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hr-HR" i="1" dirty="0"/>
                        <a:t>always 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hr-HR" i="1" dirty="0"/>
                        <a:t>still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hr-HR" i="1" dirty="0"/>
                        <a:t>currently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hr-HR" i="1" dirty="0"/>
                        <a:t>at present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hr-HR" i="1" dirty="0"/>
                        <a:t>at the moment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hr-HR" i="1" dirty="0"/>
                        <a:t>now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hr-HR" i="1" dirty="0"/>
                        <a:t>right now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hr-HR" i="1" dirty="0"/>
                        <a:t>Listen!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hr-HR" i="1" dirty="0"/>
                        <a:t>Look!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hr-HR" i="1" dirty="0"/>
                        <a:t>today*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hr-HR" i="1"/>
                        <a:t>this week*</a:t>
                      </a:r>
                      <a:endParaRPr lang="hr-HR" i="1" dirty="0"/>
                    </a:p>
                    <a:p>
                      <a:pPr marL="0" indent="0" algn="ctr">
                        <a:buFontTx/>
                        <a:buNone/>
                      </a:pPr>
                      <a:endParaRPr lang="en-US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8015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8805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hr-HR" sz="4000">
                <a:solidFill>
                  <a:schemeClr val="bg1"/>
                </a:solidFill>
              </a:rPr>
              <a:t>PRESENT TENSES for the FUTURE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type="body" idx="1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endParaRPr lang="hr-HR" dirty="0"/>
          </a:p>
          <a:p>
            <a:pPr algn="ctr"/>
            <a:r>
              <a:rPr lang="hr-HR" sz="3200" dirty="0">
                <a:solidFill>
                  <a:schemeClr val="bg1"/>
                </a:solidFill>
              </a:rPr>
              <a:t>PRESENT SIMPLE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endParaRPr lang="hr-HR" dirty="0"/>
          </a:p>
          <a:p>
            <a:r>
              <a:rPr lang="en-US" dirty="0"/>
              <a:t>A TIME TABLE: 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   </a:t>
            </a:r>
            <a:r>
              <a:rPr lang="en-US" dirty="0"/>
              <a:t>The game </a:t>
            </a:r>
            <a:r>
              <a:rPr lang="en-US" b="1" dirty="0"/>
              <a:t>starts </a:t>
            </a:r>
            <a:r>
              <a:rPr lang="en-US" dirty="0"/>
              <a:t>at 3:00 pm.</a:t>
            </a:r>
            <a:endParaRPr lang="hr-HR" dirty="0"/>
          </a:p>
          <a:p>
            <a:pPr marL="0" indent="0">
              <a:buNone/>
            </a:pPr>
            <a:endParaRPr lang="hr-HR" dirty="0"/>
          </a:p>
          <a:p>
            <a:r>
              <a:rPr lang="en-US" dirty="0"/>
              <a:t>IN A SUB CLAUSE:</a:t>
            </a:r>
            <a:r>
              <a:rPr lang="hr-HR" dirty="0"/>
              <a:t> </a:t>
            </a:r>
          </a:p>
          <a:p>
            <a:pPr marL="0" indent="0">
              <a:buNone/>
            </a:pPr>
            <a:r>
              <a:rPr lang="hr-HR" dirty="0"/>
              <a:t>   </a:t>
            </a:r>
            <a:r>
              <a:rPr lang="en-US" dirty="0"/>
              <a:t>We must get there before the </a:t>
            </a:r>
            <a:r>
              <a:rPr lang="hr-HR" dirty="0"/>
              <a:t>  </a:t>
            </a:r>
          </a:p>
          <a:p>
            <a:pPr marL="0" indent="0">
              <a:buNone/>
            </a:pPr>
            <a:r>
              <a:rPr lang="hr-HR" dirty="0"/>
              <a:t>   </a:t>
            </a:r>
            <a:r>
              <a:rPr lang="en-US" dirty="0"/>
              <a:t>game </a:t>
            </a:r>
            <a:r>
              <a:rPr lang="en-US" b="1" dirty="0"/>
              <a:t>starts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hr-HR" sz="3200" dirty="0">
                <a:solidFill>
                  <a:schemeClr val="bg1"/>
                </a:solidFill>
              </a:rPr>
              <a:t>PRESENT CONTINUOUS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endParaRPr lang="hr-HR" dirty="0"/>
          </a:p>
          <a:p>
            <a:r>
              <a:rPr lang="en-US" dirty="0"/>
              <a:t>FUTURE ARRANGEMENT: </a:t>
            </a:r>
            <a:endParaRPr lang="hr-HR" dirty="0"/>
          </a:p>
          <a:p>
            <a:pPr marL="0" indent="0">
              <a:buNone/>
            </a:pPr>
            <a:r>
              <a:rPr lang="hr-HR" dirty="0"/>
              <a:t>  </a:t>
            </a:r>
            <a:r>
              <a:rPr lang="en-US" dirty="0"/>
              <a:t>We</a:t>
            </a:r>
            <a:r>
              <a:rPr lang="en-US" b="1" dirty="0"/>
              <a:t>’re having </a:t>
            </a:r>
            <a:r>
              <a:rPr lang="en-US" dirty="0"/>
              <a:t>a party next </a:t>
            </a:r>
            <a:r>
              <a:rPr lang="hr-HR" dirty="0"/>
              <a:t>  </a:t>
            </a:r>
          </a:p>
          <a:p>
            <a:pPr marL="0" indent="0">
              <a:buNone/>
            </a:pPr>
            <a:r>
              <a:rPr lang="hr-HR" dirty="0"/>
              <a:t>   </a:t>
            </a:r>
            <a:r>
              <a:rPr lang="en-US" dirty="0"/>
              <a:t>week.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513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Verbs not often used in the present continuous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dirty="0"/>
              <a:t>Some verbs are normally used in the present simple and not in the present continuous. Here are some of them:</a:t>
            </a:r>
            <a:endParaRPr lang="hr-HR"/>
          </a:p>
          <a:p>
            <a:pPr marL="0" indent="0" algn="ctr">
              <a:buNone/>
            </a:pPr>
            <a:endParaRPr lang="en-US" dirty="0"/>
          </a:p>
          <a:p>
            <a:r>
              <a:rPr lang="en-GB" i="1" dirty="0"/>
              <a:t>know, suppose, think, understand</a:t>
            </a:r>
            <a:r>
              <a:rPr lang="en-GB" dirty="0"/>
              <a:t> (mental process verbs)</a:t>
            </a:r>
            <a:endParaRPr lang="en-US" dirty="0"/>
          </a:p>
          <a:p>
            <a:r>
              <a:rPr lang="en-GB" i="1" dirty="0"/>
              <a:t>admire, adore, detest, hate, like, respect</a:t>
            </a:r>
            <a:r>
              <a:rPr lang="en-GB" dirty="0"/>
              <a:t> (verbs expressing feelings)</a:t>
            </a:r>
            <a:endParaRPr lang="en-US" dirty="0"/>
          </a:p>
          <a:p>
            <a:r>
              <a:rPr lang="en-GB" i="1" dirty="0"/>
              <a:t>smell, taste</a:t>
            </a:r>
            <a:r>
              <a:rPr lang="en-GB" dirty="0"/>
              <a:t> (verbs describing the senses)</a:t>
            </a:r>
            <a:endParaRPr lang="en-US" dirty="0"/>
          </a:p>
          <a:p>
            <a:r>
              <a:rPr lang="en-GB" i="1" dirty="0"/>
              <a:t>consist, contain, last</a:t>
            </a:r>
            <a:r>
              <a:rPr lang="en-GB" dirty="0"/>
              <a:t> (verbs describing permanent qualities)</a:t>
            </a:r>
            <a:endParaRPr lang="en-US" dirty="0"/>
          </a:p>
          <a:p>
            <a:r>
              <a:rPr lang="en-GB" i="1" dirty="0"/>
              <a:t>promise, swear</a:t>
            </a:r>
            <a:r>
              <a:rPr lang="en-GB" dirty="0"/>
              <a:t> (speech act verbs)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7175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pPr algn="ctr"/>
            <a:r>
              <a:rPr lang="hr-HR" dirty="0">
                <a:solidFill>
                  <a:schemeClr val="bg1"/>
                </a:solidFill>
              </a:rPr>
              <a:t>The Imperatives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ctr" fontAlgn="base"/>
            <a:r>
              <a:rPr lang="en-US" dirty="0"/>
              <a:t>look the same as </a:t>
            </a:r>
            <a:r>
              <a:rPr lang="en-US" u="sng" dirty="0"/>
              <a:t>infinitives without </a:t>
            </a:r>
            <a:r>
              <a:rPr lang="en-US" i="1" u="sng" dirty="0"/>
              <a:t>to</a:t>
            </a:r>
            <a:endParaRPr lang="en-US" dirty="0"/>
          </a:p>
          <a:p>
            <a:pPr marL="0" indent="0" algn="ctr">
              <a:buNone/>
            </a:pPr>
            <a:r>
              <a:rPr lang="hr-HR" b="1" i="1" dirty="0"/>
              <a:t>Have</a:t>
            </a:r>
            <a:r>
              <a:rPr lang="hr-HR" i="1" dirty="0"/>
              <a:t> another cup</a:t>
            </a:r>
            <a:r>
              <a:rPr lang="en-US" i="1" dirty="0"/>
              <a:t>.</a:t>
            </a:r>
            <a:endParaRPr lang="hr-HR" i="1" dirty="0"/>
          </a:p>
          <a:p>
            <a:pPr marL="0" indent="0" algn="ctr">
              <a:buNone/>
            </a:pPr>
            <a:endParaRPr lang="hr-HR" dirty="0"/>
          </a:p>
          <a:p>
            <a:pPr algn="ctr"/>
            <a:r>
              <a:rPr lang="en-US" dirty="0"/>
              <a:t> it is </a:t>
            </a:r>
            <a:r>
              <a:rPr lang="en-US" u="sng" dirty="0"/>
              <a:t>the same</a:t>
            </a:r>
            <a:r>
              <a:rPr lang="en-US" dirty="0"/>
              <a:t> whether it is directed to one or several people</a:t>
            </a:r>
            <a:endParaRPr lang="hr-HR" dirty="0"/>
          </a:p>
          <a:p>
            <a:pPr marL="0" indent="0" algn="ctr">
              <a:buNone/>
            </a:pPr>
            <a:r>
              <a:rPr lang="en-US" i="1" dirty="0"/>
              <a:t>John, please </a:t>
            </a:r>
            <a:r>
              <a:rPr lang="en-US" b="1" i="1" dirty="0"/>
              <a:t>get ready</a:t>
            </a:r>
            <a:r>
              <a:rPr lang="en-US" i="1" dirty="0"/>
              <a:t>.</a:t>
            </a:r>
            <a:endParaRPr lang="en-US" dirty="0"/>
          </a:p>
          <a:p>
            <a:pPr marL="0" indent="0" algn="ctr">
              <a:buNone/>
            </a:pPr>
            <a:r>
              <a:rPr lang="en-US" b="1" i="1" dirty="0"/>
              <a:t>Get ready</a:t>
            </a:r>
            <a:r>
              <a:rPr lang="en-US" i="1" dirty="0"/>
              <a:t>, guys!</a:t>
            </a:r>
            <a:endParaRPr lang="hr-HR" i="1" dirty="0"/>
          </a:p>
          <a:p>
            <a:pPr marL="0" indent="0" algn="ctr">
              <a:buNone/>
            </a:pPr>
            <a:endParaRPr lang="hr-HR" i="1" dirty="0"/>
          </a:p>
          <a:p>
            <a:pPr lvl="0" algn="ctr" fontAlgn="base"/>
            <a:r>
              <a:rPr lang="en-US" dirty="0"/>
              <a:t>the subject of an imperative statement is </a:t>
            </a:r>
            <a:r>
              <a:rPr lang="en-US" i="1" dirty="0"/>
              <a:t>you. </a:t>
            </a:r>
            <a:r>
              <a:rPr lang="en-US" dirty="0"/>
              <a:t>We </a:t>
            </a:r>
            <a:r>
              <a:rPr lang="en-US" u="sng" dirty="0"/>
              <a:t>do not</a:t>
            </a:r>
            <a:r>
              <a:rPr lang="en-US" dirty="0"/>
              <a:t> say or write it if it is not necessary! </a:t>
            </a:r>
          </a:p>
          <a:p>
            <a:pPr marL="0" indent="0" algn="ctr">
              <a:buNone/>
            </a:pPr>
            <a:r>
              <a:rPr lang="en-US" i="1" dirty="0"/>
              <a:t>John, </a:t>
            </a:r>
            <a:r>
              <a:rPr lang="en-US" i="1" u="sng" dirty="0"/>
              <a:t>you</a:t>
            </a:r>
            <a:r>
              <a:rPr lang="en-US" i="1" dirty="0"/>
              <a:t> </a:t>
            </a:r>
            <a:r>
              <a:rPr lang="en-US" b="1" i="1" dirty="0"/>
              <a:t>take</a:t>
            </a:r>
            <a:r>
              <a:rPr lang="en-US" i="1" dirty="0"/>
              <a:t> the bicycle, and Mary, </a:t>
            </a:r>
            <a:r>
              <a:rPr lang="en-US" i="1" u="sng" dirty="0"/>
              <a:t>you</a:t>
            </a:r>
            <a:r>
              <a:rPr lang="en-US" i="1" dirty="0"/>
              <a:t> </a:t>
            </a:r>
            <a:r>
              <a:rPr lang="en-US" b="1" i="1" dirty="0"/>
              <a:t>take</a:t>
            </a:r>
            <a:r>
              <a:rPr lang="en-US" i="1" dirty="0"/>
              <a:t> the car.</a:t>
            </a: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830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gebra">
      <a:dk1>
        <a:srgbClr val="000000"/>
      </a:dk1>
      <a:lt1>
        <a:srgbClr val="FFFFFF"/>
      </a:lt1>
      <a:dk2>
        <a:srgbClr val="FFFFFF"/>
      </a:dk2>
      <a:lt2>
        <a:srgbClr val="FFFFFF"/>
      </a:lt2>
      <a:accent1>
        <a:srgbClr val="CF41AD"/>
      </a:accent1>
      <a:accent2>
        <a:srgbClr val="F7921D"/>
      </a:accent2>
      <a:accent3>
        <a:srgbClr val="E5E5E5"/>
      </a:accent3>
      <a:accent4>
        <a:srgbClr val="B71373"/>
      </a:accent4>
      <a:accent5>
        <a:srgbClr val="FF8529"/>
      </a:accent5>
      <a:accent6>
        <a:srgbClr val="E83773"/>
      </a:accent6>
      <a:hlink>
        <a:srgbClr val="414141"/>
      </a:hlink>
      <a:folHlink>
        <a:srgbClr val="C1316E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D0AA1B0231CEF4E857B54171E17E403" ma:contentTypeVersion="12" ma:contentTypeDescription="Stvaranje novog dokumenta." ma:contentTypeScope="" ma:versionID="077e3fba6201358717bfc0d53db56639">
  <xsd:schema xmlns:xsd="http://www.w3.org/2001/XMLSchema" xmlns:xs="http://www.w3.org/2001/XMLSchema" xmlns:p="http://schemas.microsoft.com/office/2006/metadata/properties" xmlns:ns3="0b6f975b-2c61-4660-a506-efd7fd47df31" xmlns:ns4="ac4cf650-1c28-4b81-85c7-d6b7a1590894" targetNamespace="http://schemas.microsoft.com/office/2006/metadata/properties" ma:root="true" ma:fieldsID="32754802c1c99aee9e2378835123d287" ns3:_="" ns4:_="">
    <xsd:import namespace="0b6f975b-2c61-4660-a506-efd7fd47df31"/>
    <xsd:import namespace="ac4cf650-1c28-4b81-85c7-d6b7a159089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6f975b-2c61-4660-a506-efd7fd47df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4cf650-1c28-4b81-85c7-d6b7a1590894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Zajednički se koristi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ji o zajedničkom korištenju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Raspršivanje savjeta za zajedničko korištenje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9F9999-2483-4712-A4E7-813C001F515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3DB0B21-A7A3-4294-8535-34604E3A4A78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0b6f975b-2c61-4660-a506-efd7fd47df31"/>
    <ds:schemaRef ds:uri="ac4cf650-1c28-4b81-85c7-d6b7a1590894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60B24C5A-16F8-4FC6-B2DB-12171AD8321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6f975b-2c61-4660-a506-efd7fd47df31"/>
    <ds:schemaRef ds:uri="ac4cf650-1c28-4b81-85c7-d6b7a159089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954</Words>
  <Application>Microsoft Office PowerPoint</Application>
  <PresentationFormat>Široki zaslon</PresentationFormat>
  <Paragraphs>158</Paragraphs>
  <Slides>12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12</vt:i4>
      </vt:variant>
    </vt:vector>
  </HeadingPairs>
  <TitlesOfParts>
    <vt:vector size="19" baseType="lpstr">
      <vt:lpstr>Stolzl Bold</vt:lpstr>
      <vt:lpstr>Wingdings</vt:lpstr>
      <vt:lpstr>Stolzl Book</vt:lpstr>
      <vt:lpstr>Arial</vt:lpstr>
      <vt:lpstr>Stolzl</vt:lpstr>
      <vt:lpstr>Calibri</vt:lpstr>
      <vt:lpstr>Office Theme</vt:lpstr>
      <vt:lpstr>Present Simple and Continuous, Imperatives</vt:lpstr>
      <vt:lpstr>Present Simple vs Present Continuous</vt:lpstr>
      <vt:lpstr>Present Simple vs Present Continuous</vt:lpstr>
      <vt:lpstr>Present Simple vs Present Continuous</vt:lpstr>
      <vt:lpstr>Present Simple</vt:lpstr>
      <vt:lpstr>Present Simple vs Present Continuous</vt:lpstr>
      <vt:lpstr>PRESENT TENSES for the FUTURE</vt:lpstr>
      <vt:lpstr>Verbs not often used in the present continuous</vt:lpstr>
      <vt:lpstr>The Imperatives</vt:lpstr>
      <vt:lpstr>The Imperatives</vt:lpstr>
      <vt:lpstr>The Imperatives</vt:lpstr>
      <vt:lpstr>#neverstoplearning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zana mrsa</dc:creator>
  <cp:lastModifiedBy>Mirela Dorotić</cp:lastModifiedBy>
  <cp:revision>50</cp:revision>
  <dcterms:created xsi:type="dcterms:W3CDTF">2018-01-24T13:33:55Z</dcterms:created>
  <dcterms:modified xsi:type="dcterms:W3CDTF">2024-10-16T08:50:06Z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0x0101000D0AA1B0231CEF4E857B54171E17E403</vt:lpwstr>
  </property>
</Properties>
</file>