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57" r:id="rId5"/>
    <p:sldId id="282" r:id="rId6"/>
    <p:sldId id="258" r:id="rId7"/>
    <p:sldId id="260" r:id="rId8"/>
    <p:sldId id="259" r:id="rId9"/>
    <p:sldId id="261" r:id="rId10"/>
    <p:sldId id="268" r:id="rId11"/>
    <p:sldId id="270" r:id="rId12"/>
    <p:sldId id="271" r:id="rId13"/>
    <p:sldId id="279" r:id="rId14"/>
    <p:sldId id="291" r:id="rId15"/>
    <p:sldId id="264" r:id="rId16"/>
    <p:sldId id="265" r:id="rId17"/>
    <p:sldId id="266" r:id="rId18"/>
    <p:sldId id="267" r:id="rId19"/>
    <p:sldId id="272" r:id="rId20"/>
    <p:sldId id="273" r:id="rId21"/>
    <p:sldId id="275" r:id="rId22"/>
    <p:sldId id="276" r:id="rId23"/>
    <p:sldId id="278" r:id="rId24"/>
    <p:sldId id="277" r:id="rId25"/>
    <p:sldId id="256" r:id="rId26"/>
    <p:sldId id="286" r:id="rId27"/>
    <p:sldId id="281" r:id="rId28"/>
    <p:sldId id="280" r:id="rId29"/>
    <p:sldId id="290" r:id="rId30"/>
    <p:sldId id="283" r:id="rId31"/>
    <p:sldId id="284" r:id="rId32"/>
    <p:sldId id="288" r:id="rId33"/>
    <p:sldId id="287" r:id="rId34"/>
    <p:sldId id="289" r:id="rId35"/>
    <p:sldId id="269" r:id="rId36"/>
    <p:sldId id="274" r:id="rId37"/>
    <p:sldId id="26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7"/>
    <p:restoredTop sz="94706"/>
  </p:normalViewPr>
  <p:slideViewPr>
    <p:cSldViewPr snapToGrid="0" snapToObjects="1">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526255" y="1600199"/>
            <a:ext cx="5829301" cy="5486401"/>
          </a:xfrm>
          <a:prstGeom prst="rect">
            <a:avLst/>
          </a:prstGeom>
        </p:spPr>
      </p:pic>
      <p:sp>
        <p:nvSpPr>
          <p:cNvPr id="2" name="Title 1"/>
          <p:cNvSpPr>
            <a:spLocks noGrp="1"/>
          </p:cNvSpPr>
          <p:nvPr>
            <p:ph type="title"/>
          </p:nvPr>
        </p:nvSpPr>
        <p:spPr>
          <a:xfrm>
            <a:off x="4876800" y="728663"/>
            <a:ext cx="6476999"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238959"/>
            <a:ext cx="11931868" cy="619041"/>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simplilearn.com/essential-programmer-skills-article" TargetMode="External"/><Relationship Id="rId2" Type="http://schemas.openxmlformats.org/officeDocument/2006/relationships/hyperlink" Target="https://bootcamp.du.edu/blog/programming-skills/" TargetMode="External"/><Relationship Id="rId1" Type="http://schemas.openxmlformats.org/officeDocument/2006/relationships/slideLayout" Target="../slideLayouts/slideLayout2.xml"/><Relationship Id="rId4" Type="http://schemas.openxmlformats.org/officeDocument/2006/relationships/hyperlink" Target="https://www.springboard.com/blog/software-engineering/programming-skill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echtarget.com/whatis/feature/Top-8-most-in-demand-IT-tech-job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otaljobs.com/advice/graduate-cv-template" TargetMode="External"/><Relationship Id="rId2" Type="http://schemas.openxmlformats.org/officeDocument/2006/relationships/hyperlink" Target="https://templates.office.com/en-us/modern-chronological-resume-tm16402488" TargetMode="External"/><Relationship Id="rId1" Type="http://schemas.openxmlformats.org/officeDocument/2006/relationships/slideLayout" Target="../slideLayouts/slideLayout2.xml"/><Relationship Id="rId4" Type="http://schemas.openxmlformats.org/officeDocument/2006/relationships/hyperlink" Target="https://novoresume.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ebalancecareers.com/cover-letter-template-2060213" TargetMode="External"/><Relationship Id="rId2" Type="http://schemas.openxmlformats.org/officeDocument/2006/relationships/hyperlink" Target="https://www.themuse.com/advice/how-to-write-cover-letters-for-internship-example" TargetMode="External"/><Relationship Id="rId1" Type="http://schemas.openxmlformats.org/officeDocument/2006/relationships/slideLayout" Target="../slideLayouts/slideLayout2.xml"/><Relationship Id="rId4" Type="http://schemas.openxmlformats.org/officeDocument/2006/relationships/hyperlink" Target="https://www.jobseeker.com/en/cover-lett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linkedin.com/jobs/programmer-jobs/?currentJobId=3749037126" TargetMode="External"/><Relationship Id="rId2" Type="http://schemas.openxmlformats.org/officeDocument/2006/relationships/hyperlink" Target="https://www.glassdoor.com/Job/programmer-jobs-SRCH_KO0,10.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indeed.com/career-advice/resumes-cover-letters/what-is-a-cv" TargetMode="External"/><Relationship Id="rId2" Type="http://schemas.openxmlformats.org/officeDocument/2006/relationships/hyperlink" Target="https://www.thebalancecareers.com/cv-samples-and-writing-tips-2060349" TargetMode="External"/><Relationship Id="rId1" Type="http://schemas.openxmlformats.org/officeDocument/2006/relationships/slideLayout" Target="../slideLayouts/slideLayout2.xml"/><Relationship Id="rId6" Type="http://schemas.openxmlformats.org/officeDocument/2006/relationships/hyperlink" Target="https://www.indeed.com/career-advice/resumes-cover-letters/action-verbs-to-make-your-resume-stand-out" TargetMode="External"/><Relationship Id="rId5" Type="http://schemas.openxmlformats.org/officeDocument/2006/relationships/hyperlink" Target="https://www.indeed.com/career-advice/resumes-cover-letters/best-resume-skills" TargetMode="External"/><Relationship Id="rId4" Type="http://schemas.openxmlformats.org/officeDocument/2006/relationships/hyperlink" Target="https://www.indeed.com/career-advice/resumes-cover-letters/how-to-write-a-c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thebalancecareers.com/get-your-cover-letter-noticed-2060153" TargetMode="External"/><Relationship Id="rId7" Type="http://schemas.openxmlformats.org/officeDocument/2006/relationships/hyperlink" Target="https://www.thebalancecareers.com/formal-letter-closing-examples-2062307" TargetMode="External"/><Relationship Id="rId2" Type="http://schemas.openxmlformats.org/officeDocument/2006/relationships/hyperlink" Target="https://www.indeed.com/career-advice/resumes-cover-letters/what-is-a-cover-letter" TargetMode="External"/><Relationship Id="rId1" Type="http://schemas.openxmlformats.org/officeDocument/2006/relationships/slideLayout" Target="../slideLayouts/slideLayout2.xml"/><Relationship Id="rId6" Type="http://schemas.openxmlformats.org/officeDocument/2006/relationships/hyperlink" Target="https://www.thebalancecareers.com/what-to-include-in-the-body-section-of-a-cover-letter-2060306" TargetMode="External"/><Relationship Id="rId5" Type="http://schemas.openxmlformats.org/officeDocument/2006/relationships/hyperlink" Target="https://www.thebalancecareers.com/cover-letter-opening-sentences-examples-2061030" TargetMode="External"/><Relationship Id="rId4" Type="http://schemas.openxmlformats.org/officeDocument/2006/relationships/hyperlink" Target="https://www.thebalancecareers.com/cover-letter-salutation-2060313"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2014537"/>
          </a:xfrm>
        </p:spPr>
        <p:txBody>
          <a:bodyPr>
            <a:normAutofit/>
          </a:bodyPr>
          <a:lstStyle/>
          <a:p>
            <a:pPr algn="ctr"/>
            <a:r>
              <a:rPr lang="hr-HR" sz="4000" dirty="0"/>
              <a:t>Homework </a:t>
            </a:r>
            <a:br>
              <a:rPr lang="hr-HR" sz="4000" dirty="0"/>
            </a:br>
            <a:r>
              <a:rPr lang="hr-HR" sz="4000" dirty="0"/>
              <a:t>- CV and cover letter - </a:t>
            </a:r>
            <a:br>
              <a:rPr lang="hr-HR" sz="4000" dirty="0"/>
            </a:br>
            <a:r>
              <a:rPr lang="hr-HR" sz="4000" dirty="0"/>
              <a:t>Learning outcome 3</a:t>
            </a:r>
            <a:endParaRPr lang="en-US" sz="4000" dirty="0"/>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pPr algn="ctr"/>
            <a:r>
              <a:rPr lang="en-US" sz="3600" dirty="0">
                <a:solidFill>
                  <a:schemeClr val="bg1"/>
                </a:solidFill>
              </a:rPr>
              <a:t>Important Programming Skills Employers Value</a:t>
            </a:r>
          </a:p>
        </p:txBody>
      </p:sp>
      <p:sp>
        <p:nvSpPr>
          <p:cNvPr id="3" name="Content Placeholder 2"/>
          <p:cNvSpPr>
            <a:spLocks noGrp="1"/>
          </p:cNvSpPr>
          <p:nvPr>
            <p:ph idx="1"/>
          </p:nvPr>
        </p:nvSpPr>
        <p:spPr/>
        <p:txBody>
          <a:bodyPr/>
          <a:lstStyle/>
          <a:p>
            <a:pPr marL="0" indent="0" algn="ctr">
              <a:buNone/>
            </a:pPr>
            <a:endParaRPr lang="hr-HR" dirty="0"/>
          </a:p>
          <a:p>
            <a:r>
              <a:rPr lang="hr-HR" dirty="0">
                <a:hlinkClick r:id="rId2"/>
              </a:rPr>
              <a:t>https://bootcamp.du.edu/blog/programming-skills/</a:t>
            </a:r>
            <a:endParaRPr lang="en-GB" dirty="0"/>
          </a:p>
          <a:p>
            <a:endParaRPr lang="en-GB" dirty="0">
              <a:hlinkClick r:id="rId3"/>
            </a:endParaRPr>
          </a:p>
          <a:p>
            <a:r>
              <a:rPr lang="hr-HR" dirty="0">
                <a:hlinkClick r:id="rId3"/>
              </a:rPr>
              <a:t>https://www.simplilearn.com/essential-programmer-skills-article</a:t>
            </a:r>
            <a:endParaRPr lang="en-GB" dirty="0"/>
          </a:p>
          <a:p>
            <a:endParaRPr lang="en-GB" dirty="0">
              <a:hlinkClick r:id="rId4"/>
            </a:endParaRPr>
          </a:p>
          <a:p>
            <a:r>
              <a:rPr lang="hr-HR" dirty="0">
                <a:hlinkClick r:id="rId4"/>
              </a:rPr>
              <a:t>https://www.springboard.com/blog/software-engineering/programming-skills/</a:t>
            </a:r>
            <a:endParaRPr lang="en-GB" dirty="0"/>
          </a:p>
          <a:p>
            <a:pPr marL="0" indent="0" algn="ctr">
              <a:buNone/>
            </a:pPr>
            <a:endParaRPr lang="hr-HR" dirty="0"/>
          </a:p>
          <a:p>
            <a:pPr marL="0" indent="0" algn="ctr">
              <a:buNone/>
            </a:pPr>
            <a:endParaRPr lang="en-US" dirty="0"/>
          </a:p>
        </p:txBody>
      </p:sp>
    </p:spTree>
    <p:extLst>
      <p:ext uri="{BB962C8B-B14F-4D97-AF65-F5344CB8AC3E}">
        <p14:creationId xmlns:p14="http://schemas.microsoft.com/office/powerpoint/2010/main" val="3178463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ED2D02-7B80-88E1-37EC-EF16BCF0BAAB}"/>
              </a:ext>
            </a:extLst>
          </p:cNvPr>
          <p:cNvSpPr>
            <a:spLocks noGrp="1"/>
          </p:cNvSpPr>
          <p:nvPr>
            <p:ph idx="1"/>
          </p:nvPr>
        </p:nvSpPr>
        <p:spPr>
          <a:xfrm>
            <a:off x="1301533" y="5786211"/>
            <a:ext cx="11003989" cy="586597"/>
          </a:xfrm>
        </p:spPr>
        <p:txBody>
          <a:bodyPr/>
          <a:lstStyle/>
          <a:p>
            <a:r>
              <a:rPr lang="hr-HR" sz="2000" dirty="0">
                <a:hlinkClick r:id="rId2"/>
              </a:rPr>
              <a:t>https://www.techtarget.com/whatis/feature/Top-8-most-in-demand-IT-tech-jobs</a:t>
            </a:r>
            <a:endParaRPr lang="en-GB" sz="2000" dirty="0"/>
          </a:p>
          <a:p>
            <a:endParaRPr lang="hr-HR" dirty="0"/>
          </a:p>
        </p:txBody>
      </p:sp>
      <p:pic>
        <p:nvPicPr>
          <p:cNvPr id="5" name="Picture 4">
            <a:extLst>
              <a:ext uri="{FF2B5EF4-FFF2-40B4-BE49-F238E27FC236}">
                <a16:creationId xmlns:a16="http://schemas.microsoft.com/office/drawing/2014/main" id="{20E5984F-8322-82C6-EE79-E301F381DC6C}"/>
              </a:ext>
            </a:extLst>
          </p:cNvPr>
          <p:cNvPicPr>
            <a:picLocks noChangeAspect="1"/>
          </p:cNvPicPr>
          <p:nvPr/>
        </p:nvPicPr>
        <p:blipFill rotWithShape="1">
          <a:blip r:embed="rId3"/>
          <a:srcRect l="19209" t="28163" r="21174" b="14422"/>
          <a:stretch/>
        </p:blipFill>
        <p:spPr>
          <a:xfrm>
            <a:off x="946970" y="247262"/>
            <a:ext cx="10007169" cy="5421086"/>
          </a:xfrm>
          <a:prstGeom prst="rect">
            <a:avLst/>
          </a:prstGeom>
        </p:spPr>
      </p:pic>
    </p:spTree>
    <p:extLst>
      <p:ext uri="{BB962C8B-B14F-4D97-AF65-F5344CB8AC3E}">
        <p14:creationId xmlns:p14="http://schemas.microsoft.com/office/powerpoint/2010/main" val="205368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684466" cy="1398361"/>
          </a:xfrm>
          <a:solidFill>
            <a:schemeClr val="accent1"/>
          </a:solidFill>
        </p:spPr>
        <p:txBody>
          <a:bodyPr>
            <a:normAutofit/>
          </a:bodyPr>
          <a:lstStyle/>
          <a:p>
            <a:pPr algn="ctr"/>
            <a:r>
              <a:rPr lang="hr-HR" sz="2800" dirty="0">
                <a:solidFill>
                  <a:schemeClr val="bg1"/>
                </a:solidFill>
              </a:rPr>
              <a:t>What would Elon Musk put into his CV?</a:t>
            </a:r>
            <a:endParaRPr lang="en-US" sz="2800"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5526" y="32819"/>
            <a:ext cx="5579705" cy="6792362"/>
          </a:xfrm>
        </p:spPr>
      </p:pic>
    </p:spTree>
    <p:extLst>
      <p:ext uri="{BB962C8B-B14F-4D97-AF65-F5344CB8AC3E}">
        <p14:creationId xmlns:p14="http://schemas.microsoft.com/office/powerpoint/2010/main" val="267310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Templates!</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fontAlgn="base">
              <a:buNone/>
            </a:pPr>
            <a:endParaRPr lang="en-US" dirty="0"/>
          </a:p>
          <a:p>
            <a:pPr fontAlgn="base"/>
            <a:r>
              <a:rPr lang="en-US" u="sng" dirty="0">
                <a:hlinkClick r:id="rId2"/>
              </a:rPr>
              <a:t>https://templates.office.com/en-us/modern-chronological-resume-tm16402488</a:t>
            </a:r>
            <a:r>
              <a:rPr lang="en-US" dirty="0"/>
              <a:t>  </a:t>
            </a:r>
          </a:p>
          <a:p>
            <a:pPr marL="0" indent="0" fontAlgn="base">
              <a:buNone/>
            </a:pPr>
            <a:endParaRPr lang="en-US" dirty="0"/>
          </a:p>
          <a:p>
            <a:pPr fontAlgn="base"/>
            <a:r>
              <a:rPr lang="en-US" u="sng" dirty="0">
                <a:hlinkClick r:id="rId3"/>
              </a:rPr>
              <a:t>https://www.totaljobs.com/advice/graduate-cv-template</a:t>
            </a:r>
            <a:r>
              <a:rPr lang="en-US" dirty="0"/>
              <a:t> </a:t>
            </a:r>
          </a:p>
          <a:p>
            <a:pPr marL="0" indent="0" fontAlgn="base">
              <a:buNone/>
            </a:pPr>
            <a:endParaRPr lang="en-US" dirty="0"/>
          </a:p>
          <a:p>
            <a:pPr fontAlgn="base"/>
            <a:r>
              <a:rPr lang="en-US" u="sng" dirty="0">
                <a:hlinkClick r:id="rId4"/>
              </a:rPr>
              <a:t>https://novoresume.com/</a:t>
            </a:r>
            <a:r>
              <a:rPr lang="en-US" dirty="0"/>
              <a:t> </a:t>
            </a:r>
          </a:p>
          <a:p>
            <a:endParaRPr lang="en-US" dirty="0"/>
          </a:p>
        </p:txBody>
      </p:sp>
    </p:spTree>
    <p:extLst>
      <p:ext uri="{BB962C8B-B14F-4D97-AF65-F5344CB8AC3E}">
        <p14:creationId xmlns:p14="http://schemas.microsoft.com/office/powerpoint/2010/main" val="2414369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What is a Cover letter?</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lgn="ctr">
              <a:buNone/>
            </a:pPr>
            <a:endParaRPr lang="hr-HR" dirty="0"/>
          </a:p>
          <a:p>
            <a:pPr marL="0" indent="0" algn="ctr">
              <a:buNone/>
            </a:pPr>
            <a:r>
              <a:rPr lang="en-US" dirty="0"/>
              <a:t>A cover letter is a document you send with your </a:t>
            </a:r>
            <a:r>
              <a:rPr lang="hr-HR" dirty="0"/>
              <a:t>CV</a:t>
            </a:r>
            <a:r>
              <a:rPr lang="en-US" dirty="0"/>
              <a:t>, that </a:t>
            </a:r>
            <a:endParaRPr lang="hr-HR" dirty="0"/>
          </a:p>
          <a:p>
            <a:pPr marL="0" indent="0" algn="ctr">
              <a:buNone/>
            </a:pPr>
            <a:r>
              <a:rPr lang="en-US" dirty="0"/>
              <a:t>provides </a:t>
            </a:r>
            <a:r>
              <a:rPr lang="en-US" b="1" dirty="0"/>
              <a:t>additional information </a:t>
            </a:r>
            <a:r>
              <a:rPr lang="en-US" dirty="0"/>
              <a:t>about skills and experiences </a:t>
            </a:r>
            <a:endParaRPr lang="hr-HR" dirty="0"/>
          </a:p>
          <a:p>
            <a:pPr marL="0" indent="0" algn="ctr">
              <a:buNone/>
            </a:pPr>
            <a:r>
              <a:rPr lang="en-US" dirty="0"/>
              <a:t>related to the job you are applying to.</a:t>
            </a:r>
            <a:endParaRPr lang="hr-HR" dirty="0"/>
          </a:p>
          <a:p>
            <a:pPr marL="0" indent="0" algn="ctr">
              <a:buNone/>
            </a:pPr>
            <a:endParaRPr lang="hr-HR" dirty="0"/>
          </a:p>
          <a:p>
            <a:pPr marL="0" indent="0" algn="ctr">
              <a:buNone/>
            </a:pPr>
            <a:r>
              <a:rPr lang="en-US" dirty="0"/>
              <a:t>A cover letter is important because it explains details on your </a:t>
            </a:r>
            <a:r>
              <a:rPr lang="hr-HR" dirty="0"/>
              <a:t>CV</a:t>
            </a:r>
            <a:r>
              <a:rPr lang="en-US" dirty="0"/>
              <a:t> in more depth and </a:t>
            </a:r>
            <a:r>
              <a:rPr lang="en-US" b="1" u="sng" dirty="0">
                <a:solidFill>
                  <a:schemeClr val="accent1"/>
                </a:solidFill>
              </a:rPr>
              <a:t>is the first impression a hiring manager has of you</a:t>
            </a:r>
            <a:r>
              <a:rPr lang="en-US" dirty="0"/>
              <a:t>. </a:t>
            </a:r>
            <a:endParaRPr lang="hr-HR" dirty="0"/>
          </a:p>
          <a:p>
            <a:pPr marL="0" indent="0" algn="ctr">
              <a:buNone/>
            </a:pPr>
            <a:r>
              <a:rPr lang="en-US" dirty="0"/>
              <a:t>Employers use cover letters to narrow down the applicant pool and choose the group of candidates they want to interview</a:t>
            </a:r>
            <a:r>
              <a:rPr lang="hr-HR" dirty="0"/>
              <a:t>.</a:t>
            </a:r>
            <a:endParaRPr lang="en-US" dirty="0"/>
          </a:p>
        </p:txBody>
      </p:sp>
    </p:spTree>
    <p:extLst>
      <p:ext uri="{BB962C8B-B14F-4D97-AF65-F5344CB8AC3E}">
        <p14:creationId xmlns:p14="http://schemas.microsoft.com/office/powerpoint/2010/main" val="3209971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a:solidFill>
                  <a:schemeClr val="bg1"/>
                </a:solidFill>
              </a:rPr>
              <a:t>Types of cover letters</a:t>
            </a:r>
          </a:p>
        </p:txBody>
      </p:sp>
      <p:sp>
        <p:nvSpPr>
          <p:cNvPr id="3" name="Content Placeholder 2"/>
          <p:cNvSpPr>
            <a:spLocks noGrp="1"/>
          </p:cNvSpPr>
          <p:nvPr>
            <p:ph idx="1"/>
          </p:nvPr>
        </p:nvSpPr>
        <p:spPr/>
        <p:txBody>
          <a:bodyPr>
            <a:normAutofit fontScale="85000" lnSpcReduction="20000"/>
          </a:bodyPr>
          <a:lstStyle/>
          <a:p>
            <a:r>
              <a:rPr lang="en-US" b="1" dirty="0"/>
              <a:t>Application cover letter</a:t>
            </a:r>
            <a:r>
              <a:rPr lang="hr-HR" b="1" dirty="0"/>
              <a:t> </a:t>
            </a:r>
            <a:r>
              <a:rPr lang="hr-HR" b="1" dirty="0">
                <a:sym typeface="Wingdings" panose="05000000000000000000" pitchFamily="2" charset="2"/>
              </a:rPr>
              <a:t> </a:t>
            </a:r>
            <a:r>
              <a:rPr lang="hr-HR" dirty="0">
                <a:sym typeface="Wingdings" panose="05000000000000000000" pitchFamily="2" charset="2"/>
              </a:rPr>
              <a:t>The</a:t>
            </a:r>
            <a:r>
              <a:rPr lang="en-US" dirty="0"/>
              <a:t> most common type of cover letter and is used to apply for a job</a:t>
            </a:r>
            <a:r>
              <a:rPr lang="hr-HR" dirty="0"/>
              <a:t>.</a:t>
            </a:r>
          </a:p>
          <a:p>
            <a:pPr marL="0" indent="0">
              <a:buNone/>
            </a:pPr>
            <a:endParaRPr lang="hr-HR" b="1" dirty="0"/>
          </a:p>
          <a:p>
            <a:r>
              <a:rPr lang="en-US" b="1" dirty="0"/>
              <a:t>Referral cover letter</a:t>
            </a:r>
            <a:r>
              <a:rPr lang="hr-HR" b="1" dirty="0"/>
              <a:t> </a:t>
            </a:r>
            <a:r>
              <a:rPr lang="hr-HR" b="1" dirty="0">
                <a:sym typeface="Wingdings" panose="05000000000000000000" pitchFamily="2" charset="2"/>
              </a:rPr>
              <a:t> </a:t>
            </a:r>
            <a:r>
              <a:rPr lang="hr-HR" dirty="0">
                <a:sym typeface="Wingdings" panose="05000000000000000000" pitchFamily="2" charset="2"/>
              </a:rPr>
              <a:t>U</a:t>
            </a:r>
            <a:r>
              <a:rPr lang="en-US" dirty="0" err="1"/>
              <a:t>sed</a:t>
            </a:r>
            <a:r>
              <a:rPr lang="en-US" dirty="0"/>
              <a:t> when applying for a job but mentions the name of a current employee who referred you to the open position</a:t>
            </a:r>
            <a:r>
              <a:rPr lang="hr-HR" dirty="0"/>
              <a:t>.</a:t>
            </a:r>
          </a:p>
          <a:p>
            <a:pPr marL="0" indent="0">
              <a:buNone/>
            </a:pPr>
            <a:endParaRPr lang="en-US" b="1" dirty="0"/>
          </a:p>
          <a:p>
            <a:r>
              <a:rPr lang="en-US" b="1" dirty="0"/>
              <a:t>Letter of interest</a:t>
            </a:r>
            <a:r>
              <a:rPr lang="hr-HR" b="1" dirty="0"/>
              <a:t> </a:t>
            </a:r>
            <a:r>
              <a:rPr lang="hr-HR" b="1" dirty="0">
                <a:sym typeface="Wingdings" panose="05000000000000000000" pitchFamily="2" charset="2"/>
              </a:rPr>
              <a:t> </a:t>
            </a:r>
            <a:r>
              <a:rPr lang="en-US" dirty="0"/>
              <a:t>A cover letter used to inquire about job openings at a company you want to work at.</a:t>
            </a:r>
            <a:endParaRPr lang="hr-HR" dirty="0"/>
          </a:p>
          <a:p>
            <a:pPr marL="0" indent="0">
              <a:buNone/>
            </a:pPr>
            <a:r>
              <a:rPr lang="en-US" dirty="0"/>
              <a:t> </a:t>
            </a:r>
            <a:endParaRPr lang="en-US" b="1" dirty="0"/>
          </a:p>
          <a:p>
            <a:r>
              <a:rPr lang="en-US" b="1" dirty="0"/>
              <a:t>Value proposition letter</a:t>
            </a:r>
            <a:r>
              <a:rPr lang="hr-HR" b="1" dirty="0"/>
              <a:t> </a:t>
            </a:r>
            <a:r>
              <a:rPr lang="hr-HR" b="1" dirty="0">
                <a:sym typeface="Wingdings" panose="05000000000000000000" pitchFamily="2" charset="2"/>
              </a:rPr>
              <a:t> </a:t>
            </a:r>
            <a:r>
              <a:rPr lang="hr-HR" dirty="0">
                <a:sym typeface="Wingdings" panose="05000000000000000000" pitchFamily="2" charset="2"/>
              </a:rPr>
              <a:t>A</a:t>
            </a:r>
            <a:r>
              <a:rPr lang="en-US" dirty="0"/>
              <a:t> summary that explains what makes you unique, such as your skills, accomplishments and the value you can add to a company</a:t>
            </a:r>
            <a:r>
              <a:rPr lang="hr-HR" dirty="0"/>
              <a:t>.</a:t>
            </a:r>
            <a:endParaRPr lang="en-US" b="1" dirty="0"/>
          </a:p>
        </p:txBody>
      </p:sp>
    </p:spTree>
    <p:extLst>
      <p:ext uri="{BB962C8B-B14F-4D97-AF65-F5344CB8AC3E}">
        <p14:creationId xmlns:p14="http://schemas.microsoft.com/office/powerpoint/2010/main" val="1755711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Which one do I have to write?</a:t>
            </a:r>
            <a:endParaRPr lang="en-US" dirty="0">
              <a:solidFill>
                <a:schemeClr val="bg1"/>
              </a:solidFill>
            </a:endParaRPr>
          </a:p>
        </p:txBody>
      </p:sp>
      <p:sp>
        <p:nvSpPr>
          <p:cNvPr id="3" name="Content Placeholder 2"/>
          <p:cNvSpPr>
            <a:spLocks noGrp="1"/>
          </p:cNvSpPr>
          <p:nvPr>
            <p:ph idx="1"/>
          </p:nvPr>
        </p:nvSpPr>
        <p:spPr/>
        <p:txBody>
          <a:bodyPr/>
          <a:lstStyle/>
          <a:p>
            <a:pPr marL="0" indent="0" algn="ctr">
              <a:buNone/>
            </a:pPr>
            <a:endParaRPr lang="hr-HR" b="1" dirty="0"/>
          </a:p>
          <a:p>
            <a:pPr marL="0" indent="0" algn="ctr">
              <a:buNone/>
            </a:pPr>
            <a:endParaRPr lang="hr-HR" b="1" dirty="0"/>
          </a:p>
          <a:p>
            <a:pPr marL="0" indent="0" algn="ctr">
              <a:buNone/>
            </a:pPr>
            <a:endParaRPr lang="hr-HR" b="1" dirty="0"/>
          </a:p>
          <a:p>
            <a:pPr marL="0" indent="0" algn="ctr">
              <a:buNone/>
            </a:pPr>
            <a:r>
              <a:rPr lang="en-US" sz="5400" b="1" dirty="0"/>
              <a:t>Application cover letter</a:t>
            </a:r>
            <a:endParaRPr lang="en-US" sz="5400" dirty="0"/>
          </a:p>
        </p:txBody>
      </p:sp>
    </p:spTree>
    <p:extLst>
      <p:ext uri="{BB962C8B-B14F-4D97-AF65-F5344CB8AC3E}">
        <p14:creationId xmlns:p14="http://schemas.microsoft.com/office/powerpoint/2010/main" val="1509566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How do I do that?</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endParaRPr lang="hr-HR" dirty="0"/>
          </a:p>
          <a:p>
            <a:pPr algn="ctr"/>
            <a:r>
              <a:rPr lang="en-US" dirty="0"/>
              <a:t>Don't simply repeat what's on your </a:t>
            </a:r>
            <a:r>
              <a:rPr lang="hr-HR" dirty="0"/>
              <a:t>CV</a:t>
            </a:r>
            <a:r>
              <a:rPr lang="en-US" dirty="0"/>
              <a:t>. Instead, </a:t>
            </a:r>
            <a:r>
              <a:rPr lang="en-US" b="1" dirty="0">
                <a:solidFill>
                  <a:schemeClr val="accent1"/>
                </a:solidFill>
              </a:rPr>
              <a:t>include details on why you're a strong match for the employer's job requirements. </a:t>
            </a:r>
            <a:endParaRPr lang="hr-HR" b="1" dirty="0">
              <a:solidFill>
                <a:schemeClr val="accent1"/>
              </a:solidFill>
            </a:endParaRPr>
          </a:p>
          <a:p>
            <a:pPr marL="0" indent="0">
              <a:buNone/>
            </a:pPr>
            <a:endParaRPr lang="hr-HR" dirty="0"/>
          </a:p>
          <a:p>
            <a:pPr algn="ctr"/>
            <a:r>
              <a:rPr lang="en-US" dirty="0"/>
              <a:t>Think of your cover letter as a sales pitch that will market your credentials and help you get the interview.</a:t>
            </a:r>
          </a:p>
        </p:txBody>
      </p:sp>
    </p:spTree>
    <p:extLst>
      <p:ext uri="{BB962C8B-B14F-4D97-AF65-F5344CB8AC3E}">
        <p14:creationId xmlns:p14="http://schemas.microsoft.com/office/powerpoint/2010/main" val="4152684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a:solidFill>
                  <a:schemeClr val="bg1"/>
                </a:solidFill>
              </a:rPr>
              <a:t>Cover </a:t>
            </a:r>
            <a:r>
              <a:rPr lang="hr-HR" dirty="0">
                <a:solidFill>
                  <a:schemeClr val="bg1"/>
                </a:solidFill>
              </a:rPr>
              <a:t>l</a:t>
            </a:r>
            <a:r>
              <a:rPr lang="en-US" dirty="0" err="1">
                <a:solidFill>
                  <a:schemeClr val="bg1"/>
                </a:solidFill>
              </a:rPr>
              <a:t>etter</a:t>
            </a:r>
            <a:r>
              <a:rPr lang="en-US" dirty="0">
                <a:solidFill>
                  <a:schemeClr val="bg1"/>
                </a:solidFill>
              </a:rPr>
              <a:t> </a:t>
            </a:r>
            <a:r>
              <a:rPr lang="hr-HR" dirty="0">
                <a:solidFill>
                  <a:schemeClr val="bg1"/>
                </a:solidFill>
              </a:rPr>
              <a:t>w</a:t>
            </a:r>
            <a:r>
              <a:rPr lang="en-US" dirty="0" err="1">
                <a:solidFill>
                  <a:schemeClr val="bg1"/>
                </a:solidFill>
              </a:rPr>
              <a:t>riting</a:t>
            </a:r>
            <a:r>
              <a:rPr lang="en-US" dirty="0">
                <a:solidFill>
                  <a:schemeClr val="bg1"/>
                </a:solidFill>
              </a:rPr>
              <a:t> </a:t>
            </a:r>
            <a:r>
              <a:rPr lang="hr-HR" dirty="0">
                <a:solidFill>
                  <a:schemeClr val="bg1"/>
                </a:solidFill>
              </a:rPr>
              <a:t>g</a:t>
            </a:r>
            <a:r>
              <a:rPr lang="en-US" dirty="0" err="1">
                <a:solidFill>
                  <a:schemeClr val="bg1"/>
                </a:solidFill>
              </a:rPr>
              <a:t>uidelines</a:t>
            </a:r>
            <a:endParaRPr lang="en-US" dirty="0">
              <a:solidFill>
                <a:schemeClr val="bg1"/>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000" dirty="0"/>
              <a:t>Heading</a:t>
            </a:r>
            <a:r>
              <a:rPr lang="hr-HR" sz="4000" dirty="0"/>
              <a:t> </a:t>
            </a:r>
          </a:p>
          <a:p>
            <a:pPr marL="514350" indent="-514350">
              <a:buFont typeface="+mj-lt"/>
              <a:buAutoNum type="arabicPeriod"/>
            </a:pPr>
            <a:r>
              <a:rPr lang="en-US" sz="4000" dirty="0"/>
              <a:t>Salutation</a:t>
            </a:r>
            <a:r>
              <a:rPr lang="hr-HR" sz="4000" dirty="0">
                <a:sym typeface="Wingdings" panose="05000000000000000000" pitchFamily="2" charset="2"/>
              </a:rPr>
              <a:t>  </a:t>
            </a:r>
          </a:p>
          <a:p>
            <a:pPr marL="514350" indent="-514350">
              <a:buFont typeface="+mj-lt"/>
              <a:buAutoNum type="arabicPeriod"/>
            </a:pPr>
            <a:r>
              <a:rPr lang="en-US" sz="4000" dirty="0"/>
              <a:t>Introduction</a:t>
            </a:r>
            <a:endParaRPr lang="hr-HR" sz="4000" dirty="0"/>
          </a:p>
          <a:p>
            <a:pPr marL="514350" indent="-514350">
              <a:buFont typeface="+mj-lt"/>
              <a:buAutoNum type="arabicPeriod"/>
            </a:pPr>
            <a:r>
              <a:rPr lang="en-US" sz="4000" dirty="0"/>
              <a:t>Body of the Letter</a:t>
            </a:r>
            <a:endParaRPr lang="hr-HR" sz="4000" dirty="0"/>
          </a:p>
          <a:p>
            <a:pPr marL="514350" indent="-514350">
              <a:buFont typeface="+mj-lt"/>
              <a:buAutoNum type="arabicPeriod"/>
            </a:pPr>
            <a:r>
              <a:rPr lang="en-US" sz="4000" dirty="0"/>
              <a:t>Closing</a:t>
            </a:r>
            <a:endParaRPr lang="hr-HR" sz="4000" dirty="0"/>
          </a:p>
          <a:p>
            <a:pPr marL="514350" indent="-514350">
              <a:buFont typeface="+mj-lt"/>
              <a:buAutoNum type="arabicPeriod"/>
            </a:pPr>
            <a:r>
              <a:rPr lang="en-US" sz="4000" dirty="0"/>
              <a:t>Signature</a:t>
            </a:r>
          </a:p>
        </p:txBody>
      </p:sp>
    </p:spTree>
    <p:extLst>
      <p:ext uri="{BB962C8B-B14F-4D97-AF65-F5344CB8AC3E}">
        <p14:creationId xmlns:p14="http://schemas.microsoft.com/office/powerpoint/2010/main" val="1050973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US" dirty="0">
                <a:solidFill>
                  <a:schemeClr val="bg1"/>
                </a:solidFill>
              </a:rPr>
              <a:t>What </a:t>
            </a:r>
            <a:r>
              <a:rPr lang="hr-HR" dirty="0">
                <a:solidFill>
                  <a:schemeClr val="bg1"/>
                </a:solidFill>
              </a:rPr>
              <a:t>NOT</a:t>
            </a:r>
            <a:r>
              <a:rPr lang="en-US" dirty="0">
                <a:solidFill>
                  <a:schemeClr val="bg1"/>
                </a:solidFill>
              </a:rPr>
              <a:t> to </a:t>
            </a:r>
            <a:r>
              <a:rPr lang="hr-HR" dirty="0">
                <a:solidFill>
                  <a:schemeClr val="bg1"/>
                </a:solidFill>
              </a:rPr>
              <a:t>i</a:t>
            </a:r>
            <a:r>
              <a:rPr lang="en-US" dirty="0" err="1">
                <a:solidFill>
                  <a:schemeClr val="bg1"/>
                </a:solidFill>
              </a:rPr>
              <a:t>nclude</a:t>
            </a:r>
            <a:r>
              <a:rPr lang="en-US" dirty="0">
                <a:solidFill>
                  <a:schemeClr val="bg1"/>
                </a:solidFill>
              </a:rPr>
              <a:t> in a Cover </a:t>
            </a:r>
            <a:r>
              <a:rPr lang="hr-HR" dirty="0">
                <a:solidFill>
                  <a:schemeClr val="bg1"/>
                </a:solidFill>
              </a:rPr>
              <a:t>l</a:t>
            </a:r>
            <a:r>
              <a:rPr lang="en-US" dirty="0" err="1">
                <a:solidFill>
                  <a:schemeClr val="bg1"/>
                </a:solidFill>
              </a:rPr>
              <a:t>etter</a:t>
            </a:r>
            <a:endParaRPr lang="en-US" dirty="0">
              <a:solidFill>
                <a:schemeClr val="bg1"/>
              </a:solidFill>
            </a:endParaRPr>
          </a:p>
        </p:txBody>
      </p:sp>
      <p:sp>
        <p:nvSpPr>
          <p:cNvPr id="3" name="Content Placeholder 2"/>
          <p:cNvSpPr>
            <a:spLocks noGrp="1"/>
          </p:cNvSpPr>
          <p:nvPr>
            <p:ph idx="1"/>
          </p:nvPr>
        </p:nvSpPr>
        <p:spPr/>
        <p:txBody>
          <a:bodyPr/>
          <a:lstStyle/>
          <a:p>
            <a:endParaRPr lang="hr-HR" dirty="0"/>
          </a:p>
          <a:p>
            <a:r>
              <a:rPr lang="en-US" dirty="0"/>
              <a:t>It's not helpful to include personal information or mention how you left your last job. Stay focused on the job at hand and your qualifications for it.</a:t>
            </a:r>
            <a:endParaRPr lang="hr-HR" dirty="0"/>
          </a:p>
          <a:p>
            <a:pPr marL="0" indent="0">
              <a:buNone/>
            </a:pPr>
            <a:endParaRPr lang="hr-HR" dirty="0"/>
          </a:p>
          <a:p>
            <a:r>
              <a:rPr lang="hr-HR" dirty="0"/>
              <a:t>N</a:t>
            </a:r>
            <a:r>
              <a:rPr lang="en-US" dirty="0"/>
              <a:t>ever include</a:t>
            </a:r>
            <a:r>
              <a:rPr lang="hr-HR" dirty="0"/>
              <a:t> salary requirements</a:t>
            </a:r>
            <a:r>
              <a:rPr lang="en-US" dirty="0"/>
              <a:t> unless the employer specifically requests that you do. Even then, be careful how you respond</a:t>
            </a:r>
            <a:r>
              <a:rPr lang="hr-HR" dirty="0"/>
              <a:t>!</a:t>
            </a:r>
            <a:endParaRPr lang="en-US" dirty="0"/>
          </a:p>
        </p:txBody>
      </p:sp>
    </p:spTree>
    <p:extLst>
      <p:ext uri="{BB962C8B-B14F-4D97-AF65-F5344CB8AC3E}">
        <p14:creationId xmlns:p14="http://schemas.microsoft.com/office/powerpoint/2010/main" val="405354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Assignment</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endParaRPr lang="hr-HR" dirty="0"/>
          </a:p>
          <a:p>
            <a:r>
              <a:rPr lang="hr-HR" dirty="0"/>
              <a:t>Study this presentation carefully </a:t>
            </a:r>
          </a:p>
          <a:p>
            <a:r>
              <a:rPr lang="hr-HR" dirty="0"/>
              <a:t>Check all the links</a:t>
            </a:r>
          </a:p>
          <a:p>
            <a:r>
              <a:rPr lang="hr-HR" dirty="0"/>
              <a:t>Choose a job opening you want to </a:t>
            </a:r>
            <a:r>
              <a:rPr lang="hr-HR" dirty="0" err="1"/>
              <a:t>apply</a:t>
            </a:r>
            <a:r>
              <a:rPr lang="hr-HR" dirty="0"/>
              <a:t> for</a:t>
            </a:r>
          </a:p>
          <a:p>
            <a:r>
              <a:rPr lang="hr-HR" dirty="0"/>
              <a:t>Choose the templates you like the most</a:t>
            </a:r>
          </a:p>
          <a:p>
            <a:r>
              <a:rPr lang="hr-HR" dirty="0"/>
              <a:t>Prepare your CV and Cover letter in English</a:t>
            </a:r>
          </a:p>
          <a:p>
            <a:r>
              <a:rPr lang="hr-HR" dirty="0"/>
              <a:t>Upload it to Teams</a:t>
            </a:r>
          </a:p>
          <a:p>
            <a:r>
              <a:rPr lang="hr-HR" dirty="0"/>
              <a:t>Do it before the final deadline</a:t>
            </a:r>
          </a:p>
          <a:p>
            <a:r>
              <a:rPr lang="hr-HR" dirty="0" err="1"/>
              <a:t>Earn</a:t>
            </a:r>
            <a:r>
              <a:rPr lang="hr-HR" dirty="0"/>
              <a:t> </a:t>
            </a:r>
            <a:r>
              <a:rPr lang="en-GB" dirty="0"/>
              <a:t>MAXIMUM 5 </a:t>
            </a:r>
            <a:r>
              <a:rPr lang="hr-HR" dirty="0" err="1"/>
              <a:t>points</a:t>
            </a:r>
            <a:endParaRPr lang="hr-HR" dirty="0"/>
          </a:p>
          <a:p>
            <a:r>
              <a:rPr lang="hr-HR" dirty="0"/>
              <a:t>Pass a learning outcome </a:t>
            </a:r>
          </a:p>
          <a:p>
            <a:endParaRPr lang="en-US" dirty="0"/>
          </a:p>
        </p:txBody>
      </p:sp>
    </p:spTree>
    <p:extLst>
      <p:ext uri="{BB962C8B-B14F-4D97-AF65-F5344CB8AC3E}">
        <p14:creationId xmlns:p14="http://schemas.microsoft.com/office/powerpoint/2010/main" val="2569752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922037" cy="1325563"/>
          </a:xfrm>
          <a:solidFill>
            <a:schemeClr val="accent1"/>
          </a:solidFill>
        </p:spPr>
        <p:txBody>
          <a:bodyPr/>
          <a:lstStyle/>
          <a:p>
            <a:pPr algn="ctr"/>
            <a:r>
              <a:rPr lang="hr-HR" dirty="0">
                <a:solidFill>
                  <a:schemeClr val="bg1"/>
                </a:solidFill>
              </a:rPr>
              <a:t>Help</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7076" y="64335"/>
            <a:ext cx="5128841" cy="6729330"/>
          </a:xfrm>
        </p:spPr>
      </p:pic>
    </p:spTree>
    <p:extLst>
      <p:ext uri="{BB962C8B-B14F-4D97-AF65-F5344CB8AC3E}">
        <p14:creationId xmlns:p14="http://schemas.microsoft.com/office/powerpoint/2010/main" val="47038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Templates!</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fontAlgn="base">
              <a:buNone/>
            </a:pPr>
            <a:endParaRPr lang="en-US" dirty="0"/>
          </a:p>
          <a:p>
            <a:pPr fontAlgn="base"/>
            <a:r>
              <a:rPr lang="en-US" u="sng" dirty="0">
                <a:hlinkClick r:id="rId2"/>
              </a:rPr>
              <a:t>https://www.themuse.com/advice/how-to-write-cover-letters-for-internship-example</a:t>
            </a:r>
            <a:endParaRPr lang="hr-HR" u="sng" dirty="0"/>
          </a:p>
          <a:p>
            <a:pPr marL="0" indent="0" fontAlgn="base">
              <a:buNone/>
            </a:pPr>
            <a:r>
              <a:rPr lang="en-US" dirty="0"/>
              <a:t> </a:t>
            </a:r>
          </a:p>
          <a:p>
            <a:pPr fontAlgn="base"/>
            <a:r>
              <a:rPr lang="en-US" u="sng" dirty="0">
                <a:hlinkClick r:id="rId3"/>
              </a:rPr>
              <a:t>https://www.thebalancecareers.com/cover-letter-template-2060213</a:t>
            </a:r>
            <a:r>
              <a:rPr lang="en-US" dirty="0"/>
              <a:t> </a:t>
            </a:r>
            <a:endParaRPr lang="hr-HR" dirty="0"/>
          </a:p>
          <a:p>
            <a:pPr fontAlgn="base"/>
            <a:endParaRPr lang="hr-HR" dirty="0"/>
          </a:p>
          <a:p>
            <a:pPr fontAlgn="base"/>
            <a:r>
              <a:rPr lang="en-US" dirty="0">
                <a:hlinkClick r:id="rId4"/>
              </a:rPr>
              <a:t>https://www.jobseeker.com/en/cover-letter</a:t>
            </a:r>
            <a:endParaRPr lang="hr-HR" dirty="0"/>
          </a:p>
          <a:p>
            <a:pPr fontAlgn="base"/>
            <a:endParaRPr lang="en-US" dirty="0"/>
          </a:p>
          <a:p>
            <a:endParaRPr lang="en-US" dirty="0"/>
          </a:p>
        </p:txBody>
      </p:sp>
    </p:spTree>
    <p:extLst>
      <p:ext uri="{BB962C8B-B14F-4D97-AF65-F5344CB8AC3E}">
        <p14:creationId xmlns:p14="http://schemas.microsoft.com/office/powerpoint/2010/main" val="3764146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pPr algn="ctr"/>
            <a:r>
              <a:rPr lang="hr-HR" dirty="0">
                <a:solidFill>
                  <a:schemeClr val="bg1"/>
                </a:solidFill>
              </a:rPr>
              <a:t>Do I have to do this?</a:t>
            </a:r>
            <a:endParaRPr lang="en-US" dirty="0">
              <a:solidFill>
                <a:schemeClr val="bg1"/>
              </a:solidFill>
            </a:endParaRPr>
          </a:p>
        </p:txBody>
      </p:sp>
      <p:sp>
        <p:nvSpPr>
          <p:cNvPr id="5" name="Content Placeholder 4"/>
          <p:cNvSpPr>
            <a:spLocks noGrp="1"/>
          </p:cNvSpPr>
          <p:nvPr>
            <p:ph idx="1"/>
          </p:nvPr>
        </p:nvSpPr>
        <p:spPr/>
        <p:txBody>
          <a:bodyPr/>
          <a:lstStyle/>
          <a:p>
            <a:pPr marL="0" indent="0" algn="ctr">
              <a:buNone/>
            </a:pPr>
            <a:endParaRPr lang="hr-HR" dirty="0"/>
          </a:p>
          <a:p>
            <a:pPr marL="0" indent="0" algn="ctr">
              <a:buNone/>
            </a:pPr>
            <a:endParaRPr lang="hr-HR" dirty="0"/>
          </a:p>
          <a:p>
            <a:pPr marL="0" indent="0" algn="ctr">
              <a:buNone/>
            </a:pPr>
            <a:endParaRPr lang="hr-HR" dirty="0"/>
          </a:p>
          <a:p>
            <a:pPr marL="0" indent="0" algn="ctr">
              <a:buNone/>
            </a:pPr>
            <a:r>
              <a:rPr lang="hr-HR" sz="4800" dirty="0"/>
              <a:t>Yes, if you want to pass this course</a:t>
            </a:r>
            <a:r>
              <a:rPr lang="hr-HR" sz="4800" dirty="0">
                <a:sym typeface="Wingdings" panose="05000000000000000000" pitchFamily="2" charset="2"/>
              </a:rPr>
              <a:t></a:t>
            </a:r>
            <a:endParaRPr lang="en-US" sz="4800" dirty="0"/>
          </a:p>
        </p:txBody>
      </p:sp>
    </p:spTree>
    <p:extLst>
      <p:ext uri="{BB962C8B-B14F-4D97-AF65-F5344CB8AC3E}">
        <p14:creationId xmlns:p14="http://schemas.microsoft.com/office/powerpoint/2010/main" val="2017376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a:solidFill>
                  <a:schemeClr val="bg1"/>
                </a:solidFill>
              </a:rPr>
              <a:t>Now, choose </a:t>
            </a:r>
            <a:r>
              <a:rPr lang="hr-HR" dirty="0">
                <a:solidFill>
                  <a:schemeClr val="bg1"/>
                </a:solidFill>
              </a:rPr>
              <a:t>a job opening:</a:t>
            </a:r>
            <a:endParaRPr lang="en-US" dirty="0"/>
          </a:p>
        </p:txBody>
      </p:sp>
      <p:sp>
        <p:nvSpPr>
          <p:cNvPr id="3" name="Content Placeholder 2"/>
          <p:cNvSpPr>
            <a:spLocks noGrp="1"/>
          </p:cNvSpPr>
          <p:nvPr>
            <p:ph idx="1"/>
          </p:nvPr>
        </p:nvSpPr>
        <p:spPr/>
        <p:txBody>
          <a:bodyPr>
            <a:normAutofit fontScale="85000" lnSpcReduction="10000"/>
          </a:bodyPr>
          <a:lstStyle/>
          <a:p>
            <a:pPr marL="0" indent="0" algn="ctr">
              <a:buNone/>
            </a:pPr>
            <a:endParaRPr lang="hr-HR" u="sng" dirty="0"/>
          </a:p>
          <a:p>
            <a:pPr marL="0" indent="0" algn="ctr">
              <a:buNone/>
            </a:pPr>
            <a:r>
              <a:rPr lang="hr-HR" b="1" u="sng" dirty="0"/>
              <a:t>CHECK </a:t>
            </a:r>
            <a:r>
              <a:rPr lang="en-GB" b="1" u="sng" dirty="0"/>
              <a:t>CURRENT </a:t>
            </a:r>
            <a:r>
              <a:rPr lang="hr-HR" b="1" u="sng" dirty="0">
                <a:sym typeface="Wingdings" panose="05000000000000000000" pitchFamily="2" charset="2"/>
              </a:rPr>
              <a:t>JOB OPENINGS</a:t>
            </a:r>
            <a:r>
              <a:rPr lang="hr-HR" b="1" u="sng" dirty="0"/>
              <a:t>!</a:t>
            </a:r>
          </a:p>
          <a:p>
            <a:pPr marL="0" indent="0" algn="ctr">
              <a:buNone/>
            </a:pPr>
            <a:endParaRPr lang="hr-HR" dirty="0"/>
          </a:p>
          <a:p>
            <a:pPr marL="0" indent="0" algn="ctr">
              <a:buNone/>
            </a:pPr>
            <a:endParaRPr lang="hr-HR" u="sng" dirty="0"/>
          </a:p>
          <a:p>
            <a:pPr marL="0" indent="0" algn="ctr">
              <a:spcBef>
                <a:spcPts val="0"/>
              </a:spcBef>
              <a:buNone/>
            </a:pPr>
            <a:r>
              <a:rPr lang="en-GB" b="1" u="sng" dirty="0">
                <a:solidFill>
                  <a:schemeClr val="accent1"/>
                </a:solidFill>
              </a:rPr>
              <a:t>F</a:t>
            </a:r>
            <a:r>
              <a:rPr lang="hr-HR" b="1" u="sng" dirty="0" err="1">
                <a:solidFill>
                  <a:schemeClr val="accent1"/>
                </a:solidFill>
              </a:rPr>
              <a:t>eel</a:t>
            </a:r>
            <a:r>
              <a:rPr lang="hr-HR" b="1" u="sng" dirty="0">
                <a:solidFill>
                  <a:schemeClr val="accent1"/>
                </a:solidFill>
              </a:rPr>
              <a:t> free to </a:t>
            </a:r>
            <a:r>
              <a:rPr lang="hr-HR" b="1" u="sng" dirty="0" err="1">
                <a:solidFill>
                  <a:schemeClr val="accent1"/>
                </a:solidFill>
              </a:rPr>
              <a:t>find</a:t>
            </a:r>
            <a:r>
              <a:rPr lang="hr-HR" b="1" u="sng" dirty="0">
                <a:solidFill>
                  <a:schemeClr val="accent1"/>
                </a:solidFill>
              </a:rPr>
              <a:t> </a:t>
            </a:r>
            <a:r>
              <a:rPr lang="en-GB" b="1" u="sng" dirty="0">
                <a:solidFill>
                  <a:schemeClr val="accent1"/>
                </a:solidFill>
              </a:rPr>
              <a:t>any suitable programmer job opening, </a:t>
            </a:r>
            <a:r>
              <a:rPr lang="hr-HR" b="1" u="sng" dirty="0">
                <a:solidFill>
                  <a:schemeClr val="accent1"/>
                </a:solidFill>
              </a:rPr>
              <a:t>but do not forget to upolad it together with your assignment</a:t>
            </a:r>
            <a:r>
              <a:rPr lang="hr-HR" b="1" dirty="0">
                <a:solidFill>
                  <a:schemeClr val="accent1"/>
                </a:solidFill>
              </a:rPr>
              <a:t>! I cannot grade your work unless I know which job opening you are applying for!</a:t>
            </a:r>
            <a:endParaRPr lang="en-GB" b="1" dirty="0">
              <a:solidFill>
                <a:schemeClr val="accent1"/>
              </a:solidFill>
            </a:endParaRPr>
          </a:p>
          <a:p>
            <a:pPr marL="0" indent="0" algn="ctr">
              <a:spcBef>
                <a:spcPts val="0"/>
              </a:spcBef>
              <a:buNone/>
            </a:pPr>
            <a:endParaRPr lang="en-GB" b="1" u="sng" dirty="0"/>
          </a:p>
          <a:p>
            <a:pPr marL="0" indent="0" algn="ctr">
              <a:spcBef>
                <a:spcPts val="0"/>
              </a:spcBef>
              <a:buNone/>
            </a:pPr>
            <a:r>
              <a:rPr lang="en-GB" b="1" u="sng" dirty="0"/>
              <a:t>Check these sites: </a:t>
            </a:r>
          </a:p>
          <a:p>
            <a:pPr algn="ctr">
              <a:spcBef>
                <a:spcPts val="0"/>
              </a:spcBef>
            </a:pPr>
            <a:r>
              <a:rPr lang="en-GB" dirty="0">
                <a:solidFill>
                  <a:schemeClr val="accent1"/>
                </a:solidFill>
                <a:hlinkClick r:id="rId2"/>
              </a:rPr>
              <a:t>https://www.glassdoor.com/Job/programmer-jobs-SRCH_KO0,10.htm</a:t>
            </a:r>
            <a:endParaRPr lang="en-GB" dirty="0">
              <a:solidFill>
                <a:schemeClr val="accent1"/>
              </a:solidFill>
            </a:endParaRPr>
          </a:p>
          <a:p>
            <a:pPr algn="ctr">
              <a:spcBef>
                <a:spcPts val="0"/>
              </a:spcBef>
            </a:pPr>
            <a:endParaRPr lang="en-GB" dirty="0">
              <a:solidFill>
                <a:schemeClr val="accent1"/>
              </a:solidFill>
            </a:endParaRPr>
          </a:p>
          <a:p>
            <a:pPr algn="ctr">
              <a:spcBef>
                <a:spcPts val="0"/>
              </a:spcBef>
            </a:pPr>
            <a:r>
              <a:rPr lang="en-GB" dirty="0">
                <a:solidFill>
                  <a:schemeClr val="accent1"/>
                </a:solidFill>
                <a:hlinkClick r:id="rId3"/>
              </a:rPr>
              <a:t>https://www.linkedin.com/jobs/programmer-jobs/?currentJobId=3749037126</a:t>
            </a:r>
            <a:endParaRPr lang="en-GB" dirty="0">
              <a:solidFill>
                <a:schemeClr val="accent1"/>
              </a:solidFill>
            </a:endParaRPr>
          </a:p>
          <a:p>
            <a:pPr marL="0" indent="0" algn="ctr">
              <a:spcBef>
                <a:spcPts val="0"/>
              </a:spcBef>
              <a:buNone/>
            </a:pPr>
            <a:endParaRPr lang="en-GB" dirty="0">
              <a:solidFill>
                <a:schemeClr val="accent1"/>
              </a:solidFill>
            </a:endParaRPr>
          </a:p>
          <a:p>
            <a:pPr marL="0" indent="0" algn="ctr">
              <a:spcBef>
                <a:spcPts val="0"/>
              </a:spcBef>
              <a:buNone/>
            </a:pPr>
            <a:endParaRPr lang="hr-HR" dirty="0">
              <a:solidFill>
                <a:schemeClr val="accent1"/>
              </a:solidFill>
            </a:endParaRPr>
          </a:p>
          <a:p>
            <a:endParaRPr lang="en-US" dirty="0"/>
          </a:p>
        </p:txBody>
      </p:sp>
    </p:spTree>
    <p:extLst>
      <p:ext uri="{BB962C8B-B14F-4D97-AF65-F5344CB8AC3E}">
        <p14:creationId xmlns:p14="http://schemas.microsoft.com/office/powerpoint/2010/main" val="2672271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Do I send this assignment to the teacher via email?</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lgn="ctr">
              <a:buNone/>
            </a:pPr>
            <a:r>
              <a:rPr lang="hr-HR" sz="6000" dirty="0"/>
              <a:t>NO!</a:t>
            </a:r>
          </a:p>
          <a:p>
            <a:pPr marL="0" indent="0">
              <a:buNone/>
            </a:pPr>
            <a:endParaRPr lang="hr-HR" dirty="0"/>
          </a:p>
          <a:p>
            <a:pPr marL="0" indent="0" algn="ctr">
              <a:buNone/>
            </a:pPr>
            <a:r>
              <a:rPr lang="hr-HR" b="1" dirty="0"/>
              <a:t>You UPLOAD </a:t>
            </a:r>
            <a:r>
              <a:rPr lang="en-GB" b="1" dirty="0"/>
              <a:t>your 3 documents to MS TEAMS – BUSINESS LETTER</a:t>
            </a:r>
            <a:endParaRPr lang="hr-HR" b="1" dirty="0">
              <a:sym typeface="Wingdings" panose="05000000000000000000" pitchFamily="2" charset="2"/>
            </a:endParaRPr>
          </a:p>
          <a:p>
            <a:pPr marL="0" indent="0" algn="ctr">
              <a:buNone/>
            </a:pPr>
            <a:endParaRPr lang="hr-HR" b="1" dirty="0">
              <a:sym typeface="Wingdings" panose="05000000000000000000" pitchFamily="2" charset="2"/>
            </a:endParaRPr>
          </a:p>
          <a:p>
            <a:pPr marL="0" indent="0" algn="ctr">
              <a:buNone/>
            </a:pPr>
            <a:r>
              <a:rPr lang="hr-HR" b="1" u="sng" dirty="0">
                <a:sym typeface="Wingdings" panose="05000000000000000000" pitchFamily="2" charset="2"/>
              </a:rPr>
              <a:t>Only word and pdf files are </a:t>
            </a:r>
            <a:r>
              <a:rPr lang="hr-HR" b="1" u="sng" dirty="0" err="1">
                <a:sym typeface="Wingdings" panose="05000000000000000000" pitchFamily="2" charset="2"/>
              </a:rPr>
              <a:t>acceptable</a:t>
            </a:r>
            <a:r>
              <a:rPr lang="hr-HR" b="1" u="sng" dirty="0">
                <a:sym typeface="Wingdings" panose="05000000000000000000" pitchFamily="2" charset="2"/>
              </a:rPr>
              <a:t>!</a:t>
            </a:r>
          </a:p>
          <a:p>
            <a:pPr marL="0" indent="0" algn="ctr">
              <a:buNone/>
            </a:pPr>
            <a:endParaRPr lang="hr-HR" b="1" u="sng" dirty="0">
              <a:sym typeface="Wingdings" panose="05000000000000000000" pitchFamily="2" charset="2"/>
            </a:endParaRPr>
          </a:p>
          <a:p>
            <a:pPr marL="0" indent="0" algn="ctr">
              <a:buNone/>
            </a:pPr>
            <a:r>
              <a:rPr lang="hr-HR" b="1" dirty="0">
                <a:sym typeface="Wingdings" panose="05000000000000000000" pitchFamily="2" charset="2"/>
              </a:rPr>
              <a:t>Minimum number </a:t>
            </a:r>
            <a:r>
              <a:rPr lang="hr-HR" b="1" dirty="0" err="1">
                <a:sym typeface="Wingdings" panose="05000000000000000000" pitchFamily="2" charset="2"/>
              </a:rPr>
              <a:t>of</a:t>
            </a:r>
            <a:r>
              <a:rPr lang="hr-HR" b="1" dirty="0">
                <a:sym typeface="Wingdings" panose="05000000000000000000" pitchFamily="2" charset="2"/>
              </a:rPr>
              <a:t> </a:t>
            </a:r>
            <a:r>
              <a:rPr lang="hr-HR" b="1" dirty="0" err="1">
                <a:sym typeface="Wingdings" panose="05000000000000000000" pitchFamily="2" charset="2"/>
              </a:rPr>
              <a:t>words</a:t>
            </a:r>
            <a:r>
              <a:rPr lang="hr-HR" b="1" dirty="0">
                <a:sym typeface="Wingdings" panose="05000000000000000000" pitchFamily="2" charset="2"/>
              </a:rPr>
              <a:t> in total </a:t>
            </a:r>
            <a:r>
              <a:rPr lang="en-GB" b="1" dirty="0">
                <a:sym typeface="Wingdings" panose="05000000000000000000" pitchFamily="2" charset="2"/>
              </a:rPr>
              <a:t>(CV &amp; Cover Letter) </a:t>
            </a:r>
            <a:r>
              <a:rPr lang="hr-HR" b="1" dirty="0">
                <a:sym typeface="Wingdings" panose="05000000000000000000" pitchFamily="2" charset="2"/>
              </a:rPr>
              <a:t>– </a:t>
            </a:r>
            <a:r>
              <a:rPr lang="en-GB" b="1" dirty="0">
                <a:sym typeface="Wingdings" panose="05000000000000000000" pitchFamily="2" charset="2"/>
              </a:rPr>
              <a:t>10</a:t>
            </a:r>
            <a:r>
              <a:rPr lang="hr-HR" b="1" dirty="0">
                <a:sym typeface="Wingdings" panose="05000000000000000000" pitchFamily="2" charset="2"/>
              </a:rPr>
              <a:t>00!</a:t>
            </a:r>
            <a:endParaRPr lang="en-US" b="1" dirty="0"/>
          </a:p>
          <a:p>
            <a:pPr marL="0" indent="0" algn="ctr">
              <a:buNone/>
            </a:pPr>
            <a:endParaRPr lang="hr-HR" b="1" dirty="0">
              <a:sym typeface="Wingdings" panose="05000000000000000000" pitchFamily="2" charset="2"/>
            </a:endParaRPr>
          </a:p>
          <a:p>
            <a:pPr marL="0" indent="0" algn="ctr">
              <a:buNone/>
            </a:pPr>
            <a:r>
              <a:rPr lang="hr-HR" b="1" dirty="0">
                <a:solidFill>
                  <a:srgbClr val="FF0000"/>
                </a:solidFill>
                <a:sym typeface="Wingdings" panose="05000000000000000000" pitchFamily="2" charset="2"/>
              </a:rPr>
              <a:t>ATTENTION! </a:t>
            </a:r>
            <a:r>
              <a:rPr lang="hr-HR" b="1" dirty="0">
                <a:sym typeface="Wingdings" panose="05000000000000000000" pitchFamily="2" charset="2"/>
              </a:rPr>
              <a:t> Assignments which are not uploaded in the above mentioned way or are uploaded after the deadline </a:t>
            </a:r>
          </a:p>
          <a:p>
            <a:pPr marL="0" indent="0" algn="ctr">
              <a:buNone/>
            </a:pPr>
            <a:r>
              <a:rPr lang="hr-HR" b="1" dirty="0">
                <a:sym typeface="Wingdings" panose="05000000000000000000" pitchFamily="2" charset="2"/>
              </a:rPr>
              <a:t>WILL </a:t>
            </a:r>
            <a:r>
              <a:rPr lang="hr-HR" b="1" u="sng" dirty="0">
                <a:sym typeface="Wingdings" panose="05000000000000000000" pitchFamily="2" charset="2"/>
              </a:rPr>
              <a:t>NOT</a:t>
            </a:r>
            <a:r>
              <a:rPr lang="hr-HR" b="1" dirty="0">
                <a:sym typeface="Wingdings" panose="05000000000000000000" pitchFamily="2" charset="2"/>
              </a:rPr>
              <a:t> BE TAKEN INTO CONSIDERATION!</a:t>
            </a:r>
          </a:p>
        </p:txBody>
      </p:sp>
    </p:spTree>
    <p:extLst>
      <p:ext uri="{BB962C8B-B14F-4D97-AF65-F5344CB8AC3E}">
        <p14:creationId xmlns:p14="http://schemas.microsoft.com/office/powerpoint/2010/main" val="135372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What’s the deadline?</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lgn="ctr">
              <a:buNone/>
            </a:pPr>
            <a:endParaRPr lang="hr-HR" dirty="0"/>
          </a:p>
          <a:p>
            <a:pPr marL="0" indent="0" algn="ctr">
              <a:buNone/>
            </a:pPr>
            <a:endParaRPr lang="hr-HR" dirty="0"/>
          </a:p>
          <a:p>
            <a:pPr marL="0" indent="0" algn="ctr">
              <a:buNone/>
            </a:pPr>
            <a:r>
              <a:rPr lang="en-GB" sz="4400" dirty="0"/>
              <a:t>January 06</a:t>
            </a:r>
            <a:r>
              <a:rPr lang="en-GB" sz="4400" baseline="30000" dirty="0"/>
              <a:t>th</a:t>
            </a:r>
            <a:r>
              <a:rPr lang="en-GB" sz="4400" dirty="0"/>
              <a:t> </a:t>
            </a:r>
            <a:r>
              <a:rPr lang="hr-HR" sz="4400" dirty="0"/>
              <a:t>, 202</a:t>
            </a:r>
            <a:r>
              <a:rPr lang="en-GB" sz="4400" dirty="0"/>
              <a:t>4</a:t>
            </a:r>
            <a:endParaRPr lang="hr-HR" sz="4400" dirty="0"/>
          </a:p>
          <a:p>
            <a:pPr marL="0" indent="0" algn="ctr">
              <a:buNone/>
            </a:pPr>
            <a:endParaRPr lang="hr-HR" sz="4400" dirty="0"/>
          </a:p>
          <a:p>
            <a:pPr marL="0" indent="0" algn="ctr">
              <a:buNone/>
            </a:pPr>
            <a:r>
              <a:rPr lang="hr-HR" sz="4400" dirty="0"/>
              <a:t>till midnight (23:59</a:t>
            </a:r>
            <a:r>
              <a:rPr lang="hr-HR" sz="4400" dirty="0">
                <a:sym typeface="Wingdings" panose="05000000000000000000" pitchFamily="2" charset="2"/>
              </a:rPr>
              <a:t></a:t>
            </a:r>
            <a:r>
              <a:rPr lang="hr-HR" sz="4400" dirty="0"/>
              <a:t>).</a:t>
            </a:r>
            <a:endParaRPr lang="en-US" sz="4400" dirty="0"/>
          </a:p>
        </p:txBody>
      </p:sp>
    </p:spTree>
    <p:extLst>
      <p:ext uri="{BB962C8B-B14F-4D97-AF65-F5344CB8AC3E}">
        <p14:creationId xmlns:p14="http://schemas.microsoft.com/office/powerpoint/2010/main" val="4060315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en-GB" dirty="0">
                <a:solidFill>
                  <a:schemeClr val="bg1"/>
                </a:solidFill>
              </a:rPr>
              <a:t>Can I use AI?</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lgn="ctr">
              <a:buNone/>
            </a:pPr>
            <a:endParaRPr lang="hr-HR" dirty="0"/>
          </a:p>
          <a:p>
            <a:pPr marL="0" indent="0" algn="ctr">
              <a:buNone/>
            </a:pPr>
            <a:endParaRPr lang="hr-HR" dirty="0"/>
          </a:p>
          <a:p>
            <a:pPr marL="0" indent="0" algn="ctr">
              <a:buNone/>
            </a:pPr>
            <a:r>
              <a:rPr lang="en-GB" sz="3200" dirty="0"/>
              <a:t>Sure! However, please be aware that your work is going to be checked through an </a:t>
            </a:r>
            <a:r>
              <a:rPr lang="en-GB" sz="3200" b="1" dirty="0">
                <a:solidFill>
                  <a:schemeClr val="accent1"/>
                </a:solidFill>
              </a:rPr>
              <a:t>ANTI-PLAGIARISM SOFTWARE </a:t>
            </a:r>
            <a:r>
              <a:rPr lang="en-GB" sz="3200" dirty="0"/>
              <a:t>that recognizes copy-pasted content and AI- generated content.</a:t>
            </a:r>
          </a:p>
          <a:p>
            <a:pPr marL="0" indent="0" algn="ctr">
              <a:buNone/>
            </a:pPr>
            <a:r>
              <a:rPr lang="en-GB" sz="3200" dirty="0"/>
              <a:t> In case the results show more than 30% of your content was copied/AI generated – your grade is 0 </a:t>
            </a:r>
            <a:r>
              <a:rPr lang="en-GB" sz="3200" dirty="0">
                <a:sym typeface="Wingdings" panose="05000000000000000000" pitchFamily="2" charset="2"/>
              </a:rPr>
              <a:t>.</a:t>
            </a:r>
            <a:endParaRPr lang="en-US" sz="3200" dirty="0"/>
          </a:p>
        </p:txBody>
      </p:sp>
    </p:spTree>
    <p:extLst>
      <p:ext uri="{BB962C8B-B14F-4D97-AF65-F5344CB8AC3E}">
        <p14:creationId xmlns:p14="http://schemas.microsoft.com/office/powerpoint/2010/main" val="4159602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Marking criteria</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8257519"/>
              </p:ext>
            </p:extLst>
          </p:nvPr>
        </p:nvGraphicFramePr>
        <p:xfrm>
          <a:off x="890367" y="1803230"/>
          <a:ext cx="10411265" cy="4358419"/>
        </p:xfrm>
        <a:graphic>
          <a:graphicData uri="http://schemas.openxmlformats.org/drawingml/2006/table">
            <a:tbl>
              <a:tblPr firstRow="1" bandRow="1">
                <a:tableStyleId>{5C22544A-7EE6-4342-B048-85BDC9FD1C3A}</a:tableStyleId>
              </a:tblPr>
              <a:tblGrid>
                <a:gridCol w="1342902">
                  <a:extLst>
                    <a:ext uri="{9D8B030D-6E8A-4147-A177-3AD203B41FA5}">
                      <a16:colId xmlns:a16="http://schemas.microsoft.com/office/drawing/2014/main" val="3370392434"/>
                    </a:ext>
                  </a:extLst>
                </a:gridCol>
                <a:gridCol w="1351027">
                  <a:extLst>
                    <a:ext uri="{9D8B030D-6E8A-4147-A177-3AD203B41FA5}">
                      <a16:colId xmlns:a16="http://schemas.microsoft.com/office/drawing/2014/main" val="2421189302"/>
                    </a:ext>
                  </a:extLst>
                </a:gridCol>
                <a:gridCol w="7717336">
                  <a:extLst>
                    <a:ext uri="{9D8B030D-6E8A-4147-A177-3AD203B41FA5}">
                      <a16:colId xmlns:a16="http://schemas.microsoft.com/office/drawing/2014/main" val="3867604139"/>
                    </a:ext>
                  </a:extLst>
                </a:gridCol>
              </a:tblGrid>
              <a:tr h="297323">
                <a:tc>
                  <a:txBody>
                    <a:bodyPr/>
                    <a:lstStyle/>
                    <a:p>
                      <a:pPr marL="0" marR="0" algn="ctr">
                        <a:lnSpc>
                          <a:spcPct val="115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Mark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600" b="1">
                          <a:effectLst/>
                          <a:latin typeface="Arial" panose="020B0604020202020204" pitchFamily="34" charset="0"/>
                          <a:ea typeface="Calibri" panose="020F0502020204030204" pitchFamily="34" charset="0"/>
                          <a:cs typeface="Times New Roman" panose="02020603050405020304" pitchFamily="18" charset="0"/>
                        </a:rPr>
                        <a:t>Descriptor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Marking 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0605617"/>
                  </a:ext>
                </a:extLst>
              </a:tr>
              <a:tr h="2030548">
                <a:tc>
                  <a:txBody>
                    <a:bodyPr/>
                    <a:lstStyle/>
                    <a:p>
                      <a:pPr marL="0" marR="0" algn="ctr">
                        <a:lnSpc>
                          <a:spcPct val="115000"/>
                        </a:lnSpc>
                        <a:spcBef>
                          <a:spcPts val="0"/>
                        </a:spcBef>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92.01-100%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Excellent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(4.51- 5pts)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1600" kern="1200" dirty="0">
                          <a:solidFill>
                            <a:schemeClr val="dk1"/>
                          </a:solidFill>
                          <a:effectLst/>
                          <a:latin typeface="Arial" panose="020B0604020202020204" pitchFamily="34" charset="0"/>
                          <a:ea typeface="+mn-ea"/>
                          <a:cs typeface="Arial" panose="020B0604020202020204" pitchFamily="34" charset="0"/>
                        </a:rPr>
                        <a:t>The form and content of the writing is of excellent quality. The assignment has a clear structure with all sections and subsections in a predefined order.</a:t>
                      </a:r>
                      <a:endParaRPr lang="en-US" sz="1600" kern="1200" dirty="0">
                        <a:solidFill>
                          <a:schemeClr val="dk1"/>
                        </a:solidFill>
                        <a:effectLst/>
                        <a:latin typeface="Arial" panose="020B0604020202020204" pitchFamily="34" charset="0"/>
                        <a:ea typeface="+mn-ea"/>
                        <a:cs typeface="Arial" panose="020B0604020202020204" pitchFamily="34" charset="0"/>
                      </a:endParaRPr>
                    </a:p>
                    <a:p>
                      <a:r>
                        <a:rPr lang="en-GB" sz="1600" kern="1200" dirty="0">
                          <a:solidFill>
                            <a:schemeClr val="dk1"/>
                          </a:solidFill>
                          <a:effectLst/>
                          <a:latin typeface="Arial" panose="020B0604020202020204" pitchFamily="34" charset="0"/>
                          <a:ea typeface="+mn-ea"/>
                          <a:cs typeface="Arial" panose="020B0604020202020204" pitchFamily="34" charset="0"/>
                        </a:rPr>
                        <a:t>The student has demonstrated an excellent understanding of the key concepts and issues of the assignment. </a:t>
                      </a:r>
                      <a:endParaRPr lang="en-US" sz="1600" kern="1200" dirty="0">
                        <a:solidFill>
                          <a:schemeClr val="dk1"/>
                        </a:solidFill>
                        <a:effectLst/>
                        <a:latin typeface="Arial" panose="020B0604020202020204" pitchFamily="34" charset="0"/>
                        <a:ea typeface="+mn-ea"/>
                        <a:cs typeface="Arial" panose="020B0604020202020204" pitchFamily="34" charset="0"/>
                      </a:endParaRPr>
                    </a:p>
                    <a:p>
                      <a:r>
                        <a:rPr lang="en-GB" sz="1600" kern="1200" dirty="0">
                          <a:solidFill>
                            <a:schemeClr val="dk1"/>
                          </a:solidFill>
                          <a:effectLst/>
                          <a:latin typeface="Arial" panose="020B0604020202020204" pitchFamily="34" charset="0"/>
                          <a:ea typeface="+mn-ea"/>
                          <a:cs typeface="Arial" panose="020B0604020202020204" pitchFamily="34" charset="0"/>
                        </a:rPr>
                        <a:t>The writing has a highly cohesive and coherent structure. </a:t>
                      </a:r>
                      <a:endParaRPr lang="en-US" sz="1600" kern="1200" dirty="0">
                        <a:solidFill>
                          <a:schemeClr val="dk1"/>
                        </a:solidFill>
                        <a:effectLst/>
                        <a:latin typeface="Arial" panose="020B0604020202020204" pitchFamily="34" charset="0"/>
                        <a:ea typeface="+mn-ea"/>
                        <a:cs typeface="Arial" panose="020B0604020202020204" pitchFamily="34" charset="0"/>
                      </a:endParaRPr>
                    </a:p>
                    <a:p>
                      <a:r>
                        <a:rPr lang="en-GB" sz="1600" kern="1200" dirty="0">
                          <a:solidFill>
                            <a:schemeClr val="dk1"/>
                          </a:solidFill>
                          <a:effectLst/>
                          <a:latin typeface="Arial" panose="020B0604020202020204" pitchFamily="34" charset="0"/>
                          <a:ea typeface="+mn-ea"/>
                          <a:cs typeface="Arial" panose="020B0604020202020204" pitchFamily="34" charset="0"/>
                        </a:rPr>
                        <a:t>The correct use of language and subject-specific terminology is used very confidently in the whole assignment.</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3429417"/>
                  </a:ext>
                </a:extLst>
              </a:tr>
              <a:tr h="2030548">
                <a:tc>
                  <a:txBody>
                    <a:bodyPr/>
                    <a:lstStyle/>
                    <a:p>
                      <a:pPr marL="0" marR="0" algn="ctr">
                        <a:lnSpc>
                          <a:spcPct val="115000"/>
                        </a:lnSpc>
                        <a:spcBef>
                          <a:spcPts val="0"/>
                        </a:spcBef>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75.01-92%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Very Good</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(3.76 – 4.50pts)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r>
                        <a:rPr lang="en-GB" sz="1600" kern="1200" dirty="0">
                          <a:solidFill>
                            <a:schemeClr val="dk1"/>
                          </a:solidFill>
                          <a:effectLst/>
                          <a:latin typeface="Arial" panose="020B0604020202020204" pitchFamily="34" charset="0"/>
                          <a:ea typeface="+mn-ea"/>
                          <a:cs typeface="Arial" panose="020B0604020202020204" pitchFamily="34" charset="0"/>
                        </a:rPr>
                        <a:t>The form and content of the writing is of a very good quality. The assignment has a clear structure with almost all sections and subsections in a predefined order. </a:t>
                      </a:r>
                      <a:endParaRPr lang="en-US" sz="1600" kern="1200" dirty="0">
                        <a:solidFill>
                          <a:schemeClr val="dk1"/>
                        </a:solidFill>
                        <a:effectLst/>
                        <a:latin typeface="Arial" panose="020B0604020202020204" pitchFamily="34" charset="0"/>
                        <a:ea typeface="+mn-ea"/>
                        <a:cs typeface="Arial" panose="020B0604020202020204" pitchFamily="34" charset="0"/>
                      </a:endParaRPr>
                    </a:p>
                    <a:p>
                      <a:r>
                        <a:rPr lang="en-GB" sz="1600" kern="1200" dirty="0">
                          <a:solidFill>
                            <a:schemeClr val="dk1"/>
                          </a:solidFill>
                          <a:effectLst/>
                          <a:latin typeface="Arial" panose="020B0604020202020204" pitchFamily="34" charset="0"/>
                          <a:ea typeface="+mn-ea"/>
                          <a:cs typeface="Arial" panose="020B0604020202020204" pitchFamily="34" charset="0"/>
                        </a:rPr>
                        <a:t>The student has demonstrated a very good understanding of the key concepts and issues of the assignment.</a:t>
                      </a:r>
                      <a:endParaRPr lang="en-US" sz="1600" kern="1200" dirty="0">
                        <a:solidFill>
                          <a:schemeClr val="dk1"/>
                        </a:solidFill>
                        <a:effectLst/>
                        <a:latin typeface="Arial" panose="020B0604020202020204" pitchFamily="34" charset="0"/>
                        <a:ea typeface="+mn-ea"/>
                        <a:cs typeface="Arial" panose="020B0604020202020204" pitchFamily="34" charset="0"/>
                      </a:endParaRPr>
                    </a:p>
                    <a:p>
                      <a:r>
                        <a:rPr lang="en-GB" sz="1600" kern="1200" dirty="0">
                          <a:solidFill>
                            <a:schemeClr val="dk1"/>
                          </a:solidFill>
                          <a:effectLst/>
                          <a:latin typeface="Arial" panose="020B0604020202020204" pitchFamily="34" charset="0"/>
                          <a:ea typeface="+mn-ea"/>
                          <a:cs typeface="Arial" panose="020B0604020202020204" pitchFamily="34" charset="0"/>
                        </a:rPr>
                        <a:t>The writing has a cohesive and coherent structure.  </a:t>
                      </a:r>
                      <a:endParaRPr lang="en-US" sz="1600" kern="1200" dirty="0">
                        <a:solidFill>
                          <a:schemeClr val="dk1"/>
                        </a:solidFill>
                        <a:effectLst/>
                        <a:latin typeface="Arial" panose="020B0604020202020204" pitchFamily="34" charset="0"/>
                        <a:ea typeface="+mn-ea"/>
                        <a:cs typeface="Arial" panose="020B0604020202020204" pitchFamily="34" charset="0"/>
                      </a:endParaRPr>
                    </a:p>
                    <a:p>
                      <a:r>
                        <a:rPr lang="en-GB" sz="1600" kern="1200" dirty="0">
                          <a:solidFill>
                            <a:schemeClr val="dk1"/>
                          </a:solidFill>
                          <a:effectLst/>
                          <a:latin typeface="Arial" panose="020B0604020202020204" pitchFamily="34" charset="0"/>
                          <a:ea typeface="+mn-ea"/>
                          <a:cs typeface="Arial" panose="020B0604020202020204" pitchFamily="34" charset="0"/>
                        </a:rPr>
                        <a:t>The correct use of language and subject-specific terminology is consistently demonstrated in most of the written work.</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5020267"/>
                  </a:ext>
                </a:extLst>
              </a:tr>
            </a:tbl>
          </a:graphicData>
        </a:graphic>
      </p:graphicFrame>
    </p:spTree>
    <p:extLst>
      <p:ext uri="{BB962C8B-B14F-4D97-AF65-F5344CB8AC3E}">
        <p14:creationId xmlns:p14="http://schemas.microsoft.com/office/powerpoint/2010/main" val="359006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Marking criteria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0280555"/>
              </p:ext>
            </p:extLst>
          </p:nvPr>
        </p:nvGraphicFramePr>
        <p:xfrm>
          <a:off x="838200" y="1825624"/>
          <a:ext cx="10515600" cy="4301831"/>
        </p:xfrm>
        <a:graphic>
          <a:graphicData uri="http://schemas.openxmlformats.org/drawingml/2006/table">
            <a:tbl>
              <a:tblPr firstRow="1" bandRow="1">
                <a:tableStyleId>{5C22544A-7EE6-4342-B048-85BDC9FD1C3A}</a:tableStyleId>
              </a:tblPr>
              <a:tblGrid>
                <a:gridCol w="1553308">
                  <a:extLst>
                    <a:ext uri="{9D8B030D-6E8A-4147-A177-3AD203B41FA5}">
                      <a16:colId xmlns:a16="http://schemas.microsoft.com/office/drawing/2014/main" val="1185524961"/>
                    </a:ext>
                  </a:extLst>
                </a:gridCol>
                <a:gridCol w="1561514">
                  <a:extLst>
                    <a:ext uri="{9D8B030D-6E8A-4147-A177-3AD203B41FA5}">
                      <a16:colId xmlns:a16="http://schemas.microsoft.com/office/drawing/2014/main" val="2651286361"/>
                    </a:ext>
                  </a:extLst>
                </a:gridCol>
                <a:gridCol w="7400778">
                  <a:extLst>
                    <a:ext uri="{9D8B030D-6E8A-4147-A177-3AD203B41FA5}">
                      <a16:colId xmlns:a16="http://schemas.microsoft.com/office/drawing/2014/main" val="1951346963"/>
                    </a:ext>
                  </a:extLst>
                </a:gridCol>
              </a:tblGrid>
              <a:tr h="493303">
                <a:tc>
                  <a:txBody>
                    <a:bodyPr/>
                    <a:lstStyle/>
                    <a:p>
                      <a:pPr marL="0" marR="0" algn="ctr">
                        <a:lnSpc>
                          <a:spcPct val="115000"/>
                        </a:lnSpc>
                        <a:spcBef>
                          <a:spcPts val="0"/>
                        </a:spcBef>
                        <a:spcAft>
                          <a:spcPts val="0"/>
                        </a:spcAft>
                      </a:pPr>
                      <a:r>
                        <a:rPr lang="en-GB" sz="1400" b="1">
                          <a:effectLst/>
                          <a:latin typeface="Arial" panose="020B0604020202020204" pitchFamily="34" charset="0"/>
                          <a:ea typeface="Calibri" panose="020F0502020204030204" pitchFamily="34" charset="0"/>
                          <a:cs typeface="Times New Roman" panose="02020603050405020304" pitchFamily="18" charset="0"/>
                        </a:rPr>
                        <a:t>Mark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400" b="1">
                          <a:effectLst/>
                          <a:latin typeface="Arial" panose="020B0604020202020204" pitchFamily="34" charset="0"/>
                          <a:ea typeface="Calibri" panose="020F0502020204030204" pitchFamily="34" charset="0"/>
                          <a:cs typeface="Times New Roman" panose="02020603050405020304" pitchFamily="18" charset="0"/>
                        </a:rPr>
                        <a:t>Descriptor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Marking criteria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8950830"/>
                  </a:ext>
                </a:extLst>
              </a:tr>
              <a:tr h="1165681">
                <a:tc>
                  <a:txBody>
                    <a:bodyPr/>
                    <a:lstStyle/>
                    <a:p>
                      <a:pPr marL="0" marR="0" algn="ctr">
                        <a:lnSpc>
                          <a:spcPct val="115000"/>
                        </a:lnSpc>
                        <a:spcBef>
                          <a:spcPts val="0"/>
                        </a:spcBef>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58.01-75%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Good</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(3.01 – 3.75pts)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The form and content of the writing is of a good quality. The assignment has a clear structure with most of the sections and subsections in a predifined order.</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The student has demonstrated a good understanding of the key concepts and issues of the assignment.</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The writing is of a good standard.</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The use of language and subject-specific terminology is demonstrated in most of the written work.</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04158129"/>
                  </a:ext>
                </a:extLst>
              </a:tr>
              <a:tr h="1165681">
                <a:tc>
                  <a:txBody>
                    <a:bodyPr/>
                    <a:lstStyle/>
                    <a:p>
                      <a:pPr marL="0" marR="0" algn="ctr">
                        <a:lnSpc>
                          <a:spcPct val="115000"/>
                        </a:lnSpc>
                        <a:spcBef>
                          <a:spcPts val="0"/>
                        </a:spcBef>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50,01-58%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Pass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(2.51 – 3pts)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The form and content of the writing is of a good quality. The assignment has a clear structure with some of the sections and subsections in a predifined order.</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The student has demonstrated some understanding of the concepts and issues of the assignment.</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The writing is of a good standard.</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The use of language and subject-specific terminology is of an adequate standard in most of the written work.</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34843413"/>
                  </a:ext>
                </a:extLst>
              </a:tr>
              <a:tr h="1398818">
                <a:tc>
                  <a:txBody>
                    <a:bodyPr/>
                    <a:lstStyle/>
                    <a:p>
                      <a:pPr marL="0" marR="0" algn="ctr">
                        <a:lnSpc>
                          <a:spcPct val="115000"/>
                        </a:lnSpc>
                        <a:spcBef>
                          <a:spcPts val="0"/>
                        </a:spcBef>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1--50%</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Fail</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(0-2.50pts)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15000"/>
                        </a:lnSpc>
                        <a:spcBef>
                          <a:spcPts val="0"/>
                        </a:spcBef>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The work is not of a satisfactory standard in either what it sets out to express or in how it expresses it. The assignment does not have a clear structure.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The student has not demonstrated any understanding of the concepts and issues of the assignment.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The writing is deficient or lacking in a number of ways, </a:t>
                      </a:r>
                      <a:r>
                        <a:rPr lang="en-GB" sz="1200" dirty="0" err="1">
                          <a:effectLst/>
                          <a:latin typeface="Arial" panose="020B0604020202020204" pitchFamily="34" charset="0"/>
                          <a:ea typeface="Calibri" panose="020F0502020204030204" pitchFamily="34" charset="0"/>
                          <a:cs typeface="Arial" panose="020B0604020202020204" pitchFamily="34" charset="0"/>
                        </a:rPr>
                        <a:t>i</a:t>
                      </a:r>
                      <a:r>
                        <a:rPr lang="hr-HR" sz="1200" dirty="0">
                          <a:effectLst/>
                          <a:latin typeface="Arial" panose="020B0604020202020204" pitchFamily="34" charset="0"/>
                          <a:ea typeface="Calibri" panose="020F0502020204030204" pitchFamily="34" charset="0"/>
                          <a:cs typeface="Arial" panose="020B0604020202020204" pitchFamily="34" charset="0"/>
                        </a:rPr>
                        <a:t>.</a:t>
                      </a:r>
                      <a:r>
                        <a:rPr lang="en-GB" sz="1200" dirty="0">
                          <a:effectLst/>
                          <a:latin typeface="Arial" panose="020B0604020202020204" pitchFamily="34" charset="0"/>
                          <a:ea typeface="Calibri" panose="020F0502020204030204" pitchFamily="34" charset="0"/>
                          <a:cs typeface="Arial" panose="020B0604020202020204" pitchFamily="34" charset="0"/>
                        </a:rPr>
                        <a:t>e. key concepts not being identified and/or addressed; ideas being poorly formulated.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The use of language is not satisfactory.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0172585"/>
                  </a:ext>
                </a:extLst>
              </a:tr>
            </a:tbl>
          </a:graphicData>
        </a:graphic>
      </p:graphicFrame>
    </p:spTree>
    <p:extLst>
      <p:ext uri="{BB962C8B-B14F-4D97-AF65-F5344CB8AC3E}">
        <p14:creationId xmlns:p14="http://schemas.microsoft.com/office/powerpoint/2010/main" val="3174847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How many points do I get?</a:t>
            </a:r>
            <a:endParaRPr lang="en-US" dirty="0">
              <a:solidFill>
                <a:schemeClr val="bg1"/>
              </a:solidFill>
            </a:endParaRPr>
          </a:p>
        </p:txBody>
      </p:sp>
      <p:sp>
        <p:nvSpPr>
          <p:cNvPr id="3" name="Content Placeholder 2"/>
          <p:cNvSpPr>
            <a:spLocks noGrp="1"/>
          </p:cNvSpPr>
          <p:nvPr>
            <p:ph idx="1"/>
          </p:nvPr>
        </p:nvSpPr>
        <p:spPr/>
        <p:txBody>
          <a:bodyPr/>
          <a:lstStyle/>
          <a:p>
            <a:endParaRPr lang="hr-HR" dirty="0"/>
          </a:p>
          <a:p>
            <a:endParaRPr lang="hr-HR" dirty="0"/>
          </a:p>
          <a:p>
            <a:pPr marL="0" indent="0" algn="ctr">
              <a:buNone/>
            </a:pPr>
            <a:r>
              <a:rPr lang="hr-HR" sz="3600" b="1" dirty="0"/>
              <a:t>CV = maximum 2 points</a:t>
            </a:r>
          </a:p>
          <a:p>
            <a:pPr marL="0" indent="0" algn="ctr">
              <a:buNone/>
            </a:pPr>
            <a:endParaRPr lang="hr-HR" sz="3600" b="1" dirty="0"/>
          </a:p>
          <a:p>
            <a:pPr marL="0" indent="0" algn="ctr">
              <a:buNone/>
            </a:pPr>
            <a:r>
              <a:rPr lang="hr-HR" sz="3600" b="1" dirty="0"/>
              <a:t>Cover letter = maximum 3 points</a:t>
            </a:r>
            <a:endParaRPr lang="en-US" sz="3600" b="1" dirty="0"/>
          </a:p>
        </p:txBody>
      </p:sp>
    </p:spTree>
    <p:extLst>
      <p:ext uri="{BB962C8B-B14F-4D97-AF65-F5344CB8AC3E}">
        <p14:creationId xmlns:p14="http://schemas.microsoft.com/office/powerpoint/2010/main" val="415901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What is a CV?</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endParaRPr lang="hr-HR" dirty="0"/>
          </a:p>
          <a:p>
            <a:pPr marL="0" indent="0" algn="ctr">
              <a:buNone/>
            </a:pPr>
            <a:r>
              <a:rPr lang="en-US" dirty="0"/>
              <a:t>A </a:t>
            </a:r>
            <a:r>
              <a:rPr lang="en-US" b="1" dirty="0"/>
              <a:t>CV</a:t>
            </a:r>
            <a:r>
              <a:rPr lang="en-US" dirty="0"/>
              <a:t>—short for the Latin phrase “curriculum vitae” meaning “course of life”—</a:t>
            </a:r>
            <a:r>
              <a:rPr lang="en-US" b="1" dirty="0"/>
              <a:t>is a detailed document highlighting your professional and academic history. </a:t>
            </a:r>
            <a:endParaRPr lang="hr-HR" b="1" dirty="0"/>
          </a:p>
          <a:p>
            <a:pPr marL="0" indent="0" algn="ctr">
              <a:buNone/>
            </a:pPr>
            <a:endParaRPr lang="hr-HR" dirty="0"/>
          </a:p>
          <a:p>
            <a:pPr marL="0" indent="0" algn="ctr">
              <a:buNone/>
            </a:pPr>
            <a:r>
              <a:rPr lang="en-US" dirty="0"/>
              <a:t>CVs typically include information like work experience, achievements and awards, scholarships or grants you’ve earned, coursework, research projects and publications of your work.</a:t>
            </a:r>
          </a:p>
        </p:txBody>
      </p:sp>
    </p:spTree>
    <p:extLst>
      <p:ext uri="{BB962C8B-B14F-4D97-AF65-F5344CB8AC3E}">
        <p14:creationId xmlns:p14="http://schemas.microsoft.com/office/powerpoint/2010/main" val="1551440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How do I lose points for the CV?</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marL="0" indent="0">
              <a:spcBef>
                <a:spcPts val="0"/>
              </a:spcBef>
              <a:buNone/>
            </a:pPr>
            <a:r>
              <a:rPr lang="hr-HR" dirty="0"/>
              <a:t>-</a:t>
            </a:r>
            <a:r>
              <a:rPr lang="en-US" dirty="0"/>
              <a:t>0.25 pts for the wrong chronological order for both </a:t>
            </a:r>
            <a:r>
              <a:rPr lang="hr-HR" dirty="0"/>
              <a:t>academic history</a:t>
            </a:r>
            <a:r>
              <a:rPr lang="en-US" dirty="0"/>
              <a:t> and </a:t>
            </a:r>
            <a:r>
              <a:rPr lang="hr-HR" dirty="0"/>
              <a:t>professional  </a:t>
            </a:r>
          </a:p>
          <a:p>
            <a:pPr marL="0" indent="0">
              <a:spcBef>
                <a:spcPts val="0"/>
              </a:spcBef>
              <a:buNone/>
            </a:pPr>
            <a:r>
              <a:rPr lang="hr-HR" dirty="0"/>
              <a:t> experience</a:t>
            </a:r>
            <a:r>
              <a:rPr lang="en-US" dirty="0"/>
              <a:t> (</a:t>
            </a:r>
            <a:r>
              <a:rPr lang="hr-HR" dirty="0"/>
              <a:t>if you write it </a:t>
            </a:r>
            <a:r>
              <a:rPr lang="en-US" dirty="0"/>
              <a:t>from oldest to newest instead of the other way around</a:t>
            </a:r>
            <a:r>
              <a:rPr lang="hr-HR" dirty="0"/>
              <a:t>!)</a:t>
            </a:r>
          </a:p>
          <a:p>
            <a:pPr marL="0" indent="0">
              <a:buNone/>
            </a:pPr>
            <a:r>
              <a:rPr lang="hr-HR" dirty="0"/>
              <a:t>-0.50 pts for not including your high school or Algebra UC in your academic history</a:t>
            </a:r>
          </a:p>
          <a:p>
            <a:pPr marL="0" indent="0">
              <a:buNone/>
            </a:pPr>
            <a:r>
              <a:rPr lang="hr-HR" dirty="0"/>
              <a:t>-</a:t>
            </a:r>
            <a:r>
              <a:rPr lang="en-US" dirty="0"/>
              <a:t>0</a:t>
            </a:r>
            <a:r>
              <a:rPr lang="hr-HR" dirty="0"/>
              <a:t>.</a:t>
            </a:r>
            <a:r>
              <a:rPr lang="en-US" dirty="0"/>
              <a:t>25 </a:t>
            </a:r>
            <a:r>
              <a:rPr lang="hr-HR" dirty="0"/>
              <a:t>pts </a:t>
            </a:r>
            <a:r>
              <a:rPr lang="en-US" dirty="0"/>
              <a:t>for all untranslated names of schools/firms</a:t>
            </a:r>
            <a:endParaRPr lang="hr-HR" dirty="0"/>
          </a:p>
          <a:p>
            <a:pPr marL="0" indent="0">
              <a:buNone/>
            </a:pPr>
            <a:r>
              <a:rPr lang="hr-HR" dirty="0"/>
              <a:t>-</a:t>
            </a:r>
            <a:r>
              <a:rPr lang="en-US" dirty="0"/>
              <a:t>0.25 </a:t>
            </a:r>
            <a:r>
              <a:rPr lang="hr-HR" dirty="0"/>
              <a:t>pts </a:t>
            </a:r>
            <a:r>
              <a:rPr lang="en-US" dirty="0"/>
              <a:t>if no skills are specified</a:t>
            </a:r>
            <a:endParaRPr lang="hr-HR" dirty="0"/>
          </a:p>
          <a:p>
            <a:pPr marL="0" indent="0">
              <a:buNone/>
            </a:pPr>
            <a:r>
              <a:rPr lang="hr-HR" dirty="0"/>
              <a:t>-</a:t>
            </a:r>
            <a:r>
              <a:rPr lang="en-US" dirty="0"/>
              <a:t>0.5</a:t>
            </a:r>
            <a:r>
              <a:rPr lang="hr-HR" dirty="0"/>
              <a:t>0 pts</a:t>
            </a:r>
            <a:r>
              <a:rPr lang="en-US" dirty="0"/>
              <a:t> for </a:t>
            </a:r>
            <a:r>
              <a:rPr lang="hr-HR" dirty="0"/>
              <a:t>incorrect </a:t>
            </a:r>
            <a:r>
              <a:rPr lang="en-US" dirty="0"/>
              <a:t>grammar and spelling (in the entire </a:t>
            </a:r>
            <a:r>
              <a:rPr lang="hr-HR" dirty="0"/>
              <a:t>CV</a:t>
            </a:r>
            <a:r>
              <a:rPr lang="en-US" dirty="0"/>
              <a:t>)</a:t>
            </a:r>
            <a:endParaRPr lang="hr-HR" dirty="0"/>
          </a:p>
          <a:p>
            <a:pPr>
              <a:buFontTx/>
              <a:buChar char="-"/>
            </a:pPr>
            <a:endParaRPr lang="hr-HR" dirty="0"/>
          </a:p>
          <a:p>
            <a:pPr>
              <a:buFont typeface="Wingdings" panose="05000000000000000000" pitchFamily="2" charset="2"/>
              <a:buChar char="à"/>
            </a:pPr>
            <a:r>
              <a:rPr lang="hr-HR" dirty="0"/>
              <a:t> </a:t>
            </a:r>
            <a:r>
              <a:rPr lang="en-US" dirty="0"/>
              <a:t>1 point is given for full descriptions of all jobs; </a:t>
            </a:r>
            <a:endParaRPr lang="hr-HR" dirty="0"/>
          </a:p>
          <a:p>
            <a:pPr>
              <a:buFont typeface="Wingdings" panose="05000000000000000000" pitchFamily="2" charset="2"/>
              <a:buChar char="à"/>
            </a:pPr>
            <a:r>
              <a:rPr lang="hr-HR" dirty="0"/>
              <a:t> </a:t>
            </a:r>
            <a:r>
              <a:rPr lang="en-US" dirty="0"/>
              <a:t>0.75 pts if they are partially described (75-99% of jobs)</a:t>
            </a:r>
            <a:endParaRPr lang="hr-HR" dirty="0"/>
          </a:p>
          <a:p>
            <a:pPr>
              <a:buFont typeface="Wingdings" panose="05000000000000000000" pitchFamily="2" charset="2"/>
              <a:buChar char="à"/>
            </a:pPr>
            <a:r>
              <a:rPr lang="hr-HR" dirty="0"/>
              <a:t> </a:t>
            </a:r>
            <a:r>
              <a:rPr lang="en-US" dirty="0"/>
              <a:t>0.5</a:t>
            </a:r>
            <a:r>
              <a:rPr lang="hr-HR" dirty="0"/>
              <a:t>0</a:t>
            </a:r>
            <a:r>
              <a:rPr lang="en-US" dirty="0"/>
              <a:t> </a:t>
            </a:r>
            <a:r>
              <a:rPr lang="hr-HR" dirty="0"/>
              <a:t>pts </a:t>
            </a:r>
            <a:r>
              <a:rPr lang="en-US" dirty="0"/>
              <a:t>(from 50-74% of jobs) </a:t>
            </a:r>
            <a:endParaRPr lang="hr-HR" dirty="0"/>
          </a:p>
          <a:p>
            <a:pPr>
              <a:buFont typeface="Wingdings" panose="05000000000000000000" pitchFamily="2" charset="2"/>
              <a:buChar char="à"/>
            </a:pPr>
            <a:r>
              <a:rPr lang="hr-HR" dirty="0"/>
              <a:t> </a:t>
            </a:r>
            <a:r>
              <a:rPr lang="en-US" dirty="0"/>
              <a:t>0.25</a:t>
            </a:r>
            <a:r>
              <a:rPr lang="hr-HR" dirty="0"/>
              <a:t> pts</a:t>
            </a:r>
            <a:r>
              <a:rPr lang="en-US" dirty="0"/>
              <a:t> (from 0.25-49% of jobs) and </a:t>
            </a:r>
            <a:endParaRPr lang="hr-HR" dirty="0"/>
          </a:p>
          <a:p>
            <a:pPr>
              <a:buFont typeface="Wingdings" panose="05000000000000000000" pitchFamily="2" charset="2"/>
              <a:buChar char="à"/>
            </a:pPr>
            <a:r>
              <a:rPr lang="en-US" dirty="0"/>
              <a:t>0 </a:t>
            </a:r>
            <a:r>
              <a:rPr lang="hr-HR" dirty="0"/>
              <a:t>ptsc </a:t>
            </a:r>
            <a:r>
              <a:rPr lang="en-US" dirty="0"/>
              <a:t>(0-24%</a:t>
            </a:r>
            <a:r>
              <a:rPr lang="hr-HR" dirty="0"/>
              <a:t> of jobs decribed</a:t>
            </a:r>
            <a:r>
              <a:rPr lang="en-US" dirty="0"/>
              <a:t>).</a:t>
            </a:r>
          </a:p>
        </p:txBody>
      </p:sp>
    </p:spTree>
    <p:extLst>
      <p:ext uri="{BB962C8B-B14F-4D97-AF65-F5344CB8AC3E}">
        <p14:creationId xmlns:p14="http://schemas.microsoft.com/office/powerpoint/2010/main" val="597724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How do I lose points for the cover letter?</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a:t>If </a:t>
            </a:r>
            <a:r>
              <a:rPr lang="hr-HR" b="1" dirty="0"/>
              <a:t>your</a:t>
            </a:r>
            <a:r>
              <a:rPr lang="en-US" b="1" dirty="0"/>
              <a:t> cover letter is AI</a:t>
            </a:r>
            <a:r>
              <a:rPr lang="hr-HR" b="1" dirty="0"/>
              <a:t>-</a:t>
            </a:r>
            <a:r>
              <a:rPr lang="en-US" b="1" dirty="0"/>
              <a:t>generated </a:t>
            </a:r>
            <a:r>
              <a:rPr lang="hr-HR" b="1" dirty="0"/>
              <a:t>by </a:t>
            </a:r>
            <a:r>
              <a:rPr lang="en-US" b="1" dirty="0"/>
              <a:t>more than 35%, it </a:t>
            </a:r>
            <a:r>
              <a:rPr lang="hr-HR" b="1" dirty="0"/>
              <a:t>will not be graded</a:t>
            </a:r>
            <a:r>
              <a:rPr lang="en-US" b="1" dirty="0"/>
              <a:t>!</a:t>
            </a:r>
            <a:endParaRPr lang="hr-HR" b="1" dirty="0"/>
          </a:p>
          <a:p>
            <a:pPr marL="0" indent="0" algn="ctr">
              <a:buNone/>
            </a:pPr>
            <a:endParaRPr lang="hr-HR" b="1" dirty="0"/>
          </a:p>
          <a:p>
            <a:pPr marL="0" indent="0" algn="ctr">
              <a:buNone/>
            </a:pPr>
            <a:r>
              <a:rPr lang="en-US" b="1" dirty="0"/>
              <a:t>If the information in the cover letter </a:t>
            </a:r>
            <a:r>
              <a:rPr lang="hr-HR" b="1" dirty="0"/>
              <a:t>contains </a:t>
            </a:r>
            <a:r>
              <a:rPr lang="en-US" b="1" dirty="0"/>
              <a:t>50% </a:t>
            </a:r>
            <a:r>
              <a:rPr lang="hr-HR" b="1" dirty="0"/>
              <a:t>or</a:t>
            </a:r>
            <a:r>
              <a:rPr lang="en-US" b="1" dirty="0"/>
              <a:t> more</a:t>
            </a:r>
            <a:r>
              <a:rPr lang="hr-HR" b="1" dirty="0"/>
              <a:t> of the same information</a:t>
            </a:r>
            <a:r>
              <a:rPr lang="en-US" b="1" dirty="0"/>
              <a:t> </a:t>
            </a:r>
            <a:r>
              <a:rPr lang="hr-HR" b="1" dirty="0"/>
              <a:t>as in</a:t>
            </a:r>
            <a:r>
              <a:rPr lang="en-US" b="1" dirty="0"/>
              <a:t> the C</a:t>
            </a:r>
            <a:r>
              <a:rPr lang="hr-HR" b="1" dirty="0"/>
              <a:t>V, </a:t>
            </a:r>
            <a:r>
              <a:rPr lang="hr-HR" b="1" dirty="0">
                <a:sym typeface="Wingdings" panose="05000000000000000000" pitchFamily="2" charset="2"/>
              </a:rPr>
              <a:t>it will not be graded!</a:t>
            </a:r>
          </a:p>
          <a:p>
            <a:pPr marL="0" indent="0" algn="ctr">
              <a:buNone/>
            </a:pPr>
            <a:endParaRPr lang="hr-HR" b="1" dirty="0">
              <a:sym typeface="Wingdings" panose="05000000000000000000" pitchFamily="2" charset="2"/>
            </a:endParaRPr>
          </a:p>
          <a:p>
            <a:pPr marL="0" indent="0">
              <a:buNone/>
            </a:pPr>
            <a:r>
              <a:rPr lang="hr-HR" sz="2400" dirty="0">
                <a:sym typeface="Wingdings" panose="05000000000000000000" pitchFamily="2" charset="2"/>
              </a:rPr>
              <a:t>-1 point if you do not state the </a:t>
            </a:r>
            <a:r>
              <a:rPr lang="en-US" sz="2400" dirty="0">
                <a:sym typeface="Wingdings" panose="05000000000000000000" pitchFamily="2" charset="2"/>
              </a:rPr>
              <a:t>reason </a:t>
            </a:r>
            <a:r>
              <a:rPr lang="hr-HR" sz="2400" dirty="0">
                <a:sym typeface="Wingdings" panose="05000000000000000000" pitchFamily="2" charset="2"/>
              </a:rPr>
              <a:t>why you want to work at the company and position you are appling for </a:t>
            </a:r>
          </a:p>
          <a:p>
            <a:pPr marL="0" indent="0">
              <a:buNone/>
            </a:pPr>
            <a:r>
              <a:rPr lang="hr-HR" sz="2400" dirty="0">
                <a:sym typeface="Wingdings" panose="05000000000000000000" pitchFamily="2" charset="2"/>
              </a:rPr>
              <a:t>-1 point </a:t>
            </a:r>
            <a:r>
              <a:rPr lang="en-US" sz="2400" dirty="0">
                <a:sym typeface="Wingdings" panose="05000000000000000000" pitchFamily="2" charset="2"/>
              </a:rPr>
              <a:t>if it is not clear which ad </a:t>
            </a:r>
            <a:r>
              <a:rPr lang="hr-HR" sz="2400" dirty="0">
                <a:sym typeface="Wingdings" panose="05000000000000000000" pitchFamily="2" charset="2"/>
              </a:rPr>
              <a:t>you</a:t>
            </a:r>
            <a:r>
              <a:rPr lang="en-US" sz="2400" dirty="0">
                <a:sym typeface="Wingdings" panose="05000000000000000000" pitchFamily="2" charset="2"/>
              </a:rPr>
              <a:t> are responding to</a:t>
            </a:r>
            <a:endParaRPr lang="hr-HR" sz="2400" dirty="0">
              <a:sym typeface="Wingdings" panose="05000000000000000000" pitchFamily="2" charset="2"/>
            </a:endParaRPr>
          </a:p>
          <a:p>
            <a:pPr marL="0" indent="0">
              <a:buNone/>
            </a:pPr>
            <a:r>
              <a:rPr lang="hr-HR" sz="2400" dirty="0"/>
              <a:t>-</a:t>
            </a:r>
            <a:r>
              <a:rPr lang="en-US" sz="2400" dirty="0"/>
              <a:t>0</a:t>
            </a:r>
            <a:r>
              <a:rPr lang="hr-HR" sz="2400" dirty="0"/>
              <a:t>.</a:t>
            </a:r>
            <a:r>
              <a:rPr lang="en-US" sz="2400" dirty="0"/>
              <a:t>25 </a:t>
            </a:r>
            <a:r>
              <a:rPr lang="hr-HR" sz="2400" dirty="0"/>
              <a:t>pts </a:t>
            </a:r>
            <a:r>
              <a:rPr lang="en-US" sz="2400" dirty="0"/>
              <a:t>for all untranslated names of schools/firms</a:t>
            </a:r>
            <a:endParaRPr lang="hr-HR" sz="2400" dirty="0"/>
          </a:p>
          <a:p>
            <a:pPr marL="0" indent="0">
              <a:buNone/>
            </a:pPr>
            <a:r>
              <a:rPr lang="hr-HR" sz="2400" dirty="0"/>
              <a:t>-</a:t>
            </a:r>
            <a:r>
              <a:rPr lang="en-US" sz="2400" dirty="0"/>
              <a:t>0.5</a:t>
            </a:r>
            <a:r>
              <a:rPr lang="hr-HR" sz="2400" dirty="0"/>
              <a:t>0 pts</a:t>
            </a:r>
            <a:r>
              <a:rPr lang="en-US" sz="2400" dirty="0"/>
              <a:t> for </a:t>
            </a:r>
            <a:r>
              <a:rPr lang="hr-HR" sz="2400" dirty="0"/>
              <a:t>incorrect </a:t>
            </a:r>
            <a:r>
              <a:rPr lang="en-US" sz="2400" dirty="0"/>
              <a:t>grammar and spelling (in the entire </a:t>
            </a:r>
            <a:r>
              <a:rPr lang="hr-HR" sz="2400" dirty="0"/>
              <a:t>cover letter</a:t>
            </a:r>
            <a:r>
              <a:rPr lang="en-US" sz="2400" dirty="0"/>
              <a:t>)</a:t>
            </a:r>
            <a:endParaRPr lang="hr-HR" sz="2400" dirty="0"/>
          </a:p>
          <a:p>
            <a:pPr marL="0" indent="0">
              <a:buNone/>
            </a:pPr>
            <a:endParaRPr lang="hr-HR" sz="2400" dirty="0"/>
          </a:p>
          <a:p>
            <a:pPr marL="0" indent="0">
              <a:buNone/>
            </a:pPr>
            <a:endParaRPr lang="hr-HR" sz="2400" dirty="0">
              <a:sym typeface="Wingdings" panose="05000000000000000000" pitchFamily="2" charset="2"/>
            </a:endParaRPr>
          </a:p>
          <a:p>
            <a:pPr marL="0" indent="0">
              <a:buNone/>
            </a:pPr>
            <a:endParaRPr lang="hr-HR" sz="2400" dirty="0">
              <a:sym typeface="Wingdings" panose="05000000000000000000" pitchFamily="2" charset="2"/>
            </a:endParaRPr>
          </a:p>
          <a:p>
            <a:pPr>
              <a:buFontTx/>
              <a:buChar char="-"/>
            </a:pPr>
            <a:endParaRPr lang="hr-HR" sz="2400" dirty="0">
              <a:sym typeface="Wingdings" panose="05000000000000000000" pitchFamily="2" charset="2"/>
            </a:endParaRPr>
          </a:p>
          <a:p>
            <a:pPr>
              <a:buFontTx/>
              <a:buChar char="-"/>
            </a:pPr>
            <a:endParaRPr lang="hr-HR" sz="2400" dirty="0"/>
          </a:p>
          <a:p>
            <a:pPr marL="0" indent="0">
              <a:buNone/>
            </a:pPr>
            <a:endParaRPr lang="en-US" dirty="0"/>
          </a:p>
        </p:txBody>
      </p:sp>
    </p:spTree>
    <p:extLst>
      <p:ext uri="{BB962C8B-B14F-4D97-AF65-F5344CB8AC3E}">
        <p14:creationId xmlns:p14="http://schemas.microsoft.com/office/powerpoint/2010/main" val="1174068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Resources - CV</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hr-HR" dirty="0">
                <a:hlinkClick r:id="rId2"/>
              </a:rPr>
              <a:t>https://www.thebalancecareers.com/cv-samples-and-writing-tips-2060349</a:t>
            </a:r>
            <a:endParaRPr lang="hr-HR" dirty="0"/>
          </a:p>
          <a:p>
            <a:r>
              <a:rPr lang="hr-HR" dirty="0">
                <a:hlinkClick r:id="rId3"/>
              </a:rPr>
              <a:t>https://www.indeed.com/career-advice/resumes-cover-letters/what-is-a-cv</a:t>
            </a:r>
            <a:endParaRPr lang="hr-HR" dirty="0"/>
          </a:p>
          <a:p>
            <a:r>
              <a:rPr lang="hr-HR" dirty="0">
                <a:hlinkClick r:id="rId4"/>
              </a:rPr>
              <a:t>https://www.indeed.com/career-advice/resumes-cover-letters/how-to-write-a-cv</a:t>
            </a:r>
            <a:endParaRPr lang="hr-HR" dirty="0"/>
          </a:p>
          <a:p>
            <a:r>
              <a:rPr lang="hr-HR" dirty="0">
                <a:hlinkClick r:id="rId5"/>
              </a:rPr>
              <a:t>https://www.indeed.com/career-advice/resumes-cover-letters/best-resume-skills</a:t>
            </a:r>
            <a:endParaRPr lang="hr-HR" dirty="0"/>
          </a:p>
          <a:p>
            <a:r>
              <a:rPr lang="en-US" dirty="0">
                <a:hlinkClick r:id="rId6"/>
              </a:rPr>
              <a:t>https://www.indeed.com/career-advice/resumes-cover-letters/action-verbs-to-make-your-resume-stand-out</a:t>
            </a:r>
            <a:endParaRPr lang="hr-HR" dirty="0"/>
          </a:p>
          <a:p>
            <a:endParaRPr lang="en-US" dirty="0"/>
          </a:p>
        </p:txBody>
      </p:sp>
    </p:spTree>
    <p:extLst>
      <p:ext uri="{BB962C8B-B14F-4D97-AF65-F5344CB8AC3E}">
        <p14:creationId xmlns:p14="http://schemas.microsoft.com/office/powerpoint/2010/main" val="347921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Resources – Cover letter</a:t>
            </a:r>
            <a:endParaRPr lang="en-US" dirty="0"/>
          </a:p>
        </p:txBody>
      </p:sp>
      <p:sp>
        <p:nvSpPr>
          <p:cNvPr id="3" name="Content Placeholder 2"/>
          <p:cNvSpPr>
            <a:spLocks noGrp="1"/>
          </p:cNvSpPr>
          <p:nvPr>
            <p:ph idx="1"/>
          </p:nvPr>
        </p:nvSpPr>
        <p:spPr/>
        <p:txBody>
          <a:bodyPr>
            <a:normAutofit fontScale="92500" lnSpcReduction="10000"/>
          </a:bodyPr>
          <a:lstStyle/>
          <a:p>
            <a:r>
              <a:rPr lang="hr-HR" dirty="0">
                <a:hlinkClick r:id="rId2"/>
              </a:rPr>
              <a:t>https://www.indeed.com/career-advice/resumes-cover-letters/what-is-a-cover-letter</a:t>
            </a:r>
            <a:endParaRPr lang="hr-HR" dirty="0"/>
          </a:p>
          <a:p>
            <a:r>
              <a:rPr lang="hr-HR" dirty="0">
                <a:hlinkClick r:id="rId3"/>
              </a:rPr>
              <a:t>https://www.thebalancecareers.com/get-your-cover-letter-noticed-2060153</a:t>
            </a:r>
            <a:endParaRPr lang="hr-HR" dirty="0"/>
          </a:p>
          <a:p>
            <a:r>
              <a:rPr lang="hr-HR" dirty="0">
                <a:hlinkClick r:id="rId4"/>
              </a:rPr>
              <a:t>https://www.thebalancecareers.com/cover-letter-salutation-2060313</a:t>
            </a:r>
            <a:endParaRPr lang="hr-HR" dirty="0"/>
          </a:p>
          <a:p>
            <a:r>
              <a:rPr lang="hr-HR" dirty="0">
                <a:hlinkClick r:id="rId5"/>
              </a:rPr>
              <a:t>https://www.thebalancecareers.com/cover-letter-opening-sentences-examples-2061030</a:t>
            </a:r>
            <a:endParaRPr lang="hr-HR" dirty="0"/>
          </a:p>
          <a:p>
            <a:r>
              <a:rPr lang="hr-HR" dirty="0">
                <a:hlinkClick r:id="rId6"/>
              </a:rPr>
              <a:t>https://www.thebalancecareers.com/what-to-include-in-the-body-section-of-a-cover-letter-2060306</a:t>
            </a:r>
            <a:endParaRPr lang="hr-HR" dirty="0"/>
          </a:p>
          <a:p>
            <a:r>
              <a:rPr lang="hr-HR" dirty="0">
                <a:hlinkClick r:id="rId7"/>
              </a:rPr>
              <a:t>https://www.thebalancecareers.com/formal-letter-closing-examples-2062307</a:t>
            </a:r>
            <a:endParaRPr lang="hr-HR" dirty="0"/>
          </a:p>
          <a:p>
            <a:endParaRPr lang="hr-HR" dirty="0"/>
          </a:p>
          <a:p>
            <a:endParaRPr lang="en-US" dirty="0"/>
          </a:p>
        </p:txBody>
      </p:sp>
    </p:spTree>
    <p:extLst>
      <p:ext uri="{BB962C8B-B14F-4D97-AF65-F5344CB8AC3E}">
        <p14:creationId xmlns:p14="http://schemas.microsoft.com/office/powerpoint/2010/main" val="1704672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400" dirty="0"/>
              <a:t>#neverstoplearning</a:t>
            </a:r>
            <a:endParaRPr lang="en-US" sz="4400" dirty="0"/>
          </a:p>
        </p:txBody>
      </p:sp>
    </p:spTree>
    <p:extLst>
      <p:ext uri="{BB962C8B-B14F-4D97-AF65-F5344CB8AC3E}">
        <p14:creationId xmlns:p14="http://schemas.microsoft.com/office/powerpoint/2010/main" val="112619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solidFill>
        </p:spPr>
        <p:txBody>
          <a:bodyPr/>
          <a:lstStyle/>
          <a:p>
            <a:pPr algn="ctr"/>
            <a:r>
              <a:rPr lang="hr-HR" dirty="0">
                <a:solidFill>
                  <a:schemeClr val="bg1"/>
                </a:solidFill>
              </a:rPr>
              <a:t>Are CV and resume the same thing?</a:t>
            </a:r>
            <a:endParaRPr lang="en-US" dirty="0">
              <a:solidFill>
                <a:schemeClr val="bg1"/>
              </a:solidFill>
            </a:endParaRPr>
          </a:p>
        </p:txBody>
      </p:sp>
      <p:sp>
        <p:nvSpPr>
          <p:cNvPr id="4" name="Content Placeholder 3"/>
          <p:cNvSpPr>
            <a:spLocks noGrp="1"/>
          </p:cNvSpPr>
          <p:nvPr>
            <p:ph idx="1"/>
          </p:nvPr>
        </p:nvSpPr>
        <p:spPr/>
        <p:txBody>
          <a:bodyPr>
            <a:normAutofit fontScale="85000" lnSpcReduction="20000"/>
          </a:bodyPr>
          <a:lstStyle/>
          <a:p>
            <a:pPr marL="0" indent="0" algn="ctr">
              <a:buNone/>
            </a:pPr>
            <a:r>
              <a:rPr lang="hr-HR" b="1" dirty="0"/>
              <a:t>NO!</a:t>
            </a:r>
          </a:p>
          <a:p>
            <a:r>
              <a:rPr lang="en-US" dirty="0"/>
              <a:t>A resume is typically a </a:t>
            </a:r>
            <a:r>
              <a:rPr lang="en-US" u="sng" dirty="0"/>
              <a:t>one-page document </a:t>
            </a:r>
            <a:r>
              <a:rPr lang="en-US" dirty="0"/>
              <a:t>that provides a concise overview of your previous roles, skills and details about your education.</a:t>
            </a:r>
            <a:endParaRPr lang="hr-HR" dirty="0"/>
          </a:p>
          <a:p>
            <a:r>
              <a:rPr lang="en-US" u="sng" dirty="0"/>
              <a:t>A CV</a:t>
            </a:r>
            <a:r>
              <a:rPr lang="hr-HR" u="sng" dirty="0"/>
              <a:t> </a:t>
            </a:r>
            <a:r>
              <a:rPr lang="en-US" u="sng" dirty="0"/>
              <a:t>is typically a longer, more detailed document focused largely on academic coursework and research</a:t>
            </a:r>
            <a:r>
              <a:rPr lang="en-US" dirty="0"/>
              <a:t>.</a:t>
            </a:r>
            <a:endParaRPr lang="hr-HR" dirty="0"/>
          </a:p>
          <a:p>
            <a:pPr marL="0" indent="0" algn="ctr">
              <a:buNone/>
            </a:pPr>
            <a:endParaRPr lang="hr-HR" dirty="0"/>
          </a:p>
          <a:p>
            <a:pPr marL="0" indent="0" algn="ctr">
              <a:buNone/>
            </a:pPr>
            <a:r>
              <a:rPr lang="hr-HR" dirty="0"/>
              <a:t>BUT!</a:t>
            </a:r>
          </a:p>
          <a:p>
            <a:pPr marL="0" indent="0" algn="ctr">
              <a:buNone/>
            </a:pPr>
            <a:r>
              <a:rPr lang="en-US" dirty="0"/>
              <a:t>A CV and resume are similar in that they’re both documents that summarize your professional history, education, skills and achievements. They’re also both documents you might provide an employer for consideration for an open position.</a:t>
            </a:r>
            <a:endParaRPr lang="hr-HR" dirty="0"/>
          </a:p>
          <a:p>
            <a:pPr marL="0" indent="0" algn="ctr">
              <a:buNone/>
            </a:pPr>
            <a:r>
              <a:rPr lang="hr-HR" sz="2600" i="1" dirty="0"/>
              <a:t>*</a:t>
            </a:r>
            <a:r>
              <a:rPr lang="en-US" sz="2600" i="1" dirty="0"/>
              <a:t>In India, South Africa and Australia, the terms CV and resume are interchangeable.</a:t>
            </a:r>
          </a:p>
        </p:txBody>
      </p:sp>
    </p:spTree>
    <p:extLst>
      <p:ext uri="{BB962C8B-B14F-4D97-AF65-F5344CB8AC3E}">
        <p14:creationId xmlns:p14="http://schemas.microsoft.com/office/powerpoint/2010/main" val="15783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p:spPr>
        <p:txBody>
          <a:bodyPr/>
          <a:lstStyle/>
          <a:p>
            <a:pPr algn="ctr"/>
            <a:r>
              <a:rPr lang="hr-HR" dirty="0">
                <a:solidFill>
                  <a:schemeClr val="bg1"/>
                </a:solidFill>
              </a:rPr>
              <a:t>What should I put into it?</a:t>
            </a:r>
            <a:endParaRPr lang="en-US" dirty="0">
              <a:solidFill>
                <a:schemeClr val="bg1"/>
              </a:solidFill>
            </a:endParaRPr>
          </a:p>
        </p:txBody>
      </p:sp>
      <p:sp>
        <p:nvSpPr>
          <p:cNvPr id="6" name="Content Placeholder 5"/>
          <p:cNvSpPr>
            <a:spLocks noGrp="1"/>
          </p:cNvSpPr>
          <p:nvPr>
            <p:ph sz="half" idx="1"/>
          </p:nvPr>
        </p:nvSpPr>
        <p:spPr/>
        <p:txBody>
          <a:bodyPr>
            <a:normAutofit fontScale="77500" lnSpcReduction="20000"/>
          </a:bodyPr>
          <a:lstStyle/>
          <a:p>
            <a:pPr marL="0" indent="0">
              <a:buNone/>
            </a:pPr>
            <a:endParaRPr lang="hr-HR" dirty="0"/>
          </a:p>
          <a:p>
            <a:pPr marL="0" indent="0">
              <a:buNone/>
            </a:pPr>
            <a:endParaRPr lang="hr-HR" dirty="0"/>
          </a:p>
          <a:p>
            <a:pPr marL="0" indent="0">
              <a:buNone/>
            </a:pPr>
            <a:endParaRPr lang="hr-HR" dirty="0"/>
          </a:p>
          <a:p>
            <a:pPr marL="0" indent="0" algn="ctr">
              <a:buNone/>
            </a:pPr>
            <a:r>
              <a:rPr lang="en-US" sz="4100" dirty="0"/>
              <a:t>Your CV should be</a:t>
            </a:r>
            <a:r>
              <a:rPr lang="hr-HR" sz="4100" dirty="0"/>
              <a:t>:</a:t>
            </a:r>
            <a:r>
              <a:rPr lang="en-US" sz="4100" dirty="0"/>
              <a:t> </a:t>
            </a:r>
            <a:endParaRPr lang="hr-HR" sz="4100" dirty="0"/>
          </a:p>
          <a:p>
            <a:pPr marL="0" indent="0" algn="ctr">
              <a:buNone/>
            </a:pPr>
            <a:r>
              <a:rPr lang="en-US" sz="4100" dirty="0"/>
              <a:t>clear, concise, complete,</a:t>
            </a:r>
            <a:endParaRPr lang="hr-HR" sz="4100" dirty="0"/>
          </a:p>
          <a:p>
            <a:pPr marL="0" indent="0" algn="ctr">
              <a:buNone/>
            </a:pPr>
            <a:r>
              <a:rPr lang="en-US" sz="4100" dirty="0"/>
              <a:t> and up-to-date with current</a:t>
            </a:r>
            <a:endParaRPr lang="hr-HR" sz="4100" dirty="0"/>
          </a:p>
          <a:p>
            <a:pPr marL="0" indent="0" algn="ctr">
              <a:buNone/>
            </a:pPr>
            <a:r>
              <a:rPr lang="en-US" sz="4100" dirty="0"/>
              <a:t> employment and </a:t>
            </a:r>
            <a:endParaRPr lang="hr-HR" sz="4100" dirty="0"/>
          </a:p>
          <a:p>
            <a:pPr marL="0" indent="0" algn="ctr">
              <a:buNone/>
            </a:pPr>
            <a:r>
              <a:rPr lang="en-US" sz="4100" dirty="0"/>
              <a:t>educational information.</a:t>
            </a:r>
          </a:p>
        </p:txBody>
      </p:sp>
      <p:sp>
        <p:nvSpPr>
          <p:cNvPr id="7" name="Content Placeholder 6"/>
          <p:cNvSpPr>
            <a:spLocks noGrp="1"/>
          </p:cNvSpPr>
          <p:nvPr>
            <p:ph sz="half" idx="2"/>
          </p:nvPr>
        </p:nvSpPr>
        <p:spPr/>
        <p:txBody>
          <a:bodyPr>
            <a:normAutofit fontScale="77500" lnSpcReduction="20000"/>
          </a:bodyPr>
          <a:lstStyle/>
          <a:p>
            <a:r>
              <a:rPr lang="en-US" dirty="0"/>
              <a:t>Contact information</a:t>
            </a:r>
          </a:p>
          <a:p>
            <a:r>
              <a:rPr lang="en-US" dirty="0"/>
              <a:t>Academic history</a:t>
            </a:r>
          </a:p>
          <a:p>
            <a:r>
              <a:rPr lang="en-US" dirty="0"/>
              <a:t>Professional experience</a:t>
            </a:r>
          </a:p>
          <a:p>
            <a:r>
              <a:rPr lang="en-US" dirty="0"/>
              <a:t>Qualifications and skills</a:t>
            </a:r>
          </a:p>
          <a:p>
            <a:r>
              <a:rPr lang="en-US" dirty="0"/>
              <a:t>Awards and honors</a:t>
            </a:r>
          </a:p>
          <a:p>
            <a:r>
              <a:rPr lang="en-US" dirty="0"/>
              <a:t>Publications</a:t>
            </a:r>
          </a:p>
          <a:p>
            <a:r>
              <a:rPr lang="en-US" dirty="0"/>
              <a:t>Professional associations</a:t>
            </a:r>
          </a:p>
          <a:p>
            <a:r>
              <a:rPr lang="en-US" dirty="0"/>
              <a:t>Grants and fellowships</a:t>
            </a:r>
          </a:p>
          <a:p>
            <a:r>
              <a:rPr lang="en-US" dirty="0"/>
              <a:t>Licenses and certificates</a:t>
            </a:r>
          </a:p>
          <a:p>
            <a:r>
              <a:rPr lang="en-US" dirty="0"/>
              <a:t>Volunteer work</a:t>
            </a:r>
          </a:p>
          <a:p>
            <a:r>
              <a:rPr lang="en-US" dirty="0"/>
              <a:t>Personal information (optional)</a:t>
            </a:r>
          </a:p>
          <a:p>
            <a:r>
              <a:rPr lang="en-US" dirty="0"/>
              <a:t>Hobbies and interests (optional)</a:t>
            </a:r>
          </a:p>
          <a:p>
            <a:endParaRPr lang="hr-HR" dirty="0"/>
          </a:p>
          <a:p>
            <a:endParaRPr lang="hr-HR" dirty="0"/>
          </a:p>
          <a:p>
            <a:endParaRPr lang="en-US" dirty="0"/>
          </a:p>
        </p:txBody>
      </p:sp>
    </p:spTree>
    <p:extLst>
      <p:ext uri="{BB962C8B-B14F-4D97-AF65-F5344CB8AC3E}">
        <p14:creationId xmlns:p14="http://schemas.microsoft.com/office/powerpoint/2010/main" val="31215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p:spPr>
        <p:txBody>
          <a:bodyPr/>
          <a:lstStyle/>
          <a:p>
            <a:pPr algn="ctr"/>
            <a:r>
              <a:rPr lang="hr-HR" dirty="0">
                <a:solidFill>
                  <a:schemeClr val="bg1"/>
                </a:solidFill>
              </a:rPr>
              <a:t>What should I leave out?</a:t>
            </a:r>
            <a:endParaRPr lang="en-US" dirty="0">
              <a:solidFill>
                <a:schemeClr val="bg1"/>
              </a:solidFill>
            </a:endParaRPr>
          </a:p>
        </p:txBody>
      </p:sp>
      <p:sp>
        <p:nvSpPr>
          <p:cNvPr id="6" name="Content Placeholder 5"/>
          <p:cNvSpPr>
            <a:spLocks noGrp="1"/>
          </p:cNvSpPr>
          <p:nvPr>
            <p:ph idx="1"/>
          </p:nvPr>
        </p:nvSpPr>
        <p:spPr/>
        <p:txBody>
          <a:bodyPr>
            <a:normAutofit fontScale="92500" lnSpcReduction="20000"/>
          </a:bodyPr>
          <a:lstStyle/>
          <a:p>
            <a:endParaRPr lang="hr-HR" dirty="0"/>
          </a:p>
          <a:p>
            <a:r>
              <a:rPr lang="en-US" dirty="0"/>
              <a:t>There is no need to include your photo, your</a:t>
            </a:r>
            <a:r>
              <a:rPr lang="hr-HR" dirty="0"/>
              <a:t> salary history</a:t>
            </a:r>
            <a:r>
              <a:rPr lang="en-US" dirty="0"/>
              <a:t>, the reason you left your previous position, or references in a CV submitted for jobs in the United States.</a:t>
            </a:r>
            <a:r>
              <a:rPr lang="hr-HR" dirty="0"/>
              <a:t> References should be listed separately</a:t>
            </a:r>
            <a:r>
              <a:rPr lang="en-US" dirty="0"/>
              <a:t> and given to employers upon request.</a:t>
            </a:r>
            <a:endParaRPr lang="hr-HR" dirty="0"/>
          </a:p>
          <a:p>
            <a:endParaRPr lang="hr-HR" dirty="0"/>
          </a:p>
          <a:p>
            <a:r>
              <a:rPr lang="en-US" dirty="0"/>
              <a:t>In other countries, private information like your date of birth, nationality, marital status, how many children you have, and a photograph may be required.</a:t>
            </a:r>
            <a:endParaRPr lang="hr-HR" dirty="0"/>
          </a:p>
          <a:p>
            <a:endParaRPr lang="hr-HR" dirty="0"/>
          </a:p>
          <a:p>
            <a:endParaRPr lang="hr-HR" dirty="0"/>
          </a:p>
          <a:p>
            <a:pPr marL="0" indent="0">
              <a:spcBef>
                <a:spcPts val="0"/>
              </a:spcBef>
              <a:buNone/>
            </a:pPr>
            <a:r>
              <a:rPr lang="hr-HR" i="1" dirty="0"/>
              <a:t>**</a:t>
            </a:r>
            <a:r>
              <a:rPr lang="en-US" i="1" dirty="0"/>
              <a:t>The requirements for international CVs differ, and depend upon </a:t>
            </a:r>
            <a:r>
              <a:rPr lang="hr-HR" i="1" dirty="0"/>
              <a:t> </a:t>
            </a:r>
          </a:p>
          <a:p>
            <a:pPr marL="0" indent="0">
              <a:spcBef>
                <a:spcPts val="0"/>
              </a:spcBef>
              <a:buNone/>
            </a:pPr>
            <a:r>
              <a:rPr lang="hr-HR" i="1" dirty="0"/>
              <a:t>   </a:t>
            </a:r>
            <a:r>
              <a:rPr lang="en-US" i="1" dirty="0"/>
              <a:t>the country to which you are applying</a:t>
            </a:r>
            <a:r>
              <a:rPr lang="en-US" dirty="0"/>
              <a:t>.</a:t>
            </a:r>
          </a:p>
        </p:txBody>
      </p:sp>
    </p:spTree>
    <p:extLst>
      <p:ext uri="{BB962C8B-B14F-4D97-AF65-F5344CB8AC3E}">
        <p14:creationId xmlns:p14="http://schemas.microsoft.com/office/powerpoint/2010/main" val="51781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So, how do I write it then? (1)</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endParaRPr lang="hr-HR" b="1" dirty="0"/>
          </a:p>
          <a:p>
            <a:pPr marL="514350" indent="-514350">
              <a:buFont typeface="+mj-lt"/>
              <a:buAutoNum type="arabicPeriod"/>
            </a:pPr>
            <a:r>
              <a:rPr lang="en-US" b="1" dirty="0"/>
              <a:t>Personal details and contact information</a:t>
            </a:r>
            <a:r>
              <a:rPr lang="hr-HR" b="1" dirty="0"/>
              <a:t> </a:t>
            </a:r>
            <a:r>
              <a:rPr lang="hr-HR" b="1" dirty="0">
                <a:sym typeface="Wingdings" panose="05000000000000000000" pitchFamily="2" charset="2"/>
              </a:rPr>
              <a:t> </a:t>
            </a:r>
            <a:r>
              <a:rPr lang="en-US" dirty="0"/>
              <a:t>This includes your full name, phone number and email address. Including your address is optional. If you do include it, only list city, state and ZIP.</a:t>
            </a:r>
            <a:endParaRPr lang="hr-HR" dirty="0"/>
          </a:p>
          <a:p>
            <a:pPr marL="514350" indent="-514350">
              <a:buFont typeface="+mj-lt"/>
              <a:buAutoNum type="arabicPeriod"/>
            </a:pPr>
            <a:endParaRPr lang="hr-HR" dirty="0"/>
          </a:p>
          <a:p>
            <a:pPr marL="514350" indent="-514350">
              <a:buFont typeface="+mj-lt"/>
              <a:buAutoNum type="arabicPeriod"/>
            </a:pPr>
            <a:r>
              <a:rPr lang="en-US" b="1" dirty="0"/>
              <a:t>Education and qualifications</a:t>
            </a:r>
            <a:r>
              <a:rPr lang="hr-HR" dirty="0"/>
              <a:t> </a:t>
            </a:r>
            <a:r>
              <a:rPr lang="hr-HR" dirty="0">
                <a:sym typeface="Wingdings" panose="05000000000000000000" pitchFamily="2" charset="2"/>
              </a:rPr>
              <a:t></a:t>
            </a:r>
            <a:r>
              <a:rPr lang="en-US" dirty="0"/>
              <a:t>Be sure to include the names of institutions and dates</a:t>
            </a:r>
            <a:r>
              <a:rPr lang="hr-HR" dirty="0"/>
              <a:t> </a:t>
            </a:r>
            <a:r>
              <a:rPr lang="en-US" dirty="0"/>
              <a:t>attended </a:t>
            </a:r>
            <a:r>
              <a:rPr lang="en-US" u="sng" dirty="0">
                <a:solidFill>
                  <a:srgbClr val="FF0000"/>
                </a:solidFill>
              </a:rPr>
              <a:t>in reverse order</a:t>
            </a:r>
            <a:r>
              <a:rPr lang="en-US" dirty="0"/>
              <a:t>: Ph.D., Masters, Undergraduate.</a:t>
            </a:r>
            <a:endParaRPr lang="hr-HR" dirty="0"/>
          </a:p>
          <a:p>
            <a:pPr marL="514350" indent="-514350">
              <a:buFont typeface="+mj-lt"/>
              <a:buAutoNum type="arabicPeriod"/>
            </a:pPr>
            <a:endParaRPr lang="hr-HR" dirty="0"/>
          </a:p>
          <a:p>
            <a:pPr marL="514350" indent="-514350">
              <a:spcBef>
                <a:spcPts val="0"/>
              </a:spcBef>
              <a:buFont typeface="+mj-lt"/>
              <a:buAutoNum type="arabicPeriod"/>
            </a:pPr>
            <a:r>
              <a:rPr lang="en-US" b="1" dirty="0"/>
              <a:t>Work experience/employment history</a:t>
            </a:r>
            <a:r>
              <a:rPr lang="hr-HR" dirty="0"/>
              <a:t> </a:t>
            </a:r>
            <a:r>
              <a:rPr lang="hr-HR" b="1" dirty="0">
                <a:sym typeface="Wingdings" panose="05000000000000000000" pitchFamily="2" charset="2"/>
              </a:rPr>
              <a:t> </a:t>
            </a:r>
            <a:r>
              <a:rPr lang="en-US" dirty="0"/>
              <a:t>List the company or organization, job title and dates employed </a:t>
            </a:r>
            <a:r>
              <a:rPr lang="en-US" u="sng" dirty="0">
                <a:solidFill>
                  <a:srgbClr val="FF0000"/>
                </a:solidFill>
              </a:rPr>
              <a:t>starting with your most recent job.</a:t>
            </a:r>
            <a:r>
              <a:rPr lang="en-US" dirty="0"/>
              <a:t> List your job duties, experience gained and achievements. Start each bullet point with an</a:t>
            </a:r>
            <a:r>
              <a:rPr lang="hr-HR" dirty="0"/>
              <a:t> </a:t>
            </a:r>
            <a:r>
              <a:rPr lang="hr-HR" i="1" dirty="0"/>
              <a:t>action verb</a:t>
            </a:r>
            <a:r>
              <a:rPr lang="en-US" dirty="0"/>
              <a:t> to demonstrate your responsibilities.</a:t>
            </a:r>
            <a:endParaRPr lang="hr-HR" dirty="0"/>
          </a:p>
        </p:txBody>
      </p:sp>
    </p:spTree>
    <p:extLst>
      <p:ext uri="{BB962C8B-B14F-4D97-AF65-F5344CB8AC3E}">
        <p14:creationId xmlns:p14="http://schemas.microsoft.com/office/powerpoint/2010/main" val="201835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hr-HR" dirty="0">
                <a:solidFill>
                  <a:schemeClr val="bg1"/>
                </a:solidFill>
              </a:rPr>
              <a:t>So, how do I write it then? (2)</a:t>
            </a:r>
            <a:endParaRPr lang="en-US" dirty="0"/>
          </a:p>
        </p:txBody>
      </p:sp>
      <p:sp>
        <p:nvSpPr>
          <p:cNvPr id="3" name="Content Placeholder 2"/>
          <p:cNvSpPr>
            <a:spLocks noGrp="1"/>
          </p:cNvSpPr>
          <p:nvPr>
            <p:ph idx="1"/>
          </p:nvPr>
        </p:nvSpPr>
        <p:spPr/>
        <p:txBody>
          <a:bodyPr>
            <a:normAutofit fontScale="92500" lnSpcReduction="20000"/>
          </a:bodyPr>
          <a:lstStyle/>
          <a:p>
            <a:pPr marL="0" indent="0">
              <a:spcBef>
                <a:spcPts val="0"/>
              </a:spcBef>
              <a:buNone/>
            </a:pPr>
            <a:r>
              <a:rPr lang="hr-HR" b="1" dirty="0"/>
              <a:t>4. </a:t>
            </a:r>
            <a:r>
              <a:rPr lang="en-US" b="1" dirty="0"/>
              <a:t>Skills</a:t>
            </a:r>
            <a:r>
              <a:rPr lang="hr-HR" dirty="0"/>
              <a:t> </a:t>
            </a:r>
            <a:r>
              <a:rPr lang="hr-HR" dirty="0">
                <a:sym typeface="Wingdings" panose="05000000000000000000" pitchFamily="2" charset="2"/>
              </a:rPr>
              <a:t> </a:t>
            </a:r>
            <a:r>
              <a:rPr lang="en-US" dirty="0"/>
              <a:t>Include computer skills, foreign language skills, and </a:t>
            </a:r>
            <a:r>
              <a:rPr lang="hr-HR" dirty="0"/>
              <a:t> </a:t>
            </a:r>
          </a:p>
          <a:p>
            <a:pPr marL="0" indent="0">
              <a:spcBef>
                <a:spcPts val="0"/>
              </a:spcBef>
              <a:buNone/>
            </a:pPr>
            <a:r>
              <a:rPr lang="hr-HR" dirty="0"/>
              <a:t>    </a:t>
            </a:r>
            <a:r>
              <a:rPr lang="en-US" dirty="0"/>
              <a:t>any other recent training that is relevant to the role applied for. </a:t>
            </a:r>
            <a:endParaRPr lang="hr-HR" dirty="0"/>
          </a:p>
          <a:p>
            <a:pPr marL="0" indent="0">
              <a:spcBef>
                <a:spcPts val="0"/>
              </a:spcBef>
              <a:buNone/>
            </a:pPr>
            <a:r>
              <a:rPr lang="hr-HR" dirty="0"/>
              <a:t>    </a:t>
            </a:r>
            <a:r>
              <a:rPr lang="en-US" dirty="0"/>
              <a:t>Reread the job description to highlight the most important </a:t>
            </a:r>
            <a:r>
              <a:rPr lang="hr-HR" dirty="0"/>
              <a:t>  </a:t>
            </a:r>
          </a:p>
          <a:p>
            <a:pPr marL="0" indent="0">
              <a:spcBef>
                <a:spcPts val="0"/>
              </a:spcBef>
              <a:buNone/>
            </a:pPr>
            <a:r>
              <a:rPr lang="hr-HR" dirty="0"/>
              <a:t>    </a:t>
            </a:r>
            <a:r>
              <a:rPr lang="en-US" dirty="0"/>
              <a:t>skills employers are looking for.</a:t>
            </a:r>
            <a:endParaRPr lang="hr-HR" dirty="0"/>
          </a:p>
          <a:p>
            <a:pPr marL="0" indent="0">
              <a:spcBef>
                <a:spcPts val="0"/>
              </a:spcBef>
              <a:buNone/>
            </a:pPr>
            <a:endParaRPr lang="hr-HR" dirty="0"/>
          </a:p>
          <a:p>
            <a:pPr marL="0" indent="0">
              <a:spcBef>
                <a:spcPts val="0"/>
              </a:spcBef>
              <a:buNone/>
            </a:pPr>
            <a:r>
              <a:rPr lang="en-US" b="1" dirty="0"/>
              <a:t>5. List honors and awards</a:t>
            </a:r>
            <a:r>
              <a:rPr lang="hr-HR" b="1" dirty="0"/>
              <a:t> </a:t>
            </a:r>
            <a:r>
              <a:rPr lang="hr-HR" b="1" dirty="0">
                <a:sym typeface="Wingdings" panose="05000000000000000000" pitchFamily="2" charset="2"/>
              </a:rPr>
              <a:t> </a:t>
            </a:r>
            <a:r>
              <a:rPr lang="en-US" dirty="0"/>
              <a:t>Use this section to outline your </a:t>
            </a:r>
            <a:r>
              <a:rPr lang="hr-HR" dirty="0"/>
              <a:t> </a:t>
            </a:r>
          </a:p>
          <a:p>
            <a:pPr marL="0" indent="0">
              <a:spcBef>
                <a:spcPts val="0"/>
              </a:spcBef>
              <a:buNone/>
            </a:pPr>
            <a:r>
              <a:rPr lang="hr-HR" dirty="0"/>
              <a:t>    </a:t>
            </a:r>
            <a:r>
              <a:rPr lang="en-US" dirty="0"/>
              <a:t>achievements in the field related to your application.</a:t>
            </a:r>
            <a:endParaRPr lang="hr-HR" dirty="0"/>
          </a:p>
          <a:p>
            <a:pPr marL="0" indent="0">
              <a:spcBef>
                <a:spcPts val="0"/>
              </a:spcBef>
              <a:buNone/>
            </a:pPr>
            <a:endParaRPr lang="hr-HR" dirty="0"/>
          </a:p>
          <a:p>
            <a:pPr marL="0" indent="0">
              <a:spcBef>
                <a:spcPts val="0"/>
              </a:spcBef>
              <a:buNone/>
            </a:pPr>
            <a:r>
              <a:rPr lang="en-US" b="1" dirty="0"/>
              <a:t>6. Include relevant publications and presentations</a:t>
            </a:r>
            <a:r>
              <a:rPr lang="hr-HR" b="1" dirty="0"/>
              <a:t> </a:t>
            </a:r>
            <a:r>
              <a:rPr lang="hr-HR" b="1" dirty="0">
                <a:sym typeface="Wingdings" panose="05000000000000000000" pitchFamily="2" charset="2"/>
              </a:rPr>
              <a:t> </a:t>
            </a:r>
            <a:r>
              <a:rPr lang="en-US" dirty="0"/>
              <a:t>Include </a:t>
            </a:r>
            <a:r>
              <a:rPr lang="hr-HR" dirty="0"/>
              <a:t> </a:t>
            </a:r>
          </a:p>
          <a:p>
            <a:pPr marL="0" indent="0">
              <a:spcBef>
                <a:spcPts val="0"/>
              </a:spcBef>
              <a:buNone/>
            </a:pPr>
            <a:r>
              <a:rPr lang="hr-HR" dirty="0"/>
              <a:t>    </a:t>
            </a:r>
            <a:r>
              <a:rPr lang="en-US" dirty="0"/>
              <a:t>relevant citations of presentations, papers, studies, books or </a:t>
            </a:r>
            <a:endParaRPr lang="hr-HR" dirty="0"/>
          </a:p>
          <a:p>
            <a:pPr marL="0" indent="0">
              <a:spcBef>
                <a:spcPts val="0"/>
              </a:spcBef>
              <a:buNone/>
            </a:pPr>
            <a:r>
              <a:rPr lang="hr-HR" dirty="0"/>
              <a:t>    </a:t>
            </a:r>
            <a:r>
              <a:rPr lang="en-US" dirty="0"/>
              <a:t>other publications important to your professional history.</a:t>
            </a:r>
            <a:endParaRPr lang="hr-HR" dirty="0"/>
          </a:p>
          <a:p>
            <a:pPr marL="0" indent="0">
              <a:spcBef>
                <a:spcPts val="0"/>
              </a:spcBef>
              <a:buNone/>
            </a:pPr>
            <a:endParaRPr lang="hr-HR" dirty="0"/>
          </a:p>
          <a:p>
            <a:pPr marL="0" indent="0">
              <a:spcBef>
                <a:spcPts val="0"/>
              </a:spcBef>
              <a:buNone/>
            </a:pPr>
            <a:r>
              <a:rPr lang="hr-HR" b="1" dirty="0"/>
              <a:t>7. </a:t>
            </a:r>
            <a:r>
              <a:rPr lang="en-US" b="1" dirty="0"/>
              <a:t>List your professional associations and affiliations</a:t>
            </a:r>
            <a:r>
              <a:rPr lang="hr-HR" b="1" dirty="0"/>
              <a:t> </a:t>
            </a:r>
            <a:r>
              <a:rPr lang="hr-HR" b="1" dirty="0">
                <a:sym typeface="Wingdings" panose="05000000000000000000" pitchFamily="2" charset="2"/>
              </a:rPr>
              <a:t> </a:t>
            </a:r>
            <a:r>
              <a:rPr lang="en-US" dirty="0"/>
              <a:t>This </a:t>
            </a:r>
            <a:r>
              <a:rPr lang="hr-HR" dirty="0"/>
              <a:t> </a:t>
            </a:r>
          </a:p>
          <a:p>
            <a:pPr marL="0" indent="0">
              <a:spcBef>
                <a:spcPts val="0"/>
              </a:spcBef>
              <a:buNone/>
            </a:pPr>
            <a:r>
              <a:rPr lang="hr-HR" dirty="0"/>
              <a:t>    </a:t>
            </a:r>
            <a:r>
              <a:rPr lang="en-US" dirty="0"/>
              <a:t>should include the name of the organization, geographic </a:t>
            </a:r>
            <a:endParaRPr lang="hr-HR" dirty="0"/>
          </a:p>
          <a:p>
            <a:pPr marL="0" indent="0">
              <a:spcBef>
                <a:spcPts val="0"/>
              </a:spcBef>
              <a:buNone/>
            </a:pPr>
            <a:r>
              <a:rPr lang="hr-HR" dirty="0"/>
              <a:t>    </a:t>
            </a:r>
            <a:r>
              <a:rPr lang="en-US" dirty="0"/>
              <a:t>location or chapter and dates of active membership.</a:t>
            </a:r>
            <a:endParaRPr lang="en-US" b="1" dirty="0"/>
          </a:p>
          <a:p>
            <a:pPr marL="0" indent="0">
              <a:spcBef>
                <a:spcPts val="0"/>
              </a:spcBef>
              <a:buNone/>
            </a:pPr>
            <a:endParaRPr lang="en-US" b="1" dirty="0"/>
          </a:p>
          <a:p>
            <a:pPr marL="0" indent="0">
              <a:spcBef>
                <a:spcPts val="0"/>
              </a:spcBef>
              <a:buNone/>
            </a:pPr>
            <a:endParaRPr lang="en-US" b="1" dirty="0"/>
          </a:p>
          <a:p>
            <a:pPr marL="0" indent="0">
              <a:spcBef>
                <a:spcPts val="0"/>
              </a:spcBef>
              <a:buNone/>
            </a:pPr>
            <a:endParaRPr lang="hr-HR" dirty="0"/>
          </a:p>
        </p:txBody>
      </p:sp>
    </p:spTree>
    <p:extLst>
      <p:ext uri="{BB962C8B-B14F-4D97-AF65-F5344CB8AC3E}">
        <p14:creationId xmlns:p14="http://schemas.microsoft.com/office/powerpoint/2010/main" val="2318885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r>
              <a:rPr lang="sv-SE" dirty="0">
                <a:solidFill>
                  <a:schemeClr val="bg1"/>
                </a:solidFill>
              </a:rPr>
              <a:t>Hard skills vs. soft skills</a:t>
            </a:r>
            <a:endParaRPr lang="en-US" dirty="0">
              <a:solidFill>
                <a:schemeClr val="bg1"/>
              </a:solidFill>
            </a:endParaRPr>
          </a:p>
        </p:txBody>
      </p:sp>
      <p:sp>
        <p:nvSpPr>
          <p:cNvPr id="3" name="Content Placeholder 2"/>
          <p:cNvSpPr>
            <a:spLocks noGrp="1"/>
          </p:cNvSpPr>
          <p:nvPr>
            <p:ph idx="1"/>
          </p:nvPr>
        </p:nvSpPr>
        <p:spPr/>
        <p:txBody>
          <a:bodyPr/>
          <a:lstStyle/>
          <a:p>
            <a:endParaRPr lang="hr-HR" u="sng" dirty="0"/>
          </a:p>
          <a:p>
            <a:r>
              <a:rPr lang="hr-HR" b="1" dirty="0"/>
              <a:t>Hard skills </a:t>
            </a:r>
            <a:r>
              <a:rPr lang="en-US" dirty="0"/>
              <a:t>are abilities specific to the job and/or industry. Generally, these are more technical skills that you learn in school, certification programs, training materials or experience on the job.</a:t>
            </a:r>
            <a:endParaRPr lang="hr-HR" dirty="0"/>
          </a:p>
          <a:p>
            <a:pPr marL="0" indent="0">
              <a:buNone/>
            </a:pPr>
            <a:endParaRPr lang="hr-HR" dirty="0"/>
          </a:p>
          <a:p>
            <a:r>
              <a:rPr lang="hr-HR" b="1" dirty="0"/>
              <a:t>Soft skills</a:t>
            </a:r>
            <a:r>
              <a:rPr lang="en-US" dirty="0"/>
              <a:t> are abilities that can be applied in any job. Often, soft skills may be referred to as “people skills” or “social skills”</a:t>
            </a:r>
            <a:r>
              <a:rPr lang="hr-HR" dirty="0"/>
              <a:t>.</a:t>
            </a:r>
            <a:endParaRPr lang="en-US" dirty="0"/>
          </a:p>
        </p:txBody>
      </p:sp>
    </p:spTree>
    <p:extLst>
      <p:ext uri="{BB962C8B-B14F-4D97-AF65-F5344CB8AC3E}">
        <p14:creationId xmlns:p14="http://schemas.microsoft.com/office/powerpoint/2010/main" val="3906750525"/>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D0AA1B0231CEF4E857B54171E17E403" ma:contentTypeVersion="12" ma:contentTypeDescription="Stvaranje novog dokumenta." ma:contentTypeScope="" ma:versionID="077e3fba6201358717bfc0d53db56639">
  <xsd:schema xmlns:xsd="http://www.w3.org/2001/XMLSchema" xmlns:xs="http://www.w3.org/2001/XMLSchema" xmlns:p="http://schemas.microsoft.com/office/2006/metadata/properties" xmlns:ns3="0b6f975b-2c61-4660-a506-efd7fd47df31" xmlns:ns4="ac4cf650-1c28-4b81-85c7-d6b7a1590894" targetNamespace="http://schemas.microsoft.com/office/2006/metadata/properties" ma:root="true" ma:fieldsID="32754802c1c99aee9e2378835123d287" ns3:_="" ns4:_="">
    <xsd:import namespace="0b6f975b-2c61-4660-a506-efd7fd47df31"/>
    <xsd:import namespace="ac4cf650-1c28-4b81-85c7-d6b7a159089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6f975b-2c61-4660-a506-efd7fd47df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4cf650-1c28-4b81-85c7-d6b7a1590894" elementFormDefault="qualified">
    <xsd:import namespace="http://schemas.microsoft.com/office/2006/documentManagement/types"/>
    <xsd:import namespace="http://schemas.microsoft.com/office/infopath/2007/PartnerControls"/>
    <xsd:element name="SharedWithUsers" ma:index="17"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ji o zajedničkom korištenju" ma:internalName="SharedWithDetails" ma:readOnly="true">
      <xsd:simpleType>
        <xsd:restriction base="dms:Note">
          <xsd:maxLength value="255"/>
        </xsd:restriction>
      </xsd:simpleType>
    </xsd:element>
    <xsd:element name="SharingHintHash" ma:index="19" nillable="true" ma:displayName="Raspršivanje savjeta za zajedničko korištenj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BA9757-0A86-4CA6-975B-8A4F9F1AC2B4}">
  <ds:schemaRefs>
    <ds:schemaRef ds:uri="http://schemas.microsoft.com/sharepoint/v3/contenttype/forms"/>
  </ds:schemaRefs>
</ds:datastoreItem>
</file>

<file path=customXml/itemProps2.xml><?xml version="1.0" encoding="utf-8"?>
<ds:datastoreItem xmlns:ds="http://schemas.openxmlformats.org/officeDocument/2006/customXml" ds:itemID="{9BF82840-2476-40F8-8F8C-D5295FC9C7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6f975b-2c61-4660-a506-efd7fd47df31"/>
    <ds:schemaRef ds:uri="ac4cf650-1c28-4b81-85c7-d6b7a15908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928B0C-0967-4CB3-ACCE-6BED9C7FDD11}">
  <ds:schemaRefs>
    <ds:schemaRef ds:uri="http://purl.org/dc/dcmitype/"/>
    <ds:schemaRef ds:uri="http://schemas.microsoft.com/office/infopath/2007/PartnerControls"/>
    <ds:schemaRef ds:uri="http://purl.org/dc/elements/1.1/"/>
    <ds:schemaRef ds:uri="http://schemas.microsoft.com/office/2006/metadata/properties"/>
    <ds:schemaRef ds:uri="0b6f975b-2c61-4660-a506-efd7fd47df31"/>
    <ds:schemaRef ds:uri="http://schemas.microsoft.com/office/2006/documentManagement/types"/>
    <ds:schemaRef ds:uri="ac4cf650-1c28-4b81-85c7-d6b7a1590894"/>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745</TotalTime>
  <Words>2291</Words>
  <Application>Microsoft Office PowerPoint</Application>
  <PresentationFormat>Widescreen</PresentationFormat>
  <Paragraphs>275</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Office Theme</vt:lpstr>
      <vt:lpstr>Homework  - CV and cover letter -  Learning outcome 3</vt:lpstr>
      <vt:lpstr>Assignment</vt:lpstr>
      <vt:lpstr>What is a CV?</vt:lpstr>
      <vt:lpstr>Are CV and resume the same thing?</vt:lpstr>
      <vt:lpstr>What should I put into it?</vt:lpstr>
      <vt:lpstr>What should I leave out?</vt:lpstr>
      <vt:lpstr>So, how do I write it then? (1)</vt:lpstr>
      <vt:lpstr>So, how do I write it then? (2)</vt:lpstr>
      <vt:lpstr>Hard skills vs. soft skills</vt:lpstr>
      <vt:lpstr>Important Programming Skills Employers Value</vt:lpstr>
      <vt:lpstr>PowerPoint Presentation</vt:lpstr>
      <vt:lpstr>What would Elon Musk put into his CV?</vt:lpstr>
      <vt:lpstr>Templates!</vt:lpstr>
      <vt:lpstr>What is a Cover letter?</vt:lpstr>
      <vt:lpstr>Types of cover letters</vt:lpstr>
      <vt:lpstr>Which one do I have to write?</vt:lpstr>
      <vt:lpstr>How do I do that?</vt:lpstr>
      <vt:lpstr>Cover letter writing guidelines</vt:lpstr>
      <vt:lpstr>What NOT to include in a Cover letter</vt:lpstr>
      <vt:lpstr>Help</vt:lpstr>
      <vt:lpstr>Templates!</vt:lpstr>
      <vt:lpstr>Do I have to do this?</vt:lpstr>
      <vt:lpstr>Now, choose a job opening:</vt:lpstr>
      <vt:lpstr>Do I send this assignment to the teacher via email?</vt:lpstr>
      <vt:lpstr>What’s the deadline?</vt:lpstr>
      <vt:lpstr>Can I use AI?</vt:lpstr>
      <vt:lpstr>Marking criteria</vt:lpstr>
      <vt:lpstr>Marking criteria</vt:lpstr>
      <vt:lpstr>How many points do I get?</vt:lpstr>
      <vt:lpstr>How do I lose points for the CV?</vt:lpstr>
      <vt:lpstr>How do I lose points for the cover letter?</vt:lpstr>
      <vt:lpstr>Resources - CV</vt:lpstr>
      <vt:lpstr>Resources – Cover letter</vt:lpstr>
      <vt:lpstr>#neverstoplearning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Tihana Banko @ Racunarstvo</cp:lastModifiedBy>
  <cp:revision>94</cp:revision>
  <dcterms:created xsi:type="dcterms:W3CDTF">2018-01-24T13:33:55Z</dcterms:created>
  <dcterms:modified xsi:type="dcterms:W3CDTF">2023-12-02T11:14:50Z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0x0101000D0AA1B0231CEF4E857B54171E17E403</vt:lpwstr>
  </property>
</Properties>
</file>