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7" r:id="rId2"/>
    <p:sldId id="440" r:id="rId3"/>
    <p:sldId id="265" r:id="rId4"/>
    <p:sldId id="272" r:id="rId5"/>
    <p:sldId id="266" r:id="rId6"/>
    <p:sldId id="269" r:id="rId7"/>
    <p:sldId id="285" r:id="rId8"/>
    <p:sldId id="286" r:id="rId9"/>
    <p:sldId id="287" r:id="rId10"/>
    <p:sldId id="297" r:id="rId11"/>
    <p:sldId id="298" r:id="rId12"/>
    <p:sldId id="299" r:id="rId13"/>
    <p:sldId id="256" r:id="rId14"/>
    <p:sldId id="292" r:id="rId15"/>
    <p:sldId id="294" r:id="rId16"/>
    <p:sldId id="295" r:id="rId17"/>
    <p:sldId id="26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Svijetli stil 2 - Isticanj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CF1AB2-1976-4502-BF36-3FF5EA218861}" styleName="Srednji stil 4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D083AE6-46FA-4A59-8FB0-9F97EB10719F}" styleName="Svijetli stil 3 - Isticanj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vijetli stil 1 - Isticanj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Srednji stil 3 - Isticanj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rednji stil 4 - Isticanj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Srednji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vijetli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Svijetli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73257" autoAdjust="0"/>
  </p:normalViewPr>
  <p:slideViewPr>
    <p:cSldViewPr snapToGrid="0" snapToObjects="1">
      <p:cViewPr varScale="1">
        <p:scale>
          <a:sx n="116" d="100"/>
          <a:sy n="116" d="100"/>
        </p:scale>
        <p:origin x="1974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3" d="100"/>
          <a:sy n="93" d="100"/>
        </p:scale>
        <p:origin x="3528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1C21E-1610-F840-997A-88EB307E0A1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C0C92-97E4-9540-AC90-F1BBF9189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4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Ažurirati naziv kolegija.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5541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Potrebno</a:t>
            </a:r>
            <a:r>
              <a:rPr lang="hr-HR" baseline="0" dirty="0"/>
              <a:t> ažurirati podacima o Vašem kolegiju kako ste definirali u sustavu </a:t>
            </a:r>
            <a:r>
              <a:rPr lang="hr-HR" baseline="0" dirty="0" err="1"/>
              <a:t>Infoeduke</a:t>
            </a:r>
            <a:r>
              <a:rPr lang="hr-HR" baseline="0" dirty="0"/>
              <a:t> u UPUTAMA ZA POHAĐANJE KOLEGIJA kroz alat PREDMETI NASTAVNIKA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733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Potrebno</a:t>
            </a:r>
            <a:r>
              <a:rPr lang="hr-HR" baseline="0" dirty="0"/>
              <a:t> ažurirati podacima o Vašem kolegiju kako ste definirali u sustavu </a:t>
            </a:r>
            <a:r>
              <a:rPr lang="hr-HR" baseline="0" dirty="0" err="1"/>
              <a:t>Infoeduke</a:t>
            </a:r>
            <a:r>
              <a:rPr lang="hr-HR" baseline="0" dirty="0"/>
              <a:t> u UPUTAMA ZA POHAĐANJE KOLEGIJA kroz alat PREDMETI NASTAVNIKA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92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Vrijedi za sve kolegije.</a:t>
            </a:r>
            <a:r>
              <a:rPr lang="hr-HR" baseline="0" dirty="0"/>
              <a:t> Nije potrebno ažurirati.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0273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7673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218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330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EF887-2EE9-4511-8BEE-25CD7A2B83C0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3410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Potrebno</a:t>
            </a:r>
            <a:r>
              <a:rPr lang="hr-HR" baseline="0" dirty="0"/>
              <a:t> ažurirati podacima s Vašeg kolegija: nositelj, asistenti, izvođenje nastave kako ste definirali u sustavu </a:t>
            </a:r>
            <a:r>
              <a:rPr lang="hr-HR" baseline="0" dirty="0" err="1"/>
              <a:t>Infoeduke</a:t>
            </a:r>
            <a:r>
              <a:rPr lang="hr-HR" baseline="0" dirty="0"/>
              <a:t> u UPUTAMA ZA POHAĐANJE KOLEGIJA kroz alat PREDMETI NASTAVNIKA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51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Potrebno</a:t>
            </a:r>
            <a:r>
              <a:rPr lang="hr-HR" baseline="0" dirty="0"/>
              <a:t> ažurirati podacima s Vašeg kolegija ovisno o broju ECTS-a na kolegiju.</a:t>
            </a:r>
          </a:p>
          <a:p>
            <a:endParaRPr lang="hr-HR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nn-NO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Računa se da </a:t>
            </a:r>
            <a:r>
              <a:rPr lang="hr-HR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nn-NO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ECTS bod označava oko 30 sati aktivnosti studenta (ukupna aktivnost u direktnoj nastavi i radu kod kuće). </a:t>
            </a:r>
            <a:endParaRPr lang="hr-HR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hr-HR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Više u: SMJERNICE ZA IZVEDBU NASTAVE dostupne na Intranetu, str. 17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537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Cilj predmeta Vašeg kolegija definiran je SADRŽAJEM KOLEGIJA kojeg ste unijeli u </a:t>
            </a:r>
            <a:r>
              <a:rPr lang="hr-HR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Infoeduku</a:t>
            </a:r>
            <a:r>
              <a:rPr lang="hr-HR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kroz alat: </a:t>
            </a:r>
            <a:r>
              <a:rPr lang="hr-HR" baseline="0" dirty="0"/>
              <a:t>PREDMETI NASTAVNIKA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76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Potrebno</a:t>
            </a:r>
            <a:r>
              <a:rPr lang="hr-HR" baseline="0" dirty="0"/>
              <a:t> ažurirati podacima o Vašem kolegiju kako ste definirali u sustavu </a:t>
            </a:r>
            <a:r>
              <a:rPr lang="hr-HR" baseline="0" dirty="0" err="1"/>
              <a:t>Infoeduke</a:t>
            </a:r>
            <a:r>
              <a:rPr lang="hr-HR" baseline="0" dirty="0"/>
              <a:t> u UPUTAMA ZA POHAĐANJE KOLEGIJA kroz alat PREDMETI NASTAVNIKA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938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Potrebno</a:t>
            </a:r>
            <a:r>
              <a:rPr lang="hr-HR" baseline="0" dirty="0"/>
              <a:t> ažurirati podacima o Vašem kolegiju kako ste definirali u sustavu </a:t>
            </a:r>
            <a:r>
              <a:rPr lang="hr-HR" baseline="0" dirty="0" err="1"/>
              <a:t>Infoeduke</a:t>
            </a:r>
            <a:r>
              <a:rPr lang="hr-HR" baseline="0" dirty="0"/>
              <a:t> u UPUTAMA ZA POHAĐANJE KOLEGIJA kroz alat PREDMETI NASTAVNIKA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624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Potrebno</a:t>
            </a:r>
            <a:r>
              <a:rPr lang="hr-HR" baseline="0" dirty="0"/>
              <a:t> ažurirati podacima o Vašem kolegiju kako ste definirali u sustavu </a:t>
            </a:r>
            <a:r>
              <a:rPr lang="hr-HR" baseline="0" dirty="0" err="1"/>
              <a:t>Infoeduke</a:t>
            </a:r>
            <a:r>
              <a:rPr lang="hr-HR" baseline="0" dirty="0"/>
              <a:t> u UPUTAMA ZA POHAĐANJE KOLEGIJA kroz alat PREDMETI NASTAVNIKA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7549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Potrebno</a:t>
            </a:r>
            <a:r>
              <a:rPr lang="hr-HR" baseline="0" dirty="0"/>
              <a:t> ažurirati podacima o Vašem kolegiju kako ste definirali u sustavu </a:t>
            </a:r>
            <a:r>
              <a:rPr lang="hr-HR" baseline="0" dirty="0" err="1"/>
              <a:t>Infoeduke</a:t>
            </a:r>
            <a:r>
              <a:rPr lang="hr-HR" baseline="0" dirty="0"/>
              <a:t> u UPUTAMA ZA POHAĐANJE KOLEGIJA kroz alat PREDMETI NASTAVNIKA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27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4" name="Slika 5">
            <a:extLst>
              <a:ext uri="{FF2B5EF4-FFF2-40B4-BE49-F238E27FC236}">
                <a16:creationId xmlns:a16="http://schemas.microsoft.com/office/drawing/2014/main" id="{846F6660-6BC4-4960-2DB9-D37FB56C22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6345704"/>
            <a:ext cx="8813132" cy="51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95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Slika 5">
            <a:extLst>
              <a:ext uri="{FF2B5EF4-FFF2-40B4-BE49-F238E27FC236}">
                <a16:creationId xmlns:a16="http://schemas.microsoft.com/office/drawing/2014/main" id="{2053A42D-38FE-0BD5-DD6E-77E955BDEE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6345704"/>
            <a:ext cx="8813132" cy="51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571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Slika 5">
            <a:extLst>
              <a:ext uri="{FF2B5EF4-FFF2-40B4-BE49-F238E27FC236}">
                <a16:creationId xmlns:a16="http://schemas.microsoft.com/office/drawing/2014/main" id="{B6581635-0FFB-8AC4-A356-CAEFB0A7274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6345704"/>
            <a:ext cx="8813132" cy="51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416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Slika 5">
            <a:extLst>
              <a:ext uri="{FF2B5EF4-FFF2-40B4-BE49-F238E27FC236}">
                <a16:creationId xmlns:a16="http://schemas.microsoft.com/office/drawing/2014/main" id="{679A70C1-CAF0-A97D-0A93-E2776616EE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6345704"/>
            <a:ext cx="8813132" cy="51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11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Slika 5">
            <a:extLst>
              <a:ext uri="{FF2B5EF4-FFF2-40B4-BE49-F238E27FC236}">
                <a16:creationId xmlns:a16="http://schemas.microsoft.com/office/drawing/2014/main" id="{87987CA5-D170-10C5-9330-0D9562C50F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6345704"/>
            <a:ext cx="8813132" cy="51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955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952F4F-4A56-4D1A-84C6-FC40DC0A50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67" t="5646" r="2206" b="31297"/>
          <a:stretch/>
        </p:blipFill>
        <p:spPr>
          <a:xfrm>
            <a:off x="1" y="1472668"/>
            <a:ext cx="6723611" cy="5385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278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Slika 5">
            <a:extLst>
              <a:ext uri="{FF2B5EF4-FFF2-40B4-BE49-F238E27FC236}">
                <a16:creationId xmlns:a16="http://schemas.microsoft.com/office/drawing/2014/main" id="{4EC752CC-A0F1-9DFD-A205-58378858AA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6345704"/>
            <a:ext cx="8813132" cy="51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65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Slika 5">
            <a:extLst>
              <a:ext uri="{FF2B5EF4-FFF2-40B4-BE49-F238E27FC236}">
                <a16:creationId xmlns:a16="http://schemas.microsoft.com/office/drawing/2014/main" id="{B3D18B33-6F8D-26C4-CAAA-ED2596B847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6345704"/>
            <a:ext cx="8813132" cy="51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Slika 5">
            <a:extLst>
              <a:ext uri="{FF2B5EF4-FFF2-40B4-BE49-F238E27FC236}">
                <a16:creationId xmlns:a16="http://schemas.microsoft.com/office/drawing/2014/main" id="{7E239CA8-48AC-0313-8AD6-F8C1A643BD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6345704"/>
            <a:ext cx="8813132" cy="51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93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Slika 5">
            <a:extLst>
              <a:ext uri="{FF2B5EF4-FFF2-40B4-BE49-F238E27FC236}">
                <a16:creationId xmlns:a16="http://schemas.microsoft.com/office/drawing/2014/main" id="{892BD5AB-FA9F-09BC-DC71-A640658216A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6345704"/>
            <a:ext cx="8813132" cy="51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42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Slika 5">
            <a:extLst>
              <a:ext uri="{FF2B5EF4-FFF2-40B4-BE49-F238E27FC236}">
                <a16:creationId xmlns:a16="http://schemas.microsoft.com/office/drawing/2014/main" id="{AAA08CB2-B542-CD7F-5211-0C11678E3D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6345704"/>
            <a:ext cx="8813132" cy="51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67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0" y="728663"/>
            <a:ext cx="6476999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Slika 3" descr="Slika na kojoj se prikazuje grafika, Font, grafički dizajn, tekst&#10;&#10;Opis je automatski generiran">
            <a:extLst>
              <a:ext uri="{FF2B5EF4-FFF2-40B4-BE49-F238E27FC236}">
                <a16:creationId xmlns:a16="http://schemas.microsoft.com/office/drawing/2014/main" id="{8A23BDE3-589B-0ED5-DF04-6318FAEB69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8" y="5754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718" y="3904457"/>
            <a:ext cx="6022181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5">
            <a:extLst>
              <a:ext uri="{FF2B5EF4-FFF2-40B4-BE49-F238E27FC236}">
                <a16:creationId xmlns:a16="http://schemas.microsoft.com/office/drawing/2014/main" id="{C1462A3F-7745-27A7-5BBD-D352987196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6345704"/>
            <a:ext cx="8813132" cy="51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6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Slika 5">
            <a:extLst>
              <a:ext uri="{FF2B5EF4-FFF2-40B4-BE49-F238E27FC236}">
                <a16:creationId xmlns:a16="http://schemas.microsoft.com/office/drawing/2014/main" id="{BE7B887A-31E4-B3CE-767E-CF7A7A4B061C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6345704"/>
            <a:ext cx="8813132" cy="51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5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goran.djambic@algebra.h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7328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Organizacija (4)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Nakon</a:t>
            </a:r>
            <a:r>
              <a:rPr lang="en-US" dirty="0"/>
              <a:t> 15</a:t>
            </a:r>
            <a:r>
              <a:rPr lang="hr-HR" dirty="0"/>
              <a:t>.</a:t>
            </a:r>
            <a:r>
              <a:rPr lang="en-US" dirty="0"/>
              <a:t> </a:t>
            </a:r>
            <a:r>
              <a:rPr lang="hr-HR" dirty="0"/>
              <a:t>tjedna</a:t>
            </a:r>
            <a:r>
              <a:rPr lang="en-US" dirty="0"/>
              <a:t>, sprint</a:t>
            </a:r>
            <a:r>
              <a:rPr lang="hr-HR" dirty="0"/>
              <a:t>ovi se smatraju završenima</a:t>
            </a:r>
            <a:endParaRPr lang="en-US" dirty="0"/>
          </a:p>
          <a:p>
            <a:r>
              <a:rPr lang="hr-HR" dirty="0"/>
              <a:t>Timovi imaju dva ispitna roka u lipnju</a:t>
            </a:r>
            <a:r>
              <a:rPr lang="en-US" dirty="0"/>
              <a:t> / </a:t>
            </a:r>
            <a:r>
              <a:rPr lang="en-US" dirty="0" err="1"/>
              <a:t>srpnju</a:t>
            </a:r>
            <a:r>
              <a:rPr lang="hr-HR" dirty="0"/>
              <a:t> za prezentiranje projekta</a:t>
            </a:r>
            <a:endParaRPr lang="en-US" dirty="0"/>
          </a:p>
          <a:p>
            <a:r>
              <a:rPr lang="hr-HR" dirty="0"/>
              <a:t>Ako timovi ne prezentiraju projekte u lipnju</a:t>
            </a:r>
            <a:r>
              <a:rPr lang="en-US" dirty="0"/>
              <a:t> / </a:t>
            </a:r>
            <a:r>
              <a:rPr lang="en-US" dirty="0" err="1"/>
              <a:t>srpnju</a:t>
            </a:r>
            <a:r>
              <a:rPr lang="en-US" dirty="0"/>
              <a:t>, </a:t>
            </a:r>
            <a:r>
              <a:rPr lang="hr-HR" dirty="0"/>
              <a:t>morat će ponovno upisati kolegij iduće godine</a:t>
            </a:r>
            <a:endParaRPr lang="en-US" dirty="0"/>
          </a:p>
          <a:p>
            <a:pPr lvl="1"/>
            <a:r>
              <a:rPr lang="hr-HR" dirty="0"/>
              <a:t>Neće biti dodatnih mogućnosti za prezentiranje</a:t>
            </a:r>
            <a:endParaRPr lang="en-US" dirty="0"/>
          </a:p>
          <a:p>
            <a:r>
              <a:rPr lang="hr-HR" dirty="0"/>
              <a:t>Tim će dobiti ovoliko bodova:</a:t>
            </a:r>
            <a:br>
              <a:rPr lang="en-US" dirty="0"/>
            </a:br>
            <a:r>
              <a:rPr lang="en-US" dirty="0"/>
              <a:t>NO_TEAM_MEMBERS * ACQUIRED_NO_POINTS</a:t>
            </a:r>
          </a:p>
          <a:p>
            <a:r>
              <a:rPr lang="hr-HR" dirty="0"/>
              <a:t>Članovi tima će međusobno podijeliti bodove</a:t>
            </a:r>
            <a:endParaRPr lang="en-US" dirty="0"/>
          </a:p>
          <a:p>
            <a:endParaRPr lang="hr-HR" dirty="0"/>
          </a:p>
        </p:txBody>
      </p:sp>
      <p:sp>
        <p:nvSpPr>
          <p:cNvPr id="4" name="Pravokutnik 3"/>
          <p:cNvSpPr/>
          <p:nvPr/>
        </p:nvSpPr>
        <p:spPr bwMode="auto">
          <a:xfrm>
            <a:off x="838199" y="2320507"/>
            <a:ext cx="10358887" cy="1759788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r-HR" sz="20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32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dirty="0"/>
              <a:t>Organizacija (5)</a:t>
            </a:r>
          </a:p>
        </p:txBody>
      </p:sp>
      <p:sp>
        <p:nvSpPr>
          <p:cNvPr id="14339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250319" y="1668986"/>
            <a:ext cx="9735359" cy="4105275"/>
          </a:xfrm>
        </p:spPr>
        <p:txBody>
          <a:bodyPr>
            <a:normAutofit/>
          </a:bodyPr>
          <a:lstStyle/>
          <a:p>
            <a:r>
              <a:rPr lang="hr-HR" altLang="sr-Latn-RS" dirty="0"/>
              <a:t>Na obrani se provjerava znanje svakog člana tima</a:t>
            </a:r>
          </a:p>
          <a:p>
            <a:r>
              <a:rPr lang="hr-HR" altLang="sr-Latn-RS" dirty="0" err="1"/>
              <a:t>Validira</a:t>
            </a:r>
            <a:r>
              <a:rPr lang="hr-HR" altLang="sr-Latn-RS" dirty="0"/>
              <a:t> se projekt u cjelini, članovi tima sami odlučuju kako će rasporediti posao, ali svaki član na obrani „odgovara” cijelo gradivo</a:t>
            </a:r>
          </a:p>
          <a:p>
            <a:r>
              <a:rPr lang="hr-HR" altLang="sr-Latn-RS" dirty="0"/>
              <a:t>Svi članovi tima prijavljuju isti ispitni rok</a:t>
            </a:r>
          </a:p>
          <a:p>
            <a:pPr lvl="1"/>
            <a:r>
              <a:rPr lang="hr-HR" altLang="sr-Latn-RS" dirty="0"/>
              <a:t>Ne zaboravite prijaviti ispit!</a:t>
            </a:r>
          </a:p>
          <a:p>
            <a:endParaRPr lang="hr-HR" altLang="sr-Latn-RS" dirty="0"/>
          </a:p>
          <a:p>
            <a:pPr lvl="2"/>
            <a:endParaRPr lang="hr-HR" altLang="sr-Latn-RS" dirty="0"/>
          </a:p>
          <a:p>
            <a:pPr eaLnBrk="1" hangingPunct="1"/>
            <a:endParaRPr lang="hr-HR" altLang="sr-Latn-RS" dirty="0"/>
          </a:p>
        </p:txBody>
      </p:sp>
      <p:pic>
        <p:nvPicPr>
          <p:cNvPr id="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6528" y="300949"/>
            <a:ext cx="1638300" cy="128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258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dirty="0"/>
              <a:t>Organizacija (6)</a:t>
            </a:r>
          </a:p>
        </p:txBody>
      </p:sp>
      <p:sp>
        <p:nvSpPr>
          <p:cNvPr id="14339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250319" y="1668986"/>
            <a:ext cx="9735359" cy="4105275"/>
          </a:xfrm>
        </p:spPr>
        <p:txBody>
          <a:bodyPr/>
          <a:lstStyle/>
          <a:p>
            <a:r>
              <a:rPr lang="hr-HR" altLang="sr-Latn-RS" dirty="0"/>
              <a:t>Odabir tehnologija – po izboru svakog tima</a:t>
            </a:r>
          </a:p>
          <a:p>
            <a:r>
              <a:rPr lang="hr-HR" altLang="sr-Latn-RS" dirty="0"/>
              <a:t>Kôd obavezno držati na GitHub-u (ili sličnom repozitoriju), te dodati nastavnika na projekt, kako bi mogao pratiti napredak</a:t>
            </a:r>
            <a:endParaRPr lang="en-US" altLang="sr-Latn-RS" dirty="0"/>
          </a:p>
          <a:p>
            <a:r>
              <a:rPr lang="en-US" altLang="sr-Latn-RS" dirty="0" err="1"/>
              <a:t>Nastavnik</a:t>
            </a:r>
            <a:r>
              <a:rPr lang="en-US" altLang="sr-Latn-RS" dirty="0"/>
              <a:t> </a:t>
            </a:r>
            <a:r>
              <a:rPr lang="en-US" altLang="sr-Latn-RS" dirty="0" err="1"/>
              <a:t>će</a:t>
            </a:r>
            <a:r>
              <a:rPr lang="en-US" altLang="sr-Latn-RS" dirty="0"/>
              <a:t> </a:t>
            </a:r>
            <a:r>
              <a:rPr lang="en-US" altLang="sr-Latn-RS" dirty="0" err="1"/>
              <a:t>sa</a:t>
            </a:r>
            <a:r>
              <a:rPr lang="en-US" altLang="sr-Latn-RS" dirty="0"/>
              <a:t> </a:t>
            </a:r>
            <a:r>
              <a:rPr lang="en-US" altLang="sr-Latn-RS" dirty="0" err="1"/>
              <a:t>svojim</a:t>
            </a:r>
            <a:r>
              <a:rPr lang="en-US" altLang="sr-Latn-RS" dirty="0"/>
              <a:t> </a:t>
            </a:r>
            <a:r>
              <a:rPr lang="en-US" altLang="sr-Latn-RS" dirty="0" err="1"/>
              <a:t>timom</a:t>
            </a:r>
            <a:r>
              <a:rPr lang="en-US" altLang="sr-Latn-RS" dirty="0"/>
              <a:t> </a:t>
            </a:r>
            <a:r>
              <a:rPr lang="en-US" altLang="sr-Latn-RS" dirty="0" err="1"/>
              <a:t>podijeliti</a:t>
            </a:r>
            <a:r>
              <a:rPr lang="en-US" altLang="sr-Latn-RS" dirty="0"/>
              <a:t> </a:t>
            </a:r>
            <a:r>
              <a:rPr lang="en-US" altLang="sr-Latn-RS" dirty="0" err="1"/>
              <a:t>svoj</a:t>
            </a:r>
            <a:r>
              <a:rPr lang="en-US" altLang="sr-Latn-RS" dirty="0"/>
              <a:t> GitHub </a:t>
            </a:r>
            <a:r>
              <a:rPr lang="en-US" altLang="sr-Latn-RS" dirty="0" err="1"/>
              <a:t>račun</a:t>
            </a:r>
            <a:r>
              <a:rPr lang="en-US" altLang="sr-Latn-RS" dirty="0"/>
              <a:t> </a:t>
            </a:r>
            <a:r>
              <a:rPr lang="en-US" altLang="sr-Latn-RS" dirty="0" err="1"/>
              <a:t>na</a:t>
            </a:r>
            <a:r>
              <a:rPr lang="en-US" altLang="sr-Latn-RS" dirty="0"/>
              <a:t> </a:t>
            </a:r>
            <a:r>
              <a:rPr lang="en-US" altLang="sr-Latn-RS" dirty="0" err="1"/>
              <a:t>prvom</a:t>
            </a:r>
            <a:r>
              <a:rPr lang="en-US" altLang="sr-Latn-RS" dirty="0"/>
              <a:t> </a:t>
            </a:r>
            <a:r>
              <a:rPr lang="en-US" altLang="sr-Latn-RS" dirty="0" err="1"/>
              <a:t>timskom</a:t>
            </a:r>
            <a:r>
              <a:rPr lang="en-US" altLang="sr-Latn-RS" dirty="0"/>
              <a:t> </a:t>
            </a:r>
            <a:r>
              <a:rPr lang="en-US" altLang="sr-Latn-RS" dirty="0" err="1"/>
              <a:t>sastanku</a:t>
            </a:r>
            <a:endParaRPr lang="hr-HR" altLang="sr-Latn-RS" dirty="0"/>
          </a:p>
          <a:p>
            <a:endParaRPr lang="hr-HR" altLang="sr-Latn-RS" dirty="0"/>
          </a:p>
          <a:p>
            <a:endParaRPr lang="hr-HR" altLang="sr-Latn-RS" dirty="0"/>
          </a:p>
          <a:p>
            <a:pPr lvl="2"/>
            <a:endParaRPr lang="hr-HR" altLang="sr-Latn-RS" dirty="0"/>
          </a:p>
          <a:p>
            <a:pPr eaLnBrk="1" hangingPunct="1"/>
            <a:endParaRPr lang="hr-HR" altLang="sr-Latn-RS" dirty="0"/>
          </a:p>
        </p:txBody>
      </p:sp>
      <p:pic>
        <p:nvPicPr>
          <p:cNvPr id="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6528" y="300949"/>
            <a:ext cx="1638300" cy="128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866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254" y="207963"/>
            <a:ext cx="9144000" cy="1057166"/>
          </a:xfrm>
        </p:spPr>
        <p:txBody>
          <a:bodyPr/>
          <a:lstStyle/>
          <a:p>
            <a:pPr algn="l"/>
            <a:r>
              <a:rPr lang="hr-HR" altLang="sr-Latn-RS" dirty="0"/>
              <a:t>Ocjenjivanje</a:t>
            </a:r>
            <a:endParaRPr lang="en-US" dirty="0"/>
          </a:p>
        </p:txBody>
      </p:sp>
      <p:graphicFrame>
        <p:nvGraphicFramePr>
          <p:cNvPr id="5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004661"/>
              </p:ext>
            </p:extLst>
          </p:nvPr>
        </p:nvGraphicFramePr>
        <p:xfrm>
          <a:off x="1467119" y="1695241"/>
          <a:ext cx="8034270" cy="290979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017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17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4965">
                <a:tc>
                  <a:txBody>
                    <a:bodyPr/>
                    <a:lstStyle/>
                    <a:p>
                      <a:r>
                        <a:rPr lang="hr-HR" dirty="0"/>
                        <a:t>Broj osvojenih bodova</a:t>
                      </a:r>
                      <a:endParaRPr lang="hr-HR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C30E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Ocjena</a:t>
                      </a:r>
                      <a:endParaRPr lang="hr-HR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C30E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965">
                <a:tc>
                  <a:txBody>
                    <a:bodyPr/>
                    <a:lstStyle/>
                    <a:p>
                      <a:r>
                        <a:rPr lang="hr-HR" dirty="0"/>
                        <a:t> 0,00 – 50,00</a:t>
                      </a:r>
                      <a:endParaRPr lang="hr-HR" dirty="0">
                        <a:latin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1</a:t>
                      </a:r>
                      <a:r>
                        <a:rPr lang="hr-HR" baseline="0" dirty="0"/>
                        <a:t> (nedovoljan)</a:t>
                      </a:r>
                      <a:endParaRPr lang="hr-HR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4965">
                <a:tc>
                  <a:txBody>
                    <a:bodyPr/>
                    <a:lstStyle/>
                    <a:p>
                      <a:r>
                        <a:rPr lang="hr-HR" dirty="0"/>
                        <a:t>50,01 – 58,00</a:t>
                      </a:r>
                      <a:endParaRPr lang="hr-HR" dirty="0">
                        <a:latin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 (dovoljan)</a:t>
                      </a:r>
                      <a:endParaRPr lang="hr-HR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965">
                <a:tc>
                  <a:txBody>
                    <a:bodyPr/>
                    <a:lstStyle/>
                    <a:p>
                      <a:r>
                        <a:rPr lang="hr-HR" dirty="0"/>
                        <a:t>58,01 – 75,00</a:t>
                      </a:r>
                      <a:endParaRPr lang="hr-HR" dirty="0">
                        <a:latin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3 (dobar)</a:t>
                      </a:r>
                      <a:endParaRPr lang="hr-HR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4965">
                <a:tc>
                  <a:txBody>
                    <a:bodyPr/>
                    <a:lstStyle/>
                    <a:p>
                      <a:r>
                        <a:rPr lang="hr-HR" dirty="0"/>
                        <a:t>75,01 – 92,00</a:t>
                      </a:r>
                      <a:endParaRPr lang="hr-HR" dirty="0">
                        <a:latin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4 (vrlo dobar)</a:t>
                      </a:r>
                      <a:endParaRPr lang="hr-HR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4965">
                <a:tc>
                  <a:txBody>
                    <a:bodyPr/>
                    <a:lstStyle/>
                    <a:p>
                      <a:r>
                        <a:rPr lang="hr-HR" dirty="0"/>
                        <a:t>92,01 – 100,00</a:t>
                      </a:r>
                      <a:endParaRPr lang="hr-HR" dirty="0">
                        <a:latin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5 (izvrstan)</a:t>
                      </a:r>
                      <a:endParaRPr lang="hr-HR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737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dirty="0"/>
              <a:t>Prva isporuka</a:t>
            </a:r>
          </a:p>
        </p:txBody>
      </p:sp>
      <p:sp>
        <p:nvSpPr>
          <p:cNvPr id="14339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250319" y="1668986"/>
            <a:ext cx="10103481" cy="4105275"/>
          </a:xfrm>
        </p:spPr>
        <p:txBody>
          <a:bodyPr>
            <a:normAutofit/>
          </a:bodyPr>
          <a:lstStyle/>
          <a:p>
            <a:r>
              <a:rPr lang="hr-HR" altLang="sr-Latn-RS" dirty="0"/>
              <a:t>Studenti do kratkog koordinacijskog sastanka u </a:t>
            </a:r>
            <a:r>
              <a:rPr lang="hr-HR" altLang="sr-Latn-RS" dirty="0">
                <a:solidFill>
                  <a:srgbClr val="C30E60"/>
                </a:solidFill>
              </a:rPr>
              <a:t>3. tjednu </a:t>
            </a:r>
            <a:r>
              <a:rPr lang="hr-HR" altLang="sr-Latn-RS" dirty="0"/>
              <a:t>isporučuju sljedeće:</a:t>
            </a:r>
          </a:p>
          <a:p>
            <a:pPr lvl="2"/>
            <a:r>
              <a:rPr lang="hr-HR" altLang="sr-Latn-RS" dirty="0"/>
              <a:t>Odluka o voditelju tima (član tima koji će biti zadužen za koordinaciju i komunikaciju s nastavnicima)</a:t>
            </a:r>
          </a:p>
          <a:p>
            <a:pPr lvl="2"/>
            <a:r>
              <a:rPr lang="hr-HR" altLang="sr-Latn-RS" dirty="0"/>
              <a:t>Kratki opis projekta (strukturirani dokument od 3-4 stranice, opis baze, opisane komponente sustava, dijagrami, itd. Dodati sve ono što će nastavnicima omogućiti kvalitetnu validaciju ideje projekta)</a:t>
            </a:r>
          </a:p>
          <a:p>
            <a:pPr lvl="2"/>
            <a:r>
              <a:rPr lang="hr-HR" altLang="sr-Latn-RS" dirty="0"/>
              <a:t>Plan isporuke (engl. </a:t>
            </a:r>
            <a:r>
              <a:rPr lang="hr-HR" altLang="sr-Latn-RS" i="1" dirty="0" err="1"/>
              <a:t>application</a:t>
            </a:r>
            <a:r>
              <a:rPr lang="hr-HR" altLang="sr-Latn-RS" i="1" dirty="0"/>
              <a:t> development plan </a:t>
            </a:r>
            <a:r>
              <a:rPr lang="hr-HR" altLang="sr-Latn-RS" i="1" dirty="0" err="1"/>
              <a:t>document</a:t>
            </a:r>
            <a:r>
              <a:rPr lang="hr-HR" altLang="sr-Latn-RS" dirty="0"/>
              <a:t>)</a:t>
            </a:r>
          </a:p>
          <a:p>
            <a:pPr lvl="3"/>
            <a:r>
              <a:rPr lang="hr-HR" altLang="sr-Latn-RS" dirty="0"/>
              <a:t>Plan isporuka s dvotjednom ili boljom preciznošću</a:t>
            </a:r>
          </a:p>
          <a:p>
            <a:pPr lvl="3"/>
            <a:r>
              <a:rPr lang="hr-HR" altLang="sr-Latn-RS" dirty="0"/>
              <a:t>Ugovor između tima i nastavnika</a:t>
            </a:r>
          </a:p>
          <a:p>
            <a:pPr lvl="3"/>
            <a:r>
              <a:rPr lang="hr-HR" altLang="sr-Latn-RS" dirty="0"/>
              <a:t>Nosi 1.5 bodova</a:t>
            </a:r>
          </a:p>
          <a:p>
            <a:pPr lvl="2"/>
            <a:r>
              <a:rPr lang="hr-HR" altLang="sr-Latn-RS" dirty="0"/>
              <a:t>Prezentirana ideja projekta u obliku kratke prezentacije</a:t>
            </a:r>
          </a:p>
        </p:txBody>
      </p:sp>
      <p:pic>
        <p:nvPicPr>
          <p:cNvPr id="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6528" y="300949"/>
            <a:ext cx="1638300" cy="128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173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Ostale isporuke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hr-HR" dirty="0"/>
              <a:t>Funkcionalna specifikacija</a:t>
            </a:r>
          </a:p>
          <a:p>
            <a:pPr lvl="1"/>
            <a:r>
              <a:rPr lang="hr-HR" dirty="0"/>
              <a:t>Komparativna analiza</a:t>
            </a:r>
          </a:p>
          <a:p>
            <a:pPr lvl="1"/>
            <a:r>
              <a:rPr lang="hr-HR" dirty="0"/>
              <a:t>Integracijski testovi (engl. </a:t>
            </a:r>
            <a:r>
              <a:rPr lang="hr-HR" i="1" dirty="0" err="1"/>
              <a:t>integration</a:t>
            </a:r>
            <a:r>
              <a:rPr lang="hr-HR" i="1" dirty="0"/>
              <a:t> </a:t>
            </a:r>
            <a:r>
              <a:rPr lang="hr-HR" i="1" dirty="0" err="1"/>
              <a:t>tests</a:t>
            </a:r>
            <a:r>
              <a:rPr lang="hr-HR" i="1" dirty="0"/>
              <a:t> </a:t>
            </a:r>
            <a:r>
              <a:rPr lang="hr-HR" i="1" dirty="0" err="1"/>
              <a:t>document</a:t>
            </a:r>
            <a:r>
              <a:rPr lang="hr-HR" dirty="0"/>
              <a:t>)</a:t>
            </a:r>
          </a:p>
          <a:p>
            <a:pPr lvl="2"/>
            <a:r>
              <a:rPr lang="hr-HR" dirty="0"/>
              <a:t>Opisuje kako testirati sve funkcionalnosti iz funkcionalne specifikacije</a:t>
            </a:r>
          </a:p>
          <a:p>
            <a:pPr lvl="2"/>
            <a:r>
              <a:rPr lang="hr-HR" dirty="0"/>
              <a:t>Svaki test ima redni broj, opis te niz korak koje treba odraditi kako bi se provjerila funkcionalnost</a:t>
            </a:r>
          </a:p>
          <a:p>
            <a:pPr lvl="2"/>
            <a:r>
              <a:rPr lang="hr-HR" dirty="0"/>
              <a:t>Potrebno je definirati testove za barem 5 ključnih funkcionalnosti</a:t>
            </a:r>
          </a:p>
          <a:p>
            <a:pPr lvl="1"/>
            <a:r>
              <a:rPr lang="hr-HR" dirty="0"/>
              <a:t>Tehnička dokumentacija</a:t>
            </a:r>
          </a:p>
          <a:p>
            <a:pPr lvl="1"/>
            <a:r>
              <a:rPr lang="hr-HR" dirty="0"/>
              <a:t>Korisnička dokumentacija</a:t>
            </a:r>
          </a:p>
          <a:p>
            <a:pPr lvl="2"/>
            <a:r>
              <a:rPr lang="hr-HR" dirty="0"/>
              <a:t>Željeno: video upute</a:t>
            </a:r>
          </a:p>
          <a:p>
            <a:pPr lvl="1"/>
            <a:r>
              <a:rPr lang="hr-HR" dirty="0" err="1"/>
              <a:t>Powerpoint</a:t>
            </a:r>
            <a:r>
              <a:rPr lang="hr-HR" dirty="0"/>
              <a:t> prezentacija za obranu</a:t>
            </a:r>
          </a:p>
          <a:p>
            <a:pPr lvl="2"/>
            <a:endParaRPr lang="hr-HR" dirty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69239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dirty="0"/>
              <a:t>Shema ocjenjivanja</a:t>
            </a:r>
          </a:p>
        </p:txBody>
      </p:sp>
      <p:sp>
        <p:nvSpPr>
          <p:cNvPr id="14339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250319" y="1668986"/>
            <a:ext cx="9735359" cy="4105275"/>
          </a:xfrm>
        </p:spPr>
        <p:txBody>
          <a:bodyPr/>
          <a:lstStyle/>
          <a:p>
            <a:r>
              <a:rPr lang="hr-HR" altLang="sr-Latn-RS" dirty="0"/>
              <a:t>Za detalje o ocjenjivanju projekata i važnost pojedinih dokumenata pogledajte dokument </a:t>
            </a:r>
            <a:r>
              <a:rPr lang="hr-HR" altLang="sr-Latn-RS" dirty="0">
                <a:solidFill>
                  <a:schemeClr val="accent1"/>
                </a:solidFill>
              </a:rPr>
              <a:t>VUA26_OICAR Marking Scheme_Template.xlsx</a:t>
            </a:r>
          </a:p>
        </p:txBody>
      </p:sp>
      <p:pic>
        <p:nvPicPr>
          <p:cNvPr id="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6528" y="300949"/>
            <a:ext cx="1638300" cy="128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8126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0591" y="3543112"/>
            <a:ext cx="6476999" cy="2014537"/>
          </a:xfrm>
        </p:spPr>
        <p:txBody>
          <a:bodyPr/>
          <a:lstStyle/>
          <a:p>
            <a:r>
              <a:rPr lang="en-US" dirty="0" err="1"/>
              <a:t>Hvala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pažnji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26191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F7B4C40-6D5B-41D5-940C-974B0A325908}"/>
              </a:ext>
            </a:extLst>
          </p:cNvPr>
          <p:cNvSpPr txBox="1">
            <a:spLocks/>
          </p:cNvSpPr>
          <p:nvPr/>
        </p:nvSpPr>
        <p:spPr>
          <a:xfrm>
            <a:off x="6386419" y="1999582"/>
            <a:ext cx="4418409" cy="151090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ctr"/>
            <a:endParaRPr lang="en-US" sz="3300" dirty="0">
              <a:solidFill>
                <a:schemeClr val="bg1"/>
              </a:solidFill>
              <a:latin typeface="Stolzl Bold" panose="00000800000000000000" pitchFamily="50" charset="-18"/>
            </a:endParaRPr>
          </a:p>
          <a:p>
            <a:pPr algn="ctr"/>
            <a:r>
              <a:rPr lang="en-US" sz="3300" dirty="0" err="1">
                <a:solidFill>
                  <a:schemeClr val="bg1"/>
                </a:solidFill>
                <a:latin typeface="Stolzl Bold" panose="00000800000000000000" pitchFamily="50" charset="-18"/>
              </a:rPr>
              <a:t>Oblikovanje</a:t>
            </a:r>
            <a:r>
              <a:rPr lang="en-US" sz="3300" dirty="0">
                <a:solidFill>
                  <a:schemeClr val="bg1"/>
                </a:solidFill>
                <a:latin typeface="Stolzl Bold" panose="00000800000000000000" pitchFamily="50" charset="-18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Stolzl Bold" panose="00000800000000000000" pitchFamily="50" charset="-18"/>
              </a:rPr>
              <a:t>i</a:t>
            </a:r>
            <a:r>
              <a:rPr lang="en-US" sz="3300" dirty="0">
                <a:solidFill>
                  <a:schemeClr val="bg1"/>
                </a:solidFill>
                <a:latin typeface="Stolzl Bold" panose="00000800000000000000" pitchFamily="50" charset="-18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Stolzl Bold" panose="00000800000000000000" pitchFamily="50" charset="-18"/>
              </a:rPr>
              <a:t>izrada</a:t>
            </a:r>
            <a:r>
              <a:rPr lang="en-US" sz="3300" dirty="0">
                <a:solidFill>
                  <a:schemeClr val="bg1"/>
                </a:solidFill>
                <a:latin typeface="Stolzl Bold" panose="00000800000000000000" pitchFamily="50" charset="-18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Stolzl Bold" panose="00000800000000000000" pitchFamily="50" charset="-18"/>
              </a:rPr>
              <a:t>cjelovitog</a:t>
            </a:r>
            <a:r>
              <a:rPr lang="en-US" sz="3300" dirty="0">
                <a:solidFill>
                  <a:schemeClr val="bg1"/>
                </a:solidFill>
                <a:latin typeface="Stolzl Bold" panose="00000800000000000000" pitchFamily="50" charset="-18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Stolzl Bold" panose="00000800000000000000" pitchFamily="50" charset="-18"/>
              </a:rPr>
              <a:t>aplikativnog</a:t>
            </a:r>
            <a:r>
              <a:rPr lang="en-US" sz="3300" dirty="0">
                <a:solidFill>
                  <a:schemeClr val="bg1"/>
                </a:solidFill>
                <a:latin typeface="Stolzl Bold" panose="00000800000000000000" pitchFamily="50" charset="-18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Stolzl Bold" panose="00000800000000000000" pitchFamily="50" charset="-18"/>
              </a:rPr>
              <a:t>rješenja</a:t>
            </a:r>
            <a:endParaRPr lang="hr-HR" sz="3300" dirty="0">
              <a:solidFill>
                <a:schemeClr val="bg1"/>
              </a:solidFill>
              <a:latin typeface="Stolzl Book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998147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1"/>
          <p:cNvSpPr>
            <a:spLocks noGrp="1"/>
          </p:cNvSpPr>
          <p:nvPr>
            <p:ph type="title"/>
          </p:nvPr>
        </p:nvSpPr>
        <p:spPr>
          <a:xfrm>
            <a:off x="838200" y="365036"/>
            <a:ext cx="10515600" cy="1325563"/>
          </a:xfrm>
        </p:spPr>
        <p:txBody>
          <a:bodyPr/>
          <a:lstStyle/>
          <a:p>
            <a:pPr eaLnBrk="1" hangingPunct="1"/>
            <a:r>
              <a:rPr lang="hr-HR" altLang="sr-Latn-RS" dirty="0"/>
              <a:t>Organizacija predavanja i vježbi</a:t>
            </a:r>
          </a:p>
        </p:txBody>
      </p:sp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636550"/>
              </p:ext>
            </p:extLst>
          </p:nvPr>
        </p:nvGraphicFramePr>
        <p:xfrm>
          <a:off x="1069851" y="1831225"/>
          <a:ext cx="9378682" cy="16560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447706">
                  <a:extLst>
                    <a:ext uri="{9D8B030D-6E8A-4147-A177-3AD203B41FA5}">
                      <a16:colId xmlns:a16="http://schemas.microsoft.com/office/drawing/2014/main" val="1107623500"/>
                    </a:ext>
                  </a:extLst>
                </a:gridCol>
                <a:gridCol w="3349694">
                  <a:extLst>
                    <a:ext uri="{9D8B030D-6E8A-4147-A177-3AD203B41FA5}">
                      <a16:colId xmlns:a16="http://schemas.microsoft.com/office/drawing/2014/main" val="2474946012"/>
                    </a:ext>
                  </a:extLst>
                </a:gridCol>
                <a:gridCol w="3581282">
                  <a:extLst>
                    <a:ext uri="{9D8B030D-6E8A-4147-A177-3AD203B41FA5}">
                      <a16:colId xmlns:a16="http://schemas.microsoft.com/office/drawing/2014/main" val="361866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rgbClr val="C30E60"/>
                          </a:solidFill>
                        </a:rPr>
                        <a:t>Nositelj</a:t>
                      </a:r>
                      <a:r>
                        <a:rPr lang="en-US" dirty="0" err="1">
                          <a:solidFill>
                            <a:srgbClr val="C30E60"/>
                          </a:solidFill>
                        </a:rPr>
                        <a:t>i</a:t>
                      </a:r>
                      <a:r>
                        <a:rPr lang="hr-HR" baseline="0" dirty="0">
                          <a:solidFill>
                            <a:srgbClr val="C30E60"/>
                          </a:solidFill>
                        </a:rPr>
                        <a:t> kolegija:</a:t>
                      </a:r>
                      <a:endParaRPr lang="hr-HR" dirty="0">
                        <a:solidFill>
                          <a:srgbClr val="C30E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b="0" baseline="0" dirty="0"/>
                        <a:t>Tomislav Keščec, pred.</a:t>
                      </a:r>
                      <a:endParaRPr lang="en-US" b="0" baseline="0" dirty="0"/>
                    </a:p>
                    <a:p>
                      <a:r>
                        <a:rPr lang="hr-HR" b="0" dirty="0"/>
                        <a:t>izv. prof. dr. sc. Goran Đambić</a:t>
                      </a:r>
                    </a:p>
                    <a:p>
                      <a:r>
                        <a:rPr lang="hr-HR" b="0" dirty="0"/>
                        <a:t>izv. prof. dr. sc. Danijel</a:t>
                      </a:r>
                      <a:r>
                        <a:rPr lang="hr-HR" b="0" baseline="0" dirty="0"/>
                        <a:t> Kučak</a:t>
                      </a:r>
                      <a:endParaRPr lang="en-US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0" kern="1200" dirty="0" err="1">
                          <a:solidFill>
                            <a:srgbClr val="C30E60"/>
                          </a:solidFill>
                          <a:latin typeface="+mn-lt"/>
                          <a:ea typeface="+mn-ea"/>
                          <a:cs typeface="+mn-cs"/>
                        </a:rPr>
                        <a:t>tomislav</a:t>
                      </a:r>
                      <a:r>
                        <a:rPr lang="en-US" sz="1800" b="0" kern="1200" dirty="0">
                          <a:solidFill>
                            <a:srgbClr val="C30E6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hr-HR" sz="1800" b="0" kern="1200" dirty="0" err="1">
                          <a:solidFill>
                            <a:srgbClr val="C30E60"/>
                          </a:solidFill>
                          <a:latin typeface="+mn-lt"/>
                          <a:ea typeface="+mn-ea"/>
                          <a:cs typeface="+mn-cs"/>
                        </a:rPr>
                        <a:t>kescec</a:t>
                      </a:r>
                      <a:r>
                        <a:rPr lang="en-US" sz="1800" b="0" kern="1200" dirty="0">
                          <a:solidFill>
                            <a:srgbClr val="C30E60"/>
                          </a:solidFill>
                          <a:latin typeface="+mn-lt"/>
                          <a:ea typeface="+mn-ea"/>
                          <a:cs typeface="+mn-cs"/>
                        </a:rPr>
                        <a:t>@algebra.hr</a:t>
                      </a:r>
                    </a:p>
                    <a:p>
                      <a:r>
                        <a:rPr lang="hr-HR" sz="1800" b="0" kern="1200" dirty="0">
                          <a:solidFill>
                            <a:srgbClr val="C30E60"/>
                          </a:solidFill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goran.djambic@algebra.hr</a:t>
                      </a:r>
                      <a:endParaRPr lang="hr-HR" sz="1800" b="0" kern="1200" dirty="0">
                        <a:solidFill>
                          <a:srgbClr val="C30E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b="0" dirty="0">
                          <a:solidFill>
                            <a:srgbClr val="C30E60"/>
                          </a:solidFill>
                        </a:rPr>
                        <a:t>danijel.kucak@algebra.hr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64679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hr-HR" b="1" dirty="0">
                          <a:solidFill>
                            <a:srgbClr val="C30E60"/>
                          </a:solidFill>
                        </a:rPr>
                        <a:t>Izvođenje</a:t>
                      </a:r>
                      <a:r>
                        <a:rPr lang="hr-HR" b="1" baseline="0" dirty="0">
                          <a:solidFill>
                            <a:srgbClr val="C30E60"/>
                          </a:solidFill>
                        </a:rPr>
                        <a:t> nastave:</a:t>
                      </a:r>
                      <a:endParaRPr lang="hr-HR" b="1" dirty="0">
                        <a:solidFill>
                          <a:srgbClr val="C30E6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rgbClr val="C30E60"/>
                          </a:solidFill>
                        </a:rPr>
                        <a:t>Predavanja</a:t>
                      </a:r>
                    </a:p>
                  </a:txBody>
                  <a:tcPr>
                    <a:solidFill>
                      <a:schemeClr val="bg2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Samo danas</a:t>
                      </a:r>
                    </a:p>
                  </a:txBody>
                  <a:tcPr>
                    <a:solidFill>
                      <a:schemeClr val="bg2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623154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rgbClr val="C30E60"/>
                          </a:solidFill>
                        </a:rPr>
                        <a:t>Vježbe</a:t>
                      </a:r>
                    </a:p>
                  </a:txBody>
                  <a:tcPr>
                    <a:solidFill>
                      <a:schemeClr val="bg2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hr-HR" altLang="sr-Latn-RS" dirty="0"/>
                        <a:t>Prema timovima, po</a:t>
                      </a:r>
                      <a:r>
                        <a:rPr lang="hr-HR" altLang="sr-Latn-RS" baseline="0" dirty="0"/>
                        <a:t> dogovoru</a:t>
                      </a:r>
                      <a:endParaRPr lang="hr-HR" altLang="sr-Latn-RS" dirty="0"/>
                    </a:p>
                  </a:txBody>
                  <a:tcPr>
                    <a:solidFill>
                      <a:schemeClr val="bg2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630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122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Informacije o kolegiju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sr-Latn-RS" dirty="0"/>
              <a:t>6 ECTS bodova</a:t>
            </a:r>
          </a:p>
          <a:p>
            <a:r>
              <a:rPr lang="hr-HR" altLang="sr-Latn-RS" dirty="0"/>
              <a:t>cca 1</a:t>
            </a:r>
            <a:r>
              <a:rPr lang="en-US" altLang="sr-Latn-RS" dirty="0"/>
              <a:t>80</a:t>
            </a:r>
            <a:r>
              <a:rPr lang="hr-HR" altLang="sr-Latn-RS" dirty="0"/>
              <a:t> sati rada po studentu</a:t>
            </a:r>
            <a:endParaRPr lang="hr-HR" dirty="0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6291" y="0"/>
            <a:ext cx="4983616" cy="435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154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dirty="0"/>
              <a:t>Cilj kolegija</a:t>
            </a:r>
          </a:p>
        </p:txBody>
      </p:sp>
      <p:sp>
        <p:nvSpPr>
          <p:cNvPr id="11267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177546" y="1690688"/>
            <a:ext cx="8640762" cy="4105275"/>
          </a:xfrm>
        </p:spPr>
        <p:txBody>
          <a:bodyPr>
            <a:normAutofit fontScale="92500" lnSpcReduction="10000"/>
          </a:bodyPr>
          <a:lstStyle/>
          <a:p>
            <a:r>
              <a:rPr lang="hr-HR" altLang="sr-Latn-RS" dirty="0">
                <a:solidFill>
                  <a:srgbClr val="C30E60"/>
                </a:solidFill>
              </a:rPr>
              <a:t>oblikovati arhitekturu aplikativnog rješenja sastavljenog od više komponenti</a:t>
            </a:r>
          </a:p>
          <a:p>
            <a:r>
              <a:rPr lang="hr-HR" altLang="sr-Latn-RS" dirty="0">
                <a:solidFill>
                  <a:srgbClr val="C30E60"/>
                </a:solidFill>
              </a:rPr>
              <a:t>odabrati prikladne tehnologije te izraditi bazu podataka i servisni sloj</a:t>
            </a:r>
          </a:p>
          <a:p>
            <a:r>
              <a:rPr lang="hr-HR" altLang="sr-Latn-RS" dirty="0">
                <a:solidFill>
                  <a:srgbClr val="C30E60"/>
                </a:solidFill>
              </a:rPr>
              <a:t>implementirati klijentski i poslužiteljski sloj aplikacije s naglaskom na </a:t>
            </a:r>
            <a:r>
              <a:rPr lang="hr-HR" altLang="sr-Latn-RS" dirty="0" err="1">
                <a:solidFill>
                  <a:srgbClr val="C30E60"/>
                </a:solidFill>
              </a:rPr>
              <a:t>responzivnost</a:t>
            </a:r>
            <a:r>
              <a:rPr lang="hr-HR" altLang="sr-Latn-RS" dirty="0">
                <a:solidFill>
                  <a:srgbClr val="C30E60"/>
                </a:solidFill>
              </a:rPr>
              <a:t> i adaptivnost (web)</a:t>
            </a:r>
          </a:p>
          <a:p>
            <a:r>
              <a:rPr lang="hr-HR" altLang="sr-Latn-RS" dirty="0">
                <a:solidFill>
                  <a:srgbClr val="C30E60"/>
                </a:solidFill>
              </a:rPr>
              <a:t>implementirati desktop aplikaciju kao korisnika servisnog sloja (desktop)</a:t>
            </a:r>
          </a:p>
          <a:p>
            <a:r>
              <a:rPr lang="hr-HR" altLang="sr-Latn-RS" dirty="0">
                <a:solidFill>
                  <a:srgbClr val="C30E60"/>
                </a:solidFill>
              </a:rPr>
              <a:t>implementirati mobilnu aplikaciju kao korisnika servisnog sloja (</a:t>
            </a:r>
            <a:r>
              <a:rPr lang="hr-HR" altLang="sr-Latn-RS" dirty="0" err="1">
                <a:solidFill>
                  <a:srgbClr val="C30E60"/>
                </a:solidFill>
              </a:rPr>
              <a:t>mobile</a:t>
            </a:r>
            <a:r>
              <a:rPr lang="hr-HR" altLang="sr-Latn-RS" dirty="0">
                <a:solidFill>
                  <a:srgbClr val="C30E60"/>
                </a:solidFill>
              </a:rPr>
              <a:t>)   - opcionalno kao zamjena za jedno od prethodne 2 točke</a:t>
            </a:r>
            <a:endParaRPr lang="hr-HR" altLang="sr-Latn-RS" dirty="0"/>
          </a:p>
          <a:p>
            <a:endParaRPr lang="hr-HR" altLang="sr-Latn-RS" dirty="0"/>
          </a:p>
        </p:txBody>
      </p:sp>
    </p:spTree>
    <p:extLst>
      <p:ext uri="{BB962C8B-B14F-4D97-AF65-F5344CB8AC3E}">
        <p14:creationId xmlns:p14="http://schemas.microsoft.com/office/powerpoint/2010/main" val="3809978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/>
              <a:t>Polaganje kolegija</a:t>
            </a:r>
          </a:p>
        </p:txBody>
      </p:sp>
      <p:sp>
        <p:nvSpPr>
          <p:cNvPr id="14339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250319" y="1668986"/>
            <a:ext cx="9735359" cy="4105275"/>
          </a:xfrm>
        </p:spPr>
        <p:txBody>
          <a:bodyPr/>
          <a:lstStyle/>
          <a:p>
            <a:pPr eaLnBrk="1" hangingPunct="1"/>
            <a:r>
              <a:rPr lang="hr-HR" altLang="sr-Latn-RS" dirty="0"/>
              <a:t>Metode provjeravanja ishoda:</a:t>
            </a:r>
          </a:p>
          <a:p>
            <a:pPr lvl="1" eaLnBrk="1" hangingPunct="1"/>
            <a:r>
              <a:rPr lang="hr-HR" altLang="sr-Latn-RS" dirty="0"/>
              <a:t>Prezentacija ideje projekta (</a:t>
            </a:r>
            <a:r>
              <a:rPr lang="hr-HR" altLang="sr-Latn-RS" dirty="0" err="1"/>
              <a:t>pitch</a:t>
            </a:r>
            <a:r>
              <a:rPr lang="hr-HR" altLang="sr-Latn-RS" dirty="0"/>
              <a:t> – 6-7 minuta po projektu)</a:t>
            </a:r>
          </a:p>
          <a:p>
            <a:pPr lvl="1" eaLnBrk="1" hangingPunct="1"/>
            <a:r>
              <a:rPr lang="hr-HR" altLang="sr-Latn-RS" dirty="0"/>
              <a:t>Izrada projektne dokumentacije</a:t>
            </a:r>
          </a:p>
          <a:p>
            <a:pPr lvl="1" eaLnBrk="1" hangingPunct="1"/>
            <a:r>
              <a:rPr lang="hr-HR" altLang="sr-Latn-RS" dirty="0"/>
              <a:t>Implementacija projektnog zadatka</a:t>
            </a:r>
          </a:p>
          <a:p>
            <a:pPr lvl="1" eaLnBrk="1" hangingPunct="1"/>
            <a:r>
              <a:rPr lang="hr-HR" altLang="sr-Latn-RS" dirty="0"/>
              <a:t>Prezentacija (obrana) projekta</a:t>
            </a:r>
          </a:p>
        </p:txBody>
      </p:sp>
      <p:pic>
        <p:nvPicPr>
          <p:cNvPr id="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6528" y="300949"/>
            <a:ext cx="1638300" cy="128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692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dirty="0"/>
              <a:t>Organizacija (1)</a:t>
            </a:r>
          </a:p>
        </p:txBody>
      </p:sp>
      <p:sp>
        <p:nvSpPr>
          <p:cNvPr id="14339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250319" y="1668986"/>
            <a:ext cx="9735359" cy="4105275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hr-HR" altLang="sr-Latn-RS" dirty="0"/>
              <a:t>Projekti su timski, izrađuju se u grupama od 4 članova (</a:t>
            </a:r>
            <a:r>
              <a:rPr lang="hr-HR" altLang="sr-Latn-RS" b="1" dirty="0"/>
              <a:t>iznimno</a:t>
            </a:r>
            <a:r>
              <a:rPr lang="hr-HR" altLang="sr-Latn-RS" dirty="0"/>
              <a:t> 5)</a:t>
            </a:r>
          </a:p>
          <a:p>
            <a:r>
              <a:rPr lang="hr-HR" altLang="sr-Latn-RS" dirty="0"/>
              <a:t>Studenti se organiziraju u timove (</a:t>
            </a:r>
            <a:r>
              <a:rPr lang="hr-HR" altLang="sr-Latn-RS" dirty="0">
                <a:solidFill>
                  <a:srgbClr val="C30E60"/>
                </a:solidFill>
              </a:rPr>
              <a:t>rok je </a:t>
            </a:r>
            <a:r>
              <a:rPr lang="en-US" altLang="sr-Latn-RS" dirty="0" err="1">
                <a:solidFill>
                  <a:srgbClr val="C30E60"/>
                </a:solidFill>
              </a:rPr>
              <a:t>nedjelja</a:t>
            </a:r>
            <a:r>
              <a:rPr lang="hr-HR" altLang="sr-Latn-RS" dirty="0">
                <a:solidFill>
                  <a:srgbClr val="C30E60"/>
                </a:solidFill>
              </a:rPr>
              <a:t> </a:t>
            </a:r>
            <a:r>
              <a:rPr lang="en-US" altLang="sr-Latn-RS" dirty="0">
                <a:solidFill>
                  <a:srgbClr val="C30E60"/>
                </a:solidFill>
              </a:rPr>
              <a:t>0</a:t>
            </a:r>
            <a:r>
              <a:rPr lang="hr-HR" altLang="sr-Latn-RS" dirty="0">
                <a:solidFill>
                  <a:srgbClr val="C30E60"/>
                </a:solidFill>
              </a:rPr>
              <a:t>8.03.2026. </a:t>
            </a:r>
            <a:r>
              <a:rPr lang="en-US" altLang="sr-Latn-RS" dirty="0">
                <a:solidFill>
                  <a:srgbClr val="C30E60"/>
                </a:solidFill>
              </a:rPr>
              <a:t>23</a:t>
            </a:r>
            <a:r>
              <a:rPr lang="hr-HR" altLang="sr-Latn-RS" dirty="0">
                <a:solidFill>
                  <a:srgbClr val="C30E60"/>
                </a:solidFill>
              </a:rPr>
              <a:t>:</a:t>
            </a:r>
            <a:r>
              <a:rPr lang="en-US" altLang="sr-Latn-RS" dirty="0">
                <a:solidFill>
                  <a:srgbClr val="C30E60"/>
                </a:solidFill>
              </a:rPr>
              <a:t>59</a:t>
            </a:r>
            <a:r>
              <a:rPr lang="hr-HR" altLang="sr-Latn-RS" dirty="0">
                <a:solidFill>
                  <a:srgbClr val="C30E60"/>
                </a:solidFill>
              </a:rPr>
              <a:t> – jedan član tima šalje na e-mail popis svih članova tima</a:t>
            </a:r>
            <a:r>
              <a:rPr lang="hr-HR" altLang="sr-Latn-RS" dirty="0"/>
              <a:t>)</a:t>
            </a:r>
          </a:p>
          <a:p>
            <a:pPr lvl="1"/>
            <a:r>
              <a:rPr lang="hr-HR" altLang="sr-Latn-RS" dirty="0" err="1"/>
              <a:t>Subject</a:t>
            </a:r>
            <a:r>
              <a:rPr lang="hr-HR" altLang="sr-Latn-RS" dirty="0"/>
              <a:t>: OICAR </a:t>
            </a:r>
            <a:r>
              <a:rPr lang="hr-HR" altLang="sr-Latn-RS" dirty="0" err="1"/>
              <a:t>team</a:t>
            </a:r>
            <a:endParaRPr lang="hr-HR" altLang="sr-Latn-RS" dirty="0"/>
          </a:p>
          <a:p>
            <a:pPr lvl="1"/>
            <a:r>
              <a:rPr lang="hr-HR" altLang="sr-Latn-RS" dirty="0"/>
              <a:t>To: Danijel</a:t>
            </a:r>
            <a:r>
              <a:rPr lang="en-US" altLang="sr-Latn-RS" dirty="0"/>
              <a:t> &amp; </a:t>
            </a:r>
            <a:r>
              <a:rPr lang="hr-HR" altLang="sr-Latn-RS" dirty="0"/>
              <a:t>Tomislav</a:t>
            </a:r>
          </a:p>
          <a:p>
            <a:r>
              <a:rPr lang="hr-HR" altLang="sr-Latn-RS" dirty="0"/>
              <a:t>Studenti koji neće biti grupirani u timove Vašim odabirom, bit će slučajnim odabirom raspoređeni u grupe</a:t>
            </a:r>
          </a:p>
          <a:p>
            <a:r>
              <a:rPr lang="hr-HR" altLang="sr-Latn-RS" dirty="0">
                <a:solidFill>
                  <a:srgbClr val="C30E60"/>
                </a:solidFill>
              </a:rPr>
              <a:t>Početkom 3. tjedna (09.-</a:t>
            </a:r>
            <a:r>
              <a:rPr lang="en-US" altLang="sr-Latn-RS" dirty="0">
                <a:solidFill>
                  <a:srgbClr val="C30E60"/>
                </a:solidFill>
              </a:rPr>
              <a:t>1</a:t>
            </a:r>
            <a:r>
              <a:rPr lang="hr-HR" altLang="sr-Latn-RS" dirty="0">
                <a:solidFill>
                  <a:srgbClr val="C30E60"/>
                </a:solidFill>
              </a:rPr>
              <a:t>1.03.2026.) </a:t>
            </a:r>
            <a:r>
              <a:rPr lang="hr-HR" altLang="sr-Latn-RS" dirty="0"/>
              <a:t>nastavnici će s timovima dogovoriti inicijalne termine i dogovoriti </a:t>
            </a:r>
            <a:r>
              <a:rPr lang="hr-HR" altLang="sr-Latn-RS" b="1" dirty="0"/>
              <a:t>prvi kratki koordinacijski sastanak </a:t>
            </a:r>
            <a:r>
              <a:rPr lang="hr-HR" altLang="sr-Latn-RS" dirty="0"/>
              <a:t>(Teams) u drugoj polovici istog tjedna</a:t>
            </a:r>
          </a:p>
          <a:p>
            <a:r>
              <a:rPr lang="hr-HR" altLang="sr-Latn-RS" dirty="0"/>
              <a:t>Na tom prvom sastanku u 3. tjednu </a:t>
            </a:r>
            <a:r>
              <a:rPr lang="en-US" altLang="sr-Latn-RS" dirty="0" err="1"/>
              <a:t>timovi</a:t>
            </a:r>
            <a:r>
              <a:rPr lang="hr-HR" altLang="sr-Latn-RS" dirty="0"/>
              <a:t> </a:t>
            </a:r>
            <a:r>
              <a:rPr lang="en-US" altLang="sr-Latn-RS" dirty="0" err="1"/>
              <a:t>demonstriraju</a:t>
            </a:r>
            <a:r>
              <a:rPr lang="hr-HR" altLang="sr-Latn-RS" dirty="0"/>
              <a:t> </a:t>
            </a:r>
            <a:r>
              <a:rPr lang="hr-HR" altLang="sr-Latn-RS" dirty="0" err="1"/>
              <a:t>prezentacij</a:t>
            </a:r>
            <a:r>
              <a:rPr lang="en-US" altLang="sr-Latn-RS" dirty="0"/>
              <a:t>u</a:t>
            </a:r>
            <a:r>
              <a:rPr lang="hr-HR" altLang="sr-Latn-RS" dirty="0"/>
              <a:t> ideja (</a:t>
            </a:r>
            <a:r>
              <a:rPr lang="en-US" altLang="sr-Latn-RS" dirty="0"/>
              <a:t>6</a:t>
            </a:r>
            <a:r>
              <a:rPr lang="hr-HR" altLang="sr-Latn-RS" dirty="0"/>
              <a:t>-</a:t>
            </a:r>
            <a:r>
              <a:rPr lang="en-US" altLang="sr-Latn-RS" dirty="0"/>
              <a:t>7</a:t>
            </a:r>
            <a:r>
              <a:rPr lang="hr-HR" altLang="sr-Latn-RS" dirty="0"/>
              <a:t> minuta po ideji, kratki </a:t>
            </a:r>
            <a:r>
              <a:rPr lang="hr-HR" altLang="sr-Latn-RS" dirty="0" err="1"/>
              <a:t>pitch</a:t>
            </a:r>
            <a:r>
              <a:rPr lang="hr-HR" altLang="sr-Latn-RS" dirty="0"/>
              <a:t>) i definiraju se sljedeći koraci</a:t>
            </a:r>
          </a:p>
          <a:p>
            <a:r>
              <a:rPr lang="hr-HR" altLang="sr-Latn-RS" dirty="0"/>
              <a:t>Od 4. tjedna nastave, kreću redovni sastanci po projektnim timovima u dogovorenim terminima (</a:t>
            </a:r>
            <a:r>
              <a:rPr lang="hr-HR" altLang="sr-Latn-RS" dirty="0" err="1"/>
              <a:t>Teams</a:t>
            </a:r>
            <a:r>
              <a:rPr lang="hr-HR" altLang="sr-Latn-RS" dirty="0"/>
              <a:t>)</a:t>
            </a:r>
          </a:p>
        </p:txBody>
      </p:sp>
      <p:pic>
        <p:nvPicPr>
          <p:cNvPr id="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6528" y="300949"/>
            <a:ext cx="1638300" cy="128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198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dirty="0"/>
              <a:t>Organizacija (2)</a:t>
            </a:r>
          </a:p>
        </p:txBody>
      </p:sp>
      <p:sp>
        <p:nvSpPr>
          <p:cNvPr id="14339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250319" y="1668986"/>
            <a:ext cx="9735359" cy="4105275"/>
          </a:xfrm>
        </p:spPr>
        <p:txBody>
          <a:bodyPr>
            <a:normAutofit lnSpcReduction="10000"/>
          </a:bodyPr>
          <a:lstStyle/>
          <a:p>
            <a:r>
              <a:rPr lang="hr-HR" altLang="sr-Latn-RS" dirty="0"/>
              <a:t>Studenti do prvog sastanka sa nastavnikom (druga polovica </a:t>
            </a:r>
            <a:r>
              <a:rPr lang="hr-HR" altLang="sr-Latn-RS" dirty="0">
                <a:solidFill>
                  <a:srgbClr val="C30E60"/>
                </a:solidFill>
              </a:rPr>
              <a:t>3. tjedna</a:t>
            </a:r>
            <a:r>
              <a:rPr lang="hr-HR" altLang="sr-Latn-RS" dirty="0"/>
              <a:t>), isporučuju sljedeće:</a:t>
            </a:r>
          </a:p>
          <a:p>
            <a:pPr lvl="2"/>
            <a:r>
              <a:rPr lang="hr-HR" altLang="sr-Latn-RS" dirty="0"/>
              <a:t>Opis projekta (strukturirani dokument od 3-4 stranice, opis baze, opisane komponente sustava, dijagrami, itd. Dodati sve ono što će nama omogućiti kvalitetnu validaciju ideje projekta. Ne zahtijeva se u ovoj fazi formalna specifikacija, više kratki tehnički opis Vaše ideje </a:t>
            </a:r>
          </a:p>
          <a:p>
            <a:pPr lvl="2"/>
            <a:r>
              <a:rPr lang="hr-HR" altLang="sr-Latn-RS" dirty="0"/>
              <a:t>Plan isporuke (predviđeni terminski plan izrade rješenja) – također dokument</a:t>
            </a:r>
          </a:p>
          <a:p>
            <a:pPr lvl="2"/>
            <a:r>
              <a:rPr lang="hr-HR" altLang="sr-Latn-RS" dirty="0"/>
              <a:t>Definiran „</a:t>
            </a:r>
            <a:r>
              <a:rPr lang="hr-HR" altLang="sr-Latn-RS" dirty="0" err="1"/>
              <a:t>team</a:t>
            </a:r>
            <a:r>
              <a:rPr lang="hr-HR" altLang="sr-Latn-RS" dirty="0"/>
              <a:t> </a:t>
            </a:r>
            <a:r>
              <a:rPr lang="hr-HR" altLang="sr-Latn-RS" dirty="0" err="1"/>
              <a:t>lead</a:t>
            </a:r>
            <a:r>
              <a:rPr lang="hr-HR" altLang="sr-Latn-RS" dirty="0"/>
              <a:t>”, član grupe koji će biti zadužen za koordinaciju i komunikaciju s nama</a:t>
            </a:r>
          </a:p>
          <a:p>
            <a:pPr lvl="2"/>
            <a:r>
              <a:rPr lang="hr-HR" altLang="sr-Latn-RS" dirty="0"/>
              <a:t>Prezentirana ideja projekta u obliku kratke prezentacije</a:t>
            </a:r>
          </a:p>
          <a:p>
            <a:pPr lvl="2"/>
            <a:r>
              <a:rPr lang="hr-HR" altLang="sr-Latn-RS" dirty="0"/>
              <a:t>Nastavnik će svakom timu otvoriti kanal na </a:t>
            </a:r>
            <a:r>
              <a:rPr lang="hr-HR" altLang="sr-Latn-RS" dirty="0" err="1"/>
              <a:t>Teamsu</a:t>
            </a:r>
            <a:r>
              <a:rPr lang="hr-HR" altLang="sr-Latn-RS" dirty="0"/>
              <a:t> prije prvog sastanka; sve dokumente (</a:t>
            </a:r>
            <a:r>
              <a:rPr lang="hr-HR" altLang="sr-Latn-RS" dirty="0" err="1"/>
              <a:t>deliverables</a:t>
            </a:r>
            <a:r>
              <a:rPr lang="hr-HR" altLang="sr-Latn-RS" dirty="0"/>
              <a:t>) ćete predati na tom kanalu</a:t>
            </a:r>
          </a:p>
          <a:p>
            <a:pPr lvl="2"/>
            <a:endParaRPr lang="hr-HR" altLang="sr-Latn-RS" dirty="0"/>
          </a:p>
          <a:p>
            <a:pPr eaLnBrk="1" hangingPunct="1"/>
            <a:endParaRPr lang="hr-HR" altLang="sr-Latn-RS" dirty="0"/>
          </a:p>
        </p:txBody>
      </p:sp>
      <p:pic>
        <p:nvPicPr>
          <p:cNvPr id="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6528" y="300949"/>
            <a:ext cx="1638300" cy="128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274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dirty="0"/>
              <a:t>Organizacija (3)</a:t>
            </a:r>
          </a:p>
        </p:txBody>
      </p:sp>
      <p:sp>
        <p:nvSpPr>
          <p:cNvPr id="14339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250319" y="1668986"/>
            <a:ext cx="9735359" cy="4105275"/>
          </a:xfrm>
        </p:spPr>
        <p:txBody>
          <a:bodyPr>
            <a:normAutofit/>
          </a:bodyPr>
          <a:lstStyle/>
          <a:p>
            <a:r>
              <a:rPr lang="hr-HR" altLang="sr-Latn-RS" dirty="0"/>
              <a:t>Nastavnici imaju tjedan dana za evaluaciju studentskih prijedloga (do sljedećeg sastanka drugom polovicom </a:t>
            </a:r>
            <a:r>
              <a:rPr lang="hr-HR" altLang="sr-Latn-RS" dirty="0">
                <a:solidFill>
                  <a:schemeClr val="accent1"/>
                </a:solidFill>
              </a:rPr>
              <a:t>4. tjedna</a:t>
            </a:r>
            <a:r>
              <a:rPr lang="hr-HR" altLang="sr-Latn-RS" dirty="0"/>
              <a:t>)</a:t>
            </a:r>
          </a:p>
          <a:p>
            <a:r>
              <a:rPr lang="en-US" altLang="sr-Latn-RS" dirty="0" err="1"/>
              <a:t>Nastavnici</a:t>
            </a:r>
            <a:r>
              <a:rPr lang="hr-HR" altLang="sr-Latn-RS" dirty="0"/>
              <a:t> studentima na sastanku u 4. tjednu daju povratne – finaliziranje opsega projekta</a:t>
            </a:r>
          </a:p>
          <a:p>
            <a:r>
              <a:rPr lang="hr-HR" altLang="sr-Latn-RS" b="1" dirty="0"/>
              <a:t>U slučaju raspada tima, mogu se definirati potpuno novi projektni zadaci za novonastale timove</a:t>
            </a:r>
          </a:p>
          <a:p>
            <a:r>
              <a:rPr lang="hr-HR" altLang="sr-Latn-RS" dirty="0"/>
              <a:t>Od 5. tjedna na dalje, timovi razvijaju svoje projekte (AGILE)</a:t>
            </a:r>
          </a:p>
          <a:p>
            <a:endParaRPr lang="hr-HR" altLang="sr-Latn-RS" dirty="0"/>
          </a:p>
          <a:p>
            <a:pPr lvl="2"/>
            <a:endParaRPr lang="hr-HR" altLang="sr-Latn-RS" dirty="0"/>
          </a:p>
          <a:p>
            <a:pPr eaLnBrk="1" hangingPunct="1"/>
            <a:endParaRPr lang="hr-HR" altLang="sr-Latn-RS" dirty="0"/>
          </a:p>
        </p:txBody>
      </p:sp>
      <p:pic>
        <p:nvPicPr>
          <p:cNvPr id="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6528" y="300949"/>
            <a:ext cx="1638300" cy="128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186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gebra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CF41AD"/>
      </a:accent1>
      <a:accent2>
        <a:srgbClr val="F7921D"/>
      </a:accent2>
      <a:accent3>
        <a:srgbClr val="E5E5E5"/>
      </a:accent3>
      <a:accent4>
        <a:srgbClr val="B71373"/>
      </a:accent4>
      <a:accent5>
        <a:srgbClr val="FF8529"/>
      </a:accent5>
      <a:accent6>
        <a:srgbClr val="E83773"/>
      </a:accent6>
      <a:hlink>
        <a:srgbClr val="414141"/>
      </a:hlink>
      <a:folHlink>
        <a:srgbClr val="C1316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1609</TotalTime>
  <Words>1162</Words>
  <Application>Microsoft Office PowerPoint</Application>
  <PresentationFormat>Widescreen</PresentationFormat>
  <Paragraphs>136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Consolas</vt:lpstr>
      <vt:lpstr>Stolzl Bold</vt:lpstr>
      <vt:lpstr>Stolzl Book</vt:lpstr>
      <vt:lpstr>Office Theme</vt:lpstr>
      <vt:lpstr>PowerPoint Presentation</vt:lpstr>
      <vt:lpstr>PowerPoint Presentation</vt:lpstr>
      <vt:lpstr>Organizacija predavanja i vježbi</vt:lpstr>
      <vt:lpstr>Informacije o kolegiju</vt:lpstr>
      <vt:lpstr>Cilj kolegija</vt:lpstr>
      <vt:lpstr>Polaganje kolegija</vt:lpstr>
      <vt:lpstr>Organizacija (1)</vt:lpstr>
      <vt:lpstr>Organizacija (2)</vt:lpstr>
      <vt:lpstr>Organizacija (3)</vt:lpstr>
      <vt:lpstr>Organizacija (4)</vt:lpstr>
      <vt:lpstr>Organizacija (5)</vt:lpstr>
      <vt:lpstr>Organizacija (6)</vt:lpstr>
      <vt:lpstr>Ocjenjivanje</vt:lpstr>
      <vt:lpstr>Prva isporuka</vt:lpstr>
      <vt:lpstr>Ostale isporuke</vt:lpstr>
      <vt:lpstr>Shema ocjenjivanja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zana mrsa</dc:creator>
  <cp:lastModifiedBy>Danijel Kučak</cp:lastModifiedBy>
  <cp:revision>59</cp:revision>
  <dcterms:created xsi:type="dcterms:W3CDTF">2018-01-24T13:33:55Z</dcterms:created>
  <dcterms:modified xsi:type="dcterms:W3CDTF">2026-02-25T10:00:12Z</dcterms:modified>
</cp:coreProperties>
</file>