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4"/>
    <p:sldMasterId id="2147483735" r:id="rId5"/>
  </p:sldMasterIdLst>
  <p:notesMasterIdLst>
    <p:notesMasterId r:id="rId10"/>
  </p:notesMasterIdLst>
  <p:sldIdLst>
    <p:sldId id="283" r:id="rId6"/>
    <p:sldId id="597" r:id="rId7"/>
    <p:sldId id="594" r:id="rId8"/>
    <p:sldId id="5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E6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Svijetli stil 2 - Isticanj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Srednji stil 4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D083AE6-46FA-4A59-8FB0-9F97EB10719F}" styleName="Svijetli stil 3 - Isticanj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rednji stil 3 - Isticanj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rednji stil 4 - Isticanj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rednji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7705" autoAdjust="0"/>
  </p:normalViewPr>
  <p:slideViewPr>
    <p:cSldViewPr snapToGrid="0" snapToObjects="1">
      <p:cViewPr varScale="1">
        <p:scale>
          <a:sx n="76" d="100"/>
          <a:sy n="76" d="100"/>
        </p:scale>
        <p:origin x="60" y="2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528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Ažurirati naziv kolegija.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C0C92-97E4-9540-AC90-F1BBF91896C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37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C0C92-97E4-9540-AC90-F1BBF91896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347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talic + subtitle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1651001"/>
            <a:ext cx="11103681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3276599"/>
            <a:ext cx="11105443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70042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 objec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1" y="3090333"/>
            <a:ext cx="11172824" cy="2328334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499533"/>
            <a:ext cx="11163299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69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3" orient="horz" pos="1457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 objects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3875" y="3090333"/>
            <a:ext cx="11103681" cy="2786592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1" y="499533"/>
            <a:ext cx="11105444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2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orient="horz" pos="1457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674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Title, subtitle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3875" y="1972733"/>
            <a:ext cx="5447949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42925" y="3078334"/>
            <a:ext cx="5417609" cy="23488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29792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2" y="3069866"/>
            <a:ext cx="5528027" cy="2365734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584201"/>
            <a:ext cx="11153775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6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966866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983801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43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Subtitle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27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937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05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937">
          <p15:clr>
            <a:srgbClr val="FBAE40"/>
          </p15:clr>
        </p15:guide>
        <p15:guide id="3" pos="674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S Maquette Pro" panose="02000603000000020004" pitchFamily="50" charset="-18"/>
              </a:defRPr>
            </a:lvl1pPr>
          </a:lstStyle>
          <a:p>
            <a:r>
              <a:rPr lang="en-US"/>
              <a:t>Click icon to add picture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5616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orient="horz" pos="104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, object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16256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328050" cy="1617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87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341">
          <p15:clr>
            <a:srgbClr val="FBAE40"/>
          </p15:clr>
        </p15:guide>
        <p15:guide id="1" orient="horz" pos="822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, object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2252132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2252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8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2341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ingl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926" y="443832"/>
            <a:ext cx="8485364" cy="3690017"/>
          </a:xfrm>
          <a:prstGeom prst="rect">
            <a:avLst/>
          </a:prstGeom>
        </p:spPr>
        <p:txBody>
          <a:bodyPr lIns="0" anchor="t" anchorCtr="0"/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7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866" y="1644316"/>
            <a:ext cx="8758991" cy="470835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614864" y="318754"/>
            <a:ext cx="8758991" cy="106888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189" y="276"/>
            <a:ext cx="218811" cy="6858000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08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43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14864" y="318754"/>
            <a:ext cx="8758991" cy="106888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189" y="276"/>
            <a:ext cx="218811" cy="6858000"/>
          </a:xfrm>
          <a:prstGeom prst="rect">
            <a:avLst/>
          </a:prstGeom>
        </p:spPr>
      </p:pic>
      <p:pic>
        <p:nvPicPr>
          <p:cNvPr id="7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08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54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8677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6562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4080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646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ingl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926" y="443832"/>
            <a:ext cx="8485364" cy="3690017"/>
          </a:xfrm>
          <a:prstGeom prst="rect">
            <a:avLst/>
          </a:prstGeom>
        </p:spPr>
        <p:txBody>
          <a:bodyPr lIns="0" anchor="t" anchorCtr="0"/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970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783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40576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spcBef>
                <a:spcPts val="1200"/>
              </a:spcBef>
              <a:spcAft>
                <a:spcPts val="12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412420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685800"/>
            <a:ext cx="10969273" cy="277706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2" y="3728898"/>
            <a:ext cx="10941047" cy="1638968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17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999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body tx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86727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105454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Body t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6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86727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108437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85926"/>
            <a:ext cx="11048293" cy="3152774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2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talic +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1651001"/>
            <a:ext cx="11103681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4350" y="3276599"/>
            <a:ext cx="11124493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ctr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92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talic + subtitle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1651001"/>
            <a:ext cx="11103681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3276599"/>
            <a:ext cx="11105443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946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 objec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1" y="3090333"/>
            <a:ext cx="11172824" cy="2328334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499533"/>
            <a:ext cx="11163299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90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3" orient="horz" pos="1457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+ objects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3875" y="3090333"/>
            <a:ext cx="11103681" cy="2786592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1" y="499533"/>
            <a:ext cx="11105444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76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orient="horz" pos="1457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6743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Title, subtitle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3875" y="1972733"/>
            <a:ext cx="5447949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42925" y="3078334"/>
            <a:ext cx="5417609" cy="23488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29792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2" y="3069866"/>
            <a:ext cx="5528027" cy="2365734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584201"/>
            <a:ext cx="11153775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98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966866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983801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12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Subtitle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38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937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umns- Title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40576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2112712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Subtitle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59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937">
          <p15:clr>
            <a:srgbClr val="FBAE40"/>
          </p15:clr>
        </p15:guide>
        <p15:guide id="3" pos="674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S Maquette Pro" panose="02000603000000020004" pitchFamily="50" charset="-18"/>
              </a:defRPr>
            </a:lvl1pPr>
          </a:lstStyle>
          <a:p>
            <a:r>
              <a:rPr lang="en-US"/>
              <a:t>Click icon to add picture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0474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orient="horz" pos="1049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, object, t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16256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328050" cy="1617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12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341">
          <p15:clr>
            <a:srgbClr val="FBAE40"/>
          </p15:clr>
        </p15:guide>
        <p15:guide id="1" orient="horz" pos="822">
          <p15:clr>
            <a:srgbClr val="FBAE40"/>
          </p15:clr>
        </p15:guide>
        <p15:guide id="4" pos="6743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- Title, object, txt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2252132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2252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519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2341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866" y="1644316"/>
            <a:ext cx="8758991" cy="470835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614864" y="318754"/>
            <a:ext cx="8758991" cy="106888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189" y="276"/>
            <a:ext cx="218811" cy="6858000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08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6683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14864" y="318754"/>
            <a:ext cx="8758991" cy="106888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189" y="276"/>
            <a:ext cx="218811" cy="6858000"/>
          </a:xfrm>
          <a:prstGeom prst="rect">
            <a:avLst/>
          </a:prstGeom>
        </p:spPr>
      </p:pic>
      <p:pic>
        <p:nvPicPr>
          <p:cNvPr id="7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08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762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 b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 b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5379" y="6356351"/>
            <a:ext cx="421102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Copyright © 2017 Pearson Education, Ltd.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D453FF82-4F5E-456F-81CD-C708670918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88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785F-E3B8-4570-95B7-DFA954F86D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Copyright © 2017 Pearson Education,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4-</a:t>
            </a:r>
            <a:fld id="{BA1B1854-2A96-441B-8E94-8B895DE285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779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F41B55-5DF3-4BC3-B77B-F507C84909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Copyright © 2017 Pearson Education,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12576-23D8-4433-B933-02B995FE7B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088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FE33-2064-4ED4-96F0-81245824A0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Copyright © 2017 Pearson Education,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5-</a:t>
            </a:r>
            <a:fld id="{BA1B1854-2A96-441B-8E94-8B895DE285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6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685800"/>
            <a:ext cx="10969273" cy="277706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2" y="3728898"/>
            <a:ext cx="10941047" cy="1638968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7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body tx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86727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616960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Body t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75" y="685800"/>
            <a:ext cx="11163300" cy="676275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36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1581150"/>
            <a:ext cx="11153775" cy="4867274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651117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2328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674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85926"/>
            <a:ext cx="11048293" cy="3152774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23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talic +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1651001"/>
            <a:ext cx="11103681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4350" y="3276599"/>
            <a:ext cx="11124493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ctr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123311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1784">
          <p15:clr>
            <a:srgbClr val="FBAE40"/>
          </p15:clr>
        </p15:guide>
        <p15:guide id="2" pos="6743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slideLayout" Target="../slideLayouts/slideLayout49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 userDrawn="1"/>
        </p:nvSpPr>
        <p:spPr>
          <a:xfrm>
            <a:off x="11706489" y="6253513"/>
            <a:ext cx="464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E6CF9F-F171-4EC6-A995-41668D30C2B8}" type="slidenum">
              <a:rPr lang="hr-HR" sz="1000" smtClean="0"/>
              <a:pPr algn="r"/>
              <a:t>‹#›</a:t>
            </a:fld>
            <a:endParaRPr lang="hr-HR" sz="1000" dirty="0"/>
          </a:p>
        </p:txBody>
      </p:sp>
    </p:spTree>
    <p:extLst>
      <p:ext uri="{BB962C8B-B14F-4D97-AF65-F5344CB8AC3E}">
        <p14:creationId xmlns:p14="http://schemas.microsoft.com/office/powerpoint/2010/main" val="322775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702" r:id="rId3"/>
    <p:sldLayoutId id="2147483696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3" r:id="rId20"/>
    <p:sldLayoutId id="2147483704" r:id="rId21"/>
    <p:sldLayoutId id="2147483705" r:id="rId22"/>
    <p:sldLayoutId id="2147483706" r:id="rId23"/>
    <p:sldLayoutId id="2147483761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93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04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  <p:sldLayoutId id="2147483760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93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28622" y="932330"/>
            <a:ext cx="8168041" cy="2166098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br>
              <a:rPr lang="hr-HR" sz="4800" dirty="0"/>
            </a:br>
            <a:r>
              <a:rPr lang="hr-HR" sz="4800" dirty="0"/>
              <a:t>OSVRT NA ANKETU</a:t>
            </a:r>
            <a:endParaRPr lang="en-US" sz="3200" b="0" dirty="0">
              <a:solidFill>
                <a:srgbClr val="C30E60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5779012" y="3951513"/>
            <a:ext cx="57871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r-HR" sz="3200" dirty="0">
                <a:solidFill>
                  <a:srgbClr val="C30E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Programiranje u Javi 1</a:t>
            </a:r>
          </a:p>
          <a:p>
            <a:pPr algn="ctr">
              <a:spcAft>
                <a:spcPts val="1200"/>
              </a:spcAft>
            </a:pPr>
            <a:endParaRPr lang="hr-HR" sz="3200" dirty="0">
              <a:solidFill>
                <a:srgbClr val="C30E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hr-HR" sz="3200" dirty="0">
                <a:solidFill>
                  <a:srgbClr val="C30E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Prva anketa – zimski semestar</a:t>
            </a:r>
            <a:endParaRPr lang="en-US" sz="2000" i="1" dirty="0">
              <a:solidFill>
                <a:srgbClr val="C30E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0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81D6F-2E3E-B970-3690-8A461B8A5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DF78-7E88-E6B4-AC91-621F6F8D8B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4000" dirty="0"/>
              <a:t>REZULTATI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14C284-95BC-EB86-85AB-76C163F35727}"/>
              </a:ext>
            </a:extLst>
          </p:cNvPr>
          <p:cNvSpPr/>
          <p:nvPr/>
        </p:nvSpPr>
        <p:spPr>
          <a:xfrm>
            <a:off x="504825" y="4066026"/>
            <a:ext cx="1285875" cy="90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E7B0D-0807-679E-A656-058440EB90FE}"/>
              </a:ext>
            </a:extLst>
          </p:cNvPr>
          <p:cNvSpPr/>
          <p:nvPr/>
        </p:nvSpPr>
        <p:spPr>
          <a:xfrm>
            <a:off x="523875" y="5170586"/>
            <a:ext cx="10819899" cy="953503"/>
          </a:xfrm>
          <a:prstGeom prst="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/>
                </a:solidFill>
              </a:rPr>
              <a:t>Iznadprosječno visoka ocjena kolegija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/>
                </a:solidFill>
              </a:rPr>
              <a:t>Najbolje ocijenjene gotovo sve kategorije – 98%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tx1"/>
                </a:solidFill>
              </a:rPr>
              <a:t>Najslabije ocijenjena kategorija </a:t>
            </a:r>
            <a:r>
              <a:rPr lang="pl-PL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Znanja dobivena na ovom kolegiju koristit će mi u radu po završetku studija</a:t>
            </a:r>
            <a:r>
              <a:rPr lang="pl-P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r-HR" sz="1400" dirty="0">
                <a:solidFill>
                  <a:schemeClr val="tx1"/>
                </a:solidFill>
              </a:rPr>
              <a:t>(93%) i </a:t>
            </a:r>
            <a:r>
              <a:rPr lang="pl-PL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Balans predavanja, vježbi i dodatnog rada doma na kolegiju u odnosu na propisane ECTS bodove </a:t>
            </a:r>
            <a:r>
              <a:rPr lang="pl-P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(96%)</a:t>
            </a:r>
            <a:endParaRPr lang="hr-HR" sz="14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E8ABD4-C34F-19CD-AFAC-44DACA834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94" y="4066026"/>
            <a:ext cx="1385136" cy="957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6BA4C2-3848-3FAC-278D-5D4A6D80C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883" y="1280708"/>
            <a:ext cx="8266234" cy="359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2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DE17-7517-4C94-9400-767AE5B6B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5" y="144380"/>
            <a:ext cx="11163300" cy="1217696"/>
          </a:xfrm>
          <a:solidFill>
            <a:srgbClr val="FF33CC"/>
          </a:solidFill>
        </p:spPr>
        <p:txBody>
          <a:bodyPr/>
          <a:lstStyle/>
          <a:p>
            <a:pPr algn="ctr"/>
            <a:br>
              <a:rPr lang="hr-H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Što smatrate da možemo poboljšati u vezi materijala i sadržaja kolegija?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FE92DB-2FC8-4EF3-13CE-770A67098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792" y="1449980"/>
            <a:ext cx="9177495" cy="468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1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3875" y="497305"/>
            <a:ext cx="11103681" cy="2855495"/>
          </a:xfrm>
        </p:spPr>
        <p:txBody>
          <a:bodyPr/>
          <a:lstStyle/>
          <a:p>
            <a:pPr algn="ctr"/>
            <a:br>
              <a:rPr lang="hr-HR" sz="4800">
                <a:solidFill>
                  <a:srgbClr val="FF33CC"/>
                </a:solidFill>
              </a:rPr>
            </a:br>
            <a:r>
              <a:rPr lang="hr-HR" sz="4800">
                <a:solidFill>
                  <a:srgbClr val="FF33CC"/>
                </a:solidFill>
              </a:rPr>
              <a:t>Hvala vam na svim lijepim riječima! One nas motiviraju da budemo još bolji!</a:t>
            </a:r>
            <a:endParaRPr lang="en-US" sz="4800" dirty="0">
              <a:solidFill>
                <a:srgbClr val="FF33CC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785937"/>
            <a:ext cx="11105443" cy="2229852"/>
          </a:xfrm>
        </p:spPr>
        <p:txBody>
          <a:bodyPr>
            <a:normAutofit fontScale="85000" lnSpcReduction="20000"/>
          </a:bodyPr>
          <a:lstStyle/>
          <a:p>
            <a:endParaRPr lang="hr-HR" sz="3200">
              <a:solidFill>
                <a:schemeClr val="tx1"/>
              </a:solidFill>
            </a:endParaRPr>
          </a:p>
          <a:p>
            <a:pPr algn="ctr"/>
            <a:endParaRPr lang="hr-HR" sz="3200" i="1">
              <a:solidFill>
                <a:schemeClr val="tx1"/>
              </a:solidFill>
            </a:endParaRPr>
          </a:p>
          <a:p>
            <a:pPr algn="ctr"/>
            <a:endParaRPr lang="hr-HR" sz="3200" i="1">
              <a:solidFill>
                <a:schemeClr val="tx1"/>
              </a:solidFill>
            </a:endParaRPr>
          </a:p>
          <a:p>
            <a:pPr algn="ctr"/>
            <a:r>
              <a:rPr lang="hr-HR" sz="3200" b="1" i="1">
                <a:solidFill>
                  <a:srgbClr val="C30E60"/>
                </a:solidFill>
              </a:rPr>
              <a:t>pozivamo vas na daljnju otvorenu komunikaciju i argumentirana pitanja za vrijeme cijelog kolegija imajući na umu visoku akademsku razinu koje se pridržavamo</a:t>
            </a:r>
            <a:r>
              <a:rPr lang="hr-HR" sz="3200" i="1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1530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F73A0DF-DACA-4961-BDA3-F64A2377072D}" vid="{56EFDEFB-E7A0-4D7D-AD5E-86200277DEB7}"/>
    </a:ext>
  </a:extLst>
</a:theme>
</file>

<file path=ppt/theme/theme2.xml><?xml version="1.0" encoding="utf-8"?>
<a:theme xmlns:a="http://schemas.openxmlformats.org/drawingml/2006/main" name="3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F73A0DF-DACA-4961-BDA3-F64A2377072D}" vid="{56EFDEFB-E7A0-4D7D-AD5E-86200277DE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700fa5-44b4-4564-873a-0291d241fcdc" xsi:nil="true"/>
    <lcf76f155ced4ddcb4097134ff3c332f xmlns="fe9bdb87-1f0c-4cfa-a0b7-4271d2b5db2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BDBC22CFA5041B3A1DC4974FAAEE8" ma:contentTypeVersion="9" ma:contentTypeDescription="Create a new document." ma:contentTypeScope="" ma:versionID="95f5406fca35d8b2d8af4570112b3607">
  <xsd:schema xmlns:xsd="http://www.w3.org/2001/XMLSchema" xmlns:xs="http://www.w3.org/2001/XMLSchema" xmlns:p="http://schemas.microsoft.com/office/2006/metadata/properties" xmlns:ns2="fe9bdb87-1f0c-4cfa-a0b7-4271d2b5db24" xmlns:ns3="10700fa5-44b4-4564-873a-0291d241fcdc" targetNamespace="http://schemas.microsoft.com/office/2006/metadata/properties" ma:root="true" ma:fieldsID="00f3e6078e6f42ad360e67fb370cd252" ns2:_="" ns3:_="">
    <xsd:import namespace="fe9bdb87-1f0c-4cfa-a0b7-4271d2b5db24"/>
    <xsd:import namespace="10700fa5-44b4-4564-873a-0291d241fc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bdb87-1f0c-4cfa-a0b7-4271d2b5d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2bd506f-5831-4fdf-9857-4a9025dc5c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00fa5-44b4-4564-873a-0291d241fc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7002f40-0fb0-41d2-bea1-fa6ca4c3cc2e}" ma:internalName="TaxCatchAll" ma:showField="CatchAllData" ma:web="10700fa5-44b4-4564-873a-0291d241fc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73CF65-09F2-4308-AD8D-29B77589906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89be66f-87ec-411a-8237-4633bea8e9b9"/>
    <ds:schemaRef ds:uri="http://www.w3.org/XML/1998/namespace"/>
    <ds:schemaRef ds:uri="10700fa5-44b4-4564-873a-0291d241fcdc"/>
    <ds:schemaRef ds:uri="fe9bdb87-1f0c-4cfa-a0b7-4271d2b5db24"/>
  </ds:schemaRefs>
</ds:datastoreItem>
</file>

<file path=customXml/itemProps2.xml><?xml version="1.0" encoding="utf-8"?>
<ds:datastoreItem xmlns:ds="http://schemas.openxmlformats.org/officeDocument/2006/customXml" ds:itemID="{A5D663DE-2F72-4306-898A-4DA69A57FD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5E4921-85AE-4773-80F8-C8F6BFEFFA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bdb87-1f0c-4cfa-a0b7-4271d2b5db24"/>
    <ds:schemaRef ds:uri="10700fa5-44b4-4564-873a-0291d241fc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6983</TotalTime>
  <Words>124</Words>
  <Application>Microsoft Office PowerPoint</Application>
  <PresentationFormat>Widescreen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ARS Maquette Pro</vt:lpstr>
      <vt:lpstr>Calibri</vt:lpstr>
      <vt:lpstr>Calibri Light</vt:lpstr>
      <vt:lpstr>Segoe UI</vt:lpstr>
      <vt:lpstr>Segoe UI Semibold</vt:lpstr>
      <vt:lpstr>2_Office Theme</vt:lpstr>
      <vt:lpstr>3_Office Theme</vt:lpstr>
      <vt:lpstr> OSVRT NA ANKETU</vt:lpstr>
      <vt:lpstr>REZULTATI</vt:lpstr>
      <vt:lpstr> Što smatrate da možemo poboljšati u vezi materijala i sadržaja kolegija?</vt:lpstr>
      <vt:lpstr> Hvala vam na svim lijepim riječima! One nas motiviraju da budemo još bolji!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Fraculj</dc:creator>
  <cp:lastModifiedBy>Daniel Bele</cp:lastModifiedBy>
  <cp:revision>433</cp:revision>
  <dcterms:created xsi:type="dcterms:W3CDTF">2018-01-24T13:33:55Z</dcterms:created>
  <dcterms:modified xsi:type="dcterms:W3CDTF">2025-04-29T09:07:37Z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0x010100305BDBC22CFA5041B3A1DC4974FAAEE8</vt:lpwstr>
  </property>
</Properties>
</file>