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57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ED5C6-71A0-462A-BC1C-1068CB79DA0F}" type="datetimeFigureOut">
              <a:rPr lang="de-DE" smtClean="0"/>
              <a:t>14.05.2025</a:t>
            </a:fld>
            <a:endParaRPr lang="de-DE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de-DE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B94B9-A1F7-484C-B461-3C4E0813AE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38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01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1746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505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311" y="3090333"/>
            <a:ext cx="11029245" cy="2946400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44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145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505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86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4" pos="5057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03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5057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34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703">
          <p15:clr>
            <a:srgbClr val="FBAE40"/>
          </p15:clr>
        </p15:guide>
        <p15:guide id="4" pos="5057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95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703">
          <p15:clr>
            <a:srgbClr val="FBAE40"/>
          </p15:clr>
        </p15:guide>
        <p15:guide id="3" pos="5057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n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hr-HR"/>
              <a:t>Kliknite ikonu da biste dodali  sliku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1460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65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>
          <p15:clr>
            <a:srgbClr val="FBAE40"/>
          </p15:clr>
        </p15:guide>
        <p15:guide id="1" orient="horz" pos="822">
          <p15:clr>
            <a:srgbClr val="FBAE40"/>
          </p15:clr>
        </p15:guide>
        <p15:guide id="4" pos="5057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6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5057">
          <p15:clr>
            <a:srgbClr val="FBAE40"/>
          </p15:clr>
        </p15:guide>
        <p15:guide id="3" orient="horz" pos="2341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954" y="443833"/>
            <a:ext cx="6265335" cy="3586300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68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38">
          <p15:clr>
            <a:srgbClr val="FBAE40"/>
          </p15:clr>
        </p15:guide>
        <p15:guide id="2" pos="5057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75831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3" y="3728898"/>
            <a:ext cx="10737849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6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1746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505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296334"/>
            <a:ext cx="11006668" cy="982133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1353" y="1493698"/>
            <a:ext cx="10986204" cy="4924035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15628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1746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505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296334"/>
            <a:ext cx="11006668" cy="982133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1353" y="1493698"/>
            <a:ext cx="10986204" cy="4924035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427856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1746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505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239" y="2209801"/>
            <a:ext cx="10579804" cy="25823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71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38">
          <p15:clr>
            <a:srgbClr val="FBAE40"/>
          </p15:clr>
        </p15:guide>
        <p15:guide id="2" pos="5057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8311" y="1651001"/>
            <a:ext cx="11029245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178" y="3276599"/>
            <a:ext cx="11006665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3885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338">
          <p15:clr>
            <a:srgbClr val="FBAE40"/>
          </p15:clr>
        </p15:guide>
        <p15:guide id="2" pos="5057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8311" y="1651001"/>
            <a:ext cx="11029245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178" y="3276599"/>
            <a:ext cx="11006665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479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38">
          <p15:clr>
            <a:srgbClr val="FBAE40"/>
          </p15:clr>
        </p15:guide>
        <p15:guide id="2" pos="5057">
          <p15:clr>
            <a:srgbClr val="FBAE40"/>
          </p15:clr>
        </p15:guide>
        <p15:guide id="3" orient="horz" pos="3475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311" y="3090333"/>
            <a:ext cx="11029245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18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3" orient="horz" pos="1457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505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43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7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.azure.com/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1BE410-3EB9-D7B2-15BA-13FFB1FC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044" y="893999"/>
            <a:ext cx="6265335" cy="3586300"/>
          </a:xfrm>
        </p:spPr>
        <p:txBody>
          <a:bodyPr/>
          <a:lstStyle/>
          <a:p>
            <a:pPr algn="r"/>
            <a:r>
              <a:rPr lang="hr-HR" dirty="0"/>
              <a:t>Projektni razvoj aplikacija</a:t>
            </a:r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sz="4400" b="0" dirty="0">
                <a:solidFill>
                  <a:srgbClr val="C30E60"/>
                </a:solidFill>
              </a:rPr>
              <a:t>Vježbe 6</a:t>
            </a:r>
            <a:br>
              <a:rPr lang="hr-HR" sz="4400" b="0">
                <a:solidFill>
                  <a:srgbClr val="C30E60"/>
                </a:solidFill>
              </a:rPr>
            </a:br>
            <a:r>
              <a:rPr lang="hr-HR" sz="4400" b="0">
                <a:solidFill>
                  <a:srgbClr val="C30E60"/>
                </a:solidFill>
              </a:rPr>
              <a:t>Testiranje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39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4CA5E81-6A1D-BCCF-5FF8-D05FCC38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1505243"/>
            <a:ext cx="11029245" cy="4531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7.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Ovako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napisan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case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kao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u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retku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iznad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traži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od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osobe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koja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ga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izvodi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, da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sam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pronalazi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traži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/pita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podatke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za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prijavu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Puno je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bolje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da je ta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osoba</a:t>
            </a:r>
            <a:r>
              <a:rPr lang="hr-H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neovisna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tj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Da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sve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bude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jasno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čim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pogleda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sam</a:t>
            </a:r>
            <a:r>
              <a:rPr lang="hr-HR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test case, pa je dobro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definirati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parametre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za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prijavu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hr-HR" sz="20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r-H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r-H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r-H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r-H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r-H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r-H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r-H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r-H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16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Parametra</a:t>
            </a:r>
            <a:r>
              <a:rPr lang="en-US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može</a:t>
            </a:r>
            <a:r>
              <a:rPr lang="en-US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biti</a:t>
            </a:r>
            <a:r>
              <a:rPr lang="en-US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više</a:t>
            </a:r>
            <a:r>
              <a:rPr lang="en-US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pa </a:t>
            </a:r>
            <a:r>
              <a:rPr lang="en-US" sz="16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si</a:t>
            </a:r>
            <a:r>
              <a:rPr lang="en-US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osoba</a:t>
            </a:r>
            <a:r>
              <a:rPr lang="en-US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sama</a:t>
            </a:r>
            <a:r>
              <a:rPr lang="en-US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može</a:t>
            </a:r>
            <a:r>
              <a:rPr lang="en-US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odabrati</a:t>
            </a:r>
            <a:r>
              <a:rPr lang="en-US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s </a:t>
            </a:r>
            <a:r>
              <a:rPr lang="en-US" sz="16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kojim</a:t>
            </a:r>
            <a:r>
              <a:rPr lang="en-US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parametrima</a:t>
            </a:r>
            <a:r>
              <a:rPr lang="en-US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želi</a:t>
            </a:r>
            <a:r>
              <a:rPr lang="en-US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testirati</a:t>
            </a:r>
            <a:r>
              <a:rPr lang="en-US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kada</a:t>
            </a:r>
            <a:r>
              <a:rPr lang="en-US" sz="16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testprovodi</a:t>
            </a:r>
            <a:endParaRPr lang="hr-HR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33E0AF4-FC45-0D46-B302-101FE89D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794695"/>
          </a:xfrm>
        </p:spPr>
        <p:txBody>
          <a:bodyPr/>
          <a:lstStyle/>
          <a:p>
            <a:r>
              <a:rPr lang="hr-HR" dirty="0"/>
              <a:t>Definiranje scenarija ručnog testiranja</a:t>
            </a:r>
            <a:endParaRPr lang="de-DE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79D0000-9673-4658-7813-D19A1156D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3" y="2475913"/>
            <a:ext cx="179418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B4B03F5-5F83-0DFA-105C-79E294CA53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560048"/>
              </p:ext>
            </p:extLst>
          </p:nvPr>
        </p:nvGraphicFramePr>
        <p:xfrm>
          <a:off x="703383" y="2506661"/>
          <a:ext cx="52959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na slika" r:id="rId2" imgW="3362794" imgH="2209524" progId="Paint.Picture">
                  <p:embed/>
                </p:oleObj>
              </mc:Choice>
              <mc:Fallback>
                <p:oleObj name="Bitmapna slika" r:id="rId2" imgW="3362794" imgH="2209524" progId="Paint.Picture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B4B03F5-5F83-0DFA-105C-79E294CA53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0345" b="10776"/>
                      <a:stretch>
                        <a:fillRect/>
                      </a:stretch>
                    </p:blipFill>
                    <p:spPr bwMode="auto">
                      <a:xfrm>
                        <a:off x="703383" y="2506661"/>
                        <a:ext cx="5295900" cy="2743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>
            <a:extLst>
              <a:ext uri="{FF2B5EF4-FFF2-40B4-BE49-F238E27FC236}">
                <a16:creationId xmlns:a16="http://schemas.microsoft.com/office/drawing/2014/main" id="{07E8EABA-FA4B-F39C-23AE-7DBEE7926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95" y="2440122"/>
            <a:ext cx="2609850" cy="308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7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4CA5E81-6A1D-BCCF-5FF8-D05FCC38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1505243"/>
            <a:ext cx="11029245" cy="4531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8.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Glavni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cilj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case-a je da se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nakon</a:t>
            </a:r>
            <a:b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niza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koraka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provjeri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je li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dobiveni</a:t>
            </a:r>
            <a:b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rezultat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u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skladu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s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očekivanjem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b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Očekivani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rezultat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upisujemo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u </a:t>
            </a:r>
            <a:b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stupac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„Expected result“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33E0AF4-FC45-0D46-B302-101FE89D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794695"/>
          </a:xfrm>
        </p:spPr>
        <p:txBody>
          <a:bodyPr/>
          <a:lstStyle/>
          <a:p>
            <a:r>
              <a:rPr lang="hr-HR" dirty="0"/>
              <a:t>Definiranje scenarija ručnog testiranja</a:t>
            </a:r>
            <a:endParaRPr lang="de-DE" dirty="0"/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5CAC112E-15DD-BF88-CB5F-41BFCD1C3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589" y="1294227"/>
            <a:ext cx="5518465" cy="47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6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4CA5E81-6A1D-BCCF-5FF8-D05FCC38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1505243"/>
            <a:ext cx="11029245" cy="4531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9. 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nekim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situacijama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nije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tako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jednostavan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kao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u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ovom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primjeru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već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je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potrebno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detaljnije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opisati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pojedini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korak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testa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ili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cijeli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u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nekom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vanjskom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dokumentu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Dokument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možemo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dodati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razini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pojedinog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koraka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ili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razini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čitavog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case-a.</a:t>
            </a:r>
            <a:endParaRPr lang="hr-HR" sz="20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r-HR"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33E0AF4-FC45-0D46-B302-101FE89D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794695"/>
          </a:xfrm>
        </p:spPr>
        <p:txBody>
          <a:bodyPr/>
          <a:lstStyle/>
          <a:p>
            <a:r>
              <a:rPr lang="hr-HR" dirty="0"/>
              <a:t>Definiranje scenarija ručnog testiranja</a:t>
            </a:r>
            <a:endParaRPr lang="de-DE" dirty="0"/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584B82F8-DA69-6AE9-6137-0A16E603B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76" y="2699108"/>
            <a:ext cx="5049733" cy="250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7139B78D-8563-C497-C9AF-79CE1D880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155" y="2699108"/>
            <a:ext cx="5752689" cy="333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50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4CA5E81-6A1D-BCCF-5FF8-D05FCC38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1505243"/>
            <a:ext cx="11029245" cy="4531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10.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Osim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pozitivnog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case,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poput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dosadašnjeg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primjera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postoje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negativni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testovi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U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pozitivnim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</a:t>
            </a: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case-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ovim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provjeravamo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da li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aplikacija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kada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izvodimo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korake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očekivanim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redoslijedom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unoseći</a:t>
            </a: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ispravne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vrijednosti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reagira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očekivani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način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b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negativnim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case-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ovima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provjeravamo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što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se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događa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kada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koristimo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nedozvoljene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vrijednosti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u</a:t>
            </a: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nekim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koracima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ili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neki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od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koraka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propustimo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ili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ih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izvodimo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neispravnim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redoslijedom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hr-HR" sz="6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33E0AF4-FC45-0D46-B302-101FE89D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794695"/>
          </a:xfrm>
        </p:spPr>
        <p:txBody>
          <a:bodyPr/>
          <a:lstStyle/>
          <a:p>
            <a:r>
              <a:rPr lang="hr-HR" dirty="0"/>
              <a:t>Definiranje scenarija ručnog testiranja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51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4CA5E81-6A1D-BCCF-5FF8-D05FCC38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1505243"/>
            <a:ext cx="11029245" cy="4531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Primjer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pozitivnog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</a:t>
            </a:r>
            <a:r>
              <a:rPr lang="hr-HR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case</a:t>
            </a: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indent="0">
              <a:buNone/>
            </a:pPr>
            <a:endParaRPr lang="hr-HR"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33E0AF4-FC45-0D46-B302-101FE89D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794695"/>
          </a:xfrm>
        </p:spPr>
        <p:txBody>
          <a:bodyPr/>
          <a:lstStyle/>
          <a:p>
            <a:r>
              <a:rPr lang="hr-HR" dirty="0"/>
              <a:t>Definiranje scenarija ručnog testiranja</a:t>
            </a:r>
            <a:endParaRPr lang="de-DE" dirty="0"/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2AB6D812-582E-24E7-A6D7-A6AE87CD0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943" y="1505243"/>
            <a:ext cx="6894084" cy="45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0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4CA5E81-6A1D-BCCF-5FF8-D05FCC38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1505243"/>
            <a:ext cx="11029245" cy="4531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Primjer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negativnog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</a:t>
            </a:r>
            <a:r>
              <a:rPr lang="hr-HR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case</a:t>
            </a: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indent="0">
              <a:buNone/>
            </a:pPr>
            <a:endParaRPr lang="hr-HR"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33E0AF4-FC45-0D46-B302-101FE89D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794695"/>
          </a:xfrm>
        </p:spPr>
        <p:txBody>
          <a:bodyPr/>
          <a:lstStyle/>
          <a:p>
            <a:r>
              <a:rPr lang="hr-HR" dirty="0"/>
              <a:t>Definiranje scenarija ručnog testiranja</a:t>
            </a:r>
            <a:endParaRPr lang="de-DE" dirty="0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4F1CAD6D-CDF9-F8BE-027C-406714F74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214" y="1505243"/>
            <a:ext cx="6731506" cy="45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96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4CA5E81-6A1D-BCCF-5FF8-D05FCC38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1505243"/>
            <a:ext cx="11029245" cy="4531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11. 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Za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izvršavanje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nekih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caseova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potrebno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je da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ostvareni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preduvjeti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Kao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preduvjet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case-a</a:t>
            </a: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mogli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bi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navesti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b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„Na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računalu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kojem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se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izvodi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mora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biti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instaliran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web browser.“</a:t>
            </a:r>
            <a:b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AzureDevops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siteu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preduvjete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možete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navesti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u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opisu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case, u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opisu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prvog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koraka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ili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u</a:t>
            </a: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attachiranom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dokumentu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b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12.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Prethodni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primjer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je bio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jedan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od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jednostavnijih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U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sljedećem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primjeru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napravit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ćemo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dva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case-a</a:t>
            </a: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kojima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ćemo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provjeriti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ispravnost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implementacije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use case-a: „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Unos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namirnica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33E0AF4-FC45-0D46-B302-101FE89D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794695"/>
          </a:xfrm>
        </p:spPr>
        <p:txBody>
          <a:bodyPr/>
          <a:lstStyle/>
          <a:p>
            <a:r>
              <a:rPr lang="hr-HR" dirty="0"/>
              <a:t>Definiranje scenarija ručnog testiranja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7089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4CA5E81-6A1D-BCCF-5FF8-D05FCC38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1505243"/>
            <a:ext cx="11029245" cy="4531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Jedan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case je: „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Uspješno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dodavanje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nove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namirnice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endParaRPr lang="hr-HR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33E0AF4-FC45-0D46-B302-101FE89D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794695"/>
          </a:xfrm>
        </p:spPr>
        <p:txBody>
          <a:bodyPr/>
          <a:lstStyle/>
          <a:p>
            <a:r>
              <a:rPr lang="hr-HR" dirty="0"/>
              <a:t>Definiranje scenarija ručnog testiranja</a:t>
            </a:r>
            <a:endParaRPr lang="de-DE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6FAE7AA-F96D-6E53-16E9-3123C12EC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8D02BAD-F329-7690-6040-5546A3ADE7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39311"/>
              </p:ext>
            </p:extLst>
          </p:nvPr>
        </p:nvGraphicFramePr>
        <p:xfrm>
          <a:off x="2110153" y="2110153"/>
          <a:ext cx="7343213" cy="3926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na slika" r:id="rId2" imgW="12057143" imgH="6171429" progId="Paint.Picture">
                  <p:embed/>
                </p:oleObj>
              </mc:Choice>
              <mc:Fallback>
                <p:oleObj name="Bitmapna slika" r:id="rId2" imgW="12057143" imgH="6171429" progId="Paint.Picture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E8D02BAD-F329-7690-6040-5546A3ADE7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153" y="2110153"/>
                        <a:ext cx="7343213" cy="39265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162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8A36B2F7-2327-1953-A476-F026ED745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212628"/>
            <a:ext cx="820102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5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4CA5E81-6A1D-BCCF-5FF8-D05FCC38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1505243"/>
            <a:ext cx="11029245" cy="4531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Drugi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case je: „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Neuspješno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dodavanje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nove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namirnice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endParaRPr lang="hr-HR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33E0AF4-FC45-0D46-B302-101FE89D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794695"/>
          </a:xfrm>
        </p:spPr>
        <p:txBody>
          <a:bodyPr/>
          <a:lstStyle/>
          <a:p>
            <a:r>
              <a:rPr lang="hr-HR" dirty="0"/>
              <a:t>Definiranje scenarija ručnog testiranja</a:t>
            </a:r>
            <a:endParaRPr lang="de-DE" dirty="0"/>
          </a:p>
        </p:txBody>
      </p:sp>
      <p:pic>
        <p:nvPicPr>
          <p:cNvPr id="2" name="Picture 21">
            <a:extLst>
              <a:ext uri="{FF2B5EF4-FFF2-40B4-BE49-F238E27FC236}">
                <a16:creationId xmlns:a16="http://schemas.microsoft.com/office/drawing/2014/main" id="{2280AF56-4B15-1FA5-797F-830F26C46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921" y="1917105"/>
            <a:ext cx="7127093" cy="426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5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4CA5E81-6A1D-BCCF-5FF8-D05FCC38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1505243"/>
            <a:ext cx="11029245" cy="4531490"/>
          </a:xfrm>
        </p:spPr>
        <p:txBody>
          <a:bodyPr>
            <a:normAutofit/>
          </a:bodyPr>
          <a:lstStyle/>
          <a:p>
            <a:r>
              <a:rPr lang="hr-HR" dirty="0">
                <a:latin typeface="Segoe UI" panose="020B0502040204020203" pitchFamily="34" charset="0"/>
                <a:cs typeface="Segoe UI" panose="020B0502040204020203" pitchFamily="34" charset="0"/>
              </a:rPr>
              <a:t>Upute za definiranje scenarija</a:t>
            </a:r>
          </a:p>
          <a:p>
            <a:r>
              <a:rPr lang="hr-HR" dirty="0">
                <a:latin typeface="Segoe UI" panose="020B0502040204020203" pitchFamily="34" charset="0"/>
                <a:cs typeface="Segoe UI" panose="020B0502040204020203" pitchFamily="34" charset="0"/>
              </a:rPr>
              <a:t>Savjeti</a:t>
            </a: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33E0AF4-FC45-0D46-B302-101FE89D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794695"/>
          </a:xfrm>
        </p:spPr>
        <p:txBody>
          <a:bodyPr/>
          <a:lstStyle/>
          <a:p>
            <a:r>
              <a:rPr lang="hr-HR" dirty="0"/>
              <a:t>Agenda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2348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4CA5E81-6A1D-BCCF-5FF8-D05FCC38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1505243"/>
            <a:ext cx="11029245" cy="4531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15. Z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 PRA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projekt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je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potrebno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kreirati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sve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testne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scenarije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za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svaki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user story</a:t>
            </a:r>
            <a:b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16.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Studenti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samostalno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kreiraju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caseove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za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odabrane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user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storije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33E0AF4-FC45-0D46-B302-101FE89D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794695"/>
          </a:xfrm>
        </p:spPr>
        <p:txBody>
          <a:bodyPr/>
          <a:lstStyle/>
          <a:p>
            <a:r>
              <a:rPr lang="hr-HR" dirty="0"/>
              <a:t>Definiranje scenarija ručnog testiranja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53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4CA5E81-6A1D-BCCF-5FF8-D05FCC38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1505243"/>
            <a:ext cx="11029245" cy="4531490"/>
          </a:xfrm>
        </p:spPr>
        <p:txBody>
          <a:bodyPr>
            <a:normAutofit/>
          </a:bodyPr>
          <a:lstStyle/>
          <a:p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Primijenite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princip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„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Što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jednostavnije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to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bolje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“. Test case mora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biti</a:t>
            </a: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što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je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jednostavniji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mogući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Koristite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pozitivne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izjave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jer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ih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je</a:t>
            </a: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jednostavnije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razumjeti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b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Unestite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korisničko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ime</a:t>
            </a:r>
            <a:b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Kliknite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gumb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[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Abc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]</a:t>
            </a:r>
            <a:b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Odaberite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{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Xyz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}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opciju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menu-u</a:t>
            </a:r>
            <a:b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• ...</a:t>
            </a:r>
            <a:endParaRPr lang="hr-HR" sz="24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Test case-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ove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pišite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razmišljajući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kako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bi to radio (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testirao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koristio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krajnji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korisnik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Potrudite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se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pisati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caseove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način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da se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sustav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nakon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testiranja</a:t>
            </a:r>
            <a:b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vrati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u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stanje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prije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testiranja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Npr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Ako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u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jednom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caseu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definirate</a:t>
            </a: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unos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namirnice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„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Čokolada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“, a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također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testirate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brisanja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namirnica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kreirate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case za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brisanje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„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Čokolade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33E0AF4-FC45-0D46-B302-101FE89D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794695"/>
          </a:xfrm>
        </p:spPr>
        <p:txBody>
          <a:bodyPr/>
          <a:lstStyle/>
          <a:p>
            <a:r>
              <a:rPr lang="hr-HR" dirty="0"/>
              <a:t>Savjeti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144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57C02A-B712-C876-602A-8F11506B6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772" y="936202"/>
            <a:ext cx="6265335" cy="3586300"/>
          </a:xfrm>
        </p:spPr>
        <p:txBody>
          <a:bodyPr/>
          <a:lstStyle/>
          <a:p>
            <a:pPr algn="r"/>
            <a:r>
              <a:rPr lang="hr-HR" dirty="0"/>
              <a:t>Hvala na pažnji!</a:t>
            </a:r>
            <a:br>
              <a:rPr lang="hr-HR" dirty="0"/>
            </a:br>
            <a:br>
              <a:rPr lang="hr-HR" dirty="0"/>
            </a:br>
            <a:r>
              <a:rPr lang="hr-HR" dirty="0"/>
              <a:t>Pitanja!?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746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4CA5E81-6A1D-BCCF-5FF8-D05FCC38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1505243"/>
            <a:ext cx="11029245" cy="4531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1. Otići na: </a:t>
            </a:r>
            <a:r>
              <a:rPr lang="pl-PL" sz="2800" dirty="0"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https://dev.azure.com/</a:t>
            </a:r>
            <a:r>
              <a:rPr lang="pl-PL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hr-HR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en-US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en-US" sz="2800" b="1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vježbama</a:t>
            </a:r>
            <a:r>
              <a:rPr lang="en-US" sz="2800" b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#3</a:t>
            </a:r>
            <a:r>
              <a:rPr lang="en-US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smo</a:t>
            </a:r>
            <a:r>
              <a:rPr lang="en-US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kreirali</a:t>
            </a:r>
            <a:r>
              <a:rPr lang="en-US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novi</a:t>
            </a:r>
            <a:r>
              <a:rPr lang="en-US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Azure DevOps </a:t>
            </a:r>
            <a:r>
              <a:rPr lang="en-US" sz="28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projekt</a:t>
            </a:r>
            <a:r>
              <a:rPr lang="en-US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vjezbe3</a:t>
            </a:r>
            <a:r>
              <a:rPr lang="en-US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8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</a:t>
            </a:r>
            <a:r>
              <a:rPr lang="en-US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smo</a:t>
            </a:r>
            <a:r>
              <a:rPr lang="en-US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njemu</a:t>
            </a:r>
            <a:r>
              <a:rPr lang="en-US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cjelokupnu</a:t>
            </a:r>
            <a:b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funkcionalnost</a:t>
            </a:r>
            <a:r>
              <a:rPr lang="en-US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koju</a:t>
            </a:r>
            <a:r>
              <a:rPr lang="en-US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je </a:t>
            </a:r>
            <a:r>
              <a:rPr lang="en-US" sz="28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Naručitelj</a:t>
            </a:r>
            <a:r>
              <a:rPr lang="en-US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tražio</a:t>
            </a:r>
            <a:r>
              <a:rPr lang="en-US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organizirali</a:t>
            </a:r>
            <a:r>
              <a:rPr lang="en-US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sljedeći</a:t>
            </a:r>
            <a:r>
              <a:rPr lang="en-US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način</a:t>
            </a:r>
            <a:r>
              <a:rPr lang="en-US" sz="28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hr-HR" sz="28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r-HR" sz="28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r-H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33E0AF4-FC45-0D46-B302-101FE89D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794695"/>
          </a:xfrm>
        </p:spPr>
        <p:txBody>
          <a:bodyPr/>
          <a:lstStyle/>
          <a:p>
            <a:r>
              <a:rPr lang="hr-HR" dirty="0"/>
              <a:t>Definiranje scenarija ručnog testiranja</a:t>
            </a:r>
            <a:endParaRPr lang="de-DE" dirty="0"/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E2284065-8F28-94DD-CC0F-D0AB2D46C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709591"/>
              </p:ext>
            </p:extLst>
          </p:nvPr>
        </p:nvGraphicFramePr>
        <p:xfrm>
          <a:off x="598311" y="3429000"/>
          <a:ext cx="11040532" cy="260773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444167">
                  <a:extLst>
                    <a:ext uri="{9D8B030D-6E8A-4147-A177-3AD203B41FA5}">
                      <a16:colId xmlns:a16="http://schemas.microsoft.com/office/drawing/2014/main" val="3658713016"/>
                    </a:ext>
                  </a:extLst>
                </a:gridCol>
                <a:gridCol w="7596365">
                  <a:extLst>
                    <a:ext uri="{9D8B030D-6E8A-4147-A177-3AD203B41FA5}">
                      <a16:colId xmlns:a16="http://schemas.microsoft.com/office/drawing/2014/main" val="794326841"/>
                    </a:ext>
                  </a:extLst>
                </a:gridCol>
              </a:tblGrid>
              <a:tr h="521547">
                <a:tc>
                  <a:txBody>
                    <a:bodyPr/>
                    <a:lstStyle/>
                    <a:p>
                      <a:r>
                        <a:rPr lang="hr-HR" sz="20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Epics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Veće cjeline u koje grupiramo pojedine funkcionalnosti</a:t>
                      </a:r>
                      <a:endParaRPr lang="en-US" sz="20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9861362"/>
                  </a:ext>
                </a:extLst>
              </a:tr>
              <a:tr h="521547">
                <a:tc>
                  <a:txBody>
                    <a:bodyPr/>
                    <a:lstStyle/>
                    <a:p>
                      <a:pPr marL="457200"/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Features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Funkcionalnosti</a:t>
                      </a:r>
                      <a:endParaRPr lang="en-US" sz="20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3848701"/>
                  </a:ext>
                </a:extLst>
              </a:tr>
              <a:tr h="521547">
                <a:tc>
                  <a:txBody>
                    <a:bodyPr/>
                    <a:lstStyle/>
                    <a:p>
                      <a:pPr marL="914400"/>
                      <a:r>
                        <a:rPr lang="hr-HR" sz="20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 stories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Korisničke priče</a:t>
                      </a:r>
                      <a:endParaRPr lang="en-US" sz="20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0067602"/>
                  </a:ext>
                </a:extLst>
              </a:tr>
              <a:tr h="1043093">
                <a:tc>
                  <a:txBody>
                    <a:bodyPr/>
                    <a:lstStyle/>
                    <a:p>
                      <a:pPr marL="1371600"/>
                      <a:r>
                        <a:rPr lang="hr-HR" sz="20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</a:t>
                      </a:r>
                      <a:r>
                        <a:rPr lang="hr-HR" sz="20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20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Zadaci koje je potrebno napraviti kako bi implementirali funkcionalnost pojedine korisničke priče</a:t>
                      </a:r>
                      <a:endParaRPr lang="en-US" sz="20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1562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70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4CA5E81-6A1D-BCCF-5FF8-D05FCC38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1505243"/>
            <a:ext cx="11029245" cy="4531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pl-PL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ovim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vježbama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ćemo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dodati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još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jedan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tip work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itema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test case –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testni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slučaj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Test case je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skup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akcija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koje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izvršavamo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kako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bismo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provjerili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je li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pojedina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korisnička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priča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ispravno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implementirana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Po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pojedinoj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korisničkoj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priči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može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biti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najčešće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ima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više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testnih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slučajeva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koje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moramo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provjeriti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nije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dovoljan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samo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jedan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testni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slučaj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za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provjeru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ispravnosti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U tom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kontekstu</a:t>
            </a:r>
            <a:b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imamo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još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jedan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pojam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testne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scenarije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koji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skup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testnih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slučajeva</a:t>
            </a:r>
            <a:r>
              <a:rPr lang="en-US" sz="20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hr-HR" sz="20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r-H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33E0AF4-FC45-0D46-B302-101FE89D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794695"/>
          </a:xfrm>
        </p:spPr>
        <p:txBody>
          <a:bodyPr/>
          <a:lstStyle/>
          <a:p>
            <a:r>
              <a:rPr lang="hr-HR" dirty="0"/>
              <a:t>Definiranje scenarija ručnog testiranja</a:t>
            </a:r>
            <a:endParaRPr lang="de-DE" dirty="0"/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90369BD4-8420-AB46-375B-23B847F56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255156"/>
              </p:ext>
            </p:extLst>
          </p:nvPr>
        </p:nvGraphicFramePr>
        <p:xfrm>
          <a:off x="598311" y="3770987"/>
          <a:ext cx="10894994" cy="226574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087424">
                  <a:extLst>
                    <a:ext uri="{9D8B030D-6E8A-4147-A177-3AD203B41FA5}">
                      <a16:colId xmlns:a16="http://schemas.microsoft.com/office/drawing/2014/main" val="3041680006"/>
                    </a:ext>
                  </a:extLst>
                </a:gridCol>
                <a:gridCol w="7807570">
                  <a:extLst>
                    <a:ext uri="{9D8B030D-6E8A-4147-A177-3AD203B41FA5}">
                      <a16:colId xmlns:a16="http://schemas.microsoft.com/office/drawing/2014/main" val="1428219818"/>
                    </a:ext>
                  </a:extLst>
                </a:gridCol>
              </a:tblGrid>
              <a:tr h="323678">
                <a:tc>
                  <a:txBody>
                    <a:bodyPr/>
                    <a:lstStyle/>
                    <a:p>
                      <a:r>
                        <a:rPr lang="hr-HR" sz="18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Epics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Veće cjeline u koje grupiramo pojedine funkcionalnosti</a:t>
                      </a:r>
                      <a:endParaRPr lang="en-US" sz="18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6002884"/>
                  </a:ext>
                </a:extLst>
              </a:tr>
              <a:tr h="323678">
                <a:tc>
                  <a:txBody>
                    <a:bodyPr/>
                    <a:lstStyle/>
                    <a:p>
                      <a:pPr marL="457200"/>
                      <a:r>
                        <a:rPr lang="hr-HR" sz="18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Features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Funkcionalnosti</a:t>
                      </a:r>
                      <a:endParaRPr lang="en-US" sz="18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16057"/>
                  </a:ext>
                </a:extLst>
              </a:tr>
              <a:tr h="323678">
                <a:tc>
                  <a:txBody>
                    <a:bodyPr/>
                    <a:lstStyle/>
                    <a:p>
                      <a:pPr marL="914400"/>
                      <a:r>
                        <a:rPr lang="hr-HR" sz="18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 stories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8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Korisničke priče</a:t>
                      </a:r>
                      <a:endParaRPr lang="en-US" sz="180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488973"/>
                  </a:ext>
                </a:extLst>
              </a:tr>
              <a:tr h="647356">
                <a:tc>
                  <a:txBody>
                    <a:bodyPr/>
                    <a:lstStyle/>
                    <a:p>
                      <a:pPr marL="1371600"/>
                      <a:r>
                        <a:rPr lang="hr-HR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</a:t>
                      </a:r>
                      <a:r>
                        <a:rPr lang="hr-HR" sz="18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Zadaci koje je potrebno napraviti kako bi implementirali funkcionalnost pojedine korisničke priče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9792049"/>
                  </a:ext>
                </a:extLst>
              </a:tr>
              <a:tr h="647356">
                <a:tc>
                  <a:txBody>
                    <a:bodyPr/>
                    <a:lstStyle/>
                    <a:p>
                      <a:pPr marL="1371600"/>
                      <a:r>
                        <a:rPr lang="hr-HR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Test </a:t>
                      </a:r>
                      <a:r>
                        <a:rPr lang="hr-HR" sz="18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cases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Test </a:t>
                      </a:r>
                      <a:r>
                        <a:rPr lang="hr-HR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case</a:t>
                      </a:r>
                      <a:r>
                        <a:rPr lang="hr-HR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-ove dodajemo na istoj razini kao i zadatke, tj. Dodajemo ih ispod korisničkih priča.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072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87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4CA5E81-6A1D-BCCF-5FF8-D05FCC38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44" y="1505243"/>
            <a:ext cx="11029245" cy="4531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primjeru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work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itema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kreiranih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za PRA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projekt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napravit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ćemo</a:t>
            </a: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test case za user story: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Prijava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korisnika</a:t>
            </a:r>
            <a:endParaRPr lang="hr-HR" sz="24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r-HR"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33E0AF4-FC45-0D46-B302-101FE89D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794695"/>
          </a:xfrm>
        </p:spPr>
        <p:txBody>
          <a:bodyPr/>
          <a:lstStyle/>
          <a:p>
            <a:r>
              <a:rPr lang="hr-HR" dirty="0"/>
              <a:t>Definiranje scenarija ručnog testiranja</a:t>
            </a:r>
            <a:endParaRPr lang="de-DE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0FD35C-912E-C08E-4B7C-3BBD0D260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867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527AC4F0-E702-4F35-B85F-14E2EF1AD8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933256"/>
              </p:ext>
            </p:extLst>
          </p:nvPr>
        </p:nvGraphicFramePr>
        <p:xfrm>
          <a:off x="4383388" y="1885950"/>
          <a:ext cx="6251787" cy="4413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na slika" r:id="rId2" imgW="6190476" imgH="4371429" progId="Paint.Picture">
                  <p:embed/>
                </p:oleObj>
              </mc:Choice>
              <mc:Fallback>
                <p:oleObj name="Bitmapna slika" r:id="rId2" imgW="6190476" imgH="4371429" progId="Paint.Picture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527AC4F0-E702-4F35-B85F-14E2EF1AD8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388" y="1885950"/>
                        <a:ext cx="6251787" cy="4413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321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4CA5E81-6A1D-BCCF-5FF8-D05FCC38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1505243"/>
            <a:ext cx="11029245" cy="4531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it-IT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Najjednostavniji</a:t>
            </a:r>
            <a:r>
              <a:rPr lang="it-IT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case </a:t>
            </a:r>
            <a:r>
              <a:rPr lang="it-IT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bio</a:t>
            </a:r>
            <a:r>
              <a:rPr lang="it-IT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bi: „</a:t>
            </a:r>
            <a:r>
              <a:rPr lang="it-IT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Provjeriti</a:t>
            </a:r>
            <a:r>
              <a:rPr lang="it-IT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odgovor</a:t>
            </a:r>
            <a:r>
              <a:rPr lang="it-IT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kada</a:t>
            </a:r>
            <a:r>
              <a:rPr lang="it-IT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se </a:t>
            </a:r>
            <a:r>
              <a:rPr lang="it-IT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unese</a:t>
            </a:r>
            <a:r>
              <a:rPr lang="it-IT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korisničko</a:t>
            </a:r>
            <a:r>
              <a:rPr lang="it-IT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ime i </a:t>
            </a:r>
            <a:r>
              <a:rPr lang="it-IT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zaporka</a:t>
            </a:r>
            <a:r>
              <a:rPr lang="it-IT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endParaRPr lang="hr-HR" sz="24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hr-HR" sz="5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33E0AF4-FC45-0D46-B302-101FE89D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794695"/>
          </a:xfrm>
        </p:spPr>
        <p:txBody>
          <a:bodyPr/>
          <a:lstStyle/>
          <a:p>
            <a:r>
              <a:rPr lang="hr-HR" dirty="0"/>
              <a:t>Definiranje scenarija ručnog testiranja</a:t>
            </a:r>
            <a:endParaRPr lang="de-DE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94D5863-E35E-F35C-E9D9-90B5FC81F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DFA11B8E-0517-40CC-7E11-2DB8CF6548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407379"/>
              </p:ext>
            </p:extLst>
          </p:nvPr>
        </p:nvGraphicFramePr>
        <p:xfrm>
          <a:off x="2827605" y="2025746"/>
          <a:ext cx="5765867" cy="4222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na slika" r:id="rId2" imgW="8411749" imgH="6171429" progId="Paint.Picture">
                  <p:embed/>
                </p:oleObj>
              </mc:Choice>
              <mc:Fallback>
                <p:oleObj name="Bitmapna slika" r:id="rId2" imgW="8411749" imgH="6171429" progId="Paint.Picture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DFA11B8E-0517-40CC-7E11-2DB8CF6548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605" y="2025746"/>
                        <a:ext cx="5765867" cy="42220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805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FD13EA1-225B-83A9-7221-6F472F5A2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433" y="239152"/>
            <a:ext cx="5564038" cy="59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8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8736EBF5-3B11-0252-02F8-84A7FF45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59" y="664585"/>
            <a:ext cx="11224082" cy="47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9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4CA5E81-6A1D-BCCF-5FF8-D05FCC382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1" y="1505243"/>
            <a:ext cx="11029245" cy="4531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6.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Kako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bi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osoba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koja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provjerava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test case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isti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mogla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kvalitetno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provjeriti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b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mora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odraditi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nekoliko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stvari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koraka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b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Unesi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korisničko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ime</a:t>
            </a:r>
            <a:b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Unesi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zaporku</a:t>
            </a:r>
            <a:b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Klikni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gumb</a:t>
            </a:r>
            <a:r>
              <a:rPr lang="en-US" sz="24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Prijava</a:t>
            </a:r>
            <a:endParaRPr lang="hr-H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933E0AF4-FC45-0D46-B302-101FE89D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794695"/>
          </a:xfrm>
        </p:spPr>
        <p:txBody>
          <a:bodyPr/>
          <a:lstStyle/>
          <a:p>
            <a:r>
              <a:rPr lang="hr-HR" dirty="0"/>
              <a:t>Definiranje scenarija ručnog testiranja</a:t>
            </a:r>
            <a:endParaRPr lang="de-DE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DF31BC18-EE9E-89FE-22B3-1B74EA6C9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691" y="1876742"/>
            <a:ext cx="4790417" cy="43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2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Sivi tonov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bra-PPT-2017-4-3.potx" id="{110288B2-70BB-46E5-B42B-7DD0930236D1}" vid="{BB04D3FF-A514-41C4-B8C6-C2855337F38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Template_za_izradu_PowerPoint_prezentacije</Template>
  <TotalTime>87</TotalTime>
  <Words>868</Words>
  <Application>Microsoft Office PowerPoint</Application>
  <PresentationFormat>Široki zaslon</PresentationFormat>
  <Paragraphs>66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3" baseType="lpstr">
      <vt:lpstr>Tema sustava Office</vt:lpstr>
      <vt:lpstr>Projektni razvoj aplikacija   Vježbe 6 Testiranje</vt:lpstr>
      <vt:lpstr>Agenda</vt:lpstr>
      <vt:lpstr>Definiranje scenarija ručnog testiranja</vt:lpstr>
      <vt:lpstr>Definiranje scenarija ručnog testiranja</vt:lpstr>
      <vt:lpstr>Definiranje scenarija ručnog testiranja</vt:lpstr>
      <vt:lpstr>Definiranje scenarija ručnog testiranja</vt:lpstr>
      <vt:lpstr>PowerPoint prezentacija</vt:lpstr>
      <vt:lpstr>PowerPoint prezentacija</vt:lpstr>
      <vt:lpstr>Definiranje scenarija ručnog testiranja</vt:lpstr>
      <vt:lpstr>Definiranje scenarija ručnog testiranja</vt:lpstr>
      <vt:lpstr>Definiranje scenarija ručnog testiranja</vt:lpstr>
      <vt:lpstr>Definiranje scenarija ručnog testiranja</vt:lpstr>
      <vt:lpstr>Definiranje scenarija ručnog testiranja</vt:lpstr>
      <vt:lpstr>Definiranje scenarija ručnog testiranja</vt:lpstr>
      <vt:lpstr>Definiranje scenarija ručnog testiranja</vt:lpstr>
      <vt:lpstr>Definiranje scenarija ručnog testiranja</vt:lpstr>
      <vt:lpstr>Definiranje scenarija ručnog testiranja</vt:lpstr>
      <vt:lpstr>PowerPoint prezentacija</vt:lpstr>
      <vt:lpstr>Definiranje scenarija ručnog testiranja</vt:lpstr>
      <vt:lpstr>Definiranje scenarija ručnog testiranja</vt:lpstr>
      <vt:lpstr>Savjeti</vt:lpstr>
      <vt:lpstr>Hvala na pažnji!  Pitanja!?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Projektni razvoj aplikacija    Vježbe 1</dc:title>
  <dc:creator>Srećko Bartolić</dc:creator>
  <cp:lastModifiedBy>Srećko Bartolić</cp:lastModifiedBy>
  <cp:revision>38</cp:revision>
  <dcterms:created xsi:type="dcterms:W3CDTF">2023-01-23T16:21:56Z</dcterms:created>
  <dcterms:modified xsi:type="dcterms:W3CDTF">2025-05-14T14:01:26Z</dcterms:modified>
</cp:coreProperties>
</file>