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9"/>
  </p:notesMasterIdLst>
  <p:sldIdLst>
    <p:sldId id="256" r:id="rId2"/>
    <p:sldId id="258" r:id="rId3"/>
    <p:sldId id="259" r:id="rId4"/>
    <p:sldId id="260" r:id="rId5"/>
    <p:sldId id="273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61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57" r:id="rId2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EED5C6-71A0-462A-BC1C-1068CB79DA0F}" type="datetimeFigureOut">
              <a:rPr lang="de-DE" smtClean="0"/>
              <a:t>28.05.2025</a:t>
            </a:fld>
            <a:endParaRPr lang="de-DE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de-DE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EB94B9-A1F7-484C-B461-3C4E0813AE5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6389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ni slaj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9019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1">
          <p15:clr>
            <a:srgbClr val="FBAE40"/>
          </p15:clr>
        </p15:guide>
        <p15:guide id="2" orient="horz" pos="3475">
          <p15:clr>
            <a:srgbClr val="FBAE40"/>
          </p15:clr>
        </p15:guide>
        <p15:guide id="3" pos="1746">
          <p15:clr>
            <a:srgbClr val="FBAE40"/>
          </p15:clr>
        </p15:guide>
        <p15:guide id="4" orient="horz" pos="1049">
          <p15:clr>
            <a:srgbClr val="FBAE40"/>
          </p15:clr>
        </p15:guide>
        <p15:guide id="5" pos="5057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 hasCustomPrompt="1"/>
          </p:nvPr>
        </p:nvSpPr>
        <p:spPr>
          <a:xfrm>
            <a:off x="598311" y="3090333"/>
            <a:ext cx="11029245" cy="2946400"/>
          </a:xfrm>
          <a:prstGeom prst="rect">
            <a:avLst/>
          </a:prstGeom>
        </p:spPr>
        <p:txBody>
          <a:bodyPr>
            <a:normAutofit/>
          </a:bodyPr>
          <a:lstStyle>
            <a:lvl1pPr marL="288000" indent="-288000">
              <a:buFont typeface="Calibri Light" panose="020F0302020204030204" pitchFamily="34" charset="0"/>
              <a:buChar char="•"/>
              <a:defRPr sz="3200">
                <a:solidFill>
                  <a:srgbClr val="DF7423"/>
                </a:solidFill>
                <a:latin typeface="+mj-lt"/>
              </a:defRPr>
            </a:lvl1pPr>
            <a:lvl2pPr marL="468000" indent="-216000">
              <a:defRPr>
                <a:solidFill>
                  <a:srgbClr val="DF7423"/>
                </a:solidFill>
                <a:latin typeface="+mj-lt"/>
              </a:defRPr>
            </a:lvl2pPr>
            <a:lvl3pPr marL="756000" indent="-144000">
              <a:defRPr>
                <a:solidFill>
                  <a:srgbClr val="DF7423"/>
                </a:solidFill>
                <a:latin typeface="+mj-lt"/>
              </a:defRPr>
            </a:lvl3pPr>
            <a:lvl4pPr marL="1116000" indent="-144000">
              <a:defRPr>
                <a:solidFill>
                  <a:srgbClr val="DF7423"/>
                </a:solidFill>
                <a:latin typeface="+mj-lt"/>
              </a:defRPr>
            </a:lvl4pPr>
            <a:lvl5pPr marL="1476000" indent="-144000">
              <a:defRPr>
                <a:solidFill>
                  <a:srgbClr val="DF7423"/>
                </a:solidFill>
                <a:latin typeface="+mj-lt"/>
              </a:defRPr>
            </a:lvl5pPr>
          </a:lstStyle>
          <a:p>
            <a:pPr lvl="0"/>
            <a:r>
              <a:rPr lang="hr-HR" dirty="0"/>
              <a:t>First level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98311" y="499533"/>
            <a:ext cx="11040533" cy="2495438"/>
          </a:xfrm>
          <a:prstGeom prst="rect">
            <a:avLst/>
          </a:prstGeom>
        </p:spPr>
        <p:txBody>
          <a:bodyPr lIns="0" anchor="b" anchorCtr="0">
            <a:normAutofit/>
          </a:bodyPr>
          <a:lstStyle>
            <a:lvl1pPr>
              <a:defRPr sz="4400" cap="none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944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orient="horz" pos="1457">
          <p15:clr>
            <a:srgbClr val="FBAE40"/>
          </p15:clr>
        </p15:guide>
        <p15:guide id="3" orient="horz" pos="3838">
          <p15:clr>
            <a:srgbClr val="FBAE40"/>
          </p15:clr>
        </p15:guide>
        <p15:guide id="4" pos="5057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poredb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98312" y="1972733"/>
            <a:ext cx="5373512" cy="982134"/>
          </a:xfrm>
          <a:prstGeom prst="rect">
            <a:avLst/>
          </a:prstGeom>
        </p:spPr>
        <p:txBody>
          <a:bodyPr lIns="0" anchor="b">
            <a:noAutofit/>
          </a:bodyPr>
          <a:lstStyle>
            <a:lvl1pPr marL="0" indent="0">
              <a:buNone/>
              <a:defRPr sz="2800" b="1" cap="small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dirty="0"/>
              <a:t>c</a:t>
            </a:r>
            <a:r>
              <a:rPr lang="en-US" dirty="0"/>
              <a:t>lick to edit </a:t>
            </a:r>
            <a:r>
              <a:rPr lang="hr-HR" dirty="0"/>
              <a:t>m</a:t>
            </a:r>
            <a:r>
              <a:rPr lang="en-US" dirty="0"/>
              <a:t>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1" y="3078334"/>
            <a:ext cx="5350933" cy="2348800"/>
          </a:xfrm>
          <a:prstGeom prst="rect">
            <a:avLst/>
          </a:prstGeom>
        </p:spPr>
        <p:txBody>
          <a:bodyPr lIns="0"/>
          <a:lstStyle>
            <a:lvl2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38333" y="1964267"/>
            <a:ext cx="5511801" cy="999066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1" cap="small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dirty="0"/>
              <a:t>c</a:t>
            </a:r>
            <a:r>
              <a:rPr lang="en-US" dirty="0"/>
              <a:t>lick to edit </a:t>
            </a:r>
            <a:r>
              <a:rPr lang="hr-HR" dirty="0"/>
              <a:t>m</a:t>
            </a:r>
            <a:r>
              <a:rPr lang="en-US" dirty="0"/>
              <a:t>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49623" y="3069866"/>
            <a:ext cx="5500512" cy="2365734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600" y="584201"/>
            <a:ext cx="11040533" cy="1186223"/>
          </a:xfrm>
          <a:prstGeom prst="rect">
            <a:avLst/>
          </a:prstGeom>
        </p:spPr>
        <p:txBody>
          <a:bodyPr lIns="0" anchor="b" anchorCtr="0">
            <a:normAutofit/>
          </a:bodyPr>
          <a:lstStyle>
            <a:lvl1pPr>
              <a:defRPr sz="4400" cap="none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9869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2">
          <p15:clr>
            <a:srgbClr val="FBAE40"/>
          </p15:clr>
        </p15:guide>
        <p15:guide id="4" pos="5057">
          <p15:clr>
            <a:srgbClr val="FBAE40"/>
          </p15:clr>
        </p15:guide>
        <p15:guide id="5" orient="horz" pos="3838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98312" y="1972733"/>
            <a:ext cx="5373512" cy="982134"/>
          </a:xfrm>
          <a:prstGeom prst="rect">
            <a:avLst/>
          </a:prstGeom>
        </p:spPr>
        <p:txBody>
          <a:bodyPr lIns="0" anchor="b">
            <a:noAutofit/>
          </a:bodyPr>
          <a:lstStyle>
            <a:lvl1pPr marL="0" indent="0">
              <a:buNone/>
              <a:defRPr sz="2800" b="1" cap="small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dirty="0"/>
              <a:t>c</a:t>
            </a:r>
            <a:r>
              <a:rPr lang="en-US" dirty="0"/>
              <a:t>lick to edit </a:t>
            </a:r>
            <a:r>
              <a:rPr lang="hr-HR" dirty="0"/>
              <a:t>m</a:t>
            </a:r>
            <a:r>
              <a:rPr lang="en-US" dirty="0"/>
              <a:t>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1" y="3078334"/>
            <a:ext cx="5350933" cy="2966866"/>
          </a:xfrm>
          <a:prstGeom prst="rect">
            <a:avLst/>
          </a:prstGeom>
        </p:spPr>
        <p:txBody>
          <a:bodyPr lIns="0"/>
          <a:lstStyle>
            <a:lvl2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38333" y="1964267"/>
            <a:ext cx="5511801" cy="999066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1" cap="small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dirty="0"/>
              <a:t>c</a:t>
            </a:r>
            <a:r>
              <a:rPr lang="en-US" dirty="0"/>
              <a:t>lick to edit </a:t>
            </a:r>
            <a:r>
              <a:rPr lang="hr-HR" dirty="0"/>
              <a:t>m</a:t>
            </a:r>
            <a:r>
              <a:rPr lang="en-US" dirty="0"/>
              <a:t>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49623" y="3069866"/>
            <a:ext cx="5500512" cy="2983801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600" y="584201"/>
            <a:ext cx="11040533" cy="1186223"/>
          </a:xfrm>
          <a:prstGeom prst="rect">
            <a:avLst/>
          </a:prstGeom>
        </p:spPr>
        <p:txBody>
          <a:bodyPr lIns="0" anchor="b" anchorCtr="0">
            <a:normAutofit/>
          </a:bodyPr>
          <a:lstStyle>
            <a:lvl1pPr>
              <a:defRPr sz="4400" cap="none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035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2">
          <p15:clr>
            <a:srgbClr val="FBAE40"/>
          </p15:clr>
        </p15:guide>
        <p15:guide id="2" pos="5057">
          <p15:clr>
            <a:srgbClr val="FBAE40"/>
          </p15:clr>
        </p15:guide>
        <p15:guide id="3" orient="horz" pos="383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98312" y="905933"/>
            <a:ext cx="5283200" cy="2064656"/>
          </a:xfrm>
          <a:prstGeom prst="rect">
            <a:avLst/>
          </a:prstGeom>
        </p:spPr>
        <p:txBody>
          <a:bodyPr lIns="0" anchor="b">
            <a:noAutofit/>
          </a:bodyPr>
          <a:lstStyle>
            <a:lvl1pPr marL="0" indent="0">
              <a:buNone/>
              <a:defRPr sz="3200" b="1" cap="small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dirty="0"/>
              <a:t>c</a:t>
            </a:r>
            <a:r>
              <a:rPr lang="en-US" dirty="0"/>
              <a:t>lick to edit </a:t>
            </a:r>
            <a:r>
              <a:rPr lang="hr-HR" dirty="0"/>
              <a:t>m</a:t>
            </a:r>
            <a:r>
              <a:rPr lang="en-US" dirty="0"/>
              <a:t>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98312" y="3225801"/>
            <a:ext cx="5294489" cy="2192867"/>
          </a:xfrm>
          <a:prstGeom prst="rect">
            <a:avLst/>
          </a:prstGeom>
        </p:spPr>
        <p:txBody>
          <a:bodyPr lIns="0"/>
          <a:lstStyle>
            <a:lvl2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32545" y="914401"/>
            <a:ext cx="5395011" cy="2039255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3200" b="1" cap="small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dirty="0"/>
              <a:t>c</a:t>
            </a:r>
            <a:r>
              <a:rPr lang="en-US" dirty="0"/>
              <a:t>lick to edit </a:t>
            </a:r>
            <a:r>
              <a:rPr lang="hr-HR" dirty="0"/>
              <a:t>m</a:t>
            </a:r>
            <a:r>
              <a:rPr lang="en-US" dirty="0"/>
              <a:t>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239935" y="3242733"/>
            <a:ext cx="5398909" cy="2175935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0342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2">
          <p15:clr>
            <a:srgbClr val="FBAE40"/>
          </p15:clr>
        </p15:guide>
        <p15:guide id="2" pos="703">
          <p15:clr>
            <a:srgbClr val="FBAE40"/>
          </p15:clr>
        </p15:guide>
        <p15:guide id="4" pos="5057">
          <p15:clr>
            <a:srgbClr val="FBAE40"/>
          </p15:clr>
        </p15:guide>
        <p15:guide id="5" orient="horz" pos="383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98312" y="905933"/>
            <a:ext cx="5283200" cy="2064656"/>
          </a:xfrm>
          <a:prstGeom prst="rect">
            <a:avLst/>
          </a:prstGeom>
        </p:spPr>
        <p:txBody>
          <a:bodyPr lIns="0" anchor="b">
            <a:noAutofit/>
          </a:bodyPr>
          <a:lstStyle>
            <a:lvl1pPr marL="0" indent="0">
              <a:buNone/>
              <a:defRPr sz="3200" b="1" cap="small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dirty="0"/>
              <a:t>c</a:t>
            </a:r>
            <a:r>
              <a:rPr lang="en-US" dirty="0"/>
              <a:t>lick to edit </a:t>
            </a:r>
            <a:r>
              <a:rPr lang="hr-HR" dirty="0"/>
              <a:t>m</a:t>
            </a:r>
            <a:r>
              <a:rPr lang="en-US" dirty="0"/>
              <a:t>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98312" y="3225801"/>
            <a:ext cx="5294489" cy="2192867"/>
          </a:xfrm>
          <a:prstGeom prst="rect">
            <a:avLst/>
          </a:prstGeom>
        </p:spPr>
        <p:txBody>
          <a:bodyPr lIns="0"/>
          <a:lstStyle>
            <a:lvl2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32545" y="914401"/>
            <a:ext cx="5395011" cy="2039255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3200" b="1" cap="small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dirty="0"/>
              <a:t>c</a:t>
            </a:r>
            <a:r>
              <a:rPr lang="en-US" dirty="0"/>
              <a:t>lick to edit </a:t>
            </a:r>
            <a:r>
              <a:rPr lang="hr-HR" dirty="0"/>
              <a:t>m</a:t>
            </a:r>
            <a:r>
              <a:rPr lang="en-US" dirty="0"/>
              <a:t>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239935" y="3242733"/>
            <a:ext cx="5398909" cy="2175935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4958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2">
          <p15:clr>
            <a:srgbClr val="FBAE40"/>
          </p15:clr>
        </p15:guide>
        <p15:guide id="2" pos="703">
          <p15:clr>
            <a:srgbClr val="FBAE40"/>
          </p15:clr>
        </p15:guide>
        <p15:guide id="3" pos="5057">
          <p15:clr>
            <a:srgbClr val="FBAE40"/>
          </p15:clr>
        </p15:guide>
        <p15:guide id="4" orient="horz" pos="3838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zn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S Maquette Pro" panose="02000603000000020004" pitchFamily="50" charset="-18"/>
              </a:defRPr>
            </a:lvl1pPr>
          </a:lstStyle>
          <a:p>
            <a:r>
              <a:rPr lang="hr-HR"/>
              <a:t>Kliknite ikonu da biste dodali  sliku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714600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57">
          <p15:clr>
            <a:srgbClr val="FBAE40"/>
          </p15:clr>
        </p15:guide>
        <p15:guide id="2" orient="horz" pos="1049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98312" y="3793068"/>
            <a:ext cx="5452533" cy="1625600"/>
          </a:xfrm>
          <a:prstGeom prst="rect">
            <a:avLst/>
          </a:prstGeom>
        </p:spPr>
        <p:txBody>
          <a:bodyPr lIns="0"/>
          <a:lstStyle>
            <a:lvl2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301975" y="3793068"/>
            <a:ext cx="5269136" cy="1617133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6279396" y="2087255"/>
            <a:ext cx="5359448" cy="1536478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Object</a:t>
            </a:r>
            <a:endParaRPr lang="en-US" dirty="0"/>
          </a:p>
        </p:txBody>
      </p:sp>
      <p:sp>
        <p:nvSpPr>
          <p:cNvPr id="14" name="Content Placeholder 5"/>
          <p:cNvSpPr>
            <a:spLocks noGrp="1"/>
          </p:cNvSpPr>
          <p:nvPr>
            <p:ph sz="quarter" idx="11" hasCustomPrompt="1"/>
          </p:nvPr>
        </p:nvSpPr>
        <p:spPr>
          <a:xfrm>
            <a:off x="598312" y="2087255"/>
            <a:ext cx="5475112" cy="1528012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Object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98311" y="584201"/>
            <a:ext cx="11029245" cy="1279356"/>
          </a:xfrm>
          <a:prstGeom prst="rect">
            <a:avLst/>
          </a:prstGeom>
        </p:spPr>
        <p:txBody>
          <a:bodyPr lIns="0" anchor="b" anchorCtr="0">
            <a:normAutofit/>
          </a:bodyPr>
          <a:lstStyle>
            <a:lvl1pPr>
              <a:defRPr sz="4400" cap="none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1652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0" orient="horz" pos="2341">
          <p15:clr>
            <a:srgbClr val="FBAE40"/>
          </p15:clr>
        </p15:guide>
        <p15:guide id="1" orient="horz" pos="822">
          <p15:clr>
            <a:srgbClr val="FBAE40"/>
          </p15:clr>
        </p15:guide>
        <p15:guide id="4" pos="5057">
          <p15:clr>
            <a:srgbClr val="FBAE40"/>
          </p15:clr>
        </p15:guide>
        <p15:guide id="5" orient="horz" pos="3838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98312" y="3793068"/>
            <a:ext cx="5452533" cy="2252132"/>
          </a:xfrm>
          <a:prstGeom prst="rect">
            <a:avLst/>
          </a:prstGeom>
        </p:spPr>
        <p:txBody>
          <a:bodyPr lIns="0"/>
          <a:lstStyle>
            <a:lvl2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301975" y="3793068"/>
            <a:ext cx="5269136" cy="2252133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6279396" y="2087255"/>
            <a:ext cx="5359448" cy="1536478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Object</a:t>
            </a:r>
            <a:endParaRPr lang="en-US" dirty="0"/>
          </a:p>
        </p:txBody>
      </p:sp>
      <p:sp>
        <p:nvSpPr>
          <p:cNvPr id="14" name="Content Placeholder 5"/>
          <p:cNvSpPr>
            <a:spLocks noGrp="1"/>
          </p:cNvSpPr>
          <p:nvPr>
            <p:ph sz="quarter" idx="11" hasCustomPrompt="1"/>
          </p:nvPr>
        </p:nvSpPr>
        <p:spPr>
          <a:xfrm>
            <a:off x="598312" y="2087255"/>
            <a:ext cx="5475112" cy="1528012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Object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98311" y="584201"/>
            <a:ext cx="11029245" cy="1279356"/>
          </a:xfrm>
          <a:prstGeom prst="rect">
            <a:avLst/>
          </a:prstGeom>
        </p:spPr>
        <p:txBody>
          <a:bodyPr lIns="0" anchor="b" anchorCtr="0">
            <a:normAutofit/>
          </a:bodyPr>
          <a:lstStyle>
            <a:lvl1pPr>
              <a:defRPr sz="4400" cap="none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3637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2">
          <p15:clr>
            <a:srgbClr val="FBAE40"/>
          </p15:clr>
        </p15:guide>
        <p15:guide id="2" pos="5057">
          <p15:clr>
            <a:srgbClr val="FBAE40"/>
          </p15:clr>
        </p15:guide>
        <p15:guide id="3" orient="horz" pos="2341">
          <p15:clr>
            <a:srgbClr val="FBAE40"/>
          </p15:clr>
        </p15:guide>
        <p15:guide id="4" orient="horz" pos="383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aglavlje sekcij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954" y="443833"/>
            <a:ext cx="6265335" cy="3586300"/>
          </a:xfrm>
          <a:prstGeom prst="rect">
            <a:avLst/>
          </a:prstGeom>
        </p:spPr>
        <p:txBody>
          <a:bodyPr lIns="0" anchor="t" anchorCtr="0"/>
          <a:lstStyle>
            <a:lvl1pPr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5683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338">
          <p15:clr>
            <a:srgbClr val="FBAE40"/>
          </p15:clr>
        </p15:guide>
        <p15:guide id="2" pos="5057">
          <p15:clr>
            <a:srgbClr val="FBAE40"/>
          </p15:clr>
        </p15:guide>
        <p15:guide id="3" orient="horz" pos="3475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2177" y="685800"/>
            <a:ext cx="10758313" cy="2777066"/>
          </a:xfrm>
          <a:prstGeom prst="rect">
            <a:avLst/>
          </a:prstGeom>
        </p:spPr>
        <p:txBody>
          <a:bodyPr lIns="0" anchor="b">
            <a:noAutofit/>
          </a:bodyPr>
          <a:lstStyle>
            <a:lvl1pPr marL="0" indent="0"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353" y="3728898"/>
            <a:ext cx="10737849" cy="1638968"/>
          </a:xfrm>
          <a:prstGeom prst="rect">
            <a:avLst/>
          </a:prstGeom>
        </p:spPr>
        <p:txBody>
          <a:bodyPr lIns="108000">
            <a:normAutofit/>
          </a:bodyPr>
          <a:lstStyle>
            <a:lvl1pPr marL="0" indent="0" algn="l">
              <a:buNone/>
              <a:defRPr sz="36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6617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1">
          <p15:clr>
            <a:srgbClr val="FBAE40"/>
          </p15:clr>
        </p15:guide>
        <p15:guide id="2" orient="horz" pos="3475">
          <p15:clr>
            <a:srgbClr val="FBAE40"/>
          </p15:clr>
        </p15:guide>
        <p15:guide id="3" pos="1746">
          <p15:clr>
            <a:srgbClr val="FBAE40"/>
          </p15:clr>
        </p15:guide>
        <p15:guide id="4" orient="horz" pos="1049">
          <p15:clr>
            <a:srgbClr val="FBAE40"/>
          </p15:clr>
        </p15:guide>
        <p15:guide id="5" pos="5057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2177" y="296334"/>
            <a:ext cx="11006668" cy="982133"/>
          </a:xfrm>
          <a:prstGeom prst="rect">
            <a:avLst/>
          </a:prstGeom>
        </p:spPr>
        <p:txBody>
          <a:bodyPr lIns="0" anchor="b">
            <a:noAutofit/>
          </a:bodyPr>
          <a:lstStyle>
            <a:lvl1pPr marL="0" indent="0" algn="l">
              <a:defRPr sz="4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41353" y="1493698"/>
            <a:ext cx="10986204" cy="4924035"/>
          </a:xfrm>
          <a:prstGeom prst="rect">
            <a:avLst/>
          </a:prstGeom>
        </p:spPr>
        <p:txBody>
          <a:bodyPr lIns="108000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</a:t>
            </a:r>
            <a:r>
              <a:rPr lang="hr-HR" dirty="0"/>
              <a:t>body text</a:t>
            </a:r>
            <a:r>
              <a:rPr lang="en-US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3156289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1">
          <p15:clr>
            <a:srgbClr val="FBAE40"/>
          </p15:clr>
        </p15:guide>
        <p15:guide id="2" orient="horz" pos="3475">
          <p15:clr>
            <a:srgbClr val="FBAE40"/>
          </p15:clr>
        </p15:guide>
        <p15:guide id="3" pos="1746">
          <p15:clr>
            <a:srgbClr val="FBAE40"/>
          </p15:clr>
        </p15:guide>
        <p15:guide id="4" orient="horz" pos="1049">
          <p15:clr>
            <a:srgbClr val="FBAE40"/>
          </p15:clr>
        </p15:guide>
        <p15:guide id="5" pos="505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2177" y="296334"/>
            <a:ext cx="11006668" cy="982133"/>
          </a:xfrm>
          <a:prstGeom prst="rect">
            <a:avLst/>
          </a:prstGeom>
        </p:spPr>
        <p:txBody>
          <a:bodyPr lIns="0" anchor="b">
            <a:noAutofit/>
          </a:bodyPr>
          <a:lstStyle>
            <a:lvl1pPr marL="0" indent="0" algn="l">
              <a:defRPr sz="40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41353" y="1493698"/>
            <a:ext cx="10986204" cy="4924035"/>
          </a:xfrm>
          <a:prstGeom prst="rect">
            <a:avLst/>
          </a:prstGeom>
        </p:spPr>
        <p:txBody>
          <a:bodyPr lIns="108000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</a:t>
            </a:r>
            <a:r>
              <a:rPr lang="hr-HR" dirty="0"/>
              <a:t>body text</a:t>
            </a:r>
            <a:r>
              <a:rPr lang="en-US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42785652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1">
          <p15:clr>
            <a:srgbClr val="FBAE40"/>
          </p15:clr>
        </p15:guide>
        <p15:guide id="2" orient="horz" pos="3475">
          <p15:clr>
            <a:srgbClr val="FBAE40"/>
          </p15:clr>
        </p15:guide>
        <p15:guide id="3" pos="1746">
          <p15:clr>
            <a:srgbClr val="FBAE40"/>
          </p15:clr>
        </p15:guide>
        <p15:guide id="4" orient="horz" pos="1049">
          <p15:clr>
            <a:srgbClr val="FBAE40"/>
          </p15:clr>
        </p15:guide>
        <p15:guide id="5" pos="5057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239" y="2209801"/>
            <a:ext cx="10579804" cy="2582333"/>
          </a:xfrm>
          <a:prstGeom prst="rect">
            <a:avLst/>
          </a:prstGeom>
        </p:spPr>
        <p:txBody>
          <a:bodyPr lIns="0" anchor="t" anchorCtr="0"/>
          <a:lstStyle>
            <a:lvl1pPr>
              <a:defRPr sz="5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3719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338">
          <p15:clr>
            <a:srgbClr val="FBAE40"/>
          </p15:clr>
        </p15:guide>
        <p15:guide id="2" pos="5057">
          <p15:clr>
            <a:srgbClr val="FBAE40"/>
          </p15:clr>
        </p15:guide>
        <p15:guide id="3" orient="horz" pos="3475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98311" y="1651001"/>
            <a:ext cx="11029245" cy="1363133"/>
          </a:xfrm>
          <a:prstGeom prst="rect">
            <a:avLst/>
          </a:prstGeom>
        </p:spPr>
        <p:txBody>
          <a:bodyPr lIns="0" anchor="t" anchorCtr="0"/>
          <a:lstStyle>
            <a:lvl1pPr>
              <a:defRPr sz="52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r-HR" dirty="0"/>
              <a:t>„</a:t>
            </a:r>
            <a:r>
              <a:rPr lang="en-US" dirty="0"/>
              <a:t>Click to edit Master title style</a:t>
            </a:r>
            <a:r>
              <a:rPr lang="hr-HR" dirty="0"/>
              <a:t>”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32178" y="3276599"/>
            <a:ext cx="11006665" cy="1371601"/>
          </a:xfrm>
          <a:prstGeom prst="rect">
            <a:avLst/>
          </a:prstGeom>
        </p:spPr>
        <p:txBody>
          <a:bodyPr lIns="0" anchor="b" anchorCtr="0">
            <a:normAutofit/>
          </a:bodyPr>
          <a:lstStyle>
            <a:lvl1pPr marL="0" indent="0" algn="ctr">
              <a:buNone/>
              <a:defRPr sz="3600" cap="small" baseline="0">
                <a:solidFill>
                  <a:srgbClr val="DF7423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dirty="0"/>
              <a:t>c</a:t>
            </a:r>
            <a:r>
              <a:rPr lang="en-US" dirty="0"/>
              <a:t>lick to edit </a:t>
            </a:r>
            <a:r>
              <a:rPr lang="hr-HR" dirty="0"/>
              <a:t>m</a:t>
            </a:r>
            <a:r>
              <a:rPr lang="en-US" dirty="0"/>
              <a:t>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238854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0" orient="horz" pos="2160">
          <p15:clr>
            <a:srgbClr val="FBAE40"/>
          </p15:clr>
        </p15:guide>
        <p15:guide id="1" pos="1338">
          <p15:clr>
            <a:srgbClr val="FBAE40"/>
          </p15:clr>
        </p15:guide>
        <p15:guide id="2" pos="5057">
          <p15:clr>
            <a:srgbClr val="FBAE40"/>
          </p15:clr>
        </p15:guide>
        <p15:guide id="3" orient="horz" pos="3475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98311" y="1651001"/>
            <a:ext cx="11029245" cy="1363133"/>
          </a:xfrm>
          <a:prstGeom prst="rect">
            <a:avLst/>
          </a:prstGeom>
        </p:spPr>
        <p:txBody>
          <a:bodyPr lIns="0" anchor="t" anchorCtr="0"/>
          <a:lstStyle>
            <a:lvl1pPr>
              <a:defRPr sz="5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r-HR" dirty="0"/>
              <a:t>„</a:t>
            </a:r>
            <a:r>
              <a:rPr lang="en-US" dirty="0"/>
              <a:t>Click to edit Master title style</a:t>
            </a:r>
            <a:r>
              <a:rPr lang="hr-HR" dirty="0"/>
              <a:t>”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32178" y="3276599"/>
            <a:ext cx="11006665" cy="1371601"/>
          </a:xfrm>
          <a:prstGeom prst="rect">
            <a:avLst/>
          </a:prstGeom>
        </p:spPr>
        <p:txBody>
          <a:bodyPr lIns="0" anchor="b" anchorCtr="0">
            <a:normAutofit/>
          </a:bodyPr>
          <a:lstStyle>
            <a:lvl1pPr marL="0" indent="0" algn="l">
              <a:buNone/>
              <a:defRPr sz="3600" cap="small" baseline="0">
                <a:solidFill>
                  <a:srgbClr val="DF7423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dirty="0"/>
              <a:t>c</a:t>
            </a:r>
            <a:r>
              <a:rPr lang="en-US" dirty="0"/>
              <a:t>lick to edit </a:t>
            </a:r>
            <a:r>
              <a:rPr lang="hr-HR" dirty="0"/>
              <a:t>m</a:t>
            </a:r>
            <a:r>
              <a:rPr lang="en-US" dirty="0"/>
              <a:t>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574794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338">
          <p15:clr>
            <a:srgbClr val="FBAE40"/>
          </p15:clr>
        </p15:guide>
        <p15:guide id="2" pos="5057">
          <p15:clr>
            <a:srgbClr val="FBAE40"/>
          </p15:clr>
        </p15:guide>
        <p15:guide id="3" orient="horz" pos="3475">
          <p15:clr>
            <a:srgbClr val="FBAE40"/>
          </p15:clr>
        </p15:guide>
        <p15:guide id="4" orient="horz" pos="216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 hasCustomPrompt="1"/>
          </p:nvPr>
        </p:nvSpPr>
        <p:spPr>
          <a:xfrm>
            <a:off x="598311" y="3090333"/>
            <a:ext cx="11029245" cy="2328334"/>
          </a:xfrm>
          <a:prstGeom prst="rect">
            <a:avLst/>
          </a:prstGeom>
        </p:spPr>
        <p:txBody>
          <a:bodyPr>
            <a:normAutofit/>
          </a:bodyPr>
          <a:lstStyle>
            <a:lvl1pPr marL="288000" indent="-288000">
              <a:buFont typeface="Calibri Light" panose="020F0302020204030204" pitchFamily="34" charset="0"/>
              <a:buChar char="•"/>
              <a:defRPr sz="3200">
                <a:solidFill>
                  <a:srgbClr val="DF7423"/>
                </a:solidFill>
                <a:latin typeface="+mj-lt"/>
              </a:defRPr>
            </a:lvl1pPr>
            <a:lvl2pPr marL="468000" indent="-216000">
              <a:defRPr>
                <a:solidFill>
                  <a:srgbClr val="DF7423"/>
                </a:solidFill>
                <a:latin typeface="+mj-lt"/>
              </a:defRPr>
            </a:lvl2pPr>
            <a:lvl3pPr marL="756000" indent="-144000">
              <a:defRPr>
                <a:solidFill>
                  <a:srgbClr val="DF7423"/>
                </a:solidFill>
                <a:latin typeface="+mj-lt"/>
              </a:defRPr>
            </a:lvl3pPr>
            <a:lvl4pPr marL="1116000" indent="-144000">
              <a:defRPr>
                <a:solidFill>
                  <a:srgbClr val="DF7423"/>
                </a:solidFill>
                <a:latin typeface="+mj-lt"/>
              </a:defRPr>
            </a:lvl4pPr>
            <a:lvl5pPr marL="1476000" indent="-144000">
              <a:defRPr>
                <a:solidFill>
                  <a:srgbClr val="DF7423"/>
                </a:solidFill>
                <a:latin typeface="+mj-lt"/>
              </a:defRPr>
            </a:lvl5pPr>
          </a:lstStyle>
          <a:p>
            <a:pPr lvl="0"/>
            <a:r>
              <a:rPr lang="hr-HR" dirty="0"/>
              <a:t>First level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98311" y="499533"/>
            <a:ext cx="11040533" cy="2495438"/>
          </a:xfrm>
          <a:prstGeom prst="rect">
            <a:avLst/>
          </a:prstGeom>
        </p:spPr>
        <p:txBody>
          <a:bodyPr lIns="0" anchor="b" anchorCtr="0">
            <a:normAutofit/>
          </a:bodyPr>
          <a:lstStyle>
            <a:lvl1pPr>
              <a:defRPr sz="4400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1183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3" orient="horz" pos="1457">
          <p15:clr>
            <a:srgbClr val="FBAE40"/>
          </p15:clr>
        </p15:guide>
        <p15:guide id="4" orient="horz" pos="3838">
          <p15:clr>
            <a:srgbClr val="FBAE40"/>
          </p15:clr>
        </p15:guide>
        <p15:guide id="5" pos="5057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1433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Calibri" panose="020F050202020403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>
          <p15:clr>
            <a:srgbClr val="F26B43"/>
          </p15:clr>
        </p15:guide>
        <p15:guide id="2" pos="70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491BE410-3EB9-D7B2-15BA-13FFB1FCF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044" y="893999"/>
            <a:ext cx="6265335" cy="3586300"/>
          </a:xfrm>
        </p:spPr>
        <p:txBody>
          <a:bodyPr/>
          <a:lstStyle/>
          <a:p>
            <a:pPr algn="r"/>
            <a:r>
              <a:rPr lang="hr-HR" dirty="0"/>
              <a:t>Projektni razvoj aplikacija</a:t>
            </a:r>
            <a:br>
              <a:rPr lang="hr-HR" dirty="0"/>
            </a:br>
            <a:br>
              <a:rPr lang="hr-HR" dirty="0"/>
            </a:br>
            <a:br>
              <a:rPr lang="hr-HR" dirty="0"/>
            </a:br>
            <a:r>
              <a:rPr lang="hr-HR" sz="4400" b="0" dirty="0">
                <a:solidFill>
                  <a:srgbClr val="C30E60"/>
                </a:solidFill>
              </a:rPr>
              <a:t>Vježbe 7</a:t>
            </a:r>
            <a:br>
              <a:rPr lang="hr-HR" sz="4400" b="0" dirty="0">
                <a:solidFill>
                  <a:srgbClr val="C30E60"/>
                </a:solidFill>
              </a:rPr>
            </a:br>
            <a:r>
              <a:rPr lang="hr-HR" sz="4400" b="0" dirty="0">
                <a:solidFill>
                  <a:srgbClr val="C30E60"/>
                </a:solidFill>
              </a:rPr>
              <a:t>Dokumentacija i Retrospektiva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039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sadržaja 6">
            <a:extLst>
              <a:ext uri="{FF2B5EF4-FFF2-40B4-BE49-F238E27FC236}">
                <a16:creationId xmlns:a16="http://schemas.microsoft.com/office/drawing/2014/main" id="{B4CA5E81-6A1D-BCCF-5FF8-D05FCC382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311" y="1505243"/>
            <a:ext cx="11029245" cy="4531490"/>
          </a:xfrm>
        </p:spPr>
        <p:txBody>
          <a:bodyPr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hr-HR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Koristiti jednostavan jezik</a:t>
            </a:r>
          </a:p>
          <a:p>
            <a:pPr marL="914400" lvl="1" indent="-457200"/>
            <a:r>
              <a:rPr lang="hr-HR" sz="28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Potrebno je saznati tko je krajnji korisnik – ne tehničke osobe, programeri, …</a:t>
            </a:r>
          </a:p>
          <a:p>
            <a:pPr marL="914400" lvl="1" indent="-457200"/>
            <a:r>
              <a:rPr lang="hr-HR" sz="28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Korisničke upute su namijenjene prosječnom korisniku, pa jezik mora biti jednostavan</a:t>
            </a:r>
          </a:p>
          <a:p>
            <a:pPr marL="914400" lvl="1" indent="-457200"/>
            <a:r>
              <a:rPr lang="hr-HR" sz="28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Ne pretpostavljati da krajnji korisnik poznaje tehničke termine</a:t>
            </a:r>
          </a:p>
          <a:p>
            <a:pPr marL="914400" lvl="1" indent="-457200"/>
            <a:r>
              <a:rPr lang="hr-HR" sz="28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Ne pretpostavljati da je proizvod koji smo napravili intuitivno jasan krajnjem korisniku</a:t>
            </a:r>
          </a:p>
          <a:p>
            <a:pPr marL="0" indent="0">
              <a:buNone/>
            </a:pPr>
            <a:endParaRPr lang="hr-HR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Naslov 5">
            <a:extLst>
              <a:ext uri="{FF2B5EF4-FFF2-40B4-BE49-F238E27FC236}">
                <a16:creationId xmlns:a16="http://schemas.microsoft.com/office/drawing/2014/main" id="{933E0AF4-FC45-0D46-B302-101FE89DE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11" y="499533"/>
            <a:ext cx="11040533" cy="794695"/>
          </a:xfrm>
        </p:spPr>
        <p:txBody>
          <a:bodyPr/>
          <a:lstStyle/>
          <a:p>
            <a:r>
              <a:rPr lang="hr-HR" dirty="0"/>
              <a:t>Kako to postići?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97506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sadržaja 6">
            <a:extLst>
              <a:ext uri="{FF2B5EF4-FFF2-40B4-BE49-F238E27FC236}">
                <a16:creationId xmlns:a16="http://schemas.microsoft.com/office/drawing/2014/main" id="{B4CA5E81-6A1D-BCCF-5FF8-D05FCC382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311" y="1505243"/>
            <a:ext cx="11029245" cy="4531490"/>
          </a:xfrm>
        </p:spPr>
        <p:txBody>
          <a:bodyPr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hr-HR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Jasna struktura dokumenta</a:t>
            </a:r>
          </a:p>
          <a:p>
            <a:pPr marL="914400" lvl="1" indent="-457200"/>
            <a:r>
              <a:rPr lang="hr-HR" sz="28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Sam sadržaj mora biti strukturiran, logično razdijeljen po cjelinama</a:t>
            </a:r>
          </a:p>
          <a:p>
            <a:pPr marL="914400" lvl="1" indent="-457200"/>
            <a:r>
              <a:rPr lang="hr-HR" sz="28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Na početku dokumenta mora postojati kazalo koje jasno pokazuje strukturu i vodi prema dijelovima dokumenta</a:t>
            </a:r>
          </a:p>
          <a:p>
            <a:pPr marL="0" indent="0">
              <a:buNone/>
            </a:pPr>
            <a:endParaRPr lang="hr-HR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Naslov 5">
            <a:extLst>
              <a:ext uri="{FF2B5EF4-FFF2-40B4-BE49-F238E27FC236}">
                <a16:creationId xmlns:a16="http://schemas.microsoft.com/office/drawing/2014/main" id="{933E0AF4-FC45-0D46-B302-101FE89DE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11" y="499533"/>
            <a:ext cx="11040533" cy="794695"/>
          </a:xfrm>
        </p:spPr>
        <p:txBody>
          <a:bodyPr/>
          <a:lstStyle/>
          <a:p>
            <a:r>
              <a:rPr lang="hr-HR" dirty="0"/>
              <a:t>Kako to postići?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13311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sadržaja 6">
            <a:extLst>
              <a:ext uri="{FF2B5EF4-FFF2-40B4-BE49-F238E27FC236}">
                <a16:creationId xmlns:a16="http://schemas.microsoft.com/office/drawing/2014/main" id="{B4CA5E81-6A1D-BCCF-5FF8-D05FCC382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311" y="1505243"/>
            <a:ext cx="11029245" cy="4531490"/>
          </a:xfrm>
        </p:spPr>
        <p:txBody>
          <a:bodyPr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hr-HR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Izgled dokumenta</a:t>
            </a:r>
          </a:p>
          <a:p>
            <a:pPr marL="914400" lvl="1" indent="-457200"/>
            <a:r>
              <a:rPr lang="hr-HR" sz="28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Minimum: korištenje stilova</a:t>
            </a:r>
          </a:p>
          <a:p>
            <a:pPr marL="1143000" lvl="2" indent="-228600">
              <a:buFont typeface="Wingdings" panose="05000000000000000000" pitchFamily="2" charset="2"/>
              <a:buChar char=""/>
            </a:pPr>
            <a:r>
              <a:rPr lang="hr-HR" sz="24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Naslovi</a:t>
            </a:r>
          </a:p>
          <a:p>
            <a:pPr marL="1143000" lvl="2" indent="-228600">
              <a:buFont typeface="Wingdings" panose="05000000000000000000" pitchFamily="2" charset="2"/>
              <a:buChar char=""/>
            </a:pPr>
            <a:r>
              <a:rPr lang="hr-HR" sz="24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Font</a:t>
            </a:r>
          </a:p>
          <a:p>
            <a:pPr marL="1143000" lvl="2" indent="-228600">
              <a:buFont typeface="Wingdings" panose="05000000000000000000" pitchFamily="2" charset="2"/>
              <a:buChar char=""/>
            </a:pPr>
            <a:r>
              <a:rPr lang="hr-HR" sz="24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Veličina slika</a:t>
            </a:r>
          </a:p>
          <a:p>
            <a:pPr marL="914400" lvl="1" indent="-457200"/>
            <a:r>
              <a:rPr lang="hr-HR" sz="28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Poželjno: dokument mora biti privlačnog izgleda</a:t>
            </a:r>
          </a:p>
          <a:p>
            <a:pPr marL="1143000" lvl="2" indent="-228600">
              <a:buFont typeface="Wingdings" panose="05000000000000000000" pitchFamily="2" charset="2"/>
              <a:buChar char=""/>
            </a:pPr>
            <a:r>
              <a:rPr lang="hr-HR" sz="24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Grafički elementi (logo, boje) koje povezuju dokument s aplikacijom koju opisuju</a:t>
            </a:r>
          </a:p>
          <a:p>
            <a:pPr marL="1143000" lvl="2" indent="-228600">
              <a:buFont typeface="Wingdings" panose="05000000000000000000" pitchFamily="2" charset="2"/>
              <a:buChar char=""/>
            </a:pPr>
            <a:r>
              <a:rPr lang="hr-HR" sz="24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Dokument mora biti čitljiv, ne pretrpan tekstom ili slikama</a:t>
            </a:r>
            <a:endParaRPr lang="hr-HR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Naslov 5">
            <a:extLst>
              <a:ext uri="{FF2B5EF4-FFF2-40B4-BE49-F238E27FC236}">
                <a16:creationId xmlns:a16="http://schemas.microsoft.com/office/drawing/2014/main" id="{933E0AF4-FC45-0D46-B302-101FE89DE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11" y="499533"/>
            <a:ext cx="11040533" cy="794695"/>
          </a:xfrm>
        </p:spPr>
        <p:txBody>
          <a:bodyPr/>
          <a:lstStyle/>
          <a:p>
            <a:r>
              <a:rPr lang="hr-HR" dirty="0"/>
              <a:t>Kako to postići?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5876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sadržaja 6">
            <a:extLst>
              <a:ext uri="{FF2B5EF4-FFF2-40B4-BE49-F238E27FC236}">
                <a16:creationId xmlns:a16="http://schemas.microsoft.com/office/drawing/2014/main" id="{B4CA5E81-6A1D-BCCF-5FF8-D05FCC382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311" y="1505243"/>
            <a:ext cx="11029245" cy="4531490"/>
          </a:xfrm>
        </p:spPr>
        <p:txBody>
          <a:bodyPr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hr-HR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Popis dodatnih informacija</a:t>
            </a:r>
          </a:p>
          <a:p>
            <a:pPr marL="914400" lvl="1" indent="-457200"/>
            <a:r>
              <a:rPr lang="hr-HR" sz="28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U dokumentu s korisničkim uputama nije moguće opisati sve probleme na koje korisnici mogu naići</a:t>
            </a:r>
          </a:p>
          <a:p>
            <a:pPr marL="914400" lvl="1" indent="-457200"/>
            <a:r>
              <a:rPr lang="hr-HR" sz="28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Potrebno priložiti linkove na dodatan sadržaj:</a:t>
            </a:r>
          </a:p>
          <a:p>
            <a:pPr marL="1143000" lvl="2" indent="-228600">
              <a:buFont typeface="Wingdings" panose="05000000000000000000" pitchFamily="2" charset="2"/>
              <a:buChar char=""/>
            </a:pPr>
            <a:r>
              <a:rPr lang="hr-HR" sz="28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Video upute</a:t>
            </a:r>
          </a:p>
          <a:p>
            <a:pPr marL="914400" lvl="1" indent="-457200"/>
            <a:r>
              <a:rPr lang="hr-HR" sz="28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Kome se korisnici mogu obratiti u slučaju da imaju dodatnih pitanja</a:t>
            </a:r>
          </a:p>
          <a:p>
            <a:pPr marL="1143000" lvl="2" indent="-228600">
              <a:buFont typeface="Wingdings" panose="05000000000000000000" pitchFamily="2" charset="2"/>
              <a:buChar char=""/>
            </a:pPr>
            <a:endParaRPr lang="hr-HR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Naslov 5">
            <a:extLst>
              <a:ext uri="{FF2B5EF4-FFF2-40B4-BE49-F238E27FC236}">
                <a16:creationId xmlns:a16="http://schemas.microsoft.com/office/drawing/2014/main" id="{933E0AF4-FC45-0D46-B302-101FE89DE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11" y="499533"/>
            <a:ext cx="11040533" cy="794695"/>
          </a:xfrm>
        </p:spPr>
        <p:txBody>
          <a:bodyPr/>
          <a:lstStyle/>
          <a:p>
            <a:r>
              <a:rPr lang="hr-HR" dirty="0"/>
              <a:t>Kako to postići?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531410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sadržaja 6">
            <a:extLst>
              <a:ext uri="{FF2B5EF4-FFF2-40B4-BE49-F238E27FC236}">
                <a16:creationId xmlns:a16="http://schemas.microsoft.com/office/drawing/2014/main" id="{B4CA5E81-6A1D-BCCF-5FF8-D05FCC382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311" y="1505243"/>
            <a:ext cx="11029245" cy="4531490"/>
          </a:xfrm>
        </p:spPr>
        <p:txBody>
          <a:bodyPr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hr-HR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Popis dodatnih informacija</a:t>
            </a:r>
          </a:p>
          <a:p>
            <a:pPr marL="914400" lvl="1" indent="-457200"/>
            <a:r>
              <a:rPr lang="hr-HR" sz="28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U dokumentu s korisničkim uputama nije moguće opisati sve probleme na koje korisnici mogu naići</a:t>
            </a:r>
          </a:p>
          <a:p>
            <a:pPr marL="914400" lvl="1" indent="-457200"/>
            <a:r>
              <a:rPr lang="hr-HR" sz="28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Potrebno priložiti linkove na dodatan sadržaj:</a:t>
            </a:r>
          </a:p>
          <a:p>
            <a:pPr marL="1143000" lvl="2" indent="-228600">
              <a:buFont typeface="Wingdings" panose="05000000000000000000" pitchFamily="2" charset="2"/>
              <a:buChar char=""/>
            </a:pPr>
            <a:r>
              <a:rPr lang="hr-HR" sz="28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Video upute</a:t>
            </a:r>
          </a:p>
          <a:p>
            <a:pPr marL="914400" lvl="1" indent="-457200"/>
            <a:r>
              <a:rPr lang="hr-HR" sz="28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Kome se korisnici mogu obratiti u slučaju da imaju dodatnih pitanja</a:t>
            </a:r>
          </a:p>
          <a:p>
            <a:pPr marL="1143000" lvl="2" indent="-228600">
              <a:buFont typeface="Wingdings" panose="05000000000000000000" pitchFamily="2" charset="2"/>
              <a:buChar char=""/>
            </a:pPr>
            <a:endParaRPr lang="hr-HR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Naslov 5">
            <a:extLst>
              <a:ext uri="{FF2B5EF4-FFF2-40B4-BE49-F238E27FC236}">
                <a16:creationId xmlns:a16="http://schemas.microsoft.com/office/drawing/2014/main" id="{933E0AF4-FC45-0D46-B302-101FE89DE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11" y="499533"/>
            <a:ext cx="11040533" cy="794695"/>
          </a:xfrm>
        </p:spPr>
        <p:txBody>
          <a:bodyPr/>
          <a:lstStyle/>
          <a:p>
            <a:r>
              <a:rPr lang="hr-HR" dirty="0"/>
              <a:t>Kako to postići?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964827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>
            <a:extLst>
              <a:ext uri="{FF2B5EF4-FFF2-40B4-BE49-F238E27FC236}">
                <a16:creationId xmlns:a16="http://schemas.microsoft.com/office/drawing/2014/main" id="{933E0AF4-FC45-0D46-B302-101FE89DE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Retrospektiva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06942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sadržaja 6">
            <a:extLst>
              <a:ext uri="{FF2B5EF4-FFF2-40B4-BE49-F238E27FC236}">
                <a16:creationId xmlns:a16="http://schemas.microsoft.com/office/drawing/2014/main" id="{B4CA5E81-6A1D-BCCF-5FF8-D05FCC382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311" y="1505243"/>
            <a:ext cx="11029245" cy="4531490"/>
          </a:xfrm>
        </p:spPr>
        <p:txBody>
          <a:bodyPr>
            <a:normAutofit/>
          </a:bodyPr>
          <a:lstStyle/>
          <a:p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Nije bitna samo tehnologija, već i vođenje projekata</a:t>
            </a:r>
          </a:p>
          <a:p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Izazovi: u roku, u budžetu i sva predviđena funkcionalnost</a:t>
            </a:r>
          </a:p>
          <a:p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Popis naučenih lekcija</a:t>
            </a:r>
          </a:p>
          <a:p>
            <a:pPr lvl="1"/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Sprečavanje ponavljanja istih grešaka u sljedećim projektima</a:t>
            </a:r>
          </a:p>
          <a:p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Pružanje najkvalitetnije i najpovoljnije usluge korisnicima</a:t>
            </a:r>
          </a:p>
          <a:p>
            <a:endParaRPr lang="hr-HR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Naslov 5">
            <a:extLst>
              <a:ext uri="{FF2B5EF4-FFF2-40B4-BE49-F238E27FC236}">
                <a16:creationId xmlns:a16="http://schemas.microsoft.com/office/drawing/2014/main" id="{933E0AF4-FC45-0D46-B302-101FE89DE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11" y="499533"/>
            <a:ext cx="11040533" cy="794695"/>
          </a:xfrm>
        </p:spPr>
        <p:txBody>
          <a:bodyPr/>
          <a:lstStyle/>
          <a:p>
            <a:r>
              <a:rPr lang="hr-HR" dirty="0"/>
              <a:t>Zašto?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19646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sadržaja 6">
            <a:extLst>
              <a:ext uri="{FF2B5EF4-FFF2-40B4-BE49-F238E27FC236}">
                <a16:creationId xmlns:a16="http://schemas.microsoft.com/office/drawing/2014/main" id="{B4CA5E81-6A1D-BCCF-5FF8-D05FCC382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311" y="1505243"/>
            <a:ext cx="11029245" cy="4531490"/>
          </a:xfrm>
        </p:spPr>
        <p:txBody>
          <a:bodyPr>
            <a:normAutofit lnSpcReduction="10000"/>
          </a:bodyPr>
          <a:lstStyle/>
          <a:p>
            <a:r>
              <a:rPr lang="hr-HR" sz="2800" dirty="0">
                <a:latin typeface="Segoe UI" panose="020B0502040204020203" pitchFamily="34" charset="0"/>
                <a:cs typeface="Segoe UI" panose="020B0502040204020203" pitchFamily="34" charset="0"/>
              </a:rPr>
              <a:t>Pregled povijesti projekta</a:t>
            </a:r>
          </a:p>
          <a:p>
            <a:r>
              <a:rPr lang="hr-HR" sz="2800" dirty="0">
                <a:latin typeface="Segoe UI" panose="020B0502040204020203" pitchFamily="34" charset="0"/>
                <a:cs typeface="Segoe UI" panose="020B0502040204020203" pitchFamily="34" charset="0"/>
              </a:rPr>
              <a:t>Analiza pozitivnih i negativnih događaja u projektu</a:t>
            </a:r>
          </a:p>
          <a:p>
            <a:r>
              <a:rPr lang="hr-HR" sz="2800" dirty="0">
                <a:latin typeface="Segoe UI" panose="020B0502040204020203" pitchFamily="34" charset="0"/>
                <a:cs typeface="Segoe UI" panose="020B0502040204020203" pitchFamily="34" charset="0"/>
              </a:rPr>
              <a:t>Problem ili kriza u projektu</a:t>
            </a:r>
          </a:p>
          <a:p>
            <a:pPr lvl="1"/>
            <a:r>
              <a:rPr lang="hr-HR" sz="2800" dirty="0">
                <a:latin typeface="Segoe UI" panose="020B0502040204020203" pitchFamily="34" charset="0"/>
                <a:cs typeface="Segoe UI" panose="020B0502040204020203" pitchFamily="34" charset="0"/>
              </a:rPr>
              <a:t>Primjer: Tim sa strane korisnika nije aktivno uključen: ne osiguravaju tražen uvjete, spor odziv, … </a:t>
            </a:r>
          </a:p>
          <a:p>
            <a:pPr lvl="1"/>
            <a:r>
              <a:rPr lang="hr-HR" sz="2800" dirty="0">
                <a:latin typeface="Segoe UI" panose="020B0502040204020203" pitchFamily="34" charset="0"/>
                <a:cs typeface="Segoe UI" panose="020B0502040204020203" pitchFamily="34" charset="0"/>
              </a:rPr>
              <a:t>Reakcija (ili ne-reakcija)</a:t>
            </a:r>
          </a:p>
          <a:p>
            <a:pPr lvl="2"/>
            <a:r>
              <a:rPr lang="hr-HR" sz="2400" dirty="0">
                <a:latin typeface="Segoe UI" panose="020B0502040204020203" pitchFamily="34" charset="0"/>
                <a:cs typeface="Segoe UI" panose="020B0502040204020203" pitchFamily="34" charset="0"/>
              </a:rPr>
              <a:t>Pozitivan ishod – uspjeh – ponavljati</a:t>
            </a:r>
          </a:p>
          <a:p>
            <a:pPr lvl="2"/>
            <a:r>
              <a:rPr lang="hr-HR" sz="2400" dirty="0">
                <a:latin typeface="Segoe UI" panose="020B0502040204020203" pitchFamily="34" charset="0"/>
                <a:cs typeface="Segoe UI" panose="020B0502040204020203" pitchFamily="34" charset="0"/>
              </a:rPr>
              <a:t>Negativan – neuspjeh izbjegavati</a:t>
            </a:r>
          </a:p>
          <a:p>
            <a:r>
              <a:rPr lang="hr-HR" sz="2800" dirty="0">
                <a:latin typeface="Segoe UI" panose="020B0502040204020203" pitchFamily="34" charset="0"/>
                <a:cs typeface="Segoe UI" panose="020B0502040204020203" pitchFamily="34" charset="0"/>
              </a:rPr>
              <a:t>Vjerojatnost ponavljanja sličnih situacija – velika</a:t>
            </a:r>
          </a:p>
          <a:p>
            <a:r>
              <a:rPr lang="hr-HR" sz="2800" dirty="0">
                <a:latin typeface="Segoe UI" panose="020B0502040204020203" pitchFamily="34" charset="0"/>
                <a:cs typeface="Segoe UI" panose="020B0502040204020203" pitchFamily="34" charset="0"/>
              </a:rPr>
              <a:t>Kada? - Tjedan do dva nakon završetka projekta</a:t>
            </a:r>
          </a:p>
          <a:p>
            <a:endParaRPr lang="hr-HR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Naslov 5">
            <a:extLst>
              <a:ext uri="{FF2B5EF4-FFF2-40B4-BE49-F238E27FC236}">
                <a16:creationId xmlns:a16="http://schemas.microsoft.com/office/drawing/2014/main" id="{933E0AF4-FC45-0D46-B302-101FE89DE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11" y="499533"/>
            <a:ext cx="11040533" cy="794695"/>
          </a:xfrm>
        </p:spPr>
        <p:txBody>
          <a:bodyPr/>
          <a:lstStyle/>
          <a:p>
            <a:r>
              <a:rPr lang="hr-HR" dirty="0"/>
              <a:t>Uvod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55778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sadržaja 6">
            <a:extLst>
              <a:ext uri="{FF2B5EF4-FFF2-40B4-BE49-F238E27FC236}">
                <a16:creationId xmlns:a16="http://schemas.microsoft.com/office/drawing/2014/main" id="{B4CA5E81-6A1D-BCCF-5FF8-D05FCC382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311" y="1505243"/>
            <a:ext cx="11029245" cy="4531490"/>
          </a:xfrm>
        </p:spPr>
        <p:txBody>
          <a:bodyPr>
            <a:normAutofit/>
          </a:bodyPr>
          <a:lstStyle/>
          <a:p>
            <a:pPr lvl="0"/>
            <a:r>
              <a:rPr lang="hr-HR" b="0" i="0" dirty="0">
                <a:latin typeface="Segoe UI" panose="020B0502040204020203" pitchFamily="34" charset="0"/>
                <a:cs typeface="Segoe UI" panose="020B0502040204020203" pitchFamily="34" charset="0"/>
              </a:rPr>
              <a:t>Popis ključnih događaja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hr-HR" b="0" i="0" dirty="0">
                <a:latin typeface="Segoe UI" panose="020B0502040204020203" pitchFamily="34" charset="0"/>
                <a:cs typeface="Segoe UI" panose="020B0502040204020203" pitchFamily="34" charset="0"/>
              </a:rPr>
              <a:t>Analiza zašto se pojedini događaj dogodio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hr-HR" b="0" i="0" dirty="0">
                <a:latin typeface="Segoe UI" panose="020B0502040204020203" pitchFamily="34" charset="0"/>
                <a:cs typeface="Segoe UI" panose="020B0502040204020203" pitchFamily="34" charset="0"/>
              </a:rPr>
              <a:t>Određivanje strategija budućih reakcija na događaj ili prevencija događaja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Naslov 5">
            <a:extLst>
              <a:ext uri="{FF2B5EF4-FFF2-40B4-BE49-F238E27FC236}">
                <a16:creationId xmlns:a16="http://schemas.microsoft.com/office/drawing/2014/main" id="{933E0AF4-FC45-0D46-B302-101FE89DE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11" y="499533"/>
            <a:ext cx="11040533" cy="794695"/>
          </a:xfrm>
        </p:spPr>
        <p:txBody>
          <a:bodyPr/>
          <a:lstStyle/>
          <a:p>
            <a:r>
              <a:rPr lang="hr-HR" dirty="0"/>
              <a:t>Ciljevi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68256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sadržaja 6">
            <a:extLst>
              <a:ext uri="{FF2B5EF4-FFF2-40B4-BE49-F238E27FC236}">
                <a16:creationId xmlns:a16="http://schemas.microsoft.com/office/drawing/2014/main" id="{B4CA5E81-6A1D-BCCF-5FF8-D05FCC382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311" y="1505243"/>
            <a:ext cx="11029245" cy="4531490"/>
          </a:xfrm>
        </p:spPr>
        <p:txBody>
          <a:bodyPr>
            <a:normAutofit/>
          </a:bodyPr>
          <a:lstStyle/>
          <a:p>
            <a:pPr lvl="0"/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Atmosfera iskrene i otvorene komunikacije</a:t>
            </a:r>
          </a:p>
          <a:p>
            <a:pPr lvl="1"/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Ne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2"/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„Zločin i kazna”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2"/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Predrasude, intuicija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Da: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2"/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Pronalaženje konstruktivnih rješenja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2"/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Objektivne činjenice, konkretna iskustva</a:t>
            </a:r>
          </a:p>
          <a:p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Pohrana prikupljenih informacija – baza znanja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Prenošenje stečenog znanja novim generacijama (podsjetnik starim)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Svi djelatnici trebaju imati pristup informacijama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2"/>
            <a:endParaRPr lang="hr-HR" dirty="0"/>
          </a:p>
        </p:txBody>
      </p:sp>
      <p:sp>
        <p:nvSpPr>
          <p:cNvPr id="6" name="Naslov 5">
            <a:extLst>
              <a:ext uri="{FF2B5EF4-FFF2-40B4-BE49-F238E27FC236}">
                <a16:creationId xmlns:a16="http://schemas.microsoft.com/office/drawing/2014/main" id="{933E0AF4-FC45-0D46-B302-101FE89DE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11" y="499533"/>
            <a:ext cx="11040533" cy="794695"/>
          </a:xfrm>
        </p:spPr>
        <p:txBody>
          <a:bodyPr/>
          <a:lstStyle/>
          <a:p>
            <a:r>
              <a:rPr lang="hr-HR" dirty="0"/>
              <a:t>Preduvjeti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92792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sadržaja 6">
            <a:extLst>
              <a:ext uri="{FF2B5EF4-FFF2-40B4-BE49-F238E27FC236}">
                <a16:creationId xmlns:a16="http://schemas.microsoft.com/office/drawing/2014/main" id="{B4CA5E81-6A1D-BCCF-5FF8-D05FCC382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311" y="1505243"/>
            <a:ext cx="11029245" cy="4531490"/>
          </a:xfrm>
        </p:spPr>
        <p:txBody>
          <a:bodyPr>
            <a:normAutofit/>
          </a:bodyPr>
          <a:lstStyle/>
          <a:p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Predaja projekta</a:t>
            </a:r>
          </a:p>
          <a:p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Dokumentacija</a:t>
            </a:r>
          </a:p>
          <a:p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Retrospektiva</a:t>
            </a:r>
          </a:p>
        </p:txBody>
      </p:sp>
      <p:sp>
        <p:nvSpPr>
          <p:cNvPr id="6" name="Naslov 5">
            <a:extLst>
              <a:ext uri="{FF2B5EF4-FFF2-40B4-BE49-F238E27FC236}">
                <a16:creationId xmlns:a16="http://schemas.microsoft.com/office/drawing/2014/main" id="{933E0AF4-FC45-0D46-B302-101FE89DE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11" y="499533"/>
            <a:ext cx="11040533" cy="794695"/>
          </a:xfrm>
        </p:spPr>
        <p:txBody>
          <a:bodyPr/>
          <a:lstStyle/>
          <a:p>
            <a:r>
              <a:rPr lang="hr-HR" dirty="0"/>
              <a:t>Agenda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523489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sadržaja 6">
            <a:extLst>
              <a:ext uri="{FF2B5EF4-FFF2-40B4-BE49-F238E27FC236}">
                <a16:creationId xmlns:a16="http://schemas.microsoft.com/office/drawing/2014/main" id="{B4CA5E81-6A1D-BCCF-5FF8-D05FCC382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311" y="1505243"/>
            <a:ext cx="11029245" cy="4531490"/>
          </a:xfrm>
        </p:spPr>
        <p:txBody>
          <a:bodyPr>
            <a:normAutofit/>
          </a:bodyPr>
          <a:lstStyle/>
          <a:p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Kreativna rasprava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Izrada izvještaja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Prezentacija izvještaja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Ocjenjivanje tima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Ažuriranje baze znanja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2"/>
            <a:endParaRPr lang="hr-HR" dirty="0"/>
          </a:p>
        </p:txBody>
      </p:sp>
      <p:sp>
        <p:nvSpPr>
          <p:cNvPr id="6" name="Naslov 5">
            <a:extLst>
              <a:ext uri="{FF2B5EF4-FFF2-40B4-BE49-F238E27FC236}">
                <a16:creationId xmlns:a16="http://schemas.microsoft.com/office/drawing/2014/main" id="{933E0AF4-FC45-0D46-B302-101FE89DE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11" y="499533"/>
            <a:ext cx="11040533" cy="794695"/>
          </a:xfrm>
        </p:spPr>
        <p:txBody>
          <a:bodyPr/>
          <a:lstStyle/>
          <a:p>
            <a:r>
              <a:rPr lang="hr-HR" dirty="0"/>
              <a:t>Opis procesa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27760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sadržaja 6">
            <a:extLst>
              <a:ext uri="{FF2B5EF4-FFF2-40B4-BE49-F238E27FC236}">
                <a16:creationId xmlns:a16="http://schemas.microsoft.com/office/drawing/2014/main" id="{B4CA5E81-6A1D-BCCF-5FF8-D05FCC382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311" y="1505243"/>
            <a:ext cx="11029245" cy="4531490"/>
          </a:xfrm>
        </p:spPr>
        <p:txBody>
          <a:bodyPr>
            <a:normAutofit fontScale="92500" lnSpcReduction="10000"/>
          </a:bodyPr>
          <a:lstStyle/>
          <a:p>
            <a:r>
              <a:rPr lang="hr-HR" sz="2200" dirty="0">
                <a:latin typeface="Segoe UI" panose="020B0502040204020203" pitchFamily="34" charset="0"/>
                <a:cs typeface="Segoe UI" panose="020B0502040204020203" pitchFamily="34" charset="0"/>
              </a:rPr>
              <a:t>Opće informacije</a:t>
            </a:r>
          </a:p>
          <a:p>
            <a:pPr lvl="1"/>
            <a:r>
              <a:rPr lang="hr-HR" sz="1900" dirty="0">
                <a:latin typeface="Segoe UI" panose="020B0502040204020203" pitchFamily="34" charset="0"/>
                <a:cs typeface="Segoe UI" panose="020B0502040204020203" pitchFamily="34" charset="0"/>
              </a:rPr>
              <a:t>Ciljevi, rezultati, rokovi, članovi tima</a:t>
            </a:r>
          </a:p>
          <a:p>
            <a:r>
              <a:rPr lang="hr-HR" sz="2200" dirty="0">
                <a:latin typeface="Segoe UI" panose="020B0502040204020203" pitchFamily="34" charset="0"/>
                <a:cs typeface="Segoe UI" panose="020B0502040204020203" pitchFamily="34" charset="0"/>
              </a:rPr>
              <a:t>Statistika</a:t>
            </a:r>
          </a:p>
          <a:p>
            <a:pPr lvl="1"/>
            <a:r>
              <a:rPr lang="hr-HR" sz="1900" dirty="0">
                <a:latin typeface="Segoe UI" panose="020B0502040204020203" pitchFamily="34" charset="0"/>
                <a:cs typeface="Segoe UI" panose="020B0502040204020203" pitchFamily="34" charset="0"/>
              </a:rPr>
              <a:t>Planirano / realizirano</a:t>
            </a:r>
          </a:p>
          <a:p>
            <a:pPr lvl="1"/>
            <a:r>
              <a:rPr lang="hr-HR" sz="1900" dirty="0">
                <a:latin typeface="Segoe UI" panose="020B0502040204020203" pitchFamily="34" charset="0"/>
                <a:cs typeface="Segoe UI" panose="020B0502040204020203" pitchFamily="34" charset="0"/>
              </a:rPr>
              <a:t>Sati, datumi, sredstva</a:t>
            </a:r>
          </a:p>
          <a:p>
            <a:r>
              <a:rPr lang="hr-HR" sz="2200" dirty="0">
                <a:latin typeface="Segoe UI" panose="020B0502040204020203" pitchFamily="34" charset="0"/>
                <a:cs typeface="Segoe UI" panose="020B0502040204020203" pitchFamily="34" charset="0"/>
              </a:rPr>
              <a:t>Tijek projekta</a:t>
            </a:r>
          </a:p>
          <a:p>
            <a:pPr lvl="1"/>
            <a:r>
              <a:rPr lang="hr-HR" sz="1900" dirty="0">
                <a:latin typeface="Segoe UI" panose="020B0502040204020203" pitchFamily="34" charset="0"/>
                <a:cs typeface="Segoe UI" panose="020B0502040204020203" pitchFamily="34" charset="0"/>
              </a:rPr>
              <a:t>Planirani razvoj projekta po fazama</a:t>
            </a:r>
          </a:p>
          <a:p>
            <a:pPr lvl="1"/>
            <a:r>
              <a:rPr lang="hr-HR" sz="1900" dirty="0">
                <a:latin typeface="Segoe UI" panose="020B0502040204020203" pitchFamily="34" charset="0"/>
                <a:cs typeface="Segoe UI" panose="020B0502040204020203" pitchFamily="34" charset="0"/>
              </a:rPr>
              <a:t>Eventualna odstupanja</a:t>
            </a:r>
          </a:p>
          <a:p>
            <a:r>
              <a:rPr lang="hr-HR" sz="2200" dirty="0">
                <a:latin typeface="Segoe UI" panose="020B0502040204020203" pitchFamily="34" charset="0"/>
                <a:cs typeface="Segoe UI" panose="020B0502040204020203" pitchFamily="34" charset="0"/>
              </a:rPr>
              <a:t>Dobre i loše stvari</a:t>
            </a:r>
          </a:p>
          <a:p>
            <a:pPr lvl="1"/>
            <a:r>
              <a:rPr lang="hr-HR" sz="1900" dirty="0">
                <a:latin typeface="Segoe UI" panose="020B0502040204020203" pitchFamily="34" charset="0"/>
                <a:cs typeface="Segoe UI" panose="020B0502040204020203" pitchFamily="34" charset="0"/>
              </a:rPr>
              <a:t>Zaključci sa sastanka</a:t>
            </a:r>
          </a:p>
          <a:p>
            <a:r>
              <a:rPr lang="hr-HR" sz="2200" dirty="0">
                <a:latin typeface="Segoe UI" panose="020B0502040204020203" pitchFamily="34" charset="0"/>
                <a:cs typeface="Segoe UI" panose="020B0502040204020203" pitchFamily="34" charset="0"/>
              </a:rPr>
              <a:t>Dobra praksa za buduće projekte</a:t>
            </a:r>
          </a:p>
          <a:p>
            <a:pPr lvl="1"/>
            <a:r>
              <a:rPr lang="hr-HR" sz="1900" dirty="0">
                <a:latin typeface="Segoe UI" panose="020B0502040204020203" pitchFamily="34" charset="0"/>
                <a:cs typeface="Segoe UI" panose="020B0502040204020203" pitchFamily="34" charset="0"/>
              </a:rPr>
              <a:t>Redoviti sastanci</a:t>
            </a:r>
          </a:p>
          <a:p>
            <a:pPr lvl="1"/>
            <a:r>
              <a:rPr lang="hr-HR" sz="1900" dirty="0">
                <a:latin typeface="Segoe UI" panose="020B0502040204020203" pitchFamily="34" charset="0"/>
                <a:cs typeface="Segoe UI" panose="020B0502040204020203" pitchFamily="34" charset="0"/>
              </a:rPr>
              <a:t>Plan rizika</a:t>
            </a:r>
          </a:p>
          <a:p>
            <a:pPr lvl="1"/>
            <a:r>
              <a:rPr lang="hr-HR" sz="1900" dirty="0">
                <a:latin typeface="Segoe UI" panose="020B0502040204020203" pitchFamily="34" charset="0"/>
                <a:cs typeface="Segoe UI" panose="020B0502040204020203" pitchFamily="34" charset="0"/>
              </a:rPr>
              <a:t>Upoznati sve s dinamikom ostvarivanja aktivnosti</a:t>
            </a:r>
          </a:p>
          <a:p>
            <a:endParaRPr lang="hr-HR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Naslov 5">
            <a:extLst>
              <a:ext uri="{FF2B5EF4-FFF2-40B4-BE49-F238E27FC236}">
                <a16:creationId xmlns:a16="http://schemas.microsoft.com/office/drawing/2014/main" id="{933E0AF4-FC45-0D46-B302-101FE89DE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11" y="499533"/>
            <a:ext cx="11040533" cy="794695"/>
          </a:xfrm>
        </p:spPr>
        <p:txBody>
          <a:bodyPr/>
          <a:lstStyle/>
          <a:p>
            <a:r>
              <a:rPr lang="hr-HR" dirty="0"/>
              <a:t>Kreativna rasprava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44989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sadržaja 6">
            <a:extLst>
              <a:ext uri="{FF2B5EF4-FFF2-40B4-BE49-F238E27FC236}">
                <a16:creationId xmlns:a16="http://schemas.microsoft.com/office/drawing/2014/main" id="{B4CA5E81-6A1D-BCCF-5FF8-D05FCC382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311" y="1505243"/>
            <a:ext cx="11029245" cy="4531490"/>
          </a:xfrm>
        </p:spPr>
        <p:txBody>
          <a:bodyPr>
            <a:normAutofit/>
          </a:bodyPr>
          <a:lstStyle/>
          <a:p>
            <a:r>
              <a:rPr lang="hr-HR" sz="3200" dirty="0">
                <a:latin typeface="Segoe UI" panose="020B0502040204020203" pitchFamily="34" charset="0"/>
                <a:cs typeface="Segoe UI" panose="020B0502040204020203" pitchFamily="34" charset="0"/>
              </a:rPr>
              <a:t>Jeste li zadovoljni rezultatom? Ocjena?</a:t>
            </a:r>
          </a:p>
          <a:p>
            <a:r>
              <a:rPr lang="hr-HR" sz="3200" dirty="0">
                <a:latin typeface="Segoe UI" panose="020B0502040204020203" pitchFamily="34" charset="0"/>
                <a:cs typeface="Segoe UI" panose="020B0502040204020203" pitchFamily="34" charset="0"/>
              </a:rPr>
              <a:t>Je li korisnik zadovoljan? Ocjena?</a:t>
            </a:r>
          </a:p>
          <a:p>
            <a:r>
              <a:rPr lang="hr-HR" sz="3200" dirty="0">
                <a:latin typeface="Segoe UI" panose="020B0502040204020203" pitchFamily="34" charset="0"/>
                <a:cs typeface="Segoe UI" panose="020B0502040204020203" pitchFamily="34" charset="0"/>
              </a:rPr>
              <a:t>Što vam je bilo dobro (osobno / profesionalno)?</a:t>
            </a:r>
          </a:p>
          <a:p>
            <a:r>
              <a:rPr lang="hr-HR" sz="3200" dirty="0">
                <a:latin typeface="Segoe UI" panose="020B0502040204020203" pitchFamily="34" charset="0"/>
                <a:cs typeface="Segoe UI" panose="020B0502040204020203" pitchFamily="34" charset="0"/>
              </a:rPr>
              <a:t>Što vas je smetalo? Kako to možemo izbjeći?</a:t>
            </a:r>
          </a:p>
          <a:p>
            <a:r>
              <a:rPr lang="hr-HR" sz="3200" dirty="0">
                <a:latin typeface="Segoe UI" panose="020B0502040204020203" pitchFamily="34" charset="0"/>
                <a:cs typeface="Segoe UI" panose="020B0502040204020203" pitchFamily="34" charset="0"/>
              </a:rPr>
              <a:t>Jesu li sponzori projekta sudjelovali učinkovito?</a:t>
            </a:r>
          </a:p>
          <a:p>
            <a:r>
              <a:rPr lang="hr-HR" sz="3200" dirty="0">
                <a:latin typeface="Segoe UI" panose="020B0502040204020203" pitchFamily="34" charset="0"/>
                <a:cs typeface="Segoe UI" panose="020B0502040204020203" pitchFamily="34" charset="0"/>
              </a:rPr>
              <a:t>Kad bi dobili priliku promijeniti jednu stvar u projektu, koja bi to bila?</a:t>
            </a:r>
            <a:endParaRPr lang="hr-HR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Naslov 5">
            <a:extLst>
              <a:ext uri="{FF2B5EF4-FFF2-40B4-BE49-F238E27FC236}">
                <a16:creationId xmlns:a16="http://schemas.microsoft.com/office/drawing/2014/main" id="{933E0AF4-FC45-0D46-B302-101FE89DE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11" y="499533"/>
            <a:ext cx="11040533" cy="794695"/>
          </a:xfrm>
        </p:spPr>
        <p:txBody>
          <a:bodyPr/>
          <a:lstStyle/>
          <a:p>
            <a:r>
              <a:rPr lang="hr-HR" dirty="0"/>
              <a:t>Izvještaj o projektu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211526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sadržaja 6">
            <a:extLst>
              <a:ext uri="{FF2B5EF4-FFF2-40B4-BE49-F238E27FC236}">
                <a16:creationId xmlns:a16="http://schemas.microsoft.com/office/drawing/2014/main" id="{B4CA5E81-6A1D-BCCF-5FF8-D05FCC382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311" y="1505243"/>
            <a:ext cx="11029245" cy="4531490"/>
          </a:xfrm>
        </p:spPr>
        <p:txBody>
          <a:bodyPr>
            <a:normAutofit/>
          </a:bodyPr>
          <a:lstStyle/>
          <a:p>
            <a:pPr lvl="0"/>
            <a:r>
              <a:rPr lang="hr-HR" b="0" i="0" dirty="0">
                <a:latin typeface="Segoe UI" panose="020B0502040204020203" pitchFamily="34" charset="0"/>
                <a:cs typeface="Segoe UI" panose="020B0502040204020203" pitchFamily="34" charset="0"/>
              </a:rPr>
              <a:t>Pozvani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r>
              <a:rPr lang="hr-HR" sz="2000" b="0" i="0" dirty="0">
                <a:latin typeface="Segoe UI" panose="020B0502040204020203" pitchFamily="34" charset="0"/>
                <a:cs typeface="Segoe UI" panose="020B0502040204020203" pitchFamily="34" charset="0"/>
              </a:rPr>
              <a:t>Članovi projektnog tima</a:t>
            </a:r>
            <a:endParaRPr lang="en-US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r>
              <a:rPr lang="hr-HR" sz="2000" b="0" i="0" dirty="0">
                <a:latin typeface="Segoe UI" panose="020B0502040204020203" pitchFamily="34" charset="0"/>
                <a:cs typeface="Segoe UI" panose="020B0502040204020203" pitchFamily="34" charset="0"/>
              </a:rPr>
              <a:t>Projektni sponzori</a:t>
            </a:r>
            <a:endParaRPr lang="en-US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r>
              <a:rPr lang="hr-HR" sz="2000" b="0" i="0" dirty="0">
                <a:latin typeface="Segoe UI" panose="020B0502040204020203" pitchFamily="34" charset="0"/>
                <a:cs typeface="Segoe UI" panose="020B0502040204020203" pitchFamily="34" charset="0"/>
              </a:rPr>
              <a:t>Članovi uprave</a:t>
            </a:r>
            <a:endParaRPr lang="en-US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r>
              <a:rPr lang="hr-HR" sz="2000" b="0" i="0" dirty="0">
                <a:latin typeface="Segoe UI" panose="020B0502040204020203" pitchFamily="34" charset="0"/>
                <a:cs typeface="Segoe UI" panose="020B0502040204020203" pitchFamily="34" charset="0"/>
              </a:rPr>
              <a:t>Sponzor sa strane korisnika</a:t>
            </a:r>
            <a:endParaRPr lang="en-US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r>
              <a:rPr lang="hr-HR" sz="2000" b="0" i="0" dirty="0">
                <a:latin typeface="Segoe UI" panose="020B0502040204020203" pitchFamily="34" charset="0"/>
                <a:cs typeface="Segoe UI" panose="020B0502040204020203" pitchFamily="34" charset="0"/>
              </a:rPr>
              <a:t>Voditelj projekta i ključni korisnici sa strane korisnika</a:t>
            </a:r>
            <a:endParaRPr lang="en-US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r>
              <a:rPr lang="hr-HR" sz="2000" b="0" i="0" dirty="0">
                <a:latin typeface="Segoe UI" panose="020B0502040204020203" pitchFamily="34" charset="0"/>
                <a:cs typeface="Segoe UI" panose="020B0502040204020203" pitchFamily="34" charset="0"/>
              </a:rPr>
              <a:t>…</a:t>
            </a:r>
            <a:endParaRPr lang="en-US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r>
              <a:rPr lang="hr-HR" sz="2000" b="0" i="0" dirty="0">
                <a:latin typeface="Segoe UI" panose="020B0502040204020203" pitchFamily="34" charset="0"/>
                <a:cs typeface="Segoe UI" panose="020B0502040204020203" pitchFamily="34" charset="0"/>
              </a:rPr>
              <a:t>Ostali djelatnici</a:t>
            </a:r>
            <a:endParaRPr lang="en-US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hr-HR" b="0" i="0" dirty="0">
                <a:latin typeface="Segoe UI" panose="020B0502040204020203" pitchFamily="34" charset="0"/>
                <a:cs typeface="Segoe UI" panose="020B0502040204020203" pitchFamily="34" charset="0"/>
              </a:rPr>
              <a:t>Rasprava</a:t>
            </a:r>
            <a:endParaRPr lang="de-DE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r>
              <a:rPr lang="hr-HR" sz="2000" b="0" i="0" dirty="0">
                <a:latin typeface="Segoe UI" panose="020B0502040204020203" pitchFamily="34" charset="0"/>
                <a:cs typeface="Segoe UI" panose="020B0502040204020203" pitchFamily="34" charset="0"/>
              </a:rPr>
              <a:t>Dodatne informacije</a:t>
            </a:r>
            <a:endParaRPr lang="en-US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hr-HR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Naslov 5">
            <a:extLst>
              <a:ext uri="{FF2B5EF4-FFF2-40B4-BE49-F238E27FC236}">
                <a16:creationId xmlns:a16="http://schemas.microsoft.com/office/drawing/2014/main" id="{933E0AF4-FC45-0D46-B302-101FE89DE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11" y="499533"/>
            <a:ext cx="11040533" cy="794695"/>
          </a:xfrm>
        </p:spPr>
        <p:txBody>
          <a:bodyPr/>
          <a:lstStyle/>
          <a:p>
            <a:r>
              <a:rPr lang="hr-HR" sz="4400" dirty="0"/>
              <a:t>Prezentacija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952694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sadržaja 6">
            <a:extLst>
              <a:ext uri="{FF2B5EF4-FFF2-40B4-BE49-F238E27FC236}">
                <a16:creationId xmlns:a16="http://schemas.microsoft.com/office/drawing/2014/main" id="{B4CA5E81-6A1D-BCCF-5FF8-D05FCC382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311" y="1505243"/>
            <a:ext cx="11029245" cy="4531490"/>
          </a:xfrm>
        </p:spPr>
        <p:txBody>
          <a:bodyPr>
            <a:normAutofit/>
          </a:bodyPr>
          <a:lstStyle/>
          <a:p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Kompetencije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r>
              <a:rPr lang="hr-HR" sz="2000" dirty="0">
                <a:latin typeface="Segoe UI" panose="020B0502040204020203" pitchFamily="34" charset="0"/>
                <a:cs typeface="Segoe UI" panose="020B0502040204020203" pitchFamily="34" charset="0"/>
              </a:rPr>
              <a:t>Timski rad – povjerenje, odgovornost</a:t>
            </a:r>
            <a:endParaRPr lang="en-US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r>
              <a:rPr lang="hr-HR" sz="2000" dirty="0">
                <a:latin typeface="Segoe UI" panose="020B0502040204020203" pitchFamily="34" charset="0"/>
                <a:cs typeface="Segoe UI" panose="020B0502040204020203" pitchFamily="34" charset="0"/>
              </a:rPr>
              <a:t>Prezentacijske sposobnosti</a:t>
            </a:r>
            <a:endParaRPr lang="en-US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r>
              <a:rPr lang="hr-HR" sz="2000" dirty="0">
                <a:latin typeface="Segoe UI" panose="020B0502040204020203" pitchFamily="34" charset="0"/>
                <a:cs typeface="Segoe UI" panose="020B0502040204020203" pitchFamily="34" charset="0"/>
              </a:rPr>
              <a:t>Komunikacijske sposobnosti</a:t>
            </a:r>
            <a:endParaRPr lang="en-US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r>
              <a:rPr lang="hr-HR" sz="2000" dirty="0">
                <a:latin typeface="Segoe UI" panose="020B0502040204020203" pitchFamily="34" charset="0"/>
                <a:cs typeface="Segoe UI" panose="020B0502040204020203" pitchFamily="34" charset="0"/>
              </a:rPr>
              <a:t>Edukacijske sposobnosti</a:t>
            </a:r>
            <a:endParaRPr lang="en-US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r>
              <a:rPr lang="hr-HR" sz="2000" dirty="0">
                <a:latin typeface="Segoe UI" panose="020B0502040204020203" pitchFamily="34" charset="0"/>
                <a:cs typeface="Segoe UI" panose="020B0502040204020203" pitchFamily="34" charset="0"/>
              </a:rPr>
              <a:t>Tehničke kompetencije</a:t>
            </a:r>
            <a:endParaRPr lang="en-US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Usmjeravanje razvoja karijera</a:t>
            </a:r>
            <a:endParaRPr lang="de-DE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r>
              <a:rPr lang="hr-HR" sz="2000" dirty="0">
                <a:latin typeface="Segoe UI" panose="020B0502040204020203" pitchFamily="34" charset="0"/>
                <a:cs typeface="Segoe UI" panose="020B0502040204020203" pitchFamily="34" charset="0"/>
              </a:rPr>
              <a:t>Edukacije</a:t>
            </a:r>
            <a:endParaRPr lang="en-US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r>
              <a:rPr lang="hr-HR" sz="2000" dirty="0">
                <a:latin typeface="Segoe UI" panose="020B0502040204020203" pitchFamily="34" charset="0"/>
                <a:cs typeface="Segoe UI" panose="020B0502040204020203" pitchFamily="34" charset="0"/>
              </a:rPr>
              <a:t>Ciljevi</a:t>
            </a:r>
            <a:endParaRPr lang="en-US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hr-HR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Naslov 5">
            <a:extLst>
              <a:ext uri="{FF2B5EF4-FFF2-40B4-BE49-F238E27FC236}">
                <a16:creationId xmlns:a16="http://schemas.microsoft.com/office/drawing/2014/main" id="{933E0AF4-FC45-0D46-B302-101FE89DE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11" y="499533"/>
            <a:ext cx="11040533" cy="794695"/>
          </a:xfrm>
        </p:spPr>
        <p:txBody>
          <a:bodyPr/>
          <a:lstStyle/>
          <a:p>
            <a:r>
              <a:rPr lang="hr-HR" sz="4400" dirty="0"/>
              <a:t>Ocjenjivanje članova tima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985459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sadržaja 6">
            <a:extLst>
              <a:ext uri="{FF2B5EF4-FFF2-40B4-BE49-F238E27FC236}">
                <a16:creationId xmlns:a16="http://schemas.microsoft.com/office/drawing/2014/main" id="{B4CA5E81-6A1D-BCCF-5FF8-D05FCC382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311" y="1505243"/>
            <a:ext cx="11029245" cy="4531490"/>
          </a:xfrm>
        </p:spPr>
        <p:txBody>
          <a:bodyPr>
            <a:normAutofit/>
          </a:bodyPr>
          <a:lstStyle/>
          <a:p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Ideja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r>
              <a:rPr lang="hr-HR" sz="2000" dirty="0">
                <a:latin typeface="Segoe UI" panose="020B0502040204020203" pitchFamily="34" charset="0"/>
                <a:cs typeface="Segoe UI" panose="020B0502040204020203" pitchFamily="34" charset="0"/>
              </a:rPr>
              <a:t>Razviti smjernice vođenja sljedećih projekata</a:t>
            </a:r>
            <a:endParaRPr lang="en-US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Nije uvijek nužna primjena svega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Naslov 5">
            <a:extLst>
              <a:ext uri="{FF2B5EF4-FFF2-40B4-BE49-F238E27FC236}">
                <a16:creationId xmlns:a16="http://schemas.microsoft.com/office/drawing/2014/main" id="{933E0AF4-FC45-0D46-B302-101FE89DE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11" y="499533"/>
            <a:ext cx="11040533" cy="794695"/>
          </a:xfrm>
        </p:spPr>
        <p:txBody>
          <a:bodyPr/>
          <a:lstStyle/>
          <a:p>
            <a:r>
              <a:rPr lang="hr-HR" dirty="0"/>
              <a:t>Ažuriranje baze znanja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42060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sadržaja 6">
            <a:extLst>
              <a:ext uri="{FF2B5EF4-FFF2-40B4-BE49-F238E27FC236}">
                <a16:creationId xmlns:a16="http://schemas.microsoft.com/office/drawing/2014/main" id="{B4CA5E81-6A1D-BCCF-5FF8-D05FCC382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311" y="1505243"/>
            <a:ext cx="11029245" cy="4531490"/>
          </a:xfrm>
        </p:spPr>
        <p:txBody>
          <a:bodyPr>
            <a:normAutofit/>
          </a:bodyPr>
          <a:lstStyle/>
          <a:p>
            <a:r>
              <a:rPr lang="hr-HR" dirty="0"/>
              <a:t>Na obrani projekta je potrebno napraviti i prezentaciju vašeg osvrta na projekt</a:t>
            </a:r>
          </a:p>
          <a:p>
            <a:r>
              <a:rPr lang="hr-HR" dirty="0"/>
              <a:t>Poslužite se sadržajem dokumenta: AVU-PRA-AnalizaZavrsenogProjekta-Predlozak.docx</a:t>
            </a:r>
          </a:p>
        </p:txBody>
      </p:sp>
      <p:sp>
        <p:nvSpPr>
          <p:cNvPr id="6" name="Naslov 5">
            <a:extLst>
              <a:ext uri="{FF2B5EF4-FFF2-40B4-BE49-F238E27FC236}">
                <a16:creationId xmlns:a16="http://schemas.microsoft.com/office/drawing/2014/main" id="{933E0AF4-FC45-0D46-B302-101FE89DE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11" y="499533"/>
            <a:ext cx="11040533" cy="794695"/>
          </a:xfrm>
        </p:spPr>
        <p:txBody>
          <a:bodyPr/>
          <a:lstStyle/>
          <a:p>
            <a:r>
              <a:rPr lang="hr-HR" dirty="0"/>
              <a:t>Na obrani projekta …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44448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657C02A-B712-C876-602A-8F11506B6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8772" y="936202"/>
            <a:ext cx="6265335" cy="3586300"/>
          </a:xfrm>
        </p:spPr>
        <p:txBody>
          <a:bodyPr/>
          <a:lstStyle/>
          <a:p>
            <a:pPr algn="r"/>
            <a:r>
              <a:rPr lang="hr-HR" dirty="0"/>
              <a:t>Hvala na pažnji!</a:t>
            </a:r>
            <a:br>
              <a:rPr lang="hr-HR" dirty="0"/>
            </a:br>
            <a:br>
              <a:rPr lang="hr-HR" dirty="0"/>
            </a:br>
            <a:r>
              <a:rPr lang="hr-HR" dirty="0"/>
              <a:t>Pitanja!?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37468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>
            <a:extLst>
              <a:ext uri="{FF2B5EF4-FFF2-40B4-BE49-F238E27FC236}">
                <a16:creationId xmlns:a16="http://schemas.microsoft.com/office/drawing/2014/main" id="{933E0AF4-FC45-0D46-B302-101FE89DE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Predaja projekta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62133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sadržaja 6">
            <a:extLst>
              <a:ext uri="{FF2B5EF4-FFF2-40B4-BE49-F238E27FC236}">
                <a16:creationId xmlns:a16="http://schemas.microsoft.com/office/drawing/2014/main" id="{B4CA5E81-6A1D-BCCF-5FF8-D05FCC382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311" y="1505243"/>
            <a:ext cx="11029245" cy="4531490"/>
          </a:xfrm>
        </p:spPr>
        <p:txBody>
          <a:bodyPr>
            <a:normAutofit/>
          </a:bodyPr>
          <a:lstStyle/>
          <a:p>
            <a:endParaRPr lang="hr-HR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Naslov 5">
            <a:extLst>
              <a:ext uri="{FF2B5EF4-FFF2-40B4-BE49-F238E27FC236}">
                <a16:creationId xmlns:a16="http://schemas.microsoft.com/office/drawing/2014/main" id="{933E0AF4-FC45-0D46-B302-101FE89DE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11" y="499533"/>
            <a:ext cx="11040533" cy="794695"/>
          </a:xfrm>
        </p:spPr>
        <p:txBody>
          <a:bodyPr/>
          <a:lstStyle/>
          <a:p>
            <a:r>
              <a:rPr lang="hr-HR" dirty="0"/>
              <a:t>Format predaje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50308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sadržaja 6">
            <a:extLst>
              <a:ext uri="{FF2B5EF4-FFF2-40B4-BE49-F238E27FC236}">
                <a16:creationId xmlns:a16="http://schemas.microsoft.com/office/drawing/2014/main" id="{B4CA5E81-6A1D-BCCF-5FF8-D05FCC382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311" y="1505243"/>
            <a:ext cx="11029245" cy="4531490"/>
          </a:xfrm>
        </p:spPr>
        <p:txBody>
          <a:bodyPr>
            <a:normAutofit/>
          </a:bodyPr>
          <a:lstStyle/>
          <a:p>
            <a:endParaRPr lang="hr-HR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Naslov 5">
            <a:extLst>
              <a:ext uri="{FF2B5EF4-FFF2-40B4-BE49-F238E27FC236}">
                <a16:creationId xmlns:a16="http://schemas.microsoft.com/office/drawing/2014/main" id="{933E0AF4-FC45-0D46-B302-101FE89DE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11" y="499533"/>
            <a:ext cx="11040533" cy="794695"/>
          </a:xfrm>
        </p:spPr>
        <p:txBody>
          <a:bodyPr/>
          <a:lstStyle/>
          <a:p>
            <a:r>
              <a:rPr lang="hr-HR" dirty="0">
                <a:latin typeface="Arial"/>
                <a:cs typeface="Arial"/>
              </a:rPr>
              <a:t>Način predaje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94387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sadržaja 6">
            <a:extLst>
              <a:ext uri="{FF2B5EF4-FFF2-40B4-BE49-F238E27FC236}">
                <a16:creationId xmlns:a16="http://schemas.microsoft.com/office/drawing/2014/main" id="{B4CA5E81-6A1D-BCCF-5FF8-D05FCC382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311" y="1505243"/>
            <a:ext cx="11029245" cy="4531490"/>
          </a:xfrm>
        </p:spPr>
        <p:txBody>
          <a:bodyPr>
            <a:normAutofit/>
          </a:bodyPr>
          <a:lstStyle/>
          <a:p>
            <a:endParaRPr lang="hr-HR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Naslov 5">
            <a:extLst>
              <a:ext uri="{FF2B5EF4-FFF2-40B4-BE49-F238E27FC236}">
                <a16:creationId xmlns:a16="http://schemas.microsoft.com/office/drawing/2014/main" id="{933E0AF4-FC45-0D46-B302-101FE89DE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11" y="499533"/>
            <a:ext cx="11040533" cy="794695"/>
          </a:xfrm>
        </p:spPr>
        <p:txBody>
          <a:bodyPr/>
          <a:lstStyle/>
          <a:p>
            <a:r>
              <a:rPr lang="hr-HR" dirty="0"/>
              <a:t>Tijek obrane projekta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749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>
            <a:extLst>
              <a:ext uri="{FF2B5EF4-FFF2-40B4-BE49-F238E27FC236}">
                <a16:creationId xmlns:a16="http://schemas.microsoft.com/office/drawing/2014/main" id="{933E0AF4-FC45-0D46-B302-101FE89DE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Korisničke upute - Dokumentacija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54183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sadržaja 6">
            <a:extLst>
              <a:ext uri="{FF2B5EF4-FFF2-40B4-BE49-F238E27FC236}">
                <a16:creationId xmlns:a16="http://schemas.microsoft.com/office/drawing/2014/main" id="{B4CA5E81-6A1D-BCCF-5FF8-D05FCC382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311" y="1505243"/>
            <a:ext cx="11029245" cy="4531490"/>
          </a:xfrm>
        </p:spPr>
        <p:txBody>
          <a:bodyPr>
            <a:normAutofit/>
          </a:bodyPr>
          <a:lstStyle/>
          <a:p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Izraditi </a:t>
            </a:r>
            <a:r>
              <a:rPr lang="hr-HR" b="1" dirty="0">
                <a:latin typeface="Segoe UI" panose="020B0502040204020203" pitchFamily="34" charset="0"/>
                <a:cs typeface="Segoe UI" panose="020B0502040204020203" pitchFamily="34" charset="0"/>
              </a:rPr>
              <a:t>PDF </a:t>
            </a:r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dokument s korisničkim uputama u kojem ćete objasniti kako koristiti sve funkcionalnosti </a:t>
            </a:r>
            <a:r>
              <a:rPr lang="hr-HR">
                <a:latin typeface="Segoe UI" panose="020B0502040204020203" pitchFamily="34" charset="0"/>
                <a:cs typeface="Segoe UI" panose="020B0502040204020203" pitchFamily="34" charset="0"/>
              </a:rPr>
              <a:t>vaše aplikacije</a:t>
            </a:r>
            <a:endParaRPr lang="hr-HR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Naslov 5">
            <a:extLst>
              <a:ext uri="{FF2B5EF4-FFF2-40B4-BE49-F238E27FC236}">
                <a16:creationId xmlns:a16="http://schemas.microsoft.com/office/drawing/2014/main" id="{933E0AF4-FC45-0D46-B302-101FE89DE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11" y="499533"/>
            <a:ext cx="11040533" cy="794695"/>
          </a:xfrm>
        </p:spPr>
        <p:txBody>
          <a:bodyPr/>
          <a:lstStyle/>
          <a:p>
            <a:r>
              <a:rPr lang="pl-PL" dirty="0"/>
              <a:t>Što je točno potrebno napraviti?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8264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sadržaja 6">
            <a:extLst>
              <a:ext uri="{FF2B5EF4-FFF2-40B4-BE49-F238E27FC236}">
                <a16:creationId xmlns:a16="http://schemas.microsoft.com/office/drawing/2014/main" id="{B4CA5E81-6A1D-BCCF-5FF8-D05FCC382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311" y="1505243"/>
            <a:ext cx="11029245" cy="4531490"/>
          </a:xfrm>
        </p:spPr>
        <p:txBody>
          <a:bodyPr>
            <a:normAutofit/>
          </a:bodyPr>
          <a:lstStyle/>
          <a:p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Kreirati dokument kojeg je </a:t>
            </a:r>
            <a:r>
              <a:rPr lang="hr-HR" b="1" dirty="0">
                <a:latin typeface="Segoe UI" panose="020B0502040204020203" pitchFamily="34" charset="0"/>
                <a:cs typeface="Segoe UI" panose="020B0502040204020203" pitchFamily="34" charset="0"/>
              </a:rPr>
              <a:t>jednostavno</a:t>
            </a:r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 čitati kako bi korisnici razumjeli i </a:t>
            </a:r>
            <a:r>
              <a:rPr lang="hr-HR" b="1" dirty="0">
                <a:latin typeface="Segoe UI" panose="020B0502040204020203" pitchFamily="34" charset="0"/>
                <a:cs typeface="Segoe UI" panose="020B0502040204020203" pitchFamily="34" charset="0"/>
              </a:rPr>
              <a:t>zapamtili</a:t>
            </a:r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 informacije iz tog dokumenta</a:t>
            </a:r>
          </a:p>
          <a:p>
            <a:endParaRPr lang="hr-HR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Naslov 5">
            <a:extLst>
              <a:ext uri="{FF2B5EF4-FFF2-40B4-BE49-F238E27FC236}">
                <a16:creationId xmlns:a16="http://schemas.microsoft.com/office/drawing/2014/main" id="{933E0AF4-FC45-0D46-B302-101FE89DE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11" y="499533"/>
            <a:ext cx="11040533" cy="794695"/>
          </a:xfrm>
        </p:spPr>
        <p:txBody>
          <a:bodyPr/>
          <a:lstStyle/>
          <a:p>
            <a:r>
              <a:rPr lang="hr-HR" dirty="0"/>
              <a:t>Što želimo postići?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585837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Sivi tonovi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sustav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lgebra-PPT-2017-4-3.potx" id="{110288B2-70BB-46E5-B42B-7DD0930236D1}" vid="{BB04D3FF-A514-41C4-B8C6-C2855337F38D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Template_za_izradu_PowerPoint_prezentacije</Template>
  <TotalTime>60</TotalTime>
  <Words>676</Words>
  <Application>Microsoft Office PowerPoint</Application>
  <PresentationFormat>Widescreen</PresentationFormat>
  <Paragraphs>134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Tema sustava Office</vt:lpstr>
      <vt:lpstr>Projektni razvoj aplikacija   Vježbe 7 Dokumentacija i Retrospektiva</vt:lpstr>
      <vt:lpstr>Agenda</vt:lpstr>
      <vt:lpstr>Predaja projekta</vt:lpstr>
      <vt:lpstr>Format predaje</vt:lpstr>
      <vt:lpstr>Način predaje</vt:lpstr>
      <vt:lpstr>Tijek obrane projekta</vt:lpstr>
      <vt:lpstr>Korisničke upute - Dokumentacija</vt:lpstr>
      <vt:lpstr>Što je točno potrebno napraviti?</vt:lpstr>
      <vt:lpstr>Što želimo postići?</vt:lpstr>
      <vt:lpstr>Kako to postići?</vt:lpstr>
      <vt:lpstr>Kako to postići?</vt:lpstr>
      <vt:lpstr>Kako to postići?</vt:lpstr>
      <vt:lpstr>Kako to postići?</vt:lpstr>
      <vt:lpstr>Kako to postići?</vt:lpstr>
      <vt:lpstr>Retrospektiva</vt:lpstr>
      <vt:lpstr>Zašto?</vt:lpstr>
      <vt:lpstr>Uvod</vt:lpstr>
      <vt:lpstr>Ciljevi</vt:lpstr>
      <vt:lpstr>Preduvjeti</vt:lpstr>
      <vt:lpstr>Opis procesa</vt:lpstr>
      <vt:lpstr>Kreativna rasprava</vt:lpstr>
      <vt:lpstr>Izvještaj o projektu</vt:lpstr>
      <vt:lpstr>Prezentacija</vt:lpstr>
      <vt:lpstr>Ocjenjivanje članova tima</vt:lpstr>
      <vt:lpstr>Ažuriranje baze znanja</vt:lpstr>
      <vt:lpstr>Na obrani projekta …</vt:lpstr>
      <vt:lpstr>Hvala na pažnji!  Pitanja!?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Projektni razvoj aplikacija    Vježbe 1</dc:title>
  <dc:creator>Srećko Bartolić</dc:creator>
  <cp:lastModifiedBy>Srećko Bartolić</cp:lastModifiedBy>
  <cp:revision>28</cp:revision>
  <dcterms:created xsi:type="dcterms:W3CDTF">2023-01-23T16:21:56Z</dcterms:created>
  <dcterms:modified xsi:type="dcterms:W3CDTF">2025-05-28T14:49:34Z</dcterms:modified>
</cp:coreProperties>
</file>