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5" r:id="rId4"/>
    <p:sldId id="268" r:id="rId5"/>
    <p:sldId id="266" r:id="rId6"/>
    <p:sldId id="267" r:id="rId7"/>
    <p:sldId id="269" r:id="rId8"/>
    <p:sldId id="270" r:id="rId9"/>
    <p:sldId id="273" r:id="rId10"/>
    <p:sldId id="271" r:id="rId11"/>
    <p:sldId id="272" r:id="rId12"/>
    <p:sldId id="263" r:id="rId13"/>
  </p:sldIdLst>
  <p:sldSz cx="12192000" cy="6858000"/>
  <p:notesSz cx="6858000" cy="9144000"/>
  <p:embeddedFontLst>
    <p:embeddedFont>
      <p:font typeface="Stolzl" panose="020B0604020202020204" charset="0"/>
      <p:regular r:id="rId15"/>
    </p:embeddedFont>
    <p:embeddedFont>
      <p:font typeface="Stolzl Book" panose="00000500000000000000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4DEE5C-9794-D338-3FA9-425E6FC1E1F4}" v="21" dt="2025-11-19T18:32:35.101"/>
    <p1510:client id="{7A5D64BC-844B-5207-856F-E8D86C805C9B}" v="230" dt="2025-11-19T17:35:09.391"/>
    <p1510:client id="{FAFA8C84-1827-BF4C-4FDB-BB18DCDBD18C}" v="1" dt="2025-11-19T18:48:27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/>
    <p:restoredTop sz="94706"/>
  </p:normalViewPr>
  <p:slideViewPr>
    <p:cSldViewPr snapToGrid="0" snapToObjects="1">
      <p:cViewPr varScale="1">
        <p:scale>
          <a:sx n="98" d="100"/>
          <a:sy n="98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 Zupan" userId="S::ivan.zupan@atos.net::9d777e13-6f18-48fb-973d-500f48c97f7f" providerId="AD" clId="Web-{494DEE5C-9794-D338-3FA9-425E6FC1E1F4}"/>
    <pc:docChg chg="addSld modSld">
      <pc:chgData name="Ivan Zupan" userId="S::ivan.zupan@atos.net::9d777e13-6f18-48fb-973d-500f48c97f7f" providerId="AD" clId="Web-{494DEE5C-9794-D338-3FA9-425E6FC1E1F4}" dt="2025-11-19T18:32:32.054" v="28" actId="20577"/>
      <pc:docMkLst>
        <pc:docMk/>
      </pc:docMkLst>
      <pc:sldChg chg="modSp add replId">
        <pc:chgData name="Ivan Zupan" userId="S::ivan.zupan@atos.net::9d777e13-6f18-48fb-973d-500f48c97f7f" providerId="AD" clId="Web-{494DEE5C-9794-D338-3FA9-425E6FC1E1F4}" dt="2025-11-19T18:11:33.600" v="9" actId="20577"/>
        <pc:sldMkLst>
          <pc:docMk/>
          <pc:sldMk cId="1604330163" sldId="272"/>
        </pc:sldMkLst>
        <pc:spChg chg="mod">
          <ac:chgData name="Ivan Zupan" userId="S::ivan.zupan@atos.net::9d777e13-6f18-48fb-973d-500f48c97f7f" providerId="AD" clId="Web-{494DEE5C-9794-D338-3FA9-425E6FC1E1F4}" dt="2025-11-19T18:11:33.600" v="9" actId="20577"/>
          <ac:spMkLst>
            <pc:docMk/>
            <pc:sldMk cId="1604330163" sldId="272"/>
            <ac:spMk id="2" creationId="{153F7C88-582D-A9A7-B309-0696F1CCC6A6}"/>
          </ac:spMkLst>
        </pc:spChg>
      </pc:sldChg>
      <pc:sldChg chg="modSp add replId">
        <pc:chgData name="Ivan Zupan" userId="S::ivan.zupan@atos.net::9d777e13-6f18-48fb-973d-500f48c97f7f" providerId="AD" clId="Web-{494DEE5C-9794-D338-3FA9-425E6FC1E1F4}" dt="2025-11-19T18:32:32.054" v="28" actId="20577"/>
        <pc:sldMkLst>
          <pc:docMk/>
          <pc:sldMk cId="3402708042" sldId="273"/>
        </pc:sldMkLst>
        <pc:spChg chg="mod">
          <ac:chgData name="Ivan Zupan" userId="S::ivan.zupan@atos.net::9d777e13-6f18-48fb-973d-500f48c97f7f" providerId="AD" clId="Web-{494DEE5C-9794-D338-3FA9-425E6FC1E1F4}" dt="2025-11-19T18:32:32.054" v="28" actId="20577"/>
          <ac:spMkLst>
            <pc:docMk/>
            <pc:sldMk cId="3402708042" sldId="273"/>
            <ac:spMk id="2" creationId="{5431CE13-BAA8-CBFB-B2EC-19E3424ED864}"/>
          </ac:spMkLst>
        </pc:spChg>
        <pc:spChg chg="mod">
          <ac:chgData name="Ivan Zupan" userId="S::ivan.zupan@atos.net::9d777e13-6f18-48fb-973d-500f48c97f7f" providerId="AD" clId="Web-{494DEE5C-9794-D338-3FA9-425E6FC1E1F4}" dt="2025-11-19T18:32:17.552" v="16" actId="20577"/>
          <ac:spMkLst>
            <pc:docMk/>
            <pc:sldMk cId="3402708042" sldId="273"/>
            <ac:spMk id="3" creationId="{7C0E6B0F-69EF-9A90-6B2D-2A30216FFE4C}"/>
          </ac:spMkLst>
        </pc:spChg>
      </pc:sldChg>
    </pc:docChg>
  </pc:docChgLst>
  <pc:docChgLst>
    <pc:chgData name="Ivan Zupan" userId="S::ivan.zupan@atos.net::9d777e13-6f18-48fb-973d-500f48c97f7f" providerId="AD" clId="Web-{FAFA8C84-1827-BF4C-4FDB-BB18DCDBD18C}"/>
    <pc:docChg chg="sldOrd">
      <pc:chgData name="Ivan Zupan" userId="S::ivan.zupan@atos.net::9d777e13-6f18-48fb-973d-500f48c97f7f" providerId="AD" clId="Web-{FAFA8C84-1827-BF4C-4FDB-BB18DCDBD18C}" dt="2025-11-19T18:48:27.771" v="0"/>
      <pc:docMkLst>
        <pc:docMk/>
      </pc:docMkLst>
      <pc:sldChg chg="ord">
        <pc:chgData name="Ivan Zupan" userId="S::ivan.zupan@atos.net::9d777e13-6f18-48fb-973d-500f48c97f7f" providerId="AD" clId="Web-{FAFA8C84-1827-BF4C-4FDB-BB18DCDBD18C}" dt="2025-11-19T18:48:27.771" v="0"/>
        <pc:sldMkLst>
          <pc:docMk/>
          <pc:sldMk cId="3478853649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83086" y="728663"/>
            <a:ext cx="5170713" cy="1680429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  <a:t>Glavni naslov</a:t>
            </a:r>
            <a:b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</a:br>
            <a:r>
              <a:rPr lang="hr-HR" sz="4800" dirty="0">
                <a:solidFill>
                  <a:schemeClr val="bg1"/>
                </a:solidFill>
                <a:latin typeface="Stolzl Book" panose="00000500000000000000" pitchFamily="50" charset="-18"/>
              </a:rPr>
              <a:t>Tekst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3" t="483" r="4344" b="5617"/>
          <a:stretch/>
        </p:blipFill>
        <p:spPr>
          <a:xfrm>
            <a:off x="0" y="874540"/>
            <a:ext cx="6183086" cy="599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6283318"/>
            <a:ext cx="1414604" cy="57468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1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Slika 3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640"/>
            <a:ext cx="10564238" cy="54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ev.azure.com/IITTeam2" TargetMode="External"/><Relationship Id="rId2" Type="http://schemas.openxmlformats.org/officeDocument/2006/relationships/hyperlink" Target="https://dev.azure.com/IITTeam1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.microsoft.com/en-us/azure/devops/?view=azure-devops" TargetMode="External"/><Relationship Id="rId5" Type="http://schemas.openxmlformats.org/officeDocument/2006/relationships/hyperlink" Target="https://learn.microsoft.com/en-us/azure/devops/get-started/?view=azure-devops" TargetMode="External"/><Relationship Id="rId4" Type="http://schemas.openxmlformats.org/officeDocument/2006/relationships/hyperlink" Target="https://learn.microsoft.com/en-us/azure/devops/boards/work-items/guidance/choose-process?view=azure-devops&amp;tabs=agile-proces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450" y="671514"/>
            <a:ext cx="5891212" cy="2014537"/>
          </a:xfrm>
        </p:spPr>
        <p:txBody>
          <a:bodyPr/>
          <a:lstStyle/>
          <a:p>
            <a:r>
              <a:rPr lang="hr-HR" dirty="0">
                <a:solidFill>
                  <a:srgbClr val="FFFFFF"/>
                </a:solidFill>
                <a:latin typeface="Stolzl Book"/>
                <a:cs typeface="Arial"/>
              </a:rPr>
              <a:t>Azure </a:t>
            </a:r>
            <a:r>
              <a:rPr lang="hr-HR" dirty="0" err="1">
                <a:solidFill>
                  <a:srgbClr val="FFFFFF"/>
                </a:solidFill>
                <a:latin typeface="Stolzl Book"/>
                <a:cs typeface="Arial"/>
              </a:rPr>
              <a:t>DevOps</a:t>
            </a:r>
            <a:endParaRPr lang="en-US" dirty="0" err="1"/>
          </a:p>
          <a:p>
            <a:endParaRPr lang="hr-HR" dirty="0">
              <a:latin typeface="Stolzl Book"/>
            </a:endParaRP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5599F-7010-A5B5-3EC2-B6431C39C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283EE-29CC-7B4C-6FB7-F417C51EC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DevOps Best Practices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20BE9-DC42-43FF-2678-1EBC436C8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Automate everything possible</a:t>
            </a:r>
            <a:endParaRPr lang="en-US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Commit code frequently (daily)</a:t>
            </a:r>
            <a:endParaRPr lang="en-US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Keep builds fast (&lt; 10 minutes)</a:t>
            </a:r>
            <a:endParaRPr lang="en-US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Test thoroughly before production</a:t>
            </a:r>
            <a:endParaRPr lang="en-US" b="1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Document architecture decisions</a:t>
            </a:r>
            <a:endParaRPr lang="en-US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38470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50C90-2978-954C-22CA-A05D9A953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F7C88-582D-A9A7-B309-0696F1CCC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>
            <a:normAutofit fontScale="90000"/>
          </a:bodyPr>
          <a:lstStyle/>
          <a:p>
            <a:endParaRPr lang="en-US" dirty="0"/>
          </a:p>
          <a:p>
            <a:endParaRPr lang="en-US" dirty="0"/>
          </a:p>
          <a:p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Key Takeaways</a:t>
            </a:r>
            <a:endParaRPr lang="en-US" b="0" dirty="0">
              <a:latin typeface="Arial"/>
              <a:cs typeface="Arial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D7319-E1B8-26F9-6825-A24EC8B17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Automate everything possible</a:t>
            </a:r>
            <a:endParaRPr lang="en-US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Commit code frequently (daily)</a:t>
            </a:r>
            <a:endParaRPr lang="en-US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Keep builds fast (&lt; 10 minutes)</a:t>
            </a:r>
            <a:endParaRPr lang="en-US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Test thoroughly before production</a:t>
            </a:r>
            <a:endParaRPr lang="en-US" b="1"/>
          </a:p>
          <a:p>
            <a:pPr marL="0" indent="0">
              <a:buNone/>
            </a:pPr>
            <a:r>
              <a:rPr lang="en-US" b="1">
                <a:latin typeface="Arial"/>
                <a:cs typeface="Arial"/>
              </a:rPr>
              <a:t>•</a:t>
            </a: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Document architecture decisions</a:t>
            </a:r>
            <a:endParaRPr lang="en-US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4330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Stolzl" panose="00000500000000000000" pitchFamily="50" charset="-18"/>
              </a:rPr>
              <a:t>Hvala</a:t>
            </a:r>
            <a:r>
              <a:rPr lang="en-US" dirty="0">
                <a:latin typeface="Stolzl" panose="00000500000000000000" pitchFamily="50" charset="-18"/>
              </a:rPr>
              <a:t> </a:t>
            </a:r>
            <a:r>
              <a:rPr lang="en-US" dirty="0" err="1">
                <a:latin typeface="Stolzl" panose="00000500000000000000" pitchFamily="50" charset="-18"/>
              </a:rPr>
              <a:t>na</a:t>
            </a:r>
            <a:r>
              <a:rPr lang="en-US" dirty="0">
                <a:latin typeface="Stolzl" panose="00000500000000000000" pitchFamily="50" charset="-18"/>
              </a:rPr>
              <a:t> </a:t>
            </a:r>
            <a:r>
              <a:rPr lang="en-US" dirty="0" err="1">
                <a:latin typeface="Stolzl" panose="00000500000000000000" pitchFamily="50" charset="-18"/>
              </a:rPr>
              <a:t>pažnji</a:t>
            </a:r>
            <a:r>
              <a:rPr lang="en-US" dirty="0">
                <a:latin typeface="Stolzl" panose="00000500000000000000" pitchFamily="50" charset="-18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Today's Agenda</a:t>
            </a:r>
            <a:endParaRPr lang="en-US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What is DevOps Culture?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Azure DevOps Platform Overview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Git &amp; Azure Repos Workflow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CI/CD with Azure Pipelines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Practical: Interference Tool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44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30408-F40B-2A36-0E1C-500E29777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96CDB-F0E0-C19D-35AD-66F02B261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>
            <a:normAutofit/>
          </a:bodyPr>
          <a:lstStyle/>
          <a:p>
            <a:br>
              <a:rPr lang="en-US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What is DevOps?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BEE5-62F2-78F6-EA03-1898FA0D8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DevOps = Development + Operations</a:t>
            </a:r>
            <a:endParaRPr lang="en-US" dirty="0">
              <a:solidFill>
                <a:srgbClr val="000000"/>
              </a:solidFill>
              <a:cs typeface="Arial"/>
            </a:endParaRPr>
          </a:p>
          <a:p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Culture: Developers &amp; operators work together</a:t>
            </a:r>
          </a:p>
          <a:p>
            <a:r>
              <a:rPr lang="en-US" dirty="0">
                <a:latin typeface="Arial"/>
                <a:cs typeface="Arial"/>
              </a:rPr>
              <a:t>Process: Automation at every step</a:t>
            </a:r>
          </a:p>
          <a:p>
            <a:r>
              <a:rPr lang="en-US" dirty="0">
                <a:latin typeface="Arial"/>
                <a:cs typeface="Arial"/>
              </a:rPr>
              <a:t>Tools: Version control, CI/CD, monitoring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9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81610-0BBF-10C7-928B-FF8A36CA2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3850-C77D-D72D-647C-720029629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Links</a:t>
            </a:r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5BC29-F01C-A544-0D8A-06BCA9E60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  <a:hlinkClick r:id="rId2"/>
              </a:rPr>
              <a:t>https://dev.azure.com/IITTeam1/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latin typeface="Arial"/>
                <a:cs typeface="Arial"/>
                <a:hlinkClick r:id="rId3"/>
              </a:rPr>
              <a:t>https://dev.azure.com/IITTeam2</a:t>
            </a:r>
          </a:p>
          <a:p>
            <a:r>
              <a:rPr lang="en-US" dirty="0">
                <a:latin typeface="Arial"/>
                <a:cs typeface="Arial"/>
              </a:rPr>
              <a:t>…</a:t>
            </a:r>
          </a:p>
          <a:p>
            <a:r>
              <a:rPr lang="en-US" dirty="0">
                <a:latin typeface="Arial"/>
                <a:cs typeface="Arial"/>
                <a:hlinkClick r:id="rId4"/>
              </a:rPr>
              <a:t>choose-process</a:t>
            </a:r>
            <a:endParaRPr lang="en-US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  <a:hlinkClick r:id="rId5"/>
              </a:rPr>
              <a:t>devops/get-started/</a:t>
            </a:r>
            <a:endParaRPr lang="en-US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  <a:hlinkClick r:id="rId6"/>
              </a:rPr>
              <a:t>learn.microsoft.com</a:t>
            </a:r>
            <a:endParaRPr lang="en-US">
              <a:latin typeface="Arial"/>
              <a:cs typeface="Arial"/>
              <a:hlinkClick r:id="rId6"/>
            </a:endParaRPr>
          </a:p>
        </p:txBody>
      </p:sp>
    </p:spTree>
    <p:extLst>
      <p:ext uri="{BB962C8B-B14F-4D97-AF65-F5344CB8AC3E}">
        <p14:creationId xmlns:p14="http://schemas.microsoft.com/office/powerpoint/2010/main" val="3478853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C8986-0C97-990A-3725-D1D31A7DE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0EBAC-28E9-321B-2FF1-22C401D9B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>
                <a:latin typeface="Arial"/>
                <a:cs typeface="Arial"/>
              </a:rPr>
            </a:b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DevOps Lifecycle</a:t>
            </a:r>
            <a:endParaRPr lang="en-US" dirty="0"/>
          </a:p>
          <a:p>
            <a:endParaRPr lang="en-US" dirty="0">
              <a:latin typeface="Arial"/>
              <a:cs typeface="Arial"/>
            </a:endParaRPr>
          </a:p>
          <a:p>
            <a:endParaRPr lang="en-US" dirty="0"/>
          </a:p>
        </p:txBody>
      </p:sp>
      <p:pic>
        <p:nvPicPr>
          <p:cNvPr id="12" name="Content Placeholder 11" descr="A Comprehensive Guide On DevOps Process And Lifecycle | Jile">
            <a:extLst>
              <a:ext uri="{FF2B5EF4-FFF2-40B4-BE49-F238E27FC236}">
                <a16:creationId xmlns:a16="http://schemas.microsoft.com/office/drawing/2014/main" id="{8C4244EC-6448-D049-BD8D-507AC4C865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34230" y="1254125"/>
            <a:ext cx="6962140" cy="435133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F027CDA-4A0D-F112-3568-B8E1960944D6}"/>
              </a:ext>
            </a:extLst>
          </p:cNvPr>
          <p:cNvSpPr txBox="1"/>
          <p:nvPr/>
        </p:nvSpPr>
        <p:spPr>
          <a:xfrm>
            <a:off x="229644" y="1377863"/>
            <a:ext cx="4237972" cy="28315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1D1D1D"/>
                </a:solidFill>
                <a:latin typeface="Arial"/>
                <a:cs typeface="Poppins"/>
              </a:rPr>
              <a:t>The DevOps lifecycle or DevOps roadmap consists of six stages:</a:t>
            </a:r>
          </a:p>
          <a:p>
            <a:endParaRPr lang="en-US" sz="1200" dirty="0">
              <a:solidFill>
                <a:srgbClr val="1D1D1D"/>
              </a:solidFill>
              <a:latin typeface="Arial"/>
              <a:cs typeface="Poppins"/>
            </a:endParaRPr>
          </a:p>
          <a:p>
            <a:r>
              <a:rPr lang="en-US" b="1" dirty="0">
                <a:solidFill>
                  <a:srgbClr val="4D4D4D"/>
                </a:solidFill>
                <a:latin typeface="Arial"/>
                <a:cs typeface="Poppins"/>
              </a:rPr>
              <a:t>A. Continuous development</a:t>
            </a:r>
            <a:endParaRPr lang="en-US">
              <a:latin typeface="Arial"/>
              <a:cs typeface="Arial"/>
            </a:endParaRPr>
          </a:p>
          <a:p>
            <a:r>
              <a:rPr lang="en-US" b="1" dirty="0">
                <a:solidFill>
                  <a:srgbClr val="4D4D4D"/>
                </a:solidFill>
                <a:latin typeface="Arial"/>
                <a:cs typeface="Poppins"/>
              </a:rPr>
              <a:t>B. Continuous testing</a:t>
            </a:r>
            <a:endParaRPr lang="en-US">
              <a:latin typeface="Arial"/>
              <a:cs typeface="Arial"/>
            </a:endParaRPr>
          </a:p>
          <a:p>
            <a:r>
              <a:rPr lang="en-US" b="1" dirty="0">
                <a:solidFill>
                  <a:srgbClr val="4D4D4D"/>
                </a:solidFill>
                <a:latin typeface="Arial"/>
                <a:cs typeface="Poppins"/>
              </a:rPr>
              <a:t>C. Continuous integration</a:t>
            </a:r>
            <a:endParaRPr lang="en-US">
              <a:latin typeface="Arial"/>
              <a:cs typeface="Arial"/>
            </a:endParaRPr>
          </a:p>
          <a:p>
            <a:r>
              <a:rPr lang="en-US" b="1" dirty="0">
                <a:solidFill>
                  <a:srgbClr val="4D4D4D"/>
                </a:solidFill>
                <a:latin typeface="Arial"/>
                <a:cs typeface="Poppins"/>
              </a:rPr>
              <a:t>D. Continuous deployment</a:t>
            </a:r>
            <a:endParaRPr lang="en-US">
              <a:latin typeface="Arial"/>
              <a:cs typeface="Arial"/>
            </a:endParaRPr>
          </a:p>
          <a:p>
            <a:r>
              <a:rPr lang="en-US" b="1" dirty="0">
                <a:solidFill>
                  <a:srgbClr val="4D4D4D"/>
                </a:solidFill>
                <a:latin typeface="Arial"/>
                <a:cs typeface="Poppins"/>
              </a:rPr>
              <a:t>E. Continuous monitoring</a:t>
            </a:r>
            <a:endParaRPr lang="en-US">
              <a:latin typeface="Arial"/>
              <a:cs typeface="Arial"/>
            </a:endParaRPr>
          </a:p>
          <a:p>
            <a:r>
              <a:rPr lang="en-US" b="1" dirty="0">
                <a:solidFill>
                  <a:srgbClr val="4D4D4D"/>
                </a:solidFill>
                <a:latin typeface="Arial"/>
                <a:cs typeface="Poppins"/>
              </a:rPr>
              <a:t>F. Continuous feedback</a:t>
            </a:r>
            <a:endParaRPr lang="en-US">
              <a:latin typeface="Arial"/>
              <a:cs typeface="Arial"/>
            </a:endParaRPr>
          </a:p>
          <a:p>
            <a:pPr algn="l"/>
            <a:endParaRPr lang="en-US" dirty="0">
              <a:latin typeface="Arial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4465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68CEF-432E-6FBC-B897-86327347A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60255-DF45-48F8-0543-BEFE854D9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latin typeface="Arial"/>
                <a:cs typeface="Arial"/>
              </a:rPr>
            </a:b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DevOps Lifecycle</a:t>
            </a:r>
            <a:endParaRPr lang="en-US" dirty="0"/>
          </a:p>
          <a:p>
            <a:endParaRPr lang="en-US" dirty="0">
              <a:latin typeface="Arial"/>
              <a:cs typeface="Arial"/>
            </a:endParaRPr>
          </a:p>
          <a:p>
            <a:endParaRPr lang="en-US" dirty="0"/>
          </a:p>
        </p:txBody>
      </p:sp>
      <p:pic>
        <p:nvPicPr>
          <p:cNvPr id="5" name="Content Placeholder 4" descr="DevOps: The Secret to Faster, More Reliable Software Delivery 🚀 | by Neel  Shah | AWS in Plain English">
            <a:extLst>
              <a:ext uri="{FF2B5EF4-FFF2-40B4-BE49-F238E27FC236}">
                <a16:creationId xmlns:a16="http://schemas.microsoft.com/office/drawing/2014/main" id="{3D2FF165-B473-CC3C-CCF7-355F5536EC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0286" y="1448841"/>
            <a:ext cx="6971428" cy="39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678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843F2-7C42-42CC-FE3E-9D056F165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6601E-4ECD-718F-0EFA-248335397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Azure DevOps Services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7793-EAEA-CAC0-C5C7-A787923BB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Azure Repos &gt; Git version control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Azure Pipelines &gt; CI/CD automation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Azure Boards &gt; Project management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Azure Test Plans &gt; Test management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51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121F2-B7BC-8B7B-2C81-72F002625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6397F-C3E2-2010-646B-ED554139E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CI/CD: The Heart of DevOps</a:t>
            </a:r>
            <a:endParaRPr lang="en-US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36907-C75D-92A5-F6B8-2B717D4AC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/>
              <a:t>CI = Continuous Integration</a:t>
            </a:r>
            <a:endParaRPr lang="en-US"/>
          </a:p>
          <a:p>
            <a:pPr marL="0" indent="0">
              <a:buNone/>
            </a:pPr>
            <a:r>
              <a:rPr lang="en-US" sz="2000">
                <a:latin typeface="Arial"/>
                <a:cs typeface="Arial"/>
              </a:rPr>
              <a:t>•</a:t>
            </a:r>
            <a:r>
              <a:rPr lang="en-US" sz="2000">
                <a:solidFill>
                  <a:srgbClr val="000000"/>
                </a:solidFill>
                <a:latin typeface="Arial"/>
                <a:cs typeface="Arial"/>
              </a:rPr>
              <a:t>Every commit is automatically built</a:t>
            </a:r>
            <a:endParaRPr lang="en-US" sz="2000"/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•</a:t>
            </a:r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Tests run immediately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•</a:t>
            </a:r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Problems detected early</a:t>
            </a:r>
            <a:endParaRPr lang="en-US" sz="2000" dirty="0"/>
          </a:p>
          <a:p>
            <a:pPr marL="0" indent="0">
              <a:buNone/>
            </a:pPr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CD = Continuous Deployment/Delivery</a:t>
            </a:r>
            <a:endParaRPr lang="en-US"/>
          </a:p>
          <a:p>
            <a:pPr marL="0" indent="0">
              <a:buNone/>
            </a:pPr>
            <a:r>
              <a:rPr lang="en-US" sz="2000">
                <a:latin typeface="Arial"/>
                <a:cs typeface="Arial"/>
              </a:rPr>
              <a:t>•</a:t>
            </a:r>
            <a:r>
              <a:rPr lang="en-US" sz="2000">
                <a:solidFill>
                  <a:srgbClr val="000000"/>
                </a:solidFill>
                <a:latin typeface="Arial"/>
                <a:cs typeface="Arial"/>
              </a:rPr>
              <a:t>Automatically deploy to production</a:t>
            </a:r>
            <a:endParaRPr lang="en-US" sz="2000"/>
          </a:p>
          <a:p>
            <a:pPr marL="0" indent="0">
              <a:buNone/>
            </a:pPr>
            <a:r>
              <a:rPr lang="en-US" sz="2000">
                <a:latin typeface="Arial"/>
                <a:cs typeface="Arial"/>
              </a:rPr>
              <a:t>•</a:t>
            </a:r>
            <a:r>
              <a:rPr lang="en-US" sz="2000">
                <a:solidFill>
                  <a:srgbClr val="000000"/>
                </a:solidFill>
                <a:latin typeface="Arial"/>
                <a:cs typeface="Arial"/>
              </a:rPr>
              <a:t>Or always ready for deployment</a:t>
            </a:r>
            <a:endParaRPr lang="en-US" sz="200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27420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70B74-07DB-4430-58C2-372BB621C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CE13-BAA8-CBFB-B2EC-19E3424ED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User Stories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E6B0F-69EF-9A90-6B2D-2A30216FF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b="1">
                <a:latin typeface="Arial"/>
                <a:cs typeface="Arial"/>
              </a:rPr>
              <a:t>US-01: Import Clean Signal</a:t>
            </a:r>
            <a:endParaRPr lang="en-US" sz="2000"/>
          </a:p>
          <a:p>
            <a:pPr marL="971550" lvl="1" indent="-285750"/>
            <a:r>
              <a:rPr lang="en-US" sz="2000" i="1" err="1">
                <a:latin typeface="Arial"/>
                <a:cs typeface="Arial"/>
              </a:rPr>
              <a:t>Opis</a:t>
            </a:r>
            <a:r>
              <a:rPr lang="en-US" sz="2000" i="1" dirty="0">
                <a:latin typeface="Arial"/>
                <a:cs typeface="Arial"/>
              </a:rPr>
              <a:t>:</a:t>
            </a:r>
            <a:r>
              <a:rPr lang="en-US" sz="2000" dirty="0">
                <a:latin typeface="Arial"/>
                <a:cs typeface="Arial"/>
              </a:rPr>
              <a:t> Kao </a:t>
            </a:r>
            <a:r>
              <a:rPr lang="en-US" sz="2000" err="1">
                <a:latin typeface="Arial"/>
                <a:cs typeface="Arial"/>
              </a:rPr>
              <a:t>korisnik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želim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učitati</a:t>
            </a:r>
            <a:r>
              <a:rPr lang="en-US" sz="2000" dirty="0">
                <a:latin typeface="Arial"/>
                <a:cs typeface="Arial"/>
              </a:rPr>
              <a:t> CSV </a:t>
            </a:r>
            <a:r>
              <a:rPr lang="en-US" sz="2000" err="1">
                <a:latin typeface="Arial"/>
                <a:cs typeface="Arial"/>
              </a:rPr>
              <a:t>datoteku</a:t>
            </a:r>
            <a:r>
              <a:rPr lang="en-US" sz="2000" dirty="0">
                <a:latin typeface="Arial"/>
                <a:cs typeface="Arial"/>
              </a:rPr>
              <a:t> s 'clean signal' </a:t>
            </a:r>
            <a:r>
              <a:rPr lang="en-US" sz="2000" err="1">
                <a:latin typeface="Arial"/>
                <a:cs typeface="Arial"/>
              </a:rPr>
              <a:t>podacima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kako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bih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vidio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graf</a:t>
            </a:r>
            <a:r>
              <a:rPr lang="en-US" sz="2000" dirty="0">
                <a:latin typeface="Arial"/>
                <a:cs typeface="Arial"/>
              </a:rPr>
              <a:t>.</a:t>
            </a:r>
            <a:endParaRPr lang="en-US" sz="2000" dirty="0"/>
          </a:p>
          <a:p>
            <a:pPr marL="971550" lvl="1" indent="-285750"/>
            <a:r>
              <a:rPr lang="en-US" sz="2000" i="1" dirty="0">
                <a:latin typeface="Arial"/>
                <a:cs typeface="Arial"/>
              </a:rPr>
              <a:t>Acceptance Criteria: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Aplikacija</a:t>
            </a:r>
            <a:r>
              <a:rPr lang="en-US" sz="2000" dirty="0">
                <a:latin typeface="Arial"/>
                <a:cs typeface="Arial"/>
              </a:rPr>
              <a:t> mora </a:t>
            </a:r>
            <a:r>
              <a:rPr lang="en-US" sz="2000" err="1">
                <a:latin typeface="Arial"/>
                <a:cs typeface="Arial"/>
              </a:rPr>
              <a:t>parsirati</a:t>
            </a:r>
            <a:r>
              <a:rPr lang="en-US" sz="2000" dirty="0">
                <a:latin typeface="Arial"/>
                <a:cs typeface="Arial"/>
              </a:rPr>
              <a:t> Start/Stop </a:t>
            </a:r>
            <a:r>
              <a:rPr lang="en-US" sz="2000" err="1">
                <a:latin typeface="Arial"/>
                <a:cs typeface="Arial"/>
              </a:rPr>
              <a:t>frekvencije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iz</a:t>
            </a:r>
            <a:r>
              <a:rPr lang="en-US" sz="2000" dirty="0">
                <a:latin typeface="Arial"/>
                <a:cs typeface="Arial"/>
              </a:rPr>
              <a:t> CSV-a.</a:t>
            </a:r>
            <a:endParaRPr lang="en-US" sz="2000" dirty="0"/>
          </a:p>
          <a:p>
            <a:r>
              <a:rPr lang="en-US" sz="2000" b="1" dirty="0">
                <a:latin typeface="Arial"/>
                <a:cs typeface="Arial"/>
              </a:rPr>
              <a:t>US-02: Inject Interference</a:t>
            </a:r>
            <a:endParaRPr lang="en-US" sz="2000" dirty="0"/>
          </a:p>
          <a:p>
            <a:pPr marL="971550" lvl="1" indent="-285750"/>
            <a:r>
              <a:rPr lang="en-US" sz="2000" i="1" err="1">
                <a:latin typeface="Arial"/>
                <a:cs typeface="Arial"/>
              </a:rPr>
              <a:t>Opis</a:t>
            </a:r>
            <a:r>
              <a:rPr lang="en-US" sz="2000" i="1" dirty="0">
                <a:latin typeface="Arial"/>
                <a:cs typeface="Arial"/>
              </a:rPr>
              <a:t>:</a:t>
            </a:r>
            <a:r>
              <a:rPr lang="en-US" sz="2000" dirty="0">
                <a:latin typeface="Arial"/>
                <a:cs typeface="Arial"/>
              </a:rPr>
              <a:t> Kao </a:t>
            </a:r>
            <a:r>
              <a:rPr lang="en-US" sz="2000" err="1">
                <a:latin typeface="Arial"/>
                <a:cs typeface="Arial"/>
              </a:rPr>
              <a:t>korisnik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želim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odabrati</a:t>
            </a:r>
            <a:r>
              <a:rPr lang="en-US" sz="2000" dirty="0">
                <a:latin typeface="Arial"/>
                <a:cs typeface="Arial"/>
              </a:rPr>
              <a:t> "Round Robin" </a:t>
            </a:r>
            <a:r>
              <a:rPr lang="en-US" sz="2000" err="1">
                <a:latin typeface="Arial"/>
                <a:cs typeface="Arial"/>
              </a:rPr>
              <a:t>strategiju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injektiranja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smetnji</a:t>
            </a:r>
            <a:r>
              <a:rPr lang="en-US" sz="2000" dirty="0">
                <a:latin typeface="Arial"/>
                <a:cs typeface="Arial"/>
              </a:rPr>
              <a:t>.</a:t>
            </a:r>
            <a:endParaRPr lang="en-US" sz="2000" dirty="0"/>
          </a:p>
          <a:p>
            <a:pPr marL="971550" lvl="1" indent="-285750"/>
            <a:r>
              <a:rPr lang="en-US" sz="2000" i="1" dirty="0">
                <a:latin typeface="Arial"/>
                <a:cs typeface="Arial"/>
              </a:rPr>
              <a:t>Acceptance Criteria: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Rezultirajući</a:t>
            </a:r>
            <a:r>
              <a:rPr lang="en-US" sz="2000" dirty="0">
                <a:latin typeface="Arial"/>
                <a:cs typeface="Arial"/>
              </a:rPr>
              <a:t> signal mora </a:t>
            </a:r>
            <a:r>
              <a:rPr lang="en-US" sz="2000" err="1">
                <a:latin typeface="Arial"/>
                <a:cs typeface="Arial"/>
              </a:rPr>
              <a:t>biti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zbroj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mW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vrijednosti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originala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i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smetnje</a:t>
            </a:r>
            <a:r>
              <a:rPr lang="en-US" sz="2000" dirty="0">
                <a:latin typeface="Arial"/>
                <a:cs typeface="Arial"/>
              </a:rPr>
              <a:t>.</a:t>
            </a:r>
            <a:endParaRPr lang="en-US" sz="2000" dirty="0"/>
          </a:p>
          <a:p>
            <a:r>
              <a:rPr lang="en-US" sz="2000" b="1" dirty="0">
                <a:latin typeface="Arial"/>
                <a:cs typeface="Arial"/>
              </a:rPr>
              <a:t>US-03: Export Data</a:t>
            </a:r>
            <a:endParaRPr lang="en-US" sz="2000" dirty="0"/>
          </a:p>
          <a:p>
            <a:pPr marL="971550" lvl="1" indent="-285750"/>
            <a:r>
              <a:rPr lang="en-US" sz="2000" i="1" err="1">
                <a:latin typeface="Arial"/>
                <a:cs typeface="Arial"/>
              </a:rPr>
              <a:t>Opis</a:t>
            </a:r>
            <a:r>
              <a:rPr lang="en-US" sz="2000" i="1" dirty="0">
                <a:latin typeface="Arial"/>
                <a:cs typeface="Arial"/>
              </a:rPr>
              <a:t>: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Želim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eksportirati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modificirani</a:t>
            </a:r>
            <a:r>
              <a:rPr lang="en-US" sz="2000" dirty="0">
                <a:latin typeface="Arial"/>
                <a:cs typeface="Arial"/>
              </a:rPr>
              <a:t> signal u CSV </a:t>
            </a:r>
            <a:r>
              <a:rPr lang="en-US" sz="2000" err="1">
                <a:latin typeface="Arial"/>
                <a:cs typeface="Arial"/>
              </a:rPr>
              <a:t>formatu</a:t>
            </a:r>
            <a:r>
              <a:rPr lang="en-US" sz="2000" dirty="0">
                <a:latin typeface="Arial"/>
                <a:cs typeface="Arial"/>
              </a:rPr>
              <a:t>.</a:t>
            </a:r>
            <a:endParaRPr lang="en-US" sz="2000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402708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</Words>
  <Application>Microsoft Office PowerPoint</Application>
  <PresentationFormat>Widescreen</PresentationFormat>
  <Paragraphs>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Azure DevOps </vt:lpstr>
      <vt:lpstr>Today's Agenda </vt:lpstr>
      <vt:lpstr> What is DevOps?  </vt:lpstr>
      <vt:lpstr>Links </vt:lpstr>
      <vt:lpstr> DevOps Lifecycle  </vt:lpstr>
      <vt:lpstr> DevOps Lifecycle  </vt:lpstr>
      <vt:lpstr>  Azure DevOps Services   </vt:lpstr>
      <vt:lpstr>  CI/CD: The Heart of DevOps    </vt:lpstr>
      <vt:lpstr>   User Stories     </vt:lpstr>
      <vt:lpstr>    DevOps Best Practices     </vt:lpstr>
      <vt:lpstr>   Key Takeaways    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Krešimir Pletikosa</cp:lastModifiedBy>
  <cp:revision>133</cp:revision>
  <dcterms:created xsi:type="dcterms:W3CDTF">2018-01-24T13:33:55Z</dcterms:created>
  <dcterms:modified xsi:type="dcterms:W3CDTF">2025-11-19T18:48:27Z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b69475-382c-4c7a-b21d-8ca64eeef1bd_Enabled">
    <vt:lpwstr>true</vt:lpwstr>
  </property>
  <property fmtid="{D5CDD505-2E9C-101B-9397-08002B2CF9AE}" pid="3" name="MSIP_Label_ecb69475-382c-4c7a-b21d-8ca64eeef1bd_SetDate">
    <vt:lpwstr>2024-05-14T12:34:37Z</vt:lpwstr>
  </property>
  <property fmtid="{D5CDD505-2E9C-101B-9397-08002B2CF9AE}" pid="4" name="MSIP_Label_ecb69475-382c-4c7a-b21d-8ca64eeef1bd_Method">
    <vt:lpwstr>Standard</vt:lpwstr>
  </property>
  <property fmtid="{D5CDD505-2E9C-101B-9397-08002B2CF9AE}" pid="5" name="MSIP_Label_ecb69475-382c-4c7a-b21d-8ca64eeef1bd_Name">
    <vt:lpwstr>Eviden For Internal Use - All Employees</vt:lpwstr>
  </property>
  <property fmtid="{D5CDD505-2E9C-101B-9397-08002B2CF9AE}" pid="6" name="MSIP_Label_ecb69475-382c-4c7a-b21d-8ca64eeef1bd_SiteId">
    <vt:lpwstr>7d1c7785-2d8a-437d-b842-1ed5d8fbe00a</vt:lpwstr>
  </property>
  <property fmtid="{D5CDD505-2E9C-101B-9397-08002B2CF9AE}" pid="7" name="MSIP_Label_ecb69475-382c-4c7a-b21d-8ca64eeef1bd_ActionId">
    <vt:lpwstr>9026105a-aa1e-4321-80fa-1f5821b1e573</vt:lpwstr>
  </property>
  <property fmtid="{D5CDD505-2E9C-101B-9397-08002B2CF9AE}" pid="8" name="MSIP_Label_ecb69475-382c-4c7a-b21d-8ca64eeef1bd_ContentBits">
    <vt:lpwstr>0</vt:lpwstr>
  </property>
  <property fmtid="{D5CDD505-2E9C-101B-9397-08002B2CF9AE}" pid="9" name="MSIP_Label_e463cba9-5f6c-478d-9329-7b2295e4e8ed_Enabled">
    <vt:lpwstr>true</vt:lpwstr>
  </property>
  <property fmtid="{D5CDD505-2E9C-101B-9397-08002B2CF9AE}" pid="10" name="MSIP_Label_e463cba9-5f6c-478d-9329-7b2295e4e8ed_SetDate">
    <vt:lpwstr>2025-11-19T16:46:17Z</vt:lpwstr>
  </property>
  <property fmtid="{D5CDD505-2E9C-101B-9397-08002B2CF9AE}" pid="11" name="MSIP_Label_e463cba9-5f6c-478d-9329-7b2295e4e8ed_Method">
    <vt:lpwstr>Standard</vt:lpwstr>
  </property>
  <property fmtid="{D5CDD505-2E9C-101B-9397-08002B2CF9AE}" pid="12" name="MSIP_Label_e463cba9-5f6c-478d-9329-7b2295e4e8ed_Name">
    <vt:lpwstr>All Employees_2</vt:lpwstr>
  </property>
  <property fmtid="{D5CDD505-2E9C-101B-9397-08002B2CF9AE}" pid="13" name="MSIP_Label_e463cba9-5f6c-478d-9329-7b2295e4e8ed_SiteId">
    <vt:lpwstr>33440fc6-b7c7-412c-bb73-0e70b0198d5a</vt:lpwstr>
  </property>
  <property fmtid="{D5CDD505-2E9C-101B-9397-08002B2CF9AE}" pid="14" name="MSIP_Label_e463cba9-5f6c-478d-9329-7b2295e4e8ed_ActionId">
    <vt:lpwstr>9c56350a-6c46-4379-89fc-dd0f32b5dac2</vt:lpwstr>
  </property>
  <property fmtid="{D5CDD505-2E9C-101B-9397-08002B2CF9AE}" pid="15" name="MSIP_Label_e463cba9-5f6c-478d-9329-7b2295e4e8ed_ContentBits">
    <vt:lpwstr>0</vt:lpwstr>
  </property>
  <property fmtid="{D5CDD505-2E9C-101B-9397-08002B2CF9AE}" pid="16" name="MSIP_Label_e463cba9-5f6c-478d-9329-7b2295e4e8ed_Tag">
    <vt:lpwstr>10, 3, 0, 2</vt:lpwstr>
  </property>
</Properties>
</file>