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83" r:id="rId3"/>
    <p:sldId id="277" r:id="rId4"/>
    <p:sldId id="279" r:id="rId5"/>
    <p:sldId id="278" r:id="rId6"/>
    <p:sldId id="280" r:id="rId7"/>
    <p:sldId id="282" r:id="rId8"/>
    <p:sldId id="284" r:id="rId9"/>
    <p:sldId id="263" r:id="rId10"/>
  </p:sldIdLst>
  <p:sldSz cx="12192000" cy="6858000"/>
  <p:notesSz cx="6858000" cy="9144000"/>
  <p:embeddedFontLst>
    <p:embeddedFont>
      <p:font typeface="Stolzl" panose="020B0604020202020204" charset="0"/>
      <p:regular r:id="rId12"/>
    </p:embeddedFont>
    <p:embeddedFont>
      <p:font typeface="Stolzl Bold" panose="00000800000000000000" charset="0"/>
      <p:bold r:id="rId13"/>
    </p:embeddedFont>
    <p:embeddedFont>
      <p:font typeface="Stolzl Book" panose="00000500000000000000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0486" autoAdjust="0"/>
  </p:normalViewPr>
  <p:slideViewPr>
    <p:cSldViewPr snapToGrid="0" snapToObjects="1">
      <p:cViewPr varScale="1">
        <p:scale>
          <a:sx n="86" d="100"/>
          <a:sy n="86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 Zupan" userId="S::ivan.zupan@eviden.com::4c2f33a3-d7b6-431b-b624-caa815c3fedd" providerId="AD" clId="Web-{CCC5636F-4F08-0F69-EAD4-240F45CD35AD}"/>
    <pc:docChg chg="modSld">
      <pc:chgData name="Ivan Zupan" userId="S::ivan.zupan@eviden.com::4c2f33a3-d7b6-431b-b624-caa815c3fedd" providerId="AD" clId="Web-{CCC5636F-4F08-0F69-EAD4-240F45CD35AD}" dt="2024-10-15T13:46:10.509" v="28" actId="20577"/>
      <pc:docMkLst>
        <pc:docMk/>
      </pc:docMkLst>
      <pc:sldChg chg="modSp">
        <pc:chgData name="Ivan Zupan" userId="S::ivan.zupan@eviden.com::4c2f33a3-d7b6-431b-b624-caa815c3fedd" providerId="AD" clId="Web-{CCC5636F-4F08-0F69-EAD4-240F45CD35AD}" dt="2024-10-15T13:46:10.509" v="28" actId="20577"/>
        <pc:sldMkLst>
          <pc:docMk/>
          <pc:sldMk cId="3786839992" sldId="284"/>
        </pc:sldMkLst>
      </pc:sldChg>
    </pc:docChg>
  </pc:docChgLst>
  <pc:docChgLst>
    <pc:chgData name="Tvrtko Pavić" userId="dfe05dd5-6e87-4b66-a1d4-11ee1c79b9ad" providerId="ADAL" clId="{36D6265B-DCBA-4271-BD47-DE254E4670C0}"/>
    <pc:docChg chg="undo redo custSel addSld delSld modSld">
      <pc:chgData name="Tvrtko Pavić" userId="dfe05dd5-6e87-4b66-a1d4-11ee1c79b9ad" providerId="ADAL" clId="{36D6265B-DCBA-4271-BD47-DE254E4670C0}" dt="2024-10-14T12:59:23.131" v="1498" actId="207"/>
      <pc:docMkLst>
        <pc:docMk/>
      </pc:docMkLst>
      <pc:sldChg chg="modSp mod">
        <pc:chgData name="Tvrtko Pavić" userId="dfe05dd5-6e87-4b66-a1d4-11ee1c79b9ad" providerId="ADAL" clId="{36D6265B-DCBA-4271-BD47-DE254E4670C0}" dt="2024-10-14T12:09:19.904" v="14" actId="20577"/>
        <pc:sldMkLst>
          <pc:docMk/>
          <pc:sldMk cId="1378088702" sldId="277"/>
        </pc:sldMkLst>
      </pc:sldChg>
      <pc:sldChg chg="modSp mod">
        <pc:chgData name="Tvrtko Pavić" userId="dfe05dd5-6e87-4b66-a1d4-11ee1c79b9ad" providerId="ADAL" clId="{36D6265B-DCBA-4271-BD47-DE254E4670C0}" dt="2024-10-14T12:09:30.010" v="24" actId="20577"/>
        <pc:sldMkLst>
          <pc:docMk/>
          <pc:sldMk cId="546969410" sldId="279"/>
        </pc:sldMkLst>
      </pc:sldChg>
      <pc:sldChg chg="new del">
        <pc:chgData name="Tvrtko Pavić" userId="dfe05dd5-6e87-4b66-a1d4-11ee1c79b9ad" providerId="ADAL" clId="{36D6265B-DCBA-4271-BD47-DE254E4670C0}" dt="2024-10-14T12:09:10.018" v="1" actId="47"/>
        <pc:sldMkLst>
          <pc:docMk/>
          <pc:sldMk cId="1397747446" sldId="281"/>
        </pc:sldMkLst>
      </pc:sldChg>
      <pc:sldChg chg="addSp delSp modSp new del mod">
        <pc:chgData name="Tvrtko Pavić" userId="dfe05dd5-6e87-4b66-a1d4-11ee1c79b9ad" providerId="ADAL" clId="{36D6265B-DCBA-4271-BD47-DE254E4670C0}" dt="2024-10-14T12:54:05.096" v="1459" actId="47"/>
        <pc:sldMkLst>
          <pc:docMk/>
          <pc:sldMk cId="3066332914" sldId="281"/>
        </pc:sldMkLst>
      </pc:sldChg>
      <pc:sldChg chg="addSp delSp modSp new mod modClrScheme chgLayout">
        <pc:chgData name="Tvrtko Pavić" userId="dfe05dd5-6e87-4b66-a1d4-11ee1c79b9ad" providerId="ADAL" clId="{36D6265B-DCBA-4271-BD47-DE254E4670C0}" dt="2024-10-14T12:23:39.112" v="274" actId="20577"/>
        <pc:sldMkLst>
          <pc:docMk/>
          <pc:sldMk cId="172605156" sldId="282"/>
        </pc:sldMkLst>
      </pc:sldChg>
      <pc:sldChg chg="addSp delSp modSp new mod modClrScheme chgLayout">
        <pc:chgData name="Tvrtko Pavić" userId="dfe05dd5-6e87-4b66-a1d4-11ee1c79b9ad" providerId="ADAL" clId="{36D6265B-DCBA-4271-BD47-DE254E4670C0}" dt="2024-10-14T12:10:19.327" v="99" actId="20577"/>
        <pc:sldMkLst>
          <pc:docMk/>
          <pc:sldMk cId="3522775317" sldId="283"/>
        </pc:sldMkLst>
      </pc:sldChg>
      <pc:sldChg chg="addSp delSp modSp add mod modClrScheme chgLayout">
        <pc:chgData name="Tvrtko Pavić" userId="dfe05dd5-6e87-4b66-a1d4-11ee1c79b9ad" providerId="ADAL" clId="{36D6265B-DCBA-4271-BD47-DE254E4670C0}" dt="2024-10-14T12:59:23.131" v="1498" actId="207"/>
        <pc:sldMkLst>
          <pc:docMk/>
          <pc:sldMk cId="3786839992" sldId="284"/>
        </pc:sldMkLst>
      </pc:sldChg>
    </pc:docChg>
  </pc:docChgLst>
  <pc:docChgLst>
    <pc:chgData name="Tvrtko Pavić" userId="dfe05dd5-6e87-4b66-a1d4-11ee1c79b9ad" providerId="ADAL" clId="{0C48DADE-E1EF-4EC2-8BC9-F1FE30779C29}"/>
    <pc:docChg chg="delSld">
      <pc:chgData name="Tvrtko Pavić" userId="dfe05dd5-6e87-4b66-a1d4-11ee1c79b9ad" providerId="ADAL" clId="{0C48DADE-E1EF-4EC2-8BC9-F1FE30779C29}" dt="2024-09-06T09:35:38.638" v="0" actId="47"/>
      <pc:docMkLst>
        <pc:docMk/>
      </pc:docMkLst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157830673" sldId="260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517817066" sldId="261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640379539" sldId="266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1368762552" sldId="267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3769764656" sldId="268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514409216" sldId="269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914280474" sldId="270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3144845527" sldId="271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2903588942" sldId="272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3799073266" sldId="273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3479507707" sldId="274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2793824609" sldId="276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3072569176" sldId="281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2552205754" sldId="283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748996949" sldId="284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3985785046" sldId="286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3118025383" sldId="287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1649672420" sldId="288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3137195118" sldId="290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3471865757" sldId="291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1204104552" sldId="293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273728820" sldId="294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2577943926" sldId="297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3389898274" sldId="300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1710597104" sldId="301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2439082917" sldId="303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874467695" sldId="304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4012014863" sldId="305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2422477643" sldId="308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4097618695" sldId="309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268521840" sldId="312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2392363105" sldId="313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4010510620" sldId="316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3719789743" sldId="317"/>
        </pc:sldMkLst>
      </pc:sldChg>
      <pc:sldChg chg="del">
        <pc:chgData name="Tvrtko Pavić" userId="dfe05dd5-6e87-4b66-a1d4-11ee1c79b9ad" providerId="ADAL" clId="{0C48DADE-E1EF-4EC2-8BC9-F1FE30779C29}" dt="2024-09-06T09:35:38.638" v="0" actId="47"/>
        <pc:sldMkLst>
          <pc:docMk/>
          <pc:sldMk cId="4105868549" sldId="318"/>
        </pc:sldMkLst>
      </pc:sldChg>
    </pc:docChg>
  </pc:docChgLst>
  <pc:docChgLst>
    <pc:chgData name="Tvrtko Pavić" userId="96360d79-5013-42e7-a48d-515cb9e7bcb4" providerId="ADAL" clId="{627BC9AA-02C9-4710-A485-5C2BE09A4083}"/>
    <pc:docChg chg="modSld">
      <pc:chgData name="Tvrtko Pavić" userId="96360d79-5013-42e7-a48d-515cb9e7bcb4" providerId="ADAL" clId="{627BC9AA-02C9-4710-A485-5C2BE09A4083}" dt="2025-10-29T17:02:38.935" v="193" actId="20577"/>
      <pc:docMkLst>
        <pc:docMk/>
      </pc:docMkLst>
      <pc:sldChg chg="modSp mod">
        <pc:chgData name="Tvrtko Pavić" userId="96360d79-5013-42e7-a48d-515cb9e7bcb4" providerId="ADAL" clId="{627BC9AA-02C9-4710-A485-5C2BE09A4083}" dt="2025-10-29T17:02:38.935" v="193" actId="20577"/>
        <pc:sldMkLst>
          <pc:docMk/>
          <pc:sldMk cId="3728702649" sldId="278"/>
        </pc:sldMkLst>
        <pc:spChg chg="mod">
          <ac:chgData name="Tvrtko Pavić" userId="96360d79-5013-42e7-a48d-515cb9e7bcb4" providerId="ADAL" clId="{627BC9AA-02C9-4710-A485-5C2BE09A4083}" dt="2025-10-29T17:02:38.935" v="193" actId="20577"/>
          <ac:spMkLst>
            <pc:docMk/>
            <pc:sldMk cId="3728702649" sldId="278"/>
            <ac:spMk id="4" creationId="{3FCAA2F8-999A-A739-B0AF-FA1392BDF3A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1C21E-1610-F840-997A-88EB307E0A1C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C0C92-97E4-9540-AC90-F1BBF9189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4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004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1295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6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8571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6416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8111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795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965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3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542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67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83086" y="728663"/>
            <a:ext cx="5170713" cy="1680429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hr-HR" sz="4800" dirty="0">
                <a:solidFill>
                  <a:schemeClr val="bg1"/>
                </a:solidFill>
                <a:latin typeface="Stolzl Bold" panose="00000800000000000000" pitchFamily="50" charset="-18"/>
              </a:rPr>
              <a:t>Glavni naslov</a:t>
            </a:r>
            <a:br>
              <a:rPr lang="hr-HR" sz="4800" dirty="0">
                <a:solidFill>
                  <a:schemeClr val="bg1"/>
                </a:solidFill>
                <a:latin typeface="Stolzl Bold" panose="00000800000000000000" pitchFamily="50" charset="-18"/>
              </a:rPr>
            </a:br>
            <a:r>
              <a:rPr lang="hr-HR" sz="4800" dirty="0">
                <a:solidFill>
                  <a:schemeClr val="bg1"/>
                </a:solidFill>
                <a:latin typeface="Stolzl Book" panose="00000500000000000000" pitchFamily="50" charset="-18"/>
              </a:rPr>
              <a:t>Tekst</a:t>
            </a:r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3" t="483" r="4344" b="5617"/>
          <a:stretch/>
        </p:blipFill>
        <p:spPr>
          <a:xfrm>
            <a:off x="0" y="874540"/>
            <a:ext cx="6183086" cy="59931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718" y="3904457"/>
            <a:ext cx="6022181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32" y="6283318"/>
            <a:ext cx="1414604" cy="574682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4112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Slika 3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6640"/>
            <a:ext cx="10564238" cy="54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5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62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orient="horz" pos="1128" userDrawn="1">
          <p15:clr>
            <a:srgbClr val="F26B43"/>
          </p15:clr>
        </p15:guide>
        <p15:guide id="6" orient="horz" pos="39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www.linkedin.com/in/tvrtko-pavic-6b0b566/" TargetMode="External"/><Relationship Id="rId5" Type="http://schemas.openxmlformats.org/officeDocument/2006/relationships/image" Target="../media/image13.png"/><Relationship Id="rId4" Type="http://schemas.openxmlformats.org/officeDocument/2006/relationships/hyperlink" Target="https://www.linkedin.com/in/krunoslav-frani%C4%87-2a855251/" TargetMode="External"/><Relationship Id="rId9" Type="http://schemas.openxmlformats.org/officeDocument/2006/relationships/image" Target="../media/image16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5450" y="671514"/>
            <a:ext cx="5891212" cy="2014537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Stolzl Bold" panose="00000800000000000000" pitchFamily="50" charset="-18"/>
              </a:rPr>
              <a:t>Satellite Communication Systems</a:t>
            </a:r>
            <a:endParaRPr lang="hr-HR" dirty="0">
              <a:latin typeface="Stolzl Book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847328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77AC50C-5EB4-8676-D138-CEF86A6CB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module / internship</a:t>
            </a:r>
          </a:p>
        </p:txBody>
      </p:sp>
    </p:spTree>
    <p:extLst>
      <p:ext uri="{BB962C8B-B14F-4D97-AF65-F5344CB8AC3E}">
        <p14:creationId xmlns:p14="http://schemas.microsoft.com/office/powerpoint/2010/main" val="3522775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79E322-7AD6-5C6E-4784-D29B90A27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module / internship introduces students to the basics of satellite communication systems, and their use in different areas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24D54E5-2028-D3F0-A0DA-DB6E199F2F48}"/>
              </a:ext>
            </a:extLst>
          </p:cNvPr>
          <p:cNvGrpSpPr/>
          <p:nvPr/>
        </p:nvGrpSpPr>
        <p:grpSpPr>
          <a:xfrm>
            <a:off x="2890700" y="1905952"/>
            <a:ext cx="6430852" cy="365760"/>
            <a:chOff x="733425" y="1905952"/>
            <a:chExt cx="6430852" cy="36576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F234123-F29B-5922-1DEB-889B5F2B1F3F}"/>
                </a:ext>
              </a:extLst>
            </p:cNvPr>
            <p:cNvSpPr/>
            <p:nvPr/>
          </p:nvSpPr>
          <p:spPr>
            <a:xfrm>
              <a:off x="1099185" y="1905952"/>
              <a:ext cx="6065092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The main objectives of the module are:</a:t>
              </a:r>
            </a:p>
          </p:txBody>
        </p:sp>
        <p:pic>
          <p:nvPicPr>
            <p:cNvPr id="5" name="Graphic 4" descr="Presentation with checklist with solid fill">
              <a:extLst>
                <a:ext uri="{FF2B5EF4-FFF2-40B4-BE49-F238E27FC236}">
                  <a16:creationId xmlns:a16="http://schemas.microsoft.com/office/drawing/2014/main" id="{A818516C-0A3E-D6B3-F838-5A0353F5A9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33425" y="1905952"/>
              <a:ext cx="365760" cy="365760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3F70BF0-81AA-AEEE-D034-688914A49929}"/>
              </a:ext>
            </a:extLst>
          </p:cNvPr>
          <p:cNvGrpSpPr/>
          <p:nvPr/>
        </p:nvGrpSpPr>
        <p:grpSpPr>
          <a:xfrm>
            <a:off x="2936420" y="2628548"/>
            <a:ext cx="6385132" cy="295276"/>
            <a:chOff x="779145" y="2628548"/>
            <a:chExt cx="6385132" cy="295276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EABB081-4B30-2C79-D9E8-5601B1318DED}"/>
                </a:ext>
              </a:extLst>
            </p:cNvPr>
            <p:cNvSpPr/>
            <p:nvPr/>
          </p:nvSpPr>
          <p:spPr>
            <a:xfrm>
              <a:off x="779145" y="2639026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5C013E2-B1C8-CE1B-32E7-43C0C82A2BDA}"/>
                </a:ext>
              </a:extLst>
            </p:cNvPr>
            <p:cNvSpPr/>
            <p:nvPr/>
          </p:nvSpPr>
          <p:spPr>
            <a:xfrm>
              <a:off x="1099185" y="2628548"/>
              <a:ext cx="6065092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Become familiar with satellite communication systems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441E003-99F0-0580-CAE2-04E6902AB1AB}"/>
              </a:ext>
            </a:extLst>
          </p:cNvPr>
          <p:cNvGrpSpPr/>
          <p:nvPr/>
        </p:nvGrpSpPr>
        <p:grpSpPr>
          <a:xfrm>
            <a:off x="2936420" y="3227562"/>
            <a:ext cx="6385133" cy="295276"/>
            <a:chOff x="779145" y="2628548"/>
            <a:chExt cx="4858176" cy="295276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89A24368-75F7-D84D-D496-444C318CD6D7}"/>
                </a:ext>
              </a:extLst>
            </p:cNvPr>
            <p:cNvSpPr/>
            <p:nvPr/>
          </p:nvSpPr>
          <p:spPr>
            <a:xfrm>
              <a:off x="779145" y="2639026"/>
              <a:ext cx="208718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EF40A10-E37D-9427-04E2-73158A5EF834}"/>
                </a:ext>
              </a:extLst>
            </p:cNvPr>
            <p:cNvSpPr/>
            <p:nvPr/>
          </p:nvSpPr>
          <p:spPr>
            <a:xfrm>
              <a:off x="1022652" y="2628548"/>
              <a:ext cx="4614669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Become familiar with elements and principles of satellite communication systems 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CEE70D1-D7E5-EBE2-16A6-8CF665C44137}"/>
              </a:ext>
            </a:extLst>
          </p:cNvPr>
          <p:cNvGrpSpPr/>
          <p:nvPr/>
        </p:nvGrpSpPr>
        <p:grpSpPr>
          <a:xfrm>
            <a:off x="2936420" y="3826576"/>
            <a:ext cx="6385132" cy="295276"/>
            <a:chOff x="779145" y="2628548"/>
            <a:chExt cx="6385132" cy="295276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41A1A581-D468-E2D8-4692-133CB725440C}"/>
                </a:ext>
              </a:extLst>
            </p:cNvPr>
            <p:cNvSpPr/>
            <p:nvPr/>
          </p:nvSpPr>
          <p:spPr>
            <a:xfrm>
              <a:off x="779145" y="2639026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A014883-7083-FB89-7C45-9B2B5A9D0C29}"/>
                </a:ext>
              </a:extLst>
            </p:cNvPr>
            <p:cNvSpPr/>
            <p:nvPr/>
          </p:nvSpPr>
          <p:spPr>
            <a:xfrm>
              <a:off x="1099185" y="2628548"/>
              <a:ext cx="6065092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Become familiar with standards in satellite communications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087E125-2395-B6CB-5BDA-5B691B4E5050}"/>
              </a:ext>
            </a:extLst>
          </p:cNvPr>
          <p:cNvGrpSpPr/>
          <p:nvPr/>
        </p:nvGrpSpPr>
        <p:grpSpPr>
          <a:xfrm>
            <a:off x="2936420" y="4425590"/>
            <a:ext cx="6385132" cy="295276"/>
            <a:chOff x="779145" y="2628548"/>
            <a:chExt cx="6385132" cy="295276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3C2F4EA-5449-E3B9-15A8-63458009A075}"/>
                </a:ext>
              </a:extLst>
            </p:cNvPr>
            <p:cNvSpPr/>
            <p:nvPr/>
          </p:nvSpPr>
          <p:spPr>
            <a:xfrm>
              <a:off x="779145" y="2639026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A0E7F56-D5AF-0AB7-60A3-FD03CF9D8AA1}"/>
                </a:ext>
              </a:extLst>
            </p:cNvPr>
            <p:cNvSpPr/>
            <p:nvPr/>
          </p:nvSpPr>
          <p:spPr>
            <a:xfrm>
              <a:off x="1099185" y="2628548"/>
              <a:ext cx="6065092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Become familiar with the specifics of project management in satellite communications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A5E4BA2-B7ED-9832-B9F4-3EFB0E95F82A}"/>
              </a:ext>
            </a:extLst>
          </p:cNvPr>
          <p:cNvGrpSpPr/>
          <p:nvPr/>
        </p:nvGrpSpPr>
        <p:grpSpPr>
          <a:xfrm>
            <a:off x="2936420" y="5024604"/>
            <a:ext cx="6385132" cy="295276"/>
            <a:chOff x="779145" y="2628548"/>
            <a:chExt cx="6385132" cy="295276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1BFC246F-03AD-8678-E06A-364BE7C058FD}"/>
                </a:ext>
              </a:extLst>
            </p:cNvPr>
            <p:cNvSpPr/>
            <p:nvPr/>
          </p:nvSpPr>
          <p:spPr>
            <a:xfrm>
              <a:off x="779145" y="2639026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4200C661-EFF0-9943-69DD-4CE6D63FB7B1}"/>
                </a:ext>
              </a:extLst>
            </p:cNvPr>
            <p:cNvSpPr/>
            <p:nvPr/>
          </p:nvSpPr>
          <p:spPr>
            <a:xfrm>
              <a:off x="1099185" y="2628548"/>
              <a:ext cx="6065092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Develop basic practical skills for solving tasks related to satellite communication systems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8088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94BDE-EE4E-0A50-C757-70B2EA274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this module / internship students will be able to understand satellite communication systems and solve related problems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16E5A2-C35A-7927-24B6-2D9BE20E9960}"/>
              </a:ext>
            </a:extLst>
          </p:cNvPr>
          <p:cNvSpPr/>
          <p:nvPr/>
        </p:nvSpPr>
        <p:spPr>
          <a:xfrm>
            <a:off x="2936420" y="1905952"/>
            <a:ext cx="6385132" cy="295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Learning outcomes: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3B653DC-DB56-D1E8-D47C-60C09CEB9743}"/>
              </a:ext>
            </a:extLst>
          </p:cNvPr>
          <p:cNvGrpSpPr/>
          <p:nvPr/>
        </p:nvGrpSpPr>
        <p:grpSpPr>
          <a:xfrm>
            <a:off x="2936420" y="2628548"/>
            <a:ext cx="6385132" cy="295276"/>
            <a:chOff x="779145" y="2628548"/>
            <a:chExt cx="6385132" cy="295276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B9C75C4-3EF3-2593-5EA9-15EE00E1FF48}"/>
                </a:ext>
              </a:extLst>
            </p:cNvPr>
            <p:cNvSpPr/>
            <p:nvPr/>
          </p:nvSpPr>
          <p:spPr>
            <a:xfrm>
              <a:off x="779145" y="2639026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3671391-2308-B543-AD9B-B883F5ED7D56}"/>
                </a:ext>
              </a:extLst>
            </p:cNvPr>
            <p:cNvSpPr/>
            <p:nvPr/>
          </p:nvSpPr>
          <p:spPr>
            <a:xfrm>
              <a:off x="1099185" y="2628548"/>
              <a:ext cx="6065092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List the areas of application of satellite communication systems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C7B6C37-EC92-FC05-A309-BFD4FCE29FAD}"/>
              </a:ext>
            </a:extLst>
          </p:cNvPr>
          <p:cNvGrpSpPr/>
          <p:nvPr/>
        </p:nvGrpSpPr>
        <p:grpSpPr>
          <a:xfrm>
            <a:off x="2936420" y="3227562"/>
            <a:ext cx="6385133" cy="295276"/>
            <a:chOff x="779145" y="2628548"/>
            <a:chExt cx="4858176" cy="295276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A35529C-003E-716B-EB93-7DD327ED938F}"/>
                </a:ext>
              </a:extLst>
            </p:cNvPr>
            <p:cNvSpPr/>
            <p:nvPr/>
          </p:nvSpPr>
          <p:spPr>
            <a:xfrm>
              <a:off x="779145" y="2639026"/>
              <a:ext cx="208718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67E5646-5862-1D6A-07E2-D7A6C9F52540}"/>
                </a:ext>
              </a:extLst>
            </p:cNvPr>
            <p:cNvSpPr/>
            <p:nvPr/>
          </p:nvSpPr>
          <p:spPr>
            <a:xfrm>
              <a:off x="1022652" y="2628548"/>
              <a:ext cx="4614669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List the segments of satellite communication systems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B7C81AE-F148-4854-7816-7B7EC5C1088C}"/>
              </a:ext>
            </a:extLst>
          </p:cNvPr>
          <p:cNvGrpSpPr/>
          <p:nvPr/>
        </p:nvGrpSpPr>
        <p:grpSpPr>
          <a:xfrm>
            <a:off x="2936420" y="3826576"/>
            <a:ext cx="7024444" cy="295276"/>
            <a:chOff x="779145" y="2628548"/>
            <a:chExt cx="7024444" cy="295276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C9DAA05-A792-53DC-B80A-4E28B33476F2}"/>
                </a:ext>
              </a:extLst>
            </p:cNvPr>
            <p:cNvSpPr/>
            <p:nvPr/>
          </p:nvSpPr>
          <p:spPr>
            <a:xfrm>
              <a:off x="779145" y="2639026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90F2C9C-9B98-8030-1A9B-319768873D4E}"/>
                </a:ext>
              </a:extLst>
            </p:cNvPr>
            <p:cNvSpPr/>
            <p:nvPr/>
          </p:nvSpPr>
          <p:spPr>
            <a:xfrm>
              <a:off x="1099185" y="2628548"/>
              <a:ext cx="6704404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Solve problems from satellite communication systems by applying a specific programming language.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89E0EE5-B3B4-E621-C72A-7EC250855384}"/>
              </a:ext>
            </a:extLst>
          </p:cNvPr>
          <p:cNvGrpSpPr/>
          <p:nvPr/>
        </p:nvGrpSpPr>
        <p:grpSpPr>
          <a:xfrm>
            <a:off x="2936420" y="4425590"/>
            <a:ext cx="6385132" cy="295276"/>
            <a:chOff x="779145" y="2628548"/>
            <a:chExt cx="6385132" cy="295276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EEB35AE-7D04-1D80-4CB4-A2DE9434627B}"/>
                </a:ext>
              </a:extLst>
            </p:cNvPr>
            <p:cNvSpPr/>
            <p:nvPr/>
          </p:nvSpPr>
          <p:spPr>
            <a:xfrm>
              <a:off x="779145" y="2639026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7E84033-827E-F0B3-8A8C-74CF3E2F5AFD}"/>
                </a:ext>
              </a:extLst>
            </p:cNvPr>
            <p:cNvSpPr/>
            <p:nvPr/>
          </p:nvSpPr>
          <p:spPr>
            <a:xfrm>
              <a:off x="1099185" y="2628548"/>
              <a:ext cx="6065092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List project management phases in satellite communication systems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2D027E8-931D-87CF-7C84-EEFEE3E7AC3D}"/>
              </a:ext>
            </a:extLst>
          </p:cNvPr>
          <p:cNvGrpSpPr/>
          <p:nvPr/>
        </p:nvGrpSpPr>
        <p:grpSpPr>
          <a:xfrm>
            <a:off x="2936420" y="5024604"/>
            <a:ext cx="6385132" cy="295276"/>
            <a:chOff x="779145" y="2628548"/>
            <a:chExt cx="6385132" cy="295276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3B4A46E-C85C-0459-6D2B-53E0A2F8A239}"/>
                </a:ext>
              </a:extLst>
            </p:cNvPr>
            <p:cNvSpPr/>
            <p:nvPr/>
          </p:nvSpPr>
          <p:spPr>
            <a:xfrm>
              <a:off x="779145" y="2639026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E24AFA9-B0DE-BA38-E7C8-B7188553EEAF}"/>
                </a:ext>
              </a:extLst>
            </p:cNvPr>
            <p:cNvSpPr/>
            <p:nvPr/>
          </p:nvSpPr>
          <p:spPr>
            <a:xfrm>
              <a:off x="1099185" y="2628548"/>
              <a:ext cx="6065092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State the reasons behind standardization in satellite communication systems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6969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A4D7C-8D8B-707D-634E-89B9D4FE2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focus is on solving task related to monitoring satellite communication systems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9E3A0BC-F36B-0D88-13F6-1093AB1F4BD9}"/>
              </a:ext>
            </a:extLst>
          </p:cNvPr>
          <p:cNvGrpSpPr/>
          <p:nvPr/>
        </p:nvGrpSpPr>
        <p:grpSpPr>
          <a:xfrm>
            <a:off x="618011" y="1905951"/>
            <a:ext cx="5019309" cy="1432053"/>
            <a:chOff x="618011" y="1905951"/>
            <a:chExt cx="5019309" cy="143205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FCAA2F8-999A-A739-B0AF-FA1392BDF3A6}"/>
                </a:ext>
              </a:extLst>
            </p:cNvPr>
            <p:cNvSpPr/>
            <p:nvPr/>
          </p:nvSpPr>
          <p:spPr>
            <a:xfrm>
              <a:off x="1099185" y="1905951"/>
              <a:ext cx="4538135" cy="14320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Module evaluation is based on solving tasks in available software packages and developing simple solutions in the development environment.</a:t>
              </a:r>
            </a:p>
            <a:p>
              <a:endParaRPr lang="en-US" sz="1200" dirty="0">
                <a:solidFill>
                  <a:schemeClr val="tx1"/>
                </a:solidFill>
              </a:endParaRPr>
            </a:p>
            <a:p>
              <a:r>
                <a:rPr lang="en-US" sz="1200" dirty="0">
                  <a:solidFill>
                    <a:schemeClr val="tx1"/>
                  </a:solidFill>
                </a:rPr>
                <a:t>Deadline to deliver working application is by the </a:t>
              </a:r>
              <a:r>
                <a:rPr lang="en-US" sz="1200" b="1" dirty="0">
                  <a:solidFill>
                    <a:schemeClr val="tx1"/>
                  </a:solidFill>
                </a:rPr>
                <a:t>June 12, 2026</a:t>
              </a:r>
              <a:r>
                <a:rPr lang="en-US" sz="1200" dirty="0">
                  <a:solidFill>
                    <a:schemeClr val="tx1"/>
                  </a:solidFill>
                </a:rPr>
                <a:t>.</a:t>
              </a:r>
            </a:p>
            <a:p>
              <a:endParaRPr lang="en-US" sz="1200" dirty="0">
                <a:solidFill>
                  <a:schemeClr val="tx1"/>
                </a:solidFill>
              </a:endParaRPr>
            </a:p>
            <a:p>
              <a:r>
                <a:rPr lang="en-US" sz="1200" dirty="0">
                  <a:solidFill>
                    <a:schemeClr val="tx1"/>
                  </a:solidFill>
                </a:rPr>
                <a:t>There is no exam, but we will have pub quizzes (</a:t>
              </a:r>
              <a:r>
                <a:rPr lang="en-US" sz="1200">
                  <a:solidFill>
                    <a:schemeClr val="tx1"/>
                  </a:solidFill>
                </a:rPr>
                <a:t>with rewards).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pic>
          <p:nvPicPr>
            <p:cNvPr id="7" name="Graphic 6" descr="Diploma with solid fill">
              <a:extLst>
                <a:ext uri="{FF2B5EF4-FFF2-40B4-BE49-F238E27FC236}">
                  <a16:creationId xmlns:a16="http://schemas.microsoft.com/office/drawing/2014/main" id="{E6CE7F70-DC7A-DC37-EE0B-745AA443B6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18011" y="1905951"/>
              <a:ext cx="365760" cy="365760"/>
            </a:xfrm>
            <a:prstGeom prst="rect">
              <a:avLst/>
            </a:prstGeom>
          </p:spPr>
        </p:pic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1CB651B3-B2B4-9747-6BA1-DAE9FFD5D2AC}"/>
              </a:ext>
            </a:extLst>
          </p:cNvPr>
          <p:cNvSpPr/>
          <p:nvPr/>
        </p:nvSpPr>
        <p:spPr>
          <a:xfrm>
            <a:off x="6764498" y="2722716"/>
            <a:ext cx="4538135" cy="18847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</a:rPr>
              <a:t>Your task is to develop a signal processing application called the Interference Injection Tool.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</a:rPr>
              <a:t>This tool will overlay interference over clean signal data, allowing users to visualize, modify and analyze the interfered signal.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</a:rPr>
              <a:t>You will manage the entire project lifecycle, from planning and development to testing, documentation, and presentation.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89A2073-84BE-E5FF-FDA7-50F0548FC8B2}"/>
              </a:ext>
            </a:extLst>
          </p:cNvPr>
          <p:cNvGrpSpPr/>
          <p:nvPr/>
        </p:nvGrpSpPr>
        <p:grpSpPr>
          <a:xfrm>
            <a:off x="6283324" y="1905951"/>
            <a:ext cx="5019309" cy="365760"/>
            <a:chOff x="618011" y="3238640"/>
            <a:chExt cx="5019309" cy="365760"/>
          </a:xfrm>
        </p:grpSpPr>
        <p:pic>
          <p:nvPicPr>
            <p:cNvPr id="12" name="Graphic 11" descr="World with solid fill">
              <a:extLst>
                <a:ext uri="{FF2B5EF4-FFF2-40B4-BE49-F238E27FC236}">
                  <a16:creationId xmlns:a16="http://schemas.microsoft.com/office/drawing/2014/main" id="{0CCA7020-CC54-5B53-4B38-350F08C066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18011" y="3238640"/>
              <a:ext cx="365760" cy="365760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F7796A8-4B47-110E-A1C4-0B459225AAFB}"/>
                </a:ext>
              </a:extLst>
            </p:cNvPr>
            <p:cNvSpPr/>
            <p:nvPr/>
          </p:nvSpPr>
          <p:spPr>
            <a:xfrm>
              <a:off x="1099185" y="3238640"/>
              <a:ext cx="4538135" cy="34720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Students will face challenge solving real world problem: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28702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 descr="Books with solid fill">
            <a:extLst>
              <a:ext uri="{FF2B5EF4-FFF2-40B4-BE49-F238E27FC236}">
                <a16:creationId xmlns:a16="http://schemas.microsoft.com/office/drawing/2014/main" id="{203EAD33-784B-6A1E-90C1-DEBD4B634A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8011" y="1905951"/>
            <a:ext cx="365760" cy="36576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3204C75-03DF-90D8-BE57-E763535EF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able to solve the problem (develop the tool) you will also need to understand some theory of satellite communication and radio frequency signals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69294D-BFA4-2AD4-EB62-02812698C9B8}"/>
              </a:ext>
            </a:extLst>
          </p:cNvPr>
          <p:cNvSpPr/>
          <p:nvPr/>
        </p:nvSpPr>
        <p:spPr>
          <a:xfrm>
            <a:off x="1099185" y="1905951"/>
            <a:ext cx="4538135" cy="7129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Theoretical materials will be given and presented to students.</a:t>
            </a:r>
          </a:p>
          <a:p>
            <a:r>
              <a:rPr lang="en-US" sz="1200" dirty="0">
                <a:solidFill>
                  <a:schemeClr val="tx1"/>
                </a:solidFill>
              </a:rPr>
              <a:t>It is expected that certain areas are investigated by the students and help / guidance will be provided by lecturers / mentors.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C02D4A5-5058-0019-FF83-F5F5FF36DA5A}"/>
              </a:ext>
            </a:extLst>
          </p:cNvPr>
          <p:cNvGrpSpPr/>
          <p:nvPr/>
        </p:nvGrpSpPr>
        <p:grpSpPr>
          <a:xfrm>
            <a:off x="642586" y="3075708"/>
            <a:ext cx="5419535" cy="295276"/>
            <a:chOff x="642586" y="3075708"/>
            <a:chExt cx="5419535" cy="295276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D10ADE9-D776-BF9D-BEF2-68B23A3E9DC4}"/>
                </a:ext>
              </a:extLst>
            </p:cNvPr>
            <p:cNvSpPr/>
            <p:nvPr/>
          </p:nvSpPr>
          <p:spPr>
            <a:xfrm>
              <a:off x="642586" y="3086186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AE725A2-51B2-0CF3-DD52-4D367E2741D5}"/>
                </a:ext>
              </a:extLst>
            </p:cNvPr>
            <p:cNvSpPr/>
            <p:nvPr/>
          </p:nvSpPr>
          <p:spPr>
            <a:xfrm>
              <a:off x="962626" y="3075708"/>
              <a:ext cx="5099495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Introduction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AC42D1D6-F21E-A641-C2A4-D5B9B49F7D08}"/>
              </a:ext>
            </a:extLst>
          </p:cNvPr>
          <p:cNvGrpSpPr/>
          <p:nvPr/>
        </p:nvGrpSpPr>
        <p:grpSpPr>
          <a:xfrm>
            <a:off x="642586" y="3464141"/>
            <a:ext cx="5419535" cy="295276"/>
            <a:chOff x="642586" y="3464141"/>
            <a:chExt cx="5419535" cy="295276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3CBC5A17-85ED-B838-858F-F6C88D79449A}"/>
                </a:ext>
              </a:extLst>
            </p:cNvPr>
            <p:cNvSpPr/>
            <p:nvPr/>
          </p:nvSpPr>
          <p:spPr>
            <a:xfrm>
              <a:off x="642586" y="3474619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63BF7F3-93EB-E066-1FDC-70F065B1A841}"/>
                </a:ext>
              </a:extLst>
            </p:cNvPr>
            <p:cNvSpPr/>
            <p:nvPr/>
          </p:nvSpPr>
          <p:spPr>
            <a:xfrm>
              <a:off x="962626" y="3464141"/>
              <a:ext cx="5099495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Satellite basics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724FE2AB-0AAE-FEAE-2F60-BE9275D2BAFF}"/>
              </a:ext>
            </a:extLst>
          </p:cNvPr>
          <p:cNvGrpSpPr/>
          <p:nvPr/>
        </p:nvGrpSpPr>
        <p:grpSpPr>
          <a:xfrm>
            <a:off x="642586" y="3852574"/>
            <a:ext cx="5419535" cy="295276"/>
            <a:chOff x="642586" y="3852574"/>
            <a:chExt cx="5419535" cy="295276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77454F83-D2BD-FA90-E494-CDA81A0B412B}"/>
                </a:ext>
              </a:extLst>
            </p:cNvPr>
            <p:cNvSpPr/>
            <p:nvPr/>
          </p:nvSpPr>
          <p:spPr>
            <a:xfrm>
              <a:off x="642586" y="3863052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878C8BD2-1317-3DE7-8260-8D8457FB98AC}"/>
                </a:ext>
              </a:extLst>
            </p:cNvPr>
            <p:cNvSpPr/>
            <p:nvPr/>
          </p:nvSpPr>
          <p:spPr>
            <a:xfrm>
              <a:off x="962626" y="3852574"/>
              <a:ext cx="5099495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Atmosphere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443C1DE3-DF5B-9584-C621-ADC562E62C3E}"/>
              </a:ext>
            </a:extLst>
          </p:cNvPr>
          <p:cNvGrpSpPr/>
          <p:nvPr/>
        </p:nvGrpSpPr>
        <p:grpSpPr>
          <a:xfrm>
            <a:off x="642586" y="4241007"/>
            <a:ext cx="5419535" cy="295276"/>
            <a:chOff x="642586" y="4241007"/>
            <a:chExt cx="5419535" cy="295276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433B3551-4469-D5D6-213B-CACE68312D10}"/>
                </a:ext>
              </a:extLst>
            </p:cNvPr>
            <p:cNvSpPr/>
            <p:nvPr/>
          </p:nvSpPr>
          <p:spPr>
            <a:xfrm>
              <a:off x="642586" y="4251485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F111B16-A885-61B7-F838-2F486C4FE490}"/>
                </a:ext>
              </a:extLst>
            </p:cNvPr>
            <p:cNvSpPr/>
            <p:nvPr/>
          </p:nvSpPr>
          <p:spPr>
            <a:xfrm>
              <a:off x="962626" y="4241007"/>
              <a:ext cx="5099495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Orbits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FC954D69-92F0-F7DC-8F9A-5FCB06F9FDFB}"/>
              </a:ext>
            </a:extLst>
          </p:cNvPr>
          <p:cNvGrpSpPr/>
          <p:nvPr/>
        </p:nvGrpSpPr>
        <p:grpSpPr>
          <a:xfrm>
            <a:off x="642586" y="4629440"/>
            <a:ext cx="5419535" cy="295276"/>
            <a:chOff x="642586" y="4629440"/>
            <a:chExt cx="5419535" cy="295276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F9CE071C-56C1-0E0D-6D58-44E580A02DA4}"/>
                </a:ext>
              </a:extLst>
            </p:cNvPr>
            <p:cNvSpPr/>
            <p:nvPr/>
          </p:nvSpPr>
          <p:spPr>
            <a:xfrm>
              <a:off x="642586" y="4639918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0D2F480-6E9B-3F04-4EBA-B1C90F3E9CDF}"/>
                </a:ext>
              </a:extLst>
            </p:cNvPr>
            <p:cNvSpPr/>
            <p:nvPr/>
          </p:nvSpPr>
          <p:spPr>
            <a:xfrm>
              <a:off x="962626" y="4629440"/>
              <a:ext cx="5099495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Application</a:t>
              </a: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ED1955BC-1607-3282-A327-E7BF238DE7E3}"/>
              </a:ext>
            </a:extLst>
          </p:cNvPr>
          <p:cNvGrpSpPr/>
          <p:nvPr/>
        </p:nvGrpSpPr>
        <p:grpSpPr>
          <a:xfrm>
            <a:off x="642586" y="5017873"/>
            <a:ext cx="5419535" cy="295276"/>
            <a:chOff x="642586" y="5017873"/>
            <a:chExt cx="5419535" cy="295276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F82F0034-57D7-D553-163E-A4C749F404A2}"/>
                </a:ext>
              </a:extLst>
            </p:cNvPr>
            <p:cNvSpPr/>
            <p:nvPr/>
          </p:nvSpPr>
          <p:spPr>
            <a:xfrm>
              <a:off x="642586" y="5028351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11F0E18-E804-FEBA-7CEA-36F849B0CC56}"/>
                </a:ext>
              </a:extLst>
            </p:cNvPr>
            <p:cNvSpPr/>
            <p:nvPr/>
          </p:nvSpPr>
          <p:spPr>
            <a:xfrm>
              <a:off x="962626" y="5017873"/>
              <a:ext cx="5099495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Satellite communication services</a:t>
              </a: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7BCD6EF8-454D-C5FB-39BA-690598453593}"/>
              </a:ext>
            </a:extLst>
          </p:cNvPr>
          <p:cNvGrpSpPr/>
          <p:nvPr/>
        </p:nvGrpSpPr>
        <p:grpSpPr>
          <a:xfrm>
            <a:off x="642586" y="5406306"/>
            <a:ext cx="5419535" cy="295276"/>
            <a:chOff x="642586" y="5406306"/>
            <a:chExt cx="5419535" cy="295276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9D320497-5439-8EDB-C3AD-BFBFEA31B147}"/>
                </a:ext>
              </a:extLst>
            </p:cNvPr>
            <p:cNvSpPr/>
            <p:nvPr/>
          </p:nvSpPr>
          <p:spPr>
            <a:xfrm>
              <a:off x="642586" y="5416784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2AEB6B0D-239D-1D94-64B2-2C14648D8E86}"/>
                </a:ext>
              </a:extLst>
            </p:cNvPr>
            <p:cNvSpPr/>
            <p:nvPr/>
          </p:nvSpPr>
          <p:spPr>
            <a:xfrm>
              <a:off x="962626" y="5406306"/>
              <a:ext cx="5099495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Space segment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0FCC118B-7B2B-D28F-08AF-E0D935C44741}"/>
              </a:ext>
            </a:extLst>
          </p:cNvPr>
          <p:cNvGrpSpPr/>
          <p:nvPr/>
        </p:nvGrpSpPr>
        <p:grpSpPr>
          <a:xfrm>
            <a:off x="642586" y="5794741"/>
            <a:ext cx="5419535" cy="295276"/>
            <a:chOff x="642586" y="5794741"/>
            <a:chExt cx="5419535" cy="295276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16E5FEC-5C1F-1B81-78D9-4F01C53AC9A2}"/>
                </a:ext>
              </a:extLst>
            </p:cNvPr>
            <p:cNvSpPr/>
            <p:nvPr/>
          </p:nvSpPr>
          <p:spPr>
            <a:xfrm>
              <a:off x="642586" y="5805219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E0CA7F23-56A1-804F-7732-9AA3D7648237}"/>
                </a:ext>
              </a:extLst>
            </p:cNvPr>
            <p:cNvSpPr/>
            <p:nvPr/>
          </p:nvSpPr>
          <p:spPr>
            <a:xfrm>
              <a:off x="962626" y="5794741"/>
              <a:ext cx="5099495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Ground segment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1D42E3A6-2C02-D31D-2D93-0F214945FA11}"/>
              </a:ext>
            </a:extLst>
          </p:cNvPr>
          <p:cNvGrpSpPr/>
          <p:nvPr/>
        </p:nvGrpSpPr>
        <p:grpSpPr>
          <a:xfrm>
            <a:off x="6162865" y="3075708"/>
            <a:ext cx="5419535" cy="295276"/>
            <a:chOff x="6162865" y="3075708"/>
            <a:chExt cx="5419535" cy="295276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0FB79630-EC4D-6E8A-3EDC-D44CF010DA98}"/>
                </a:ext>
              </a:extLst>
            </p:cNvPr>
            <p:cNvSpPr/>
            <p:nvPr/>
          </p:nvSpPr>
          <p:spPr>
            <a:xfrm>
              <a:off x="6162865" y="3086186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3F2C449A-F6B0-50F4-DEB7-8328FE732004}"/>
                </a:ext>
              </a:extLst>
            </p:cNvPr>
            <p:cNvSpPr/>
            <p:nvPr/>
          </p:nvSpPr>
          <p:spPr>
            <a:xfrm>
              <a:off x="6482905" y="3075708"/>
              <a:ext cx="5099495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ELM waves propagation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7F22DD6A-8C17-3361-2861-5E0E2FE71E56}"/>
              </a:ext>
            </a:extLst>
          </p:cNvPr>
          <p:cNvGrpSpPr/>
          <p:nvPr/>
        </p:nvGrpSpPr>
        <p:grpSpPr>
          <a:xfrm>
            <a:off x="6162865" y="3464141"/>
            <a:ext cx="5419535" cy="295276"/>
            <a:chOff x="6162865" y="3464141"/>
            <a:chExt cx="5419535" cy="295276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08DC4B54-9076-D82F-9D6E-09E96E7052F2}"/>
                </a:ext>
              </a:extLst>
            </p:cNvPr>
            <p:cNvSpPr/>
            <p:nvPr/>
          </p:nvSpPr>
          <p:spPr>
            <a:xfrm>
              <a:off x="6162865" y="3474619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2F81047D-76EA-4564-C19A-E6D1757350DB}"/>
                </a:ext>
              </a:extLst>
            </p:cNvPr>
            <p:cNvSpPr/>
            <p:nvPr/>
          </p:nvSpPr>
          <p:spPr>
            <a:xfrm>
              <a:off x="6482905" y="3464141"/>
              <a:ext cx="5099495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RF bands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0AA628F6-6679-02BC-65BF-508F232A30EA}"/>
              </a:ext>
            </a:extLst>
          </p:cNvPr>
          <p:cNvGrpSpPr/>
          <p:nvPr/>
        </p:nvGrpSpPr>
        <p:grpSpPr>
          <a:xfrm>
            <a:off x="6162865" y="3852574"/>
            <a:ext cx="5419535" cy="295276"/>
            <a:chOff x="6162865" y="3852574"/>
            <a:chExt cx="5419535" cy="295276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7AAE6D60-4C4D-8733-D346-DDD05B9F211F}"/>
                </a:ext>
              </a:extLst>
            </p:cNvPr>
            <p:cNvSpPr/>
            <p:nvPr/>
          </p:nvSpPr>
          <p:spPr>
            <a:xfrm>
              <a:off x="6162865" y="3863052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BA53D24-702C-9E98-5700-F186BC28A224}"/>
                </a:ext>
              </a:extLst>
            </p:cNvPr>
            <p:cNvSpPr/>
            <p:nvPr/>
          </p:nvSpPr>
          <p:spPr>
            <a:xfrm>
              <a:off x="6482905" y="3852574"/>
              <a:ext cx="5099495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Link budget and design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41AA3F60-41BA-0BBF-03B9-C5E304D329B3}"/>
              </a:ext>
            </a:extLst>
          </p:cNvPr>
          <p:cNvGrpSpPr/>
          <p:nvPr/>
        </p:nvGrpSpPr>
        <p:grpSpPr>
          <a:xfrm>
            <a:off x="6162865" y="4241007"/>
            <a:ext cx="5419535" cy="295276"/>
            <a:chOff x="6162865" y="4241007"/>
            <a:chExt cx="5419535" cy="295276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BDF27237-1ABD-DF5B-606F-57E3EF39B368}"/>
                </a:ext>
              </a:extLst>
            </p:cNvPr>
            <p:cNvSpPr/>
            <p:nvPr/>
          </p:nvSpPr>
          <p:spPr>
            <a:xfrm>
              <a:off x="6162865" y="4251485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12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49BFABB-06AE-8164-EAAD-91D5F2D75F20}"/>
                </a:ext>
              </a:extLst>
            </p:cNvPr>
            <p:cNvSpPr/>
            <p:nvPr/>
          </p:nvSpPr>
          <p:spPr>
            <a:xfrm>
              <a:off x="6482905" y="4241007"/>
              <a:ext cx="5099495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Satellite signal processing</a:t>
              </a: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2094AC03-0BF6-490A-169B-6CE3062E1232}"/>
              </a:ext>
            </a:extLst>
          </p:cNvPr>
          <p:cNvGrpSpPr/>
          <p:nvPr/>
        </p:nvGrpSpPr>
        <p:grpSpPr>
          <a:xfrm>
            <a:off x="6162865" y="4629440"/>
            <a:ext cx="5419535" cy="295276"/>
            <a:chOff x="6162865" y="4629440"/>
            <a:chExt cx="5419535" cy="295276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27B8B9DE-0F6D-3780-D79C-604CDEEF8E51}"/>
                </a:ext>
              </a:extLst>
            </p:cNvPr>
            <p:cNvSpPr/>
            <p:nvPr/>
          </p:nvSpPr>
          <p:spPr>
            <a:xfrm>
              <a:off x="6162865" y="4639918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13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37DFD51-B9C2-712C-BD6D-0F73D825CA99}"/>
                </a:ext>
              </a:extLst>
            </p:cNvPr>
            <p:cNvSpPr/>
            <p:nvPr/>
          </p:nvSpPr>
          <p:spPr>
            <a:xfrm>
              <a:off x="6482905" y="4629440"/>
              <a:ext cx="5099495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Monitoring satellite communication systems</a:t>
              </a: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50A1190E-3E1C-9E9C-B08D-7B2BDA8534EC}"/>
              </a:ext>
            </a:extLst>
          </p:cNvPr>
          <p:cNvGrpSpPr/>
          <p:nvPr/>
        </p:nvGrpSpPr>
        <p:grpSpPr>
          <a:xfrm>
            <a:off x="6162865" y="5017873"/>
            <a:ext cx="5419535" cy="295276"/>
            <a:chOff x="6162865" y="5017873"/>
            <a:chExt cx="5419535" cy="295276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A5A5D4EB-81CD-AA11-AACD-B83C89DE73E9}"/>
                </a:ext>
              </a:extLst>
            </p:cNvPr>
            <p:cNvSpPr/>
            <p:nvPr/>
          </p:nvSpPr>
          <p:spPr>
            <a:xfrm>
              <a:off x="6162865" y="5028351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14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BDCA4216-2048-2D5D-9DF8-806A7FB6FBD4}"/>
                </a:ext>
              </a:extLst>
            </p:cNvPr>
            <p:cNvSpPr/>
            <p:nvPr/>
          </p:nvSpPr>
          <p:spPr>
            <a:xfrm>
              <a:off x="6482905" y="5017873"/>
              <a:ext cx="5099495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Future trends</a:t>
              </a: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83DE8AFE-3569-1023-9BFD-CA5678980B1C}"/>
              </a:ext>
            </a:extLst>
          </p:cNvPr>
          <p:cNvGrpSpPr/>
          <p:nvPr/>
        </p:nvGrpSpPr>
        <p:grpSpPr>
          <a:xfrm>
            <a:off x="6162865" y="5406306"/>
            <a:ext cx="5419535" cy="295276"/>
            <a:chOff x="6162865" y="5406306"/>
            <a:chExt cx="5419535" cy="295276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48C7A497-1D30-6F29-FA45-795366CD4608}"/>
                </a:ext>
              </a:extLst>
            </p:cNvPr>
            <p:cNvSpPr/>
            <p:nvPr/>
          </p:nvSpPr>
          <p:spPr>
            <a:xfrm>
              <a:off x="6162865" y="5416784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15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5B691843-3915-A06E-0093-41AD17992388}"/>
                </a:ext>
              </a:extLst>
            </p:cNvPr>
            <p:cNvSpPr/>
            <p:nvPr/>
          </p:nvSpPr>
          <p:spPr>
            <a:xfrm>
              <a:off x="6482905" y="5406306"/>
              <a:ext cx="5099495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Standards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A14E4E60-9C80-6F83-A514-ECDBD784768B}"/>
              </a:ext>
            </a:extLst>
          </p:cNvPr>
          <p:cNvGrpSpPr/>
          <p:nvPr/>
        </p:nvGrpSpPr>
        <p:grpSpPr>
          <a:xfrm>
            <a:off x="6162865" y="5794741"/>
            <a:ext cx="5419535" cy="295276"/>
            <a:chOff x="6162865" y="5794741"/>
            <a:chExt cx="5419535" cy="295276"/>
          </a:xfrm>
        </p:grpSpPr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63B03396-DBF1-F7E3-1CD5-7713E1F6889E}"/>
                </a:ext>
              </a:extLst>
            </p:cNvPr>
            <p:cNvSpPr/>
            <p:nvPr/>
          </p:nvSpPr>
          <p:spPr>
            <a:xfrm>
              <a:off x="6162865" y="5805219"/>
              <a:ext cx="274320" cy="2743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16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56B403-BF13-14FC-B73B-70EC57235237}"/>
                </a:ext>
              </a:extLst>
            </p:cNvPr>
            <p:cNvSpPr/>
            <p:nvPr/>
          </p:nvSpPr>
          <p:spPr>
            <a:xfrm>
              <a:off x="6482905" y="5794741"/>
              <a:ext cx="5099495" cy="2952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Space project management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67154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6E74FB6-2D91-CD4A-0FC1-E6F531FDF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Lecturers / Mentors</a:t>
            </a:r>
          </a:p>
        </p:txBody>
      </p:sp>
    </p:spTree>
    <p:extLst>
      <p:ext uri="{BB962C8B-B14F-4D97-AF65-F5344CB8AC3E}">
        <p14:creationId xmlns:p14="http://schemas.microsoft.com/office/powerpoint/2010/main" val="172605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>
            <a:extLst>
              <a:ext uri="{FF2B5EF4-FFF2-40B4-BE49-F238E27FC236}">
                <a16:creationId xmlns:a16="http://schemas.microsoft.com/office/drawing/2014/main" id="{0383D37F-75C7-5938-5B42-7BEF9892F498}"/>
              </a:ext>
            </a:extLst>
          </p:cNvPr>
          <p:cNvGrpSpPr/>
          <p:nvPr/>
        </p:nvGrpSpPr>
        <p:grpSpPr>
          <a:xfrm>
            <a:off x="619760" y="310624"/>
            <a:ext cx="5263190" cy="1520911"/>
            <a:chOff x="619760" y="310624"/>
            <a:chExt cx="5263190" cy="1520911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AD164826-EEA9-5DB4-6595-EFE0112A4F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9760" y="310624"/>
              <a:ext cx="914400" cy="1047565"/>
            </a:xfrm>
            <a:prstGeom prst="rect">
              <a:avLst/>
            </a:prstGeom>
          </p:spPr>
        </p:pic>
        <p:sp>
          <p:nvSpPr>
            <p:cNvPr id="8" name="ZoneTexte 29">
              <a:extLst>
                <a:ext uri="{FF2B5EF4-FFF2-40B4-BE49-F238E27FC236}">
                  <a16:creationId xmlns:a16="http://schemas.microsoft.com/office/drawing/2014/main" id="{F98A508C-BC84-B098-6F38-163A762F0600}"/>
                </a:ext>
              </a:extLst>
            </p:cNvPr>
            <p:cNvSpPr txBox="1"/>
            <p:nvPr/>
          </p:nvSpPr>
          <p:spPr>
            <a:xfrm>
              <a:off x="1585270" y="311155"/>
              <a:ext cx="4297680" cy="1520380"/>
            </a:xfrm>
            <a:prstGeom prst="rect">
              <a:avLst/>
            </a:prstGeom>
            <a:noFill/>
          </p:spPr>
          <p:txBody>
            <a:bodyPr wrap="square" lIns="91440" tIns="91440" rIns="91440" bIns="91440" anchor="t">
              <a:noAutofit/>
            </a:bodyPr>
            <a:lstStyle/>
            <a:p>
              <a:pPr defTabSz="914377">
                <a:defRPr/>
              </a:pPr>
              <a:r>
                <a:rPr lang="en-US" sz="1200" b="1" dirty="0">
                  <a:solidFill>
                    <a:srgbClr val="0070C0"/>
                  </a:solidFill>
                </a:rPr>
                <a:t>Krunoslav </a:t>
              </a:r>
              <a:r>
                <a:rPr lang="en-US" sz="1200" b="1" dirty="0" err="1">
                  <a:solidFill>
                    <a:srgbClr val="0070C0"/>
                  </a:solidFill>
                </a:rPr>
                <a:t>Franić</a:t>
              </a:r>
              <a:endParaRPr lang="en-US" sz="1200" b="1" dirty="0">
                <a:solidFill>
                  <a:srgbClr val="0070C0"/>
                </a:solidFill>
              </a:endParaRPr>
            </a:p>
            <a:p>
              <a:pPr defTabSz="914377">
                <a:defRPr/>
              </a:pPr>
              <a:endParaRPr lang="en-US" sz="1200" dirty="0"/>
            </a:p>
            <a:p>
              <a:pPr defTabSz="914377">
                <a:defRPr/>
              </a:pPr>
              <a:r>
                <a:rPr lang="en-US" sz="1200" dirty="0"/>
                <a:t>I am an experienced solutions manager with expertise in Program Management, Software Engineering and Project Management. I have a strong understanding of Software Development Lifecycle (SDLC) concepts and methodology .</a:t>
              </a:r>
            </a:p>
            <a:p>
              <a:pPr defTabSz="914377">
                <a:defRPr/>
              </a:pPr>
              <a:endParaRPr lang="en-US" sz="1200" dirty="0"/>
            </a:p>
            <a:p>
              <a:pPr defTabSz="914377">
                <a:defRPr/>
              </a:pPr>
              <a:r>
                <a:rPr lang="en-US" sz="1200" b="0" dirty="0">
                  <a:hlinkClick r:id="rId4"/>
                </a:rPr>
                <a:t>https://www.linkedin.com/in/krunoslav-frani%C4%87-2a855251/</a:t>
              </a:r>
              <a:r>
                <a:rPr lang="en-US" sz="1200" b="0" dirty="0"/>
                <a:t>  </a:t>
              </a:r>
            </a:p>
          </p:txBody>
        </p:sp>
      </p:grpSp>
      <p:sp>
        <p:nvSpPr>
          <p:cNvPr id="28" name="ZoneTexte 29">
            <a:extLst>
              <a:ext uri="{FF2B5EF4-FFF2-40B4-BE49-F238E27FC236}">
                <a16:creationId xmlns:a16="http://schemas.microsoft.com/office/drawing/2014/main" id="{FA0BE458-9702-038D-CBA7-308B4C334679}"/>
              </a:ext>
            </a:extLst>
          </p:cNvPr>
          <p:cNvSpPr txBox="1"/>
          <p:nvPr/>
        </p:nvSpPr>
        <p:spPr>
          <a:xfrm>
            <a:off x="2275140" y="-587577"/>
            <a:ext cx="3012510" cy="369332"/>
          </a:xfrm>
          <a:prstGeom prst="rect">
            <a:avLst/>
          </a:prstGeom>
          <a:noFill/>
        </p:spPr>
        <p:txBody>
          <a:bodyPr wrap="square" lIns="91440" tIns="91440" rIns="91440" bIns="91440" anchor="ctr">
            <a:noAutofit/>
          </a:bodyPr>
          <a:lstStyle>
            <a:defPPr>
              <a:defRPr lang="en-US"/>
            </a:defPPr>
            <a:lvl1pPr defTabSz="914377">
              <a:defRPr sz="1200" b="1"/>
            </a:lvl1pPr>
          </a:lstStyle>
          <a:p>
            <a:endParaRPr lang="en-US" b="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3062FAC-E899-BA64-264C-292187CD1399}"/>
              </a:ext>
            </a:extLst>
          </p:cNvPr>
          <p:cNvGrpSpPr/>
          <p:nvPr/>
        </p:nvGrpSpPr>
        <p:grpSpPr>
          <a:xfrm>
            <a:off x="645315" y="2578185"/>
            <a:ext cx="5237635" cy="1520912"/>
            <a:chOff x="645315" y="2334285"/>
            <a:chExt cx="5237635" cy="1520912"/>
          </a:xfrm>
        </p:grpSpPr>
        <p:sp>
          <p:nvSpPr>
            <p:cNvPr id="17" name="ZoneTexte 29">
              <a:extLst>
                <a:ext uri="{FF2B5EF4-FFF2-40B4-BE49-F238E27FC236}">
                  <a16:creationId xmlns:a16="http://schemas.microsoft.com/office/drawing/2014/main" id="{99E7B5B0-985D-4831-9632-26410FFDF845}"/>
                </a:ext>
              </a:extLst>
            </p:cNvPr>
            <p:cNvSpPr txBox="1"/>
            <p:nvPr/>
          </p:nvSpPr>
          <p:spPr>
            <a:xfrm>
              <a:off x="1585270" y="2334817"/>
              <a:ext cx="4297680" cy="1520380"/>
            </a:xfrm>
            <a:prstGeom prst="rect">
              <a:avLst/>
            </a:prstGeom>
            <a:noFill/>
          </p:spPr>
          <p:txBody>
            <a:bodyPr wrap="square" lIns="91440" tIns="91440" rIns="91440" bIns="91440" anchor="t">
              <a:noAutofit/>
            </a:bodyPr>
            <a:lstStyle/>
            <a:p>
              <a:pPr defTabSz="914377">
                <a:defRPr/>
              </a:pPr>
              <a:r>
                <a:rPr lang="en-US" sz="1200" b="1" dirty="0">
                  <a:solidFill>
                    <a:srgbClr val="0070C0"/>
                  </a:solidFill>
                </a:rPr>
                <a:t>Ivan Župan</a:t>
              </a:r>
            </a:p>
            <a:p>
              <a:pPr defTabSz="914377">
                <a:defRPr/>
              </a:pPr>
              <a:endParaRPr lang="en-US" sz="1200" dirty="0"/>
            </a:p>
            <a:p>
              <a:pPr defTabSz="914377">
                <a:defRPr/>
              </a:pPr>
              <a:r>
                <a:rPr lang="en-US" sz="1200" dirty="0">
                  <a:ea typeface="+mn-lt"/>
                  <a:cs typeface="+mn-lt"/>
                </a:rPr>
                <a:t>Over 20 years of experience in system integration, and technical leadership with global companies like Siemens and Atos. </a:t>
              </a:r>
              <a:endParaRPr lang="en-US">
                <a:ea typeface="+mn-lt"/>
                <a:cs typeface="+mn-lt"/>
              </a:endParaRPr>
            </a:p>
            <a:p>
              <a:pPr defTabSz="914377">
                <a:defRPr/>
              </a:pPr>
              <a:r>
                <a:rPr lang="en-US" sz="1200" dirty="0">
                  <a:ea typeface="+mn-lt"/>
                  <a:cs typeface="+mn-lt"/>
                </a:rPr>
                <a:t>Expertise in systems virtualization, interoperability, and software/hardware  integration.</a:t>
              </a:r>
              <a:endParaRPr lang="en-US">
                <a:cs typeface="Calibri" panose="020F0502020204030204"/>
              </a:endParaRPr>
            </a:p>
            <a:p>
              <a:pPr defTabSz="914377">
                <a:defRPr/>
              </a:pPr>
              <a:r>
                <a:rPr lang="en-US" sz="1200" dirty="0">
                  <a:ea typeface="+mn-lt"/>
                  <a:cs typeface="+mn-lt"/>
                </a:rPr>
                <a:t>Skilled in leading cross-functional teams, mentoring, and delivering high-quality technical solutions.</a:t>
              </a:r>
              <a:r>
                <a:rPr lang="en-US" sz="1200" dirty="0"/>
                <a:t> </a:t>
              </a:r>
              <a:endParaRPr lang="en-US" dirty="0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FF07611E-3702-EDFD-2399-FB07F85700E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45315" y="2334285"/>
              <a:ext cx="914400" cy="1047565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D6E532C-3113-42D4-400A-BD47342B76EB}"/>
              </a:ext>
            </a:extLst>
          </p:cNvPr>
          <p:cNvGrpSpPr/>
          <p:nvPr/>
        </p:nvGrpSpPr>
        <p:grpSpPr>
          <a:xfrm>
            <a:off x="6116165" y="2578717"/>
            <a:ext cx="5263190" cy="1520381"/>
            <a:chOff x="6096000" y="3984881"/>
            <a:chExt cx="5263190" cy="1520381"/>
          </a:xfrm>
        </p:grpSpPr>
        <p:sp>
          <p:nvSpPr>
            <p:cNvPr id="33" name="ZoneTexte 29">
              <a:extLst>
                <a:ext uri="{FF2B5EF4-FFF2-40B4-BE49-F238E27FC236}">
                  <a16:creationId xmlns:a16="http://schemas.microsoft.com/office/drawing/2014/main" id="{5426E17D-A133-71DB-1C18-4EE1BA526BB6}"/>
                </a:ext>
              </a:extLst>
            </p:cNvPr>
            <p:cNvSpPr txBox="1"/>
            <p:nvPr/>
          </p:nvSpPr>
          <p:spPr>
            <a:xfrm>
              <a:off x="7061510" y="3984882"/>
              <a:ext cx="4297680" cy="1520380"/>
            </a:xfrm>
            <a:prstGeom prst="rect">
              <a:avLst/>
            </a:prstGeom>
            <a:noFill/>
          </p:spPr>
          <p:txBody>
            <a:bodyPr wrap="square" lIns="91440" tIns="91440" rIns="91440" bIns="91440" anchor="t">
              <a:noAutofit/>
            </a:bodyPr>
            <a:lstStyle/>
            <a:p>
              <a:r>
                <a:rPr lang="en-US" sz="1200" b="1" dirty="0">
                  <a:solidFill>
                    <a:srgbClr val="0070C0"/>
                  </a:solidFill>
                </a:rPr>
                <a:t>Tvrtko Pavić</a:t>
              </a:r>
            </a:p>
            <a:p>
              <a:endParaRPr lang="en-US" sz="1200" b="0" dirty="0"/>
            </a:p>
            <a:p>
              <a:r>
                <a:rPr lang="en-US" sz="1200" dirty="0"/>
                <a:t>Tvrtko has 20+ years of experience working with private and public sector clients on more than 50 projects. He holds multiple certifications in portfolio, program &amp; project management, business analysis and business process management.</a:t>
              </a:r>
            </a:p>
            <a:p>
              <a:endParaRPr lang="en-US" sz="1200" b="0" dirty="0"/>
            </a:p>
            <a:p>
              <a:pPr defTabSz="914377">
                <a:defRPr/>
              </a:pPr>
              <a:r>
                <a:rPr lang="en-US" sz="1200" dirty="0">
                  <a:hlinkClick r:id="rId6"/>
                </a:rPr>
                <a:t>https://www.linkedin.com/in/tvrtko-pavic-6b0b566/</a:t>
              </a:r>
              <a:r>
                <a:rPr lang="en-US" sz="1200" dirty="0"/>
                <a:t> </a:t>
              </a:r>
              <a:endParaRPr lang="en-US" sz="1200" b="0" dirty="0"/>
            </a:p>
          </p:txBody>
        </p:sp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4FF05D7E-FDAA-6D5D-9704-8E1946FD041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096000" y="3984881"/>
              <a:ext cx="914400" cy="1047565"/>
            </a:xfrm>
            <a:prstGeom prst="rect">
              <a:avLst/>
            </a:prstGeom>
          </p:spPr>
        </p:pic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1D7B275-3223-0C77-7107-4868589B7BF9}"/>
              </a:ext>
            </a:extLst>
          </p:cNvPr>
          <p:cNvGrpSpPr/>
          <p:nvPr/>
        </p:nvGrpSpPr>
        <p:grpSpPr>
          <a:xfrm>
            <a:off x="6096000" y="310624"/>
            <a:ext cx="5283355" cy="1520380"/>
            <a:chOff x="599595" y="4543682"/>
            <a:chExt cx="5283355" cy="1520380"/>
          </a:xfrm>
        </p:grpSpPr>
        <p:pic>
          <p:nvPicPr>
            <p:cNvPr id="20" name="Graphic 19" descr="User outline">
              <a:extLst>
                <a:ext uri="{FF2B5EF4-FFF2-40B4-BE49-F238E27FC236}">
                  <a16:creationId xmlns:a16="http://schemas.microsoft.com/office/drawing/2014/main" id="{B59EC7A2-FC84-61D8-D265-7056C34BDF7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99595" y="4585406"/>
              <a:ext cx="1005840" cy="1005840"/>
            </a:xfrm>
            <a:prstGeom prst="rect">
              <a:avLst/>
            </a:prstGeom>
          </p:spPr>
        </p:pic>
        <p:sp>
          <p:nvSpPr>
            <p:cNvPr id="38" name="ZoneTexte 29">
              <a:extLst>
                <a:ext uri="{FF2B5EF4-FFF2-40B4-BE49-F238E27FC236}">
                  <a16:creationId xmlns:a16="http://schemas.microsoft.com/office/drawing/2014/main" id="{65C5BFDD-4556-07F3-1C39-B6597D95A594}"/>
                </a:ext>
              </a:extLst>
            </p:cNvPr>
            <p:cNvSpPr txBox="1"/>
            <p:nvPr/>
          </p:nvSpPr>
          <p:spPr>
            <a:xfrm>
              <a:off x="1585270" y="4543682"/>
              <a:ext cx="4297680" cy="1520380"/>
            </a:xfrm>
            <a:prstGeom prst="rect">
              <a:avLst/>
            </a:prstGeom>
            <a:noFill/>
          </p:spPr>
          <p:txBody>
            <a:bodyPr wrap="square" lIns="91440" tIns="91440" rIns="91440" bIns="91440" anchor="t">
              <a:noAutofit/>
            </a:bodyPr>
            <a:lstStyle/>
            <a:p>
              <a:pPr defTabSz="914377">
                <a:defRPr/>
              </a:pPr>
              <a:r>
                <a:rPr lang="en-US" sz="1200" b="1" dirty="0">
                  <a:solidFill>
                    <a:srgbClr val="0070C0"/>
                  </a:solidFill>
                </a:rPr>
                <a:t>Igor </a:t>
              </a:r>
              <a:r>
                <a:rPr lang="en-US" sz="1200" b="1" dirty="0" err="1">
                  <a:solidFill>
                    <a:srgbClr val="0070C0"/>
                  </a:solidFill>
                </a:rPr>
                <a:t>Šarić</a:t>
              </a:r>
              <a:endParaRPr lang="en-US" sz="1200" b="1" dirty="0">
                <a:solidFill>
                  <a:srgbClr val="0070C0"/>
                </a:solidFill>
              </a:endParaRPr>
            </a:p>
            <a:p>
              <a:pPr defTabSz="914377">
                <a:defRPr/>
              </a:pPr>
              <a:endParaRPr lang="en-US" sz="1200" dirty="0"/>
            </a:p>
            <a:p>
              <a:pPr defTabSz="914377">
                <a:defRPr/>
              </a:pPr>
              <a:r>
                <a:rPr lang="en-US" sz="1200" dirty="0"/>
                <a:t>Igor has finished Faculty of Electrical Engineering and Computing, University of Zagreb, in 2020. In the same year he joined </a:t>
              </a:r>
              <a:r>
                <a:rPr lang="en-US" sz="1200" dirty="0" err="1"/>
                <a:t>Eviden</a:t>
              </a:r>
              <a:r>
                <a:rPr lang="en-US" sz="1200" dirty="0"/>
                <a:t> GDC where he is working as a software engineer on projects like </a:t>
              </a:r>
              <a:r>
                <a:rPr lang="en-US" sz="1200" dirty="0" err="1"/>
                <a:t>eDoc</a:t>
              </a:r>
              <a:r>
                <a:rPr lang="en-US" sz="1200" dirty="0"/>
                <a:t> and </a:t>
              </a:r>
              <a:r>
                <a:rPr lang="en-US" sz="1200" dirty="0" err="1"/>
                <a:t>eHZZO</a:t>
              </a:r>
              <a:r>
                <a:rPr lang="en-US" sz="1200" dirty="0"/>
                <a:t>.</a:t>
              </a:r>
            </a:p>
            <a:p>
              <a:pPr defTabSz="914377">
                <a:defRPr/>
              </a:pPr>
              <a:endParaRPr lang="en-US" sz="1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786839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Stolzl" panose="00000500000000000000" pitchFamily="50" charset="-18"/>
              </a:rPr>
              <a:t>Thank you</a:t>
            </a:r>
            <a:endParaRPr lang="en-US" dirty="0">
              <a:latin typeface="Stolzl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12619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gebra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CF41AD"/>
      </a:accent1>
      <a:accent2>
        <a:srgbClr val="F7921D"/>
      </a:accent2>
      <a:accent3>
        <a:srgbClr val="E5E5E5"/>
      </a:accent3>
      <a:accent4>
        <a:srgbClr val="B71373"/>
      </a:accent4>
      <a:accent5>
        <a:srgbClr val="FF8529"/>
      </a:accent5>
      <a:accent6>
        <a:srgbClr val="E83773"/>
      </a:accent6>
      <a:hlink>
        <a:srgbClr val="414141"/>
      </a:hlink>
      <a:folHlink>
        <a:srgbClr val="C1316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noFill/>
        </a:ln>
      </a:spPr>
      <a:bodyPr rtlCol="0" anchor="t"/>
      <a:lstStyle>
        <a:defPPr algn="l">
          <a:defRPr dirty="0"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1609</TotalTime>
  <Words>596</Words>
  <Application>Microsoft Office PowerPoint</Application>
  <PresentationFormat>Widescreen</PresentationFormat>
  <Paragraphs>94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Stolzl Bold</vt:lpstr>
      <vt:lpstr>Calibri</vt:lpstr>
      <vt:lpstr>Stolzl Book</vt:lpstr>
      <vt:lpstr>Stolzl</vt:lpstr>
      <vt:lpstr>Wingdings</vt:lpstr>
      <vt:lpstr>Office Theme</vt:lpstr>
      <vt:lpstr>Satellite Communication Systems</vt:lpstr>
      <vt:lpstr>About the module / internship</vt:lpstr>
      <vt:lpstr>This module / internship introduces students to the basics of satellite communication systems, and their use in different areas</vt:lpstr>
      <vt:lpstr>After this module / internship students will be able to understand satellite communication systems and solve related problems</vt:lpstr>
      <vt:lpstr>The focus is on solving task related to monitoring satellite communication systems</vt:lpstr>
      <vt:lpstr>To be able to solve the problem (develop the tool) you will also need to understand some theory of satellite communication and radio frequency signals</vt:lpstr>
      <vt:lpstr>Lecturers / Mentors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zana mrsa</dc:creator>
  <cp:lastModifiedBy>Tvrtko Pavić</cp:lastModifiedBy>
  <cp:revision>371</cp:revision>
  <dcterms:created xsi:type="dcterms:W3CDTF">2018-01-24T13:33:55Z</dcterms:created>
  <dcterms:modified xsi:type="dcterms:W3CDTF">2025-10-29T17:02:39Z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cb69475-382c-4c7a-b21d-8ca64eeef1bd_Enabled">
    <vt:lpwstr>true</vt:lpwstr>
  </property>
  <property fmtid="{D5CDD505-2E9C-101B-9397-08002B2CF9AE}" pid="3" name="MSIP_Label_ecb69475-382c-4c7a-b21d-8ca64eeef1bd_SetDate">
    <vt:lpwstr>2024-05-16T07:51:58Z</vt:lpwstr>
  </property>
  <property fmtid="{D5CDD505-2E9C-101B-9397-08002B2CF9AE}" pid="4" name="MSIP_Label_ecb69475-382c-4c7a-b21d-8ca64eeef1bd_Method">
    <vt:lpwstr>Standard</vt:lpwstr>
  </property>
  <property fmtid="{D5CDD505-2E9C-101B-9397-08002B2CF9AE}" pid="5" name="MSIP_Label_ecb69475-382c-4c7a-b21d-8ca64eeef1bd_Name">
    <vt:lpwstr>Eviden For Internal Use - All Employees</vt:lpwstr>
  </property>
  <property fmtid="{D5CDD505-2E9C-101B-9397-08002B2CF9AE}" pid="6" name="MSIP_Label_ecb69475-382c-4c7a-b21d-8ca64eeef1bd_SiteId">
    <vt:lpwstr>7d1c7785-2d8a-437d-b842-1ed5d8fbe00a</vt:lpwstr>
  </property>
  <property fmtid="{D5CDD505-2E9C-101B-9397-08002B2CF9AE}" pid="7" name="MSIP_Label_ecb69475-382c-4c7a-b21d-8ca64eeef1bd_ActionId">
    <vt:lpwstr>2d567745-8ed1-4cf6-9933-4640b63853b7</vt:lpwstr>
  </property>
  <property fmtid="{D5CDD505-2E9C-101B-9397-08002B2CF9AE}" pid="8" name="MSIP_Label_ecb69475-382c-4c7a-b21d-8ca64eeef1bd_ContentBits">
    <vt:lpwstr>0</vt:lpwstr>
  </property>
  <property fmtid="{D5CDD505-2E9C-101B-9397-08002B2CF9AE}" pid="9" name="MSIP_Label_e463cba9-5f6c-478d-9329-7b2295e4e8ed_Enabled">
    <vt:lpwstr>true</vt:lpwstr>
  </property>
  <property fmtid="{D5CDD505-2E9C-101B-9397-08002B2CF9AE}" pid="10" name="MSIP_Label_e463cba9-5f6c-478d-9329-7b2295e4e8ed_SetDate">
    <vt:lpwstr>2025-10-28T19:57:09Z</vt:lpwstr>
  </property>
  <property fmtid="{D5CDD505-2E9C-101B-9397-08002B2CF9AE}" pid="11" name="MSIP_Label_e463cba9-5f6c-478d-9329-7b2295e4e8ed_Method">
    <vt:lpwstr>Standard</vt:lpwstr>
  </property>
  <property fmtid="{D5CDD505-2E9C-101B-9397-08002B2CF9AE}" pid="12" name="MSIP_Label_e463cba9-5f6c-478d-9329-7b2295e4e8ed_Name">
    <vt:lpwstr>All Employees_2</vt:lpwstr>
  </property>
  <property fmtid="{D5CDD505-2E9C-101B-9397-08002B2CF9AE}" pid="13" name="MSIP_Label_e463cba9-5f6c-478d-9329-7b2295e4e8ed_SiteId">
    <vt:lpwstr>33440fc6-b7c7-412c-bb73-0e70b0198d5a</vt:lpwstr>
  </property>
  <property fmtid="{D5CDD505-2E9C-101B-9397-08002B2CF9AE}" pid="14" name="MSIP_Label_e463cba9-5f6c-478d-9329-7b2295e4e8ed_ActionId">
    <vt:lpwstr>cf58b927-b5b5-4177-9a6b-1767ba43fc1e</vt:lpwstr>
  </property>
  <property fmtid="{D5CDD505-2E9C-101B-9397-08002B2CF9AE}" pid="15" name="MSIP_Label_e463cba9-5f6c-478d-9329-7b2295e4e8ed_ContentBits">
    <vt:lpwstr>0</vt:lpwstr>
  </property>
  <property fmtid="{D5CDD505-2E9C-101B-9397-08002B2CF9AE}" pid="16" name="MSIP_Label_e463cba9-5f6c-478d-9329-7b2295e4e8ed_Tag">
    <vt:lpwstr>10, 3, 0, 1</vt:lpwstr>
  </property>
</Properties>
</file>