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5"/>
  </p:notesMasterIdLst>
  <p:sldIdLst>
    <p:sldId id="257" r:id="rId2"/>
    <p:sldId id="271" r:id="rId3"/>
    <p:sldId id="297" r:id="rId4"/>
    <p:sldId id="272" r:id="rId5"/>
    <p:sldId id="274" r:id="rId6"/>
    <p:sldId id="303" r:id="rId7"/>
    <p:sldId id="293" r:id="rId8"/>
    <p:sldId id="294" r:id="rId9"/>
    <p:sldId id="276" r:id="rId10"/>
    <p:sldId id="304" r:id="rId11"/>
    <p:sldId id="300" r:id="rId12"/>
    <p:sldId id="301" r:id="rId13"/>
    <p:sldId id="263" r:id="rId14"/>
  </p:sldIdLst>
  <p:sldSz cx="12192000" cy="6858000"/>
  <p:notesSz cx="6858000" cy="9144000"/>
  <p:embeddedFontLst>
    <p:embeddedFont>
      <p:font typeface="Stolzl" panose="020B0604020202020204" charset="0"/>
      <p:regular r:id="rId16"/>
    </p:embeddedFont>
    <p:embeddedFont>
      <p:font typeface="Stolzl Bold" panose="00000800000000000000" charset="0"/>
      <p:bold r:id="rId17"/>
    </p:embeddedFont>
    <p:embeddedFont>
      <p:font typeface="Stolzl Book" panose="00000500000000000000"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01734-3FF7-4090-905B-05A95CCBBAB7}" v="8" dt="2024-10-22T13:35:21.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5769" autoAdjust="0"/>
  </p:normalViewPr>
  <p:slideViewPr>
    <p:cSldViewPr snapToGrid="0" snapToObjects="1">
      <p:cViewPr varScale="1">
        <p:scale>
          <a:sx n="117" d="100"/>
          <a:sy n="117" d="100"/>
        </p:scale>
        <p:origin x="1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noslav Franic" userId="f84a9601-ab8d-45a6-85fc-b4418a7ec246" providerId="ADAL" clId="{44401734-3FF7-4090-905B-05A95CCBBAB7}"/>
    <pc:docChg chg="undo custSel modSld">
      <pc:chgData name="Krunoslav Franic" userId="f84a9601-ab8d-45a6-85fc-b4418a7ec246" providerId="ADAL" clId="{44401734-3FF7-4090-905B-05A95CCBBAB7}" dt="2024-10-22T14:13:28.627" v="297" actId="20577"/>
      <pc:docMkLst>
        <pc:docMk/>
      </pc:docMkLst>
      <pc:sldChg chg="modSp">
        <pc:chgData name="Krunoslav Franic" userId="f84a9601-ab8d-45a6-85fc-b4418a7ec246" providerId="ADAL" clId="{44401734-3FF7-4090-905B-05A95CCBBAB7}" dt="2024-10-22T12:09:39.495" v="8" actId="20578"/>
        <pc:sldMkLst>
          <pc:docMk/>
          <pc:sldMk cId="2903588942" sldId="272"/>
        </pc:sldMkLst>
        <pc:spChg chg="mod">
          <ac:chgData name="Krunoslav Franic" userId="f84a9601-ab8d-45a6-85fc-b4418a7ec246" providerId="ADAL" clId="{44401734-3FF7-4090-905B-05A95CCBBAB7}" dt="2024-10-22T12:09:39.495" v="8" actId="20578"/>
          <ac:spMkLst>
            <pc:docMk/>
            <pc:sldMk cId="2903588942" sldId="272"/>
            <ac:spMk id="19" creationId="{7176316B-820D-F223-F8A6-EE0566706E01}"/>
          </ac:spMkLst>
        </pc:spChg>
      </pc:sldChg>
      <pc:sldChg chg="modSp">
        <pc:chgData name="Krunoslav Franic" userId="f84a9601-ab8d-45a6-85fc-b4418a7ec246" providerId="ADAL" clId="{44401734-3FF7-4090-905B-05A95CCBBAB7}" dt="2024-10-22T12:47:48.849" v="9" actId="20578"/>
        <pc:sldMkLst>
          <pc:docMk/>
          <pc:sldMk cId="3479507707" sldId="274"/>
        </pc:sldMkLst>
        <pc:spChg chg="mod">
          <ac:chgData name="Krunoslav Franic" userId="f84a9601-ab8d-45a6-85fc-b4418a7ec246" providerId="ADAL" clId="{44401734-3FF7-4090-905B-05A95CCBBAB7}" dt="2024-10-22T12:47:48.849" v="9" actId="20578"/>
          <ac:spMkLst>
            <pc:docMk/>
            <pc:sldMk cId="3479507707" sldId="274"/>
            <ac:spMk id="13" creationId="{AB891D8E-16B5-2595-9705-7D75F300DD9C}"/>
          </ac:spMkLst>
        </pc:spChg>
      </pc:sldChg>
      <pc:sldChg chg="modSp mod">
        <pc:chgData name="Krunoslav Franic" userId="f84a9601-ab8d-45a6-85fc-b4418a7ec246" providerId="ADAL" clId="{44401734-3FF7-4090-905B-05A95CCBBAB7}" dt="2024-10-22T13:28:44.159" v="259" actId="6549"/>
        <pc:sldMkLst>
          <pc:docMk/>
          <pc:sldMk cId="2793824609" sldId="276"/>
        </pc:sldMkLst>
        <pc:spChg chg="mod">
          <ac:chgData name="Krunoslav Franic" userId="f84a9601-ab8d-45a6-85fc-b4418a7ec246" providerId="ADAL" clId="{44401734-3FF7-4090-905B-05A95CCBBAB7}" dt="2024-10-22T13:28:44.159" v="259" actId="6549"/>
          <ac:spMkLst>
            <pc:docMk/>
            <pc:sldMk cId="2793824609" sldId="276"/>
            <ac:spMk id="2" creationId="{6B4C6F0C-A263-0569-6527-031A407A4A11}"/>
          </ac:spMkLst>
        </pc:spChg>
      </pc:sldChg>
      <pc:sldChg chg="modSp">
        <pc:chgData name="Krunoslav Franic" userId="f84a9601-ab8d-45a6-85fc-b4418a7ec246" providerId="ADAL" clId="{44401734-3FF7-4090-905B-05A95CCBBAB7}" dt="2024-10-22T13:00:08.351" v="10" actId="20578"/>
        <pc:sldMkLst>
          <pc:docMk/>
          <pc:sldMk cId="1204104552" sldId="293"/>
        </pc:sldMkLst>
        <pc:spChg chg="mod">
          <ac:chgData name="Krunoslav Franic" userId="f84a9601-ab8d-45a6-85fc-b4418a7ec246" providerId="ADAL" clId="{44401734-3FF7-4090-905B-05A95CCBBAB7}" dt="2024-10-22T13:00:08.351" v="10" actId="20578"/>
          <ac:spMkLst>
            <pc:docMk/>
            <pc:sldMk cId="1204104552" sldId="293"/>
            <ac:spMk id="12" creationId="{9973A4DE-778A-2D3C-118A-A5139DEC08CF}"/>
          </ac:spMkLst>
        </pc:spChg>
      </pc:sldChg>
      <pc:sldChg chg="modSp mod">
        <pc:chgData name="Krunoslav Franic" userId="f84a9601-ab8d-45a6-85fc-b4418a7ec246" providerId="ADAL" clId="{44401734-3FF7-4090-905B-05A95CCBBAB7}" dt="2024-10-22T14:13:28.627" v="297" actId="20577"/>
        <pc:sldMkLst>
          <pc:docMk/>
          <pc:sldMk cId="273728820" sldId="294"/>
        </pc:sldMkLst>
        <pc:spChg chg="mod">
          <ac:chgData name="Krunoslav Franic" userId="f84a9601-ab8d-45a6-85fc-b4418a7ec246" providerId="ADAL" clId="{44401734-3FF7-4090-905B-05A95CCBBAB7}" dt="2024-10-22T13:25:40.988" v="58" actId="20577"/>
          <ac:spMkLst>
            <pc:docMk/>
            <pc:sldMk cId="273728820" sldId="294"/>
            <ac:spMk id="7" creationId="{3BA4E40D-1AC0-24C1-3CD3-4E9D6CE7284A}"/>
          </ac:spMkLst>
        </pc:spChg>
        <pc:spChg chg="mod">
          <ac:chgData name="Krunoslav Franic" userId="f84a9601-ab8d-45a6-85fc-b4418a7ec246" providerId="ADAL" clId="{44401734-3FF7-4090-905B-05A95CCBBAB7}" dt="2024-10-22T14:13:28.627" v="297" actId="20577"/>
          <ac:spMkLst>
            <pc:docMk/>
            <pc:sldMk cId="273728820" sldId="294"/>
            <ac:spMk id="8" creationId="{33B36DD1-7B97-9000-0ED0-E734B436B357}"/>
          </ac:spMkLst>
        </pc:spChg>
      </pc:sldChg>
      <pc:sldChg chg="modSp mod">
        <pc:chgData name="Krunoslav Franic" userId="f84a9601-ab8d-45a6-85fc-b4418a7ec246" providerId="ADAL" clId="{44401734-3FF7-4090-905B-05A95CCBBAB7}" dt="2024-10-22T12:08:04.114" v="7" actId="14100"/>
        <pc:sldMkLst>
          <pc:docMk/>
          <pc:sldMk cId="2577943926" sldId="297"/>
        </pc:sldMkLst>
        <pc:picChg chg="mod">
          <ac:chgData name="Krunoslav Franic" userId="f84a9601-ab8d-45a6-85fc-b4418a7ec246" providerId="ADAL" clId="{44401734-3FF7-4090-905B-05A95CCBBAB7}" dt="2024-10-22T12:07:53.491" v="5" actId="688"/>
          <ac:picMkLst>
            <pc:docMk/>
            <pc:sldMk cId="2577943926" sldId="297"/>
            <ac:picMk id="41" creationId="{7794D9AB-6A74-00DC-92D4-2488673114B8}"/>
          </ac:picMkLst>
        </pc:picChg>
        <pc:cxnChg chg="mod">
          <ac:chgData name="Krunoslav Franic" userId="f84a9601-ab8d-45a6-85fc-b4418a7ec246" providerId="ADAL" clId="{44401734-3FF7-4090-905B-05A95CCBBAB7}" dt="2024-10-22T12:08:04.114" v="7" actId="14100"/>
          <ac:cxnSpMkLst>
            <pc:docMk/>
            <pc:sldMk cId="2577943926" sldId="297"/>
            <ac:cxnSpMk id="44" creationId="{0654ECDA-C45D-6CC1-A39F-BE3BC2AB00AC}"/>
          </ac:cxnSpMkLst>
        </pc:cxnChg>
      </pc:sldChg>
      <pc:sldChg chg="modSp mod">
        <pc:chgData name="Krunoslav Franic" userId="f84a9601-ab8d-45a6-85fc-b4418a7ec246" providerId="ADAL" clId="{44401734-3FF7-4090-905B-05A95CCBBAB7}" dt="2024-10-22T13:40:06.470" v="261" actId="6549"/>
        <pc:sldMkLst>
          <pc:docMk/>
          <pc:sldMk cId="1710597104" sldId="301"/>
        </pc:sldMkLst>
        <pc:spChg chg="mod">
          <ac:chgData name="Krunoslav Franic" userId="f84a9601-ab8d-45a6-85fc-b4418a7ec246" providerId="ADAL" clId="{44401734-3FF7-4090-905B-05A95CCBBAB7}" dt="2024-10-22T13:40:06.470" v="261" actId="6549"/>
          <ac:spMkLst>
            <pc:docMk/>
            <pc:sldMk cId="1710597104" sldId="301"/>
            <ac:spMk id="10" creationId="{AE3CF701-2162-D776-53E0-A4A49C995912}"/>
          </ac:spMkLst>
        </pc:spChg>
      </pc:sldChg>
      <pc:sldChg chg="modSp">
        <pc:chgData name="Krunoslav Franic" userId="f84a9601-ab8d-45a6-85fc-b4418a7ec246" providerId="ADAL" clId="{44401734-3FF7-4090-905B-05A95CCBBAB7}" dt="2024-10-22T13:35:17.377" v="260" actId="20578"/>
        <pc:sldMkLst>
          <pc:docMk/>
          <pc:sldMk cId="874467695" sldId="304"/>
        </pc:sldMkLst>
        <pc:spChg chg="mod">
          <ac:chgData name="Krunoslav Franic" userId="f84a9601-ab8d-45a6-85fc-b4418a7ec246" providerId="ADAL" clId="{44401734-3FF7-4090-905B-05A95CCBBAB7}" dt="2024-10-22T13:35:17.377" v="260" actId="20578"/>
          <ac:spMkLst>
            <pc:docMk/>
            <pc:sldMk cId="874467695" sldId="304"/>
            <ac:spMk id="45" creationId="{DA2D8C4C-0D0F-3322-BC3D-A1AE62FA348B}"/>
          </ac:spMkLst>
        </pc:spChg>
      </pc:sldChg>
    </pc:docChg>
  </pc:docChgLst>
  <pc:docChgLst>
    <pc:chgData name="Tvrtko Pavić" userId="dfe05dd5-6e87-4b66-a1d4-11ee1c79b9ad" providerId="ADAL" clId="{AB0AE709-C6EB-436A-AC63-B5CBCF0D4732}"/>
    <pc:docChg chg="delSld">
      <pc:chgData name="Tvrtko Pavić" userId="dfe05dd5-6e87-4b66-a1d4-11ee1c79b9ad" providerId="ADAL" clId="{AB0AE709-C6EB-436A-AC63-B5CBCF0D4732}" dt="2024-09-06T09:37:39.095" v="1" actId="47"/>
      <pc:docMkLst>
        <pc:docMk/>
      </pc:docMkLst>
      <pc:sldChg chg="del">
        <pc:chgData name="Tvrtko Pavić" userId="dfe05dd5-6e87-4b66-a1d4-11ee1c79b9ad" providerId="ADAL" clId="{AB0AE709-C6EB-436A-AC63-B5CBCF0D4732}" dt="2024-09-06T09:37:24.683" v="0" actId="47"/>
        <pc:sldMkLst>
          <pc:docMk/>
          <pc:sldMk cId="312159242" sldId="259"/>
        </pc:sldMkLst>
      </pc:sldChg>
      <pc:sldChg chg="del">
        <pc:chgData name="Tvrtko Pavić" userId="dfe05dd5-6e87-4b66-a1d4-11ee1c79b9ad" providerId="ADAL" clId="{AB0AE709-C6EB-436A-AC63-B5CBCF0D4732}" dt="2024-09-06T09:37:39.095" v="1" actId="47"/>
        <pc:sldMkLst>
          <pc:docMk/>
          <pc:sldMk cId="157830673" sldId="260"/>
        </pc:sldMkLst>
      </pc:sldChg>
      <pc:sldChg chg="del">
        <pc:chgData name="Tvrtko Pavić" userId="dfe05dd5-6e87-4b66-a1d4-11ee1c79b9ad" providerId="ADAL" clId="{AB0AE709-C6EB-436A-AC63-B5CBCF0D4732}" dt="2024-09-06T09:37:39.095" v="1" actId="47"/>
        <pc:sldMkLst>
          <pc:docMk/>
          <pc:sldMk cId="517817066" sldId="261"/>
        </pc:sldMkLst>
      </pc:sldChg>
      <pc:sldChg chg="del">
        <pc:chgData name="Tvrtko Pavić" userId="dfe05dd5-6e87-4b66-a1d4-11ee1c79b9ad" providerId="ADAL" clId="{AB0AE709-C6EB-436A-AC63-B5CBCF0D4732}" dt="2024-09-06T09:37:24.683" v="0" actId="47"/>
        <pc:sldMkLst>
          <pc:docMk/>
          <pc:sldMk cId="1347690618" sldId="262"/>
        </pc:sldMkLst>
      </pc:sldChg>
      <pc:sldChg chg="del">
        <pc:chgData name="Tvrtko Pavić" userId="dfe05dd5-6e87-4b66-a1d4-11ee1c79b9ad" providerId="ADAL" clId="{AB0AE709-C6EB-436A-AC63-B5CBCF0D4732}" dt="2024-09-06T09:37:39.095" v="1" actId="47"/>
        <pc:sldMkLst>
          <pc:docMk/>
          <pc:sldMk cId="640379539" sldId="266"/>
        </pc:sldMkLst>
      </pc:sldChg>
      <pc:sldChg chg="del">
        <pc:chgData name="Tvrtko Pavić" userId="dfe05dd5-6e87-4b66-a1d4-11ee1c79b9ad" providerId="ADAL" clId="{AB0AE709-C6EB-436A-AC63-B5CBCF0D4732}" dt="2024-09-06T09:37:39.095" v="1" actId="47"/>
        <pc:sldMkLst>
          <pc:docMk/>
          <pc:sldMk cId="1368762552" sldId="267"/>
        </pc:sldMkLst>
      </pc:sldChg>
      <pc:sldChg chg="del">
        <pc:chgData name="Tvrtko Pavić" userId="dfe05dd5-6e87-4b66-a1d4-11ee1c79b9ad" providerId="ADAL" clId="{AB0AE709-C6EB-436A-AC63-B5CBCF0D4732}" dt="2024-09-06T09:37:39.095" v="1" actId="47"/>
        <pc:sldMkLst>
          <pc:docMk/>
          <pc:sldMk cId="3769764656" sldId="268"/>
        </pc:sldMkLst>
      </pc:sldChg>
      <pc:sldChg chg="del">
        <pc:chgData name="Tvrtko Pavić" userId="dfe05dd5-6e87-4b66-a1d4-11ee1c79b9ad" providerId="ADAL" clId="{AB0AE709-C6EB-436A-AC63-B5CBCF0D4732}" dt="2024-09-06T09:37:39.095" v="1" actId="47"/>
        <pc:sldMkLst>
          <pc:docMk/>
          <pc:sldMk cId="514409216" sldId="269"/>
        </pc:sldMkLst>
      </pc:sldChg>
      <pc:sldChg chg="del">
        <pc:chgData name="Tvrtko Pavić" userId="dfe05dd5-6e87-4b66-a1d4-11ee1c79b9ad" providerId="ADAL" clId="{AB0AE709-C6EB-436A-AC63-B5CBCF0D4732}" dt="2024-09-06T09:37:39.095" v="1" actId="47"/>
        <pc:sldMkLst>
          <pc:docMk/>
          <pc:sldMk cId="914280474" sldId="270"/>
        </pc:sldMkLst>
      </pc:sldChg>
      <pc:sldChg chg="del">
        <pc:chgData name="Tvrtko Pavić" userId="dfe05dd5-6e87-4b66-a1d4-11ee1c79b9ad" providerId="ADAL" clId="{AB0AE709-C6EB-436A-AC63-B5CBCF0D4732}" dt="2024-09-06T09:37:39.095" v="1" actId="47"/>
        <pc:sldMkLst>
          <pc:docMk/>
          <pc:sldMk cId="3799073266" sldId="273"/>
        </pc:sldMkLst>
      </pc:sldChg>
      <pc:sldChg chg="del">
        <pc:chgData name="Tvrtko Pavić" userId="dfe05dd5-6e87-4b66-a1d4-11ee1c79b9ad" providerId="ADAL" clId="{AB0AE709-C6EB-436A-AC63-B5CBCF0D4732}" dt="2024-09-06T09:37:24.683" v="0" actId="47"/>
        <pc:sldMkLst>
          <pc:docMk/>
          <pc:sldMk cId="1378088702" sldId="277"/>
        </pc:sldMkLst>
      </pc:sldChg>
      <pc:sldChg chg="del">
        <pc:chgData name="Tvrtko Pavić" userId="dfe05dd5-6e87-4b66-a1d4-11ee1c79b9ad" providerId="ADAL" clId="{AB0AE709-C6EB-436A-AC63-B5CBCF0D4732}" dt="2024-09-06T09:37:24.683" v="0" actId="47"/>
        <pc:sldMkLst>
          <pc:docMk/>
          <pc:sldMk cId="2142645509" sldId="279"/>
        </pc:sldMkLst>
      </pc:sldChg>
      <pc:sldChg chg="del">
        <pc:chgData name="Tvrtko Pavić" userId="dfe05dd5-6e87-4b66-a1d4-11ee1c79b9ad" providerId="ADAL" clId="{AB0AE709-C6EB-436A-AC63-B5CBCF0D4732}" dt="2024-09-06T09:37:39.095" v="1" actId="47"/>
        <pc:sldMkLst>
          <pc:docMk/>
          <pc:sldMk cId="3072569176" sldId="281"/>
        </pc:sldMkLst>
      </pc:sldChg>
      <pc:sldChg chg="del">
        <pc:chgData name="Tvrtko Pavić" userId="dfe05dd5-6e87-4b66-a1d4-11ee1c79b9ad" providerId="ADAL" clId="{AB0AE709-C6EB-436A-AC63-B5CBCF0D4732}" dt="2024-09-06T09:37:39.095" v="1" actId="47"/>
        <pc:sldMkLst>
          <pc:docMk/>
          <pc:sldMk cId="2552205754" sldId="283"/>
        </pc:sldMkLst>
      </pc:sldChg>
      <pc:sldChg chg="del">
        <pc:chgData name="Tvrtko Pavić" userId="dfe05dd5-6e87-4b66-a1d4-11ee1c79b9ad" providerId="ADAL" clId="{AB0AE709-C6EB-436A-AC63-B5CBCF0D4732}" dt="2024-09-06T09:37:39.095" v="1" actId="47"/>
        <pc:sldMkLst>
          <pc:docMk/>
          <pc:sldMk cId="748996949" sldId="284"/>
        </pc:sldMkLst>
      </pc:sldChg>
      <pc:sldChg chg="del">
        <pc:chgData name="Tvrtko Pavić" userId="dfe05dd5-6e87-4b66-a1d4-11ee1c79b9ad" providerId="ADAL" clId="{AB0AE709-C6EB-436A-AC63-B5CBCF0D4732}" dt="2024-09-06T09:37:39.095" v="1" actId="47"/>
        <pc:sldMkLst>
          <pc:docMk/>
          <pc:sldMk cId="3985785046" sldId="286"/>
        </pc:sldMkLst>
      </pc:sldChg>
      <pc:sldChg chg="del">
        <pc:chgData name="Tvrtko Pavić" userId="dfe05dd5-6e87-4b66-a1d4-11ee1c79b9ad" providerId="ADAL" clId="{AB0AE709-C6EB-436A-AC63-B5CBCF0D4732}" dt="2024-09-06T09:37:39.095" v="1" actId="47"/>
        <pc:sldMkLst>
          <pc:docMk/>
          <pc:sldMk cId="3118025383" sldId="287"/>
        </pc:sldMkLst>
      </pc:sldChg>
      <pc:sldChg chg="del">
        <pc:chgData name="Tvrtko Pavić" userId="dfe05dd5-6e87-4b66-a1d4-11ee1c79b9ad" providerId="ADAL" clId="{AB0AE709-C6EB-436A-AC63-B5CBCF0D4732}" dt="2024-09-06T09:37:39.095" v="1" actId="47"/>
        <pc:sldMkLst>
          <pc:docMk/>
          <pc:sldMk cId="1649672420" sldId="288"/>
        </pc:sldMkLst>
      </pc:sldChg>
      <pc:sldChg chg="del">
        <pc:chgData name="Tvrtko Pavić" userId="dfe05dd5-6e87-4b66-a1d4-11ee1c79b9ad" providerId="ADAL" clId="{AB0AE709-C6EB-436A-AC63-B5CBCF0D4732}" dt="2024-09-06T09:37:39.095" v="1" actId="47"/>
        <pc:sldMkLst>
          <pc:docMk/>
          <pc:sldMk cId="3137195118" sldId="290"/>
        </pc:sldMkLst>
      </pc:sldChg>
      <pc:sldChg chg="del">
        <pc:chgData name="Tvrtko Pavić" userId="dfe05dd5-6e87-4b66-a1d4-11ee1c79b9ad" providerId="ADAL" clId="{AB0AE709-C6EB-436A-AC63-B5CBCF0D4732}" dt="2024-09-06T09:37:39.095" v="1" actId="47"/>
        <pc:sldMkLst>
          <pc:docMk/>
          <pc:sldMk cId="3471865757" sldId="291"/>
        </pc:sldMkLst>
      </pc:sldChg>
      <pc:sldChg chg="del">
        <pc:chgData name="Tvrtko Pavić" userId="dfe05dd5-6e87-4b66-a1d4-11ee1c79b9ad" providerId="ADAL" clId="{AB0AE709-C6EB-436A-AC63-B5CBCF0D4732}" dt="2024-09-06T09:37:24.683" v="0" actId="47"/>
        <pc:sldMkLst>
          <pc:docMk/>
          <pc:sldMk cId="3000836859" sldId="295"/>
        </pc:sldMkLst>
      </pc:sldChg>
      <pc:sldChg chg="del">
        <pc:chgData name="Tvrtko Pavić" userId="dfe05dd5-6e87-4b66-a1d4-11ee1c79b9ad" providerId="ADAL" clId="{AB0AE709-C6EB-436A-AC63-B5CBCF0D4732}" dt="2024-09-06T09:37:24.683" v="0" actId="47"/>
        <pc:sldMkLst>
          <pc:docMk/>
          <pc:sldMk cId="31250755" sldId="296"/>
        </pc:sldMkLst>
      </pc:sldChg>
      <pc:sldChg chg="del">
        <pc:chgData name="Tvrtko Pavić" userId="dfe05dd5-6e87-4b66-a1d4-11ee1c79b9ad" providerId="ADAL" clId="{AB0AE709-C6EB-436A-AC63-B5CBCF0D4732}" dt="2024-09-06T09:37:24.683" v="0" actId="47"/>
        <pc:sldMkLst>
          <pc:docMk/>
          <pc:sldMk cId="2346248929" sldId="298"/>
        </pc:sldMkLst>
      </pc:sldChg>
      <pc:sldChg chg="del">
        <pc:chgData name="Tvrtko Pavić" userId="dfe05dd5-6e87-4b66-a1d4-11ee1c79b9ad" providerId="ADAL" clId="{AB0AE709-C6EB-436A-AC63-B5CBCF0D4732}" dt="2024-09-06T09:37:39.095" v="1" actId="47"/>
        <pc:sldMkLst>
          <pc:docMk/>
          <pc:sldMk cId="4012014863" sldId="305"/>
        </pc:sldMkLst>
      </pc:sldChg>
      <pc:sldChg chg="del">
        <pc:chgData name="Tvrtko Pavić" userId="dfe05dd5-6e87-4b66-a1d4-11ee1c79b9ad" providerId="ADAL" clId="{AB0AE709-C6EB-436A-AC63-B5CBCF0D4732}" dt="2024-09-06T09:37:39.095" v="1" actId="47"/>
        <pc:sldMkLst>
          <pc:docMk/>
          <pc:sldMk cId="2422477643" sldId="308"/>
        </pc:sldMkLst>
      </pc:sldChg>
      <pc:sldChg chg="del">
        <pc:chgData name="Tvrtko Pavić" userId="dfe05dd5-6e87-4b66-a1d4-11ee1c79b9ad" providerId="ADAL" clId="{AB0AE709-C6EB-436A-AC63-B5CBCF0D4732}" dt="2024-09-06T09:37:39.095" v="1" actId="47"/>
        <pc:sldMkLst>
          <pc:docMk/>
          <pc:sldMk cId="4097618695" sldId="309"/>
        </pc:sldMkLst>
      </pc:sldChg>
      <pc:sldChg chg="del">
        <pc:chgData name="Tvrtko Pavić" userId="dfe05dd5-6e87-4b66-a1d4-11ee1c79b9ad" providerId="ADAL" clId="{AB0AE709-C6EB-436A-AC63-B5CBCF0D4732}" dt="2024-09-06T09:37:39.095" v="1" actId="47"/>
        <pc:sldMkLst>
          <pc:docMk/>
          <pc:sldMk cId="268521840" sldId="312"/>
        </pc:sldMkLst>
      </pc:sldChg>
      <pc:sldChg chg="del">
        <pc:chgData name="Tvrtko Pavić" userId="dfe05dd5-6e87-4b66-a1d4-11ee1c79b9ad" providerId="ADAL" clId="{AB0AE709-C6EB-436A-AC63-B5CBCF0D4732}" dt="2024-09-06T09:37:39.095" v="1" actId="47"/>
        <pc:sldMkLst>
          <pc:docMk/>
          <pc:sldMk cId="2392363105" sldId="313"/>
        </pc:sldMkLst>
      </pc:sldChg>
      <pc:sldChg chg="del">
        <pc:chgData name="Tvrtko Pavić" userId="dfe05dd5-6e87-4b66-a1d4-11ee1c79b9ad" providerId="ADAL" clId="{AB0AE709-C6EB-436A-AC63-B5CBCF0D4732}" dt="2024-09-06T09:37:39.095" v="1" actId="47"/>
        <pc:sldMkLst>
          <pc:docMk/>
          <pc:sldMk cId="4010510620" sldId="316"/>
        </pc:sldMkLst>
      </pc:sldChg>
      <pc:sldChg chg="del">
        <pc:chgData name="Tvrtko Pavić" userId="dfe05dd5-6e87-4b66-a1d4-11ee1c79b9ad" providerId="ADAL" clId="{AB0AE709-C6EB-436A-AC63-B5CBCF0D4732}" dt="2024-09-06T09:37:39.095" v="1" actId="47"/>
        <pc:sldMkLst>
          <pc:docMk/>
          <pc:sldMk cId="3719789743" sldId="317"/>
        </pc:sldMkLst>
      </pc:sldChg>
      <pc:sldChg chg="del">
        <pc:chgData name="Tvrtko Pavić" userId="dfe05dd5-6e87-4b66-a1d4-11ee1c79b9ad" providerId="ADAL" clId="{AB0AE709-C6EB-436A-AC63-B5CBCF0D4732}" dt="2024-09-06T09:37:39.095" v="1" actId="47"/>
        <pc:sldMkLst>
          <pc:docMk/>
          <pc:sldMk cId="4105868549" sldId="318"/>
        </pc:sldMkLst>
      </pc:sldChg>
      <pc:sldChg chg="del">
        <pc:chgData name="Tvrtko Pavić" userId="dfe05dd5-6e87-4b66-a1d4-11ee1c79b9ad" providerId="ADAL" clId="{AB0AE709-C6EB-436A-AC63-B5CBCF0D4732}" dt="2024-09-06T09:37:24.683" v="0" actId="47"/>
        <pc:sldMkLst>
          <pc:docMk/>
          <pc:sldMk cId="4206679843"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4</a:t>
            </a:fld>
            <a:endParaRPr lang="en-US"/>
          </a:p>
        </p:txBody>
      </p:sp>
    </p:spTree>
    <p:extLst>
      <p:ext uri="{BB962C8B-B14F-4D97-AF65-F5344CB8AC3E}">
        <p14:creationId xmlns:p14="http://schemas.microsoft.com/office/powerpoint/2010/main" val="162929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3247"/>
                </a:solidFill>
                <a:effectLst/>
                <a:latin typeface="Arial" panose="020B0604020202020204" pitchFamily="34" charset="0"/>
              </a:rPr>
              <a:t>An overview of Europe's new rocket Ariane 6.</a:t>
            </a:r>
          </a:p>
          <a:p>
            <a:pPr algn="l"/>
            <a:r>
              <a:rPr lang="en-US" b="0" i="0" dirty="0">
                <a:solidFill>
                  <a:srgbClr val="003247"/>
                </a:solidFill>
                <a:effectLst/>
                <a:latin typeface="Arial" panose="020B0604020202020204" pitchFamily="34" charset="0"/>
              </a:rPr>
              <a:t>Ariane 6 was designed with versatility in mind. The rocket comes in two versions and has a </a:t>
            </a:r>
            <a:r>
              <a:rPr lang="en-US" b="0" i="0" dirty="0" err="1">
                <a:solidFill>
                  <a:srgbClr val="003247"/>
                </a:solidFill>
                <a:effectLst/>
                <a:latin typeface="Arial" panose="020B0604020202020204" pitchFamily="34" charset="0"/>
              </a:rPr>
              <a:t>reignitiable</a:t>
            </a:r>
            <a:r>
              <a:rPr lang="en-US" b="0" i="0" dirty="0">
                <a:solidFill>
                  <a:srgbClr val="003247"/>
                </a:solidFill>
                <a:effectLst/>
                <a:latin typeface="Arial" panose="020B0604020202020204" pitchFamily="34" charset="0"/>
              </a:rPr>
              <a:t> upper stage to launch multiple satellites on a single flight, as well as missions that need a ‘heavy lift’ to the Moon and beyond. Payload carriers allow small satellites to piggyback on a launch providing cost-effective launch opportunities for small companies wanting to access the growing space industry.</a:t>
            </a:r>
          </a:p>
          <a:p>
            <a:pPr algn="l"/>
            <a:r>
              <a:rPr lang="en-US" b="0" i="0" dirty="0">
                <a:solidFill>
                  <a:srgbClr val="003247"/>
                </a:solidFill>
                <a:effectLst/>
                <a:latin typeface="Arial" panose="020B0604020202020204" pitchFamily="34" charset="0"/>
              </a:rPr>
              <a:t>Ariane 6 will launch several satellites, deployers and experiments from space agencies, companies, research institutes, universities and young professionals on its first flight.</a:t>
            </a:r>
          </a:p>
          <a:p>
            <a:pPr algn="l"/>
            <a:r>
              <a:rPr lang="en-US" b="0" i="0" dirty="0">
                <a:solidFill>
                  <a:srgbClr val="003247"/>
                </a:solidFill>
                <a:effectLst/>
                <a:latin typeface="Arial" panose="020B0604020202020204" pitchFamily="34" charset="0"/>
              </a:rPr>
              <a:t>Ariane 6 follows the hugely successful Ariane 5, Europe's principal rocket for more than a quarter century, flying 117 times between 1996 and 2023 from Europe's Spaceport in French Guiana.</a:t>
            </a:r>
          </a:p>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9</a:t>
            </a:fld>
            <a:endParaRPr lang="en-US"/>
          </a:p>
        </p:txBody>
      </p:sp>
    </p:spTree>
    <p:extLst>
      <p:ext uri="{BB962C8B-B14F-4D97-AF65-F5344CB8AC3E}">
        <p14:creationId xmlns:p14="http://schemas.microsoft.com/office/powerpoint/2010/main" val="420765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C0C92-97E4-9540-AC90-F1BBF91896C7}" type="slidenum">
              <a:rPr lang="en-US" smtClean="0"/>
              <a:t>11</a:t>
            </a:fld>
            <a:endParaRPr lang="en-US"/>
          </a:p>
        </p:txBody>
      </p:sp>
    </p:spTree>
    <p:extLst>
      <p:ext uri="{BB962C8B-B14F-4D97-AF65-F5344CB8AC3E}">
        <p14:creationId xmlns:p14="http://schemas.microsoft.com/office/powerpoint/2010/main" val="251389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10/22/2024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cstate="print">
            <a:extLst>
              <a:ext uri="{28A0092B-C50C-407E-A947-70E740481C1C}">
                <a14:useLocalDpi xmlns:a14="http://schemas.microsoft.com/office/drawing/2010/main" val="0"/>
              </a:ext>
            </a:extLst>
          </a:blip>
          <a:srcRect l="6473" t="483" r="4344" b="5617"/>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10/22/2024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t>10/22/2024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Slika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306640"/>
            <a:ext cx="10564238" cy="548088"/>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1128" userDrawn="1">
          <p15:clr>
            <a:srgbClr val="F26B43"/>
          </p15:clr>
        </p15:guide>
        <p15:guide id="6"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esa.int/ESA_Multimedia/Images/2002/02/Redu_facilities"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inmarsat.com/en/insights/corporate/2023/a-straightforward-introduction-to-satellite-communication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esa.int/ESA_Multimedia/Images/2024/05/Ariane_6_infographic_at_a_gl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450" y="671514"/>
            <a:ext cx="5891212" cy="2014537"/>
          </a:xfrm>
        </p:spPr>
        <p:txBody>
          <a:bodyPr>
            <a:normAutofit fontScale="90000"/>
          </a:bodyPr>
          <a:lstStyle/>
          <a:p>
            <a:r>
              <a:rPr lang="en-US" dirty="0">
                <a:latin typeface="Stolzl Bold" panose="00000800000000000000" pitchFamily="50" charset="-18"/>
              </a:rPr>
              <a:t>Satellite Communication Systems</a:t>
            </a:r>
            <a:endParaRPr lang="hr-HR" dirty="0">
              <a:latin typeface="Stolzl Book" panose="00000500000000000000" pitchFamily="50" charset="-18"/>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AD48-A204-5918-270F-99EC3CA52D71}"/>
              </a:ext>
            </a:extLst>
          </p:cNvPr>
          <p:cNvSpPr>
            <a:spLocks noGrp="1"/>
          </p:cNvSpPr>
          <p:nvPr>
            <p:ph type="title"/>
          </p:nvPr>
        </p:nvSpPr>
        <p:spPr/>
        <p:txBody>
          <a:bodyPr/>
          <a:lstStyle/>
          <a:p>
            <a:r>
              <a:rPr lang="en-US" dirty="0"/>
              <a:t>A ground segment consists of all the ground-based elements of a space system used by operators and support personnel</a:t>
            </a:r>
          </a:p>
        </p:txBody>
      </p:sp>
      <p:grpSp>
        <p:nvGrpSpPr>
          <p:cNvPr id="50" name="Group 49">
            <a:extLst>
              <a:ext uri="{FF2B5EF4-FFF2-40B4-BE49-F238E27FC236}">
                <a16:creationId xmlns:a16="http://schemas.microsoft.com/office/drawing/2014/main" id="{0E720322-3446-E374-901B-827C53A123D0}"/>
              </a:ext>
            </a:extLst>
          </p:cNvPr>
          <p:cNvGrpSpPr/>
          <p:nvPr/>
        </p:nvGrpSpPr>
        <p:grpSpPr>
          <a:xfrm>
            <a:off x="609601" y="3625316"/>
            <a:ext cx="3719038" cy="2631174"/>
            <a:chOff x="609601" y="3625316"/>
            <a:chExt cx="3719038" cy="2631174"/>
          </a:xfrm>
        </p:grpSpPr>
        <p:pic>
          <p:nvPicPr>
            <p:cNvPr id="3" name="Picture 2">
              <a:extLst>
                <a:ext uri="{FF2B5EF4-FFF2-40B4-BE49-F238E27FC236}">
                  <a16:creationId xmlns:a16="http://schemas.microsoft.com/office/drawing/2014/main" id="{629891B1-009C-1B96-68E5-A7922E79A202}"/>
                </a:ext>
              </a:extLst>
            </p:cNvPr>
            <p:cNvPicPr>
              <a:picLocks noChangeAspect="1"/>
            </p:cNvPicPr>
            <p:nvPr/>
          </p:nvPicPr>
          <p:blipFill>
            <a:blip r:embed="rId2"/>
            <a:stretch>
              <a:fillRect/>
            </a:stretch>
          </p:blipFill>
          <p:spPr>
            <a:xfrm>
              <a:off x="625812" y="3625316"/>
              <a:ext cx="3702827" cy="1999527"/>
            </a:xfrm>
            <a:prstGeom prst="rect">
              <a:avLst/>
            </a:prstGeom>
          </p:spPr>
        </p:pic>
        <p:sp>
          <p:nvSpPr>
            <p:cNvPr id="4" name="TextBox 3">
              <a:extLst>
                <a:ext uri="{FF2B5EF4-FFF2-40B4-BE49-F238E27FC236}">
                  <a16:creationId xmlns:a16="http://schemas.microsoft.com/office/drawing/2014/main" id="{A8211B29-8B13-EC0B-0012-DC2F866A7147}"/>
                </a:ext>
              </a:extLst>
            </p:cNvPr>
            <p:cNvSpPr txBox="1"/>
            <p:nvPr/>
          </p:nvSpPr>
          <p:spPr>
            <a:xfrm>
              <a:off x="609601" y="5624843"/>
              <a:ext cx="3702827" cy="631647"/>
            </a:xfrm>
            <a:prstGeom prst="rect">
              <a:avLst/>
            </a:prstGeom>
            <a:noFill/>
          </p:spPr>
          <p:txBody>
            <a:bodyPr wrap="square">
              <a:noAutofit/>
            </a:bodyPr>
            <a:lstStyle/>
            <a:p>
              <a:r>
                <a:rPr lang="en-US" sz="1000" b="0" i="0" dirty="0">
                  <a:solidFill>
                    <a:srgbClr val="000000"/>
                  </a:solidFill>
                  <a:effectLst/>
                </a:rPr>
                <a:t>Source:</a:t>
              </a:r>
            </a:p>
            <a:p>
              <a:r>
                <a:rPr lang="en-US" sz="1000" b="0" i="0" dirty="0">
                  <a:solidFill>
                    <a:srgbClr val="000000"/>
                  </a:solidFill>
                  <a:effectLst/>
                </a:rPr>
                <a:t>The European Space Agency - Photo: ©ESA</a:t>
              </a:r>
            </a:p>
            <a:p>
              <a:r>
                <a:rPr lang="en-US" sz="1000" dirty="0">
                  <a:hlinkClick r:id="rId3"/>
                </a:rPr>
                <a:t>ESA - </a:t>
              </a:r>
              <a:r>
                <a:rPr lang="en-US" sz="1000" dirty="0" err="1">
                  <a:hlinkClick r:id="rId3"/>
                </a:rPr>
                <a:t>Redu</a:t>
              </a:r>
              <a:r>
                <a:rPr lang="en-US" sz="1000" dirty="0">
                  <a:hlinkClick r:id="rId3"/>
                </a:rPr>
                <a:t> facilities</a:t>
              </a:r>
              <a:endParaRPr lang="en-US" sz="1000" dirty="0"/>
            </a:p>
          </p:txBody>
        </p:sp>
      </p:grpSp>
      <p:sp>
        <p:nvSpPr>
          <p:cNvPr id="5" name="Rectangle 4">
            <a:extLst>
              <a:ext uri="{FF2B5EF4-FFF2-40B4-BE49-F238E27FC236}">
                <a16:creationId xmlns:a16="http://schemas.microsoft.com/office/drawing/2014/main" id="{EC51CF19-E71F-82F1-E214-C705FB9F2427}"/>
              </a:ext>
            </a:extLst>
          </p:cNvPr>
          <p:cNvSpPr/>
          <p:nvPr/>
        </p:nvSpPr>
        <p:spPr>
          <a:xfrm>
            <a:off x="619895" y="1802458"/>
            <a:ext cx="3692533" cy="836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Ground segment refers to the collection of ground-based hardware and software components used to support the operation, communication, and control of satellites orbiting the Earth.</a:t>
            </a:r>
          </a:p>
        </p:txBody>
      </p:sp>
      <p:sp>
        <p:nvSpPr>
          <p:cNvPr id="27" name="Rectangle 26">
            <a:extLst>
              <a:ext uri="{FF2B5EF4-FFF2-40B4-BE49-F238E27FC236}">
                <a16:creationId xmlns:a16="http://schemas.microsoft.com/office/drawing/2014/main" id="{48AF4D26-C3F9-90B9-CA62-6DF5EA0159E9}"/>
              </a:ext>
            </a:extLst>
          </p:cNvPr>
          <p:cNvSpPr/>
          <p:nvPr/>
        </p:nvSpPr>
        <p:spPr>
          <a:xfrm>
            <a:off x="4598633" y="1806237"/>
            <a:ext cx="6983766" cy="34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Key components are:</a:t>
            </a:r>
          </a:p>
        </p:txBody>
      </p:sp>
      <p:grpSp>
        <p:nvGrpSpPr>
          <p:cNvPr id="51" name="Group 50">
            <a:extLst>
              <a:ext uri="{FF2B5EF4-FFF2-40B4-BE49-F238E27FC236}">
                <a16:creationId xmlns:a16="http://schemas.microsoft.com/office/drawing/2014/main" id="{90575982-955E-3611-9BA2-A29B4D2D15E3}"/>
              </a:ext>
            </a:extLst>
          </p:cNvPr>
          <p:cNvGrpSpPr/>
          <p:nvPr/>
        </p:nvGrpSpPr>
        <p:grpSpPr>
          <a:xfrm>
            <a:off x="4598633" y="2174773"/>
            <a:ext cx="6973472" cy="463851"/>
            <a:chOff x="4598633" y="2174773"/>
            <a:chExt cx="6973472" cy="463851"/>
          </a:xfrm>
        </p:grpSpPr>
        <p:sp>
          <p:nvSpPr>
            <p:cNvPr id="29" name="Arrow: Pentagon 28">
              <a:extLst>
                <a:ext uri="{FF2B5EF4-FFF2-40B4-BE49-F238E27FC236}">
                  <a16:creationId xmlns:a16="http://schemas.microsoft.com/office/drawing/2014/main" id="{96246E5B-FF0A-7E86-BAB7-F83C61A2D65D}"/>
                </a:ext>
              </a:extLst>
            </p:cNvPr>
            <p:cNvSpPr/>
            <p:nvPr/>
          </p:nvSpPr>
          <p:spPr>
            <a:xfrm>
              <a:off x="4598633" y="2174773"/>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Ground Stations</a:t>
              </a:r>
            </a:p>
          </p:txBody>
        </p:sp>
        <p:sp>
          <p:nvSpPr>
            <p:cNvPr id="30" name="Rectangle 29">
              <a:extLst>
                <a:ext uri="{FF2B5EF4-FFF2-40B4-BE49-F238E27FC236}">
                  <a16:creationId xmlns:a16="http://schemas.microsoft.com/office/drawing/2014/main" id="{AAA46CE1-0093-0F3E-CFC5-3A54AF45BCEA}"/>
                </a:ext>
              </a:extLst>
            </p:cNvPr>
            <p:cNvSpPr/>
            <p:nvPr/>
          </p:nvSpPr>
          <p:spPr>
            <a:xfrm>
              <a:off x="6096000" y="2174774"/>
              <a:ext cx="5476105" cy="46385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They consist of antennas, transceivers, amplifiers, and other related equipment that enable the reception and transmission of signals to and from satellites. </a:t>
              </a:r>
            </a:p>
          </p:txBody>
        </p:sp>
      </p:grpSp>
      <p:grpSp>
        <p:nvGrpSpPr>
          <p:cNvPr id="52" name="Group 51">
            <a:extLst>
              <a:ext uri="{FF2B5EF4-FFF2-40B4-BE49-F238E27FC236}">
                <a16:creationId xmlns:a16="http://schemas.microsoft.com/office/drawing/2014/main" id="{957AF90C-787B-536C-F6CF-084328F2719D}"/>
              </a:ext>
            </a:extLst>
          </p:cNvPr>
          <p:cNvGrpSpPr/>
          <p:nvPr/>
        </p:nvGrpSpPr>
        <p:grpSpPr>
          <a:xfrm>
            <a:off x="4598633" y="2776485"/>
            <a:ext cx="6973472" cy="396975"/>
            <a:chOff x="4598633" y="2822724"/>
            <a:chExt cx="6973472" cy="396975"/>
          </a:xfrm>
        </p:grpSpPr>
        <p:sp>
          <p:nvSpPr>
            <p:cNvPr id="32" name="Arrow: Pentagon 31">
              <a:extLst>
                <a:ext uri="{FF2B5EF4-FFF2-40B4-BE49-F238E27FC236}">
                  <a16:creationId xmlns:a16="http://schemas.microsoft.com/office/drawing/2014/main" id="{5B9F8390-88F0-F4FD-4888-A8311E5EF37B}"/>
                </a:ext>
              </a:extLst>
            </p:cNvPr>
            <p:cNvSpPr/>
            <p:nvPr/>
          </p:nvSpPr>
          <p:spPr>
            <a:xfrm>
              <a:off x="4598633" y="282272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Tracking, Telemetry, and Command</a:t>
              </a:r>
            </a:p>
          </p:txBody>
        </p:sp>
        <p:sp>
          <p:nvSpPr>
            <p:cNvPr id="33" name="Rectangle 32">
              <a:extLst>
                <a:ext uri="{FF2B5EF4-FFF2-40B4-BE49-F238E27FC236}">
                  <a16:creationId xmlns:a16="http://schemas.microsoft.com/office/drawing/2014/main" id="{EA1B17A0-19D7-20E9-4D04-38FFA695ADD2}"/>
                </a:ext>
              </a:extLst>
            </p:cNvPr>
            <p:cNvSpPr/>
            <p:nvPr/>
          </p:nvSpPr>
          <p:spPr>
            <a:xfrm>
              <a:off x="6096000" y="2822725"/>
              <a:ext cx="5476105" cy="39697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TT&amp;C system is responsible for monitoring and controlling the satellite’s health, position, and operational status.</a:t>
              </a:r>
            </a:p>
          </p:txBody>
        </p:sp>
      </p:grpSp>
      <p:grpSp>
        <p:nvGrpSpPr>
          <p:cNvPr id="53" name="Group 52">
            <a:extLst>
              <a:ext uri="{FF2B5EF4-FFF2-40B4-BE49-F238E27FC236}">
                <a16:creationId xmlns:a16="http://schemas.microsoft.com/office/drawing/2014/main" id="{9E44F1B0-76BD-C52F-FFD4-43FD3084D169}"/>
              </a:ext>
            </a:extLst>
          </p:cNvPr>
          <p:cNvGrpSpPr/>
          <p:nvPr/>
        </p:nvGrpSpPr>
        <p:grpSpPr>
          <a:xfrm>
            <a:off x="4598633" y="3311321"/>
            <a:ext cx="6973472" cy="431645"/>
            <a:chOff x="4598633" y="3321115"/>
            <a:chExt cx="6973472" cy="431645"/>
          </a:xfrm>
        </p:grpSpPr>
        <p:sp>
          <p:nvSpPr>
            <p:cNvPr id="35" name="Arrow: Pentagon 34">
              <a:extLst>
                <a:ext uri="{FF2B5EF4-FFF2-40B4-BE49-F238E27FC236}">
                  <a16:creationId xmlns:a16="http://schemas.microsoft.com/office/drawing/2014/main" id="{CC1A5FC5-F520-BA09-EB34-60763250A78A}"/>
                </a:ext>
              </a:extLst>
            </p:cNvPr>
            <p:cNvSpPr/>
            <p:nvPr/>
          </p:nvSpPr>
          <p:spPr>
            <a:xfrm>
              <a:off x="4598633" y="3321115"/>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Mission Control Center</a:t>
              </a:r>
            </a:p>
          </p:txBody>
        </p:sp>
        <p:sp>
          <p:nvSpPr>
            <p:cNvPr id="36" name="Rectangle 35">
              <a:extLst>
                <a:ext uri="{FF2B5EF4-FFF2-40B4-BE49-F238E27FC236}">
                  <a16:creationId xmlns:a16="http://schemas.microsoft.com/office/drawing/2014/main" id="{50BC447E-832B-40C8-442A-629A0A2E0315}"/>
                </a:ext>
              </a:extLst>
            </p:cNvPr>
            <p:cNvSpPr/>
            <p:nvPr/>
          </p:nvSpPr>
          <p:spPr>
            <a:xfrm>
              <a:off x="6096000" y="3321116"/>
              <a:ext cx="5476105" cy="43164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b="0" i="0" dirty="0">
                  <a:solidFill>
                    <a:srgbClr val="000000"/>
                  </a:solidFill>
                  <a:effectLst/>
                </a:rPr>
                <a:t>The MCC is the hub of satellite operations, where personnel monitor and control all aspects of the satellite’s mission</a:t>
              </a:r>
              <a:endParaRPr lang="en-US" sz="1200" dirty="0">
                <a:solidFill>
                  <a:schemeClr val="tx1"/>
                </a:solidFill>
              </a:endParaRPr>
            </a:p>
          </p:txBody>
        </p:sp>
      </p:grpSp>
      <p:grpSp>
        <p:nvGrpSpPr>
          <p:cNvPr id="54" name="Group 53">
            <a:extLst>
              <a:ext uri="{FF2B5EF4-FFF2-40B4-BE49-F238E27FC236}">
                <a16:creationId xmlns:a16="http://schemas.microsoft.com/office/drawing/2014/main" id="{BD764A66-9C0F-8EBF-C405-B2741E6D939A}"/>
              </a:ext>
            </a:extLst>
          </p:cNvPr>
          <p:cNvGrpSpPr/>
          <p:nvPr/>
        </p:nvGrpSpPr>
        <p:grpSpPr>
          <a:xfrm>
            <a:off x="4598633" y="3880827"/>
            <a:ext cx="6973472" cy="468116"/>
            <a:chOff x="4598633" y="3998274"/>
            <a:chExt cx="6973472" cy="468116"/>
          </a:xfrm>
        </p:grpSpPr>
        <p:sp>
          <p:nvSpPr>
            <p:cNvPr id="38" name="Arrow: Pentagon 37">
              <a:extLst>
                <a:ext uri="{FF2B5EF4-FFF2-40B4-BE49-F238E27FC236}">
                  <a16:creationId xmlns:a16="http://schemas.microsoft.com/office/drawing/2014/main" id="{49086654-E743-5EF8-AA3F-4D7A9D6BD309}"/>
                </a:ext>
              </a:extLst>
            </p:cNvPr>
            <p:cNvSpPr/>
            <p:nvPr/>
          </p:nvSpPr>
          <p:spPr>
            <a:xfrm>
              <a:off x="4598633" y="399827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Data Processing and Distribution Centers</a:t>
              </a:r>
            </a:p>
          </p:txBody>
        </p:sp>
        <p:sp>
          <p:nvSpPr>
            <p:cNvPr id="39" name="Rectangle 38">
              <a:extLst>
                <a:ext uri="{FF2B5EF4-FFF2-40B4-BE49-F238E27FC236}">
                  <a16:creationId xmlns:a16="http://schemas.microsoft.com/office/drawing/2014/main" id="{616ECB9E-1A55-6A16-5FAD-42A8A6C0C06A}"/>
                </a:ext>
              </a:extLst>
            </p:cNvPr>
            <p:cNvSpPr/>
            <p:nvPr/>
          </p:nvSpPr>
          <p:spPr>
            <a:xfrm>
              <a:off x="6096000" y="3998275"/>
              <a:ext cx="5476105" cy="468115"/>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These centers process, store, and distribute the data collected by the satellites to end-users or other organizations.</a:t>
              </a:r>
            </a:p>
          </p:txBody>
        </p:sp>
      </p:grpSp>
      <p:grpSp>
        <p:nvGrpSpPr>
          <p:cNvPr id="55" name="Group 54">
            <a:extLst>
              <a:ext uri="{FF2B5EF4-FFF2-40B4-BE49-F238E27FC236}">
                <a16:creationId xmlns:a16="http://schemas.microsoft.com/office/drawing/2014/main" id="{DB45CB40-4C0C-BD7E-51AA-50AA3C6052CC}"/>
              </a:ext>
            </a:extLst>
          </p:cNvPr>
          <p:cNvGrpSpPr/>
          <p:nvPr/>
        </p:nvGrpSpPr>
        <p:grpSpPr>
          <a:xfrm>
            <a:off x="4598633" y="4486804"/>
            <a:ext cx="6973472" cy="468117"/>
            <a:chOff x="4598633" y="4681199"/>
            <a:chExt cx="6973472" cy="468117"/>
          </a:xfrm>
        </p:grpSpPr>
        <p:sp>
          <p:nvSpPr>
            <p:cNvPr id="41" name="Arrow: Pentagon 40">
              <a:extLst>
                <a:ext uri="{FF2B5EF4-FFF2-40B4-BE49-F238E27FC236}">
                  <a16:creationId xmlns:a16="http://schemas.microsoft.com/office/drawing/2014/main" id="{7A194208-98CF-18B2-92E3-D617EBE2115A}"/>
                </a:ext>
              </a:extLst>
            </p:cNvPr>
            <p:cNvSpPr/>
            <p:nvPr/>
          </p:nvSpPr>
          <p:spPr>
            <a:xfrm>
              <a:off x="4598633" y="4681199"/>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User Terminals</a:t>
              </a:r>
            </a:p>
          </p:txBody>
        </p:sp>
        <p:sp>
          <p:nvSpPr>
            <p:cNvPr id="42" name="Rectangle 41">
              <a:extLst>
                <a:ext uri="{FF2B5EF4-FFF2-40B4-BE49-F238E27FC236}">
                  <a16:creationId xmlns:a16="http://schemas.microsoft.com/office/drawing/2014/main" id="{CD9FA0C1-F61E-3AEE-57D9-4B339FBA14FF}"/>
                </a:ext>
              </a:extLst>
            </p:cNvPr>
            <p:cNvSpPr/>
            <p:nvPr/>
          </p:nvSpPr>
          <p:spPr>
            <a:xfrm>
              <a:off x="6096000" y="4681200"/>
              <a:ext cx="5476105" cy="46811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User terminals are the end-point devices that receive and transmit data from and to the satellites.</a:t>
              </a:r>
            </a:p>
          </p:txBody>
        </p:sp>
      </p:grpSp>
      <p:grpSp>
        <p:nvGrpSpPr>
          <p:cNvPr id="56" name="Group 55">
            <a:extLst>
              <a:ext uri="{FF2B5EF4-FFF2-40B4-BE49-F238E27FC236}">
                <a16:creationId xmlns:a16="http://schemas.microsoft.com/office/drawing/2014/main" id="{A2D25227-2155-B182-90B1-1CF24CD70E16}"/>
              </a:ext>
            </a:extLst>
          </p:cNvPr>
          <p:cNvGrpSpPr/>
          <p:nvPr/>
        </p:nvGrpSpPr>
        <p:grpSpPr>
          <a:xfrm>
            <a:off x="4598633" y="5092782"/>
            <a:ext cx="6973472" cy="426183"/>
            <a:chOff x="4598633" y="5333416"/>
            <a:chExt cx="6973472" cy="426183"/>
          </a:xfrm>
        </p:grpSpPr>
        <p:sp>
          <p:nvSpPr>
            <p:cNvPr id="44" name="Arrow: Pentagon 43">
              <a:extLst>
                <a:ext uri="{FF2B5EF4-FFF2-40B4-BE49-F238E27FC236}">
                  <a16:creationId xmlns:a16="http://schemas.microsoft.com/office/drawing/2014/main" id="{1894B2C7-C02B-6C3B-F5C7-EEF6169F33FA}"/>
                </a:ext>
              </a:extLst>
            </p:cNvPr>
            <p:cNvSpPr/>
            <p:nvPr/>
          </p:nvSpPr>
          <p:spPr>
            <a:xfrm>
              <a:off x="4598633" y="5333416"/>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Network Operations Center</a:t>
              </a:r>
            </a:p>
          </p:txBody>
        </p:sp>
        <p:sp>
          <p:nvSpPr>
            <p:cNvPr id="45" name="Rectangle 44">
              <a:extLst>
                <a:ext uri="{FF2B5EF4-FFF2-40B4-BE49-F238E27FC236}">
                  <a16:creationId xmlns:a16="http://schemas.microsoft.com/office/drawing/2014/main" id="{DA2D8C4C-0D0F-3322-BC3D-A1AE62FA348B}"/>
                </a:ext>
              </a:extLst>
            </p:cNvPr>
            <p:cNvSpPr/>
            <p:nvPr/>
          </p:nvSpPr>
          <p:spPr>
            <a:xfrm>
              <a:off x="6096000" y="5333417"/>
              <a:ext cx="5476105" cy="42618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NOC oversees the overall health and performance of the ground segment’s communication networks.</a:t>
              </a:r>
            </a:p>
          </p:txBody>
        </p:sp>
      </p:grpSp>
      <p:grpSp>
        <p:nvGrpSpPr>
          <p:cNvPr id="57" name="Group 56">
            <a:extLst>
              <a:ext uri="{FF2B5EF4-FFF2-40B4-BE49-F238E27FC236}">
                <a16:creationId xmlns:a16="http://schemas.microsoft.com/office/drawing/2014/main" id="{2682A744-B1EB-5F4F-C790-7E2DD295A1BD}"/>
              </a:ext>
            </a:extLst>
          </p:cNvPr>
          <p:cNvGrpSpPr/>
          <p:nvPr/>
        </p:nvGrpSpPr>
        <p:grpSpPr>
          <a:xfrm>
            <a:off x="4598633" y="5656826"/>
            <a:ext cx="6973472" cy="631647"/>
            <a:chOff x="4598633" y="5861014"/>
            <a:chExt cx="6973472" cy="631647"/>
          </a:xfrm>
        </p:grpSpPr>
        <p:sp>
          <p:nvSpPr>
            <p:cNvPr id="47" name="Arrow: Pentagon 46">
              <a:extLst>
                <a:ext uri="{FF2B5EF4-FFF2-40B4-BE49-F238E27FC236}">
                  <a16:creationId xmlns:a16="http://schemas.microsoft.com/office/drawing/2014/main" id="{47D64D48-EAE5-35FC-6A4F-21DFB054403D}"/>
                </a:ext>
              </a:extLst>
            </p:cNvPr>
            <p:cNvSpPr/>
            <p:nvPr/>
          </p:nvSpPr>
          <p:spPr>
            <a:xfrm>
              <a:off x="4598633" y="5861014"/>
              <a:ext cx="1497367" cy="335994"/>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Backup and Redundancy Systems</a:t>
              </a:r>
            </a:p>
          </p:txBody>
        </p:sp>
        <p:sp>
          <p:nvSpPr>
            <p:cNvPr id="48" name="Rectangle 47">
              <a:extLst>
                <a:ext uri="{FF2B5EF4-FFF2-40B4-BE49-F238E27FC236}">
                  <a16:creationId xmlns:a16="http://schemas.microsoft.com/office/drawing/2014/main" id="{805DA3EF-8311-2B41-DD57-B24DC5F53E40}"/>
                </a:ext>
              </a:extLst>
            </p:cNvPr>
            <p:cNvSpPr/>
            <p:nvPr/>
          </p:nvSpPr>
          <p:spPr>
            <a:xfrm>
              <a:off x="6096000" y="5861015"/>
              <a:ext cx="5476105" cy="63164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These systems may involve duplicated hardware, backup power sources, and alternate communication links that can be activated in case of an emergency or system failure.</a:t>
              </a:r>
            </a:p>
          </p:txBody>
        </p:sp>
      </p:grpSp>
    </p:spTree>
    <p:extLst>
      <p:ext uri="{BB962C8B-B14F-4D97-AF65-F5344CB8AC3E}">
        <p14:creationId xmlns:p14="http://schemas.microsoft.com/office/powerpoint/2010/main" val="87446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9B13-BB76-B0A2-8EE6-E88E01CFA0BE}"/>
              </a:ext>
            </a:extLst>
          </p:cNvPr>
          <p:cNvSpPr>
            <a:spLocks noGrp="1"/>
          </p:cNvSpPr>
          <p:nvPr>
            <p:ph type="title"/>
          </p:nvPr>
        </p:nvSpPr>
        <p:spPr/>
        <p:txBody>
          <a:bodyPr/>
          <a:lstStyle/>
          <a:p>
            <a:r>
              <a:rPr lang="en-US" dirty="0"/>
              <a:t>Communication satellites use multiple frequencies bands to transmit information</a:t>
            </a:r>
          </a:p>
        </p:txBody>
      </p:sp>
      <p:pic>
        <p:nvPicPr>
          <p:cNvPr id="5" name="Picture 4">
            <a:extLst>
              <a:ext uri="{FF2B5EF4-FFF2-40B4-BE49-F238E27FC236}">
                <a16:creationId xmlns:a16="http://schemas.microsoft.com/office/drawing/2014/main" id="{D2424536-A942-F2F0-1BCB-011E67432A79}"/>
              </a:ext>
            </a:extLst>
          </p:cNvPr>
          <p:cNvPicPr>
            <a:picLocks noChangeAspect="1"/>
          </p:cNvPicPr>
          <p:nvPr/>
        </p:nvPicPr>
        <p:blipFill>
          <a:blip r:embed="rId3"/>
          <a:stretch>
            <a:fillRect/>
          </a:stretch>
        </p:blipFill>
        <p:spPr>
          <a:xfrm>
            <a:off x="1378528" y="1799013"/>
            <a:ext cx="9432175" cy="4279849"/>
          </a:xfrm>
          <a:prstGeom prst="rect">
            <a:avLst/>
          </a:prstGeom>
        </p:spPr>
      </p:pic>
      <p:sp>
        <p:nvSpPr>
          <p:cNvPr id="3" name="TextBox 2">
            <a:extLst>
              <a:ext uri="{FF2B5EF4-FFF2-40B4-BE49-F238E27FC236}">
                <a16:creationId xmlns:a16="http://schemas.microsoft.com/office/drawing/2014/main" id="{A68520A0-C639-01A5-4FE4-DC3FE77EDF6A}"/>
              </a:ext>
            </a:extLst>
          </p:cNvPr>
          <p:cNvSpPr txBox="1"/>
          <p:nvPr/>
        </p:nvSpPr>
        <p:spPr>
          <a:xfrm>
            <a:off x="1378529" y="6079872"/>
            <a:ext cx="9432174" cy="168528"/>
          </a:xfrm>
          <a:prstGeom prst="rect">
            <a:avLst/>
          </a:prstGeom>
          <a:noFill/>
        </p:spPr>
        <p:txBody>
          <a:bodyPr wrap="square">
            <a:noAutofit/>
          </a:bodyPr>
          <a:lstStyle/>
          <a:p>
            <a:r>
              <a:rPr lang="en-US" sz="1000" b="0" i="0" dirty="0">
                <a:solidFill>
                  <a:srgbClr val="000000"/>
                </a:solidFill>
                <a:effectLst/>
              </a:rPr>
              <a:t>Source: </a:t>
            </a:r>
            <a:r>
              <a:rPr lang="en-US" sz="1000" dirty="0">
                <a:hlinkClick r:id="rId4"/>
              </a:rPr>
              <a:t>A straightforward introduction to satellite communications (inmarsat.com)</a:t>
            </a:r>
            <a:endParaRPr lang="en-US" sz="1000" dirty="0"/>
          </a:p>
        </p:txBody>
      </p:sp>
    </p:spTree>
    <p:extLst>
      <p:ext uri="{BB962C8B-B14F-4D97-AF65-F5344CB8AC3E}">
        <p14:creationId xmlns:p14="http://schemas.microsoft.com/office/powerpoint/2010/main" val="338989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9B13-BB76-B0A2-8EE6-E88E01CFA0BE}"/>
              </a:ext>
            </a:extLst>
          </p:cNvPr>
          <p:cNvSpPr>
            <a:spLocks noGrp="1"/>
          </p:cNvSpPr>
          <p:nvPr>
            <p:ph type="title"/>
          </p:nvPr>
        </p:nvSpPr>
        <p:spPr/>
        <p:txBody>
          <a:bodyPr/>
          <a:lstStyle/>
          <a:p>
            <a:r>
              <a:rPr lang="en-US" dirty="0"/>
              <a:t>The most common frequencies used in satellite communications are L-band, C-band, S-band, and Ka-band</a:t>
            </a:r>
          </a:p>
        </p:txBody>
      </p:sp>
      <p:sp>
        <p:nvSpPr>
          <p:cNvPr id="3" name="Rectangle 2">
            <a:extLst>
              <a:ext uri="{FF2B5EF4-FFF2-40B4-BE49-F238E27FC236}">
                <a16:creationId xmlns:a16="http://schemas.microsoft.com/office/drawing/2014/main" id="{D1C0FAE0-80F7-0AE5-2E35-AD60FE774157}"/>
              </a:ext>
            </a:extLst>
          </p:cNvPr>
          <p:cNvSpPr/>
          <p:nvPr/>
        </p:nvSpPr>
        <p:spPr>
          <a:xfrm>
            <a:off x="617415" y="1800466"/>
            <a:ext cx="2267101" cy="373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rgbClr val="0070C0"/>
                </a:solidFill>
              </a:rPr>
              <a:t>L-BAND FREQUENCY</a:t>
            </a:r>
          </a:p>
        </p:txBody>
      </p:sp>
      <p:sp>
        <p:nvSpPr>
          <p:cNvPr id="4" name="Rectangle 3">
            <a:extLst>
              <a:ext uri="{FF2B5EF4-FFF2-40B4-BE49-F238E27FC236}">
                <a16:creationId xmlns:a16="http://schemas.microsoft.com/office/drawing/2014/main" id="{443269D6-B182-A41B-A6E7-1E843D2D43E0}"/>
              </a:ext>
            </a:extLst>
          </p:cNvPr>
          <p:cNvSpPr/>
          <p:nvPr/>
        </p:nvSpPr>
        <p:spPr>
          <a:xfrm>
            <a:off x="617415" y="2283429"/>
            <a:ext cx="2267101" cy="3964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L-band frequencies operate at 1-2 GHz range on the electromagnetic spectrum and are used for many radars and GPS services. With a low bandwidth and low frequency range, L-band is not suitable for streaming applications like video, voice, and high-speed broadband connectivity. But is perfect for applications such as fleet management, asset tracking, Internet of Things (IoT) and maritime and aviation safety services.</a:t>
            </a:r>
          </a:p>
        </p:txBody>
      </p:sp>
      <p:sp>
        <p:nvSpPr>
          <p:cNvPr id="5" name="Rectangle 4">
            <a:extLst>
              <a:ext uri="{FF2B5EF4-FFF2-40B4-BE49-F238E27FC236}">
                <a16:creationId xmlns:a16="http://schemas.microsoft.com/office/drawing/2014/main" id="{14BFBAFF-53BD-106D-9D10-BDBBB3572B33}"/>
              </a:ext>
            </a:extLst>
          </p:cNvPr>
          <p:cNvSpPr/>
          <p:nvPr/>
        </p:nvSpPr>
        <p:spPr>
          <a:xfrm>
            <a:off x="3517467" y="1800466"/>
            <a:ext cx="2267101" cy="373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rgbClr val="0070C0"/>
                </a:solidFill>
              </a:rPr>
              <a:t>S-BAND FREQUENCY</a:t>
            </a:r>
          </a:p>
        </p:txBody>
      </p:sp>
      <p:sp>
        <p:nvSpPr>
          <p:cNvPr id="6" name="Rectangle 5">
            <a:extLst>
              <a:ext uri="{FF2B5EF4-FFF2-40B4-BE49-F238E27FC236}">
                <a16:creationId xmlns:a16="http://schemas.microsoft.com/office/drawing/2014/main" id="{48482B92-B950-8F7A-5E77-D8E729C79C0D}"/>
              </a:ext>
            </a:extLst>
          </p:cNvPr>
          <p:cNvSpPr/>
          <p:nvPr/>
        </p:nvSpPr>
        <p:spPr>
          <a:xfrm>
            <a:off x="3517467" y="2283429"/>
            <a:ext cx="2267101" cy="3964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S-band frequencies operate at 2-4 GHz and are used for satellite communication and radar. S-band is of key importance to the shipping, aviation, and space industries. </a:t>
            </a:r>
          </a:p>
        </p:txBody>
      </p:sp>
      <p:sp>
        <p:nvSpPr>
          <p:cNvPr id="7" name="Rectangle 6">
            <a:extLst>
              <a:ext uri="{FF2B5EF4-FFF2-40B4-BE49-F238E27FC236}">
                <a16:creationId xmlns:a16="http://schemas.microsoft.com/office/drawing/2014/main" id="{843E8F94-626C-A2E2-0232-7E642A88103E}"/>
              </a:ext>
            </a:extLst>
          </p:cNvPr>
          <p:cNvSpPr/>
          <p:nvPr/>
        </p:nvSpPr>
        <p:spPr>
          <a:xfrm>
            <a:off x="6417519" y="1800466"/>
            <a:ext cx="2267101" cy="373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rgbClr val="0070C0"/>
                </a:solidFill>
              </a:rPr>
              <a:t>C-BAND FREQUENCY</a:t>
            </a:r>
          </a:p>
        </p:txBody>
      </p:sp>
      <p:sp>
        <p:nvSpPr>
          <p:cNvPr id="8" name="Rectangle 7">
            <a:extLst>
              <a:ext uri="{FF2B5EF4-FFF2-40B4-BE49-F238E27FC236}">
                <a16:creationId xmlns:a16="http://schemas.microsoft.com/office/drawing/2014/main" id="{87B80423-1DA6-5F80-22F9-BDB053366F04}"/>
              </a:ext>
            </a:extLst>
          </p:cNvPr>
          <p:cNvSpPr/>
          <p:nvPr/>
        </p:nvSpPr>
        <p:spPr>
          <a:xfrm>
            <a:off x="6417519" y="2283429"/>
            <a:ext cx="2267101" cy="3964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C-band operates in the 4-8 GHz range of the electromagnetic spectrum. </a:t>
            </a:r>
          </a:p>
          <a:p>
            <a:r>
              <a:rPr lang="en-US" sz="1200" dirty="0">
                <a:solidFill>
                  <a:schemeClr val="tx1"/>
                </a:solidFill>
              </a:rPr>
              <a:t>With antennas reaching 1.8 meters – 2.4 meters long, C-band satellites relay a direct, end-to-end signal, primarily used for satellite communications, full-time satellite TV networks and raw satellite feeds, which are useful in areas impacted by heavy rain to extreme climate related weather.</a:t>
            </a:r>
          </a:p>
          <a:p>
            <a:endParaRPr lang="en-US" sz="1200" dirty="0">
              <a:solidFill>
                <a:schemeClr val="tx1"/>
              </a:solidFill>
            </a:endParaRPr>
          </a:p>
        </p:txBody>
      </p:sp>
      <p:sp>
        <p:nvSpPr>
          <p:cNvPr id="9" name="Rectangle 8">
            <a:extLst>
              <a:ext uri="{FF2B5EF4-FFF2-40B4-BE49-F238E27FC236}">
                <a16:creationId xmlns:a16="http://schemas.microsoft.com/office/drawing/2014/main" id="{B9C827FF-4D58-6524-6B1B-F5B2CDBD0BBC}"/>
              </a:ext>
            </a:extLst>
          </p:cNvPr>
          <p:cNvSpPr/>
          <p:nvPr/>
        </p:nvSpPr>
        <p:spPr>
          <a:xfrm>
            <a:off x="9317572" y="1800466"/>
            <a:ext cx="2267101" cy="373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dirty="0">
                <a:solidFill>
                  <a:srgbClr val="0070C0"/>
                </a:solidFill>
              </a:rPr>
              <a:t>Ka-BAND FREQUENCY</a:t>
            </a:r>
          </a:p>
        </p:txBody>
      </p:sp>
      <p:sp>
        <p:nvSpPr>
          <p:cNvPr id="10" name="Rectangle 9">
            <a:extLst>
              <a:ext uri="{FF2B5EF4-FFF2-40B4-BE49-F238E27FC236}">
                <a16:creationId xmlns:a16="http://schemas.microsoft.com/office/drawing/2014/main" id="{AE3CF701-2162-D776-53E0-A4A49C995912}"/>
              </a:ext>
            </a:extLst>
          </p:cNvPr>
          <p:cNvSpPr/>
          <p:nvPr/>
        </p:nvSpPr>
        <p:spPr>
          <a:xfrm>
            <a:off x="9317572" y="2283429"/>
            <a:ext cx="2267101" cy="3964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Ka-band measures at 27-40 GHz on the electromagnetic spectrum and primarily offers satellite internet that requires high data transfers.</a:t>
            </a:r>
          </a:p>
          <a:p>
            <a:endParaRPr lang="en-US" sz="1200" dirty="0">
              <a:solidFill>
                <a:schemeClr val="tx1"/>
              </a:solidFill>
            </a:endParaRPr>
          </a:p>
          <a:p>
            <a:r>
              <a:rPr lang="en-US" sz="1200" dirty="0">
                <a:solidFill>
                  <a:schemeClr val="tx1"/>
                </a:solidFill>
              </a:rPr>
              <a:t>This </a:t>
            </a:r>
            <a:r>
              <a:rPr lang="en-US" sz="1200">
                <a:solidFill>
                  <a:schemeClr val="tx1"/>
                </a:solidFill>
              </a:rPr>
              <a:t>higher frequency </a:t>
            </a:r>
            <a:r>
              <a:rPr lang="en-US" sz="1200" dirty="0">
                <a:solidFill>
                  <a:schemeClr val="tx1"/>
                </a:solidFill>
              </a:rPr>
              <a:t>supports applications that need a higher bandwidth, such as video conferencing, live streaming, high-speed internet for services such as inflight Wi-Fi, and multi-media applications. This frequency also makes it easier to offer satellite internet in residential and remote regions on the planet. </a:t>
            </a:r>
          </a:p>
        </p:txBody>
      </p:sp>
    </p:spTree>
    <p:extLst>
      <p:ext uri="{BB962C8B-B14F-4D97-AF65-F5344CB8AC3E}">
        <p14:creationId xmlns:p14="http://schemas.microsoft.com/office/powerpoint/2010/main" val="1710597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tolzl" panose="00000500000000000000" pitchFamily="50" charset="-18"/>
              </a:rPr>
              <a:t>Thank you</a:t>
            </a:r>
            <a:endParaRPr lang="en-US" dirty="0">
              <a:latin typeface="Stolzl" panose="00000500000000000000" pitchFamily="50" charset="-18"/>
            </a:endParaRPr>
          </a:p>
        </p:txBody>
      </p:sp>
    </p:spTree>
    <p:extLst>
      <p:ext uri="{BB962C8B-B14F-4D97-AF65-F5344CB8AC3E}">
        <p14:creationId xmlns:p14="http://schemas.microsoft.com/office/powerpoint/2010/main" val="112619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706" y="3304381"/>
            <a:ext cx="8636795" cy="2014537"/>
          </a:xfrm>
        </p:spPr>
        <p:txBody>
          <a:bodyPr>
            <a:normAutofit/>
          </a:bodyPr>
          <a:lstStyle/>
          <a:p>
            <a:r>
              <a:rPr lang="en-US" dirty="0">
                <a:latin typeface="Stolzl" panose="00000500000000000000" pitchFamily="50" charset="-18"/>
              </a:rPr>
              <a:t>02 Satellite basics</a:t>
            </a:r>
          </a:p>
        </p:txBody>
      </p:sp>
    </p:spTree>
    <p:extLst>
      <p:ext uri="{BB962C8B-B14F-4D97-AF65-F5344CB8AC3E}">
        <p14:creationId xmlns:p14="http://schemas.microsoft.com/office/powerpoint/2010/main" val="314484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8EEE6-6CE8-BAEA-ACD1-6843917B456A}"/>
              </a:ext>
            </a:extLst>
          </p:cNvPr>
          <p:cNvSpPr>
            <a:spLocks noGrp="1"/>
          </p:cNvSpPr>
          <p:nvPr>
            <p:ph type="title"/>
          </p:nvPr>
        </p:nvSpPr>
        <p:spPr/>
        <p:txBody>
          <a:bodyPr/>
          <a:lstStyle/>
          <a:p>
            <a:r>
              <a:rPr lang="en-US" dirty="0"/>
              <a:t>A satellite communications system can be broadly divided into two segments – a ground segment and a space segment</a:t>
            </a:r>
          </a:p>
        </p:txBody>
      </p:sp>
      <p:sp>
        <p:nvSpPr>
          <p:cNvPr id="3" name="TextBox 2">
            <a:extLst>
              <a:ext uri="{FF2B5EF4-FFF2-40B4-BE49-F238E27FC236}">
                <a16:creationId xmlns:a16="http://schemas.microsoft.com/office/drawing/2014/main" id="{10A1B353-A88C-0586-30B4-4DD6ABC5AE5B}"/>
              </a:ext>
            </a:extLst>
          </p:cNvPr>
          <p:cNvSpPr txBox="1"/>
          <p:nvPr/>
        </p:nvSpPr>
        <p:spPr>
          <a:xfrm>
            <a:off x="6111598" y="1805866"/>
            <a:ext cx="5470801" cy="16231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i="0" dirty="0">
                <a:solidFill>
                  <a:srgbClr val="0070C0"/>
                </a:solidFill>
                <a:effectLst/>
              </a:rPr>
              <a:t>Space Segment</a:t>
            </a:r>
          </a:p>
          <a:p>
            <a:pPr marL="171450" indent="-171450">
              <a:buFont typeface="Wingdings" panose="05000000000000000000" pitchFamily="2" charset="2"/>
              <a:buChar char="§"/>
            </a:pPr>
            <a:r>
              <a:rPr lang="en-US" b="0" i="0" dirty="0">
                <a:solidFill>
                  <a:srgbClr val="202122"/>
                </a:solidFill>
                <a:effectLst/>
              </a:rPr>
              <a:t>The space segment comprises the satellite or satellite constellation and the uplink and downlink satellite links</a:t>
            </a:r>
          </a:p>
        </p:txBody>
      </p:sp>
      <p:pic>
        <p:nvPicPr>
          <p:cNvPr id="40" name="Graphic 39" descr="Satellite dish outline">
            <a:extLst>
              <a:ext uri="{FF2B5EF4-FFF2-40B4-BE49-F238E27FC236}">
                <a16:creationId xmlns:a16="http://schemas.microsoft.com/office/drawing/2014/main" id="{40EFECBC-23A3-5F74-7D32-25111F1E2A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78" y="4219575"/>
            <a:ext cx="914400" cy="914400"/>
          </a:xfrm>
          <a:prstGeom prst="rect">
            <a:avLst/>
          </a:prstGeom>
        </p:spPr>
      </p:pic>
      <p:pic>
        <p:nvPicPr>
          <p:cNvPr id="41" name="Graphic 40" descr="Satellite outline">
            <a:extLst>
              <a:ext uri="{FF2B5EF4-FFF2-40B4-BE49-F238E27FC236}">
                <a16:creationId xmlns:a16="http://schemas.microsoft.com/office/drawing/2014/main" id="{7794D9AB-6A74-00DC-92D4-2488673114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850305">
            <a:off x="2536015" y="2210990"/>
            <a:ext cx="914400" cy="914400"/>
          </a:xfrm>
          <a:prstGeom prst="rect">
            <a:avLst/>
          </a:prstGeom>
        </p:spPr>
      </p:pic>
      <p:pic>
        <p:nvPicPr>
          <p:cNvPr id="42" name="Graphic 41" descr="Satellite dish outline">
            <a:extLst>
              <a:ext uri="{FF2B5EF4-FFF2-40B4-BE49-F238E27FC236}">
                <a16:creationId xmlns:a16="http://schemas.microsoft.com/office/drawing/2014/main" id="{1F3327A9-6510-EBFB-F263-81B7A0F83F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129053" y="4219575"/>
            <a:ext cx="914400" cy="914400"/>
          </a:xfrm>
          <a:prstGeom prst="rect">
            <a:avLst/>
          </a:prstGeom>
        </p:spPr>
      </p:pic>
      <p:cxnSp>
        <p:nvCxnSpPr>
          <p:cNvPr id="43" name="Straight Arrow Connector 42">
            <a:extLst>
              <a:ext uri="{FF2B5EF4-FFF2-40B4-BE49-F238E27FC236}">
                <a16:creationId xmlns:a16="http://schemas.microsoft.com/office/drawing/2014/main" id="{0A9286D2-0FCC-F303-64F8-5E9DEB15B292}"/>
              </a:ext>
            </a:extLst>
          </p:cNvPr>
          <p:cNvCxnSpPr/>
          <p:nvPr/>
        </p:nvCxnSpPr>
        <p:spPr>
          <a:xfrm flipV="1">
            <a:off x="1864503" y="3152775"/>
            <a:ext cx="1076325" cy="11525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654ECDA-C45D-6CC1-A39F-BE3BC2AB00AC}"/>
              </a:ext>
            </a:extLst>
          </p:cNvPr>
          <p:cNvCxnSpPr>
            <a:cxnSpLocks/>
          </p:cNvCxnSpPr>
          <p:nvPr/>
        </p:nvCxnSpPr>
        <p:spPr>
          <a:xfrm>
            <a:off x="3094689" y="3152775"/>
            <a:ext cx="1170114" cy="115252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6E7BDB14-9B04-2B86-85DA-A78DB1AD8485}"/>
              </a:ext>
            </a:extLst>
          </p:cNvPr>
          <p:cNvSpPr/>
          <p:nvPr/>
        </p:nvSpPr>
        <p:spPr>
          <a:xfrm>
            <a:off x="1547781" y="3505200"/>
            <a:ext cx="873900" cy="2952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Uplink</a:t>
            </a:r>
          </a:p>
        </p:txBody>
      </p:sp>
      <p:sp>
        <p:nvSpPr>
          <p:cNvPr id="46" name="Rectangle 45">
            <a:extLst>
              <a:ext uri="{FF2B5EF4-FFF2-40B4-BE49-F238E27FC236}">
                <a16:creationId xmlns:a16="http://schemas.microsoft.com/office/drawing/2014/main" id="{876CA678-098E-B55D-D7BF-86C082AC3F5E}"/>
              </a:ext>
            </a:extLst>
          </p:cNvPr>
          <p:cNvSpPr/>
          <p:nvPr/>
        </p:nvSpPr>
        <p:spPr>
          <a:xfrm>
            <a:off x="3674188" y="3500436"/>
            <a:ext cx="873900" cy="2952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Downlink</a:t>
            </a:r>
          </a:p>
        </p:txBody>
      </p:sp>
      <p:sp>
        <p:nvSpPr>
          <p:cNvPr id="47" name="Rectangle 46">
            <a:extLst>
              <a:ext uri="{FF2B5EF4-FFF2-40B4-BE49-F238E27FC236}">
                <a16:creationId xmlns:a16="http://schemas.microsoft.com/office/drawing/2014/main" id="{F24503CB-EF61-9CAF-4DB4-F40DE73BA91C}"/>
              </a:ext>
            </a:extLst>
          </p:cNvPr>
          <p:cNvSpPr/>
          <p:nvPr/>
        </p:nvSpPr>
        <p:spPr>
          <a:xfrm>
            <a:off x="2862228" y="1974055"/>
            <a:ext cx="873900" cy="2952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Satellite</a:t>
            </a:r>
          </a:p>
        </p:txBody>
      </p:sp>
      <p:sp>
        <p:nvSpPr>
          <p:cNvPr id="48" name="Rectangle 47">
            <a:extLst>
              <a:ext uri="{FF2B5EF4-FFF2-40B4-BE49-F238E27FC236}">
                <a16:creationId xmlns:a16="http://schemas.microsoft.com/office/drawing/2014/main" id="{7E272EAD-C527-9116-8F7C-222575630D46}"/>
              </a:ext>
            </a:extLst>
          </p:cNvPr>
          <p:cNvSpPr/>
          <p:nvPr/>
        </p:nvSpPr>
        <p:spPr>
          <a:xfrm>
            <a:off x="1169178" y="5207795"/>
            <a:ext cx="873900" cy="2952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Ground station</a:t>
            </a:r>
          </a:p>
        </p:txBody>
      </p:sp>
      <p:sp>
        <p:nvSpPr>
          <p:cNvPr id="49" name="Rectangle 48">
            <a:extLst>
              <a:ext uri="{FF2B5EF4-FFF2-40B4-BE49-F238E27FC236}">
                <a16:creationId xmlns:a16="http://schemas.microsoft.com/office/drawing/2014/main" id="{44BAA5D5-B954-1407-EEE8-95EF013D97A2}"/>
              </a:ext>
            </a:extLst>
          </p:cNvPr>
          <p:cNvSpPr/>
          <p:nvPr/>
        </p:nvSpPr>
        <p:spPr>
          <a:xfrm>
            <a:off x="4264803" y="5203031"/>
            <a:ext cx="873900" cy="2952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Ground station</a:t>
            </a:r>
          </a:p>
        </p:txBody>
      </p:sp>
      <p:sp>
        <p:nvSpPr>
          <p:cNvPr id="50" name="TextBox 49">
            <a:extLst>
              <a:ext uri="{FF2B5EF4-FFF2-40B4-BE49-F238E27FC236}">
                <a16:creationId xmlns:a16="http://schemas.microsoft.com/office/drawing/2014/main" id="{85F0D6EB-3BEF-5390-A54B-3123CFA5DC10}"/>
              </a:ext>
            </a:extLst>
          </p:cNvPr>
          <p:cNvSpPr txBox="1"/>
          <p:nvPr/>
        </p:nvSpPr>
        <p:spPr>
          <a:xfrm>
            <a:off x="6111598" y="3915654"/>
            <a:ext cx="5470801" cy="10025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i="0" dirty="0">
                <a:solidFill>
                  <a:srgbClr val="0070C0"/>
                </a:solidFill>
                <a:effectLst/>
              </a:rPr>
              <a:t>Ground Segment</a:t>
            </a:r>
          </a:p>
          <a:p>
            <a:pPr marL="171450" indent="-171450">
              <a:buFont typeface="Wingdings" panose="05000000000000000000" pitchFamily="2" charset="2"/>
              <a:buChar char="§"/>
            </a:pPr>
            <a:r>
              <a:rPr lang="en-US" sz="1200" dirty="0">
                <a:solidFill>
                  <a:schemeClr val="tx1"/>
                </a:solidFill>
              </a:rPr>
              <a:t>Ground segment refers to the collection of ground-based hardware and software components used to support the operation, communication, and control of satellites orbiting the Earth.</a:t>
            </a:r>
          </a:p>
        </p:txBody>
      </p:sp>
    </p:spTree>
    <p:extLst>
      <p:ext uri="{BB962C8B-B14F-4D97-AF65-F5344CB8AC3E}">
        <p14:creationId xmlns:p14="http://schemas.microsoft.com/office/powerpoint/2010/main" val="257794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6279B6-2A6A-B65C-0FDC-459FA96C822D}"/>
              </a:ext>
            </a:extLst>
          </p:cNvPr>
          <p:cNvSpPr>
            <a:spLocks noGrp="1"/>
          </p:cNvSpPr>
          <p:nvPr>
            <p:ph type="title"/>
          </p:nvPr>
        </p:nvSpPr>
        <p:spPr/>
        <p:txBody>
          <a:bodyPr>
            <a:normAutofit/>
          </a:bodyPr>
          <a:lstStyle/>
          <a:p>
            <a:r>
              <a:rPr lang="en-US" dirty="0"/>
              <a:t>The typical satellite consists of the communications payload and the network of supporting subsystems</a:t>
            </a:r>
          </a:p>
        </p:txBody>
      </p:sp>
      <p:grpSp>
        <p:nvGrpSpPr>
          <p:cNvPr id="40" name="Group 39">
            <a:extLst>
              <a:ext uri="{FF2B5EF4-FFF2-40B4-BE49-F238E27FC236}">
                <a16:creationId xmlns:a16="http://schemas.microsoft.com/office/drawing/2014/main" id="{6F9F1831-C891-D25F-DA75-0C7169D802E7}"/>
              </a:ext>
            </a:extLst>
          </p:cNvPr>
          <p:cNvGrpSpPr/>
          <p:nvPr/>
        </p:nvGrpSpPr>
        <p:grpSpPr>
          <a:xfrm>
            <a:off x="609600" y="1805080"/>
            <a:ext cx="6055360" cy="594955"/>
            <a:chOff x="609600" y="1805080"/>
            <a:chExt cx="6055360" cy="594955"/>
          </a:xfrm>
        </p:grpSpPr>
        <p:sp>
          <p:nvSpPr>
            <p:cNvPr id="7" name="Arrow: Pentagon 6">
              <a:extLst>
                <a:ext uri="{FF2B5EF4-FFF2-40B4-BE49-F238E27FC236}">
                  <a16:creationId xmlns:a16="http://schemas.microsoft.com/office/drawing/2014/main" id="{309776FD-E307-A102-537B-BF56AD7ACEFC}"/>
                </a:ext>
              </a:extLst>
            </p:cNvPr>
            <p:cNvSpPr/>
            <p:nvPr/>
          </p:nvSpPr>
          <p:spPr>
            <a:xfrm>
              <a:off x="609600" y="1805081"/>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Payload</a:t>
              </a:r>
            </a:p>
          </p:txBody>
        </p:sp>
        <p:sp>
          <p:nvSpPr>
            <p:cNvPr id="17" name="Rectangle 16">
              <a:extLst>
                <a:ext uri="{FF2B5EF4-FFF2-40B4-BE49-F238E27FC236}">
                  <a16:creationId xmlns:a16="http://schemas.microsoft.com/office/drawing/2014/main" id="{1520991A-F562-10B7-CA72-EB445471F663}"/>
                </a:ext>
              </a:extLst>
            </p:cNvPr>
            <p:cNvSpPr/>
            <p:nvPr/>
          </p:nvSpPr>
          <p:spPr>
            <a:xfrm>
              <a:off x="1535837" y="1805080"/>
              <a:ext cx="5129123" cy="594955"/>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payload is the reason for the satellite's existence. In a communications satellite, the payload provides the satellite with its communications capability. The payload consists of the communications antennas and several repeaters</a:t>
              </a:r>
            </a:p>
          </p:txBody>
        </p:sp>
      </p:grpSp>
      <p:grpSp>
        <p:nvGrpSpPr>
          <p:cNvPr id="39" name="Group 38">
            <a:extLst>
              <a:ext uri="{FF2B5EF4-FFF2-40B4-BE49-F238E27FC236}">
                <a16:creationId xmlns:a16="http://schemas.microsoft.com/office/drawing/2014/main" id="{CBF755E5-8328-6F12-222D-24BD742730DB}"/>
              </a:ext>
            </a:extLst>
          </p:cNvPr>
          <p:cNvGrpSpPr/>
          <p:nvPr/>
        </p:nvGrpSpPr>
        <p:grpSpPr>
          <a:xfrm>
            <a:off x="609600" y="2510435"/>
            <a:ext cx="6055360" cy="432142"/>
            <a:chOff x="609600" y="2502857"/>
            <a:chExt cx="6055360" cy="432142"/>
          </a:xfrm>
        </p:grpSpPr>
        <p:sp>
          <p:nvSpPr>
            <p:cNvPr id="8" name="Arrow: Pentagon 7">
              <a:extLst>
                <a:ext uri="{FF2B5EF4-FFF2-40B4-BE49-F238E27FC236}">
                  <a16:creationId xmlns:a16="http://schemas.microsoft.com/office/drawing/2014/main" id="{4F3E8D69-9DCF-2F2C-3332-A505C7410CBE}"/>
                </a:ext>
              </a:extLst>
            </p:cNvPr>
            <p:cNvSpPr/>
            <p:nvPr/>
          </p:nvSpPr>
          <p:spPr>
            <a:xfrm>
              <a:off x="609600" y="2502857"/>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Power</a:t>
              </a:r>
            </a:p>
          </p:txBody>
        </p:sp>
        <p:sp>
          <p:nvSpPr>
            <p:cNvPr id="18" name="Rectangle 17">
              <a:extLst>
                <a:ext uri="{FF2B5EF4-FFF2-40B4-BE49-F238E27FC236}">
                  <a16:creationId xmlns:a16="http://schemas.microsoft.com/office/drawing/2014/main" id="{343F5FAF-951B-9043-3C5A-A0396D700A1F}"/>
                </a:ext>
              </a:extLst>
            </p:cNvPr>
            <p:cNvSpPr/>
            <p:nvPr/>
          </p:nvSpPr>
          <p:spPr>
            <a:xfrm>
              <a:off x="1535837" y="2502857"/>
              <a:ext cx="5129123" cy="43214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electrical power for the satellite is generated by photovoltaic cells from sunlight and is conditioned for use by the other subsystems on the satellite.</a:t>
              </a:r>
            </a:p>
          </p:txBody>
        </p:sp>
      </p:grpSp>
      <p:grpSp>
        <p:nvGrpSpPr>
          <p:cNvPr id="38" name="Group 37">
            <a:extLst>
              <a:ext uri="{FF2B5EF4-FFF2-40B4-BE49-F238E27FC236}">
                <a16:creationId xmlns:a16="http://schemas.microsoft.com/office/drawing/2014/main" id="{11751F0E-FD42-2295-1773-6E6269799276}"/>
              </a:ext>
            </a:extLst>
          </p:cNvPr>
          <p:cNvGrpSpPr/>
          <p:nvPr/>
        </p:nvGrpSpPr>
        <p:grpSpPr>
          <a:xfrm>
            <a:off x="609600" y="3052977"/>
            <a:ext cx="6055360" cy="626751"/>
            <a:chOff x="609600" y="3097810"/>
            <a:chExt cx="6055360" cy="626751"/>
          </a:xfrm>
        </p:grpSpPr>
        <p:sp>
          <p:nvSpPr>
            <p:cNvPr id="9" name="Arrow: Pentagon 8">
              <a:extLst>
                <a:ext uri="{FF2B5EF4-FFF2-40B4-BE49-F238E27FC236}">
                  <a16:creationId xmlns:a16="http://schemas.microsoft.com/office/drawing/2014/main" id="{4BB74C22-F9B2-F2AE-C418-70D15811F7AB}"/>
                </a:ext>
              </a:extLst>
            </p:cNvPr>
            <p:cNvSpPr/>
            <p:nvPr/>
          </p:nvSpPr>
          <p:spPr>
            <a:xfrm>
              <a:off x="609600" y="3097811"/>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TT&amp;C</a:t>
              </a:r>
            </a:p>
          </p:txBody>
        </p:sp>
        <p:sp>
          <p:nvSpPr>
            <p:cNvPr id="19" name="Rectangle 18">
              <a:extLst>
                <a:ext uri="{FF2B5EF4-FFF2-40B4-BE49-F238E27FC236}">
                  <a16:creationId xmlns:a16="http://schemas.microsoft.com/office/drawing/2014/main" id="{7176316B-820D-F223-F8A6-EE0566706E01}"/>
                </a:ext>
              </a:extLst>
            </p:cNvPr>
            <p:cNvSpPr/>
            <p:nvPr/>
          </p:nvSpPr>
          <p:spPr>
            <a:xfrm>
              <a:off x="1535837" y="3097810"/>
              <a:ext cx="5129123" cy="62675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b="0" i="0" dirty="0">
                  <a:solidFill>
                    <a:srgbClr val="000000"/>
                  </a:solidFill>
                  <a:effectLst/>
                </a:rPr>
                <a:t>The Telemetry, Telecommand and Control system allows the operational staff in the satellite control center to monitor the status of the satellite and to command it into different states and configurations.</a:t>
              </a:r>
              <a:endParaRPr lang="en-US" sz="1200" dirty="0">
                <a:solidFill>
                  <a:schemeClr val="tx1"/>
                </a:solidFill>
              </a:endParaRPr>
            </a:p>
          </p:txBody>
        </p:sp>
      </p:grpSp>
      <p:grpSp>
        <p:nvGrpSpPr>
          <p:cNvPr id="37" name="Group 36">
            <a:extLst>
              <a:ext uri="{FF2B5EF4-FFF2-40B4-BE49-F238E27FC236}">
                <a16:creationId xmlns:a16="http://schemas.microsoft.com/office/drawing/2014/main" id="{60A179B2-1DE0-1FBA-FB63-B0799132ADFA}"/>
              </a:ext>
            </a:extLst>
          </p:cNvPr>
          <p:cNvGrpSpPr/>
          <p:nvPr/>
        </p:nvGrpSpPr>
        <p:grpSpPr>
          <a:xfrm>
            <a:off x="609600" y="3790128"/>
            <a:ext cx="6055360" cy="633024"/>
            <a:chOff x="609600" y="3795587"/>
            <a:chExt cx="6055360" cy="633024"/>
          </a:xfrm>
        </p:grpSpPr>
        <p:sp>
          <p:nvSpPr>
            <p:cNvPr id="11" name="Arrow: Pentagon 10">
              <a:extLst>
                <a:ext uri="{FF2B5EF4-FFF2-40B4-BE49-F238E27FC236}">
                  <a16:creationId xmlns:a16="http://schemas.microsoft.com/office/drawing/2014/main" id="{B7BA9B91-5E84-50AE-CF4A-0B3C26DDDBC7}"/>
                </a:ext>
              </a:extLst>
            </p:cNvPr>
            <p:cNvSpPr/>
            <p:nvPr/>
          </p:nvSpPr>
          <p:spPr>
            <a:xfrm>
              <a:off x="609600" y="3795587"/>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Thermal</a:t>
              </a:r>
            </a:p>
          </p:txBody>
        </p:sp>
        <p:sp>
          <p:nvSpPr>
            <p:cNvPr id="23" name="Rectangle 22">
              <a:extLst>
                <a:ext uri="{FF2B5EF4-FFF2-40B4-BE49-F238E27FC236}">
                  <a16:creationId xmlns:a16="http://schemas.microsoft.com/office/drawing/2014/main" id="{C7D4E84C-D2A9-9751-91A0-79C24DD98760}"/>
                </a:ext>
              </a:extLst>
            </p:cNvPr>
            <p:cNvSpPr/>
            <p:nvPr/>
          </p:nvSpPr>
          <p:spPr>
            <a:xfrm>
              <a:off x="1535837" y="3795587"/>
              <a:ext cx="5129123" cy="63302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This consists of thermal coating and insulating blankets which are used to maintain the satellite within its operating temperature range in the extreme environment of space.</a:t>
              </a:r>
            </a:p>
          </p:txBody>
        </p:sp>
      </p:grpSp>
      <p:grpSp>
        <p:nvGrpSpPr>
          <p:cNvPr id="36" name="Group 35">
            <a:extLst>
              <a:ext uri="{FF2B5EF4-FFF2-40B4-BE49-F238E27FC236}">
                <a16:creationId xmlns:a16="http://schemas.microsoft.com/office/drawing/2014/main" id="{BA91DF25-1899-2CB4-B1B6-A118544BB05C}"/>
              </a:ext>
            </a:extLst>
          </p:cNvPr>
          <p:cNvGrpSpPr/>
          <p:nvPr/>
        </p:nvGrpSpPr>
        <p:grpSpPr>
          <a:xfrm>
            <a:off x="609600" y="4533552"/>
            <a:ext cx="6055360" cy="599599"/>
            <a:chOff x="609600" y="4493362"/>
            <a:chExt cx="6055360" cy="599599"/>
          </a:xfrm>
        </p:grpSpPr>
        <p:sp>
          <p:nvSpPr>
            <p:cNvPr id="14" name="Arrow: Pentagon 13">
              <a:extLst>
                <a:ext uri="{FF2B5EF4-FFF2-40B4-BE49-F238E27FC236}">
                  <a16:creationId xmlns:a16="http://schemas.microsoft.com/office/drawing/2014/main" id="{88A5CD34-3F1F-4E95-B0DB-6E91D66E9369}"/>
                </a:ext>
              </a:extLst>
            </p:cNvPr>
            <p:cNvSpPr/>
            <p:nvPr/>
          </p:nvSpPr>
          <p:spPr>
            <a:xfrm>
              <a:off x="609600" y="4493363"/>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AOCS</a:t>
              </a:r>
            </a:p>
          </p:txBody>
        </p:sp>
        <p:sp>
          <p:nvSpPr>
            <p:cNvPr id="24" name="Rectangle 23">
              <a:extLst>
                <a:ext uri="{FF2B5EF4-FFF2-40B4-BE49-F238E27FC236}">
                  <a16:creationId xmlns:a16="http://schemas.microsoft.com/office/drawing/2014/main" id="{90946C01-B3F4-84DD-AA8F-FED6A0BAD2EF}"/>
                </a:ext>
              </a:extLst>
            </p:cNvPr>
            <p:cNvSpPr/>
            <p:nvPr/>
          </p:nvSpPr>
          <p:spPr>
            <a:xfrm>
              <a:off x="1535837" y="4493362"/>
              <a:ext cx="5129123" cy="599599"/>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Attitude and Orbit Control Subsystem contains sensors which monitor the satellite's orientation and which provide outputs to the Propulsion Subsystem to ensure that the satellite is pointing in the correct orientation.</a:t>
              </a:r>
            </a:p>
          </p:txBody>
        </p:sp>
      </p:grpSp>
      <p:grpSp>
        <p:nvGrpSpPr>
          <p:cNvPr id="35" name="Group 34">
            <a:extLst>
              <a:ext uri="{FF2B5EF4-FFF2-40B4-BE49-F238E27FC236}">
                <a16:creationId xmlns:a16="http://schemas.microsoft.com/office/drawing/2014/main" id="{D2245B64-2E25-1E16-5585-BFFFA61421F1}"/>
              </a:ext>
            </a:extLst>
          </p:cNvPr>
          <p:cNvGrpSpPr/>
          <p:nvPr/>
        </p:nvGrpSpPr>
        <p:grpSpPr>
          <a:xfrm>
            <a:off x="609600" y="5243551"/>
            <a:ext cx="6055360" cy="463938"/>
            <a:chOff x="609600" y="5191139"/>
            <a:chExt cx="6055360" cy="463938"/>
          </a:xfrm>
        </p:grpSpPr>
        <p:sp>
          <p:nvSpPr>
            <p:cNvPr id="15" name="Arrow: Pentagon 14">
              <a:extLst>
                <a:ext uri="{FF2B5EF4-FFF2-40B4-BE49-F238E27FC236}">
                  <a16:creationId xmlns:a16="http://schemas.microsoft.com/office/drawing/2014/main" id="{33FE242A-CDA1-122B-EAE9-F744CC5D2A8E}"/>
                </a:ext>
              </a:extLst>
            </p:cNvPr>
            <p:cNvSpPr/>
            <p:nvPr/>
          </p:nvSpPr>
          <p:spPr>
            <a:xfrm>
              <a:off x="609600" y="5191139"/>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Propulsion</a:t>
              </a:r>
            </a:p>
          </p:txBody>
        </p:sp>
        <p:sp>
          <p:nvSpPr>
            <p:cNvPr id="25" name="Rectangle 24">
              <a:extLst>
                <a:ext uri="{FF2B5EF4-FFF2-40B4-BE49-F238E27FC236}">
                  <a16:creationId xmlns:a16="http://schemas.microsoft.com/office/drawing/2014/main" id="{C02DAE09-B6AF-28D4-72F3-D697C65A83F9}"/>
                </a:ext>
              </a:extLst>
            </p:cNvPr>
            <p:cNvSpPr/>
            <p:nvPr/>
          </p:nvSpPr>
          <p:spPr>
            <a:xfrm>
              <a:off x="1535837" y="5191139"/>
              <a:ext cx="5129123" cy="463938"/>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Maintain orbital position, major attitude control corrections, orbital changes, and initial orbit deployment.</a:t>
              </a:r>
            </a:p>
          </p:txBody>
        </p:sp>
      </p:grpSp>
      <p:grpSp>
        <p:nvGrpSpPr>
          <p:cNvPr id="34" name="Group 33">
            <a:extLst>
              <a:ext uri="{FF2B5EF4-FFF2-40B4-BE49-F238E27FC236}">
                <a16:creationId xmlns:a16="http://schemas.microsoft.com/office/drawing/2014/main" id="{7F51FF9D-6452-674A-CBD2-9E8B853776D6}"/>
              </a:ext>
            </a:extLst>
          </p:cNvPr>
          <p:cNvGrpSpPr/>
          <p:nvPr/>
        </p:nvGrpSpPr>
        <p:grpSpPr>
          <a:xfrm>
            <a:off x="609600" y="5817889"/>
            <a:ext cx="6055360" cy="430512"/>
            <a:chOff x="609600" y="5888913"/>
            <a:chExt cx="6055360" cy="430512"/>
          </a:xfrm>
        </p:grpSpPr>
        <p:sp>
          <p:nvSpPr>
            <p:cNvPr id="16" name="Arrow: Pentagon 15">
              <a:extLst>
                <a:ext uri="{FF2B5EF4-FFF2-40B4-BE49-F238E27FC236}">
                  <a16:creationId xmlns:a16="http://schemas.microsoft.com/office/drawing/2014/main" id="{DD8C2A32-9B95-6732-9778-3ADC57E066FD}"/>
                </a:ext>
              </a:extLst>
            </p:cNvPr>
            <p:cNvSpPr/>
            <p:nvPr/>
          </p:nvSpPr>
          <p:spPr>
            <a:xfrm>
              <a:off x="609600" y="5888913"/>
              <a:ext cx="926237" cy="365760"/>
            </a:xfrm>
            <a:prstGeom prst="homePlate">
              <a:avLst>
                <a:gd name="adj" fmla="val 862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r>
                <a:rPr lang="en-US" sz="1200" dirty="0">
                  <a:solidFill>
                    <a:srgbClr val="0070C0"/>
                  </a:solidFill>
                </a:rPr>
                <a:t>Structure</a:t>
              </a:r>
            </a:p>
          </p:txBody>
        </p:sp>
        <p:sp>
          <p:nvSpPr>
            <p:cNvPr id="26" name="Rectangle 25">
              <a:extLst>
                <a:ext uri="{FF2B5EF4-FFF2-40B4-BE49-F238E27FC236}">
                  <a16:creationId xmlns:a16="http://schemas.microsoft.com/office/drawing/2014/main" id="{9D7735B8-F1A0-03E9-CBDF-1E37C005ADDD}"/>
                </a:ext>
              </a:extLst>
            </p:cNvPr>
            <p:cNvSpPr/>
            <p:nvPr/>
          </p:nvSpPr>
          <p:spPr>
            <a:xfrm>
              <a:off x="1535837" y="5888913"/>
              <a:ext cx="5129123" cy="43051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This subsystem provides mechanical support for all of the other subsystems in the satellite.</a:t>
              </a:r>
            </a:p>
          </p:txBody>
        </p:sp>
      </p:grpSp>
      <p:pic>
        <p:nvPicPr>
          <p:cNvPr id="49" name="Picture 48">
            <a:extLst>
              <a:ext uri="{FF2B5EF4-FFF2-40B4-BE49-F238E27FC236}">
                <a16:creationId xmlns:a16="http://schemas.microsoft.com/office/drawing/2014/main" id="{35765B6C-099F-102C-3792-6B0B97B6137B}"/>
              </a:ext>
            </a:extLst>
          </p:cNvPr>
          <p:cNvPicPr>
            <a:picLocks noChangeAspect="1"/>
          </p:cNvPicPr>
          <p:nvPr/>
        </p:nvPicPr>
        <p:blipFill>
          <a:blip r:embed="rId3"/>
          <a:stretch>
            <a:fillRect/>
          </a:stretch>
        </p:blipFill>
        <p:spPr>
          <a:xfrm>
            <a:off x="6619915" y="1793897"/>
            <a:ext cx="4962485" cy="3476712"/>
          </a:xfrm>
          <a:prstGeom prst="rect">
            <a:avLst/>
          </a:prstGeom>
        </p:spPr>
      </p:pic>
    </p:spTree>
    <p:extLst>
      <p:ext uri="{BB962C8B-B14F-4D97-AF65-F5344CB8AC3E}">
        <p14:creationId xmlns:p14="http://schemas.microsoft.com/office/powerpoint/2010/main" val="290358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D175-CEED-7EB9-DD96-4250CD7CAE19}"/>
              </a:ext>
            </a:extLst>
          </p:cNvPr>
          <p:cNvSpPr>
            <a:spLocks noGrp="1"/>
          </p:cNvSpPr>
          <p:nvPr>
            <p:ph type="title"/>
          </p:nvPr>
        </p:nvSpPr>
        <p:spPr/>
        <p:txBody>
          <a:bodyPr/>
          <a:lstStyle/>
          <a:p>
            <a:r>
              <a:rPr lang="en-US" dirty="0"/>
              <a:t>There are four most common types of satellites based on their application</a:t>
            </a:r>
          </a:p>
        </p:txBody>
      </p:sp>
      <p:grpSp>
        <p:nvGrpSpPr>
          <p:cNvPr id="48" name="Group 47">
            <a:extLst>
              <a:ext uri="{FF2B5EF4-FFF2-40B4-BE49-F238E27FC236}">
                <a16:creationId xmlns:a16="http://schemas.microsoft.com/office/drawing/2014/main" id="{5762DAE5-4E7B-3D7E-51FB-DA306B05D232}"/>
              </a:ext>
            </a:extLst>
          </p:cNvPr>
          <p:cNvGrpSpPr/>
          <p:nvPr/>
        </p:nvGrpSpPr>
        <p:grpSpPr>
          <a:xfrm>
            <a:off x="684721" y="2178114"/>
            <a:ext cx="10882082" cy="840466"/>
            <a:chOff x="684721" y="2195697"/>
            <a:chExt cx="10882082" cy="840466"/>
          </a:xfrm>
        </p:grpSpPr>
        <p:sp>
          <p:nvSpPr>
            <p:cNvPr id="9" name="Rectangle 8">
              <a:extLst>
                <a:ext uri="{FF2B5EF4-FFF2-40B4-BE49-F238E27FC236}">
                  <a16:creationId xmlns:a16="http://schemas.microsoft.com/office/drawing/2014/main" id="{D1638DD7-1717-868B-5E70-96A097AF0C25}"/>
                </a:ext>
              </a:extLst>
            </p:cNvPr>
            <p:cNvSpPr/>
            <p:nvPr/>
          </p:nvSpPr>
          <p:spPr>
            <a:xfrm>
              <a:off x="684721" y="2195698"/>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Communication</a:t>
              </a:r>
            </a:p>
          </p:txBody>
        </p:sp>
        <p:sp>
          <p:nvSpPr>
            <p:cNvPr id="10" name="Rectangle 9">
              <a:extLst>
                <a:ext uri="{FF2B5EF4-FFF2-40B4-BE49-F238E27FC236}">
                  <a16:creationId xmlns:a16="http://schemas.microsoft.com/office/drawing/2014/main" id="{E7516F8F-5F15-B5D3-96E5-2011261CE01A}"/>
                </a:ext>
              </a:extLst>
            </p:cNvPr>
            <p:cNvSpPr/>
            <p:nvPr/>
          </p:nvSpPr>
          <p:spPr>
            <a:xfrm>
              <a:off x="1912798" y="2195697"/>
              <a:ext cx="5658434" cy="84046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A communication satellite, usually located at GEO and equipped with a transponder — an integrated receiver and transmitter of radio signals — may receive signals from Earth and retransmit them back to the planet.</a:t>
              </a:r>
            </a:p>
          </p:txBody>
        </p:sp>
        <p:sp>
          <p:nvSpPr>
            <p:cNvPr id="38" name="Rectangle 37">
              <a:extLst>
                <a:ext uri="{FF2B5EF4-FFF2-40B4-BE49-F238E27FC236}">
                  <a16:creationId xmlns:a16="http://schemas.microsoft.com/office/drawing/2014/main" id="{4DD0E0BE-1E1F-6488-3378-88A96E9174C3}"/>
                </a:ext>
              </a:extLst>
            </p:cNvPr>
            <p:cNvSpPr/>
            <p:nvPr/>
          </p:nvSpPr>
          <p:spPr>
            <a:xfrm>
              <a:off x="7571232" y="2195697"/>
              <a:ext cx="3995571" cy="840466"/>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Transponder to send and receive signals; amplifiers, receivers, transmitters</a:t>
              </a:r>
            </a:p>
          </p:txBody>
        </p:sp>
      </p:grpSp>
      <p:grpSp>
        <p:nvGrpSpPr>
          <p:cNvPr id="47" name="Group 46">
            <a:extLst>
              <a:ext uri="{FF2B5EF4-FFF2-40B4-BE49-F238E27FC236}">
                <a16:creationId xmlns:a16="http://schemas.microsoft.com/office/drawing/2014/main" id="{FC72E912-49B6-3453-4DEE-D0349DC6CCF4}"/>
              </a:ext>
            </a:extLst>
          </p:cNvPr>
          <p:cNvGrpSpPr/>
          <p:nvPr/>
        </p:nvGrpSpPr>
        <p:grpSpPr>
          <a:xfrm>
            <a:off x="684721" y="3104821"/>
            <a:ext cx="10882082" cy="969611"/>
            <a:chOff x="684721" y="3442444"/>
            <a:chExt cx="10882082" cy="969611"/>
          </a:xfrm>
        </p:grpSpPr>
        <p:sp>
          <p:nvSpPr>
            <p:cNvPr id="12" name="Rectangle 11">
              <a:extLst>
                <a:ext uri="{FF2B5EF4-FFF2-40B4-BE49-F238E27FC236}">
                  <a16:creationId xmlns:a16="http://schemas.microsoft.com/office/drawing/2014/main" id="{9BFCB084-0C23-C411-1905-105368226DFA}"/>
                </a:ext>
              </a:extLst>
            </p:cNvPr>
            <p:cNvSpPr/>
            <p:nvPr/>
          </p:nvSpPr>
          <p:spPr>
            <a:xfrm>
              <a:off x="684721" y="3442445"/>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Earth observation</a:t>
              </a:r>
            </a:p>
          </p:txBody>
        </p:sp>
        <p:sp>
          <p:nvSpPr>
            <p:cNvPr id="13" name="Rectangle 12">
              <a:extLst>
                <a:ext uri="{FF2B5EF4-FFF2-40B4-BE49-F238E27FC236}">
                  <a16:creationId xmlns:a16="http://schemas.microsoft.com/office/drawing/2014/main" id="{AB891D8E-16B5-2595-9705-7D75F300DD9C}"/>
                </a:ext>
              </a:extLst>
            </p:cNvPr>
            <p:cNvSpPr/>
            <p:nvPr/>
          </p:nvSpPr>
          <p:spPr>
            <a:xfrm>
              <a:off x="1912798" y="3442444"/>
              <a:ext cx="5658434" cy="96961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The purpose of Earth observation type of satellites is to monitor our planet from space and report back on any changes they observe. It is possible to categorize Earth observation satellite into the following types: Weather satellites and Remote sensing satellites</a:t>
              </a:r>
            </a:p>
          </p:txBody>
        </p:sp>
        <p:sp>
          <p:nvSpPr>
            <p:cNvPr id="39" name="Rectangle 38">
              <a:extLst>
                <a:ext uri="{FF2B5EF4-FFF2-40B4-BE49-F238E27FC236}">
                  <a16:creationId xmlns:a16="http://schemas.microsoft.com/office/drawing/2014/main" id="{8455B5F8-BF7D-7BA7-1CA6-3069BCB467B3}"/>
                </a:ext>
              </a:extLst>
            </p:cNvPr>
            <p:cNvSpPr/>
            <p:nvPr/>
          </p:nvSpPr>
          <p:spPr>
            <a:xfrm>
              <a:off x="7571232" y="3442444"/>
              <a:ext cx="3995571" cy="96961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Cameras, sensors, spectrometers</a:t>
              </a:r>
            </a:p>
          </p:txBody>
        </p:sp>
      </p:grpSp>
      <p:grpSp>
        <p:nvGrpSpPr>
          <p:cNvPr id="46" name="Group 45">
            <a:extLst>
              <a:ext uri="{FF2B5EF4-FFF2-40B4-BE49-F238E27FC236}">
                <a16:creationId xmlns:a16="http://schemas.microsoft.com/office/drawing/2014/main" id="{A9CDCED4-B2D7-C7E3-4D25-FCB911EE994F}"/>
              </a:ext>
            </a:extLst>
          </p:cNvPr>
          <p:cNvGrpSpPr/>
          <p:nvPr/>
        </p:nvGrpSpPr>
        <p:grpSpPr>
          <a:xfrm>
            <a:off x="684721" y="4160673"/>
            <a:ext cx="10882082" cy="835442"/>
            <a:chOff x="684721" y="4489152"/>
            <a:chExt cx="10882082" cy="835442"/>
          </a:xfrm>
        </p:grpSpPr>
        <p:sp>
          <p:nvSpPr>
            <p:cNvPr id="15" name="Rectangle 14">
              <a:extLst>
                <a:ext uri="{FF2B5EF4-FFF2-40B4-BE49-F238E27FC236}">
                  <a16:creationId xmlns:a16="http://schemas.microsoft.com/office/drawing/2014/main" id="{7F4C6F9E-8012-6CA2-1BCA-996FF5F97025}"/>
                </a:ext>
              </a:extLst>
            </p:cNvPr>
            <p:cNvSpPr/>
            <p:nvPr/>
          </p:nvSpPr>
          <p:spPr>
            <a:xfrm>
              <a:off x="684721" y="4489153"/>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Navigation</a:t>
              </a:r>
            </a:p>
          </p:txBody>
        </p:sp>
        <p:sp>
          <p:nvSpPr>
            <p:cNvPr id="16" name="Rectangle 15">
              <a:extLst>
                <a:ext uri="{FF2B5EF4-FFF2-40B4-BE49-F238E27FC236}">
                  <a16:creationId xmlns:a16="http://schemas.microsoft.com/office/drawing/2014/main" id="{A5D18E52-5186-B984-5B8A-5D3F43525AFD}"/>
                </a:ext>
              </a:extLst>
            </p:cNvPr>
            <p:cNvSpPr/>
            <p:nvPr/>
          </p:nvSpPr>
          <p:spPr>
            <a:xfrm>
              <a:off x="1912798" y="4489152"/>
              <a:ext cx="5658434" cy="83544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b="0" i="0" dirty="0">
                  <a:solidFill>
                    <a:srgbClr val="000000"/>
                  </a:solidFill>
                  <a:effectLst/>
                </a:rPr>
                <a:t>The navigation system constellations are located between 20,000 and 37,000 kilometers from Earth’s surface. This type of satellite sends out signals that reveal their time, position in space</a:t>
              </a:r>
              <a:endParaRPr lang="en-US" sz="1200" dirty="0">
                <a:solidFill>
                  <a:schemeClr val="tx1"/>
                </a:solidFill>
              </a:endParaRPr>
            </a:p>
          </p:txBody>
        </p:sp>
        <p:sp>
          <p:nvSpPr>
            <p:cNvPr id="40" name="Rectangle 39">
              <a:extLst>
                <a:ext uri="{FF2B5EF4-FFF2-40B4-BE49-F238E27FC236}">
                  <a16:creationId xmlns:a16="http://schemas.microsoft.com/office/drawing/2014/main" id="{C3D39CAC-88F6-6D80-B2F3-8ED8E8D93F09}"/>
                </a:ext>
              </a:extLst>
            </p:cNvPr>
            <p:cNvSpPr/>
            <p:nvPr/>
          </p:nvSpPr>
          <p:spPr>
            <a:xfrm>
              <a:off x="7571232" y="4489152"/>
              <a:ext cx="3995571" cy="83544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0000"/>
                  </a:solidFill>
                </a:rPr>
                <a:t>Atomic clock, signal generator</a:t>
              </a:r>
              <a:endParaRPr lang="en-US" sz="1200" dirty="0">
                <a:solidFill>
                  <a:schemeClr val="tx1"/>
                </a:solidFill>
              </a:endParaRPr>
            </a:p>
          </p:txBody>
        </p:sp>
      </p:grpSp>
      <p:grpSp>
        <p:nvGrpSpPr>
          <p:cNvPr id="45" name="Group 44">
            <a:extLst>
              <a:ext uri="{FF2B5EF4-FFF2-40B4-BE49-F238E27FC236}">
                <a16:creationId xmlns:a16="http://schemas.microsoft.com/office/drawing/2014/main" id="{619D23F7-BA07-B9AF-DEAF-3DA7FDEAF829}"/>
              </a:ext>
            </a:extLst>
          </p:cNvPr>
          <p:cNvGrpSpPr/>
          <p:nvPr/>
        </p:nvGrpSpPr>
        <p:grpSpPr>
          <a:xfrm>
            <a:off x="684721" y="5082356"/>
            <a:ext cx="10882082" cy="762271"/>
            <a:chOff x="684721" y="4935347"/>
            <a:chExt cx="10882082" cy="762271"/>
          </a:xfrm>
        </p:grpSpPr>
        <p:sp>
          <p:nvSpPr>
            <p:cNvPr id="18" name="Rectangle 17">
              <a:extLst>
                <a:ext uri="{FF2B5EF4-FFF2-40B4-BE49-F238E27FC236}">
                  <a16:creationId xmlns:a16="http://schemas.microsoft.com/office/drawing/2014/main" id="{6272AB57-E3FF-9140-89CF-6655523EFDB1}"/>
                </a:ext>
              </a:extLst>
            </p:cNvPr>
            <p:cNvSpPr/>
            <p:nvPr/>
          </p:nvSpPr>
          <p:spPr>
            <a:xfrm>
              <a:off x="684721" y="4935347"/>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Scientific satellites </a:t>
              </a:r>
            </a:p>
          </p:txBody>
        </p:sp>
        <p:sp>
          <p:nvSpPr>
            <p:cNvPr id="19" name="Rectangle 18">
              <a:extLst>
                <a:ext uri="{FF2B5EF4-FFF2-40B4-BE49-F238E27FC236}">
                  <a16:creationId xmlns:a16="http://schemas.microsoft.com/office/drawing/2014/main" id="{C6AD20FB-D1C6-82EC-900C-7189B04C3B5C}"/>
                </a:ext>
              </a:extLst>
            </p:cNvPr>
            <p:cNvSpPr/>
            <p:nvPr/>
          </p:nvSpPr>
          <p:spPr>
            <a:xfrm>
              <a:off x="1912798" y="4935347"/>
              <a:ext cx="5658434" cy="76227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Scientific satellites are designed to conduct experiments and collect data for scientific research. These satellites are often used for astronomy, space physics, and other scientific investigations.</a:t>
              </a:r>
            </a:p>
          </p:txBody>
        </p:sp>
        <p:sp>
          <p:nvSpPr>
            <p:cNvPr id="41" name="Rectangle 40">
              <a:extLst>
                <a:ext uri="{FF2B5EF4-FFF2-40B4-BE49-F238E27FC236}">
                  <a16:creationId xmlns:a16="http://schemas.microsoft.com/office/drawing/2014/main" id="{18AED2B4-31CD-2E22-11F4-57218D69F0E3}"/>
                </a:ext>
              </a:extLst>
            </p:cNvPr>
            <p:cNvSpPr/>
            <p:nvPr/>
          </p:nvSpPr>
          <p:spPr>
            <a:xfrm>
              <a:off x="7571232" y="4935347"/>
              <a:ext cx="3995571" cy="76227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Telescopes, particle detectors, spectrometers, magnetometers, or other scientific instruments</a:t>
              </a:r>
            </a:p>
          </p:txBody>
        </p:sp>
      </p:grpSp>
      <p:cxnSp>
        <p:nvCxnSpPr>
          <p:cNvPr id="43" name="Straight Connector 42">
            <a:extLst>
              <a:ext uri="{FF2B5EF4-FFF2-40B4-BE49-F238E27FC236}">
                <a16:creationId xmlns:a16="http://schemas.microsoft.com/office/drawing/2014/main" id="{126EDD6C-E572-3915-6DF5-B16C6FC0837C}"/>
              </a:ext>
            </a:extLst>
          </p:cNvPr>
          <p:cNvCxnSpPr/>
          <p:nvPr/>
        </p:nvCxnSpPr>
        <p:spPr>
          <a:xfrm>
            <a:off x="7571232" y="1867218"/>
            <a:ext cx="0" cy="4052703"/>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FD1EA2-695D-0300-621A-41505C23011B}"/>
              </a:ext>
            </a:extLst>
          </p:cNvPr>
          <p:cNvCxnSpPr/>
          <p:nvPr/>
        </p:nvCxnSpPr>
        <p:spPr>
          <a:xfrm>
            <a:off x="1912799" y="1867218"/>
            <a:ext cx="0" cy="4052703"/>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286D8-995A-4748-F021-B5F255200E8B}"/>
              </a:ext>
            </a:extLst>
          </p:cNvPr>
          <p:cNvCxnSpPr>
            <a:cxnSpLocks/>
          </p:cNvCxnSpPr>
          <p:nvPr/>
        </p:nvCxnSpPr>
        <p:spPr>
          <a:xfrm flipH="1" flipV="1">
            <a:off x="625197" y="3073089"/>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A65FA1-0517-0028-CCAB-1BF2DA91FDD9}"/>
              </a:ext>
            </a:extLst>
          </p:cNvPr>
          <p:cNvCxnSpPr>
            <a:cxnSpLocks/>
          </p:cNvCxnSpPr>
          <p:nvPr/>
        </p:nvCxnSpPr>
        <p:spPr>
          <a:xfrm flipH="1" flipV="1">
            <a:off x="625197" y="4074432"/>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EE360A-5D83-874A-F64D-57B0DCF90740}"/>
              </a:ext>
            </a:extLst>
          </p:cNvPr>
          <p:cNvCxnSpPr>
            <a:cxnSpLocks/>
          </p:cNvCxnSpPr>
          <p:nvPr/>
        </p:nvCxnSpPr>
        <p:spPr>
          <a:xfrm flipH="1" flipV="1">
            <a:off x="625197" y="5014403"/>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AA4CA6-AB58-CE3E-500E-17C0CF65821A}"/>
              </a:ext>
            </a:extLst>
          </p:cNvPr>
          <p:cNvCxnSpPr>
            <a:cxnSpLocks/>
          </p:cNvCxnSpPr>
          <p:nvPr/>
        </p:nvCxnSpPr>
        <p:spPr>
          <a:xfrm flipH="1" flipV="1">
            <a:off x="625197" y="2088323"/>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64912E2-0BB4-7A62-C46B-AA17F8030FBA}"/>
              </a:ext>
            </a:extLst>
          </p:cNvPr>
          <p:cNvSpPr txBox="1"/>
          <p:nvPr/>
        </p:nvSpPr>
        <p:spPr>
          <a:xfrm>
            <a:off x="2253817" y="1803225"/>
            <a:ext cx="4876800" cy="2850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b="0" i="0" dirty="0">
                <a:solidFill>
                  <a:schemeClr val="tx1"/>
                </a:solidFill>
                <a:effectLst/>
              </a:rPr>
              <a:t>Description</a:t>
            </a:r>
          </a:p>
        </p:txBody>
      </p:sp>
      <p:sp>
        <p:nvSpPr>
          <p:cNvPr id="59" name="TextBox 58">
            <a:extLst>
              <a:ext uri="{FF2B5EF4-FFF2-40B4-BE49-F238E27FC236}">
                <a16:creationId xmlns:a16="http://schemas.microsoft.com/office/drawing/2014/main" id="{A214FB56-6D64-1241-69B6-4772D2CAFD4F}"/>
              </a:ext>
            </a:extLst>
          </p:cNvPr>
          <p:cNvSpPr txBox="1"/>
          <p:nvPr/>
        </p:nvSpPr>
        <p:spPr>
          <a:xfrm>
            <a:off x="7924498" y="1803225"/>
            <a:ext cx="2988688" cy="2850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b="0" i="0" dirty="0">
                <a:solidFill>
                  <a:schemeClr val="tx1"/>
                </a:solidFill>
                <a:effectLst/>
              </a:rPr>
              <a:t>Payload</a:t>
            </a:r>
          </a:p>
        </p:txBody>
      </p:sp>
    </p:spTree>
    <p:extLst>
      <p:ext uri="{BB962C8B-B14F-4D97-AF65-F5344CB8AC3E}">
        <p14:creationId xmlns:p14="http://schemas.microsoft.com/office/powerpoint/2010/main" val="347950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6D175-CEED-7EB9-DD96-4250CD7CAE19}"/>
              </a:ext>
            </a:extLst>
          </p:cNvPr>
          <p:cNvSpPr>
            <a:spLocks noGrp="1"/>
          </p:cNvSpPr>
          <p:nvPr>
            <p:ph type="title"/>
          </p:nvPr>
        </p:nvSpPr>
        <p:spPr/>
        <p:txBody>
          <a:bodyPr/>
          <a:lstStyle/>
          <a:p>
            <a:r>
              <a:rPr lang="en-US" i="0" dirty="0">
                <a:solidFill>
                  <a:schemeClr val="tx1"/>
                </a:solidFill>
                <a:effectLst/>
              </a:rPr>
              <a:t>Satellites are usually classified based on their orbital altitude which directly affects their coverage and the speed at which they travel around the planet</a:t>
            </a:r>
          </a:p>
        </p:txBody>
      </p:sp>
      <p:sp>
        <p:nvSpPr>
          <p:cNvPr id="9" name="Rectangle 8">
            <a:extLst>
              <a:ext uri="{FF2B5EF4-FFF2-40B4-BE49-F238E27FC236}">
                <a16:creationId xmlns:a16="http://schemas.microsoft.com/office/drawing/2014/main" id="{D1638DD7-1717-868B-5E70-96A097AF0C25}"/>
              </a:ext>
            </a:extLst>
          </p:cNvPr>
          <p:cNvSpPr/>
          <p:nvPr/>
        </p:nvSpPr>
        <p:spPr>
          <a:xfrm>
            <a:off x="684721" y="2186997"/>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Low Earth orbit (LEO)</a:t>
            </a:r>
          </a:p>
        </p:txBody>
      </p:sp>
      <p:sp>
        <p:nvSpPr>
          <p:cNvPr id="10" name="Rectangle 9">
            <a:extLst>
              <a:ext uri="{FF2B5EF4-FFF2-40B4-BE49-F238E27FC236}">
                <a16:creationId xmlns:a16="http://schemas.microsoft.com/office/drawing/2014/main" id="{E7516F8F-5F15-B5D3-96E5-2011261CE01A}"/>
              </a:ext>
            </a:extLst>
          </p:cNvPr>
          <p:cNvSpPr/>
          <p:nvPr/>
        </p:nvSpPr>
        <p:spPr>
          <a:xfrm>
            <a:off x="1912797" y="2186996"/>
            <a:ext cx="9594481" cy="551134"/>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A low Earth orbit (LEO) is, as the name suggests, an orbit that is relatively close to Earth’s surface. It is normally at an altitude of less than 1000 km but could be as low as 160 km above Earth – which is low compared to other orbits, but still very far above Earth’s surface.</a:t>
            </a:r>
          </a:p>
        </p:txBody>
      </p:sp>
      <p:sp>
        <p:nvSpPr>
          <p:cNvPr id="12" name="Rectangle 11">
            <a:extLst>
              <a:ext uri="{FF2B5EF4-FFF2-40B4-BE49-F238E27FC236}">
                <a16:creationId xmlns:a16="http://schemas.microsoft.com/office/drawing/2014/main" id="{9BFCB084-0C23-C411-1905-105368226DFA}"/>
              </a:ext>
            </a:extLst>
          </p:cNvPr>
          <p:cNvSpPr/>
          <p:nvPr/>
        </p:nvSpPr>
        <p:spPr>
          <a:xfrm>
            <a:off x="684721" y="2811860"/>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Medium Earth orbit (MEO)</a:t>
            </a:r>
          </a:p>
        </p:txBody>
      </p:sp>
      <p:sp>
        <p:nvSpPr>
          <p:cNvPr id="13" name="Rectangle 12">
            <a:extLst>
              <a:ext uri="{FF2B5EF4-FFF2-40B4-BE49-F238E27FC236}">
                <a16:creationId xmlns:a16="http://schemas.microsoft.com/office/drawing/2014/main" id="{AB891D8E-16B5-2595-9705-7D75F300DD9C}"/>
              </a:ext>
            </a:extLst>
          </p:cNvPr>
          <p:cNvSpPr/>
          <p:nvPr/>
        </p:nvSpPr>
        <p:spPr>
          <a:xfrm>
            <a:off x="1912797" y="2811860"/>
            <a:ext cx="9594481" cy="609192"/>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Medium Earth orbit comprises a wide range of orbits anywhere between LEO and GEO. It is similar to LEO in that it also does not need to take specific paths around Earth, and it is used by a variety of satellites with many different applications.</a:t>
            </a:r>
          </a:p>
        </p:txBody>
      </p:sp>
      <p:sp>
        <p:nvSpPr>
          <p:cNvPr id="15" name="Rectangle 14">
            <a:extLst>
              <a:ext uri="{FF2B5EF4-FFF2-40B4-BE49-F238E27FC236}">
                <a16:creationId xmlns:a16="http://schemas.microsoft.com/office/drawing/2014/main" id="{7F4C6F9E-8012-6CA2-1BCA-996FF5F97025}"/>
              </a:ext>
            </a:extLst>
          </p:cNvPr>
          <p:cNvSpPr/>
          <p:nvPr/>
        </p:nvSpPr>
        <p:spPr>
          <a:xfrm>
            <a:off x="684721" y="3424572"/>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Geostationary orbit (GEO);</a:t>
            </a:r>
          </a:p>
        </p:txBody>
      </p:sp>
      <p:sp>
        <p:nvSpPr>
          <p:cNvPr id="16" name="Rectangle 15">
            <a:extLst>
              <a:ext uri="{FF2B5EF4-FFF2-40B4-BE49-F238E27FC236}">
                <a16:creationId xmlns:a16="http://schemas.microsoft.com/office/drawing/2014/main" id="{A5D18E52-5186-B984-5B8A-5D3F43525AFD}"/>
              </a:ext>
            </a:extLst>
          </p:cNvPr>
          <p:cNvSpPr/>
          <p:nvPr/>
        </p:nvSpPr>
        <p:spPr>
          <a:xfrm>
            <a:off x="1912797" y="3424571"/>
            <a:ext cx="9594481" cy="52295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b="0" i="0" dirty="0">
                <a:solidFill>
                  <a:srgbClr val="000000"/>
                </a:solidFill>
                <a:effectLst/>
              </a:rPr>
              <a:t>Satellites in geostationary orbit (GEO) circle Earth above the equator from west to east following Earth’s rotation – taking 23 hours 56 minutes and 4 seconds – by travelling at exactly the same rate as Earth. This makes satellites in GEO appear to be ‘stationary’ over a fixed position.</a:t>
            </a:r>
            <a:endParaRPr lang="en-US" sz="1200" dirty="0">
              <a:solidFill>
                <a:schemeClr val="tx1"/>
              </a:solidFill>
            </a:endParaRPr>
          </a:p>
        </p:txBody>
      </p:sp>
      <p:sp>
        <p:nvSpPr>
          <p:cNvPr id="18" name="Rectangle 17">
            <a:extLst>
              <a:ext uri="{FF2B5EF4-FFF2-40B4-BE49-F238E27FC236}">
                <a16:creationId xmlns:a16="http://schemas.microsoft.com/office/drawing/2014/main" id="{6272AB57-E3FF-9140-89CF-6655523EFDB1}"/>
              </a:ext>
            </a:extLst>
          </p:cNvPr>
          <p:cNvSpPr/>
          <p:nvPr/>
        </p:nvSpPr>
        <p:spPr>
          <a:xfrm>
            <a:off x="684723" y="4052546"/>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Polar orbit and Sun-synchronous orbit (SSO)</a:t>
            </a:r>
          </a:p>
        </p:txBody>
      </p:sp>
      <p:sp>
        <p:nvSpPr>
          <p:cNvPr id="19" name="Rectangle 18">
            <a:extLst>
              <a:ext uri="{FF2B5EF4-FFF2-40B4-BE49-F238E27FC236}">
                <a16:creationId xmlns:a16="http://schemas.microsoft.com/office/drawing/2014/main" id="{C6AD20FB-D1C6-82EC-900C-7189B04C3B5C}"/>
              </a:ext>
            </a:extLst>
          </p:cNvPr>
          <p:cNvSpPr/>
          <p:nvPr/>
        </p:nvSpPr>
        <p:spPr>
          <a:xfrm>
            <a:off x="1912799" y="4052546"/>
            <a:ext cx="9594481" cy="1028277"/>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Satellites in polar orbits usually travel past Earth from north to south rather than from west to east, passing roughly over Earth's poles. Polar orbits are a type of low Earth orbit, as they are at low altitudes between 200 to 1000 km. Sun-synchronous orbit (SSO) is a particular kind of polar orbit. Satellites in SSO, travelling over the polar regions, are synchronous with the Sun. This means they are </a:t>
            </a:r>
            <a:r>
              <a:rPr lang="en-US" sz="1200" dirty="0" err="1">
                <a:solidFill>
                  <a:schemeClr val="tx1"/>
                </a:solidFill>
              </a:rPr>
              <a:t>synchronised</a:t>
            </a:r>
            <a:r>
              <a:rPr lang="en-US" sz="1200" dirty="0">
                <a:solidFill>
                  <a:schemeClr val="tx1"/>
                </a:solidFill>
              </a:rPr>
              <a:t> to always be in the same ‘fixed’ position relative to the Sun. This means that the satellite always visits the same spot at the same local time – for example, passing the city of Paris every day at noon exactly.</a:t>
            </a:r>
          </a:p>
        </p:txBody>
      </p:sp>
      <p:cxnSp>
        <p:nvCxnSpPr>
          <p:cNvPr id="44" name="Straight Connector 43">
            <a:extLst>
              <a:ext uri="{FF2B5EF4-FFF2-40B4-BE49-F238E27FC236}">
                <a16:creationId xmlns:a16="http://schemas.microsoft.com/office/drawing/2014/main" id="{D1FD1EA2-695D-0300-621A-41505C23011B}"/>
              </a:ext>
            </a:extLst>
          </p:cNvPr>
          <p:cNvCxnSpPr/>
          <p:nvPr/>
        </p:nvCxnSpPr>
        <p:spPr>
          <a:xfrm>
            <a:off x="1912799" y="1876100"/>
            <a:ext cx="0" cy="4052703"/>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286D8-995A-4748-F021-B5F255200E8B}"/>
              </a:ext>
            </a:extLst>
          </p:cNvPr>
          <p:cNvCxnSpPr>
            <a:cxnSpLocks/>
          </p:cNvCxnSpPr>
          <p:nvPr/>
        </p:nvCxnSpPr>
        <p:spPr>
          <a:xfrm flipH="1" flipV="1">
            <a:off x="625197" y="2780127"/>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A65FA1-0517-0028-CCAB-1BF2DA91FDD9}"/>
              </a:ext>
            </a:extLst>
          </p:cNvPr>
          <p:cNvCxnSpPr>
            <a:cxnSpLocks/>
          </p:cNvCxnSpPr>
          <p:nvPr/>
        </p:nvCxnSpPr>
        <p:spPr>
          <a:xfrm flipH="1" flipV="1">
            <a:off x="625197" y="3364222"/>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EE360A-5D83-874A-F64D-57B0DCF90740}"/>
              </a:ext>
            </a:extLst>
          </p:cNvPr>
          <p:cNvCxnSpPr>
            <a:cxnSpLocks/>
          </p:cNvCxnSpPr>
          <p:nvPr/>
        </p:nvCxnSpPr>
        <p:spPr>
          <a:xfrm flipH="1" flipV="1">
            <a:off x="625197" y="3984591"/>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AA4CA6-AB58-CE3E-500E-17C0CF65821A}"/>
              </a:ext>
            </a:extLst>
          </p:cNvPr>
          <p:cNvCxnSpPr>
            <a:cxnSpLocks/>
          </p:cNvCxnSpPr>
          <p:nvPr/>
        </p:nvCxnSpPr>
        <p:spPr>
          <a:xfrm flipH="1" flipV="1">
            <a:off x="625197" y="2097205"/>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64912E2-0BB4-7A62-C46B-AA17F8030FBA}"/>
              </a:ext>
            </a:extLst>
          </p:cNvPr>
          <p:cNvSpPr txBox="1"/>
          <p:nvPr/>
        </p:nvSpPr>
        <p:spPr>
          <a:xfrm>
            <a:off x="2253817" y="1812107"/>
            <a:ext cx="4876800" cy="2850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b="0" i="0" dirty="0">
                <a:solidFill>
                  <a:schemeClr val="tx1"/>
                </a:solidFill>
                <a:effectLst/>
              </a:rPr>
              <a:t>Description</a:t>
            </a:r>
          </a:p>
        </p:txBody>
      </p:sp>
      <p:sp>
        <p:nvSpPr>
          <p:cNvPr id="4" name="Rectangle 3">
            <a:extLst>
              <a:ext uri="{FF2B5EF4-FFF2-40B4-BE49-F238E27FC236}">
                <a16:creationId xmlns:a16="http://schemas.microsoft.com/office/drawing/2014/main" id="{9CC955D5-9D71-3018-47EC-42E76CC685D9}"/>
              </a:ext>
            </a:extLst>
          </p:cNvPr>
          <p:cNvSpPr/>
          <p:nvPr/>
        </p:nvSpPr>
        <p:spPr>
          <a:xfrm>
            <a:off x="684721" y="5231939"/>
            <a:ext cx="1228078" cy="36576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rgbClr val="0070C0"/>
                </a:solidFill>
              </a:rPr>
              <a:t>Transfer orbits and geostationary transfer orbit (GTO)</a:t>
            </a:r>
          </a:p>
        </p:txBody>
      </p:sp>
      <p:sp>
        <p:nvSpPr>
          <p:cNvPr id="5" name="Rectangle 4">
            <a:extLst>
              <a:ext uri="{FF2B5EF4-FFF2-40B4-BE49-F238E27FC236}">
                <a16:creationId xmlns:a16="http://schemas.microsoft.com/office/drawing/2014/main" id="{CD85B88D-B75B-EBDB-959F-E7BB429B6CF1}"/>
              </a:ext>
            </a:extLst>
          </p:cNvPr>
          <p:cNvSpPr/>
          <p:nvPr/>
        </p:nvSpPr>
        <p:spPr>
          <a:xfrm>
            <a:off x="1912797" y="5231939"/>
            <a:ext cx="9594481" cy="762271"/>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vert="horz" rtlCol="0" anchor="t"/>
          <a:lstStyle/>
          <a:p>
            <a:r>
              <a:rPr lang="en-US" sz="1200" dirty="0">
                <a:solidFill>
                  <a:schemeClr val="tx1"/>
                </a:solidFill>
              </a:rPr>
              <a:t>Transfer orbits are a special kind of orbit used to get from one orbit to another. When satellites are launched from Earth and carried to space with launch vehicles such as Ariane 5, the satellites are not always placed directly on their final orbit. Often, the satellites are instead placed on a transfer orbit: an orbit where, by using relatively little energy from built-in motors, the satellite or spacecraft can move from one orbit to another.</a:t>
            </a:r>
          </a:p>
        </p:txBody>
      </p:sp>
      <p:cxnSp>
        <p:nvCxnSpPr>
          <p:cNvPr id="8" name="Straight Connector 7">
            <a:extLst>
              <a:ext uri="{FF2B5EF4-FFF2-40B4-BE49-F238E27FC236}">
                <a16:creationId xmlns:a16="http://schemas.microsoft.com/office/drawing/2014/main" id="{5B922E5E-8999-FC51-8FC3-3BB14F8D0FDF}"/>
              </a:ext>
            </a:extLst>
          </p:cNvPr>
          <p:cNvCxnSpPr>
            <a:cxnSpLocks/>
          </p:cNvCxnSpPr>
          <p:nvPr/>
        </p:nvCxnSpPr>
        <p:spPr>
          <a:xfrm flipH="1" flipV="1">
            <a:off x="625197" y="5119597"/>
            <a:ext cx="10941606" cy="0"/>
          </a:xfrm>
          <a:prstGeom prst="line">
            <a:avLst/>
          </a:prstGeom>
          <a:ln w="31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F55FD55-FC2F-1FE7-890F-10B6D3888CB4}"/>
              </a:ext>
            </a:extLst>
          </p:cNvPr>
          <p:cNvSpPr txBox="1"/>
          <p:nvPr/>
        </p:nvSpPr>
        <p:spPr>
          <a:xfrm>
            <a:off x="625197" y="1812107"/>
            <a:ext cx="1287604" cy="2850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b="0" i="0" dirty="0">
                <a:solidFill>
                  <a:schemeClr val="tx1"/>
                </a:solidFill>
                <a:effectLst/>
              </a:rPr>
              <a:t>Orbit</a:t>
            </a:r>
          </a:p>
        </p:txBody>
      </p:sp>
    </p:spTree>
    <p:extLst>
      <p:ext uri="{BB962C8B-B14F-4D97-AF65-F5344CB8AC3E}">
        <p14:creationId xmlns:p14="http://schemas.microsoft.com/office/powerpoint/2010/main" val="2439082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rocket&#10;&#10;Description automatically generated">
            <a:extLst>
              <a:ext uri="{FF2B5EF4-FFF2-40B4-BE49-F238E27FC236}">
                <a16:creationId xmlns:a16="http://schemas.microsoft.com/office/drawing/2014/main" id="{E0F86F2C-E132-8FF0-5267-3D86BA7F5DAD}"/>
              </a:ext>
            </a:extLst>
          </p:cNvPr>
          <p:cNvPicPr>
            <a:picLocks noChangeAspect="1"/>
          </p:cNvPicPr>
          <p:nvPr/>
        </p:nvPicPr>
        <p:blipFill rotWithShape="1">
          <a:blip r:embed="rId2"/>
          <a:srcRect l="2167"/>
          <a:stretch/>
        </p:blipFill>
        <p:spPr>
          <a:xfrm>
            <a:off x="4998127" y="1805129"/>
            <a:ext cx="6584273" cy="4323041"/>
          </a:xfrm>
          <a:prstGeom prst="rect">
            <a:avLst/>
          </a:prstGeom>
        </p:spPr>
      </p:pic>
      <p:sp>
        <p:nvSpPr>
          <p:cNvPr id="2" name="Title 1">
            <a:extLst>
              <a:ext uri="{FF2B5EF4-FFF2-40B4-BE49-F238E27FC236}">
                <a16:creationId xmlns:a16="http://schemas.microsoft.com/office/drawing/2014/main" id="{6B4C6F0C-A263-0569-6527-031A407A4A11}"/>
              </a:ext>
            </a:extLst>
          </p:cNvPr>
          <p:cNvSpPr>
            <a:spLocks noGrp="1"/>
          </p:cNvSpPr>
          <p:nvPr>
            <p:ph type="title"/>
          </p:nvPr>
        </p:nvSpPr>
        <p:spPr/>
        <p:txBody>
          <a:bodyPr/>
          <a:lstStyle/>
          <a:p>
            <a:r>
              <a:rPr lang="en-US" dirty="0"/>
              <a:t>Launching a satellite into space requires a very powerful multistage rocket to propel it into the right orbit</a:t>
            </a:r>
          </a:p>
        </p:txBody>
      </p:sp>
      <p:sp>
        <p:nvSpPr>
          <p:cNvPr id="4" name="Arrow: Chevron 3">
            <a:extLst>
              <a:ext uri="{FF2B5EF4-FFF2-40B4-BE49-F238E27FC236}">
                <a16:creationId xmlns:a16="http://schemas.microsoft.com/office/drawing/2014/main" id="{E59894B7-72F6-11AE-6871-235F224930E7}"/>
              </a:ext>
            </a:extLst>
          </p:cNvPr>
          <p:cNvSpPr/>
          <p:nvPr/>
        </p:nvSpPr>
        <p:spPr>
          <a:xfrm rot="16200000">
            <a:off x="642892" y="5000344"/>
            <a:ext cx="904039" cy="970625"/>
          </a:xfrm>
          <a:prstGeom prst="chevron">
            <a:avLst>
              <a:gd name="adj" fmla="val 1479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bg1"/>
                </a:solidFill>
              </a:rPr>
              <a:t>Stage  1</a:t>
            </a:r>
          </a:p>
        </p:txBody>
      </p:sp>
      <p:sp>
        <p:nvSpPr>
          <p:cNvPr id="6" name="Arrow: Chevron 5">
            <a:extLst>
              <a:ext uri="{FF2B5EF4-FFF2-40B4-BE49-F238E27FC236}">
                <a16:creationId xmlns:a16="http://schemas.microsoft.com/office/drawing/2014/main" id="{453E896E-4ABD-303F-CFB8-B766646654E0}"/>
              </a:ext>
            </a:extLst>
          </p:cNvPr>
          <p:cNvSpPr/>
          <p:nvPr/>
        </p:nvSpPr>
        <p:spPr>
          <a:xfrm rot="16200000">
            <a:off x="642894" y="3968563"/>
            <a:ext cx="904039" cy="970625"/>
          </a:xfrm>
          <a:prstGeom prst="chevron">
            <a:avLst>
              <a:gd name="adj" fmla="val 1479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bg1"/>
                </a:solidFill>
              </a:rPr>
              <a:t>Stage 2</a:t>
            </a:r>
          </a:p>
        </p:txBody>
      </p:sp>
      <p:sp>
        <p:nvSpPr>
          <p:cNvPr id="7" name="Arrow: Chevron 6">
            <a:extLst>
              <a:ext uri="{FF2B5EF4-FFF2-40B4-BE49-F238E27FC236}">
                <a16:creationId xmlns:a16="http://schemas.microsoft.com/office/drawing/2014/main" id="{056562CE-E11B-3B05-1D0C-B54270629959}"/>
              </a:ext>
            </a:extLst>
          </p:cNvPr>
          <p:cNvSpPr/>
          <p:nvPr/>
        </p:nvSpPr>
        <p:spPr>
          <a:xfrm rot="16200000">
            <a:off x="642893" y="2936783"/>
            <a:ext cx="904039" cy="970625"/>
          </a:xfrm>
          <a:prstGeom prst="chevron">
            <a:avLst>
              <a:gd name="adj" fmla="val 1479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bg1"/>
                </a:solidFill>
              </a:rPr>
              <a:t>Stage 3</a:t>
            </a:r>
          </a:p>
        </p:txBody>
      </p:sp>
      <p:sp>
        <p:nvSpPr>
          <p:cNvPr id="8" name="Arrow: Chevron 7">
            <a:extLst>
              <a:ext uri="{FF2B5EF4-FFF2-40B4-BE49-F238E27FC236}">
                <a16:creationId xmlns:a16="http://schemas.microsoft.com/office/drawing/2014/main" id="{F5D39B6D-D387-B128-F2FA-82A768C49D26}"/>
              </a:ext>
            </a:extLst>
          </p:cNvPr>
          <p:cNvSpPr/>
          <p:nvPr/>
        </p:nvSpPr>
        <p:spPr>
          <a:xfrm rot="16200000">
            <a:off x="642893" y="1905003"/>
            <a:ext cx="904039" cy="970625"/>
          </a:xfrm>
          <a:prstGeom prst="chevron">
            <a:avLst>
              <a:gd name="adj" fmla="val 14796"/>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bg1"/>
                </a:solidFill>
              </a:rPr>
              <a:t>Stage 4</a:t>
            </a:r>
          </a:p>
        </p:txBody>
      </p:sp>
      <p:sp>
        <p:nvSpPr>
          <p:cNvPr id="9" name="Rectangle 8">
            <a:extLst>
              <a:ext uri="{FF2B5EF4-FFF2-40B4-BE49-F238E27FC236}">
                <a16:creationId xmlns:a16="http://schemas.microsoft.com/office/drawing/2014/main" id="{3020AF35-A626-6689-291F-FC607499758F}"/>
              </a:ext>
            </a:extLst>
          </p:cNvPr>
          <p:cNvSpPr/>
          <p:nvPr/>
        </p:nvSpPr>
        <p:spPr>
          <a:xfrm>
            <a:off x="1580224" y="5033634"/>
            <a:ext cx="3293618" cy="9040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first stage of launch vehicle contains rockets and fuel for lifting the satellite along with launch vehicle from ground.</a:t>
            </a:r>
          </a:p>
        </p:txBody>
      </p:sp>
      <p:sp>
        <p:nvSpPr>
          <p:cNvPr id="10" name="Rectangle 9">
            <a:extLst>
              <a:ext uri="{FF2B5EF4-FFF2-40B4-BE49-F238E27FC236}">
                <a16:creationId xmlns:a16="http://schemas.microsoft.com/office/drawing/2014/main" id="{7D3A3586-BEA5-5D59-68FE-25833A140FEC}"/>
              </a:ext>
            </a:extLst>
          </p:cNvPr>
          <p:cNvSpPr/>
          <p:nvPr/>
        </p:nvSpPr>
        <p:spPr>
          <a:xfrm>
            <a:off x="1580226" y="3998900"/>
            <a:ext cx="3293618" cy="9040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second stage of launch vehicle contains smaller rockets. These are ignited after completion of first stage. They have their own fuel tanks in order to send the satellite into space.</a:t>
            </a:r>
          </a:p>
        </p:txBody>
      </p:sp>
      <p:sp>
        <p:nvSpPr>
          <p:cNvPr id="11" name="Rectangle 10">
            <a:extLst>
              <a:ext uri="{FF2B5EF4-FFF2-40B4-BE49-F238E27FC236}">
                <a16:creationId xmlns:a16="http://schemas.microsoft.com/office/drawing/2014/main" id="{AD691ACE-C89C-6D7F-F359-66CC842B5F92}"/>
              </a:ext>
            </a:extLst>
          </p:cNvPr>
          <p:cNvSpPr/>
          <p:nvPr/>
        </p:nvSpPr>
        <p:spPr>
          <a:xfrm>
            <a:off x="1580224" y="2969091"/>
            <a:ext cx="3293618" cy="9040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third (upper) stage of the launch vehicle is connected to the satellite fairing. This fairing is a metal shield, which contains the satellite and it protects the satellite.</a:t>
            </a:r>
          </a:p>
        </p:txBody>
      </p:sp>
      <p:sp>
        <p:nvSpPr>
          <p:cNvPr id="12" name="Rectangle 11">
            <a:extLst>
              <a:ext uri="{FF2B5EF4-FFF2-40B4-BE49-F238E27FC236}">
                <a16:creationId xmlns:a16="http://schemas.microsoft.com/office/drawing/2014/main" id="{9973A4DE-778A-2D3C-118A-A5139DEC08CF}"/>
              </a:ext>
            </a:extLst>
          </p:cNvPr>
          <p:cNvSpPr/>
          <p:nvPr/>
        </p:nvSpPr>
        <p:spPr>
          <a:xfrm>
            <a:off x="1580224" y="1939282"/>
            <a:ext cx="3293618" cy="9040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Satellite gets separated from the upper stage of launch vehicle, when it has been reached to out of Earth's atmosphere. Then, the satellite will go to a “transfer orbit”. This orbit sends the satellite higher into space.</a:t>
            </a:r>
          </a:p>
        </p:txBody>
      </p:sp>
      <p:sp>
        <p:nvSpPr>
          <p:cNvPr id="16" name="TextBox 15">
            <a:extLst>
              <a:ext uri="{FF2B5EF4-FFF2-40B4-BE49-F238E27FC236}">
                <a16:creationId xmlns:a16="http://schemas.microsoft.com/office/drawing/2014/main" id="{9D95FB36-93E9-8D54-2DC9-1C6DFAA3B3FA}"/>
              </a:ext>
            </a:extLst>
          </p:cNvPr>
          <p:cNvSpPr txBox="1"/>
          <p:nvPr/>
        </p:nvSpPr>
        <p:spPr>
          <a:xfrm>
            <a:off x="4998126" y="6063734"/>
            <a:ext cx="6584273" cy="369332"/>
          </a:xfrm>
          <a:prstGeom prst="rect">
            <a:avLst/>
          </a:prstGeom>
          <a:noFill/>
        </p:spPr>
        <p:txBody>
          <a:bodyPr wrap="square">
            <a:noAutofit/>
          </a:bodyPr>
          <a:lstStyle/>
          <a:p>
            <a:r>
              <a:rPr lang="en-US" sz="1000" b="0" i="0" dirty="0">
                <a:solidFill>
                  <a:srgbClr val="000000"/>
                </a:solidFill>
                <a:effectLst/>
                <a:latin typeface="Arial" panose="020B0604020202020204" pitchFamily="34" charset="0"/>
              </a:rPr>
              <a:t>Source: https://science.nasa.gov/resource/dawn-launch-vehicle-diagram/ </a:t>
            </a:r>
            <a:endParaRPr lang="en-US" sz="1000" dirty="0"/>
          </a:p>
        </p:txBody>
      </p:sp>
    </p:spTree>
    <p:extLst>
      <p:ext uri="{BB962C8B-B14F-4D97-AF65-F5344CB8AC3E}">
        <p14:creationId xmlns:p14="http://schemas.microsoft.com/office/powerpoint/2010/main" val="120410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0219-1A01-D487-A1A8-7E2252163C5F}"/>
              </a:ext>
            </a:extLst>
          </p:cNvPr>
          <p:cNvSpPr>
            <a:spLocks noGrp="1"/>
          </p:cNvSpPr>
          <p:nvPr>
            <p:ph type="title"/>
          </p:nvPr>
        </p:nvSpPr>
        <p:spPr/>
        <p:txBody>
          <a:bodyPr/>
          <a:lstStyle/>
          <a:p>
            <a:r>
              <a:rPr lang="en-US" sz="2800" dirty="0">
                <a:solidFill>
                  <a:schemeClr val="tx1"/>
                </a:solidFill>
              </a:rPr>
              <a:t>There are two types of satellite launch vehicles</a:t>
            </a:r>
          </a:p>
        </p:txBody>
      </p:sp>
      <p:sp>
        <p:nvSpPr>
          <p:cNvPr id="5" name="Rectangle 4">
            <a:extLst>
              <a:ext uri="{FF2B5EF4-FFF2-40B4-BE49-F238E27FC236}">
                <a16:creationId xmlns:a16="http://schemas.microsoft.com/office/drawing/2014/main" id="{96B9B8B4-ED57-DD18-83A9-C78E162DCD50}"/>
              </a:ext>
            </a:extLst>
          </p:cNvPr>
          <p:cNvSpPr/>
          <p:nvPr/>
        </p:nvSpPr>
        <p:spPr>
          <a:xfrm>
            <a:off x="1632012" y="1811043"/>
            <a:ext cx="4134036" cy="3395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Expendable Launch Vehicles (ELV)</a:t>
            </a:r>
          </a:p>
        </p:txBody>
      </p:sp>
      <p:sp>
        <p:nvSpPr>
          <p:cNvPr id="6" name="Rectangle 5">
            <a:extLst>
              <a:ext uri="{FF2B5EF4-FFF2-40B4-BE49-F238E27FC236}">
                <a16:creationId xmlns:a16="http://schemas.microsoft.com/office/drawing/2014/main" id="{CD7E8625-41DA-F98A-86ED-7226B8509C96}"/>
              </a:ext>
            </a:extLst>
          </p:cNvPr>
          <p:cNvSpPr/>
          <p:nvPr/>
        </p:nvSpPr>
        <p:spPr>
          <a:xfrm>
            <a:off x="6905348" y="1811043"/>
            <a:ext cx="4134036" cy="3395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Reusable Launch Vehicles (RLV)</a:t>
            </a:r>
          </a:p>
        </p:txBody>
      </p:sp>
      <p:sp>
        <p:nvSpPr>
          <p:cNvPr id="7" name="Rectangle 6">
            <a:extLst>
              <a:ext uri="{FF2B5EF4-FFF2-40B4-BE49-F238E27FC236}">
                <a16:creationId xmlns:a16="http://schemas.microsoft.com/office/drawing/2014/main" id="{3BA4E40D-1AC0-24C1-3CD3-4E9D6CE7284A}"/>
              </a:ext>
            </a:extLst>
          </p:cNvPr>
          <p:cNvSpPr/>
          <p:nvPr/>
        </p:nvSpPr>
        <p:spPr>
          <a:xfrm>
            <a:off x="619956" y="2389199"/>
            <a:ext cx="3110144" cy="37363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Expendable launch vehicles (ELV) get destroyed after leaving the satellites in space.</a:t>
            </a:r>
          </a:p>
          <a:p>
            <a:r>
              <a:rPr lang="en-US" sz="1200" dirty="0">
                <a:solidFill>
                  <a:schemeClr val="tx1"/>
                </a:solidFill>
              </a:rPr>
              <a:t>The ELV contain two to three stages. First and second stages of ELV raise the satellite to an about 80 km and 160 km. Third stage of ELV places the satellite in transfer orbit. The task of ELV will be completed and its spare parts will be fallen to earth, when the satellite has reached intended orbit.</a:t>
            </a:r>
          </a:p>
        </p:txBody>
      </p:sp>
      <p:sp>
        <p:nvSpPr>
          <p:cNvPr id="8" name="Rectangle 7">
            <a:extLst>
              <a:ext uri="{FF2B5EF4-FFF2-40B4-BE49-F238E27FC236}">
                <a16:creationId xmlns:a16="http://schemas.microsoft.com/office/drawing/2014/main" id="{33B36DD1-7B97-9000-0ED0-E734B436B357}"/>
              </a:ext>
            </a:extLst>
          </p:cNvPr>
          <p:cNvSpPr/>
          <p:nvPr/>
        </p:nvSpPr>
        <p:spPr>
          <a:xfrm>
            <a:off x="6096000" y="2389199"/>
            <a:ext cx="3110144" cy="37363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Reusable launch vehicles (RLV) can be used multiple times for launching satellites. Generally, this type of launch vehicles will return back to earth after leaving the satellite in space.</a:t>
            </a:r>
          </a:p>
          <a:p>
            <a:r>
              <a:rPr lang="en-US" sz="1200" dirty="0">
                <a:solidFill>
                  <a:schemeClr val="tx1"/>
                </a:solidFill>
              </a:rPr>
              <a:t>The functions of space shuttle are similar to the functions of first and second stages of ELV. Historically best known was the Space Shuttle. Satellite along with the third stage of space shuttle were mounted in the cargo bay. It was ejected from the cargo bay when the space shuttle reached to an elevation of 250 to 350 km.</a:t>
            </a:r>
          </a:p>
          <a:p>
            <a:r>
              <a:rPr lang="en-US" sz="1200" dirty="0">
                <a:solidFill>
                  <a:schemeClr val="tx1"/>
                </a:solidFill>
              </a:rPr>
              <a:t>Then, the third stage of space shuttle gets fired and places the satellite into a transfer orbit. After this, the space shuttle will return back to earth for reuse.</a:t>
            </a:r>
          </a:p>
          <a:p>
            <a:r>
              <a:rPr lang="en-US" sz="1200" dirty="0">
                <a:solidFill>
                  <a:schemeClr val="tx1"/>
                </a:solidFill>
              </a:rPr>
              <a:t>More modern examples include Space X Falcon and rockets in various stages of </a:t>
            </a:r>
            <a:r>
              <a:rPr lang="en-US" sz="1200">
                <a:solidFill>
                  <a:schemeClr val="tx1"/>
                </a:solidFill>
              </a:rPr>
              <a:t>prototype development.</a:t>
            </a:r>
            <a:endParaRPr lang="en-US" sz="1200" dirty="0">
              <a:solidFill>
                <a:schemeClr val="tx1"/>
              </a:solidFill>
            </a:endParaRPr>
          </a:p>
        </p:txBody>
      </p:sp>
      <p:pic>
        <p:nvPicPr>
          <p:cNvPr id="1026" name="Picture 2" descr="Reusable Launch Vehicles">
            <a:extLst>
              <a:ext uri="{FF2B5EF4-FFF2-40B4-BE49-F238E27FC236}">
                <a16:creationId xmlns:a16="http://schemas.microsoft.com/office/drawing/2014/main" id="{A0DDAC14-9A05-A058-6D9D-F2C7198EB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097" y="2356488"/>
            <a:ext cx="1966822" cy="29724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03AB6C-9350-E91F-CC6C-72FB3CE6AF5A}"/>
              </a:ext>
            </a:extLst>
          </p:cNvPr>
          <p:cNvPicPr>
            <a:picLocks noChangeAspect="1"/>
          </p:cNvPicPr>
          <p:nvPr/>
        </p:nvPicPr>
        <p:blipFill>
          <a:blip r:embed="rId3"/>
          <a:stretch>
            <a:fillRect/>
          </a:stretch>
        </p:blipFill>
        <p:spPr>
          <a:xfrm>
            <a:off x="4060052" y="2390312"/>
            <a:ext cx="1559951" cy="2972416"/>
          </a:xfrm>
          <a:prstGeom prst="rect">
            <a:avLst/>
          </a:prstGeom>
        </p:spPr>
      </p:pic>
    </p:spTree>
    <p:extLst>
      <p:ext uri="{BB962C8B-B14F-4D97-AF65-F5344CB8AC3E}">
        <p14:creationId xmlns:p14="http://schemas.microsoft.com/office/powerpoint/2010/main" val="273728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6F0C-A263-0569-6527-031A407A4A11}"/>
              </a:ext>
            </a:extLst>
          </p:cNvPr>
          <p:cNvSpPr>
            <a:spLocks noGrp="1"/>
          </p:cNvSpPr>
          <p:nvPr>
            <p:ph type="title"/>
          </p:nvPr>
        </p:nvSpPr>
        <p:spPr/>
        <p:txBody>
          <a:bodyPr/>
          <a:lstStyle/>
          <a:p>
            <a:r>
              <a:rPr lang="en-US" dirty="0"/>
              <a:t>An overview of Europe's new rocket - Ariane 6</a:t>
            </a:r>
          </a:p>
        </p:txBody>
      </p:sp>
      <p:pic>
        <p:nvPicPr>
          <p:cNvPr id="4" name="Picture 3" descr="A diagram of a rocket&#10;&#10;Description automatically generated">
            <a:extLst>
              <a:ext uri="{FF2B5EF4-FFF2-40B4-BE49-F238E27FC236}">
                <a16:creationId xmlns:a16="http://schemas.microsoft.com/office/drawing/2014/main" id="{B10F13FF-31BB-05E2-1448-2F1D913C3C06}"/>
              </a:ext>
            </a:extLst>
          </p:cNvPr>
          <p:cNvPicPr>
            <a:picLocks noChangeAspect="1"/>
          </p:cNvPicPr>
          <p:nvPr/>
        </p:nvPicPr>
        <p:blipFill>
          <a:blip r:embed="rId3"/>
          <a:stretch>
            <a:fillRect/>
          </a:stretch>
        </p:blipFill>
        <p:spPr>
          <a:xfrm>
            <a:off x="609600" y="1790700"/>
            <a:ext cx="7924800" cy="4457700"/>
          </a:xfrm>
          <a:prstGeom prst="rect">
            <a:avLst/>
          </a:prstGeom>
        </p:spPr>
      </p:pic>
      <p:sp>
        <p:nvSpPr>
          <p:cNvPr id="6" name="TextBox 5">
            <a:extLst>
              <a:ext uri="{FF2B5EF4-FFF2-40B4-BE49-F238E27FC236}">
                <a16:creationId xmlns:a16="http://schemas.microsoft.com/office/drawing/2014/main" id="{D98C470A-1779-CD1F-CF60-53B5E16C57D7}"/>
              </a:ext>
            </a:extLst>
          </p:cNvPr>
          <p:cNvSpPr txBox="1"/>
          <p:nvPr/>
        </p:nvSpPr>
        <p:spPr>
          <a:xfrm>
            <a:off x="8534401" y="1798515"/>
            <a:ext cx="3048000" cy="369332"/>
          </a:xfrm>
          <a:prstGeom prst="rect">
            <a:avLst/>
          </a:prstGeom>
          <a:noFill/>
        </p:spPr>
        <p:txBody>
          <a:bodyPr wrap="square">
            <a:noAutofit/>
          </a:bodyPr>
          <a:lstStyle/>
          <a:p>
            <a:r>
              <a:rPr lang="en-US" sz="1000" b="0" i="0" dirty="0">
                <a:solidFill>
                  <a:srgbClr val="000000"/>
                </a:solidFill>
                <a:effectLst/>
              </a:rPr>
              <a:t>Source:</a:t>
            </a:r>
          </a:p>
          <a:p>
            <a:r>
              <a:rPr lang="en-US" sz="1000" b="0" i="0" dirty="0">
                <a:solidFill>
                  <a:srgbClr val="000000"/>
                </a:solidFill>
                <a:effectLst/>
              </a:rPr>
              <a:t>The European Space Agency - Photo: ©ESA</a:t>
            </a:r>
          </a:p>
          <a:p>
            <a:r>
              <a:rPr lang="en-US" sz="1000" dirty="0">
                <a:hlinkClick r:id="rId4"/>
              </a:rPr>
              <a:t>ESA - Ariane 6 infographic: at a glance</a:t>
            </a:r>
            <a:endParaRPr lang="en-US" sz="1000" dirty="0">
              <a:solidFill>
                <a:srgbClr val="000000"/>
              </a:solidFill>
            </a:endParaRPr>
          </a:p>
          <a:p>
            <a:endParaRPr lang="en-US" sz="1000" dirty="0"/>
          </a:p>
        </p:txBody>
      </p:sp>
    </p:spTree>
    <p:extLst>
      <p:ext uri="{BB962C8B-B14F-4D97-AF65-F5344CB8AC3E}">
        <p14:creationId xmlns:p14="http://schemas.microsoft.com/office/powerpoint/2010/main" val="2793824609"/>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rtlCol="0" anchor="t"/>
      <a:lstStyle>
        <a:defPPr algn="l">
          <a:defRPr dirty="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1600</TotalTime>
  <Words>2029</Words>
  <Application>Microsoft Office PowerPoint</Application>
  <PresentationFormat>Widescreen</PresentationFormat>
  <Paragraphs>120</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Wingdings</vt:lpstr>
      <vt:lpstr>Stolzl</vt:lpstr>
      <vt:lpstr>Arial</vt:lpstr>
      <vt:lpstr>Calibri</vt:lpstr>
      <vt:lpstr>Stolzl Bold</vt:lpstr>
      <vt:lpstr>Stolzl Book</vt:lpstr>
      <vt:lpstr>Office Theme</vt:lpstr>
      <vt:lpstr>Satellite Communication Systems</vt:lpstr>
      <vt:lpstr>02 Satellite basics</vt:lpstr>
      <vt:lpstr>A satellite communications system can be broadly divided into two segments – a ground segment and a space segment</vt:lpstr>
      <vt:lpstr>The typical satellite consists of the communications payload and the network of supporting subsystems</vt:lpstr>
      <vt:lpstr>There are four most common types of satellites based on their application</vt:lpstr>
      <vt:lpstr>Satellites are usually classified based on their orbital altitude which directly affects their coverage and the speed at which they travel around the planet</vt:lpstr>
      <vt:lpstr>Launching a satellite into space requires a very powerful multistage rocket to propel it into the right orbit</vt:lpstr>
      <vt:lpstr>There are two types of satellite launch vehicles</vt:lpstr>
      <vt:lpstr>An overview of Europe's new rocket - Ariane 6</vt:lpstr>
      <vt:lpstr>A ground segment consists of all the ground-based elements of a space system used by operators and support personnel</vt:lpstr>
      <vt:lpstr>Communication satellites use multiple frequencies bands to transmit information</vt:lpstr>
      <vt:lpstr>The most common frequencies used in satellite communications are L-band, C-band, S-band, and Ka-band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Krunoslav Franic</cp:lastModifiedBy>
  <cp:revision>339</cp:revision>
  <dcterms:created xsi:type="dcterms:W3CDTF">2018-01-24T13:33:55Z</dcterms:created>
  <dcterms:modified xsi:type="dcterms:W3CDTF">2024-10-22T14:13:29Z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cb69475-382c-4c7a-b21d-8ca64eeef1bd_Enabled">
    <vt:lpwstr>true</vt:lpwstr>
  </property>
  <property fmtid="{D5CDD505-2E9C-101B-9397-08002B2CF9AE}" pid="3" name="MSIP_Label_ecb69475-382c-4c7a-b21d-8ca64eeef1bd_SetDate">
    <vt:lpwstr>2024-05-16T07:51:58Z</vt:lpwstr>
  </property>
  <property fmtid="{D5CDD505-2E9C-101B-9397-08002B2CF9AE}" pid="4" name="MSIP_Label_ecb69475-382c-4c7a-b21d-8ca64eeef1bd_Method">
    <vt:lpwstr>Standard</vt:lpwstr>
  </property>
  <property fmtid="{D5CDD505-2E9C-101B-9397-08002B2CF9AE}" pid="5" name="MSIP_Label_ecb69475-382c-4c7a-b21d-8ca64eeef1bd_Name">
    <vt:lpwstr>Eviden For Internal Use - All Employees</vt:lpwstr>
  </property>
  <property fmtid="{D5CDD505-2E9C-101B-9397-08002B2CF9AE}" pid="6" name="MSIP_Label_ecb69475-382c-4c7a-b21d-8ca64eeef1bd_SiteId">
    <vt:lpwstr>7d1c7785-2d8a-437d-b842-1ed5d8fbe00a</vt:lpwstr>
  </property>
  <property fmtid="{D5CDD505-2E9C-101B-9397-08002B2CF9AE}" pid="7" name="MSIP_Label_ecb69475-382c-4c7a-b21d-8ca64eeef1bd_ActionId">
    <vt:lpwstr>2d567745-8ed1-4cf6-9933-4640b63853b7</vt:lpwstr>
  </property>
  <property fmtid="{D5CDD505-2E9C-101B-9397-08002B2CF9AE}" pid="8" name="MSIP_Label_ecb69475-382c-4c7a-b21d-8ca64eeef1bd_ContentBits">
    <vt:lpwstr>0</vt:lpwstr>
  </property>
</Properties>
</file>