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sldIdLst>
    <p:sldId id="257" r:id="rId2"/>
    <p:sldId id="270" r:id="rId3"/>
    <p:sldId id="308" r:id="rId4"/>
    <p:sldId id="261" r:id="rId5"/>
    <p:sldId id="318" r:id="rId6"/>
    <p:sldId id="288" r:id="rId7"/>
    <p:sldId id="287" r:id="rId8"/>
    <p:sldId id="286" r:id="rId9"/>
    <p:sldId id="273" r:id="rId10"/>
    <p:sldId id="309" r:id="rId11"/>
    <p:sldId id="290" r:id="rId12"/>
    <p:sldId id="291" r:id="rId13"/>
    <p:sldId id="263" r:id="rId14"/>
  </p:sldIdLst>
  <p:sldSz cx="12192000" cy="6858000"/>
  <p:notesSz cx="6858000" cy="9144000"/>
  <p:embeddedFontLst>
    <p:embeddedFont>
      <p:font typeface="Stolzl" panose="020B0604020202020204" charset="0"/>
      <p:regular r:id="rId16"/>
    </p:embeddedFont>
    <p:embeddedFont>
      <p:font typeface="Stolzl Bold" panose="00000800000000000000" charset="0"/>
      <p:bold r:id="rId17"/>
    </p:embeddedFont>
    <p:embeddedFont>
      <p:font typeface="Stolzl Book" panose="00000500000000000000"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486" autoAdjust="0"/>
  </p:normalViewPr>
  <p:slideViewPr>
    <p:cSldViewPr snapToGrid="0" snapToObjects="1">
      <p:cViewPr varScale="1">
        <p:scale>
          <a:sx n="86" d="100"/>
          <a:sy n="86"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vrtko Pavić" userId="dfe05dd5-6e87-4b66-a1d4-11ee1c79b9ad" providerId="ADAL" clId="{4E2A0831-520C-48C1-99F7-9E0727BF511D}"/>
    <pc:docChg chg="delSld">
      <pc:chgData name="Tvrtko Pavić" userId="dfe05dd5-6e87-4b66-a1d4-11ee1c79b9ad" providerId="ADAL" clId="{4E2A0831-520C-48C1-99F7-9E0727BF511D}" dt="2024-09-06T09:39:34.380" v="2" actId="47"/>
      <pc:docMkLst>
        <pc:docMk/>
      </pc:docMkLst>
      <pc:sldChg chg="del">
        <pc:chgData name="Tvrtko Pavić" userId="dfe05dd5-6e87-4b66-a1d4-11ee1c79b9ad" providerId="ADAL" clId="{4E2A0831-520C-48C1-99F7-9E0727BF511D}" dt="2024-09-06T09:39:27.498" v="1" actId="47"/>
        <pc:sldMkLst>
          <pc:docMk/>
          <pc:sldMk cId="312159242" sldId="259"/>
        </pc:sldMkLst>
      </pc:sldChg>
      <pc:sldChg chg="del">
        <pc:chgData name="Tvrtko Pavić" userId="dfe05dd5-6e87-4b66-a1d4-11ee1c79b9ad" providerId="ADAL" clId="{4E2A0831-520C-48C1-99F7-9E0727BF511D}" dt="2024-09-06T09:39:34.380" v="2" actId="47"/>
        <pc:sldMkLst>
          <pc:docMk/>
          <pc:sldMk cId="157830673" sldId="260"/>
        </pc:sldMkLst>
      </pc:sldChg>
      <pc:sldChg chg="del">
        <pc:chgData name="Tvrtko Pavić" userId="dfe05dd5-6e87-4b66-a1d4-11ee1c79b9ad" providerId="ADAL" clId="{4E2A0831-520C-48C1-99F7-9E0727BF511D}" dt="2024-09-06T09:39:22.680" v="0" actId="47"/>
        <pc:sldMkLst>
          <pc:docMk/>
          <pc:sldMk cId="1347690618" sldId="262"/>
        </pc:sldMkLst>
      </pc:sldChg>
      <pc:sldChg chg="del">
        <pc:chgData name="Tvrtko Pavić" userId="dfe05dd5-6e87-4b66-a1d4-11ee1c79b9ad" providerId="ADAL" clId="{4E2A0831-520C-48C1-99F7-9E0727BF511D}" dt="2024-09-06T09:39:34.380" v="2" actId="47"/>
        <pc:sldMkLst>
          <pc:docMk/>
          <pc:sldMk cId="640379539" sldId="266"/>
        </pc:sldMkLst>
      </pc:sldChg>
      <pc:sldChg chg="del">
        <pc:chgData name="Tvrtko Pavić" userId="dfe05dd5-6e87-4b66-a1d4-11ee1c79b9ad" providerId="ADAL" clId="{4E2A0831-520C-48C1-99F7-9E0727BF511D}" dt="2024-09-06T09:39:34.380" v="2" actId="47"/>
        <pc:sldMkLst>
          <pc:docMk/>
          <pc:sldMk cId="1368762552" sldId="267"/>
        </pc:sldMkLst>
      </pc:sldChg>
      <pc:sldChg chg="del">
        <pc:chgData name="Tvrtko Pavić" userId="dfe05dd5-6e87-4b66-a1d4-11ee1c79b9ad" providerId="ADAL" clId="{4E2A0831-520C-48C1-99F7-9E0727BF511D}" dt="2024-09-06T09:39:34.380" v="2" actId="47"/>
        <pc:sldMkLst>
          <pc:docMk/>
          <pc:sldMk cId="3769764656" sldId="268"/>
        </pc:sldMkLst>
      </pc:sldChg>
      <pc:sldChg chg="del">
        <pc:chgData name="Tvrtko Pavić" userId="dfe05dd5-6e87-4b66-a1d4-11ee1c79b9ad" providerId="ADAL" clId="{4E2A0831-520C-48C1-99F7-9E0727BF511D}" dt="2024-09-06T09:39:34.380" v="2" actId="47"/>
        <pc:sldMkLst>
          <pc:docMk/>
          <pc:sldMk cId="514409216" sldId="269"/>
        </pc:sldMkLst>
      </pc:sldChg>
      <pc:sldChg chg="del">
        <pc:chgData name="Tvrtko Pavić" userId="dfe05dd5-6e87-4b66-a1d4-11ee1c79b9ad" providerId="ADAL" clId="{4E2A0831-520C-48C1-99F7-9E0727BF511D}" dt="2024-09-06T09:39:27.498" v="1" actId="47"/>
        <pc:sldMkLst>
          <pc:docMk/>
          <pc:sldMk cId="3144845527" sldId="271"/>
        </pc:sldMkLst>
      </pc:sldChg>
      <pc:sldChg chg="del">
        <pc:chgData name="Tvrtko Pavić" userId="dfe05dd5-6e87-4b66-a1d4-11ee1c79b9ad" providerId="ADAL" clId="{4E2A0831-520C-48C1-99F7-9E0727BF511D}" dt="2024-09-06T09:39:27.498" v="1" actId="47"/>
        <pc:sldMkLst>
          <pc:docMk/>
          <pc:sldMk cId="2903588942" sldId="272"/>
        </pc:sldMkLst>
      </pc:sldChg>
      <pc:sldChg chg="del">
        <pc:chgData name="Tvrtko Pavić" userId="dfe05dd5-6e87-4b66-a1d4-11ee1c79b9ad" providerId="ADAL" clId="{4E2A0831-520C-48C1-99F7-9E0727BF511D}" dt="2024-09-06T09:39:27.498" v="1" actId="47"/>
        <pc:sldMkLst>
          <pc:docMk/>
          <pc:sldMk cId="3479507707" sldId="274"/>
        </pc:sldMkLst>
      </pc:sldChg>
      <pc:sldChg chg="del">
        <pc:chgData name="Tvrtko Pavić" userId="dfe05dd5-6e87-4b66-a1d4-11ee1c79b9ad" providerId="ADAL" clId="{4E2A0831-520C-48C1-99F7-9E0727BF511D}" dt="2024-09-06T09:39:27.498" v="1" actId="47"/>
        <pc:sldMkLst>
          <pc:docMk/>
          <pc:sldMk cId="2793824609" sldId="276"/>
        </pc:sldMkLst>
      </pc:sldChg>
      <pc:sldChg chg="del">
        <pc:chgData name="Tvrtko Pavić" userId="dfe05dd5-6e87-4b66-a1d4-11ee1c79b9ad" providerId="ADAL" clId="{4E2A0831-520C-48C1-99F7-9E0727BF511D}" dt="2024-09-06T09:39:27.498" v="1" actId="47"/>
        <pc:sldMkLst>
          <pc:docMk/>
          <pc:sldMk cId="1378088702" sldId="277"/>
        </pc:sldMkLst>
      </pc:sldChg>
      <pc:sldChg chg="del">
        <pc:chgData name="Tvrtko Pavić" userId="dfe05dd5-6e87-4b66-a1d4-11ee1c79b9ad" providerId="ADAL" clId="{4E2A0831-520C-48C1-99F7-9E0727BF511D}" dt="2024-09-06T09:39:27.498" v="1" actId="47"/>
        <pc:sldMkLst>
          <pc:docMk/>
          <pc:sldMk cId="2142645509" sldId="279"/>
        </pc:sldMkLst>
      </pc:sldChg>
      <pc:sldChg chg="del">
        <pc:chgData name="Tvrtko Pavić" userId="dfe05dd5-6e87-4b66-a1d4-11ee1c79b9ad" providerId="ADAL" clId="{4E2A0831-520C-48C1-99F7-9E0727BF511D}" dt="2024-09-06T09:39:34.380" v="2" actId="47"/>
        <pc:sldMkLst>
          <pc:docMk/>
          <pc:sldMk cId="3072569176" sldId="281"/>
        </pc:sldMkLst>
      </pc:sldChg>
      <pc:sldChg chg="del">
        <pc:chgData name="Tvrtko Pavić" userId="dfe05dd5-6e87-4b66-a1d4-11ee1c79b9ad" providerId="ADAL" clId="{4E2A0831-520C-48C1-99F7-9E0727BF511D}" dt="2024-09-06T09:39:34.380" v="2" actId="47"/>
        <pc:sldMkLst>
          <pc:docMk/>
          <pc:sldMk cId="2552205754" sldId="283"/>
        </pc:sldMkLst>
      </pc:sldChg>
      <pc:sldChg chg="del">
        <pc:chgData name="Tvrtko Pavić" userId="dfe05dd5-6e87-4b66-a1d4-11ee1c79b9ad" providerId="ADAL" clId="{4E2A0831-520C-48C1-99F7-9E0727BF511D}" dt="2024-09-06T09:39:34.380" v="2" actId="47"/>
        <pc:sldMkLst>
          <pc:docMk/>
          <pc:sldMk cId="748996949" sldId="284"/>
        </pc:sldMkLst>
      </pc:sldChg>
      <pc:sldChg chg="del">
        <pc:chgData name="Tvrtko Pavić" userId="dfe05dd5-6e87-4b66-a1d4-11ee1c79b9ad" providerId="ADAL" clId="{4E2A0831-520C-48C1-99F7-9E0727BF511D}" dt="2024-09-06T09:39:27.498" v="1" actId="47"/>
        <pc:sldMkLst>
          <pc:docMk/>
          <pc:sldMk cId="1204104552" sldId="293"/>
        </pc:sldMkLst>
      </pc:sldChg>
      <pc:sldChg chg="del">
        <pc:chgData name="Tvrtko Pavić" userId="dfe05dd5-6e87-4b66-a1d4-11ee1c79b9ad" providerId="ADAL" clId="{4E2A0831-520C-48C1-99F7-9E0727BF511D}" dt="2024-09-06T09:39:27.498" v="1" actId="47"/>
        <pc:sldMkLst>
          <pc:docMk/>
          <pc:sldMk cId="273728820" sldId="294"/>
        </pc:sldMkLst>
      </pc:sldChg>
      <pc:sldChg chg="del">
        <pc:chgData name="Tvrtko Pavić" userId="dfe05dd5-6e87-4b66-a1d4-11ee1c79b9ad" providerId="ADAL" clId="{4E2A0831-520C-48C1-99F7-9E0727BF511D}" dt="2024-09-06T09:39:27.498" v="1" actId="47"/>
        <pc:sldMkLst>
          <pc:docMk/>
          <pc:sldMk cId="3000836859" sldId="295"/>
        </pc:sldMkLst>
      </pc:sldChg>
      <pc:sldChg chg="del">
        <pc:chgData name="Tvrtko Pavić" userId="dfe05dd5-6e87-4b66-a1d4-11ee1c79b9ad" providerId="ADAL" clId="{4E2A0831-520C-48C1-99F7-9E0727BF511D}" dt="2024-09-06T09:39:27.498" v="1" actId="47"/>
        <pc:sldMkLst>
          <pc:docMk/>
          <pc:sldMk cId="31250755" sldId="296"/>
        </pc:sldMkLst>
      </pc:sldChg>
      <pc:sldChg chg="del">
        <pc:chgData name="Tvrtko Pavić" userId="dfe05dd5-6e87-4b66-a1d4-11ee1c79b9ad" providerId="ADAL" clId="{4E2A0831-520C-48C1-99F7-9E0727BF511D}" dt="2024-09-06T09:39:27.498" v="1" actId="47"/>
        <pc:sldMkLst>
          <pc:docMk/>
          <pc:sldMk cId="2577943926" sldId="297"/>
        </pc:sldMkLst>
      </pc:sldChg>
      <pc:sldChg chg="del">
        <pc:chgData name="Tvrtko Pavić" userId="dfe05dd5-6e87-4b66-a1d4-11ee1c79b9ad" providerId="ADAL" clId="{4E2A0831-520C-48C1-99F7-9E0727BF511D}" dt="2024-09-06T09:39:27.498" v="1" actId="47"/>
        <pc:sldMkLst>
          <pc:docMk/>
          <pc:sldMk cId="2346248929" sldId="298"/>
        </pc:sldMkLst>
      </pc:sldChg>
      <pc:sldChg chg="del">
        <pc:chgData name="Tvrtko Pavić" userId="dfe05dd5-6e87-4b66-a1d4-11ee1c79b9ad" providerId="ADAL" clId="{4E2A0831-520C-48C1-99F7-9E0727BF511D}" dt="2024-09-06T09:39:27.498" v="1" actId="47"/>
        <pc:sldMkLst>
          <pc:docMk/>
          <pc:sldMk cId="3389898274" sldId="300"/>
        </pc:sldMkLst>
      </pc:sldChg>
      <pc:sldChg chg="del">
        <pc:chgData name="Tvrtko Pavić" userId="dfe05dd5-6e87-4b66-a1d4-11ee1c79b9ad" providerId="ADAL" clId="{4E2A0831-520C-48C1-99F7-9E0727BF511D}" dt="2024-09-06T09:39:27.498" v="1" actId="47"/>
        <pc:sldMkLst>
          <pc:docMk/>
          <pc:sldMk cId="1710597104" sldId="301"/>
        </pc:sldMkLst>
      </pc:sldChg>
      <pc:sldChg chg="del">
        <pc:chgData name="Tvrtko Pavić" userId="dfe05dd5-6e87-4b66-a1d4-11ee1c79b9ad" providerId="ADAL" clId="{4E2A0831-520C-48C1-99F7-9E0727BF511D}" dt="2024-09-06T09:39:27.498" v="1" actId="47"/>
        <pc:sldMkLst>
          <pc:docMk/>
          <pc:sldMk cId="2439082917" sldId="303"/>
        </pc:sldMkLst>
      </pc:sldChg>
      <pc:sldChg chg="del">
        <pc:chgData name="Tvrtko Pavić" userId="dfe05dd5-6e87-4b66-a1d4-11ee1c79b9ad" providerId="ADAL" clId="{4E2A0831-520C-48C1-99F7-9E0727BF511D}" dt="2024-09-06T09:39:27.498" v="1" actId="47"/>
        <pc:sldMkLst>
          <pc:docMk/>
          <pc:sldMk cId="874467695" sldId="304"/>
        </pc:sldMkLst>
      </pc:sldChg>
      <pc:sldChg chg="del">
        <pc:chgData name="Tvrtko Pavić" userId="dfe05dd5-6e87-4b66-a1d4-11ee1c79b9ad" providerId="ADAL" clId="{4E2A0831-520C-48C1-99F7-9E0727BF511D}" dt="2024-09-06T09:39:34.380" v="2" actId="47"/>
        <pc:sldMkLst>
          <pc:docMk/>
          <pc:sldMk cId="4012014863" sldId="305"/>
        </pc:sldMkLst>
      </pc:sldChg>
      <pc:sldChg chg="del">
        <pc:chgData name="Tvrtko Pavić" userId="dfe05dd5-6e87-4b66-a1d4-11ee1c79b9ad" providerId="ADAL" clId="{4E2A0831-520C-48C1-99F7-9E0727BF511D}" dt="2024-09-06T09:39:34.380" v="2" actId="47"/>
        <pc:sldMkLst>
          <pc:docMk/>
          <pc:sldMk cId="268521840" sldId="312"/>
        </pc:sldMkLst>
      </pc:sldChg>
      <pc:sldChg chg="del">
        <pc:chgData name="Tvrtko Pavić" userId="dfe05dd5-6e87-4b66-a1d4-11ee1c79b9ad" providerId="ADAL" clId="{4E2A0831-520C-48C1-99F7-9E0727BF511D}" dt="2024-09-06T09:39:34.380" v="2" actId="47"/>
        <pc:sldMkLst>
          <pc:docMk/>
          <pc:sldMk cId="2392363105" sldId="313"/>
        </pc:sldMkLst>
      </pc:sldChg>
      <pc:sldChg chg="del">
        <pc:chgData name="Tvrtko Pavić" userId="dfe05dd5-6e87-4b66-a1d4-11ee1c79b9ad" providerId="ADAL" clId="{4E2A0831-520C-48C1-99F7-9E0727BF511D}" dt="2024-09-06T09:39:34.380" v="2" actId="47"/>
        <pc:sldMkLst>
          <pc:docMk/>
          <pc:sldMk cId="4010510620" sldId="316"/>
        </pc:sldMkLst>
      </pc:sldChg>
      <pc:sldChg chg="del">
        <pc:chgData name="Tvrtko Pavić" userId="dfe05dd5-6e87-4b66-a1d4-11ee1c79b9ad" providerId="ADAL" clId="{4E2A0831-520C-48C1-99F7-9E0727BF511D}" dt="2024-09-06T09:39:34.380" v="2" actId="47"/>
        <pc:sldMkLst>
          <pc:docMk/>
          <pc:sldMk cId="3719789743" sldId="317"/>
        </pc:sldMkLst>
      </pc:sldChg>
      <pc:sldChg chg="del">
        <pc:chgData name="Tvrtko Pavić" userId="dfe05dd5-6e87-4b66-a1d4-11ee1c79b9ad" providerId="ADAL" clId="{4E2A0831-520C-48C1-99F7-9E0727BF511D}" dt="2024-09-06T09:39:27.498" v="1" actId="47"/>
        <pc:sldMkLst>
          <pc:docMk/>
          <pc:sldMk cId="4206679843"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aos.gsfc.nasa.gov/media-more.htm?id=43"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asa.gov/general/what-is-earths-atmosphere/"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earthhow.com/troposphere/"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BB72-FCAA-A1F9-4B03-611CE582518D}"/>
              </a:ext>
            </a:extLst>
          </p:cNvPr>
          <p:cNvSpPr>
            <a:spLocks noGrp="1"/>
          </p:cNvSpPr>
          <p:nvPr>
            <p:ph type="title"/>
          </p:nvPr>
        </p:nvSpPr>
        <p:spPr/>
        <p:txBody>
          <a:bodyPr/>
          <a:lstStyle/>
          <a:p>
            <a:r>
              <a:rPr lang="en-US" dirty="0"/>
              <a:t>The ionosphere is the ionized part of the upper atmosphere of Earth</a:t>
            </a:r>
          </a:p>
        </p:txBody>
      </p:sp>
      <p:sp>
        <p:nvSpPr>
          <p:cNvPr id="5" name="TextBox 4">
            <a:extLst>
              <a:ext uri="{FF2B5EF4-FFF2-40B4-BE49-F238E27FC236}">
                <a16:creationId xmlns:a16="http://schemas.microsoft.com/office/drawing/2014/main" id="{7309281C-09DD-27D2-A25A-A73D0CC71721}"/>
              </a:ext>
            </a:extLst>
          </p:cNvPr>
          <p:cNvSpPr txBox="1"/>
          <p:nvPr/>
        </p:nvSpPr>
        <p:spPr>
          <a:xfrm>
            <a:off x="618478" y="1802198"/>
            <a:ext cx="5212080" cy="43411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Earth's atmosphere contains a series of regions that have a relatively large number of electrically charged atoms and molecules. As a group, these regions are collectively called the ionosphere.</a:t>
            </a:r>
          </a:p>
          <a:p>
            <a:endParaRPr lang="en-US" dirty="0"/>
          </a:p>
          <a:p>
            <a:r>
              <a:rPr lang="en-US" dirty="0"/>
              <a:t>There are three main regions of the ionosphere, called:</a:t>
            </a:r>
          </a:p>
          <a:p>
            <a:pPr marL="171450" indent="-171450">
              <a:buFont typeface="Wingdings" panose="05000000000000000000" pitchFamily="2" charset="2"/>
              <a:buChar char="§"/>
            </a:pPr>
            <a:r>
              <a:rPr lang="en-US" dirty="0"/>
              <a:t>D layer </a:t>
            </a:r>
          </a:p>
          <a:p>
            <a:pPr marL="171450" indent="-171450">
              <a:buFont typeface="Wingdings" panose="05000000000000000000" pitchFamily="2" charset="2"/>
              <a:buChar char="§"/>
            </a:pPr>
            <a:r>
              <a:rPr lang="en-US" dirty="0"/>
              <a:t>E layer</a:t>
            </a:r>
            <a:endParaRPr lang="en-US" sz="1200" dirty="0">
              <a:solidFill>
                <a:schemeClr val="tx1"/>
              </a:solidFill>
            </a:endParaRPr>
          </a:p>
          <a:p>
            <a:pPr marL="171450" indent="-171450">
              <a:buFont typeface="Wingdings" panose="05000000000000000000" pitchFamily="2" charset="2"/>
              <a:buChar char="§"/>
            </a:pPr>
            <a:r>
              <a:rPr lang="en-US" dirty="0"/>
              <a:t>F layer</a:t>
            </a:r>
          </a:p>
          <a:p>
            <a:r>
              <a:rPr lang="en-US" dirty="0"/>
              <a:t>These regions do not have sharp boundaries, and the altitudes at which they occur vary during the course of a day and from season to season. </a:t>
            </a:r>
          </a:p>
          <a:p>
            <a:endParaRPr lang="en-US" dirty="0"/>
          </a:p>
          <a:p>
            <a:r>
              <a:rPr lang="en-US" dirty="0"/>
              <a:t>The regions of the ionosphere are not considered separate layers, such as the more familiar troposphere and stratosphere. Instead, they are ionized regions embedded within the standard atmospheric layers. </a:t>
            </a:r>
          </a:p>
          <a:p>
            <a:r>
              <a:rPr lang="en-US" dirty="0"/>
              <a:t>The D region usually forms in the upper part of the mesosphere, while the E region typically appears in the lower thermosphere and the F region is found in the upper reaches of the thermosphere.</a:t>
            </a:r>
          </a:p>
          <a:p>
            <a:endParaRPr lang="en-US" dirty="0"/>
          </a:p>
          <a:p>
            <a:r>
              <a:rPr lang="en-US" dirty="0"/>
              <a:t>The ionosphere of the Earth constantly varies, depending on time of day, season, geographical position, level of solar activity.</a:t>
            </a:r>
          </a:p>
          <a:p>
            <a:endParaRPr lang="en-US" dirty="0"/>
          </a:p>
          <a:p>
            <a:r>
              <a:rPr lang="en-US" dirty="0"/>
              <a:t>Changes in the ionosphere's density and composition can disrupt signals.</a:t>
            </a:r>
          </a:p>
          <a:p>
            <a:endParaRPr lang="en-US" dirty="0"/>
          </a:p>
        </p:txBody>
      </p:sp>
      <p:sp>
        <p:nvSpPr>
          <p:cNvPr id="6" name="TextBox 5">
            <a:extLst>
              <a:ext uri="{FF2B5EF4-FFF2-40B4-BE49-F238E27FC236}">
                <a16:creationId xmlns:a16="http://schemas.microsoft.com/office/drawing/2014/main" id="{E24D4160-FC24-6F4C-30D1-B88F3316909E}"/>
              </a:ext>
            </a:extLst>
          </p:cNvPr>
          <p:cNvSpPr txBox="1"/>
          <p:nvPr/>
        </p:nvSpPr>
        <p:spPr>
          <a:xfrm>
            <a:off x="6370320" y="1802198"/>
            <a:ext cx="5212080" cy="43411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D layer</a:t>
            </a:r>
          </a:p>
          <a:p>
            <a:pPr marL="171450" indent="-171450">
              <a:buFont typeface="Wingdings" panose="05000000000000000000" pitchFamily="2" charset="2"/>
              <a:buChar char="§"/>
            </a:pPr>
            <a:r>
              <a:rPr lang="en-US" sz="1200" dirty="0">
                <a:solidFill>
                  <a:schemeClr val="tx1"/>
                </a:solidFill>
              </a:rPr>
              <a:t>starting about 60 or 70 km above the ground and extending upward to about 90 km</a:t>
            </a:r>
          </a:p>
          <a:p>
            <a:pPr marL="171450" indent="-171450">
              <a:buFont typeface="Wingdings" panose="05000000000000000000" pitchFamily="2" charset="2"/>
              <a:buChar char="§"/>
            </a:pPr>
            <a:r>
              <a:rPr lang="en-US" dirty="0"/>
              <a:t>Totally disappear during the night, because they recombine with oxygen ions to form electrically neutral oxygen molecules</a:t>
            </a:r>
          </a:p>
          <a:p>
            <a:endParaRPr lang="en-US" dirty="0"/>
          </a:p>
          <a:p>
            <a:endParaRPr lang="en-US" dirty="0"/>
          </a:p>
          <a:p>
            <a:endParaRPr lang="en-US" dirty="0"/>
          </a:p>
          <a:p>
            <a:r>
              <a:rPr lang="en-US" dirty="0">
                <a:solidFill>
                  <a:srgbClr val="0070C0"/>
                </a:solidFill>
              </a:rPr>
              <a:t>E layer</a:t>
            </a:r>
          </a:p>
          <a:p>
            <a:pPr marL="171450" indent="-171450">
              <a:buFont typeface="Wingdings" panose="05000000000000000000" pitchFamily="2" charset="2"/>
              <a:buChar char="§"/>
            </a:pPr>
            <a:r>
              <a:rPr lang="en-US" sz="1200" dirty="0">
                <a:solidFill>
                  <a:schemeClr val="tx1"/>
                </a:solidFill>
              </a:rPr>
              <a:t>starting at about 90 or 100 km up and extending to 120 or 150 km</a:t>
            </a:r>
          </a:p>
          <a:p>
            <a:pPr marL="171450" indent="-171450">
              <a:buFont typeface="Wingdings" panose="05000000000000000000" pitchFamily="2" charset="2"/>
              <a:buChar char="§"/>
            </a:pPr>
            <a:r>
              <a:rPr lang="en-US" dirty="0"/>
              <a:t>the ionization of the E region remains at night</a:t>
            </a:r>
          </a:p>
          <a:p>
            <a:endParaRPr lang="en-US" dirty="0"/>
          </a:p>
          <a:p>
            <a:r>
              <a:rPr lang="en-US" dirty="0">
                <a:solidFill>
                  <a:srgbClr val="0070C0"/>
                </a:solidFill>
              </a:rPr>
              <a:t>F layer</a:t>
            </a:r>
          </a:p>
          <a:p>
            <a:pPr marL="171450" indent="-171450">
              <a:buFont typeface="Wingdings" panose="05000000000000000000" pitchFamily="2" charset="2"/>
              <a:buChar char="§"/>
            </a:pPr>
            <a:r>
              <a:rPr lang="en-US" dirty="0"/>
              <a:t>starts about 150 km and extends far upward, sometimes as high as 500 km above the surface</a:t>
            </a:r>
          </a:p>
          <a:p>
            <a:pPr marL="171450" indent="-171450">
              <a:buFont typeface="Wingdings" panose="05000000000000000000" pitchFamily="2" charset="2"/>
              <a:buChar char="§"/>
            </a:pPr>
            <a:r>
              <a:rPr lang="en-US" dirty="0"/>
              <a:t>This region has the greatest concentration of free electrons</a:t>
            </a:r>
          </a:p>
          <a:p>
            <a:pPr marL="171450" indent="-171450">
              <a:buFont typeface="Wingdings" panose="05000000000000000000" pitchFamily="2" charset="2"/>
              <a:buChar char="§"/>
            </a:pPr>
            <a:r>
              <a:rPr lang="en-US" dirty="0"/>
              <a:t>During the day, two layers can be distinguished: a small layer known as F1 and above it a more highly ionized dominant layer called F2. At night they merge at about the level of the F2 layer, which is also called the Appleton layer.</a:t>
            </a:r>
          </a:p>
          <a:p>
            <a:endParaRPr lang="en-US" dirty="0"/>
          </a:p>
        </p:txBody>
      </p:sp>
    </p:spTree>
    <p:extLst>
      <p:ext uri="{BB962C8B-B14F-4D97-AF65-F5344CB8AC3E}">
        <p14:creationId xmlns:p14="http://schemas.microsoft.com/office/powerpoint/2010/main" val="409761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5E196-2A4B-BBFB-E8A6-0C7B1D705005}"/>
              </a:ext>
            </a:extLst>
          </p:cNvPr>
          <p:cNvSpPr>
            <a:spLocks noGrp="1"/>
          </p:cNvSpPr>
          <p:nvPr>
            <p:ph type="title"/>
          </p:nvPr>
        </p:nvSpPr>
        <p:spPr/>
        <p:txBody>
          <a:bodyPr/>
          <a:lstStyle/>
          <a:p>
            <a:r>
              <a:rPr lang="en-US" dirty="0"/>
              <a:t>The presence of hydrometeors in the signal path can produce major impairments to space communications</a:t>
            </a:r>
          </a:p>
        </p:txBody>
      </p:sp>
      <p:sp>
        <p:nvSpPr>
          <p:cNvPr id="2" name="TextBox 1">
            <a:extLst>
              <a:ext uri="{FF2B5EF4-FFF2-40B4-BE49-F238E27FC236}">
                <a16:creationId xmlns:a16="http://schemas.microsoft.com/office/drawing/2014/main" id="{2672025C-C91D-632C-AAB3-AB6F8E0FA9C8}"/>
              </a:ext>
            </a:extLst>
          </p:cNvPr>
          <p:cNvSpPr txBox="1"/>
          <p:nvPr/>
        </p:nvSpPr>
        <p:spPr>
          <a:xfrm>
            <a:off x="6104139" y="1799578"/>
            <a:ext cx="5267417" cy="39912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Rain attenuation</a:t>
            </a:r>
          </a:p>
          <a:p>
            <a:r>
              <a:rPr lang="en-US" dirty="0"/>
              <a:t>Rain droplets absorb and scatter the signal energy and cause its power level to attenuate to a value depending on the size, amount, and shape of the droplets that the signal passes through as well as the rain rate</a:t>
            </a:r>
          </a:p>
          <a:p>
            <a:r>
              <a:rPr lang="en-US" dirty="0"/>
              <a:t>The influence of fog, ice and snow is based on the same principles as rain, but their influence is one order of magnitude smaller.</a:t>
            </a:r>
          </a:p>
          <a:p>
            <a:endParaRPr lang="en-US" dirty="0">
              <a:solidFill>
                <a:srgbClr val="0070C0"/>
              </a:solidFill>
            </a:endParaRPr>
          </a:p>
          <a:p>
            <a:r>
              <a:rPr lang="en-US" dirty="0">
                <a:solidFill>
                  <a:srgbClr val="0070C0"/>
                </a:solidFill>
              </a:rPr>
              <a:t>Cloud attenuation</a:t>
            </a:r>
          </a:p>
          <a:p>
            <a:r>
              <a:rPr lang="en-US" dirty="0"/>
              <a:t>The cloud content of liquid water also causes absorption and scattering of electromagnetic energy especially for frequencies above 10 GHz, but with less intensity than that of rain. Cloud attenuation, in addition to the transmission parameters such as the signal frequency and the elevation angle, depends on the cloud parameters such as average height and thickness, as well as the total columnar content of liquid water in Kg/m2 and temperature.</a:t>
            </a:r>
          </a:p>
          <a:p>
            <a:endParaRPr lang="en-US" dirty="0"/>
          </a:p>
          <a:p>
            <a:r>
              <a:rPr lang="en-US" dirty="0">
                <a:solidFill>
                  <a:srgbClr val="0070C0"/>
                </a:solidFill>
              </a:rPr>
              <a:t>Water vapor and oxygen attenuations</a:t>
            </a:r>
          </a:p>
          <a:p>
            <a:r>
              <a:rPr lang="en-US" dirty="0"/>
              <a:t>Water particles absorb and scatter the wave energy more than oxygen. Water vapor attenuation depends on the weather parameters such as temperature, water vapor content, and altitude above sea level. The attenuation increases proportionally once the temperature and relative humidity (RH) increase. However, oxygen has the paramount effect among all other gases because the dry atmosphere contains 20.946% oxygen, thus resulting in a significant effect on satellite wave frequencies above 50 GHz</a:t>
            </a:r>
          </a:p>
          <a:p>
            <a:endParaRPr lang="en-US" dirty="0"/>
          </a:p>
          <a:p>
            <a:pPr marL="171450" indent="-171450">
              <a:buFont typeface="Wingdings" panose="05000000000000000000" pitchFamily="2" charset="2"/>
              <a:buChar char="§"/>
            </a:pPr>
            <a:endParaRPr lang="en-US" dirty="0"/>
          </a:p>
        </p:txBody>
      </p:sp>
      <p:sp>
        <p:nvSpPr>
          <p:cNvPr id="6" name="TextBox 5">
            <a:extLst>
              <a:ext uri="{FF2B5EF4-FFF2-40B4-BE49-F238E27FC236}">
                <a16:creationId xmlns:a16="http://schemas.microsoft.com/office/drawing/2014/main" id="{59BCEAFE-0629-AE1C-4586-18C70B2B70BE}"/>
              </a:ext>
            </a:extLst>
          </p:cNvPr>
          <p:cNvSpPr txBox="1"/>
          <p:nvPr/>
        </p:nvSpPr>
        <p:spPr>
          <a:xfrm>
            <a:off x="609600" y="1799578"/>
            <a:ext cx="5267417" cy="5352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A hydrometeor is a product of condensation or deposition of atmospheric water vapor, whether formed in the free atmosphere or at the earth's surface; also, any water particle blown by the wind from the earth's surface.</a:t>
            </a:r>
          </a:p>
          <a:p>
            <a:pPr marL="171450" indent="-171450">
              <a:buFont typeface="Wingdings" panose="05000000000000000000" pitchFamily="2" charset="2"/>
              <a:buChar char="§"/>
            </a:pPr>
            <a:endParaRPr lang="en-US" dirty="0"/>
          </a:p>
        </p:txBody>
      </p:sp>
      <p:pic>
        <p:nvPicPr>
          <p:cNvPr id="7" name="Picture 6">
            <a:extLst>
              <a:ext uri="{FF2B5EF4-FFF2-40B4-BE49-F238E27FC236}">
                <a16:creationId xmlns:a16="http://schemas.microsoft.com/office/drawing/2014/main" id="{8540CE32-2449-700C-8A83-7E2149BE79AB}"/>
              </a:ext>
            </a:extLst>
          </p:cNvPr>
          <p:cNvPicPr>
            <a:picLocks noChangeAspect="1"/>
          </p:cNvPicPr>
          <p:nvPr/>
        </p:nvPicPr>
        <p:blipFill>
          <a:blip r:embed="rId2"/>
          <a:stretch>
            <a:fillRect/>
          </a:stretch>
        </p:blipFill>
        <p:spPr>
          <a:xfrm>
            <a:off x="650902" y="2645547"/>
            <a:ext cx="5226115" cy="3153089"/>
          </a:xfrm>
          <a:prstGeom prst="rect">
            <a:avLst/>
          </a:prstGeom>
        </p:spPr>
      </p:pic>
      <p:sp>
        <p:nvSpPr>
          <p:cNvPr id="8" name="TextBox 7">
            <a:extLst>
              <a:ext uri="{FF2B5EF4-FFF2-40B4-BE49-F238E27FC236}">
                <a16:creationId xmlns:a16="http://schemas.microsoft.com/office/drawing/2014/main" id="{2212D1F6-2BE2-60CE-AE4E-965A359681FC}"/>
              </a:ext>
            </a:extLst>
          </p:cNvPr>
          <p:cNvSpPr txBox="1"/>
          <p:nvPr/>
        </p:nvSpPr>
        <p:spPr>
          <a:xfrm>
            <a:off x="609600" y="5803338"/>
            <a:ext cx="3048000" cy="369332"/>
          </a:xfrm>
          <a:prstGeom prst="rect">
            <a:avLst/>
          </a:prstGeom>
          <a:noFill/>
        </p:spPr>
        <p:txBody>
          <a:bodyPr wrap="square">
            <a:noAutofit/>
          </a:bodyPr>
          <a:lstStyle/>
          <a:p>
            <a:r>
              <a:rPr lang="en-US" sz="1000" b="0" i="0" dirty="0">
                <a:solidFill>
                  <a:srgbClr val="000000"/>
                </a:solidFill>
                <a:effectLst/>
              </a:rPr>
              <a:t>Source:</a:t>
            </a:r>
          </a:p>
          <a:p>
            <a:r>
              <a:rPr lang="en-US" sz="1000" b="0" i="0" dirty="0">
                <a:solidFill>
                  <a:srgbClr val="000000"/>
                </a:solidFill>
                <a:effectLst/>
              </a:rPr>
              <a:t>NASA AOS </a:t>
            </a:r>
            <a:r>
              <a:rPr lang="pt-BR" sz="1000" dirty="0">
                <a:hlinkClick r:id="rId3"/>
              </a:rPr>
              <a:t>NASA AOS - What is a Hydrometeor?</a:t>
            </a:r>
            <a:endParaRPr lang="en-US" sz="1000" dirty="0"/>
          </a:p>
        </p:txBody>
      </p:sp>
    </p:spTree>
    <p:extLst>
      <p:ext uri="{BB962C8B-B14F-4D97-AF65-F5344CB8AC3E}">
        <p14:creationId xmlns:p14="http://schemas.microsoft.com/office/powerpoint/2010/main" val="313719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5911-C1B7-C8BD-AC8C-DE4B9A1C2FF0}"/>
              </a:ext>
            </a:extLst>
          </p:cNvPr>
          <p:cNvSpPr>
            <a:spLocks noGrp="1"/>
          </p:cNvSpPr>
          <p:nvPr>
            <p:ph type="title"/>
          </p:nvPr>
        </p:nvSpPr>
        <p:spPr/>
        <p:txBody>
          <a:bodyPr/>
          <a:lstStyle/>
          <a:p>
            <a:r>
              <a:rPr lang="en-US" dirty="0"/>
              <a:t>The Sun is a dynamic star, constantly in flux, sending energy out into space causing potential disruptions to satellite communication</a:t>
            </a:r>
          </a:p>
        </p:txBody>
      </p:sp>
      <p:pic>
        <p:nvPicPr>
          <p:cNvPr id="3" name="Picture 2">
            <a:extLst>
              <a:ext uri="{FF2B5EF4-FFF2-40B4-BE49-F238E27FC236}">
                <a16:creationId xmlns:a16="http://schemas.microsoft.com/office/drawing/2014/main" id="{9FB68775-E139-755B-06BA-A1CD62652DFD}"/>
              </a:ext>
            </a:extLst>
          </p:cNvPr>
          <p:cNvPicPr>
            <a:picLocks noChangeAspect="1"/>
          </p:cNvPicPr>
          <p:nvPr/>
        </p:nvPicPr>
        <p:blipFill>
          <a:blip r:embed="rId2"/>
          <a:stretch>
            <a:fillRect/>
          </a:stretch>
        </p:blipFill>
        <p:spPr>
          <a:xfrm>
            <a:off x="609600" y="1790700"/>
            <a:ext cx="4146375" cy="2796392"/>
          </a:xfrm>
          <a:prstGeom prst="rect">
            <a:avLst/>
          </a:prstGeom>
        </p:spPr>
      </p:pic>
      <p:sp>
        <p:nvSpPr>
          <p:cNvPr id="4" name="TextBox 3">
            <a:extLst>
              <a:ext uri="{FF2B5EF4-FFF2-40B4-BE49-F238E27FC236}">
                <a16:creationId xmlns:a16="http://schemas.microsoft.com/office/drawing/2014/main" id="{07678E7D-B5F9-9B5E-70D9-AC01C5FB2019}"/>
              </a:ext>
            </a:extLst>
          </p:cNvPr>
          <p:cNvSpPr txBox="1"/>
          <p:nvPr/>
        </p:nvSpPr>
        <p:spPr>
          <a:xfrm>
            <a:off x="609600" y="4587092"/>
            <a:ext cx="3048000" cy="369332"/>
          </a:xfrm>
          <a:prstGeom prst="rect">
            <a:avLst/>
          </a:prstGeom>
          <a:noFill/>
        </p:spPr>
        <p:txBody>
          <a:bodyPr wrap="square">
            <a:noAutofit/>
          </a:bodyPr>
          <a:lstStyle/>
          <a:p>
            <a:r>
              <a:rPr lang="en-US" sz="1000" b="0" i="0" dirty="0">
                <a:solidFill>
                  <a:srgbClr val="000000"/>
                </a:solidFill>
                <a:effectLst/>
              </a:rPr>
              <a:t>Source:</a:t>
            </a:r>
          </a:p>
          <a:p>
            <a:r>
              <a:rPr lang="en-US" sz="1000" b="0" i="0" dirty="0">
                <a:solidFill>
                  <a:srgbClr val="000000"/>
                </a:solidFill>
                <a:effectLst/>
              </a:rPr>
              <a:t>NASA</a:t>
            </a:r>
            <a:endParaRPr lang="en-US" sz="1000" dirty="0"/>
          </a:p>
        </p:txBody>
      </p:sp>
      <p:sp>
        <p:nvSpPr>
          <p:cNvPr id="6" name="TextBox 5">
            <a:extLst>
              <a:ext uri="{FF2B5EF4-FFF2-40B4-BE49-F238E27FC236}">
                <a16:creationId xmlns:a16="http://schemas.microsoft.com/office/drawing/2014/main" id="{80AD7F8F-B7CF-9805-63E6-9E1C23855921}"/>
              </a:ext>
            </a:extLst>
          </p:cNvPr>
          <p:cNvSpPr txBox="1"/>
          <p:nvPr/>
        </p:nvSpPr>
        <p:spPr>
          <a:xfrm>
            <a:off x="5069150" y="1790701"/>
            <a:ext cx="6513250" cy="21736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The solar wind</a:t>
            </a:r>
          </a:p>
          <a:p>
            <a:r>
              <a:rPr lang="en-US" dirty="0"/>
              <a:t>The solar wind is a continuous flow of charged particles that we observe emanating from the Sun’s corona. This stream is primarily composed of electrons and protons, with energies sufficient to escape the Sun’s gravity.</a:t>
            </a:r>
          </a:p>
          <a:p>
            <a:r>
              <a:rPr lang="en-US" dirty="0"/>
              <a:t>Key solar wind characteristics:</a:t>
            </a:r>
          </a:p>
          <a:p>
            <a:pPr marL="171450" indent="-171450">
              <a:buFont typeface="Wingdings" panose="05000000000000000000" pitchFamily="2" charset="2"/>
              <a:buChar char="§"/>
            </a:pPr>
            <a:r>
              <a:rPr lang="en-US" dirty="0"/>
              <a:t>Origin: The Sun’s corona</a:t>
            </a:r>
          </a:p>
          <a:p>
            <a:pPr marL="171450" indent="-171450">
              <a:buFont typeface="Wingdings" panose="05000000000000000000" pitchFamily="2" charset="2"/>
              <a:buChar char="§"/>
            </a:pPr>
            <a:r>
              <a:rPr lang="en-US" dirty="0"/>
              <a:t>Composition: Electrons, protons (plasma)</a:t>
            </a:r>
          </a:p>
          <a:p>
            <a:pPr marL="171450" indent="-171450">
              <a:buFont typeface="Wingdings" panose="05000000000000000000" pitchFamily="2" charset="2"/>
              <a:buChar char="§"/>
            </a:pPr>
            <a:r>
              <a:rPr lang="en-US" dirty="0"/>
              <a:t>Temperature: Millions of degrees</a:t>
            </a:r>
          </a:p>
          <a:p>
            <a:pPr marL="171450" indent="-171450">
              <a:buFont typeface="Wingdings" panose="05000000000000000000" pitchFamily="2" charset="2"/>
              <a:buChar char="§"/>
            </a:pPr>
            <a:r>
              <a:rPr lang="en-US" dirty="0"/>
              <a:t>Speed Variations: 400-800 kilometers per second</a:t>
            </a:r>
          </a:p>
          <a:p>
            <a:pPr marL="171450" indent="-171450">
              <a:buFont typeface="Wingdings" panose="05000000000000000000" pitchFamily="2" charset="2"/>
              <a:buChar char="§"/>
            </a:pPr>
            <a:r>
              <a:rPr lang="en-US" dirty="0"/>
              <a:t>Interactions: Magnetospheres, causing phenomena like auroras</a:t>
            </a:r>
          </a:p>
          <a:p>
            <a:pPr marL="171450" indent="-171450">
              <a:buFont typeface="Wingdings" panose="05000000000000000000" pitchFamily="2" charset="2"/>
              <a:buChar char="§"/>
            </a:pPr>
            <a:r>
              <a:rPr lang="en-US" dirty="0"/>
              <a:t>Associated Events: Solar flares, Coronal Mass Ejections (CMEs)</a:t>
            </a:r>
          </a:p>
        </p:txBody>
      </p:sp>
      <p:grpSp>
        <p:nvGrpSpPr>
          <p:cNvPr id="7" name="Group 6">
            <a:extLst>
              <a:ext uri="{FF2B5EF4-FFF2-40B4-BE49-F238E27FC236}">
                <a16:creationId xmlns:a16="http://schemas.microsoft.com/office/drawing/2014/main" id="{30596039-AEAB-663E-1216-2934740B509A}"/>
              </a:ext>
            </a:extLst>
          </p:cNvPr>
          <p:cNvGrpSpPr/>
          <p:nvPr/>
        </p:nvGrpSpPr>
        <p:grpSpPr>
          <a:xfrm>
            <a:off x="7777135" y="4064336"/>
            <a:ext cx="1097280" cy="106569"/>
            <a:chOff x="7854001" y="3653643"/>
            <a:chExt cx="1097280" cy="106569"/>
          </a:xfrm>
        </p:grpSpPr>
        <p:sp>
          <p:nvSpPr>
            <p:cNvPr id="8" name="Arrow: Chevron 7">
              <a:extLst>
                <a:ext uri="{FF2B5EF4-FFF2-40B4-BE49-F238E27FC236}">
                  <a16:creationId xmlns:a16="http://schemas.microsoft.com/office/drawing/2014/main" id="{48C558B9-CA36-4383-2991-9FAFD93C4AC6}"/>
                </a:ext>
              </a:extLst>
            </p:cNvPr>
            <p:cNvSpPr/>
            <p:nvPr/>
          </p:nvSpPr>
          <p:spPr>
            <a:xfrm rot="5400000">
              <a:off x="8379781" y="3265023"/>
              <a:ext cx="45719" cy="82296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6418030F-686B-5A0E-1EC2-FE01603DBD93}"/>
                </a:ext>
              </a:extLst>
            </p:cNvPr>
            <p:cNvSpPr/>
            <p:nvPr/>
          </p:nvSpPr>
          <p:spPr>
            <a:xfrm rot="5400000">
              <a:off x="8379781" y="3188713"/>
              <a:ext cx="45719" cy="109728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a:extLst>
              <a:ext uri="{FF2B5EF4-FFF2-40B4-BE49-F238E27FC236}">
                <a16:creationId xmlns:a16="http://schemas.microsoft.com/office/drawing/2014/main" id="{EFFFFEBD-7E4E-5A88-9515-027E3F7A5308}"/>
              </a:ext>
            </a:extLst>
          </p:cNvPr>
          <p:cNvSpPr txBox="1"/>
          <p:nvPr/>
        </p:nvSpPr>
        <p:spPr>
          <a:xfrm>
            <a:off x="5069150" y="4270919"/>
            <a:ext cx="6513250" cy="19774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Effects on Earth’s magnetosphere and Ionosphere, and Satellite communication</a:t>
            </a:r>
          </a:p>
          <a:p>
            <a:pPr marL="171450" indent="-171450">
              <a:buFont typeface="Wingdings" panose="05000000000000000000" pitchFamily="2" charset="2"/>
              <a:buChar char="§"/>
            </a:pPr>
            <a:r>
              <a:rPr lang="en-US" dirty="0"/>
              <a:t>Magnetic Field Disturbances - shifts in the magnetospheric structure, leading to a variety of phenomena that affect satellite communications by altering the trajectory and velocity of electrons and ions in orbit</a:t>
            </a:r>
          </a:p>
          <a:p>
            <a:pPr marL="171450" indent="-171450">
              <a:buFont typeface="Wingdings" panose="05000000000000000000" pitchFamily="2" charset="2"/>
              <a:buChar char="§"/>
            </a:pPr>
            <a:r>
              <a:rPr lang="en-US" dirty="0"/>
              <a:t>Geomagnetic Storms and Auroras - These storms happen when there is an enhanced flow of solar wind and a significant rearrangement of Earth’s magnetic fields, leading to increased currents that can potentially disrupt satellite operations</a:t>
            </a:r>
          </a:p>
          <a:p>
            <a:pPr marL="171450" indent="-171450">
              <a:buFont typeface="Wingdings" panose="05000000000000000000" pitchFamily="2" charset="2"/>
              <a:buChar char="§"/>
            </a:pPr>
            <a:r>
              <a:rPr lang="en-US" dirty="0"/>
              <a:t>Ionospheric Variability – ionosphere ionized by solar radiation affects satellite-to-ground communication. During periods of increased solar activity, the ionosphere can become more dense with free electrons, leading to stronger signal reflections and signal delays.</a:t>
            </a:r>
          </a:p>
        </p:txBody>
      </p:sp>
    </p:spTree>
    <p:extLst>
      <p:ext uri="{BB962C8B-B14F-4D97-AF65-F5344CB8AC3E}">
        <p14:creationId xmlns:p14="http://schemas.microsoft.com/office/powerpoint/2010/main" val="347186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rmAutofit/>
          </a:bodyPr>
          <a:lstStyle/>
          <a:p>
            <a:r>
              <a:rPr lang="en-US" dirty="0">
                <a:latin typeface="Stolzl" panose="00000500000000000000" pitchFamily="50" charset="-18"/>
              </a:rPr>
              <a:t>03 Atmosphere</a:t>
            </a:r>
          </a:p>
        </p:txBody>
      </p:sp>
      <p:sp>
        <p:nvSpPr>
          <p:cNvPr id="3" name="Title 1"/>
          <p:cNvSpPr txBox="1">
            <a:spLocks/>
          </p:cNvSpPr>
          <p:nvPr/>
        </p:nvSpPr>
        <p:spPr>
          <a:xfrm>
            <a:off x="1078706" y="4618832"/>
            <a:ext cx="8636795" cy="2014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endParaRPr lang="en-US" sz="3600" b="0" dirty="0">
              <a:solidFill>
                <a:schemeClr val="accent6">
                  <a:lumMod val="75000"/>
                </a:schemeClr>
              </a:solidFill>
              <a:latin typeface="Stolzl" panose="00000500000000000000" pitchFamily="50" charset="-18"/>
            </a:endParaRPr>
          </a:p>
        </p:txBody>
      </p:sp>
    </p:spTree>
    <p:extLst>
      <p:ext uri="{BB962C8B-B14F-4D97-AF65-F5344CB8AC3E}">
        <p14:creationId xmlns:p14="http://schemas.microsoft.com/office/powerpoint/2010/main" val="91428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BC0EF0-FDF0-329F-5647-E8952055E2B2}"/>
              </a:ext>
            </a:extLst>
          </p:cNvPr>
          <p:cNvSpPr>
            <a:spLocks noGrp="1"/>
          </p:cNvSpPr>
          <p:nvPr>
            <p:ph type="title"/>
          </p:nvPr>
        </p:nvSpPr>
        <p:spPr/>
        <p:txBody>
          <a:bodyPr/>
          <a:lstStyle/>
          <a:p>
            <a:r>
              <a:rPr lang="en-US" dirty="0"/>
              <a:t>An atmosphere is made of the layers of gases surrounding a planet or other celestial body</a:t>
            </a:r>
          </a:p>
        </p:txBody>
      </p:sp>
      <p:pic>
        <p:nvPicPr>
          <p:cNvPr id="4" name="Picture 3">
            <a:extLst>
              <a:ext uri="{FF2B5EF4-FFF2-40B4-BE49-F238E27FC236}">
                <a16:creationId xmlns:a16="http://schemas.microsoft.com/office/drawing/2014/main" id="{F5582F51-4604-7AF0-AC43-95971EAC3C55}"/>
              </a:ext>
            </a:extLst>
          </p:cNvPr>
          <p:cNvPicPr>
            <a:picLocks noChangeAspect="1"/>
          </p:cNvPicPr>
          <p:nvPr/>
        </p:nvPicPr>
        <p:blipFill>
          <a:blip r:embed="rId2"/>
          <a:stretch>
            <a:fillRect/>
          </a:stretch>
        </p:blipFill>
        <p:spPr>
          <a:xfrm>
            <a:off x="609600" y="1790700"/>
            <a:ext cx="5343139" cy="3561203"/>
          </a:xfrm>
          <a:prstGeom prst="rect">
            <a:avLst/>
          </a:prstGeom>
        </p:spPr>
      </p:pic>
      <p:sp>
        <p:nvSpPr>
          <p:cNvPr id="5" name="TextBox 4">
            <a:extLst>
              <a:ext uri="{FF2B5EF4-FFF2-40B4-BE49-F238E27FC236}">
                <a16:creationId xmlns:a16="http://schemas.microsoft.com/office/drawing/2014/main" id="{6E84B28E-8864-53DA-7F5F-8796546D8912}"/>
              </a:ext>
            </a:extLst>
          </p:cNvPr>
          <p:cNvSpPr txBox="1"/>
          <p:nvPr/>
        </p:nvSpPr>
        <p:spPr>
          <a:xfrm>
            <a:off x="609600" y="5351903"/>
            <a:ext cx="5343138" cy="747056"/>
          </a:xfrm>
          <a:prstGeom prst="rect">
            <a:avLst/>
          </a:prstGeom>
          <a:noFill/>
        </p:spPr>
        <p:txBody>
          <a:bodyPr wrap="square">
            <a:noAutofit/>
          </a:bodyPr>
          <a:lstStyle/>
          <a:p>
            <a:r>
              <a:rPr lang="en-US" sz="1000" b="0" i="0" dirty="0">
                <a:solidFill>
                  <a:srgbClr val="000000"/>
                </a:solidFill>
                <a:effectLst/>
              </a:rPr>
              <a:t>The sun’s last rays illuminate Earth’s atmosphere and layers are visible as thin bands extending form the surface out into space.</a:t>
            </a:r>
          </a:p>
          <a:p>
            <a:r>
              <a:rPr lang="en-US" sz="1000" b="0" i="0" dirty="0">
                <a:solidFill>
                  <a:srgbClr val="000000"/>
                </a:solidFill>
                <a:effectLst/>
              </a:rPr>
              <a:t>Source:</a:t>
            </a:r>
          </a:p>
          <a:p>
            <a:r>
              <a:rPr lang="en-US" sz="1000" b="0" i="0" dirty="0">
                <a:solidFill>
                  <a:srgbClr val="000000"/>
                </a:solidFill>
                <a:effectLst/>
              </a:rPr>
              <a:t>NASA </a:t>
            </a:r>
            <a:r>
              <a:rPr lang="en-US" sz="1000" dirty="0">
                <a:hlinkClick r:id="rId3"/>
              </a:rPr>
              <a:t>What Is... Earth's Atmosphere? - NASA</a:t>
            </a:r>
            <a:endParaRPr lang="en-US" sz="1000" dirty="0"/>
          </a:p>
        </p:txBody>
      </p:sp>
      <p:sp>
        <p:nvSpPr>
          <p:cNvPr id="6" name="Rectangle 5">
            <a:extLst>
              <a:ext uri="{FF2B5EF4-FFF2-40B4-BE49-F238E27FC236}">
                <a16:creationId xmlns:a16="http://schemas.microsoft.com/office/drawing/2014/main" id="{CDFA070C-DF12-668A-21EA-3C85B118115B}"/>
              </a:ext>
            </a:extLst>
          </p:cNvPr>
          <p:cNvSpPr/>
          <p:nvPr/>
        </p:nvSpPr>
        <p:spPr>
          <a:xfrm>
            <a:off x="6104878" y="1800684"/>
            <a:ext cx="5248922" cy="55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Earth’s atmosphere is composed of about 78% nitrogen, 21% oxygen, and one percent other gases.</a:t>
            </a:r>
          </a:p>
        </p:txBody>
      </p:sp>
      <p:sp>
        <p:nvSpPr>
          <p:cNvPr id="7" name="Rectangle 6">
            <a:extLst>
              <a:ext uri="{FF2B5EF4-FFF2-40B4-BE49-F238E27FC236}">
                <a16:creationId xmlns:a16="http://schemas.microsoft.com/office/drawing/2014/main" id="{6CF9F75A-FE3D-BBB2-7D3C-BD9228A4EB75}"/>
              </a:ext>
            </a:extLst>
          </p:cNvPr>
          <p:cNvSpPr/>
          <p:nvPr/>
        </p:nvSpPr>
        <p:spPr>
          <a:xfrm>
            <a:off x="6104878" y="2599674"/>
            <a:ext cx="5248922" cy="55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The atmosphere protects life on earth by shielding it from incoming ultraviolet (UV) radiation, keeping the planet warm through insulation, and preventing extremes between day and night temperatures.</a:t>
            </a:r>
          </a:p>
        </p:txBody>
      </p:sp>
      <p:grpSp>
        <p:nvGrpSpPr>
          <p:cNvPr id="10" name="Group 9">
            <a:extLst>
              <a:ext uri="{FF2B5EF4-FFF2-40B4-BE49-F238E27FC236}">
                <a16:creationId xmlns:a16="http://schemas.microsoft.com/office/drawing/2014/main" id="{5609F7C9-ACC6-B96F-C6C7-89DCF649341B}"/>
              </a:ext>
            </a:extLst>
          </p:cNvPr>
          <p:cNvGrpSpPr/>
          <p:nvPr/>
        </p:nvGrpSpPr>
        <p:grpSpPr>
          <a:xfrm>
            <a:off x="8180698" y="3714493"/>
            <a:ext cx="1097280" cy="106569"/>
            <a:chOff x="7854001" y="3653643"/>
            <a:chExt cx="1097280" cy="106569"/>
          </a:xfrm>
        </p:grpSpPr>
        <p:sp>
          <p:nvSpPr>
            <p:cNvPr id="8" name="Arrow: Chevron 7">
              <a:extLst>
                <a:ext uri="{FF2B5EF4-FFF2-40B4-BE49-F238E27FC236}">
                  <a16:creationId xmlns:a16="http://schemas.microsoft.com/office/drawing/2014/main" id="{795015F8-1FAD-E438-95C6-8542BF2DA2CC}"/>
                </a:ext>
              </a:extLst>
            </p:cNvPr>
            <p:cNvSpPr/>
            <p:nvPr/>
          </p:nvSpPr>
          <p:spPr>
            <a:xfrm rot="5400000">
              <a:off x="8379781" y="3265023"/>
              <a:ext cx="45719" cy="82296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2C411109-AC01-FD5A-5FEC-769BB3BE091F}"/>
                </a:ext>
              </a:extLst>
            </p:cNvPr>
            <p:cNvSpPr/>
            <p:nvPr/>
          </p:nvSpPr>
          <p:spPr>
            <a:xfrm rot="5400000">
              <a:off x="8379781" y="3188713"/>
              <a:ext cx="45719" cy="109728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a:extLst>
              <a:ext uri="{FF2B5EF4-FFF2-40B4-BE49-F238E27FC236}">
                <a16:creationId xmlns:a16="http://schemas.microsoft.com/office/drawing/2014/main" id="{F5178F2B-86A4-73D6-0D1F-EF007972A162}"/>
              </a:ext>
            </a:extLst>
          </p:cNvPr>
          <p:cNvSpPr/>
          <p:nvPr/>
        </p:nvSpPr>
        <p:spPr>
          <a:xfrm>
            <a:off x="6104878" y="3900328"/>
            <a:ext cx="5248922" cy="55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Atmospheric Losses In Satellite Communications</a:t>
            </a:r>
          </a:p>
        </p:txBody>
      </p:sp>
      <p:sp>
        <p:nvSpPr>
          <p:cNvPr id="12" name="Rectangle 11">
            <a:extLst>
              <a:ext uri="{FF2B5EF4-FFF2-40B4-BE49-F238E27FC236}">
                <a16:creationId xmlns:a16="http://schemas.microsoft.com/office/drawing/2014/main" id="{72346960-C6A1-DC52-CC9E-FD79F202FC97}"/>
              </a:ext>
            </a:extLst>
          </p:cNvPr>
          <p:cNvSpPr/>
          <p:nvPr/>
        </p:nvSpPr>
        <p:spPr>
          <a:xfrm>
            <a:off x="6104878" y="4531492"/>
            <a:ext cx="5248922" cy="13632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Losses occur in the earth’s atmosphere as a result of energy absorption by the atmospheric gases. These losses are treated quite separately from those which result from adverse weather conditions, which of course are also atmospheric losses. To distinguish between these, the weather-related losses are referred to as atmospheric attenuation and the absorption losses simply as atmospheric absorption.</a:t>
            </a:r>
          </a:p>
          <a:p>
            <a:r>
              <a:rPr lang="en-US" sz="1200" dirty="0">
                <a:solidFill>
                  <a:schemeClr val="tx1"/>
                </a:solidFill>
              </a:rPr>
              <a:t>The atmospheric absorption loss varies with frequency. </a:t>
            </a:r>
          </a:p>
        </p:txBody>
      </p:sp>
    </p:spTree>
    <p:extLst>
      <p:ext uri="{BB962C8B-B14F-4D97-AF65-F5344CB8AC3E}">
        <p14:creationId xmlns:p14="http://schemas.microsoft.com/office/powerpoint/2010/main" val="242247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08990D-003D-913E-65B4-72B3AE1383DF}"/>
              </a:ext>
            </a:extLst>
          </p:cNvPr>
          <p:cNvSpPr>
            <a:spLocks noGrp="1"/>
          </p:cNvSpPr>
          <p:nvPr>
            <p:ph type="title"/>
          </p:nvPr>
        </p:nvSpPr>
        <p:spPr/>
        <p:txBody>
          <a:bodyPr/>
          <a:lstStyle/>
          <a:p>
            <a:r>
              <a:rPr lang="en-US" dirty="0"/>
              <a:t>The atmosphere consists of five distinct layers, each with its own characteristics</a:t>
            </a:r>
          </a:p>
        </p:txBody>
      </p:sp>
      <p:pic>
        <p:nvPicPr>
          <p:cNvPr id="2" name="Picture 1">
            <a:extLst>
              <a:ext uri="{FF2B5EF4-FFF2-40B4-BE49-F238E27FC236}">
                <a16:creationId xmlns:a16="http://schemas.microsoft.com/office/drawing/2014/main" id="{DA90BA8B-6356-5AC8-E7F2-26784DBA6613}"/>
              </a:ext>
            </a:extLst>
          </p:cNvPr>
          <p:cNvPicPr>
            <a:picLocks noChangeAspect="1"/>
          </p:cNvPicPr>
          <p:nvPr/>
        </p:nvPicPr>
        <p:blipFill>
          <a:blip r:embed="rId2"/>
          <a:stretch>
            <a:fillRect/>
          </a:stretch>
        </p:blipFill>
        <p:spPr>
          <a:xfrm>
            <a:off x="7383785" y="2377440"/>
            <a:ext cx="3057127" cy="3495675"/>
          </a:xfrm>
          <a:prstGeom prst="rect">
            <a:avLst/>
          </a:prstGeom>
        </p:spPr>
      </p:pic>
      <p:sp>
        <p:nvSpPr>
          <p:cNvPr id="3" name="TextBox 2">
            <a:extLst>
              <a:ext uri="{FF2B5EF4-FFF2-40B4-BE49-F238E27FC236}">
                <a16:creationId xmlns:a16="http://schemas.microsoft.com/office/drawing/2014/main" id="{3B81BF1B-A069-5AFF-CA81-46EC6620E9F0}"/>
              </a:ext>
            </a:extLst>
          </p:cNvPr>
          <p:cNvSpPr txBox="1"/>
          <p:nvPr/>
        </p:nvSpPr>
        <p:spPr>
          <a:xfrm>
            <a:off x="6240780" y="1800983"/>
            <a:ext cx="5343139" cy="667898"/>
          </a:xfrm>
          <a:prstGeom prst="rect">
            <a:avLst/>
          </a:prstGeom>
          <a:noFill/>
        </p:spPr>
        <p:txBody>
          <a:bodyPr wrap="square">
            <a:noAutofit/>
          </a:bodyPr>
          <a:lstStyle/>
          <a:p>
            <a:pPr algn="ctr"/>
            <a:r>
              <a:rPr lang="en-US" sz="1200" b="0" i="0" dirty="0">
                <a:solidFill>
                  <a:srgbClr val="0070C0"/>
                </a:solidFill>
                <a:effectLst/>
              </a:rPr>
              <a:t>Changes in temperatures in atmosphere</a:t>
            </a:r>
            <a:endParaRPr lang="en-US" sz="1200" dirty="0">
              <a:solidFill>
                <a:srgbClr val="0070C0"/>
              </a:solidFill>
            </a:endParaRPr>
          </a:p>
        </p:txBody>
      </p:sp>
      <p:sp>
        <p:nvSpPr>
          <p:cNvPr id="4" name="TextBox 3">
            <a:extLst>
              <a:ext uri="{FF2B5EF4-FFF2-40B4-BE49-F238E27FC236}">
                <a16:creationId xmlns:a16="http://schemas.microsoft.com/office/drawing/2014/main" id="{43308801-3AEC-D997-FCF7-81EF50D72CA7}"/>
              </a:ext>
            </a:extLst>
          </p:cNvPr>
          <p:cNvSpPr txBox="1"/>
          <p:nvPr/>
        </p:nvSpPr>
        <p:spPr>
          <a:xfrm>
            <a:off x="6240780" y="5895574"/>
            <a:ext cx="5343139" cy="369332"/>
          </a:xfrm>
          <a:prstGeom prst="rect">
            <a:avLst/>
          </a:prstGeom>
          <a:noFill/>
        </p:spPr>
        <p:txBody>
          <a:bodyPr wrap="square">
            <a:noAutofit/>
          </a:bodyPr>
          <a:lstStyle/>
          <a:p>
            <a:r>
              <a:rPr lang="en-US" sz="1000" b="0" i="0" dirty="0">
                <a:solidFill>
                  <a:srgbClr val="000000"/>
                </a:solidFill>
                <a:effectLst/>
              </a:rPr>
              <a:t>Source:</a:t>
            </a:r>
          </a:p>
          <a:p>
            <a:r>
              <a:rPr lang="en-US" sz="1000" dirty="0">
                <a:hlinkClick r:id="rId3"/>
              </a:rPr>
              <a:t>What Is the Troposphere? - Earth How</a:t>
            </a:r>
            <a:endParaRPr lang="en-US" sz="1000" dirty="0"/>
          </a:p>
        </p:txBody>
      </p:sp>
      <p:grpSp>
        <p:nvGrpSpPr>
          <p:cNvPr id="8" name="Group 7">
            <a:extLst>
              <a:ext uri="{FF2B5EF4-FFF2-40B4-BE49-F238E27FC236}">
                <a16:creationId xmlns:a16="http://schemas.microsoft.com/office/drawing/2014/main" id="{ED388B7A-7BF4-4C75-07E3-ED934C41A8F7}"/>
              </a:ext>
            </a:extLst>
          </p:cNvPr>
          <p:cNvGrpSpPr/>
          <p:nvPr/>
        </p:nvGrpSpPr>
        <p:grpSpPr>
          <a:xfrm>
            <a:off x="608081" y="1790700"/>
            <a:ext cx="3113165" cy="4474206"/>
            <a:chOff x="608081" y="1790700"/>
            <a:chExt cx="3113165" cy="4474206"/>
          </a:xfrm>
        </p:grpSpPr>
        <p:pic>
          <p:nvPicPr>
            <p:cNvPr id="6" name="Picture 5">
              <a:extLst>
                <a:ext uri="{FF2B5EF4-FFF2-40B4-BE49-F238E27FC236}">
                  <a16:creationId xmlns:a16="http://schemas.microsoft.com/office/drawing/2014/main" id="{9078E5A0-CBDA-72BF-BAAA-FD5772BDFE41}"/>
                </a:ext>
              </a:extLst>
            </p:cNvPr>
            <p:cNvPicPr>
              <a:picLocks noChangeAspect="1"/>
            </p:cNvPicPr>
            <p:nvPr/>
          </p:nvPicPr>
          <p:blipFill>
            <a:blip r:embed="rId4"/>
            <a:stretch>
              <a:fillRect/>
            </a:stretch>
          </p:blipFill>
          <p:spPr>
            <a:xfrm>
              <a:off x="608081" y="1790700"/>
              <a:ext cx="3113165" cy="3911600"/>
            </a:xfrm>
            <a:prstGeom prst="rect">
              <a:avLst/>
            </a:prstGeom>
          </p:spPr>
        </p:pic>
        <p:sp>
          <p:nvSpPr>
            <p:cNvPr id="7" name="TextBox 6">
              <a:extLst>
                <a:ext uri="{FF2B5EF4-FFF2-40B4-BE49-F238E27FC236}">
                  <a16:creationId xmlns:a16="http://schemas.microsoft.com/office/drawing/2014/main" id="{F98B548F-9724-2489-4063-A982480734CB}"/>
                </a:ext>
              </a:extLst>
            </p:cNvPr>
            <p:cNvSpPr txBox="1"/>
            <p:nvPr/>
          </p:nvSpPr>
          <p:spPr>
            <a:xfrm>
              <a:off x="608081" y="5895574"/>
              <a:ext cx="3113165" cy="369332"/>
            </a:xfrm>
            <a:prstGeom prst="rect">
              <a:avLst/>
            </a:prstGeom>
            <a:noFill/>
          </p:spPr>
          <p:txBody>
            <a:bodyPr wrap="square">
              <a:noAutofit/>
            </a:bodyPr>
            <a:lstStyle/>
            <a:p>
              <a:r>
                <a:rPr lang="en-US" sz="1000" b="0" i="0" dirty="0">
                  <a:solidFill>
                    <a:srgbClr val="000000"/>
                  </a:solidFill>
                  <a:effectLst/>
                </a:rPr>
                <a:t>Source:</a:t>
              </a:r>
            </a:p>
            <a:p>
              <a:r>
                <a:rPr lang="en-US" sz="1000" dirty="0">
                  <a:solidFill>
                    <a:srgbClr val="000000"/>
                  </a:solidFill>
                </a:rPr>
                <a:t>Canadian Space Agency</a:t>
              </a:r>
              <a:endParaRPr lang="en-US" sz="1000" dirty="0"/>
            </a:p>
          </p:txBody>
        </p:sp>
      </p:grpSp>
    </p:spTree>
    <p:extLst>
      <p:ext uri="{BB962C8B-B14F-4D97-AF65-F5344CB8AC3E}">
        <p14:creationId xmlns:p14="http://schemas.microsoft.com/office/powerpoint/2010/main" val="51781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33FA44-6D8F-08DF-B87F-99B544B8CCAD}"/>
              </a:ext>
            </a:extLst>
          </p:cNvPr>
          <p:cNvGrpSpPr/>
          <p:nvPr/>
        </p:nvGrpSpPr>
        <p:grpSpPr>
          <a:xfrm>
            <a:off x="608081" y="1790700"/>
            <a:ext cx="3113165" cy="4474206"/>
            <a:chOff x="608081" y="1790700"/>
            <a:chExt cx="3113165" cy="4474206"/>
          </a:xfrm>
        </p:grpSpPr>
        <p:pic>
          <p:nvPicPr>
            <p:cNvPr id="2" name="Picture 1">
              <a:extLst>
                <a:ext uri="{FF2B5EF4-FFF2-40B4-BE49-F238E27FC236}">
                  <a16:creationId xmlns:a16="http://schemas.microsoft.com/office/drawing/2014/main" id="{DB6F04C7-90E5-AB08-47EE-D3966D8F33D1}"/>
                </a:ext>
              </a:extLst>
            </p:cNvPr>
            <p:cNvPicPr>
              <a:picLocks noChangeAspect="1"/>
            </p:cNvPicPr>
            <p:nvPr/>
          </p:nvPicPr>
          <p:blipFill>
            <a:blip r:embed="rId2"/>
            <a:stretch>
              <a:fillRect/>
            </a:stretch>
          </p:blipFill>
          <p:spPr>
            <a:xfrm>
              <a:off x="608081" y="1790700"/>
              <a:ext cx="3113165" cy="3911600"/>
            </a:xfrm>
            <a:prstGeom prst="rect">
              <a:avLst/>
            </a:prstGeom>
          </p:spPr>
        </p:pic>
        <p:sp>
          <p:nvSpPr>
            <p:cNvPr id="5" name="TextBox 4">
              <a:extLst>
                <a:ext uri="{FF2B5EF4-FFF2-40B4-BE49-F238E27FC236}">
                  <a16:creationId xmlns:a16="http://schemas.microsoft.com/office/drawing/2014/main" id="{A9BF7230-A3E7-B902-E783-13C35CA56EFA}"/>
                </a:ext>
              </a:extLst>
            </p:cNvPr>
            <p:cNvSpPr txBox="1"/>
            <p:nvPr/>
          </p:nvSpPr>
          <p:spPr>
            <a:xfrm>
              <a:off x="608081" y="5895574"/>
              <a:ext cx="3113165" cy="369332"/>
            </a:xfrm>
            <a:prstGeom prst="rect">
              <a:avLst/>
            </a:prstGeom>
            <a:noFill/>
          </p:spPr>
          <p:txBody>
            <a:bodyPr wrap="square">
              <a:noAutofit/>
            </a:bodyPr>
            <a:lstStyle/>
            <a:p>
              <a:r>
                <a:rPr lang="en-US" sz="1000" b="0" i="0" dirty="0">
                  <a:solidFill>
                    <a:srgbClr val="000000"/>
                  </a:solidFill>
                  <a:effectLst/>
                </a:rPr>
                <a:t>Source:</a:t>
              </a:r>
            </a:p>
            <a:p>
              <a:r>
                <a:rPr lang="en-US" sz="1000" dirty="0">
                  <a:solidFill>
                    <a:srgbClr val="000000"/>
                  </a:solidFill>
                </a:rPr>
                <a:t>Canadian Space Agency</a:t>
              </a:r>
              <a:endParaRPr lang="en-US" sz="1000" dirty="0"/>
            </a:p>
          </p:txBody>
        </p:sp>
      </p:grpSp>
      <p:sp>
        <p:nvSpPr>
          <p:cNvPr id="3" name="Title 2">
            <a:extLst>
              <a:ext uri="{FF2B5EF4-FFF2-40B4-BE49-F238E27FC236}">
                <a16:creationId xmlns:a16="http://schemas.microsoft.com/office/drawing/2014/main" id="{E3C5E196-2A4B-BBFB-E8A6-0C7B1D705005}"/>
              </a:ext>
            </a:extLst>
          </p:cNvPr>
          <p:cNvSpPr>
            <a:spLocks noGrp="1"/>
          </p:cNvSpPr>
          <p:nvPr>
            <p:ph type="title"/>
          </p:nvPr>
        </p:nvSpPr>
        <p:spPr/>
        <p:txBody>
          <a:bodyPr/>
          <a:lstStyle/>
          <a:p>
            <a:r>
              <a:rPr lang="en-US" dirty="0"/>
              <a:t>The troposphere is the innermost layer of Earth’s atmosphere</a:t>
            </a:r>
          </a:p>
        </p:txBody>
      </p:sp>
      <p:sp>
        <p:nvSpPr>
          <p:cNvPr id="4" name="Rectangle 3">
            <a:extLst>
              <a:ext uri="{FF2B5EF4-FFF2-40B4-BE49-F238E27FC236}">
                <a16:creationId xmlns:a16="http://schemas.microsoft.com/office/drawing/2014/main" id="{40F894D1-D04E-DC83-BBD1-7CD721A6DAAD}"/>
              </a:ext>
            </a:extLst>
          </p:cNvPr>
          <p:cNvSpPr/>
          <p:nvPr/>
        </p:nvSpPr>
        <p:spPr>
          <a:xfrm>
            <a:off x="6104877" y="1800860"/>
            <a:ext cx="5479041" cy="38554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t>
            </a:r>
            <a:r>
              <a:rPr lang="en-US" sz="1200" dirty="0" err="1">
                <a:solidFill>
                  <a:schemeClr val="tx1"/>
                </a:solidFill>
              </a:rPr>
              <a:t>Tropos</a:t>
            </a:r>
            <a:r>
              <a:rPr lang="en-US" sz="1200" dirty="0">
                <a:solidFill>
                  <a:schemeClr val="tx1"/>
                </a:solidFill>
              </a:rPr>
              <a:t>” means change.</a:t>
            </a:r>
          </a:p>
          <a:p>
            <a:endParaRPr lang="en-US" sz="1200" dirty="0">
              <a:solidFill>
                <a:schemeClr val="tx1"/>
              </a:solidFill>
            </a:endParaRPr>
          </a:p>
          <a:p>
            <a:r>
              <a:rPr lang="en-US" sz="1200" dirty="0">
                <a:solidFill>
                  <a:schemeClr val="tx1"/>
                </a:solidFill>
              </a:rPr>
              <a:t>This layer gets its name from the weather that is constantly changing and mixing up the gases in this part of our atmosphere. </a:t>
            </a:r>
            <a:r>
              <a:rPr lang="en-US" sz="1200" b="0" i="0" dirty="0">
                <a:solidFill>
                  <a:srgbClr val="1B1B1B"/>
                </a:solidFill>
                <a:effectLst/>
              </a:rPr>
              <a:t>The troposphere interacts with the Earth’s surface, creating gradients in temperature that drive motion in air and water.</a:t>
            </a:r>
            <a:endParaRPr lang="en-US" sz="1200" dirty="0">
              <a:solidFill>
                <a:schemeClr val="tx1"/>
              </a:solidFill>
            </a:endParaRPr>
          </a:p>
          <a:p>
            <a:endParaRPr lang="en-US" sz="1200" dirty="0">
              <a:solidFill>
                <a:schemeClr val="tx1"/>
              </a:solidFill>
            </a:endParaRPr>
          </a:p>
          <a:p>
            <a:r>
              <a:rPr lang="en-US" sz="1200" dirty="0">
                <a:solidFill>
                  <a:schemeClr val="tx1"/>
                </a:solidFill>
              </a:rPr>
              <a:t>The troposphere is between 8 and 14 kilometers thick depending on where you are on Earth. It’s thinnest at the North and South Pole.</a:t>
            </a:r>
          </a:p>
          <a:p>
            <a:endParaRPr lang="en-US" sz="1200" dirty="0">
              <a:solidFill>
                <a:schemeClr val="tx1"/>
              </a:solidFill>
            </a:endParaRPr>
          </a:p>
          <a:p>
            <a:r>
              <a:rPr lang="en-US" sz="1200" dirty="0">
                <a:solidFill>
                  <a:schemeClr val="tx1"/>
                </a:solidFill>
              </a:rPr>
              <a:t>Most dense atmosphere layer</a:t>
            </a:r>
          </a:p>
          <a:p>
            <a:endParaRPr lang="en-US" sz="1200" dirty="0">
              <a:solidFill>
                <a:schemeClr val="tx1"/>
              </a:solidFill>
            </a:endParaRPr>
          </a:p>
          <a:p>
            <a:r>
              <a:rPr lang="en-US" sz="1200" dirty="0">
                <a:solidFill>
                  <a:schemeClr val="tx1"/>
                </a:solidFill>
              </a:rPr>
              <a:t>It has most impact on communications.</a:t>
            </a:r>
          </a:p>
        </p:txBody>
      </p:sp>
    </p:spTree>
    <p:extLst>
      <p:ext uri="{BB962C8B-B14F-4D97-AF65-F5344CB8AC3E}">
        <p14:creationId xmlns:p14="http://schemas.microsoft.com/office/powerpoint/2010/main" val="410586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5E196-2A4B-BBFB-E8A6-0C7B1D705005}"/>
              </a:ext>
            </a:extLst>
          </p:cNvPr>
          <p:cNvSpPr>
            <a:spLocks noGrp="1"/>
          </p:cNvSpPr>
          <p:nvPr>
            <p:ph type="title"/>
          </p:nvPr>
        </p:nvSpPr>
        <p:spPr/>
        <p:txBody>
          <a:bodyPr/>
          <a:lstStyle/>
          <a:p>
            <a:r>
              <a:rPr lang="en-US" dirty="0"/>
              <a:t>The stratosphere is the layer above the troposphere</a:t>
            </a:r>
          </a:p>
        </p:txBody>
      </p:sp>
      <p:sp>
        <p:nvSpPr>
          <p:cNvPr id="4" name="TextBox 3">
            <a:extLst>
              <a:ext uri="{FF2B5EF4-FFF2-40B4-BE49-F238E27FC236}">
                <a16:creationId xmlns:a16="http://schemas.microsoft.com/office/drawing/2014/main" id="{498F145E-CF63-94C6-53FB-88FD8B64859D}"/>
              </a:ext>
            </a:extLst>
          </p:cNvPr>
          <p:cNvSpPr txBox="1"/>
          <p:nvPr/>
        </p:nvSpPr>
        <p:spPr>
          <a:xfrm>
            <a:off x="6101080" y="1799578"/>
            <a:ext cx="5481320" cy="26481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“Strat” means layer.</a:t>
            </a:r>
          </a:p>
          <a:p>
            <a:endParaRPr lang="en-US" dirty="0"/>
          </a:p>
          <a:p>
            <a:r>
              <a:rPr lang="en-US" dirty="0"/>
              <a:t>Compared to the troposphere, the lower stratosphere experiences less turbulent air due to reduced convection, the vertical movement of the air in the atmosphere. This region is where commercial passenger aircraft fly.</a:t>
            </a:r>
          </a:p>
          <a:p>
            <a:endParaRPr lang="en-US" dirty="0"/>
          </a:p>
          <a:p>
            <a:r>
              <a:rPr lang="en-US" dirty="0"/>
              <a:t>Unlike the troposphere, the temperatures begin to increase as the altitude increases within this layer, largely due to the presence of the ozone layer, which absorbs and protects the Earth from the Sun’s UV radiation.</a:t>
            </a:r>
          </a:p>
          <a:p>
            <a:endParaRPr lang="en-US" dirty="0"/>
          </a:p>
          <a:p>
            <a:r>
              <a:rPr lang="en-US" dirty="0"/>
              <a:t>This layer is 35 kilometers thick. </a:t>
            </a:r>
          </a:p>
          <a:p>
            <a:endParaRPr lang="en-US" dirty="0"/>
          </a:p>
          <a:p>
            <a:r>
              <a:rPr lang="en-US" dirty="0"/>
              <a:t>Very small influence on electromagnetic waves and communications.</a:t>
            </a:r>
          </a:p>
        </p:txBody>
      </p:sp>
      <p:grpSp>
        <p:nvGrpSpPr>
          <p:cNvPr id="2" name="Group 1">
            <a:extLst>
              <a:ext uri="{FF2B5EF4-FFF2-40B4-BE49-F238E27FC236}">
                <a16:creationId xmlns:a16="http://schemas.microsoft.com/office/drawing/2014/main" id="{A0ECFCDF-6C35-30C7-EF3A-5C17B5A3FD0D}"/>
              </a:ext>
            </a:extLst>
          </p:cNvPr>
          <p:cNvGrpSpPr/>
          <p:nvPr/>
        </p:nvGrpSpPr>
        <p:grpSpPr>
          <a:xfrm>
            <a:off x="608081" y="1790700"/>
            <a:ext cx="3113165" cy="4474206"/>
            <a:chOff x="608081" y="1790700"/>
            <a:chExt cx="3113165" cy="4474206"/>
          </a:xfrm>
        </p:grpSpPr>
        <p:pic>
          <p:nvPicPr>
            <p:cNvPr id="5" name="Picture 4">
              <a:extLst>
                <a:ext uri="{FF2B5EF4-FFF2-40B4-BE49-F238E27FC236}">
                  <a16:creationId xmlns:a16="http://schemas.microsoft.com/office/drawing/2014/main" id="{E6E6042F-F8E1-1757-B5A7-E58A5B8FD40B}"/>
                </a:ext>
              </a:extLst>
            </p:cNvPr>
            <p:cNvPicPr>
              <a:picLocks noChangeAspect="1"/>
            </p:cNvPicPr>
            <p:nvPr/>
          </p:nvPicPr>
          <p:blipFill>
            <a:blip r:embed="rId2"/>
            <a:stretch>
              <a:fillRect/>
            </a:stretch>
          </p:blipFill>
          <p:spPr>
            <a:xfrm>
              <a:off x="608081" y="1790700"/>
              <a:ext cx="3113165" cy="3911600"/>
            </a:xfrm>
            <a:prstGeom prst="rect">
              <a:avLst/>
            </a:prstGeom>
          </p:spPr>
        </p:pic>
        <p:sp>
          <p:nvSpPr>
            <p:cNvPr id="6" name="TextBox 5">
              <a:extLst>
                <a:ext uri="{FF2B5EF4-FFF2-40B4-BE49-F238E27FC236}">
                  <a16:creationId xmlns:a16="http://schemas.microsoft.com/office/drawing/2014/main" id="{25C28896-C6A2-1EAE-AB76-CC386A269E8E}"/>
                </a:ext>
              </a:extLst>
            </p:cNvPr>
            <p:cNvSpPr txBox="1"/>
            <p:nvPr/>
          </p:nvSpPr>
          <p:spPr>
            <a:xfrm>
              <a:off x="608081" y="5895574"/>
              <a:ext cx="3113165" cy="369332"/>
            </a:xfrm>
            <a:prstGeom prst="rect">
              <a:avLst/>
            </a:prstGeom>
            <a:noFill/>
          </p:spPr>
          <p:txBody>
            <a:bodyPr wrap="square">
              <a:noAutofit/>
            </a:bodyPr>
            <a:lstStyle/>
            <a:p>
              <a:r>
                <a:rPr lang="en-US" sz="1000" b="0" i="0" dirty="0">
                  <a:solidFill>
                    <a:srgbClr val="000000"/>
                  </a:solidFill>
                  <a:effectLst/>
                </a:rPr>
                <a:t>Source:</a:t>
              </a:r>
            </a:p>
            <a:p>
              <a:r>
                <a:rPr lang="en-US" sz="1000" dirty="0">
                  <a:solidFill>
                    <a:srgbClr val="000000"/>
                  </a:solidFill>
                </a:rPr>
                <a:t>Canadian Space Agency</a:t>
              </a:r>
              <a:endParaRPr lang="en-US" sz="1000" dirty="0"/>
            </a:p>
          </p:txBody>
        </p:sp>
      </p:grpSp>
    </p:spTree>
    <p:extLst>
      <p:ext uri="{BB962C8B-B14F-4D97-AF65-F5344CB8AC3E}">
        <p14:creationId xmlns:p14="http://schemas.microsoft.com/office/powerpoint/2010/main" val="164967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5E196-2A4B-BBFB-E8A6-0C7B1D705005}"/>
              </a:ext>
            </a:extLst>
          </p:cNvPr>
          <p:cNvSpPr>
            <a:spLocks noGrp="1"/>
          </p:cNvSpPr>
          <p:nvPr>
            <p:ph type="title"/>
          </p:nvPr>
        </p:nvSpPr>
        <p:spPr/>
        <p:txBody>
          <a:bodyPr/>
          <a:lstStyle/>
          <a:p>
            <a:r>
              <a:rPr lang="en-US" dirty="0"/>
              <a:t>The mesosphere is the middle layer between the stratosphere and the thermosphere</a:t>
            </a:r>
          </a:p>
        </p:txBody>
      </p:sp>
      <p:sp>
        <p:nvSpPr>
          <p:cNvPr id="4" name="TextBox 3">
            <a:extLst>
              <a:ext uri="{FF2B5EF4-FFF2-40B4-BE49-F238E27FC236}">
                <a16:creationId xmlns:a16="http://schemas.microsoft.com/office/drawing/2014/main" id="{8E875C53-02B4-584F-4377-3133E1DD6E7F}"/>
              </a:ext>
            </a:extLst>
          </p:cNvPr>
          <p:cNvSpPr txBox="1"/>
          <p:nvPr/>
        </p:nvSpPr>
        <p:spPr>
          <a:xfrm>
            <a:off x="6110054" y="1802401"/>
            <a:ext cx="5472345" cy="31719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a:t>
            </a:r>
            <a:r>
              <a:rPr lang="en-US" dirty="0" err="1"/>
              <a:t>Meso</a:t>
            </a:r>
            <a:r>
              <a:rPr lang="en-US" dirty="0"/>
              <a:t>” means middle.</a:t>
            </a:r>
          </a:p>
          <a:p>
            <a:endParaRPr lang="en-US" dirty="0"/>
          </a:p>
          <a:p>
            <a:r>
              <a:rPr lang="en-US" dirty="0"/>
              <a:t>The mesosphere is 35 kilometers thick.</a:t>
            </a:r>
          </a:p>
          <a:p>
            <a:endParaRPr lang="en-US" dirty="0"/>
          </a:p>
          <a:p>
            <a:r>
              <a:rPr lang="en-US" dirty="0"/>
              <a:t>The air is still thin, so you wouldn’t be able to breathe up in the mesosphere. But there is more gas in this layer than there is out in the thermosphere.</a:t>
            </a:r>
          </a:p>
          <a:p>
            <a:endParaRPr lang="en-US" dirty="0"/>
          </a:p>
          <a:p>
            <a:r>
              <a:rPr lang="en-US" dirty="0"/>
              <a:t>The boundary between the mesosphere and the thermosphere, is the coldest part of the entire atmosphere. This is because the mesosphere receives less solar radiation (sunlight) than the layers above it, and the air is less dense than the layers below.</a:t>
            </a:r>
          </a:p>
          <a:p>
            <a:endParaRPr lang="en-US" dirty="0"/>
          </a:p>
          <a:p>
            <a:r>
              <a:rPr lang="en-US" dirty="0"/>
              <a:t>Meteors burn up when they enter the mesosphere, due to their speed of travel and the increased presence of gas molecules in the mesosphere compared to the outer atmospheric layers: this creates friction and heat, which incinerate the incoming meteors.</a:t>
            </a:r>
          </a:p>
        </p:txBody>
      </p:sp>
      <p:grpSp>
        <p:nvGrpSpPr>
          <p:cNvPr id="2" name="Group 1">
            <a:extLst>
              <a:ext uri="{FF2B5EF4-FFF2-40B4-BE49-F238E27FC236}">
                <a16:creationId xmlns:a16="http://schemas.microsoft.com/office/drawing/2014/main" id="{9BB86EC7-9053-EA83-DF03-67A0126DF1CA}"/>
              </a:ext>
            </a:extLst>
          </p:cNvPr>
          <p:cNvGrpSpPr/>
          <p:nvPr/>
        </p:nvGrpSpPr>
        <p:grpSpPr>
          <a:xfrm>
            <a:off x="608081" y="1790700"/>
            <a:ext cx="3113165" cy="4474206"/>
            <a:chOff x="608081" y="1790700"/>
            <a:chExt cx="3113165" cy="4474206"/>
          </a:xfrm>
        </p:grpSpPr>
        <p:pic>
          <p:nvPicPr>
            <p:cNvPr id="5" name="Picture 4">
              <a:extLst>
                <a:ext uri="{FF2B5EF4-FFF2-40B4-BE49-F238E27FC236}">
                  <a16:creationId xmlns:a16="http://schemas.microsoft.com/office/drawing/2014/main" id="{EFD97D16-97B5-E1A6-0F08-2AF6D8533E2F}"/>
                </a:ext>
              </a:extLst>
            </p:cNvPr>
            <p:cNvPicPr>
              <a:picLocks noChangeAspect="1"/>
            </p:cNvPicPr>
            <p:nvPr/>
          </p:nvPicPr>
          <p:blipFill>
            <a:blip r:embed="rId2"/>
            <a:stretch>
              <a:fillRect/>
            </a:stretch>
          </p:blipFill>
          <p:spPr>
            <a:xfrm>
              <a:off x="608081" y="1790700"/>
              <a:ext cx="3113165" cy="3911600"/>
            </a:xfrm>
            <a:prstGeom prst="rect">
              <a:avLst/>
            </a:prstGeom>
          </p:spPr>
        </p:pic>
        <p:sp>
          <p:nvSpPr>
            <p:cNvPr id="6" name="TextBox 5">
              <a:extLst>
                <a:ext uri="{FF2B5EF4-FFF2-40B4-BE49-F238E27FC236}">
                  <a16:creationId xmlns:a16="http://schemas.microsoft.com/office/drawing/2014/main" id="{0C8932C4-5CD1-E6DB-7CDA-B6E47204C330}"/>
                </a:ext>
              </a:extLst>
            </p:cNvPr>
            <p:cNvSpPr txBox="1"/>
            <p:nvPr/>
          </p:nvSpPr>
          <p:spPr>
            <a:xfrm>
              <a:off x="608081" y="5895574"/>
              <a:ext cx="3113165" cy="369332"/>
            </a:xfrm>
            <a:prstGeom prst="rect">
              <a:avLst/>
            </a:prstGeom>
            <a:noFill/>
          </p:spPr>
          <p:txBody>
            <a:bodyPr wrap="square">
              <a:noAutofit/>
            </a:bodyPr>
            <a:lstStyle/>
            <a:p>
              <a:r>
                <a:rPr lang="en-US" sz="1000" b="0" i="0" dirty="0">
                  <a:solidFill>
                    <a:srgbClr val="000000"/>
                  </a:solidFill>
                  <a:effectLst/>
                </a:rPr>
                <a:t>Source:</a:t>
              </a:r>
            </a:p>
            <a:p>
              <a:r>
                <a:rPr lang="en-US" sz="1000" dirty="0">
                  <a:solidFill>
                    <a:srgbClr val="000000"/>
                  </a:solidFill>
                </a:rPr>
                <a:t>Canadian Space Agency</a:t>
              </a:r>
              <a:endParaRPr lang="en-US" sz="1000" dirty="0"/>
            </a:p>
          </p:txBody>
        </p:sp>
      </p:grpSp>
    </p:spTree>
    <p:extLst>
      <p:ext uri="{BB962C8B-B14F-4D97-AF65-F5344CB8AC3E}">
        <p14:creationId xmlns:p14="http://schemas.microsoft.com/office/powerpoint/2010/main" val="311802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5E196-2A4B-BBFB-E8A6-0C7B1D705005}"/>
              </a:ext>
            </a:extLst>
          </p:cNvPr>
          <p:cNvSpPr>
            <a:spLocks noGrp="1"/>
          </p:cNvSpPr>
          <p:nvPr>
            <p:ph type="title"/>
          </p:nvPr>
        </p:nvSpPr>
        <p:spPr/>
        <p:txBody>
          <a:bodyPr/>
          <a:lstStyle/>
          <a:p>
            <a:r>
              <a:rPr lang="en-US" dirty="0"/>
              <a:t>The thermosphere resides above the mesosphere and this layer is very active, swelling and shrinking in response to varying levels of solar radiation from the Sun</a:t>
            </a:r>
          </a:p>
        </p:txBody>
      </p:sp>
      <p:sp>
        <p:nvSpPr>
          <p:cNvPr id="2" name="TextBox 1">
            <a:extLst>
              <a:ext uri="{FF2B5EF4-FFF2-40B4-BE49-F238E27FC236}">
                <a16:creationId xmlns:a16="http://schemas.microsoft.com/office/drawing/2014/main" id="{A3B5144B-F266-DBB3-9172-89BEA147DDC8}"/>
              </a:ext>
            </a:extLst>
          </p:cNvPr>
          <p:cNvSpPr txBox="1"/>
          <p:nvPr/>
        </p:nvSpPr>
        <p:spPr>
          <a:xfrm>
            <a:off x="6110054" y="1799841"/>
            <a:ext cx="5472346" cy="3291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a:t>
            </a:r>
            <a:r>
              <a:rPr lang="en-US" dirty="0" err="1"/>
              <a:t>Thermo</a:t>
            </a:r>
            <a:r>
              <a:rPr lang="en-US" dirty="0"/>
              <a:t>” means heat.</a:t>
            </a:r>
          </a:p>
          <a:p>
            <a:endParaRPr lang="en-US" dirty="0"/>
          </a:p>
          <a:p>
            <a:r>
              <a:rPr lang="en-US" dirty="0"/>
              <a:t>The thermosphere can reach temperatures up to 2000°C or higher..</a:t>
            </a:r>
          </a:p>
          <a:p>
            <a:endParaRPr lang="en-US" dirty="0"/>
          </a:p>
          <a:p>
            <a:r>
              <a:rPr lang="en-US" dirty="0"/>
              <a:t>This layer of Earth’s atmosphere is about 513 kilometers thick. </a:t>
            </a:r>
          </a:p>
          <a:p>
            <a:endParaRPr lang="en-US" dirty="0"/>
          </a:p>
          <a:p>
            <a:r>
              <a:rPr lang="en-US" dirty="0"/>
              <a:t>This layer is notable for being home to the International Space Station and other Low Earth Orbit satellites.</a:t>
            </a:r>
          </a:p>
        </p:txBody>
      </p:sp>
      <p:grpSp>
        <p:nvGrpSpPr>
          <p:cNvPr id="4" name="Group 3">
            <a:extLst>
              <a:ext uri="{FF2B5EF4-FFF2-40B4-BE49-F238E27FC236}">
                <a16:creationId xmlns:a16="http://schemas.microsoft.com/office/drawing/2014/main" id="{C4E1037B-B8EF-0662-4EB2-53F26A9ACF8E}"/>
              </a:ext>
            </a:extLst>
          </p:cNvPr>
          <p:cNvGrpSpPr/>
          <p:nvPr/>
        </p:nvGrpSpPr>
        <p:grpSpPr>
          <a:xfrm>
            <a:off x="608081" y="1790700"/>
            <a:ext cx="3113165" cy="4474206"/>
            <a:chOff x="608081" y="1790700"/>
            <a:chExt cx="3113165" cy="4474206"/>
          </a:xfrm>
        </p:grpSpPr>
        <p:pic>
          <p:nvPicPr>
            <p:cNvPr id="5" name="Picture 4">
              <a:extLst>
                <a:ext uri="{FF2B5EF4-FFF2-40B4-BE49-F238E27FC236}">
                  <a16:creationId xmlns:a16="http://schemas.microsoft.com/office/drawing/2014/main" id="{DCC089ED-8657-879A-4AB9-08164E2ED597}"/>
                </a:ext>
              </a:extLst>
            </p:cNvPr>
            <p:cNvPicPr>
              <a:picLocks noChangeAspect="1"/>
            </p:cNvPicPr>
            <p:nvPr/>
          </p:nvPicPr>
          <p:blipFill>
            <a:blip r:embed="rId2"/>
            <a:stretch>
              <a:fillRect/>
            </a:stretch>
          </p:blipFill>
          <p:spPr>
            <a:xfrm>
              <a:off x="608081" y="1790700"/>
              <a:ext cx="3113165" cy="3911600"/>
            </a:xfrm>
            <a:prstGeom prst="rect">
              <a:avLst/>
            </a:prstGeom>
          </p:spPr>
        </p:pic>
        <p:sp>
          <p:nvSpPr>
            <p:cNvPr id="6" name="TextBox 5">
              <a:extLst>
                <a:ext uri="{FF2B5EF4-FFF2-40B4-BE49-F238E27FC236}">
                  <a16:creationId xmlns:a16="http://schemas.microsoft.com/office/drawing/2014/main" id="{0CA7F13F-57BF-8DFA-631C-6CFFDFAF3846}"/>
                </a:ext>
              </a:extLst>
            </p:cNvPr>
            <p:cNvSpPr txBox="1"/>
            <p:nvPr/>
          </p:nvSpPr>
          <p:spPr>
            <a:xfrm>
              <a:off x="608081" y="5895574"/>
              <a:ext cx="3113165" cy="369332"/>
            </a:xfrm>
            <a:prstGeom prst="rect">
              <a:avLst/>
            </a:prstGeom>
            <a:noFill/>
          </p:spPr>
          <p:txBody>
            <a:bodyPr wrap="square">
              <a:noAutofit/>
            </a:bodyPr>
            <a:lstStyle/>
            <a:p>
              <a:r>
                <a:rPr lang="en-US" sz="1000" b="0" i="0" dirty="0">
                  <a:solidFill>
                    <a:srgbClr val="000000"/>
                  </a:solidFill>
                  <a:effectLst/>
                </a:rPr>
                <a:t>Source:</a:t>
              </a:r>
            </a:p>
            <a:p>
              <a:r>
                <a:rPr lang="en-US" sz="1000" dirty="0">
                  <a:solidFill>
                    <a:srgbClr val="000000"/>
                  </a:solidFill>
                </a:rPr>
                <a:t>Canadian Space Agency</a:t>
              </a:r>
              <a:endParaRPr lang="en-US" sz="1000" dirty="0"/>
            </a:p>
          </p:txBody>
        </p:sp>
      </p:grpSp>
    </p:spTree>
    <p:extLst>
      <p:ext uri="{BB962C8B-B14F-4D97-AF65-F5344CB8AC3E}">
        <p14:creationId xmlns:p14="http://schemas.microsoft.com/office/powerpoint/2010/main" val="398578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5E196-2A4B-BBFB-E8A6-0C7B1D705005}"/>
              </a:ext>
            </a:extLst>
          </p:cNvPr>
          <p:cNvSpPr>
            <a:spLocks noGrp="1"/>
          </p:cNvSpPr>
          <p:nvPr>
            <p:ph type="title"/>
          </p:nvPr>
        </p:nvSpPr>
        <p:spPr/>
        <p:txBody>
          <a:bodyPr/>
          <a:lstStyle/>
          <a:p>
            <a:r>
              <a:rPr lang="en-US" dirty="0"/>
              <a:t>The exosphere is the outermost layer of our atmosphere</a:t>
            </a:r>
          </a:p>
        </p:txBody>
      </p:sp>
      <p:sp>
        <p:nvSpPr>
          <p:cNvPr id="2" name="TextBox 1">
            <a:extLst>
              <a:ext uri="{FF2B5EF4-FFF2-40B4-BE49-F238E27FC236}">
                <a16:creationId xmlns:a16="http://schemas.microsoft.com/office/drawing/2014/main" id="{5A013A94-FBAE-DB7C-72DF-AA9B207F16C1}"/>
              </a:ext>
            </a:extLst>
          </p:cNvPr>
          <p:cNvSpPr txBox="1"/>
          <p:nvPr/>
        </p:nvSpPr>
        <p:spPr>
          <a:xfrm>
            <a:off x="6106160" y="1794579"/>
            <a:ext cx="5476240" cy="19796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“Exo” means outside.</a:t>
            </a:r>
          </a:p>
          <a:p>
            <a:endParaRPr lang="en-US" dirty="0"/>
          </a:p>
          <a:p>
            <a:r>
              <a:rPr lang="en-US" dirty="0"/>
              <a:t>The exosphere is the outermost layer of the Earth’s atmosphere, where most satellites orbit. The exosphere denotes the end of our atmosphere and the beginning of outer space, though there is not a definitive top altitude where the exosphere ends.</a:t>
            </a:r>
          </a:p>
          <a:p>
            <a:endParaRPr lang="en-US" dirty="0"/>
          </a:p>
          <a:p>
            <a:r>
              <a:rPr lang="en-US" dirty="0"/>
              <a:t>The exosphere has gases like hydrogen and helium, but they are very spread out. There is a lot of empty space in between. There is no air to breathe, and it’s very cold.</a:t>
            </a:r>
          </a:p>
          <a:p>
            <a:endParaRPr lang="en-US" dirty="0"/>
          </a:p>
          <a:p>
            <a:endParaRPr lang="en-US" dirty="0"/>
          </a:p>
        </p:txBody>
      </p:sp>
      <p:grpSp>
        <p:nvGrpSpPr>
          <p:cNvPr id="4" name="Group 3">
            <a:extLst>
              <a:ext uri="{FF2B5EF4-FFF2-40B4-BE49-F238E27FC236}">
                <a16:creationId xmlns:a16="http://schemas.microsoft.com/office/drawing/2014/main" id="{DB618F99-97AB-0AA8-EEE2-C502FC533691}"/>
              </a:ext>
            </a:extLst>
          </p:cNvPr>
          <p:cNvGrpSpPr/>
          <p:nvPr/>
        </p:nvGrpSpPr>
        <p:grpSpPr>
          <a:xfrm>
            <a:off x="608081" y="1790700"/>
            <a:ext cx="3113165" cy="4474206"/>
            <a:chOff x="608081" y="1790700"/>
            <a:chExt cx="3113165" cy="4474206"/>
          </a:xfrm>
        </p:grpSpPr>
        <p:pic>
          <p:nvPicPr>
            <p:cNvPr id="5" name="Picture 4">
              <a:extLst>
                <a:ext uri="{FF2B5EF4-FFF2-40B4-BE49-F238E27FC236}">
                  <a16:creationId xmlns:a16="http://schemas.microsoft.com/office/drawing/2014/main" id="{C21FD2F7-C099-5E98-DAF2-1CE914EBDADB}"/>
                </a:ext>
              </a:extLst>
            </p:cNvPr>
            <p:cNvPicPr>
              <a:picLocks noChangeAspect="1"/>
            </p:cNvPicPr>
            <p:nvPr/>
          </p:nvPicPr>
          <p:blipFill>
            <a:blip r:embed="rId2"/>
            <a:stretch>
              <a:fillRect/>
            </a:stretch>
          </p:blipFill>
          <p:spPr>
            <a:xfrm>
              <a:off x="608081" y="1790700"/>
              <a:ext cx="3113165" cy="3911600"/>
            </a:xfrm>
            <a:prstGeom prst="rect">
              <a:avLst/>
            </a:prstGeom>
          </p:spPr>
        </p:pic>
        <p:sp>
          <p:nvSpPr>
            <p:cNvPr id="6" name="TextBox 5">
              <a:extLst>
                <a:ext uri="{FF2B5EF4-FFF2-40B4-BE49-F238E27FC236}">
                  <a16:creationId xmlns:a16="http://schemas.microsoft.com/office/drawing/2014/main" id="{28C22F70-7F48-BACC-C64E-0004B7E6CCA9}"/>
                </a:ext>
              </a:extLst>
            </p:cNvPr>
            <p:cNvSpPr txBox="1"/>
            <p:nvPr/>
          </p:nvSpPr>
          <p:spPr>
            <a:xfrm>
              <a:off x="608081" y="5895574"/>
              <a:ext cx="3113165" cy="369332"/>
            </a:xfrm>
            <a:prstGeom prst="rect">
              <a:avLst/>
            </a:prstGeom>
            <a:noFill/>
          </p:spPr>
          <p:txBody>
            <a:bodyPr wrap="square">
              <a:noAutofit/>
            </a:bodyPr>
            <a:lstStyle/>
            <a:p>
              <a:r>
                <a:rPr lang="en-US" sz="1000" b="0" i="0" dirty="0">
                  <a:solidFill>
                    <a:srgbClr val="000000"/>
                  </a:solidFill>
                  <a:effectLst/>
                </a:rPr>
                <a:t>Source:</a:t>
              </a:r>
            </a:p>
            <a:p>
              <a:r>
                <a:rPr lang="en-US" sz="1000" dirty="0">
                  <a:solidFill>
                    <a:srgbClr val="000000"/>
                  </a:solidFill>
                </a:rPr>
                <a:t>Canadian Space Agency</a:t>
              </a:r>
              <a:endParaRPr lang="en-US" sz="1000" dirty="0"/>
            </a:p>
          </p:txBody>
        </p:sp>
      </p:grpSp>
    </p:spTree>
    <p:extLst>
      <p:ext uri="{BB962C8B-B14F-4D97-AF65-F5344CB8AC3E}">
        <p14:creationId xmlns:p14="http://schemas.microsoft.com/office/powerpoint/2010/main" val="3799073266"/>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1637</Words>
  <Application>Microsoft Office PowerPoint</Application>
  <PresentationFormat>Widescreen</PresentationFormat>
  <Paragraphs>130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Stolzl</vt:lpstr>
      <vt:lpstr>Stolzl Bold</vt:lpstr>
      <vt:lpstr>Wingdings</vt:lpstr>
      <vt:lpstr>Arial</vt:lpstr>
      <vt:lpstr>Stolzl Book</vt:lpstr>
      <vt:lpstr>Calibri</vt:lpstr>
      <vt:lpstr>Office Theme</vt:lpstr>
      <vt:lpstr>Satellite Communication Systems</vt:lpstr>
      <vt:lpstr>03 Atmosphere</vt:lpstr>
      <vt:lpstr>An atmosphere is made of the layers of gases surrounding a planet or other celestial body</vt:lpstr>
      <vt:lpstr>The atmosphere consists of five distinct layers, each with its own characteristics</vt:lpstr>
      <vt:lpstr>The troposphere is the innermost layer of Earth’s atmosphere</vt:lpstr>
      <vt:lpstr>The stratosphere is the layer above the troposphere</vt:lpstr>
      <vt:lpstr>The mesosphere is the middle layer between the stratosphere and the thermosphere</vt:lpstr>
      <vt:lpstr>The thermosphere resides above the mesosphere and this layer is very active, swelling and shrinking in response to varying levels of solar radiation from the Sun</vt:lpstr>
      <vt:lpstr>The exosphere is the outermost layer of our atmosphere</vt:lpstr>
      <vt:lpstr>The ionosphere is the ionized part of the upper atmosphere of Earth</vt:lpstr>
      <vt:lpstr>The presence of hydrometeors in the signal path can produce major impairments to space communications</vt:lpstr>
      <vt:lpstr>The Sun is a dynamic star, constantly in flux, sending energy out into space causing potential disruptions to satellite communication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Tvrtko Pavić</cp:lastModifiedBy>
  <cp:revision>339</cp:revision>
  <dcterms:created xsi:type="dcterms:W3CDTF">2018-01-24T13:33:55Z</dcterms:created>
  <dcterms:modified xsi:type="dcterms:W3CDTF">2024-09-06T09:39:39Z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ies>
</file>