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7"/>
  </p:notesMasterIdLst>
  <p:sldIdLst>
    <p:sldId id="257" r:id="rId2"/>
    <p:sldId id="267" r:id="rId3"/>
    <p:sldId id="266" r:id="rId4"/>
    <p:sldId id="260" r:id="rId5"/>
    <p:sldId id="316" r:id="rId6"/>
    <p:sldId id="317" r:id="rId7"/>
    <p:sldId id="268" r:id="rId8"/>
    <p:sldId id="305" r:id="rId9"/>
    <p:sldId id="281" r:id="rId10"/>
    <p:sldId id="283" r:id="rId11"/>
    <p:sldId id="284" r:id="rId12"/>
    <p:sldId id="312" r:id="rId13"/>
    <p:sldId id="313" r:id="rId14"/>
    <p:sldId id="269" r:id="rId15"/>
    <p:sldId id="263" r:id="rId16"/>
  </p:sldIdLst>
  <p:sldSz cx="12192000" cy="6858000"/>
  <p:notesSz cx="6858000" cy="9144000"/>
  <p:embeddedFontLst>
    <p:embeddedFont>
      <p:font typeface="Stolzl" panose="020B0604020202020204" charset="0"/>
      <p:regular r:id="rId18"/>
    </p:embeddedFont>
    <p:embeddedFont>
      <p:font typeface="Stolzl Bold" panose="00000800000000000000" charset="0"/>
      <p:bold r:id="rId19"/>
    </p:embeddedFont>
    <p:embeddedFont>
      <p:font typeface="Stolzl Book" panose="00000500000000000000"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3C8745-01C2-4DD3-A985-F05BB9A66103}" v="28" dt="2024-10-29T15:20:23.0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0486" autoAdjust="0"/>
  </p:normalViewPr>
  <p:slideViewPr>
    <p:cSldViewPr snapToGrid="0" snapToObjects="1">
      <p:cViewPr varScale="1">
        <p:scale>
          <a:sx n="105" d="100"/>
          <a:sy n="105" d="100"/>
        </p:scale>
        <p:origin x="120"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unoslav Franic" userId="f84a9601-ab8d-45a6-85fc-b4418a7ec246" providerId="ADAL" clId="{CA3C8745-01C2-4DD3-A985-F05BB9A66103}"/>
    <pc:docChg chg="undo custSel modSld">
      <pc:chgData name="Krunoslav Franic" userId="f84a9601-ab8d-45a6-85fc-b4418a7ec246" providerId="ADAL" clId="{CA3C8745-01C2-4DD3-A985-F05BB9A66103}" dt="2024-10-29T15:20:23.094" v="85"/>
      <pc:docMkLst>
        <pc:docMk/>
      </pc:docMkLst>
      <pc:sldChg chg="modSp">
        <pc:chgData name="Krunoslav Franic" userId="f84a9601-ab8d-45a6-85fc-b4418a7ec246" providerId="ADAL" clId="{CA3C8745-01C2-4DD3-A985-F05BB9A66103}" dt="2024-10-29T13:27:20.050" v="0" actId="20578"/>
        <pc:sldMkLst>
          <pc:docMk/>
          <pc:sldMk cId="640379539" sldId="266"/>
        </pc:sldMkLst>
        <pc:spChg chg="mod">
          <ac:chgData name="Krunoslav Franic" userId="f84a9601-ab8d-45a6-85fc-b4418a7ec246" providerId="ADAL" clId="{CA3C8745-01C2-4DD3-A985-F05BB9A66103}" dt="2024-10-29T13:27:20.050" v="0" actId="20578"/>
          <ac:spMkLst>
            <pc:docMk/>
            <pc:sldMk cId="640379539" sldId="266"/>
            <ac:spMk id="22" creationId="{BFB1DFAD-D77D-E2D6-9ADA-ECB75C980013}"/>
          </ac:spMkLst>
        </pc:spChg>
      </pc:sldChg>
      <pc:sldChg chg="addSp modSp mod modAnim">
        <pc:chgData name="Krunoslav Franic" userId="f84a9601-ab8d-45a6-85fc-b4418a7ec246" providerId="ADAL" clId="{CA3C8745-01C2-4DD3-A985-F05BB9A66103}" dt="2024-10-29T15:20:23.094" v="85"/>
        <pc:sldMkLst>
          <pc:docMk/>
          <pc:sldMk cId="3769764656" sldId="268"/>
        </pc:sldMkLst>
        <pc:spChg chg="mod">
          <ac:chgData name="Krunoslav Franic" userId="f84a9601-ab8d-45a6-85fc-b4418a7ec246" providerId="ADAL" clId="{CA3C8745-01C2-4DD3-A985-F05BB9A66103}" dt="2024-10-29T15:00:18.885" v="83" actId="20577"/>
          <ac:spMkLst>
            <pc:docMk/>
            <pc:sldMk cId="3769764656" sldId="268"/>
            <ac:spMk id="8" creationId="{FD6D42B3-EED1-EE7E-9403-1D32ECFAF10B}"/>
          </ac:spMkLst>
        </pc:spChg>
        <pc:picChg chg="add mod">
          <ac:chgData name="Krunoslav Franic" userId="f84a9601-ab8d-45a6-85fc-b4418a7ec246" providerId="ADAL" clId="{CA3C8745-01C2-4DD3-A985-F05BB9A66103}" dt="2024-10-29T13:55:06.377" v="5"/>
          <ac:picMkLst>
            <pc:docMk/>
            <pc:sldMk cId="3769764656" sldId="268"/>
            <ac:picMk id="22" creationId="{17B94AAE-B249-E73B-EB62-B4B53B5A7A41}"/>
          </ac:picMkLst>
        </pc:picChg>
        <pc:picChg chg="add mod">
          <ac:chgData name="Krunoslav Franic" userId="f84a9601-ab8d-45a6-85fc-b4418a7ec246" providerId="ADAL" clId="{CA3C8745-01C2-4DD3-A985-F05BB9A66103}" dt="2024-10-29T13:56:34.482" v="10" actId="1076"/>
          <ac:picMkLst>
            <pc:docMk/>
            <pc:sldMk cId="3769764656" sldId="268"/>
            <ac:picMk id="23" creationId="{3D1C666A-9D15-7314-5485-26DCC74A5DB8}"/>
          </ac:picMkLst>
        </pc:picChg>
      </pc:sldChg>
      <pc:sldChg chg="addSp delSp modSp mod">
        <pc:chgData name="Krunoslav Franic" userId="f84a9601-ab8d-45a6-85fc-b4418a7ec246" providerId="ADAL" clId="{CA3C8745-01C2-4DD3-A985-F05BB9A66103}" dt="2024-10-29T14:56:06.717" v="72" actId="21"/>
        <pc:sldMkLst>
          <pc:docMk/>
          <pc:sldMk cId="3072569176" sldId="281"/>
        </pc:sldMkLst>
        <pc:spChg chg="mod">
          <ac:chgData name="Krunoslav Franic" userId="f84a9601-ab8d-45a6-85fc-b4418a7ec246" providerId="ADAL" clId="{CA3C8745-01C2-4DD3-A985-F05BB9A66103}" dt="2024-10-29T14:54:41.003" v="36" actId="113"/>
          <ac:spMkLst>
            <pc:docMk/>
            <pc:sldMk cId="3072569176" sldId="281"/>
            <ac:spMk id="2" creationId="{1C053673-6CED-7F75-2CFC-B1E924CEA0B7}"/>
          </ac:spMkLst>
        </pc:spChg>
        <pc:spChg chg="add del mod">
          <ac:chgData name="Krunoslav Franic" userId="f84a9601-ab8d-45a6-85fc-b4418a7ec246" providerId="ADAL" clId="{CA3C8745-01C2-4DD3-A985-F05BB9A66103}" dt="2024-10-29T14:55:48.607" v="57" actId="478"/>
          <ac:spMkLst>
            <pc:docMk/>
            <pc:sldMk cId="3072569176" sldId="281"/>
            <ac:spMk id="3" creationId="{A2E539AB-86CB-8285-41B3-9E38C2ED0E50}"/>
          </ac:spMkLst>
        </pc:spChg>
        <pc:spChg chg="mod">
          <ac:chgData name="Krunoslav Franic" userId="f84a9601-ab8d-45a6-85fc-b4418a7ec246" providerId="ADAL" clId="{CA3C8745-01C2-4DD3-A985-F05BB9A66103}" dt="2024-10-29T14:54:43.356" v="37" actId="113"/>
          <ac:spMkLst>
            <pc:docMk/>
            <pc:sldMk cId="3072569176" sldId="281"/>
            <ac:spMk id="4" creationId="{2319C19B-E9C6-0768-2466-2E1AC3D8CFDA}"/>
          </ac:spMkLst>
        </pc:spChg>
        <pc:spChg chg="mod">
          <ac:chgData name="Krunoslav Franic" userId="f84a9601-ab8d-45a6-85fc-b4418a7ec246" providerId="ADAL" clId="{CA3C8745-01C2-4DD3-A985-F05BB9A66103}" dt="2024-10-29T14:54:43.356" v="37" actId="113"/>
          <ac:spMkLst>
            <pc:docMk/>
            <pc:sldMk cId="3072569176" sldId="281"/>
            <ac:spMk id="7" creationId="{7D73A1D8-925B-3F91-A25F-1C8B1AD7BFEE}"/>
          </ac:spMkLst>
        </pc:spChg>
        <pc:spChg chg="mod">
          <ac:chgData name="Krunoslav Franic" userId="f84a9601-ab8d-45a6-85fc-b4418a7ec246" providerId="ADAL" clId="{CA3C8745-01C2-4DD3-A985-F05BB9A66103}" dt="2024-10-29T14:54:43.356" v="37" actId="113"/>
          <ac:spMkLst>
            <pc:docMk/>
            <pc:sldMk cId="3072569176" sldId="281"/>
            <ac:spMk id="8" creationId="{1D28FD56-ED2B-3F10-E272-77BB55604E5E}"/>
          </ac:spMkLst>
        </pc:spChg>
        <pc:picChg chg="add del mod">
          <ac:chgData name="Krunoslav Franic" userId="f84a9601-ab8d-45a6-85fc-b4418a7ec246" providerId="ADAL" clId="{CA3C8745-01C2-4DD3-A985-F05BB9A66103}" dt="2024-10-29T14:56:06.717" v="72" actId="21"/>
          <ac:picMkLst>
            <pc:docMk/>
            <pc:sldMk cId="3072569176" sldId="281"/>
            <ac:picMk id="6" creationId="{2D6B849D-257B-F9DE-2046-1ABA44A6C325}"/>
          </ac:picMkLst>
        </pc:picChg>
      </pc:sldChg>
      <pc:sldChg chg="addSp delSp modSp mod">
        <pc:chgData name="Krunoslav Franic" userId="f84a9601-ab8d-45a6-85fc-b4418a7ec246" providerId="ADAL" clId="{CA3C8745-01C2-4DD3-A985-F05BB9A66103}" dt="2024-10-29T14:56:08.109" v="73"/>
        <pc:sldMkLst>
          <pc:docMk/>
          <pc:sldMk cId="2552205754" sldId="283"/>
        </pc:sldMkLst>
        <pc:spChg chg="add del mod">
          <ac:chgData name="Krunoslav Franic" userId="f84a9601-ab8d-45a6-85fc-b4418a7ec246" providerId="ADAL" clId="{CA3C8745-01C2-4DD3-A985-F05BB9A66103}" dt="2024-10-29T14:53:57.947" v="28" actId="21"/>
          <ac:spMkLst>
            <pc:docMk/>
            <pc:sldMk cId="2552205754" sldId="283"/>
            <ac:spMk id="3" creationId="{A2E539AB-86CB-8285-41B3-9E38C2ED0E50}"/>
          </ac:spMkLst>
        </pc:spChg>
        <pc:picChg chg="add mod">
          <ac:chgData name="Krunoslav Franic" userId="f84a9601-ab8d-45a6-85fc-b4418a7ec246" providerId="ADAL" clId="{CA3C8745-01C2-4DD3-A985-F05BB9A66103}" dt="2024-10-29T14:56:08.109" v="73"/>
          <ac:picMkLst>
            <pc:docMk/>
            <pc:sldMk cId="2552205754" sldId="283"/>
            <ac:picMk id="4" creationId="{2D6B849D-257B-F9DE-2046-1ABA44A6C325}"/>
          </ac:picMkLst>
        </pc:picChg>
      </pc:sldChg>
      <pc:sldChg chg="modSp mod">
        <pc:chgData name="Krunoslav Franic" userId="f84a9601-ab8d-45a6-85fc-b4418a7ec246" providerId="ADAL" clId="{CA3C8745-01C2-4DD3-A985-F05BB9A66103}" dt="2024-10-29T14:03:14.165" v="16"/>
        <pc:sldMkLst>
          <pc:docMk/>
          <pc:sldMk cId="268521840" sldId="312"/>
        </pc:sldMkLst>
        <pc:spChg chg="mod">
          <ac:chgData name="Krunoslav Franic" userId="f84a9601-ab8d-45a6-85fc-b4418a7ec246" providerId="ADAL" clId="{CA3C8745-01C2-4DD3-A985-F05BB9A66103}" dt="2024-10-29T14:03:14.165" v="16"/>
          <ac:spMkLst>
            <pc:docMk/>
            <pc:sldMk cId="268521840" sldId="312"/>
            <ac:spMk id="3" creationId="{26ACD14D-E224-8646-7B62-299E9EB41369}"/>
          </ac:spMkLst>
        </pc:spChg>
      </pc:sldChg>
      <pc:sldChg chg="modSp mod">
        <pc:chgData name="Krunoslav Franic" userId="f84a9601-ab8d-45a6-85fc-b4418a7ec246" providerId="ADAL" clId="{CA3C8745-01C2-4DD3-A985-F05BB9A66103}" dt="2024-10-29T15:14:45.642" v="84" actId="20578"/>
        <pc:sldMkLst>
          <pc:docMk/>
          <pc:sldMk cId="4010510620" sldId="316"/>
        </pc:sldMkLst>
        <pc:spChg chg="mod">
          <ac:chgData name="Krunoslav Franic" userId="f84a9601-ab8d-45a6-85fc-b4418a7ec246" providerId="ADAL" clId="{CA3C8745-01C2-4DD3-A985-F05BB9A66103}" dt="2024-10-29T15:14:45.642" v="84" actId="20578"/>
          <ac:spMkLst>
            <pc:docMk/>
            <pc:sldMk cId="4010510620" sldId="316"/>
            <ac:spMk id="11" creationId="{33D2CC3D-8F9C-F3DE-4860-28E7A46D1DE7}"/>
          </ac:spMkLst>
        </pc:spChg>
      </pc:sldChg>
      <pc:sldChg chg="modSp mod">
        <pc:chgData name="Krunoslav Franic" userId="f84a9601-ab8d-45a6-85fc-b4418a7ec246" providerId="ADAL" clId="{CA3C8745-01C2-4DD3-A985-F05BB9A66103}" dt="2024-10-29T14:48:11.873" v="18" actId="6549"/>
        <pc:sldMkLst>
          <pc:docMk/>
          <pc:sldMk cId="3719789743" sldId="317"/>
        </pc:sldMkLst>
        <pc:spChg chg="mod">
          <ac:chgData name="Krunoslav Franic" userId="f84a9601-ab8d-45a6-85fc-b4418a7ec246" providerId="ADAL" clId="{CA3C8745-01C2-4DD3-A985-F05BB9A66103}" dt="2024-10-29T14:48:11.873" v="18" actId="6549"/>
          <ac:spMkLst>
            <pc:docMk/>
            <pc:sldMk cId="3719789743" sldId="317"/>
            <ac:spMk id="14" creationId="{5DE30827-3A1F-841E-B4D7-F9538CF5DB98}"/>
          </ac:spMkLst>
        </pc:spChg>
      </pc:sldChg>
    </pc:docChg>
  </pc:docChgLst>
  <pc:docChgLst>
    <pc:chgData name="Tvrtko Pavić" userId="dfe05dd5-6e87-4b66-a1d4-11ee1c79b9ad" providerId="ADAL" clId="{0FFC4CFC-47D0-406B-98CC-4147AF4EA99D}"/>
    <pc:docChg chg="delSld">
      <pc:chgData name="Tvrtko Pavić" userId="dfe05dd5-6e87-4b66-a1d4-11ee1c79b9ad" providerId="ADAL" clId="{0FFC4CFC-47D0-406B-98CC-4147AF4EA99D}" dt="2024-09-06T09:40:21.843" v="0" actId="47"/>
      <pc:docMkLst>
        <pc:docMk/>
      </pc:docMkLst>
      <pc:sldChg chg="del">
        <pc:chgData name="Tvrtko Pavić" userId="dfe05dd5-6e87-4b66-a1d4-11ee1c79b9ad" providerId="ADAL" clId="{0FFC4CFC-47D0-406B-98CC-4147AF4EA99D}" dt="2024-09-06T09:40:21.843" v="0" actId="47"/>
        <pc:sldMkLst>
          <pc:docMk/>
          <pc:sldMk cId="312159242" sldId="259"/>
        </pc:sldMkLst>
      </pc:sldChg>
      <pc:sldChg chg="del">
        <pc:chgData name="Tvrtko Pavić" userId="dfe05dd5-6e87-4b66-a1d4-11ee1c79b9ad" providerId="ADAL" clId="{0FFC4CFC-47D0-406B-98CC-4147AF4EA99D}" dt="2024-09-06T09:40:21.843" v="0" actId="47"/>
        <pc:sldMkLst>
          <pc:docMk/>
          <pc:sldMk cId="517817066" sldId="261"/>
        </pc:sldMkLst>
      </pc:sldChg>
      <pc:sldChg chg="del">
        <pc:chgData name="Tvrtko Pavić" userId="dfe05dd5-6e87-4b66-a1d4-11ee1c79b9ad" providerId="ADAL" clId="{0FFC4CFC-47D0-406B-98CC-4147AF4EA99D}" dt="2024-09-06T09:40:21.843" v="0" actId="47"/>
        <pc:sldMkLst>
          <pc:docMk/>
          <pc:sldMk cId="1347690618" sldId="262"/>
        </pc:sldMkLst>
      </pc:sldChg>
      <pc:sldChg chg="del">
        <pc:chgData name="Tvrtko Pavić" userId="dfe05dd5-6e87-4b66-a1d4-11ee1c79b9ad" providerId="ADAL" clId="{0FFC4CFC-47D0-406B-98CC-4147AF4EA99D}" dt="2024-09-06T09:40:21.843" v="0" actId="47"/>
        <pc:sldMkLst>
          <pc:docMk/>
          <pc:sldMk cId="914280474" sldId="270"/>
        </pc:sldMkLst>
      </pc:sldChg>
      <pc:sldChg chg="del">
        <pc:chgData name="Tvrtko Pavić" userId="dfe05dd5-6e87-4b66-a1d4-11ee1c79b9ad" providerId="ADAL" clId="{0FFC4CFC-47D0-406B-98CC-4147AF4EA99D}" dt="2024-09-06T09:40:21.843" v="0" actId="47"/>
        <pc:sldMkLst>
          <pc:docMk/>
          <pc:sldMk cId="3144845527" sldId="271"/>
        </pc:sldMkLst>
      </pc:sldChg>
      <pc:sldChg chg="del">
        <pc:chgData name="Tvrtko Pavić" userId="dfe05dd5-6e87-4b66-a1d4-11ee1c79b9ad" providerId="ADAL" clId="{0FFC4CFC-47D0-406B-98CC-4147AF4EA99D}" dt="2024-09-06T09:40:21.843" v="0" actId="47"/>
        <pc:sldMkLst>
          <pc:docMk/>
          <pc:sldMk cId="2903588942" sldId="272"/>
        </pc:sldMkLst>
      </pc:sldChg>
      <pc:sldChg chg="del">
        <pc:chgData name="Tvrtko Pavić" userId="dfe05dd5-6e87-4b66-a1d4-11ee1c79b9ad" providerId="ADAL" clId="{0FFC4CFC-47D0-406B-98CC-4147AF4EA99D}" dt="2024-09-06T09:40:21.843" v="0" actId="47"/>
        <pc:sldMkLst>
          <pc:docMk/>
          <pc:sldMk cId="3799073266" sldId="273"/>
        </pc:sldMkLst>
      </pc:sldChg>
      <pc:sldChg chg="del">
        <pc:chgData name="Tvrtko Pavić" userId="dfe05dd5-6e87-4b66-a1d4-11ee1c79b9ad" providerId="ADAL" clId="{0FFC4CFC-47D0-406B-98CC-4147AF4EA99D}" dt="2024-09-06T09:40:21.843" v="0" actId="47"/>
        <pc:sldMkLst>
          <pc:docMk/>
          <pc:sldMk cId="3479507707" sldId="274"/>
        </pc:sldMkLst>
      </pc:sldChg>
      <pc:sldChg chg="del">
        <pc:chgData name="Tvrtko Pavić" userId="dfe05dd5-6e87-4b66-a1d4-11ee1c79b9ad" providerId="ADAL" clId="{0FFC4CFC-47D0-406B-98CC-4147AF4EA99D}" dt="2024-09-06T09:40:21.843" v="0" actId="47"/>
        <pc:sldMkLst>
          <pc:docMk/>
          <pc:sldMk cId="2793824609" sldId="276"/>
        </pc:sldMkLst>
      </pc:sldChg>
      <pc:sldChg chg="del">
        <pc:chgData name="Tvrtko Pavić" userId="dfe05dd5-6e87-4b66-a1d4-11ee1c79b9ad" providerId="ADAL" clId="{0FFC4CFC-47D0-406B-98CC-4147AF4EA99D}" dt="2024-09-06T09:40:21.843" v="0" actId="47"/>
        <pc:sldMkLst>
          <pc:docMk/>
          <pc:sldMk cId="1378088702" sldId="277"/>
        </pc:sldMkLst>
      </pc:sldChg>
      <pc:sldChg chg="del">
        <pc:chgData name="Tvrtko Pavić" userId="dfe05dd5-6e87-4b66-a1d4-11ee1c79b9ad" providerId="ADAL" clId="{0FFC4CFC-47D0-406B-98CC-4147AF4EA99D}" dt="2024-09-06T09:40:21.843" v="0" actId="47"/>
        <pc:sldMkLst>
          <pc:docMk/>
          <pc:sldMk cId="2142645509" sldId="279"/>
        </pc:sldMkLst>
      </pc:sldChg>
      <pc:sldChg chg="del">
        <pc:chgData name="Tvrtko Pavić" userId="dfe05dd5-6e87-4b66-a1d4-11ee1c79b9ad" providerId="ADAL" clId="{0FFC4CFC-47D0-406B-98CC-4147AF4EA99D}" dt="2024-09-06T09:40:21.843" v="0" actId="47"/>
        <pc:sldMkLst>
          <pc:docMk/>
          <pc:sldMk cId="3985785046" sldId="286"/>
        </pc:sldMkLst>
      </pc:sldChg>
      <pc:sldChg chg="del">
        <pc:chgData name="Tvrtko Pavić" userId="dfe05dd5-6e87-4b66-a1d4-11ee1c79b9ad" providerId="ADAL" clId="{0FFC4CFC-47D0-406B-98CC-4147AF4EA99D}" dt="2024-09-06T09:40:21.843" v="0" actId="47"/>
        <pc:sldMkLst>
          <pc:docMk/>
          <pc:sldMk cId="3118025383" sldId="287"/>
        </pc:sldMkLst>
      </pc:sldChg>
      <pc:sldChg chg="del">
        <pc:chgData name="Tvrtko Pavić" userId="dfe05dd5-6e87-4b66-a1d4-11ee1c79b9ad" providerId="ADAL" clId="{0FFC4CFC-47D0-406B-98CC-4147AF4EA99D}" dt="2024-09-06T09:40:21.843" v="0" actId="47"/>
        <pc:sldMkLst>
          <pc:docMk/>
          <pc:sldMk cId="1649672420" sldId="288"/>
        </pc:sldMkLst>
      </pc:sldChg>
      <pc:sldChg chg="del">
        <pc:chgData name="Tvrtko Pavić" userId="dfe05dd5-6e87-4b66-a1d4-11ee1c79b9ad" providerId="ADAL" clId="{0FFC4CFC-47D0-406B-98CC-4147AF4EA99D}" dt="2024-09-06T09:40:21.843" v="0" actId="47"/>
        <pc:sldMkLst>
          <pc:docMk/>
          <pc:sldMk cId="3137195118" sldId="290"/>
        </pc:sldMkLst>
      </pc:sldChg>
      <pc:sldChg chg="del">
        <pc:chgData name="Tvrtko Pavić" userId="dfe05dd5-6e87-4b66-a1d4-11ee1c79b9ad" providerId="ADAL" clId="{0FFC4CFC-47D0-406B-98CC-4147AF4EA99D}" dt="2024-09-06T09:40:21.843" v="0" actId="47"/>
        <pc:sldMkLst>
          <pc:docMk/>
          <pc:sldMk cId="3471865757" sldId="291"/>
        </pc:sldMkLst>
      </pc:sldChg>
      <pc:sldChg chg="del">
        <pc:chgData name="Tvrtko Pavić" userId="dfe05dd5-6e87-4b66-a1d4-11ee1c79b9ad" providerId="ADAL" clId="{0FFC4CFC-47D0-406B-98CC-4147AF4EA99D}" dt="2024-09-06T09:40:21.843" v="0" actId="47"/>
        <pc:sldMkLst>
          <pc:docMk/>
          <pc:sldMk cId="1204104552" sldId="293"/>
        </pc:sldMkLst>
      </pc:sldChg>
      <pc:sldChg chg="del">
        <pc:chgData name="Tvrtko Pavić" userId="dfe05dd5-6e87-4b66-a1d4-11ee1c79b9ad" providerId="ADAL" clId="{0FFC4CFC-47D0-406B-98CC-4147AF4EA99D}" dt="2024-09-06T09:40:21.843" v="0" actId="47"/>
        <pc:sldMkLst>
          <pc:docMk/>
          <pc:sldMk cId="273728820" sldId="294"/>
        </pc:sldMkLst>
      </pc:sldChg>
      <pc:sldChg chg="del">
        <pc:chgData name="Tvrtko Pavić" userId="dfe05dd5-6e87-4b66-a1d4-11ee1c79b9ad" providerId="ADAL" clId="{0FFC4CFC-47D0-406B-98CC-4147AF4EA99D}" dt="2024-09-06T09:40:21.843" v="0" actId="47"/>
        <pc:sldMkLst>
          <pc:docMk/>
          <pc:sldMk cId="3000836859" sldId="295"/>
        </pc:sldMkLst>
      </pc:sldChg>
      <pc:sldChg chg="del">
        <pc:chgData name="Tvrtko Pavić" userId="dfe05dd5-6e87-4b66-a1d4-11ee1c79b9ad" providerId="ADAL" clId="{0FFC4CFC-47D0-406B-98CC-4147AF4EA99D}" dt="2024-09-06T09:40:21.843" v="0" actId="47"/>
        <pc:sldMkLst>
          <pc:docMk/>
          <pc:sldMk cId="31250755" sldId="296"/>
        </pc:sldMkLst>
      </pc:sldChg>
      <pc:sldChg chg="del">
        <pc:chgData name="Tvrtko Pavić" userId="dfe05dd5-6e87-4b66-a1d4-11ee1c79b9ad" providerId="ADAL" clId="{0FFC4CFC-47D0-406B-98CC-4147AF4EA99D}" dt="2024-09-06T09:40:21.843" v="0" actId="47"/>
        <pc:sldMkLst>
          <pc:docMk/>
          <pc:sldMk cId="2577943926" sldId="297"/>
        </pc:sldMkLst>
      </pc:sldChg>
      <pc:sldChg chg="del">
        <pc:chgData name="Tvrtko Pavić" userId="dfe05dd5-6e87-4b66-a1d4-11ee1c79b9ad" providerId="ADAL" clId="{0FFC4CFC-47D0-406B-98CC-4147AF4EA99D}" dt="2024-09-06T09:40:21.843" v="0" actId="47"/>
        <pc:sldMkLst>
          <pc:docMk/>
          <pc:sldMk cId="2346248929" sldId="298"/>
        </pc:sldMkLst>
      </pc:sldChg>
      <pc:sldChg chg="del">
        <pc:chgData name="Tvrtko Pavić" userId="dfe05dd5-6e87-4b66-a1d4-11ee1c79b9ad" providerId="ADAL" clId="{0FFC4CFC-47D0-406B-98CC-4147AF4EA99D}" dt="2024-09-06T09:40:21.843" v="0" actId="47"/>
        <pc:sldMkLst>
          <pc:docMk/>
          <pc:sldMk cId="3389898274" sldId="300"/>
        </pc:sldMkLst>
      </pc:sldChg>
      <pc:sldChg chg="del">
        <pc:chgData name="Tvrtko Pavić" userId="dfe05dd5-6e87-4b66-a1d4-11ee1c79b9ad" providerId="ADAL" clId="{0FFC4CFC-47D0-406B-98CC-4147AF4EA99D}" dt="2024-09-06T09:40:21.843" v="0" actId="47"/>
        <pc:sldMkLst>
          <pc:docMk/>
          <pc:sldMk cId="1710597104" sldId="301"/>
        </pc:sldMkLst>
      </pc:sldChg>
      <pc:sldChg chg="del">
        <pc:chgData name="Tvrtko Pavić" userId="dfe05dd5-6e87-4b66-a1d4-11ee1c79b9ad" providerId="ADAL" clId="{0FFC4CFC-47D0-406B-98CC-4147AF4EA99D}" dt="2024-09-06T09:40:21.843" v="0" actId="47"/>
        <pc:sldMkLst>
          <pc:docMk/>
          <pc:sldMk cId="2439082917" sldId="303"/>
        </pc:sldMkLst>
      </pc:sldChg>
      <pc:sldChg chg="del">
        <pc:chgData name="Tvrtko Pavić" userId="dfe05dd5-6e87-4b66-a1d4-11ee1c79b9ad" providerId="ADAL" clId="{0FFC4CFC-47D0-406B-98CC-4147AF4EA99D}" dt="2024-09-06T09:40:21.843" v="0" actId="47"/>
        <pc:sldMkLst>
          <pc:docMk/>
          <pc:sldMk cId="874467695" sldId="304"/>
        </pc:sldMkLst>
      </pc:sldChg>
      <pc:sldChg chg="del">
        <pc:chgData name="Tvrtko Pavić" userId="dfe05dd5-6e87-4b66-a1d4-11ee1c79b9ad" providerId="ADAL" clId="{0FFC4CFC-47D0-406B-98CC-4147AF4EA99D}" dt="2024-09-06T09:40:21.843" v="0" actId="47"/>
        <pc:sldMkLst>
          <pc:docMk/>
          <pc:sldMk cId="2422477643" sldId="308"/>
        </pc:sldMkLst>
      </pc:sldChg>
      <pc:sldChg chg="del">
        <pc:chgData name="Tvrtko Pavić" userId="dfe05dd5-6e87-4b66-a1d4-11ee1c79b9ad" providerId="ADAL" clId="{0FFC4CFC-47D0-406B-98CC-4147AF4EA99D}" dt="2024-09-06T09:40:21.843" v="0" actId="47"/>
        <pc:sldMkLst>
          <pc:docMk/>
          <pc:sldMk cId="4097618695" sldId="309"/>
        </pc:sldMkLst>
      </pc:sldChg>
      <pc:sldChg chg="del">
        <pc:chgData name="Tvrtko Pavić" userId="dfe05dd5-6e87-4b66-a1d4-11ee1c79b9ad" providerId="ADAL" clId="{0FFC4CFC-47D0-406B-98CC-4147AF4EA99D}" dt="2024-09-06T09:40:21.843" v="0" actId="47"/>
        <pc:sldMkLst>
          <pc:docMk/>
          <pc:sldMk cId="4105868549" sldId="318"/>
        </pc:sldMkLst>
      </pc:sldChg>
      <pc:sldChg chg="del">
        <pc:chgData name="Tvrtko Pavić" userId="dfe05dd5-6e87-4b66-a1d4-11ee1c79b9ad" providerId="ADAL" clId="{0FFC4CFC-47D0-406B-98CC-4147AF4EA99D}" dt="2024-09-06T09:40:21.843" v="0" actId="47"/>
        <pc:sldMkLst>
          <pc:docMk/>
          <pc:sldMk cId="4206679843" sldId="31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81C21E-1610-F840-997A-88EB307E0A1C}" type="datetimeFigureOut">
              <a:rPr lang="en-US" smtClean="0"/>
              <a:t>10/29/2024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DC0C92-97E4-9540-AC90-F1BBF91896C7}" type="slidenum">
              <a:rPr lang="en-US" smtClean="0"/>
              <a:t>‹#›</a:t>
            </a:fld>
            <a:endParaRPr lang="en-US"/>
          </a:p>
        </p:txBody>
      </p:sp>
    </p:spTree>
    <p:extLst>
      <p:ext uri="{BB962C8B-B14F-4D97-AF65-F5344CB8AC3E}">
        <p14:creationId xmlns:p14="http://schemas.microsoft.com/office/powerpoint/2010/main" val="984343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C0C92-97E4-9540-AC90-F1BBF91896C7}" type="slidenum">
              <a:rPr lang="en-US" smtClean="0"/>
              <a:t>9</a:t>
            </a:fld>
            <a:endParaRPr lang="en-US"/>
          </a:p>
        </p:txBody>
      </p:sp>
    </p:spTree>
    <p:extLst>
      <p:ext uri="{BB962C8B-B14F-4D97-AF65-F5344CB8AC3E}">
        <p14:creationId xmlns:p14="http://schemas.microsoft.com/office/powerpoint/2010/main" val="2823195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C0C92-97E4-9540-AC90-F1BBF91896C7}" type="slidenum">
              <a:rPr lang="en-US" smtClean="0"/>
              <a:t>10</a:t>
            </a:fld>
            <a:endParaRPr lang="en-US"/>
          </a:p>
        </p:txBody>
      </p:sp>
    </p:spTree>
    <p:extLst>
      <p:ext uri="{BB962C8B-B14F-4D97-AF65-F5344CB8AC3E}">
        <p14:creationId xmlns:p14="http://schemas.microsoft.com/office/powerpoint/2010/main" val="1235412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C0C92-97E4-9540-AC90-F1BBF91896C7}" type="slidenum">
              <a:rPr lang="en-US" smtClean="0"/>
              <a:t>14</a:t>
            </a:fld>
            <a:endParaRPr lang="en-US"/>
          </a:p>
        </p:txBody>
      </p:sp>
    </p:spTree>
    <p:extLst>
      <p:ext uri="{BB962C8B-B14F-4D97-AF65-F5344CB8AC3E}">
        <p14:creationId xmlns:p14="http://schemas.microsoft.com/office/powerpoint/2010/main" val="3281194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1295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860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78571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36416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8111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7955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9653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20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1934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542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defRPr sz="2800"/>
            </a:lvl1pPr>
          </a:lstStyle>
          <a:p>
            <a:r>
              <a:rPr lang="en-US"/>
              <a:t>Click to edit Master title style</a:t>
            </a:r>
          </a:p>
        </p:txBody>
      </p:sp>
    </p:spTree>
    <p:extLst>
      <p:ext uri="{BB962C8B-B14F-4D97-AF65-F5344CB8AC3E}">
        <p14:creationId xmlns:p14="http://schemas.microsoft.com/office/powerpoint/2010/main" val="1257678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10/29/2024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183086" y="728663"/>
            <a:ext cx="5170713" cy="1680429"/>
          </a:xfrm>
        </p:spPr>
        <p:txBody>
          <a:bodyPr>
            <a:normAutofit/>
          </a:bodyPr>
          <a:lstStyle>
            <a:lvl1pPr>
              <a:defRPr sz="5400">
                <a:solidFill>
                  <a:schemeClr val="bg1"/>
                </a:solidFill>
              </a:defRPr>
            </a:lvl1pPr>
          </a:lstStyle>
          <a:p>
            <a:r>
              <a:rPr lang="hr-HR" sz="4800" dirty="0">
                <a:solidFill>
                  <a:schemeClr val="bg1"/>
                </a:solidFill>
                <a:latin typeface="Stolzl Bold" panose="00000800000000000000" pitchFamily="50" charset="-18"/>
              </a:rPr>
              <a:t>Glavni naslov</a:t>
            </a:r>
            <a:br>
              <a:rPr lang="hr-HR" sz="4800" dirty="0">
                <a:solidFill>
                  <a:schemeClr val="bg1"/>
                </a:solidFill>
                <a:latin typeface="Stolzl Bold" panose="00000800000000000000" pitchFamily="50" charset="-18"/>
              </a:rPr>
            </a:br>
            <a:r>
              <a:rPr lang="hr-HR" sz="4800" dirty="0">
                <a:solidFill>
                  <a:schemeClr val="bg1"/>
                </a:solidFill>
                <a:latin typeface="Stolzl Book" panose="00000500000000000000" pitchFamily="50" charset="-18"/>
              </a:rPr>
              <a:t>Tekst</a:t>
            </a:r>
          </a:p>
        </p:txBody>
      </p:sp>
      <p:pic>
        <p:nvPicPr>
          <p:cNvPr id="8" name="Slika 7"/>
          <p:cNvPicPr>
            <a:picLocks noChangeAspect="1"/>
          </p:cNvPicPr>
          <p:nvPr userDrawn="1"/>
        </p:nvPicPr>
        <p:blipFill rotWithShape="1">
          <a:blip r:embed="rId2" cstate="print">
            <a:extLst>
              <a:ext uri="{28A0092B-C50C-407E-A947-70E740481C1C}">
                <a14:useLocalDpi xmlns:a14="http://schemas.microsoft.com/office/drawing/2010/main" val="0"/>
              </a:ext>
            </a:extLst>
          </a:blip>
          <a:srcRect l="6473" t="483" r="4344" b="5617"/>
          <a:stretch/>
        </p:blipFill>
        <p:spPr>
          <a:xfrm>
            <a:off x="0" y="874540"/>
            <a:ext cx="6183086" cy="599318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10/29/2024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78718" y="3904457"/>
            <a:ext cx="6022181" cy="2014537"/>
          </a:xfrm>
        </p:spPr>
        <p:txBody>
          <a:bodyPr>
            <a:normAutofit/>
          </a:bodyPr>
          <a:lstStyle>
            <a:lvl1pPr>
              <a:defRPr sz="5400">
                <a:solidFill>
                  <a:schemeClr val="bg1"/>
                </a:solidFill>
              </a:defRPr>
            </a:lvl1pPr>
          </a:lstStyle>
          <a:p>
            <a:r>
              <a:rPr lang="en-US" dirty="0"/>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10/29/2024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632" y="6283318"/>
            <a:ext cx="1414604" cy="574682"/>
          </a:xfrm>
          <a:prstGeom prst="rect">
            <a:avLst/>
          </a:prstGeom>
        </p:spPr>
      </p:pic>
      <p:sp>
        <p:nvSpPr>
          <p:cNvPr id="9" name="Title 1"/>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dirty="0"/>
              <a:t>Click to edit Master title style</a:t>
            </a:r>
          </a:p>
        </p:txBody>
      </p:sp>
      <p:sp>
        <p:nvSpPr>
          <p:cNvPr id="10" name="Content Placeholder 2"/>
          <p:cNvSpPr>
            <a:spLocks noGrp="1"/>
          </p:cNvSpPr>
          <p:nvPr>
            <p:ph idx="1"/>
          </p:nvPr>
        </p:nvSpPr>
        <p:spPr>
          <a:xfrm>
            <a:off x="5183188" y="987425"/>
            <a:ext cx="617220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094112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Slika 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306640"/>
            <a:ext cx="10564238" cy="548088"/>
          </a:xfrm>
          <a:prstGeom prst="rect">
            <a:avLst/>
          </a:prstGeom>
        </p:spPr>
      </p:pic>
    </p:spTree>
    <p:extLst>
      <p:ext uri="{BB962C8B-B14F-4D97-AF65-F5344CB8AC3E}">
        <p14:creationId xmlns:p14="http://schemas.microsoft.com/office/powerpoint/2010/main" val="1131150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61" r:id="rId8"/>
    <p:sldLayoutId id="2147483662"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b="1" i="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84" userDrawn="1">
          <p15:clr>
            <a:srgbClr val="F26B43"/>
          </p15:clr>
        </p15:guide>
        <p15:guide id="4" pos="7296" userDrawn="1">
          <p15:clr>
            <a:srgbClr val="F26B43"/>
          </p15:clr>
        </p15:guide>
        <p15:guide id="5" orient="horz" pos="1128" userDrawn="1">
          <p15:clr>
            <a:srgbClr val="F26B43"/>
          </p15:clr>
        </p15:guide>
        <p15:guide id="6" orient="horz" pos="393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hyperlink" Target="https://www.esa.int/Enabling_Support/Space_Transportation/Types_of_orbit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esa.int/Enabling_Support/Space_Transportation/Types_of_orbits"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esa.int/Enabling_Support/Space_Transportation/Types_of_orbits" TargetMode="External"/><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www.esa.int/Enabling_Support/Space_Transportation/Types_of_orbits" TargetMode="External"/><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tmp"/><Relationship Id="rId1" Type="http://schemas.openxmlformats.org/officeDocument/2006/relationships/slideLayout" Target="../slideLayouts/slideLayout6.xml"/><Relationship Id="rId4" Type="http://schemas.openxmlformats.org/officeDocument/2006/relationships/image" Target="../media/image9.tmp"/></Relationships>
</file>

<file path=ppt/slides/_rels/slide6.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tmp"/><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www.eutelsat.com/en/satellites/eutelsat-16-east.html" TargetMode="External"/><Relationship Id="rId2" Type="http://schemas.openxmlformats.org/officeDocument/2006/relationships/image" Target="../media/image13.tmp"/><Relationship Id="rId1" Type="http://schemas.openxmlformats.org/officeDocument/2006/relationships/slideLayout" Target="../slideLayouts/slideLayout6.xml"/><Relationship Id="rId4" Type="http://schemas.openxmlformats.org/officeDocument/2006/relationships/image" Target="../media/image14.tmp"/></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hyperlink" Target="https://www.esa.int/Enabling_Support/Space_Transportation/Types_of_orbi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5450" y="671514"/>
            <a:ext cx="5891212" cy="2014537"/>
          </a:xfrm>
        </p:spPr>
        <p:txBody>
          <a:bodyPr>
            <a:normAutofit fontScale="90000"/>
          </a:bodyPr>
          <a:lstStyle/>
          <a:p>
            <a:r>
              <a:rPr lang="en-US" dirty="0">
                <a:latin typeface="Stolzl Bold" panose="00000800000000000000" pitchFamily="50" charset="-18"/>
              </a:rPr>
              <a:t>Satellite Communication Systems</a:t>
            </a:r>
            <a:endParaRPr lang="hr-HR" dirty="0">
              <a:latin typeface="Stolzl Book" panose="00000500000000000000" pitchFamily="50" charset="-18"/>
            </a:endParaRPr>
          </a:p>
        </p:txBody>
      </p:sp>
    </p:spTree>
    <p:extLst>
      <p:ext uri="{BB962C8B-B14F-4D97-AF65-F5344CB8AC3E}">
        <p14:creationId xmlns:p14="http://schemas.microsoft.com/office/powerpoint/2010/main" val="1847328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B3F3-76AE-FAD2-76C0-B5103AD837B1}"/>
              </a:ext>
            </a:extLst>
          </p:cNvPr>
          <p:cNvSpPr>
            <a:spLocks noGrp="1"/>
          </p:cNvSpPr>
          <p:nvPr>
            <p:ph type="title"/>
          </p:nvPr>
        </p:nvSpPr>
        <p:spPr/>
        <p:txBody>
          <a:bodyPr/>
          <a:lstStyle/>
          <a:p>
            <a:r>
              <a:rPr lang="en-US" dirty="0"/>
              <a:t>Medium Earth orbit comprises a wide range of orbits anywhere between LEO and GEO</a:t>
            </a:r>
          </a:p>
        </p:txBody>
      </p:sp>
      <p:sp>
        <p:nvSpPr>
          <p:cNvPr id="5" name="TextBox 4">
            <a:extLst>
              <a:ext uri="{FF2B5EF4-FFF2-40B4-BE49-F238E27FC236}">
                <a16:creationId xmlns:a16="http://schemas.microsoft.com/office/drawing/2014/main" id="{07B79680-3DA9-D8F8-2002-FE7F5EADF809}"/>
              </a:ext>
            </a:extLst>
          </p:cNvPr>
          <p:cNvSpPr txBox="1"/>
          <p:nvPr/>
        </p:nvSpPr>
        <p:spPr>
          <a:xfrm>
            <a:off x="7377901" y="1799578"/>
            <a:ext cx="4206240" cy="376140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Medium Earth orbit comprises a wide range of orbits anywhere between LEO and GEO. It is similar to LEO in that it also does not need to take specific paths around Earth, and it is used by a variety of satellites with many different applications.</a:t>
            </a:r>
          </a:p>
          <a:p>
            <a:endParaRPr lang="en-US" dirty="0"/>
          </a:p>
          <a:p>
            <a:r>
              <a:rPr lang="en-US" dirty="0"/>
              <a:t>It is very commonly used by navigation satellites, like the European Galileo system (pictured). Galileo powers navigation communications across Europe, and is used for many types of navigation, from tracking large jumbo jets to getting directions to your smartphone. Galileo uses a constellation of multiple satellites to provide coverage across large parts of the world all at once.</a:t>
            </a:r>
          </a:p>
        </p:txBody>
      </p:sp>
      <p:pic>
        <p:nvPicPr>
          <p:cNvPr id="6" name="Picture 5">
            <a:extLst>
              <a:ext uri="{FF2B5EF4-FFF2-40B4-BE49-F238E27FC236}">
                <a16:creationId xmlns:a16="http://schemas.microsoft.com/office/drawing/2014/main" id="{C95FC7F3-B784-183A-A042-B035803A5C5F}"/>
              </a:ext>
            </a:extLst>
          </p:cNvPr>
          <p:cNvPicPr>
            <a:picLocks noChangeAspect="1"/>
          </p:cNvPicPr>
          <p:nvPr/>
        </p:nvPicPr>
        <p:blipFill>
          <a:blip r:embed="rId3"/>
          <a:stretch>
            <a:fillRect/>
          </a:stretch>
        </p:blipFill>
        <p:spPr>
          <a:xfrm>
            <a:off x="618134" y="1799578"/>
            <a:ext cx="3611880" cy="3611880"/>
          </a:xfrm>
          <a:prstGeom prst="rect">
            <a:avLst/>
          </a:prstGeom>
        </p:spPr>
      </p:pic>
      <p:sp>
        <p:nvSpPr>
          <p:cNvPr id="7" name="TextBox 6">
            <a:extLst>
              <a:ext uri="{FF2B5EF4-FFF2-40B4-BE49-F238E27FC236}">
                <a16:creationId xmlns:a16="http://schemas.microsoft.com/office/drawing/2014/main" id="{A5BF15DC-BCA4-D5AF-1D8E-3A4BB82E95E5}"/>
              </a:ext>
            </a:extLst>
          </p:cNvPr>
          <p:cNvSpPr txBox="1"/>
          <p:nvPr/>
        </p:nvSpPr>
        <p:spPr>
          <a:xfrm>
            <a:off x="4230014" y="1799578"/>
            <a:ext cx="3108960" cy="444882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sz="1200" dirty="0">
                <a:solidFill>
                  <a:schemeClr val="tx1"/>
                </a:solidFill>
              </a:rPr>
              <a:t>Altitude:</a:t>
            </a:r>
          </a:p>
          <a:p>
            <a:pPr marL="171450" indent="-171450">
              <a:buFont typeface="Wingdings" panose="05000000000000000000" pitchFamily="2" charset="2"/>
              <a:buChar char="§"/>
            </a:pPr>
            <a:r>
              <a:rPr lang="en-US" sz="1200" dirty="0">
                <a:solidFill>
                  <a:schemeClr val="tx1"/>
                </a:solidFill>
              </a:rPr>
              <a:t>Between 5,000 km – 20,000 km</a:t>
            </a:r>
          </a:p>
          <a:p>
            <a:pPr marL="171450" indent="-171450">
              <a:buFont typeface="Wingdings" panose="05000000000000000000" pitchFamily="2" charset="2"/>
              <a:buChar char="§"/>
            </a:pPr>
            <a:endParaRPr lang="en-US" sz="1200" dirty="0">
              <a:solidFill>
                <a:schemeClr val="tx1"/>
              </a:solidFill>
            </a:endParaRPr>
          </a:p>
          <a:p>
            <a:r>
              <a:rPr lang="en-US" sz="1200" dirty="0">
                <a:solidFill>
                  <a:schemeClr val="tx1"/>
                </a:solidFill>
              </a:rPr>
              <a:t>Application:</a:t>
            </a:r>
          </a:p>
          <a:p>
            <a:pPr marL="171450" indent="-171450">
              <a:buFont typeface="Wingdings" panose="05000000000000000000" pitchFamily="2" charset="2"/>
              <a:buChar char="§"/>
            </a:pPr>
            <a:r>
              <a:rPr lang="en-US" sz="1200" dirty="0">
                <a:solidFill>
                  <a:schemeClr val="tx1"/>
                </a:solidFill>
              </a:rPr>
              <a:t>GPS satellites</a:t>
            </a:r>
          </a:p>
          <a:p>
            <a:pPr marL="171450" indent="-171450">
              <a:buFont typeface="Wingdings" panose="05000000000000000000" pitchFamily="2" charset="2"/>
              <a:buChar char="§"/>
            </a:pPr>
            <a:endParaRPr lang="en-US" sz="1200" dirty="0">
              <a:solidFill>
                <a:schemeClr val="tx1"/>
              </a:solidFill>
            </a:endParaRPr>
          </a:p>
          <a:p>
            <a:pPr marL="171450" indent="-171450">
              <a:buFont typeface="Wingdings" panose="05000000000000000000" pitchFamily="2" charset="2"/>
              <a:buChar char="§"/>
            </a:pPr>
            <a:endParaRPr lang="en-US" sz="1200" dirty="0">
              <a:solidFill>
                <a:schemeClr val="tx1"/>
              </a:solidFill>
            </a:endParaRPr>
          </a:p>
          <a:p>
            <a:r>
              <a:rPr lang="en-US" sz="1200" dirty="0">
                <a:solidFill>
                  <a:schemeClr val="tx1"/>
                </a:solidFill>
              </a:rPr>
              <a:t>Satellite characteristics:</a:t>
            </a:r>
          </a:p>
          <a:p>
            <a:pPr marL="171450" indent="-171450">
              <a:buFont typeface="Wingdings" panose="05000000000000000000" pitchFamily="2" charset="2"/>
              <a:buChar char="§"/>
            </a:pPr>
            <a:r>
              <a:rPr lang="en-US" sz="1200" dirty="0">
                <a:solidFill>
                  <a:schemeClr val="tx1"/>
                </a:solidFill>
              </a:rPr>
              <a:t>Orbit period of 6 hours</a:t>
            </a:r>
          </a:p>
          <a:p>
            <a:pPr marL="171450" indent="-171450">
              <a:buFont typeface="Wingdings" panose="05000000000000000000" pitchFamily="2" charset="2"/>
              <a:buChar char="§"/>
            </a:pPr>
            <a:r>
              <a:rPr lang="en-US" sz="1200" dirty="0">
                <a:solidFill>
                  <a:schemeClr val="tx1"/>
                </a:solidFill>
              </a:rPr>
              <a:t>Diameter of coverage is 10,000 to 15,000 km</a:t>
            </a:r>
          </a:p>
          <a:p>
            <a:pPr marL="171450" indent="-171450">
              <a:buFont typeface="Wingdings" panose="05000000000000000000" pitchFamily="2" charset="2"/>
              <a:buChar char="§"/>
            </a:pPr>
            <a:r>
              <a:rPr lang="en-US" sz="1200" dirty="0">
                <a:solidFill>
                  <a:schemeClr val="tx1"/>
                </a:solidFill>
              </a:rPr>
              <a:t>Round trip signal propagation delay less than 50 </a:t>
            </a:r>
            <a:r>
              <a:rPr lang="en-US" sz="1200" dirty="0" err="1">
                <a:solidFill>
                  <a:schemeClr val="tx1"/>
                </a:solidFill>
              </a:rPr>
              <a:t>ms</a:t>
            </a:r>
            <a:endParaRPr lang="en-US" sz="1200" dirty="0">
              <a:solidFill>
                <a:schemeClr val="tx1"/>
              </a:solidFill>
            </a:endParaRPr>
          </a:p>
          <a:p>
            <a:pPr marL="171450" indent="-171450">
              <a:buFont typeface="Wingdings" panose="05000000000000000000" pitchFamily="2" charset="2"/>
              <a:buChar char="§"/>
            </a:pPr>
            <a:r>
              <a:rPr lang="en-US" sz="1200" dirty="0">
                <a:solidFill>
                  <a:schemeClr val="tx1"/>
                </a:solidFill>
              </a:rPr>
              <a:t>Maximum satellite visible time is a few hours</a:t>
            </a:r>
            <a:endParaRPr lang="en-US" dirty="0"/>
          </a:p>
        </p:txBody>
      </p:sp>
      <p:sp>
        <p:nvSpPr>
          <p:cNvPr id="8" name="TextBox 7">
            <a:extLst>
              <a:ext uri="{FF2B5EF4-FFF2-40B4-BE49-F238E27FC236}">
                <a16:creationId xmlns:a16="http://schemas.microsoft.com/office/drawing/2014/main" id="{01B3FD72-78A2-B4B3-9472-0912E4BBC4D3}"/>
              </a:ext>
            </a:extLst>
          </p:cNvPr>
          <p:cNvSpPr txBox="1"/>
          <p:nvPr/>
        </p:nvSpPr>
        <p:spPr>
          <a:xfrm>
            <a:off x="609601" y="5560980"/>
            <a:ext cx="4572000" cy="617878"/>
          </a:xfrm>
          <a:prstGeom prst="rect">
            <a:avLst/>
          </a:prstGeom>
          <a:noFill/>
        </p:spPr>
        <p:txBody>
          <a:bodyPr wrap="square">
            <a:noAutofit/>
          </a:bodyPr>
          <a:lstStyle/>
          <a:p>
            <a:r>
              <a:rPr lang="en-US" sz="1000" b="0" i="0" dirty="0">
                <a:solidFill>
                  <a:srgbClr val="000000"/>
                </a:solidFill>
                <a:effectLst/>
              </a:rPr>
              <a:t>Galileo constellation</a:t>
            </a:r>
          </a:p>
          <a:p>
            <a:r>
              <a:rPr lang="en-US" sz="1000" b="0" i="0" dirty="0">
                <a:solidFill>
                  <a:srgbClr val="000000"/>
                </a:solidFill>
                <a:effectLst/>
              </a:rPr>
              <a:t>Source:</a:t>
            </a:r>
          </a:p>
          <a:p>
            <a:r>
              <a:rPr lang="en-US" sz="1000" b="0" i="0" dirty="0">
                <a:solidFill>
                  <a:srgbClr val="000000"/>
                </a:solidFill>
                <a:effectLst/>
              </a:rPr>
              <a:t>ESA</a:t>
            </a:r>
          </a:p>
          <a:p>
            <a:r>
              <a:rPr lang="en-US" sz="1000" dirty="0">
                <a:hlinkClick r:id="rId4"/>
              </a:rPr>
              <a:t>ESA - Types of orbits</a:t>
            </a:r>
            <a:endParaRPr lang="en-US" sz="1000" b="0" i="0" dirty="0">
              <a:solidFill>
                <a:srgbClr val="000000"/>
              </a:solidFill>
              <a:effectLst/>
            </a:endParaRPr>
          </a:p>
        </p:txBody>
      </p:sp>
      <p:pic>
        <p:nvPicPr>
          <p:cNvPr id="4" name="Picture 3">
            <a:extLst>
              <a:ext uri="{FF2B5EF4-FFF2-40B4-BE49-F238E27FC236}">
                <a16:creationId xmlns:a16="http://schemas.microsoft.com/office/drawing/2014/main" id="{2D6B849D-257B-F9DE-2046-1ABA44A6C325}"/>
              </a:ext>
            </a:extLst>
          </p:cNvPr>
          <p:cNvPicPr>
            <a:picLocks noChangeAspect="1"/>
          </p:cNvPicPr>
          <p:nvPr/>
        </p:nvPicPr>
        <p:blipFill>
          <a:blip r:embed="rId5"/>
          <a:stretch>
            <a:fillRect/>
          </a:stretch>
        </p:blipFill>
        <p:spPr>
          <a:xfrm>
            <a:off x="609402" y="1734998"/>
            <a:ext cx="826292" cy="755970"/>
          </a:xfrm>
          <a:prstGeom prst="rect">
            <a:avLst/>
          </a:prstGeom>
        </p:spPr>
      </p:pic>
    </p:spTree>
    <p:extLst>
      <p:ext uri="{BB962C8B-B14F-4D97-AF65-F5344CB8AC3E}">
        <p14:creationId xmlns:p14="http://schemas.microsoft.com/office/powerpoint/2010/main" val="2552205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63B7F-DEC6-548A-A6BD-177641D6C535}"/>
              </a:ext>
            </a:extLst>
          </p:cNvPr>
          <p:cNvSpPr>
            <a:spLocks noGrp="1"/>
          </p:cNvSpPr>
          <p:nvPr>
            <p:ph type="title"/>
          </p:nvPr>
        </p:nvSpPr>
        <p:spPr/>
        <p:txBody>
          <a:bodyPr/>
          <a:lstStyle/>
          <a:p>
            <a:r>
              <a:rPr lang="en-US" dirty="0"/>
              <a:t>Satellites in geostationary orbit (GEO) circle Earth above the equator from west to east following Earth’s rotation</a:t>
            </a:r>
          </a:p>
        </p:txBody>
      </p:sp>
      <p:sp>
        <p:nvSpPr>
          <p:cNvPr id="4" name="TextBox 3">
            <a:extLst>
              <a:ext uri="{FF2B5EF4-FFF2-40B4-BE49-F238E27FC236}">
                <a16:creationId xmlns:a16="http://schemas.microsoft.com/office/drawing/2014/main" id="{5565656C-7BBD-7909-618A-9D3D9C745092}"/>
              </a:ext>
            </a:extLst>
          </p:cNvPr>
          <p:cNvSpPr txBox="1"/>
          <p:nvPr/>
        </p:nvSpPr>
        <p:spPr>
          <a:xfrm>
            <a:off x="4221480" y="1799579"/>
            <a:ext cx="3108960" cy="444308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sz="1200" dirty="0">
                <a:solidFill>
                  <a:schemeClr val="tx1"/>
                </a:solidFill>
              </a:rPr>
              <a:t>Altitude:</a:t>
            </a:r>
          </a:p>
          <a:p>
            <a:pPr marL="171450" indent="-171450">
              <a:buFont typeface="Wingdings" panose="05000000000000000000" pitchFamily="2" charset="2"/>
              <a:buChar char="§"/>
            </a:pPr>
            <a:r>
              <a:rPr lang="en-US" sz="1200" dirty="0">
                <a:solidFill>
                  <a:schemeClr val="tx1"/>
                </a:solidFill>
              </a:rPr>
              <a:t>36,000 km</a:t>
            </a:r>
          </a:p>
          <a:p>
            <a:pPr marL="171450" indent="-171450">
              <a:buFont typeface="Wingdings" panose="05000000000000000000" pitchFamily="2" charset="2"/>
              <a:buChar char="§"/>
            </a:pPr>
            <a:endParaRPr lang="en-US" sz="1200" dirty="0">
              <a:solidFill>
                <a:schemeClr val="tx1"/>
              </a:solidFill>
            </a:endParaRPr>
          </a:p>
          <a:p>
            <a:r>
              <a:rPr lang="en-US" sz="1200" dirty="0">
                <a:solidFill>
                  <a:schemeClr val="tx1"/>
                </a:solidFill>
              </a:rPr>
              <a:t>Application:</a:t>
            </a:r>
          </a:p>
          <a:p>
            <a:pPr marL="171450" indent="-171450">
              <a:buFont typeface="Wingdings" panose="05000000000000000000" pitchFamily="2" charset="2"/>
              <a:buChar char="§"/>
            </a:pPr>
            <a:r>
              <a:rPr lang="en-US" sz="1200" dirty="0">
                <a:solidFill>
                  <a:schemeClr val="tx1"/>
                </a:solidFill>
              </a:rPr>
              <a:t>Communication satellites</a:t>
            </a:r>
          </a:p>
          <a:p>
            <a:pPr marL="171450" indent="-171450">
              <a:buFont typeface="Wingdings" panose="05000000000000000000" pitchFamily="2" charset="2"/>
              <a:buChar char="§"/>
            </a:pPr>
            <a:endParaRPr lang="en-US" sz="1200" dirty="0">
              <a:solidFill>
                <a:schemeClr val="tx1"/>
              </a:solidFill>
            </a:endParaRPr>
          </a:p>
          <a:p>
            <a:pPr marL="171450" indent="-171450">
              <a:buFont typeface="Wingdings" panose="05000000000000000000" pitchFamily="2" charset="2"/>
              <a:buChar char="§"/>
            </a:pPr>
            <a:endParaRPr lang="en-US" sz="1200" dirty="0">
              <a:solidFill>
                <a:schemeClr val="tx1"/>
              </a:solidFill>
            </a:endParaRPr>
          </a:p>
          <a:p>
            <a:r>
              <a:rPr lang="en-US" sz="1200" dirty="0">
                <a:solidFill>
                  <a:schemeClr val="tx1"/>
                </a:solidFill>
              </a:rPr>
              <a:t>Satellite characteristics:</a:t>
            </a:r>
          </a:p>
          <a:p>
            <a:pPr marL="171450" indent="-171450">
              <a:buFont typeface="Wingdings" panose="05000000000000000000" pitchFamily="2" charset="2"/>
              <a:buChar char="§"/>
            </a:pPr>
            <a:r>
              <a:rPr lang="en-US" sz="1200" dirty="0">
                <a:solidFill>
                  <a:schemeClr val="tx1"/>
                </a:solidFill>
              </a:rPr>
              <a:t>The satellite needs 1 day to complete an orbit</a:t>
            </a:r>
          </a:p>
          <a:p>
            <a:pPr marL="171450" indent="-171450">
              <a:buFont typeface="Wingdings" panose="05000000000000000000" pitchFamily="2" charset="2"/>
              <a:buChar char="§"/>
            </a:pPr>
            <a:r>
              <a:rPr lang="en-US" sz="1200" dirty="0">
                <a:solidFill>
                  <a:schemeClr val="tx1"/>
                </a:solidFill>
              </a:rPr>
              <a:t>Since the earth turns once per day, the satellite moves with the surface of the earth</a:t>
            </a:r>
          </a:p>
          <a:p>
            <a:pPr marL="171450" indent="-171450">
              <a:buFont typeface="Wingdings" panose="05000000000000000000" pitchFamily="2" charset="2"/>
              <a:buChar char="§"/>
            </a:pPr>
            <a:r>
              <a:rPr lang="en-US" sz="1200" dirty="0">
                <a:solidFill>
                  <a:schemeClr val="tx1"/>
                </a:solidFill>
              </a:rPr>
              <a:t>Advantages of the GEO orbit </a:t>
            </a:r>
          </a:p>
          <a:p>
            <a:pPr marL="628650" lvl="1" indent="-171450">
              <a:buFont typeface="Wingdings" panose="05000000000000000000" pitchFamily="2" charset="2"/>
              <a:buChar char="§"/>
            </a:pPr>
            <a:r>
              <a:rPr lang="en-US" sz="1200" dirty="0">
                <a:solidFill>
                  <a:schemeClr val="tx1"/>
                </a:solidFill>
              </a:rPr>
              <a:t>No problem with frequency changes</a:t>
            </a:r>
          </a:p>
          <a:p>
            <a:pPr marL="628650" lvl="1" indent="-171450">
              <a:buFont typeface="Wingdings" panose="05000000000000000000" pitchFamily="2" charset="2"/>
              <a:buChar char="§"/>
            </a:pPr>
            <a:r>
              <a:rPr lang="en-US" sz="1200" dirty="0">
                <a:solidFill>
                  <a:schemeClr val="tx1"/>
                </a:solidFill>
              </a:rPr>
              <a:t>Tracking of the satellite is simplified</a:t>
            </a:r>
          </a:p>
          <a:p>
            <a:pPr marL="628650" lvl="1" indent="-171450">
              <a:buFont typeface="Wingdings" panose="05000000000000000000" pitchFamily="2" charset="2"/>
              <a:buChar char="§"/>
            </a:pPr>
            <a:r>
              <a:rPr lang="en-US" sz="1200" dirty="0">
                <a:solidFill>
                  <a:schemeClr val="tx1"/>
                </a:solidFill>
              </a:rPr>
              <a:t>High coverage area</a:t>
            </a:r>
          </a:p>
          <a:p>
            <a:pPr marL="171450" indent="-171450">
              <a:buFont typeface="Wingdings" panose="05000000000000000000" pitchFamily="2" charset="2"/>
              <a:buChar char="§"/>
            </a:pPr>
            <a:r>
              <a:rPr lang="en-US" sz="1200" dirty="0">
                <a:solidFill>
                  <a:schemeClr val="tx1"/>
                </a:solidFill>
              </a:rPr>
              <a:t>Disadvantages of the GEO orbit</a:t>
            </a:r>
          </a:p>
          <a:p>
            <a:pPr marL="628650" lvl="1" indent="-171450">
              <a:buFont typeface="Wingdings" panose="05000000000000000000" pitchFamily="2" charset="2"/>
              <a:buChar char="§"/>
            </a:pPr>
            <a:r>
              <a:rPr lang="en-US" sz="1200" dirty="0">
                <a:solidFill>
                  <a:schemeClr val="tx1"/>
                </a:solidFill>
              </a:rPr>
              <a:t>Weak signal after traveling over 35,000 km</a:t>
            </a:r>
          </a:p>
          <a:p>
            <a:pPr marL="628650" lvl="1" indent="-171450">
              <a:buFont typeface="Wingdings" panose="05000000000000000000" pitchFamily="2" charset="2"/>
              <a:buChar char="§"/>
            </a:pPr>
            <a:r>
              <a:rPr lang="en-US" sz="1200" dirty="0">
                <a:solidFill>
                  <a:schemeClr val="tx1"/>
                </a:solidFill>
              </a:rPr>
              <a:t>Polar regions are poorly served</a:t>
            </a:r>
          </a:p>
          <a:p>
            <a:pPr marL="628650" lvl="1" indent="-171450">
              <a:buFont typeface="Wingdings" panose="05000000000000000000" pitchFamily="2" charset="2"/>
              <a:buChar char="§"/>
            </a:pPr>
            <a:r>
              <a:rPr lang="en-US" sz="1200" dirty="0">
                <a:solidFill>
                  <a:schemeClr val="tx1"/>
                </a:solidFill>
              </a:rPr>
              <a:t>Signal sending delay is substantial</a:t>
            </a:r>
          </a:p>
        </p:txBody>
      </p:sp>
      <p:sp>
        <p:nvSpPr>
          <p:cNvPr id="5" name="TextBox 4">
            <a:extLst>
              <a:ext uri="{FF2B5EF4-FFF2-40B4-BE49-F238E27FC236}">
                <a16:creationId xmlns:a16="http://schemas.microsoft.com/office/drawing/2014/main" id="{FDE834E9-B25D-89FD-24D9-0B608AFDD4DC}"/>
              </a:ext>
            </a:extLst>
          </p:cNvPr>
          <p:cNvSpPr txBox="1"/>
          <p:nvPr/>
        </p:nvSpPr>
        <p:spPr>
          <a:xfrm>
            <a:off x="609601" y="5560980"/>
            <a:ext cx="4572000" cy="617878"/>
          </a:xfrm>
          <a:prstGeom prst="rect">
            <a:avLst/>
          </a:prstGeom>
          <a:noFill/>
        </p:spPr>
        <p:txBody>
          <a:bodyPr wrap="square">
            <a:noAutofit/>
          </a:bodyPr>
          <a:lstStyle/>
          <a:p>
            <a:r>
              <a:rPr lang="en-US" sz="1000" b="0" i="0" dirty="0">
                <a:solidFill>
                  <a:srgbClr val="000000"/>
                </a:solidFill>
                <a:effectLst/>
              </a:rPr>
              <a:t>Source:</a:t>
            </a:r>
          </a:p>
          <a:p>
            <a:r>
              <a:rPr lang="en-US" sz="1000" b="0" i="0" dirty="0">
                <a:solidFill>
                  <a:srgbClr val="000000"/>
                </a:solidFill>
                <a:effectLst/>
              </a:rPr>
              <a:t>ESA</a:t>
            </a:r>
          </a:p>
          <a:p>
            <a:r>
              <a:rPr lang="en-US" sz="1000" dirty="0">
                <a:hlinkClick r:id="rId2"/>
              </a:rPr>
              <a:t>ESA - Types of orbits</a:t>
            </a:r>
            <a:endParaRPr lang="en-US" sz="1000" b="0" i="0" dirty="0">
              <a:solidFill>
                <a:srgbClr val="000000"/>
              </a:solidFill>
              <a:effectLst/>
            </a:endParaRPr>
          </a:p>
        </p:txBody>
      </p:sp>
      <p:sp>
        <p:nvSpPr>
          <p:cNvPr id="6" name="TextBox 5">
            <a:extLst>
              <a:ext uri="{FF2B5EF4-FFF2-40B4-BE49-F238E27FC236}">
                <a16:creationId xmlns:a16="http://schemas.microsoft.com/office/drawing/2014/main" id="{B3247424-A206-0318-F7A4-809137220BA0}"/>
              </a:ext>
            </a:extLst>
          </p:cNvPr>
          <p:cNvSpPr txBox="1"/>
          <p:nvPr/>
        </p:nvSpPr>
        <p:spPr>
          <a:xfrm>
            <a:off x="7375370" y="1799579"/>
            <a:ext cx="4206240" cy="444308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Satellites in geostationary orbit (GEO) circle Earth above the equator from west to east following Earth’s rotation – taking 23 hours 56 minutes and 4 seconds – by travelling at exactly the same rate as Earth. This makes satellites in GEO appear to be ‘stationary’ over a fixed position.</a:t>
            </a:r>
          </a:p>
          <a:p>
            <a:endParaRPr lang="en-US" dirty="0"/>
          </a:p>
          <a:p>
            <a:r>
              <a:rPr lang="en-US" dirty="0"/>
              <a:t>GEO is used by satellites that need to stay constantly above one particular place over Earth, such as telecommunication satellites. This way, an antenna on Earth can be fixed to always stay pointed towards that satellite without moving. It can also be used by weather monitoring satellites, because they can continually observe specific areas to see how weather trends emerge there.</a:t>
            </a:r>
          </a:p>
          <a:p>
            <a:endParaRPr lang="en-US" dirty="0"/>
          </a:p>
          <a:p>
            <a:r>
              <a:rPr lang="en-US" dirty="0"/>
              <a:t>Satellites in GEO cover a large range of Earth so as few as three equally-spaced satellites can provide near global coverage. This is because when a satellite is this far from Earth, it can cover large sections at once. This is akin to being able to see more of a map from a </a:t>
            </a:r>
            <a:r>
              <a:rPr lang="en-US" dirty="0" err="1"/>
              <a:t>metre</a:t>
            </a:r>
            <a:r>
              <a:rPr lang="en-US" dirty="0"/>
              <a:t> away compared with if you were a </a:t>
            </a:r>
            <a:r>
              <a:rPr lang="en-US" dirty="0" err="1"/>
              <a:t>centimetre</a:t>
            </a:r>
            <a:r>
              <a:rPr lang="en-US" dirty="0"/>
              <a:t> from it. So to see all of Earth at once from GEO far fewer satellites are needed than at a lower altitude.</a:t>
            </a:r>
          </a:p>
        </p:txBody>
      </p:sp>
      <p:pic>
        <p:nvPicPr>
          <p:cNvPr id="7" name="Picture 6">
            <a:extLst>
              <a:ext uri="{FF2B5EF4-FFF2-40B4-BE49-F238E27FC236}">
                <a16:creationId xmlns:a16="http://schemas.microsoft.com/office/drawing/2014/main" id="{F074570F-7E61-B355-9393-1B961F3F87B1}"/>
              </a:ext>
            </a:extLst>
          </p:cNvPr>
          <p:cNvPicPr>
            <a:picLocks noChangeAspect="1"/>
          </p:cNvPicPr>
          <p:nvPr/>
        </p:nvPicPr>
        <p:blipFill>
          <a:blip r:embed="rId3"/>
          <a:stretch>
            <a:fillRect/>
          </a:stretch>
        </p:blipFill>
        <p:spPr>
          <a:xfrm>
            <a:off x="609600" y="1799579"/>
            <a:ext cx="3611880" cy="2976038"/>
          </a:xfrm>
          <a:prstGeom prst="rect">
            <a:avLst/>
          </a:prstGeom>
        </p:spPr>
      </p:pic>
    </p:spTree>
    <p:extLst>
      <p:ext uri="{BB962C8B-B14F-4D97-AF65-F5344CB8AC3E}">
        <p14:creationId xmlns:p14="http://schemas.microsoft.com/office/powerpoint/2010/main" val="748996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63B7F-DEC6-548A-A6BD-177641D6C535}"/>
              </a:ext>
            </a:extLst>
          </p:cNvPr>
          <p:cNvSpPr>
            <a:spLocks noGrp="1"/>
          </p:cNvSpPr>
          <p:nvPr>
            <p:ph type="title"/>
          </p:nvPr>
        </p:nvSpPr>
        <p:spPr/>
        <p:txBody>
          <a:bodyPr/>
          <a:lstStyle/>
          <a:p>
            <a:r>
              <a:rPr lang="en-US" dirty="0"/>
              <a:t>Satellites in polar orbits usually travel past Earth from north to south rather than from west to east, passing roughly over Earth's poles</a:t>
            </a:r>
          </a:p>
        </p:txBody>
      </p:sp>
      <p:pic>
        <p:nvPicPr>
          <p:cNvPr id="1026" name="Picture 2" descr="Polar and Sun-synchronous orbit">
            <a:extLst>
              <a:ext uri="{FF2B5EF4-FFF2-40B4-BE49-F238E27FC236}">
                <a16:creationId xmlns:a16="http://schemas.microsoft.com/office/drawing/2014/main" id="{642C16A9-EE30-C8F0-3774-684449C4D2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478" y="1799578"/>
            <a:ext cx="3611880" cy="297603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6ACD14D-E224-8646-7B62-299E9EB41369}"/>
              </a:ext>
            </a:extLst>
          </p:cNvPr>
          <p:cNvSpPr txBox="1"/>
          <p:nvPr/>
        </p:nvSpPr>
        <p:spPr>
          <a:xfrm>
            <a:off x="4224736" y="1799578"/>
            <a:ext cx="3108960" cy="444882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Satellites in polar orbits usually travel past Earth from north to south rather than from west to east, passing roughly over Earth's poles.</a:t>
            </a:r>
          </a:p>
        </p:txBody>
      </p:sp>
      <p:sp>
        <p:nvSpPr>
          <p:cNvPr id="4" name="TextBox 3">
            <a:extLst>
              <a:ext uri="{FF2B5EF4-FFF2-40B4-BE49-F238E27FC236}">
                <a16:creationId xmlns:a16="http://schemas.microsoft.com/office/drawing/2014/main" id="{77B1C44B-790D-C378-5115-613BB35BF7B8}"/>
              </a:ext>
            </a:extLst>
          </p:cNvPr>
          <p:cNvSpPr txBox="1"/>
          <p:nvPr/>
        </p:nvSpPr>
        <p:spPr>
          <a:xfrm>
            <a:off x="609601" y="5560980"/>
            <a:ext cx="4572000" cy="617878"/>
          </a:xfrm>
          <a:prstGeom prst="rect">
            <a:avLst/>
          </a:prstGeom>
          <a:noFill/>
        </p:spPr>
        <p:txBody>
          <a:bodyPr wrap="square">
            <a:noAutofit/>
          </a:bodyPr>
          <a:lstStyle/>
          <a:p>
            <a:r>
              <a:rPr lang="en-US" sz="1000" b="0" i="0" dirty="0">
                <a:solidFill>
                  <a:srgbClr val="000000"/>
                </a:solidFill>
                <a:effectLst/>
              </a:rPr>
              <a:t>Source:</a:t>
            </a:r>
          </a:p>
          <a:p>
            <a:r>
              <a:rPr lang="en-US" sz="1000" b="0" i="0" dirty="0">
                <a:solidFill>
                  <a:srgbClr val="000000"/>
                </a:solidFill>
                <a:effectLst/>
              </a:rPr>
              <a:t>ESA</a:t>
            </a:r>
          </a:p>
          <a:p>
            <a:r>
              <a:rPr lang="en-US" sz="1000" dirty="0">
                <a:hlinkClick r:id="rId3"/>
              </a:rPr>
              <a:t>ESA - Types of orbits</a:t>
            </a:r>
            <a:endParaRPr lang="en-US" sz="1000" b="0" i="0" dirty="0">
              <a:solidFill>
                <a:srgbClr val="000000"/>
              </a:solidFill>
              <a:effectLst/>
            </a:endParaRPr>
          </a:p>
        </p:txBody>
      </p:sp>
      <p:sp>
        <p:nvSpPr>
          <p:cNvPr id="5" name="TextBox 4">
            <a:extLst>
              <a:ext uri="{FF2B5EF4-FFF2-40B4-BE49-F238E27FC236}">
                <a16:creationId xmlns:a16="http://schemas.microsoft.com/office/drawing/2014/main" id="{E2145639-FF8B-E53E-2D39-A9E26726E8F6}"/>
              </a:ext>
            </a:extLst>
          </p:cNvPr>
          <p:cNvSpPr txBox="1"/>
          <p:nvPr/>
        </p:nvSpPr>
        <p:spPr>
          <a:xfrm>
            <a:off x="7378004" y="1799578"/>
            <a:ext cx="4206240" cy="98227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Satellites in a </a:t>
            </a:r>
            <a:r>
              <a:rPr lang="en-US" b="1" dirty="0"/>
              <a:t>polar orbit </a:t>
            </a:r>
            <a:r>
              <a:rPr lang="en-US" dirty="0"/>
              <a:t>do not have to pass the North and South Pole precisely; even a deviation within 20 to 30 degrees is still classed as a polar orbit. Polar orbits are a type of low Earth orbit, as they are at low altitudes between 200 to 1000 km.</a:t>
            </a:r>
          </a:p>
          <a:p>
            <a:endParaRPr lang="en-US" dirty="0"/>
          </a:p>
        </p:txBody>
      </p:sp>
      <p:sp>
        <p:nvSpPr>
          <p:cNvPr id="6" name="TextBox 5">
            <a:extLst>
              <a:ext uri="{FF2B5EF4-FFF2-40B4-BE49-F238E27FC236}">
                <a16:creationId xmlns:a16="http://schemas.microsoft.com/office/drawing/2014/main" id="{652B9052-93E8-8567-4A78-7DEDABF7EFFE}"/>
              </a:ext>
            </a:extLst>
          </p:cNvPr>
          <p:cNvSpPr txBox="1"/>
          <p:nvPr/>
        </p:nvSpPr>
        <p:spPr>
          <a:xfrm>
            <a:off x="7378006" y="2787588"/>
            <a:ext cx="4206240" cy="346081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b="1" dirty="0"/>
              <a:t>Sun-synchronous orbit (SSO)</a:t>
            </a:r>
            <a:r>
              <a:rPr lang="en-US" dirty="0"/>
              <a:t> is a particular kind of polar orbit. Satellites in SSO, travelling over the polar regions, are synchronous with the Sun. This means they are </a:t>
            </a:r>
            <a:r>
              <a:rPr lang="en-US" dirty="0" err="1"/>
              <a:t>synchronised</a:t>
            </a:r>
            <a:r>
              <a:rPr lang="en-US" dirty="0"/>
              <a:t> to always be in the same ‘fixed’ position relative to the Sun. This means that the satellite always visits the same spot at the same local time – for example, passing the city of Paris every day at noon exactly.</a:t>
            </a:r>
          </a:p>
          <a:p>
            <a:r>
              <a:rPr lang="en-US" dirty="0"/>
              <a:t>This means that the satellite will always observe a point on the Earth as if constantly at the same time of the day, which serves a number of applications; for example, it means that scientists and those who use the satellite images can compare how somewhere changes over time.</a:t>
            </a:r>
          </a:p>
          <a:p>
            <a:r>
              <a:rPr lang="en-US" dirty="0"/>
              <a:t>Often, satellites in SSO are </a:t>
            </a:r>
            <a:r>
              <a:rPr lang="en-US" dirty="0" err="1"/>
              <a:t>synchronised</a:t>
            </a:r>
            <a:r>
              <a:rPr lang="en-US" dirty="0"/>
              <a:t> so that they are in constant dawn or dusk – this is because by constantly riding a sunset or sunrise, they will never have the Sun at an angle where the Earth shadows them. A satellite in a Sun-synchronous orbit would usually be at an altitude of between 600 to 800 km. At 800 km, it will be travelling at a speed of approximately 7.5 km per second.</a:t>
            </a:r>
          </a:p>
        </p:txBody>
      </p:sp>
    </p:spTree>
    <p:extLst>
      <p:ext uri="{BB962C8B-B14F-4D97-AF65-F5344CB8AC3E}">
        <p14:creationId xmlns:p14="http://schemas.microsoft.com/office/powerpoint/2010/main" val="268521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63B7F-DEC6-548A-A6BD-177641D6C535}"/>
              </a:ext>
            </a:extLst>
          </p:cNvPr>
          <p:cNvSpPr>
            <a:spLocks noGrp="1"/>
          </p:cNvSpPr>
          <p:nvPr>
            <p:ph type="title"/>
          </p:nvPr>
        </p:nvSpPr>
        <p:spPr/>
        <p:txBody>
          <a:bodyPr/>
          <a:lstStyle/>
          <a:p>
            <a:r>
              <a:rPr lang="en-US" dirty="0"/>
              <a:t>Transfer orbits are a special kind of orbit used to get from one orbit to another</a:t>
            </a:r>
          </a:p>
        </p:txBody>
      </p:sp>
      <p:pic>
        <p:nvPicPr>
          <p:cNvPr id="3" name="Picture 2">
            <a:extLst>
              <a:ext uri="{FF2B5EF4-FFF2-40B4-BE49-F238E27FC236}">
                <a16:creationId xmlns:a16="http://schemas.microsoft.com/office/drawing/2014/main" id="{08F21C1F-4114-9031-3318-7436E0D595E7}"/>
              </a:ext>
            </a:extLst>
          </p:cNvPr>
          <p:cNvPicPr>
            <a:picLocks noChangeAspect="1"/>
          </p:cNvPicPr>
          <p:nvPr/>
        </p:nvPicPr>
        <p:blipFill>
          <a:blip r:embed="rId2"/>
          <a:stretch>
            <a:fillRect/>
          </a:stretch>
        </p:blipFill>
        <p:spPr>
          <a:xfrm>
            <a:off x="618479" y="1799583"/>
            <a:ext cx="3611880" cy="2976036"/>
          </a:xfrm>
          <a:prstGeom prst="rect">
            <a:avLst/>
          </a:prstGeom>
        </p:spPr>
      </p:pic>
      <p:sp>
        <p:nvSpPr>
          <p:cNvPr id="5" name="TextBox 4">
            <a:extLst>
              <a:ext uri="{FF2B5EF4-FFF2-40B4-BE49-F238E27FC236}">
                <a16:creationId xmlns:a16="http://schemas.microsoft.com/office/drawing/2014/main" id="{3668961D-1DAC-7A65-70A9-DDD72EF99EAD}"/>
              </a:ext>
            </a:extLst>
          </p:cNvPr>
          <p:cNvSpPr txBox="1"/>
          <p:nvPr/>
        </p:nvSpPr>
        <p:spPr>
          <a:xfrm>
            <a:off x="4230359" y="1799583"/>
            <a:ext cx="3108960" cy="444308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Launch and ascent to space (yellow line) becomes the geostationary transfer orbit (blue line) when the rocket releases the satellite in space on a path to geostationary orbit (red line).</a:t>
            </a:r>
          </a:p>
        </p:txBody>
      </p:sp>
      <p:sp>
        <p:nvSpPr>
          <p:cNvPr id="6" name="TextBox 5">
            <a:extLst>
              <a:ext uri="{FF2B5EF4-FFF2-40B4-BE49-F238E27FC236}">
                <a16:creationId xmlns:a16="http://schemas.microsoft.com/office/drawing/2014/main" id="{B20A3550-C6CC-96E7-EAC6-58D6BE659D31}"/>
              </a:ext>
            </a:extLst>
          </p:cNvPr>
          <p:cNvSpPr txBox="1"/>
          <p:nvPr/>
        </p:nvSpPr>
        <p:spPr>
          <a:xfrm>
            <a:off x="609601" y="5560980"/>
            <a:ext cx="4572000" cy="617878"/>
          </a:xfrm>
          <a:prstGeom prst="rect">
            <a:avLst/>
          </a:prstGeom>
          <a:noFill/>
        </p:spPr>
        <p:txBody>
          <a:bodyPr wrap="square">
            <a:noAutofit/>
          </a:bodyPr>
          <a:lstStyle/>
          <a:p>
            <a:r>
              <a:rPr lang="en-US" sz="1000" b="0" i="0" dirty="0">
                <a:solidFill>
                  <a:srgbClr val="000000"/>
                </a:solidFill>
                <a:effectLst/>
              </a:rPr>
              <a:t>Source:</a:t>
            </a:r>
          </a:p>
          <a:p>
            <a:r>
              <a:rPr lang="en-US" sz="1000" b="0" i="0" dirty="0">
                <a:solidFill>
                  <a:srgbClr val="000000"/>
                </a:solidFill>
                <a:effectLst/>
              </a:rPr>
              <a:t>ESA</a:t>
            </a:r>
          </a:p>
          <a:p>
            <a:r>
              <a:rPr lang="en-US" sz="1000" dirty="0">
                <a:hlinkClick r:id="rId3"/>
              </a:rPr>
              <a:t>ESA - Types of orbits</a:t>
            </a:r>
            <a:endParaRPr lang="en-US" sz="1000" b="0" i="0" dirty="0">
              <a:solidFill>
                <a:srgbClr val="000000"/>
              </a:solidFill>
              <a:effectLst/>
            </a:endParaRPr>
          </a:p>
        </p:txBody>
      </p:sp>
      <p:sp>
        <p:nvSpPr>
          <p:cNvPr id="8" name="TextBox 7">
            <a:extLst>
              <a:ext uri="{FF2B5EF4-FFF2-40B4-BE49-F238E27FC236}">
                <a16:creationId xmlns:a16="http://schemas.microsoft.com/office/drawing/2014/main" id="{D4BD5A8D-0363-7459-8643-6590BD2E5B13}"/>
              </a:ext>
            </a:extLst>
          </p:cNvPr>
          <p:cNvSpPr txBox="1"/>
          <p:nvPr/>
        </p:nvSpPr>
        <p:spPr>
          <a:xfrm>
            <a:off x="7378001" y="1799583"/>
            <a:ext cx="4206240" cy="37667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When satellites are launched from Earth and carried to space with launch vehicles, the satellites are not always placed directly on their final orbit. Often, the satellites are instead placed on a transfer orbit: an orbit where, by using relatively little energy from built-in motors, the satellite or spacecraft can move from one orbit to another.</a:t>
            </a:r>
          </a:p>
          <a:p>
            <a:endParaRPr lang="en-US" dirty="0"/>
          </a:p>
          <a:p>
            <a:r>
              <a:rPr lang="en-US" dirty="0"/>
              <a:t>This allows a satellite to reach, for example, a high-altitude orbit like GEO without actually needing the launch vehicle to go all the way to this altitude, which would require more effort – this is like taking a shortcut. Reaching GEO in this way is an example of one of the most common transfer orbits, called the geostationary transfer orbit (GTO).</a:t>
            </a:r>
          </a:p>
        </p:txBody>
      </p:sp>
    </p:spTree>
    <p:extLst>
      <p:ext uri="{BB962C8B-B14F-4D97-AF65-F5344CB8AC3E}">
        <p14:creationId xmlns:p14="http://schemas.microsoft.com/office/powerpoint/2010/main" val="2392363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53673-6CED-7F75-2CFC-B1E924CEA0B7}"/>
              </a:ext>
            </a:extLst>
          </p:cNvPr>
          <p:cNvSpPr>
            <a:spLocks noGrp="1"/>
          </p:cNvSpPr>
          <p:nvPr>
            <p:ph type="title"/>
          </p:nvPr>
        </p:nvSpPr>
        <p:spPr/>
        <p:txBody>
          <a:bodyPr/>
          <a:lstStyle/>
          <a:p>
            <a:r>
              <a:rPr lang="en-US" dirty="0"/>
              <a:t>Comparison of LEO, MEO and GEO</a:t>
            </a:r>
          </a:p>
        </p:txBody>
      </p:sp>
      <p:sp>
        <p:nvSpPr>
          <p:cNvPr id="3" name="Rectangle 2">
            <a:extLst>
              <a:ext uri="{FF2B5EF4-FFF2-40B4-BE49-F238E27FC236}">
                <a16:creationId xmlns:a16="http://schemas.microsoft.com/office/drawing/2014/main" id="{AE6FC3B7-5107-3585-97F0-7833200C8A66}"/>
              </a:ext>
            </a:extLst>
          </p:cNvPr>
          <p:cNvSpPr/>
          <p:nvPr/>
        </p:nvSpPr>
        <p:spPr>
          <a:xfrm>
            <a:off x="617415" y="1800466"/>
            <a:ext cx="3165231" cy="37318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200" dirty="0">
                <a:solidFill>
                  <a:srgbClr val="0070C0"/>
                </a:solidFill>
              </a:rPr>
              <a:t>Low Earth Orbit (LEO)</a:t>
            </a:r>
          </a:p>
        </p:txBody>
      </p:sp>
      <p:sp>
        <p:nvSpPr>
          <p:cNvPr id="4" name="Rectangle 3">
            <a:extLst>
              <a:ext uri="{FF2B5EF4-FFF2-40B4-BE49-F238E27FC236}">
                <a16:creationId xmlns:a16="http://schemas.microsoft.com/office/drawing/2014/main" id="{98DBC5B9-81E0-0FA0-DC60-E4751FC87D9C}"/>
              </a:ext>
            </a:extLst>
          </p:cNvPr>
          <p:cNvSpPr/>
          <p:nvPr/>
        </p:nvSpPr>
        <p:spPr>
          <a:xfrm>
            <a:off x="4517292" y="1800466"/>
            <a:ext cx="3165231" cy="37318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200" dirty="0">
                <a:solidFill>
                  <a:srgbClr val="0070C0"/>
                </a:solidFill>
              </a:rPr>
              <a:t>Medium Earth orbit (MEO)</a:t>
            </a:r>
          </a:p>
        </p:txBody>
      </p:sp>
      <p:sp>
        <p:nvSpPr>
          <p:cNvPr id="5" name="Rectangle 4">
            <a:extLst>
              <a:ext uri="{FF2B5EF4-FFF2-40B4-BE49-F238E27FC236}">
                <a16:creationId xmlns:a16="http://schemas.microsoft.com/office/drawing/2014/main" id="{60017C41-F0A6-3217-FA76-8BF31AC5C02B}"/>
              </a:ext>
            </a:extLst>
          </p:cNvPr>
          <p:cNvSpPr/>
          <p:nvPr/>
        </p:nvSpPr>
        <p:spPr>
          <a:xfrm>
            <a:off x="8417169" y="1800466"/>
            <a:ext cx="3165231" cy="37318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200" dirty="0">
                <a:solidFill>
                  <a:srgbClr val="0070C0"/>
                </a:solidFill>
              </a:rPr>
              <a:t>Geostationary Earth orbit (GEO)</a:t>
            </a:r>
          </a:p>
        </p:txBody>
      </p:sp>
      <p:sp>
        <p:nvSpPr>
          <p:cNvPr id="6" name="Rectangle 5">
            <a:extLst>
              <a:ext uri="{FF2B5EF4-FFF2-40B4-BE49-F238E27FC236}">
                <a16:creationId xmlns:a16="http://schemas.microsoft.com/office/drawing/2014/main" id="{D0E1C746-CBC5-E6A8-EC82-B30FE3D3A417}"/>
              </a:ext>
            </a:extLst>
          </p:cNvPr>
          <p:cNvSpPr/>
          <p:nvPr/>
        </p:nvSpPr>
        <p:spPr>
          <a:xfrm>
            <a:off x="617415" y="2283429"/>
            <a:ext cx="3165231" cy="396497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Altitude:</a:t>
            </a:r>
          </a:p>
          <a:p>
            <a:pPr marL="171450" indent="-171450">
              <a:buFont typeface="Wingdings" panose="05000000000000000000" pitchFamily="2" charset="2"/>
              <a:buChar char="§"/>
            </a:pPr>
            <a:r>
              <a:rPr lang="en-US" sz="1200" dirty="0">
                <a:solidFill>
                  <a:schemeClr val="tx1"/>
                </a:solidFill>
              </a:rPr>
              <a:t>Up to 2,000 km</a:t>
            </a:r>
          </a:p>
          <a:p>
            <a:pPr marL="171450" indent="-171450">
              <a:buFont typeface="Wingdings" panose="05000000000000000000" pitchFamily="2" charset="2"/>
              <a:buChar char="§"/>
            </a:pPr>
            <a:endParaRPr lang="en-US" sz="1200" dirty="0">
              <a:solidFill>
                <a:schemeClr val="tx1"/>
              </a:solidFill>
            </a:endParaRPr>
          </a:p>
          <a:p>
            <a:r>
              <a:rPr lang="en-US" sz="1200" dirty="0">
                <a:solidFill>
                  <a:schemeClr val="tx1"/>
                </a:solidFill>
              </a:rPr>
              <a:t>Application</a:t>
            </a:r>
          </a:p>
          <a:p>
            <a:pPr marL="171450" indent="-171450">
              <a:buFont typeface="Wingdings" panose="05000000000000000000" pitchFamily="2" charset="2"/>
              <a:buChar char="§"/>
            </a:pPr>
            <a:r>
              <a:rPr lang="en-US" sz="1200" dirty="0">
                <a:solidFill>
                  <a:schemeClr val="tx1"/>
                </a:solidFill>
              </a:rPr>
              <a:t>Remote sensing satellites</a:t>
            </a:r>
          </a:p>
          <a:p>
            <a:pPr marL="171450" indent="-171450">
              <a:buFont typeface="Wingdings" panose="05000000000000000000" pitchFamily="2" charset="2"/>
              <a:buChar char="§"/>
            </a:pPr>
            <a:r>
              <a:rPr lang="en-US" sz="1200" dirty="0">
                <a:solidFill>
                  <a:schemeClr val="tx1"/>
                </a:solidFill>
              </a:rPr>
              <a:t>Altimeter satellites</a:t>
            </a:r>
          </a:p>
          <a:p>
            <a:pPr marL="171450" indent="-171450">
              <a:buFont typeface="Wingdings" panose="05000000000000000000" pitchFamily="2" charset="2"/>
              <a:buChar char="§"/>
            </a:pPr>
            <a:endParaRPr lang="en-US" sz="1200" dirty="0">
              <a:solidFill>
                <a:schemeClr val="tx1"/>
              </a:solidFill>
            </a:endParaRPr>
          </a:p>
          <a:p>
            <a:r>
              <a:rPr lang="en-US" sz="1200" dirty="0">
                <a:solidFill>
                  <a:schemeClr val="tx1"/>
                </a:solidFill>
              </a:rPr>
              <a:t>Satellite characteristics:</a:t>
            </a:r>
          </a:p>
          <a:p>
            <a:pPr marL="171450" indent="-171450">
              <a:buFont typeface="Wingdings" panose="05000000000000000000" pitchFamily="2" charset="2"/>
              <a:buChar char="§"/>
            </a:pPr>
            <a:r>
              <a:rPr lang="en-US" sz="1200" dirty="0">
                <a:solidFill>
                  <a:schemeClr val="tx1"/>
                </a:solidFill>
              </a:rPr>
              <a:t>Orbit period ranges from 1.5 to 2 hours</a:t>
            </a:r>
          </a:p>
          <a:p>
            <a:pPr marL="171450" indent="-171450">
              <a:buFont typeface="Wingdings" panose="05000000000000000000" pitchFamily="2" charset="2"/>
              <a:buChar char="§"/>
            </a:pPr>
            <a:r>
              <a:rPr lang="en-US" sz="1200" dirty="0">
                <a:solidFill>
                  <a:schemeClr val="tx1"/>
                </a:solidFill>
              </a:rPr>
              <a:t>Diameter of coverage is about 8000 km</a:t>
            </a:r>
          </a:p>
          <a:p>
            <a:pPr marL="171450" indent="-171450">
              <a:buFont typeface="Wingdings" panose="05000000000000000000" pitchFamily="2" charset="2"/>
              <a:buChar char="§"/>
            </a:pPr>
            <a:r>
              <a:rPr lang="en-US" sz="1200" dirty="0">
                <a:solidFill>
                  <a:schemeClr val="tx1"/>
                </a:solidFill>
              </a:rPr>
              <a:t>Round-trip signal propagation delay less than 20 </a:t>
            </a:r>
            <a:r>
              <a:rPr lang="en-US" sz="1200" dirty="0" err="1">
                <a:solidFill>
                  <a:schemeClr val="tx1"/>
                </a:solidFill>
              </a:rPr>
              <a:t>ms</a:t>
            </a:r>
            <a:endParaRPr lang="en-US" sz="1200" dirty="0">
              <a:solidFill>
                <a:schemeClr val="tx1"/>
              </a:solidFill>
            </a:endParaRPr>
          </a:p>
          <a:p>
            <a:pPr marL="171450" indent="-171450">
              <a:buFont typeface="Wingdings" panose="05000000000000000000" pitchFamily="2" charset="2"/>
              <a:buChar char="§"/>
            </a:pPr>
            <a:r>
              <a:rPr lang="en-US" sz="1200" dirty="0">
                <a:solidFill>
                  <a:schemeClr val="tx1"/>
                </a:solidFill>
              </a:rPr>
              <a:t>Maximum satellite visible time up to 20 min</a:t>
            </a:r>
          </a:p>
          <a:p>
            <a:pPr marL="171450" indent="-171450">
              <a:buFont typeface="Wingdings" panose="05000000000000000000" pitchFamily="2" charset="2"/>
              <a:buChar char="§"/>
            </a:pPr>
            <a:r>
              <a:rPr lang="en-US" sz="1200" dirty="0">
                <a:solidFill>
                  <a:schemeClr val="tx1"/>
                </a:solidFill>
              </a:rPr>
              <a:t>System must cope with large Doppler shifts</a:t>
            </a:r>
          </a:p>
          <a:p>
            <a:pPr marL="171450" indent="-171450">
              <a:buFont typeface="Wingdings" panose="05000000000000000000" pitchFamily="2" charset="2"/>
              <a:buChar char="§"/>
            </a:pPr>
            <a:r>
              <a:rPr lang="en-US" sz="1200" dirty="0">
                <a:solidFill>
                  <a:schemeClr val="tx1"/>
                </a:solidFill>
              </a:rPr>
              <a:t>Atmospheric drag results in orbital deterioration</a:t>
            </a:r>
          </a:p>
        </p:txBody>
      </p:sp>
      <p:sp>
        <p:nvSpPr>
          <p:cNvPr id="7" name="Rectangle 6">
            <a:extLst>
              <a:ext uri="{FF2B5EF4-FFF2-40B4-BE49-F238E27FC236}">
                <a16:creationId xmlns:a16="http://schemas.microsoft.com/office/drawing/2014/main" id="{FDC9581C-F93D-BF9C-E88F-21F9B0AE25C2}"/>
              </a:ext>
            </a:extLst>
          </p:cNvPr>
          <p:cNvSpPr/>
          <p:nvPr/>
        </p:nvSpPr>
        <p:spPr>
          <a:xfrm>
            <a:off x="4517292" y="2283429"/>
            <a:ext cx="3165231" cy="396497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Altitude:</a:t>
            </a:r>
          </a:p>
          <a:p>
            <a:pPr marL="171450" indent="-171450">
              <a:buFont typeface="Wingdings" panose="05000000000000000000" pitchFamily="2" charset="2"/>
              <a:buChar char="§"/>
            </a:pPr>
            <a:r>
              <a:rPr lang="en-US" sz="1200" dirty="0">
                <a:solidFill>
                  <a:schemeClr val="tx1"/>
                </a:solidFill>
              </a:rPr>
              <a:t>Between 5,000 km – 20,000 km</a:t>
            </a:r>
          </a:p>
          <a:p>
            <a:pPr marL="171450" indent="-171450">
              <a:buFont typeface="Wingdings" panose="05000000000000000000" pitchFamily="2" charset="2"/>
              <a:buChar char="§"/>
            </a:pPr>
            <a:endParaRPr lang="en-US" sz="1200" dirty="0">
              <a:solidFill>
                <a:schemeClr val="tx1"/>
              </a:solidFill>
            </a:endParaRPr>
          </a:p>
          <a:p>
            <a:r>
              <a:rPr lang="en-US" sz="1200" dirty="0">
                <a:solidFill>
                  <a:schemeClr val="tx1"/>
                </a:solidFill>
              </a:rPr>
              <a:t>Application:</a:t>
            </a:r>
          </a:p>
          <a:p>
            <a:pPr marL="171450" indent="-171450">
              <a:buFont typeface="Wingdings" panose="05000000000000000000" pitchFamily="2" charset="2"/>
              <a:buChar char="§"/>
            </a:pPr>
            <a:r>
              <a:rPr lang="en-US" sz="1200" dirty="0">
                <a:solidFill>
                  <a:schemeClr val="tx1"/>
                </a:solidFill>
              </a:rPr>
              <a:t>GPS satellites</a:t>
            </a:r>
          </a:p>
          <a:p>
            <a:pPr marL="171450" indent="-171450">
              <a:buFont typeface="Wingdings" panose="05000000000000000000" pitchFamily="2" charset="2"/>
              <a:buChar char="§"/>
            </a:pPr>
            <a:endParaRPr lang="en-US" sz="1200" dirty="0">
              <a:solidFill>
                <a:schemeClr val="tx1"/>
              </a:solidFill>
            </a:endParaRPr>
          </a:p>
          <a:p>
            <a:pPr marL="171450" indent="-171450">
              <a:buFont typeface="Wingdings" panose="05000000000000000000" pitchFamily="2" charset="2"/>
              <a:buChar char="§"/>
            </a:pPr>
            <a:endParaRPr lang="en-US" sz="1200" dirty="0">
              <a:solidFill>
                <a:schemeClr val="tx1"/>
              </a:solidFill>
            </a:endParaRPr>
          </a:p>
          <a:p>
            <a:r>
              <a:rPr lang="en-US" sz="1200" dirty="0">
                <a:solidFill>
                  <a:schemeClr val="tx1"/>
                </a:solidFill>
              </a:rPr>
              <a:t>Satellite characteristics:</a:t>
            </a:r>
          </a:p>
          <a:p>
            <a:pPr marL="171450" indent="-171450">
              <a:buFont typeface="Wingdings" panose="05000000000000000000" pitchFamily="2" charset="2"/>
              <a:buChar char="§"/>
            </a:pPr>
            <a:r>
              <a:rPr lang="en-US" sz="1200" dirty="0">
                <a:solidFill>
                  <a:schemeClr val="tx1"/>
                </a:solidFill>
              </a:rPr>
              <a:t>Orbit period of 6 hours</a:t>
            </a:r>
          </a:p>
          <a:p>
            <a:pPr marL="171450" indent="-171450">
              <a:buFont typeface="Wingdings" panose="05000000000000000000" pitchFamily="2" charset="2"/>
              <a:buChar char="§"/>
            </a:pPr>
            <a:r>
              <a:rPr lang="en-US" sz="1200" dirty="0">
                <a:solidFill>
                  <a:schemeClr val="tx1"/>
                </a:solidFill>
              </a:rPr>
              <a:t>Diameter of coverage is 10,000 to 15,000 km</a:t>
            </a:r>
          </a:p>
          <a:p>
            <a:pPr marL="171450" indent="-171450">
              <a:buFont typeface="Wingdings" panose="05000000000000000000" pitchFamily="2" charset="2"/>
              <a:buChar char="§"/>
            </a:pPr>
            <a:r>
              <a:rPr lang="en-US" sz="1200" dirty="0">
                <a:solidFill>
                  <a:schemeClr val="tx1"/>
                </a:solidFill>
              </a:rPr>
              <a:t>Round trip signal propagation delay less than 50 </a:t>
            </a:r>
            <a:r>
              <a:rPr lang="en-US" sz="1200" dirty="0" err="1">
                <a:solidFill>
                  <a:schemeClr val="tx1"/>
                </a:solidFill>
              </a:rPr>
              <a:t>ms</a:t>
            </a:r>
            <a:endParaRPr lang="en-US" sz="1200" dirty="0">
              <a:solidFill>
                <a:schemeClr val="tx1"/>
              </a:solidFill>
            </a:endParaRPr>
          </a:p>
          <a:p>
            <a:pPr marL="171450" indent="-171450">
              <a:buFont typeface="Wingdings" panose="05000000000000000000" pitchFamily="2" charset="2"/>
              <a:buChar char="§"/>
            </a:pPr>
            <a:r>
              <a:rPr lang="en-US" sz="1200" dirty="0">
                <a:solidFill>
                  <a:schemeClr val="tx1"/>
                </a:solidFill>
              </a:rPr>
              <a:t>Maximum satellite visible time is a few hours</a:t>
            </a:r>
          </a:p>
        </p:txBody>
      </p:sp>
      <p:sp>
        <p:nvSpPr>
          <p:cNvPr id="8" name="Rectangle 7">
            <a:extLst>
              <a:ext uri="{FF2B5EF4-FFF2-40B4-BE49-F238E27FC236}">
                <a16:creationId xmlns:a16="http://schemas.microsoft.com/office/drawing/2014/main" id="{31832142-CE16-B0D7-FBFD-891DFE1846A3}"/>
              </a:ext>
            </a:extLst>
          </p:cNvPr>
          <p:cNvSpPr/>
          <p:nvPr/>
        </p:nvSpPr>
        <p:spPr>
          <a:xfrm>
            <a:off x="8417169" y="2283429"/>
            <a:ext cx="3165231" cy="396497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Altitude:</a:t>
            </a:r>
          </a:p>
          <a:p>
            <a:pPr marL="171450" indent="-171450">
              <a:buFont typeface="Wingdings" panose="05000000000000000000" pitchFamily="2" charset="2"/>
              <a:buChar char="§"/>
            </a:pPr>
            <a:r>
              <a:rPr lang="en-US" sz="1200" dirty="0">
                <a:solidFill>
                  <a:schemeClr val="tx1"/>
                </a:solidFill>
              </a:rPr>
              <a:t>36,000 km</a:t>
            </a:r>
          </a:p>
          <a:p>
            <a:pPr marL="171450" indent="-171450">
              <a:buFont typeface="Wingdings" panose="05000000000000000000" pitchFamily="2" charset="2"/>
              <a:buChar char="§"/>
            </a:pPr>
            <a:endParaRPr lang="en-US" sz="1200" dirty="0">
              <a:solidFill>
                <a:schemeClr val="tx1"/>
              </a:solidFill>
            </a:endParaRPr>
          </a:p>
          <a:p>
            <a:r>
              <a:rPr lang="en-US" sz="1200" dirty="0">
                <a:solidFill>
                  <a:schemeClr val="tx1"/>
                </a:solidFill>
              </a:rPr>
              <a:t>Application:</a:t>
            </a:r>
          </a:p>
          <a:p>
            <a:pPr marL="171450" indent="-171450">
              <a:buFont typeface="Wingdings" panose="05000000000000000000" pitchFamily="2" charset="2"/>
              <a:buChar char="§"/>
            </a:pPr>
            <a:r>
              <a:rPr lang="en-US" sz="1200" dirty="0">
                <a:solidFill>
                  <a:schemeClr val="tx1"/>
                </a:solidFill>
              </a:rPr>
              <a:t>Communication satellites</a:t>
            </a:r>
          </a:p>
          <a:p>
            <a:pPr marL="171450" indent="-171450">
              <a:buFont typeface="Wingdings" panose="05000000000000000000" pitchFamily="2" charset="2"/>
              <a:buChar char="§"/>
            </a:pPr>
            <a:endParaRPr lang="en-US" sz="1200" dirty="0">
              <a:solidFill>
                <a:schemeClr val="tx1"/>
              </a:solidFill>
            </a:endParaRPr>
          </a:p>
          <a:p>
            <a:pPr marL="171450" indent="-171450">
              <a:buFont typeface="Wingdings" panose="05000000000000000000" pitchFamily="2" charset="2"/>
              <a:buChar char="§"/>
            </a:pPr>
            <a:endParaRPr lang="en-US" sz="1200" dirty="0">
              <a:solidFill>
                <a:schemeClr val="tx1"/>
              </a:solidFill>
            </a:endParaRPr>
          </a:p>
          <a:p>
            <a:r>
              <a:rPr lang="en-US" sz="1200" dirty="0">
                <a:solidFill>
                  <a:schemeClr val="tx1"/>
                </a:solidFill>
              </a:rPr>
              <a:t>Satellite characteristics:</a:t>
            </a:r>
          </a:p>
          <a:p>
            <a:pPr marL="171450" indent="-171450">
              <a:buFont typeface="Wingdings" panose="05000000000000000000" pitchFamily="2" charset="2"/>
              <a:buChar char="§"/>
            </a:pPr>
            <a:r>
              <a:rPr lang="en-US" sz="1200" dirty="0">
                <a:solidFill>
                  <a:schemeClr val="tx1"/>
                </a:solidFill>
              </a:rPr>
              <a:t>The satellite needs 1 day to complete an orbit</a:t>
            </a:r>
          </a:p>
          <a:p>
            <a:pPr marL="171450" indent="-171450">
              <a:buFont typeface="Wingdings" panose="05000000000000000000" pitchFamily="2" charset="2"/>
              <a:buChar char="§"/>
            </a:pPr>
            <a:r>
              <a:rPr lang="en-US" sz="1200" dirty="0">
                <a:solidFill>
                  <a:schemeClr val="tx1"/>
                </a:solidFill>
              </a:rPr>
              <a:t>Since the earth turns once per day, the satellite moves with the surface of the earth</a:t>
            </a:r>
          </a:p>
          <a:p>
            <a:pPr marL="171450" indent="-171450">
              <a:buFont typeface="Wingdings" panose="05000000000000000000" pitchFamily="2" charset="2"/>
              <a:buChar char="§"/>
            </a:pPr>
            <a:r>
              <a:rPr lang="en-US" sz="1200" dirty="0">
                <a:solidFill>
                  <a:schemeClr val="tx1"/>
                </a:solidFill>
              </a:rPr>
              <a:t>Advantages of the GEO orbit </a:t>
            </a:r>
          </a:p>
          <a:p>
            <a:pPr marL="628650" lvl="1" indent="-171450">
              <a:buFont typeface="Wingdings" panose="05000000000000000000" pitchFamily="2" charset="2"/>
              <a:buChar char="§"/>
            </a:pPr>
            <a:r>
              <a:rPr lang="en-US" sz="1200" dirty="0">
                <a:solidFill>
                  <a:schemeClr val="tx1"/>
                </a:solidFill>
              </a:rPr>
              <a:t>No problem with frequency changes</a:t>
            </a:r>
          </a:p>
          <a:p>
            <a:pPr marL="628650" lvl="1" indent="-171450">
              <a:buFont typeface="Wingdings" panose="05000000000000000000" pitchFamily="2" charset="2"/>
              <a:buChar char="§"/>
            </a:pPr>
            <a:r>
              <a:rPr lang="en-US" sz="1200" dirty="0">
                <a:solidFill>
                  <a:schemeClr val="tx1"/>
                </a:solidFill>
              </a:rPr>
              <a:t>Tracking of the satellite is simplified</a:t>
            </a:r>
          </a:p>
          <a:p>
            <a:pPr marL="628650" lvl="1" indent="-171450">
              <a:buFont typeface="Wingdings" panose="05000000000000000000" pitchFamily="2" charset="2"/>
              <a:buChar char="§"/>
            </a:pPr>
            <a:r>
              <a:rPr lang="en-US" sz="1200" dirty="0">
                <a:solidFill>
                  <a:schemeClr val="tx1"/>
                </a:solidFill>
              </a:rPr>
              <a:t>High coverage area</a:t>
            </a:r>
          </a:p>
          <a:p>
            <a:pPr marL="171450" indent="-171450">
              <a:buFont typeface="Wingdings" panose="05000000000000000000" pitchFamily="2" charset="2"/>
              <a:buChar char="§"/>
            </a:pPr>
            <a:r>
              <a:rPr lang="en-US" sz="1200" dirty="0">
                <a:solidFill>
                  <a:schemeClr val="tx1"/>
                </a:solidFill>
              </a:rPr>
              <a:t>Disadvantages of the GEO orbit</a:t>
            </a:r>
          </a:p>
          <a:p>
            <a:pPr marL="628650" lvl="1" indent="-171450">
              <a:buFont typeface="Wingdings" panose="05000000000000000000" pitchFamily="2" charset="2"/>
              <a:buChar char="§"/>
            </a:pPr>
            <a:r>
              <a:rPr lang="en-US" sz="1200" dirty="0">
                <a:solidFill>
                  <a:schemeClr val="tx1"/>
                </a:solidFill>
              </a:rPr>
              <a:t>Weak signal after traveling over 35,000 km</a:t>
            </a:r>
          </a:p>
          <a:p>
            <a:pPr marL="628650" lvl="1" indent="-171450">
              <a:buFont typeface="Wingdings" panose="05000000000000000000" pitchFamily="2" charset="2"/>
              <a:buChar char="§"/>
            </a:pPr>
            <a:r>
              <a:rPr lang="en-US" sz="1200" dirty="0">
                <a:solidFill>
                  <a:schemeClr val="tx1"/>
                </a:solidFill>
              </a:rPr>
              <a:t>Polar regions are poorly served</a:t>
            </a:r>
          </a:p>
          <a:p>
            <a:pPr marL="628650" lvl="1" indent="-171450">
              <a:buFont typeface="Wingdings" panose="05000000000000000000" pitchFamily="2" charset="2"/>
              <a:buChar char="§"/>
            </a:pPr>
            <a:r>
              <a:rPr lang="en-US" sz="1200" dirty="0">
                <a:solidFill>
                  <a:schemeClr val="tx1"/>
                </a:solidFill>
              </a:rPr>
              <a:t>Signal sending delay is substantial</a:t>
            </a:r>
          </a:p>
        </p:txBody>
      </p:sp>
    </p:spTree>
    <p:extLst>
      <p:ext uri="{BB962C8B-B14F-4D97-AF65-F5344CB8AC3E}">
        <p14:creationId xmlns:p14="http://schemas.microsoft.com/office/powerpoint/2010/main" val="514409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Stolzl" panose="00000500000000000000" pitchFamily="50" charset="-18"/>
              </a:rPr>
              <a:t>Thank you</a:t>
            </a:r>
            <a:endParaRPr lang="en-US" dirty="0">
              <a:latin typeface="Stolzl" panose="00000500000000000000" pitchFamily="50" charset="-18"/>
            </a:endParaRPr>
          </a:p>
        </p:txBody>
      </p:sp>
    </p:spTree>
    <p:extLst>
      <p:ext uri="{BB962C8B-B14F-4D97-AF65-F5344CB8AC3E}">
        <p14:creationId xmlns:p14="http://schemas.microsoft.com/office/powerpoint/2010/main" val="1126191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8706" y="3304381"/>
            <a:ext cx="8636795" cy="2014537"/>
          </a:xfrm>
        </p:spPr>
        <p:txBody>
          <a:bodyPr>
            <a:normAutofit/>
          </a:bodyPr>
          <a:lstStyle/>
          <a:p>
            <a:r>
              <a:rPr lang="en-US" dirty="0">
                <a:latin typeface="Stolzl" panose="00000500000000000000" pitchFamily="50" charset="-18"/>
              </a:rPr>
              <a:t>04 Orbits</a:t>
            </a:r>
          </a:p>
        </p:txBody>
      </p:sp>
      <p:sp>
        <p:nvSpPr>
          <p:cNvPr id="3" name="Title 1"/>
          <p:cNvSpPr txBox="1">
            <a:spLocks/>
          </p:cNvSpPr>
          <p:nvPr/>
        </p:nvSpPr>
        <p:spPr>
          <a:xfrm>
            <a:off x="1078706" y="4618832"/>
            <a:ext cx="8636795" cy="20145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1" i="0" kern="1200">
                <a:solidFill>
                  <a:schemeClr val="bg1"/>
                </a:solidFill>
                <a:latin typeface="Arial" charset="0"/>
                <a:ea typeface="Arial" charset="0"/>
                <a:cs typeface="Arial" charset="0"/>
              </a:defRPr>
            </a:lvl1pPr>
          </a:lstStyle>
          <a:p>
            <a:endParaRPr lang="en-US" sz="3600" b="0" dirty="0">
              <a:solidFill>
                <a:schemeClr val="accent6">
                  <a:lumMod val="75000"/>
                </a:schemeClr>
              </a:solidFill>
              <a:latin typeface="Stolzl" panose="00000500000000000000" pitchFamily="50" charset="-18"/>
            </a:endParaRPr>
          </a:p>
        </p:txBody>
      </p:sp>
    </p:spTree>
    <p:extLst>
      <p:ext uri="{BB962C8B-B14F-4D97-AF65-F5344CB8AC3E}">
        <p14:creationId xmlns:p14="http://schemas.microsoft.com/office/powerpoint/2010/main" val="1368762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6279B6-2A6A-B65C-0FDC-459FA96C822D}"/>
              </a:ext>
            </a:extLst>
          </p:cNvPr>
          <p:cNvSpPr>
            <a:spLocks noGrp="1"/>
          </p:cNvSpPr>
          <p:nvPr>
            <p:ph type="title"/>
          </p:nvPr>
        </p:nvSpPr>
        <p:spPr/>
        <p:txBody>
          <a:bodyPr>
            <a:normAutofit/>
          </a:bodyPr>
          <a:lstStyle/>
          <a:p>
            <a:r>
              <a:rPr lang="en-US" dirty="0"/>
              <a:t>The orbit is the trajectory that an object in space takes around another object due to gravity</a:t>
            </a:r>
          </a:p>
        </p:txBody>
      </p:sp>
      <p:sp>
        <p:nvSpPr>
          <p:cNvPr id="9" name="Rectangle 8">
            <a:extLst>
              <a:ext uri="{FF2B5EF4-FFF2-40B4-BE49-F238E27FC236}">
                <a16:creationId xmlns:a16="http://schemas.microsoft.com/office/drawing/2014/main" id="{C9B864BE-7B79-6C89-CE3B-5D60DA48B4AD}"/>
              </a:ext>
            </a:extLst>
          </p:cNvPr>
          <p:cNvSpPr/>
          <p:nvPr/>
        </p:nvSpPr>
        <p:spPr>
          <a:xfrm>
            <a:off x="6156765" y="1799490"/>
            <a:ext cx="5197034" cy="98065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When rockets launch satellites, they put them into orbit in space. There, gravity keeps the satellite on its required orbit – in the same way that gravity keeps the Moon in orbit around Earth.</a:t>
            </a:r>
          </a:p>
          <a:p>
            <a:pPr marL="171450" indent="-171450">
              <a:buFont typeface="Wingdings" panose="05000000000000000000" pitchFamily="2" charset="2"/>
              <a:buChar char="§"/>
            </a:pPr>
            <a:endParaRPr lang="en-US" sz="1200" dirty="0">
              <a:solidFill>
                <a:schemeClr val="tx1"/>
              </a:solidFill>
            </a:endParaRPr>
          </a:p>
        </p:txBody>
      </p:sp>
      <p:pic>
        <p:nvPicPr>
          <p:cNvPr id="6" name="Picture 5" descr="A diagram of a sphere&#10;&#10;Description automatically generated">
            <a:extLst>
              <a:ext uri="{FF2B5EF4-FFF2-40B4-BE49-F238E27FC236}">
                <a16:creationId xmlns:a16="http://schemas.microsoft.com/office/drawing/2014/main" id="{7894523A-A4E9-051E-A804-EB789C6B6A9F}"/>
              </a:ext>
            </a:extLst>
          </p:cNvPr>
          <p:cNvPicPr>
            <a:picLocks noChangeAspect="1"/>
          </p:cNvPicPr>
          <p:nvPr/>
        </p:nvPicPr>
        <p:blipFill>
          <a:blip r:embed="rId2"/>
          <a:stretch>
            <a:fillRect/>
          </a:stretch>
        </p:blipFill>
        <p:spPr>
          <a:xfrm>
            <a:off x="1303755" y="2196865"/>
            <a:ext cx="3648316" cy="3404355"/>
          </a:xfrm>
          <a:prstGeom prst="rect">
            <a:avLst/>
          </a:prstGeom>
        </p:spPr>
      </p:pic>
      <p:sp>
        <p:nvSpPr>
          <p:cNvPr id="22" name="Rectangle 21">
            <a:extLst>
              <a:ext uri="{FF2B5EF4-FFF2-40B4-BE49-F238E27FC236}">
                <a16:creationId xmlns:a16="http://schemas.microsoft.com/office/drawing/2014/main" id="{BFB1DFAD-D77D-E2D6-9ADA-ECB75C980013}"/>
              </a:ext>
            </a:extLst>
          </p:cNvPr>
          <p:cNvSpPr/>
          <p:nvPr/>
        </p:nvSpPr>
        <p:spPr>
          <a:xfrm>
            <a:off x="6156765" y="3438525"/>
            <a:ext cx="5197034" cy="98065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rgbClr val="0070C0"/>
                </a:solidFill>
              </a:rPr>
              <a:t>Satellite orbits vary depending on:</a:t>
            </a:r>
          </a:p>
          <a:p>
            <a:pPr marL="171450" indent="-171450">
              <a:buFont typeface="Wingdings" panose="05000000000000000000" pitchFamily="2" charset="2"/>
              <a:buChar char="§"/>
            </a:pPr>
            <a:r>
              <a:rPr lang="en-US" sz="1200" dirty="0">
                <a:solidFill>
                  <a:schemeClr val="tx1"/>
                </a:solidFill>
              </a:rPr>
              <a:t>Altitude</a:t>
            </a:r>
          </a:p>
          <a:p>
            <a:pPr marL="171450" indent="-171450">
              <a:buFont typeface="Wingdings" panose="05000000000000000000" pitchFamily="2" charset="2"/>
              <a:buChar char="§"/>
            </a:pPr>
            <a:r>
              <a:rPr lang="en-US" sz="1200" dirty="0">
                <a:solidFill>
                  <a:schemeClr val="tx1"/>
                </a:solidFill>
              </a:rPr>
              <a:t>Inclination</a:t>
            </a:r>
          </a:p>
          <a:p>
            <a:pPr marL="171450" indent="-171450">
              <a:buFont typeface="Wingdings" panose="05000000000000000000" pitchFamily="2" charset="2"/>
              <a:buChar char="§"/>
            </a:pPr>
            <a:r>
              <a:rPr lang="en-US" sz="1200" dirty="0">
                <a:solidFill>
                  <a:schemeClr val="tx1"/>
                </a:solidFill>
              </a:rPr>
              <a:t>Orbital period</a:t>
            </a:r>
          </a:p>
        </p:txBody>
      </p:sp>
    </p:spTree>
    <p:extLst>
      <p:ext uri="{BB962C8B-B14F-4D97-AF65-F5344CB8AC3E}">
        <p14:creationId xmlns:p14="http://schemas.microsoft.com/office/powerpoint/2010/main" val="640379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r>
              <a:rPr lang="en-US" dirty="0"/>
              <a:t>Kepler and Newton's laws mathematically describe the orbits of satellites</a:t>
            </a:r>
          </a:p>
        </p:txBody>
      </p:sp>
      <p:sp>
        <p:nvSpPr>
          <p:cNvPr id="3" name="Rectangle 2">
            <a:extLst>
              <a:ext uri="{FF2B5EF4-FFF2-40B4-BE49-F238E27FC236}">
                <a16:creationId xmlns:a16="http://schemas.microsoft.com/office/drawing/2014/main" id="{A9299DF9-CA33-D4A3-6803-E4904B332038}"/>
              </a:ext>
            </a:extLst>
          </p:cNvPr>
          <p:cNvSpPr/>
          <p:nvPr/>
        </p:nvSpPr>
        <p:spPr>
          <a:xfrm>
            <a:off x="2801323" y="1799349"/>
            <a:ext cx="2788649" cy="44577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Kepler’s laws describe how:</a:t>
            </a:r>
          </a:p>
          <a:p>
            <a:endParaRPr lang="en-US" sz="1200" dirty="0">
              <a:solidFill>
                <a:schemeClr val="tx1"/>
              </a:solidFill>
            </a:endParaRPr>
          </a:p>
          <a:p>
            <a:pPr marL="228600" indent="-228600">
              <a:buAutoNum type="arabicParenBoth"/>
            </a:pPr>
            <a:r>
              <a:rPr lang="en-US" sz="1200" dirty="0">
                <a:solidFill>
                  <a:srgbClr val="0070C0"/>
                </a:solidFill>
              </a:rPr>
              <a:t>planets move in elliptical orbits with the Sun as a focus,</a:t>
            </a:r>
          </a:p>
          <a:p>
            <a:pPr marL="228600" indent="-228600">
              <a:buAutoNum type="arabicParenBoth"/>
            </a:pPr>
            <a:r>
              <a:rPr lang="en-US" sz="1200" dirty="0">
                <a:solidFill>
                  <a:srgbClr val="0070C0"/>
                </a:solidFill>
              </a:rPr>
              <a:t>a planet covers the same area of space in the same amount of time no matter where it is in its orbit,</a:t>
            </a:r>
          </a:p>
          <a:p>
            <a:pPr marL="228600" indent="-228600">
              <a:buAutoNum type="arabicParenBoth"/>
            </a:pPr>
            <a:r>
              <a:rPr lang="en-US" sz="1200" dirty="0">
                <a:solidFill>
                  <a:srgbClr val="0070C0"/>
                </a:solidFill>
              </a:rPr>
              <a:t>a planet’s orbital period is proportional to the size of its orbit.</a:t>
            </a:r>
          </a:p>
        </p:txBody>
      </p:sp>
      <p:sp>
        <p:nvSpPr>
          <p:cNvPr id="5" name="Arrow: Chevron 4">
            <a:extLst>
              <a:ext uri="{FF2B5EF4-FFF2-40B4-BE49-F238E27FC236}">
                <a16:creationId xmlns:a16="http://schemas.microsoft.com/office/drawing/2014/main" id="{8CCA6C39-F12F-87CB-4327-C2DA36740A3A}"/>
              </a:ext>
            </a:extLst>
          </p:cNvPr>
          <p:cNvSpPr/>
          <p:nvPr/>
        </p:nvSpPr>
        <p:spPr>
          <a:xfrm>
            <a:off x="8467213" y="1790700"/>
            <a:ext cx="45719" cy="457200"/>
          </a:xfrm>
          <a:prstGeom prst="chevron">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083ADB21-5E8D-541E-1D97-66230DB4BCB9}"/>
              </a:ext>
            </a:extLst>
          </p:cNvPr>
          <p:cNvSpPr/>
          <p:nvPr/>
        </p:nvSpPr>
        <p:spPr>
          <a:xfrm>
            <a:off x="2481058" y="1790700"/>
            <a:ext cx="45719" cy="457200"/>
          </a:xfrm>
          <a:prstGeom prst="chevron">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a:extLst>
              <a:ext uri="{FF2B5EF4-FFF2-40B4-BE49-F238E27FC236}">
                <a16:creationId xmlns:a16="http://schemas.microsoft.com/office/drawing/2014/main" id="{1ABAFF8F-DD0B-516F-91DD-103B465435AB}"/>
              </a:ext>
            </a:extLst>
          </p:cNvPr>
          <p:cNvSpPr/>
          <p:nvPr/>
        </p:nvSpPr>
        <p:spPr>
          <a:xfrm>
            <a:off x="8797019" y="1799579"/>
            <a:ext cx="2788920" cy="44577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Newton’s laws of motion describe the relations between the forces acting on a body and the motion of the body:</a:t>
            </a:r>
          </a:p>
          <a:p>
            <a:endParaRPr lang="en-US" sz="1200" dirty="0">
              <a:solidFill>
                <a:schemeClr val="tx1"/>
              </a:solidFill>
            </a:endParaRPr>
          </a:p>
          <a:p>
            <a:pPr marL="228600" indent="-228600">
              <a:buAutoNum type="arabicParenBoth"/>
            </a:pPr>
            <a:r>
              <a:rPr lang="en-US" sz="1200" dirty="0">
                <a:solidFill>
                  <a:srgbClr val="0070C0"/>
                </a:solidFill>
              </a:rPr>
              <a:t>if a body is at rest or moving at a constant speed in a straight line, it will remain at rest or keep moving in a straight line at constant speed unless it is acted upon by a force,</a:t>
            </a:r>
          </a:p>
          <a:p>
            <a:pPr marL="228600" indent="-228600">
              <a:buAutoNum type="arabicParenBoth"/>
            </a:pPr>
            <a:r>
              <a:rPr lang="en-US" sz="1200" dirty="0">
                <a:solidFill>
                  <a:srgbClr val="0070C0"/>
                </a:solidFill>
              </a:rPr>
              <a:t>It states that the time rate of change of the momentum of a body is equal in both magnitude and direction to the force imposed on it,</a:t>
            </a:r>
          </a:p>
          <a:p>
            <a:pPr marL="228600" indent="-228600">
              <a:buAutoNum type="arabicParenBoth"/>
            </a:pPr>
            <a:r>
              <a:rPr lang="en-US" sz="1200" dirty="0">
                <a:solidFill>
                  <a:srgbClr val="0070C0"/>
                </a:solidFill>
              </a:rPr>
              <a:t>when two bodies interact, they apply forces to one another that are equal in magnitude and opposite in direction.</a:t>
            </a:r>
          </a:p>
          <a:p>
            <a:endParaRPr lang="en-US" sz="1200" dirty="0">
              <a:solidFill>
                <a:srgbClr val="0070C0"/>
              </a:solidFill>
            </a:endParaRPr>
          </a:p>
          <a:p>
            <a:r>
              <a:rPr lang="en-US" sz="1200" dirty="0">
                <a:solidFill>
                  <a:schemeClr val="tx1"/>
                </a:solidFill>
              </a:rPr>
              <a:t>Newton’s law of gravitation:</a:t>
            </a:r>
          </a:p>
          <a:p>
            <a:pPr marL="228600" indent="-228600">
              <a:buAutoNum type="arabicParenBoth"/>
            </a:pPr>
            <a:r>
              <a:rPr lang="en-US" sz="1200" dirty="0">
                <a:solidFill>
                  <a:srgbClr val="0070C0"/>
                </a:solidFill>
              </a:rPr>
              <a:t>any particle of matter in the universe attracts any other with a force varying directly as the product of the masses and inversely as the square of the distance between them</a:t>
            </a:r>
          </a:p>
        </p:txBody>
      </p:sp>
      <p:grpSp>
        <p:nvGrpSpPr>
          <p:cNvPr id="17" name="Group 16">
            <a:extLst>
              <a:ext uri="{FF2B5EF4-FFF2-40B4-BE49-F238E27FC236}">
                <a16:creationId xmlns:a16="http://schemas.microsoft.com/office/drawing/2014/main" id="{92AF275F-0804-2BB7-69C8-CADC3E0B327B}"/>
              </a:ext>
            </a:extLst>
          </p:cNvPr>
          <p:cNvGrpSpPr/>
          <p:nvPr/>
        </p:nvGrpSpPr>
        <p:grpSpPr>
          <a:xfrm>
            <a:off x="609600" y="1790700"/>
            <a:ext cx="1596913" cy="4397010"/>
            <a:chOff x="609600" y="1790700"/>
            <a:chExt cx="1596913" cy="4397010"/>
          </a:xfrm>
        </p:grpSpPr>
        <p:sp>
          <p:nvSpPr>
            <p:cNvPr id="12" name="TextBox 11">
              <a:extLst>
                <a:ext uri="{FF2B5EF4-FFF2-40B4-BE49-F238E27FC236}">
                  <a16:creationId xmlns:a16="http://schemas.microsoft.com/office/drawing/2014/main" id="{068B5F3B-5E5B-5D59-F5CC-22F099FE4DBD}"/>
                </a:ext>
              </a:extLst>
            </p:cNvPr>
            <p:cNvSpPr txBox="1"/>
            <p:nvPr/>
          </p:nvSpPr>
          <p:spPr>
            <a:xfrm>
              <a:off x="609600" y="4084448"/>
              <a:ext cx="1596913" cy="21032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b="1" dirty="0"/>
                <a:t>Johannes Kepler</a:t>
              </a:r>
              <a:r>
                <a:rPr lang="en-US" dirty="0"/>
                <a:t> was a German astronomer who discovered three major laws of planetary motion</a:t>
              </a:r>
            </a:p>
          </p:txBody>
        </p:sp>
        <p:pic>
          <p:nvPicPr>
            <p:cNvPr id="14" name="Picture 13">
              <a:extLst>
                <a:ext uri="{FF2B5EF4-FFF2-40B4-BE49-F238E27FC236}">
                  <a16:creationId xmlns:a16="http://schemas.microsoft.com/office/drawing/2014/main" id="{835575F6-C962-6515-9034-2CC980302738}"/>
                </a:ext>
              </a:extLst>
            </p:cNvPr>
            <p:cNvPicPr>
              <a:picLocks noChangeAspect="1"/>
            </p:cNvPicPr>
            <p:nvPr/>
          </p:nvPicPr>
          <p:blipFill>
            <a:blip r:embed="rId2"/>
            <a:stretch>
              <a:fillRect/>
            </a:stretch>
          </p:blipFill>
          <p:spPr>
            <a:xfrm>
              <a:off x="609600" y="1790700"/>
              <a:ext cx="1596913" cy="2293748"/>
            </a:xfrm>
            <a:prstGeom prst="rect">
              <a:avLst/>
            </a:prstGeom>
          </p:spPr>
        </p:pic>
      </p:grpSp>
      <p:grpSp>
        <p:nvGrpSpPr>
          <p:cNvPr id="16" name="Group 15">
            <a:extLst>
              <a:ext uri="{FF2B5EF4-FFF2-40B4-BE49-F238E27FC236}">
                <a16:creationId xmlns:a16="http://schemas.microsoft.com/office/drawing/2014/main" id="{1E4282BA-1E49-15C0-4A09-132BC040D3E5}"/>
              </a:ext>
            </a:extLst>
          </p:cNvPr>
          <p:cNvGrpSpPr/>
          <p:nvPr/>
        </p:nvGrpSpPr>
        <p:grpSpPr>
          <a:xfrm>
            <a:off x="6297922" y="1799579"/>
            <a:ext cx="1885205" cy="4388131"/>
            <a:chOff x="6138123" y="1799579"/>
            <a:chExt cx="1885205" cy="4388131"/>
          </a:xfrm>
        </p:grpSpPr>
        <p:sp>
          <p:nvSpPr>
            <p:cNvPr id="13" name="TextBox 12">
              <a:extLst>
                <a:ext uri="{FF2B5EF4-FFF2-40B4-BE49-F238E27FC236}">
                  <a16:creationId xmlns:a16="http://schemas.microsoft.com/office/drawing/2014/main" id="{B52F4C34-4BB3-8DE5-53BC-A4BF08084D65}"/>
                </a:ext>
              </a:extLst>
            </p:cNvPr>
            <p:cNvSpPr txBox="1"/>
            <p:nvPr/>
          </p:nvSpPr>
          <p:spPr>
            <a:xfrm>
              <a:off x="6138124" y="4084447"/>
              <a:ext cx="1867644" cy="210326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b="1" dirty="0"/>
                <a:t>Isaac Newton </a:t>
              </a:r>
              <a:r>
                <a:rPr lang="en-US" dirty="0"/>
                <a:t>was an English physicist and mathematician. In the  </a:t>
              </a:r>
              <a:r>
                <a:rPr lang="en-US" i="1" dirty="0" err="1"/>
                <a:t>Philosophiæ</a:t>
              </a:r>
              <a:r>
                <a:rPr lang="en-US" i="1" dirty="0"/>
                <a:t> Naturalis Principia Mathematica</a:t>
              </a:r>
              <a:r>
                <a:rPr lang="en-US" dirty="0"/>
                <a:t>, Newton formulated the laws of motion and universal gravitation</a:t>
              </a:r>
            </a:p>
          </p:txBody>
        </p:sp>
        <p:pic>
          <p:nvPicPr>
            <p:cNvPr id="15" name="Picture 14">
              <a:extLst>
                <a:ext uri="{FF2B5EF4-FFF2-40B4-BE49-F238E27FC236}">
                  <a16:creationId xmlns:a16="http://schemas.microsoft.com/office/drawing/2014/main" id="{0825686D-EE93-4FE7-02AB-AD3789335D69}"/>
                </a:ext>
              </a:extLst>
            </p:cNvPr>
            <p:cNvPicPr>
              <a:picLocks noChangeAspect="1"/>
            </p:cNvPicPr>
            <p:nvPr/>
          </p:nvPicPr>
          <p:blipFill>
            <a:blip r:embed="rId3"/>
            <a:stretch>
              <a:fillRect/>
            </a:stretch>
          </p:blipFill>
          <p:spPr>
            <a:xfrm>
              <a:off x="6138123" y="1799579"/>
              <a:ext cx="1885205" cy="2284869"/>
            </a:xfrm>
            <a:prstGeom prst="rect">
              <a:avLst/>
            </a:prstGeom>
          </p:spPr>
        </p:pic>
      </p:grpSp>
    </p:spTree>
    <p:extLst>
      <p:ext uri="{BB962C8B-B14F-4D97-AF65-F5344CB8AC3E}">
        <p14:creationId xmlns:p14="http://schemas.microsoft.com/office/powerpoint/2010/main" val="157830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Kepler's three laws describe how planets orbit the Sun</a:t>
            </a:r>
          </a:p>
        </p:txBody>
      </p:sp>
      <p:sp>
        <p:nvSpPr>
          <p:cNvPr id="7" name="Rectangle 6">
            <a:extLst>
              <a:ext uri="{FF2B5EF4-FFF2-40B4-BE49-F238E27FC236}">
                <a16:creationId xmlns:a16="http://schemas.microsoft.com/office/drawing/2014/main" id="{BB24D011-60E1-082A-2DDD-964BCD4330E7}"/>
              </a:ext>
            </a:extLst>
          </p:cNvPr>
          <p:cNvSpPr/>
          <p:nvPr/>
        </p:nvSpPr>
        <p:spPr>
          <a:xfrm>
            <a:off x="618477" y="2406852"/>
            <a:ext cx="3291840" cy="18108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Each planet's orbit about the Sun is an ellipse. The Sun's center is always located at one focus of the ellipse. The planet follows the ellipse in its orbit, meaning that the planet-to-Sun distance is constantly changing as the planet goes around its orbit.</a:t>
            </a:r>
          </a:p>
        </p:txBody>
      </p:sp>
      <p:sp>
        <p:nvSpPr>
          <p:cNvPr id="8" name="Rectangle 7">
            <a:extLst>
              <a:ext uri="{FF2B5EF4-FFF2-40B4-BE49-F238E27FC236}">
                <a16:creationId xmlns:a16="http://schemas.microsoft.com/office/drawing/2014/main" id="{C4892EE3-A100-1216-56FA-CD693D27A9A5}"/>
              </a:ext>
            </a:extLst>
          </p:cNvPr>
          <p:cNvSpPr/>
          <p:nvPr/>
        </p:nvSpPr>
        <p:spPr>
          <a:xfrm>
            <a:off x="4453986" y="2406853"/>
            <a:ext cx="3291841" cy="181089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The imaginary line joining a planet and the Sun sweeps out – or covers – equal areas of space during equal time intervals as the planet orbits. Basically, the planets do not move with constant speed along their orbits. Instead, their speed varies so that the line joining the centers of the Sun and the planet covers an equal area in equal amounts of time.</a:t>
            </a:r>
          </a:p>
        </p:txBody>
      </p:sp>
      <p:sp>
        <p:nvSpPr>
          <p:cNvPr id="11" name="Rectangle 10">
            <a:extLst>
              <a:ext uri="{FF2B5EF4-FFF2-40B4-BE49-F238E27FC236}">
                <a16:creationId xmlns:a16="http://schemas.microsoft.com/office/drawing/2014/main" id="{33D2CC3D-8F9C-F3DE-4860-28E7A46D1DE7}"/>
              </a:ext>
            </a:extLst>
          </p:cNvPr>
          <p:cNvSpPr/>
          <p:nvPr/>
        </p:nvSpPr>
        <p:spPr>
          <a:xfrm>
            <a:off x="8289498" y="2406854"/>
            <a:ext cx="3293168" cy="181089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The orbital period of a planet, squared, is directly proportional to the semi-major axes of its orbit, cubed. This is written in equation form as T</a:t>
            </a:r>
            <a:r>
              <a:rPr lang="en-US" sz="1200" baseline="30000" dirty="0">
                <a:solidFill>
                  <a:schemeClr val="tx1"/>
                </a:solidFill>
              </a:rPr>
              <a:t>2</a:t>
            </a:r>
            <a:r>
              <a:rPr lang="en-US" sz="1200" dirty="0">
                <a:solidFill>
                  <a:schemeClr val="tx1"/>
                </a:solidFill>
              </a:rPr>
              <a:t>=a</a:t>
            </a:r>
            <a:r>
              <a:rPr lang="en-US" sz="1200" baseline="30000" dirty="0">
                <a:solidFill>
                  <a:schemeClr val="tx1"/>
                </a:solidFill>
              </a:rPr>
              <a:t>3</a:t>
            </a:r>
            <a:r>
              <a:rPr lang="en-US" sz="1200" dirty="0">
                <a:solidFill>
                  <a:schemeClr val="tx1"/>
                </a:solidFill>
              </a:rPr>
              <a:t>. Kepler's third law implies that the period for a planet to orbit the Sun increases rapidly with the radius of its orbit.</a:t>
            </a:r>
          </a:p>
        </p:txBody>
      </p:sp>
      <p:sp>
        <p:nvSpPr>
          <p:cNvPr id="6" name="Rectangle 5">
            <a:extLst>
              <a:ext uri="{FF2B5EF4-FFF2-40B4-BE49-F238E27FC236}">
                <a16:creationId xmlns:a16="http://schemas.microsoft.com/office/drawing/2014/main" id="{1F3CBBED-BAE6-1020-441D-27714E5862B6}"/>
              </a:ext>
            </a:extLst>
          </p:cNvPr>
          <p:cNvSpPr/>
          <p:nvPr/>
        </p:nvSpPr>
        <p:spPr>
          <a:xfrm>
            <a:off x="618478" y="1799473"/>
            <a:ext cx="3291840" cy="60737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rgbClr val="0070C0"/>
                </a:solidFill>
              </a:rPr>
              <a:t>(1) planets move in elliptical orbits with the Sun as a focus,</a:t>
            </a:r>
          </a:p>
        </p:txBody>
      </p:sp>
      <p:sp>
        <p:nvSpPr>
          <p:cNvPr id="9" name="Rectangle 8">
            <a:extLst>
              <a:ext uri="{FF2B5EF4-FFF2-40B4-BE49-F238E27FC236}">
                <a16:creationId xmlns:a16="http://schemas.microsoft.com/office/drawing/2014/main" id="{BB363421-A9D0-7E16-3AF7-C37C635F84BB}"/>
              </a:ext>
            </a:extLst>
          </p:cNvPr>
          <p:cNvSpPr/>
          <p:nvPr/>
        </p:nvSpPr>
        <p:spPr>
          <a:xfrm>
            <a:off x="4453988" y="1799473"/>
            <a:ext cx="3291840" cy="60737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rgbClr val="0070C0"/>
                </a:solidFill>
              </a:rPr>
              <a:t>(2) a planet covers the same area of space in the same amount of time no matter where it is in its orbit,</a:t>
            </a:r>
          </a:p>
        </p:txBody>
      </p:sp>
      <p:sp>
        <p:nvSpPr>
          <p:cNvPr id="12" name="Rectangle 11">
            <a:extLst>
              <a:ext uri="{FF2B5EF4-FFF2-40B4-BE49-F238E27FC236}">
                <a16:creationId xmlns:a16="http://schemas.microsoft.com/office/drawing/2014/main" id="{20D23636-B574-66DA-528F-5822B556AA42}"/>
              </a:ext>
            </a:extLst>
          </p:cNvPr>
          <p:cNvSpPr/>
          <p:nvPr/>
        </p:nvSpPr>
        <p:spPr>
          <a:xfrm>
            <a:off x="8289498" y="1799473"/>
            <a:ext cx="3291840" cy="60737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rgbClr val="0070C0"/>
                </a:solidFill>
              </a:rPr>
              <a:t>(3) a planet’s orbital period is proportional to the size of its orbit.</a:t>
            </a:r>
          </a:p>
        </p:txBody>
      </p:sp>
      <p:cxnSp>
        <p:nvCxnSpPr>
          <p:cNvPr id="13" name="Straight Connector 12">
            <a:extLst>
              <a:ext uri="{FF2B5EF4-FFF2-40B4-BE49-F238E27FC236}">
                <a16:creationId xmlns:a16="http://schemas.microsoft.com/office/drawing/2014/main" id="{B399BEA3-1D86-FD7E-FDDA-63902E0B7741}"/>
              </a:ext>
            </a:extLst>
          </p:cNvPr>
          <p:cNvCxnSpPr>
            <a:cxnSpLocks/>
          </p:cNvCxnSpPr>
          <p:nvPr/>
        </p:nvCxnSpPr>
        <p:spPr>
          <a:xfrm flipV="1">
            <a:off x="4182153" y="1799473"/>
            <a:ext cx="0" cy="4188631"/>
          </a:xfrm>
          <a:prstGeom prst="line">
            <a:avLst/>
          </a:prstGeom>
          <a:ln w="31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0" name="Picture 19" descr="A diagram of a planet&#10;&#10;Description automatically generated">
            <a:extLst>
              <a:ext uri="{FF2B5EF4-FFF2-40B4-BE49-F238E27FC236}">
                <a16:creationId xmlns:a16="http://schemas.microsoft.com/office/drawing/2014/main" id="{C4ECE5EB-9142-AB6D-0640-F22EF6A254D5}"/>
              </a:ext>
            </a:extLst>
          </p:cNvPr>
          <p:cNvPicPr>
            <a:picLocks noChangeAspect="1"/>
          </p:cNvPicPr>
          <p:nvPr/>
        </p:nvPicPr>
        <p:blipFill>
          <a:blip r:embed="rId2"/>
          <a:stretch>
            <a:fillRect/>
          </a:stretch>
        </p:blipFill>
        <p:spPr>
          <a:xfrm>
            <a:off x="618473" y="4151813"/>
            <a:ext cx="3291846" cy="1728572"/>
          </a:xfrm>
          <a:prstGeom prst="rect">
            <a:avLst/>
          </a:prstGeom>
        </p:spPr>
      </p:pic>
      <p:pic>
        <p:nvPicPr>
          <p:cNvPr id="22" name="Picture 21" descr="A diagram of a circle with a circle and a circle with arrows&#10;&#10;Description automatically generated">
            <a:extLst>
              <a:ext uri="{FF2B5EF4-FFF2-40B4-BE49-F238E27FC236}">
                <a16:creationId xmlns:a16="http://schemas.microsoft.com/office/drawing/2014/main" id="{87FECCB1-16C0-9E00-6D75-05F56EA9654A}"/>
              </a:ext>
            </a:extLst>
          </p:cNvPr>
          <p:cNvPicPr>
            <a:picLocks noChangeAspect="1"/>
          </p:cNvPicPr>
          <p:nvPr/>
        </p:nvPicPr>
        <p:blipFill>
          <a:blip r:embed="rId3"/>
          <a:stretch>
            <a:fillRect/>
          </a:stretch>
        </p:blipFill>
        <p:spPr>
          <a:xfrm>
            <a:off x="4453984" y="4034601"/>
            <a:ext cx="3291840" cy="1953503"/>
          </a:xfrm>
          <a:prstGeom prst="rect">
            <a:avLst/>
          </a:prstGeom>
        </p:spPr>
      </p:pic>
      <p:pic>
        <p:nvPicPr>
          <p:cNvPr id="4" name="Picture 3">
            <a:extLst>
              <a:ext uri="{FF2B5EF4-FFF2-40B4-BE49-F238E27FC236}">
                <a16:creationId xmlns:a16="http://schemas.microsoft.com/office/drawing/2014/main" id="{B566965F-0973-5B35-7B20-6E071BFE86D8}"/>
              </a:ext>
            </a:extLst>
          </p:cNvPr>
          <p:cNvPicPr>
            <a:picLocks noChangeAspect="1"/>
          </p:cNvPicPr>
          <p:nvPr/>
        </p:nvPicPr>
        <p:blipFill>
          <a:blip r:embed="rId4"/>
          <a:stretch>
            <a:fillRect/>
          </a:stretch>
        </p:blipFill>
        <p:spPr>
          <a:xfrm>
            <a:off x="9497207" y="4684098"/>
            <a:ext cx="876422" cy="362001"/>
          </a:xfrm>
          <a:prstGeom prst="rect">
            <a:avLst/>
          </a:prstGeom>
        </p:spPr>
      </p:pic>
      <p:cxnSp>
        <p:nvCxnSpPr>
          <p:cNvPr id="15" name="Straight Connector 14">
            <a:extLst>
              <a:ext uri="{FF2B5EF4-FFF2-40B4-BE49-F238E27FC236}">
                <a16:creationId xmlns:a16="http://schemas.microsoft.com/office/drawing/2014/main" id="{FAC3A0A3-3E2C-2B44-BB70-096BB059A0EC}"/>
              </a:ext>
            </a:extLst>
          </p:cNvPr>
          <p:cNvCxnSpPr>
            <a:cxnSpLocks/>
          </p:cNvCxnSpPr>
          <p:nvPr/>
        </p:nvCxnSpPr>
        <p:spPr>
          <a:xfrm flipV="1">
            <a:off x="8017663" y="1799473"/>
            <a:ext cx="0" cy="4188631"/>
          </a:xfrm>
          <a:prstGeom prst="line">
            <a:avLst/>
          </a:prstGeom>
          <a:ln w="31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0510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Newton’s laws of motion and gravitation helps us understand motion and how every object in space attracts every other object</a:t>
            </a:r>
          </a:p>
        </p:txBody>
      </p:sp>
      <p:sp>
        <p:nvSpPr>
          <p:cNvPr id="6" name="Rectangle 5">
            <a:extLst>
              <a:ext uri="{FF2B5EF4-FFF2-40B4-BE49-F238E27FC236}">
                <a16:creationId xmlns:a16="http://schemas.microsoft.com/office/drawing/2014/main" id="{1F3CBBED-BAE6-1020-441D-27714E5862B6}"/>
              </a:ext>
            </a:extLst>
          </p:cNvPr>
          <p:cNvSpPr/>
          <p:nvPr/>
        </p:nvSpPr>
        <p:spPr>
          <a:xfrm>
            <a:off x="618478" y="2317071"/>
            <a:ext cx="2560320" cy="7457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rgbClr val="0070C0"/>
                </a:solidFill>
              </a:rPr>
              <a:t>(1) if a body is at rest or moving at a constant speed in a straight line, it will remain at rest or keep moving in a straight line at constant speed unless it is acted upon by a force,</a:t>
            </a:r>
          </a:p>
        </p:txBody>
      </p:sp>
      <p:sp>
        <p:nvSpPr>
          <p:cNvPr id="9" name="Rectangle 8">
            <a:extLst>
              <a:ext uri="{FF2B5EF4-FFF2-40B4-BE49-F238E27FC236}">
                <a16:creationId xmlns:a16="http://schemas.microsoft.com/office/drawing/2014/main" id="{BB363421-A9D0-7E16-3AF7-C37C635F84BB}"/>
              </a:ext>
            </a:extLst>
          </p:cNvPr>
          <p:cNvSpPr/>
          <p:nvPr/>
        </p:nvSpPr>
        <p:spPr>
          <a:xfrm>
            <a:off x="3420862" y="2317071"/>
            <a:ext cx="2560320" cy="7457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rgbClr val="0070C0"/>
                </a:solidFill>
              </a:rPr>
              <a:t>(2) It states that the time rate of change of the momentum of a body is equal in both magnitude and direction to the force imposed on it,</a:t>
            </a:r>
          </a:p>
        </p:txBody>
      </p:sp>
      <p:sp>
        <p:nvSpPr>
          <p:cNvPr id="12" name="Rectangle 11">
            <a:extLst>
              <a:ext uri="{FF2B5EF4-FFF2-40B4-BE49-F238E27FC236}">
                <a16:creationId xmlns:a16="http://schemas.microsoft.com/office/drawing/2014/main" id="{20D23636-B574-66DA-528F-5822B556AA42}"/>
              </a:ext>
            </a:extLst>
          </p:cNvPr>
          <p:cNvSpPr/>
          <p:nvPr/>
        </p:nvSpPr>
        <p:spPr>
          <a:xfrm>
            <a:off x="6223246" y="2317071"/>
            <a:ext cx="2560320" cy="7457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rgbClr val="0070C0"/>
                </a:solidFill>
              </a:rPr>
              <a:t>(3) when two bodies interact, they apply forces to one another that are equal in magnitude and opposite in direction.</a:t>
            </a:r>
          </a:p>
        </p:txBody>
      </p:sp>
      <p:cxnSp>
        <p:nvCxnSpPr>
          <p:cNvPr id="13" name="Straight Connector 12">
            <a:extLst>
              <a:ext uri="{FF2B5EF4-FFF2-40B4-BE49-F238E27FC236}">
                <a16:creationId xmlns:a16="http://schemas.microsoft.com/office/drawing/2014/main" id="{B399BEA3-1D86-FD7E-FDDA-63902E0B7741}"/>
              </a:ext>
            </a:extLst>
          </p:cNvPr>
          <p:cNvCxnSpPr>
            <a:cxnSpLocks/>
          </p:cNvCxnSpPr>
          <p:nvPr/>
        </p:nvCxnSpPr>
        <p:spPr>
          <a:xfrm flipV="1">
            <a:off x="3299830" y="2317071"/>
            <a:ext cx="0" cy="3931920"/>
          </a:xfrm>
          <a:prstGeom prst="line">
            <a:avLst/>
          </a:prstGeom>
          <a:ln w="31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AC3A0A3-3E2C-2B44-BB70-096BB059A0EC}"/>
              </a:ext>
            </a:extLst>
          </p:cNvPr>
          <p:cNvCxnSpPr>
            <a:cxnSpLocks/>
          </p:cNvCxnSpPr>
          <p:nvPr/>
        </p:nvCxnSpPr>
        <p:spPr>
          <a:xfrm flipH="1" flipV="1">
            <a:off x="6096000" y="2317071"/>
            <a:ext cx="0" cy="3931920"/>
          </a:xfrm>
          <a:prstGeom prst="line">
            <a:avLst/>
          </a:prstGeom>
          <a:ln w="31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579C9D38-9027-3997-7FE7-67D1A635C04D}"/>
              </a:ext>
            </a:extLst>
          </p:cNvPr>
          <p:cNvSpPr/>
          <p:nvPr/>
        </p:nvSpPr>
        <p:spPr>
          <a:xfrm>
            <a:off x="9025632" y="2317071"/>
            <a:ext cx="2560320" cy="7457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rgbClr val="0070C0"/>
                </a:solidFill>
              </a:rPr>
              <a:t>Any particle of matter in the universe attracts any other with a force varying directly as the product of the masses and inversely as the square of the distance between them</a:t>
            </a:r>
          </a:p>
        </p:txBody>
      </p:sp>
      <p:cxnSp>
        <p:nvCxnSpPr>
          <p:cNvPr id="10" name="Straight Connector 9">
            <a:extLst>
              <a:ext uri="{FF2B5EF4-FFF2-40B4-BE49-F238E27FC236}">
                <a16:creationId xmlns:a16="http://schemas.microsoft.com/office/drawing/2014/main" id="{A2FFF53B-D0B4-5E12-A12A-C94625548495}"/>
              </a:ext>
            </a:extLst>
          </p:cNvPr>
          <p:cNvCxnSpPr>
            <a:cxnSpLocks/>
          </p:cNvCxnSpPr>
          <p:nvPr/>
        </p:nvCxnSpPr>
        <p:spPr>
          <a:xfrm flipV="1">
            <a:off x="8904598" y="1799577"/>
            <a:ext cx="0" cy="4480560"/>
          </a:xfrm>
          <a:prstGeom prst="line">
            <a:avLst/>
          </a:prstGeom>
          <a:ln w="31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5DE30827-3A1F-841E-B4D7-F9538CF5DB98}"/>
              </a:ext>
            </a:extLst>
          </p:cNvPr>
          <p:cNvSpPr/>
          <p:nvPr/>
        </p:nvSpPr>
        <p:spPr>
          <a:xfrm>
            <a:off x="618478" y="1799578"/>
            <a:ext cx="8286120" cy="18014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200" dirty="0">
                <a:solidFill>
                  <a:schemeClr val="tx1"/>
                </a:solidFill>
              </a:rPr>
              <a:t>Newton’s laws of motion</a:t>
            </a:r>
          </a:p>
        </p:txBody>
      </p:sp>
      <p:sp>
        <p:nvSpPr>
          <p:cNvPr id="18" name="Rectangle 17">
            <a:extLst>
              <a:ext uri="{FF2B5EF4-FFF2-40B4-BE49-F238E27FC236}">
                <a16:creationId xmlns:a16="http://schemas.microsoft.com/office/drawing/2014/main" id="{B1FFE051-6DF7-A236-397E-4803F74D68C9}"/>
              </a:ext>
            </a:extLst>
          </p:cNvPr>
          <p:cNvSpPr/>
          <p:nvPr/>
        </p:nvSpPr>
        <p:spPr>
          <a:xfrm>
            <a:off x="9025632" y="1799578"/>
            <a:ext cx="2560320" cy="18014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200" dirty="0">
                <a:solidFill>
                  <a:schemeClr val="tx1"/>
                </a:solidFill>
              </a:rPr>
              <a:t>Newton’s law of gravitation</a:t>
            </a:r>
          </a:p>
        </p:txBody>
      </p:sp>
      <p:pic>
        <p:nvPicPr>
          <p:cNvPr id="29" name="Picture 28" descr="A diagram of a mathematical equation&#10;&#10;Description automatically generated">
            <a:extLst>
              <a:ext uri="{FF2B5EF4-FFF2-40B4-BE49-F238E27FC236}">
                <a16:creationId xmlns:a16="http://schemas.microsoft.com/office/drawing/2014/main" id="{D880B5DE-6B37-1443-5C8A-3D2EA39D0F87}"/>
              </a:ext>
            </a:extLst>
          </p:cNvPr>
          <p:cNvPicPr>
            <a:picLocks noChangeAspect="1"/>
          </p:cNvPicPr>
          <p:nvPr/>
        </p:nvPicPr>
        <p:blipFill>
          <a:blip r:embed="rId2"/>
          <a:stretch>
            <a:fillRect/>
          </a:stretch>
        </p:blipFill>
        <p:spPr>
          <a:xfrm>
            <a:off x="8931231" y="4039857"/>
            <a:ext cx="2729825" cy="1656298"/>
          </a:xfrm>
          <a:prstGeom prst="rect">
            <a:avLst/>
          </a:prstGeom>
        </p:spPr>
      </p:pic>
      <p:pic>
        <p:nvPicPr>
          <p:cNvPr id="31" name="Picture 30" descr="A diagram of a physics experiment&#10;&#10;Description automatically generated">
            <a:extLst>
              <a:ext uri="{FF2B5EF4-FFF2-40B4-BE49-F238E27FC236}">
                <a16:creationId xmlns:a16="http://schemas.microsoft.com/office/drawing/2014/main" id="{D5A88CA0-6132-4FAE-1DDB-D153DA27D44B}"/>
              </a:ext>
            </a:extLst>
          </p:cNvPr>
          <p:cNvPicPr>
            <a:picLocks noChangeAspect="1"/>
          </p:cNvPicPr>
          <p:nvPr/>
        </p:nvPicPr>
        <p:blipFill rotWithShape="1">
          <a:blip r:embed="rId3"/>
          <a:srcRect r="67133"/>
          <a:stretch/>
        </p:blipFill>
        <p:spPr>
          <a:xfrm>
            <a:off x="975223" y="3542191"/>
            <a:ext cx="1840618" cy="2560320"/>
          </a:xfrm>
          <a:prstGeom prst="rect">
            <a:avLst/>
          </a:prstGeom>
        </p:spPr>
      </p:pic>
      <p:pic>
        <p:nvPicPr>
          <p:cNvPr id="32" name="Picture 31" descr="A diagram of a physics experiment&#10;&#10;Description automatically generated">
            <a:extLst>
              <a:ext uri="{FF2B5EF4-FFF2-40B4-BE49-F238E27FC236}">
                <a16:creationId xmlns:a16="http://schemas.microsoft.com/office/drawing/2014/main" id="{8CB33F8D-2AE4-3BDF-B819-56ABBB6ECCE0}"/>
              </a:ext>
            </a:extLst>
          </p:cNvPr>
          <p:cNvPicPr>
            <a:picLocks noChangeAspect="1"/>
          </p:cNvPicPr>
          <p:nvPr/>
        </p:nvPicPr>
        <p:blipFill rotWithShape="1">
          <a:blip r:embed="rId3"/>
          <a:srcRect l="33521" r="33611"/>
          <a:stretch/>
        </p:blipFill>
        <p:spPr>
          <a:xfrm>
            <a:off x="3783820" y="3542191"/>
            <a:ext cx="1840618" cy="2560320"/>
          </a:xfrm>
          <a:prstGeom prst="rect">
            <a:avLst/>
          </a:prstGeom>
        </p:spPr>
      </p:pic>
      <p:pic>
        <p:nvPicPr>
          <p:cNvPr id="33" name="Picture 32" descr="A diagram of a physics experiment&#10;&#10;Description automatically generated">
            <a:extLst>
              <a:ext uri="{FF2B5EF4-FFF2-40B4-BE49-F238E27FC236}">
                <a16:creationId xmlns:a16="http://schemas.microsoft.com/office/drawing/2014/main" id="{611BE1B7-BD00-ACD6-4283-B4FCF442510A}"/>
              </a:ext>
            </a:extLst>
          </p:cNvPr>
          <p:cNvPicPr>
            <a:picLocks noChangeAspect="1"/>
          </p:cNvPicPr>
          <p:nvPr/>
        </p:nvPicPr>
        <p:blipFill rotWithShape="1">
          <a:blip r:embed="rId3"/>
          <a:srcRect l="67583"/>
          <a:stretch/>
        </p:blipFill>
        <p:spPr>
          <a:xfrm>
            <a:off x="6592599" y="3542191"/>
            <a:ext cx="1815401" cy="2560320"/>
          </a:xfrm>
          <a:prstGeom prst="rect">
            <a:avLst/>
          </a:prstGeom>
        </p:spPr>
      </p:pic>
    </p:spTree>
    <p:extLst>
      <p:ext uri="{BB962C8B-B14F-4D97-AF65-F5344CB8AC3E}">
        <p14:creationId xmlns:p14="http://schemas.microsoft.com/office/powerpoint/2010/main" val="3719789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00D29-A432-D1F0-8D5A-349EEC60B62F}"/>
              </a:ext>
            </a:extLst>
          </p:cNvPr>
          <p:cNvSpPr>
            <a:spLocks noGrp="1"/>
          </p:cNvSpPr>
          <p:nvPr>
            <p:ph type="title"/>
          </p:nvPr>
        </p:nvSpPr>
        <p:spPr/>
        <p:txBody>
          <a:bodyPr/>
          <a:lstStyle/>
          <a:p>
            <a:r>
              <a:rPr lang="en-US" dirty="0"/>
              <a:t>The choice of orbit depends on the nature of the mission, the acceptable interference, and the performance of the launchers</a:t>
            </a:r>
          </a:p>
        </p:txBody>
      </p:sp>
      <p:sp>
        <p:nvSpPr>
          <p:cNvPr id="3" name="Rectangle 2">
            <a:extLst>
              <a:ext uri="{FF2B5EF4-FFF2-40B4-BE49-F238E27FC236}">
                <a16:creationId xmlns:a16="http://schemas.microsoft.com/office/drawing/2014/main" id="{5858CE08-790C-48D9-34E5-9145DD83F80A}"/>
              </a:ext>
            </a:extLst>
          </p:cNvPr>
          <p:cNvSpPr/>
          <p:nvPr/>
        </p:nvSpPr>
        <p:spPr>
          <a:xfrm>
            <a:off x="684721" y="2186997"/>
            <a:ext cx="1228078" cy="365760"/>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vert="horz" rtlCol="0" anchor="t"/>
          <a:lstStyle/>
          <a:p>
            <a:r>
              <a:rPr lang="en-US" sz="1200" dirty="0">
                <a:solidFill>
                  <a:srgbClr val="0070C0"/>
                </a:solidFill>
              </a:rPr>
              <a:t>Low Earth orbit (LEO)</a:t>
            </a:r>
          </a:p>
        </p:txBody>
      </p:sp>
      <p:sp>
        <p:nvSpPr>
          <p:cNvPr id="4" name="Rectangle 3">
            <a:extLst>
              <a:ext uri="{FF2B5EF4-FFF2-40B4-BE49-F238E27FC236}">
                <a16:creationId xmlns:a16="http://schemas.microsoft.com/office/drawing/2014/main" id="{3B41DB38-868C-D5DD-4692-94315D9EDAFC}"/>
              </a:ext>
            </a:extLst>
          </p:cNvPr>
          <p:cNvSpPr/>
          <p:nvPr/>
        </p:nvSpPr>
        <p:spPr>
          <a:xfrm>
            <a:off x="1912801" y="2186996"/>
            <a:ext cx="9594481" cy="551134"/>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vert="horz" rtlCol="0" anchor="t"/>
          <a:lstStyle/>
          <a:p>
            <a:r>
              <a:rPr lang="en-US" sz="1200" dirty="0">
                <a:solidFill>
                  <a:schemeClr val="tx1"/>
                </a:solidFill>
              </a:rPr>
              <a:t>A low Earth orbit (LEO) is, as the name suggests, an orbit that is relatively close to Earth’s surface. It is normally at an altitude of less than 1000 km but could be as low as 160 km above Earth – which is low compared to other orbits, but still very far above Earth’s surface.</a:t>
            </a:r>
          </a:p>
        </p:txBody>
      </p:sp>
      <p:sp>
        <p:nvSpPr>
          <p:cNvPr id="5" name="Rectangle 4">
            <a:extLst>
              <a:ext uri="{FF2B5EF4-FFF2-40B4-BE49-F238E27FC236}">
                <a16:creationId xmlns:a16="http://schemas.microsoft.com/office/drawing/2014/main" id="{25861354-4198-E490-FA5B-A948FF086D8C}"/>
              </a:ext>
            </a:extLst>
          </p:cNvPr>
          <p:cNvSpPr/>
          <p:nvPr/>
        </p:nvSpPr>
        <p:spPr>
          <a:xfrm>
            <a:off x="684721" y="2811860"/>
            <a:ext cx="1228078" cy="365760"/>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vert="horz" rtlCol="0" anchor="t"/>
          <a:lstStyle/>
          <a:p>
            <a:r>
              <a:rPr lang="en-US" sz="1200" dirty="0">
                <a:solidFill>
                  <a:srgbClr val="0070C0"/>
                </a:solidFill>
              </a:rPr>
              <a:t>Medium Earth orbit (MEO)</a:t>
            </a:r>
          </a:p>
        </p:txBody>
      </p:sp>
      <p:sp>
        <p:nvSpPr>
          <p:cNvPr id="6" name="Rectangle 5">
            <a:extLst>
              <a:ext uri="{FF2B5EF4-FFF2-40B4-BE49-F238E27FC236}">
                <a16:creationId xmlns:a16="http://schemas.microsoft.com/office/drawing/2014/main" id="{1853AFFA-4DDC-4EEF-5526-EC6610083BD6}"/>
              </a:ext>
            </a:extLst>
          </p:cNvPr>
          <p:cNvSpPr/>
          <p:nvPr/>
        </p:nvSpPr>
        <p:spPr>
          <a:xfrm>
            <a:off x="1912801" y="2811860"/>
            <a:ext cx="9594481" cy="609192"/>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vert="horz" rtlCol="0" anchor="t"/>
          <a:lstStyle/>
          <a:p>
            <a:r>
              <a:rPr lang="en-US" sz="1200" dirty="0">
                <a:solidFill>
                  <a:schemeClr val="tx1"/>
                </a:solidFill>
              </a:rPr>
              <a:t>Medium Earth orbit comprises a wide range of orbits anywhere between LEO and GEO. It is similar to LEO in that it also does not need to take specific paths around Earth, and it is used by a variety of satellites with many different applications.</a:t>
            </a:r>
          </a:p>
        </p:txBody>
      </p:sp>
      <p:sp>
        <p:nvSpPr>
          <p:cNvPr id="7" name="Rectangle 6">
            <a:extLst>
              <a:ext uri="{FF2B5EF4-FFF2-40B4-BE49-F238E27FC236}">
                <a16:creationId xmlns:a16="http://schemas.microsoft.com/office/drawing/2014/main" id="{F7383375-4E3E-5063-703B-464446657FA4}"/>
              </a:ext>
            </a:extLst>
          </p:cNvPr>
          <p:cNvSpPr/>
          <p:nvPr/>
        </p:nvSpPr>
        <p:spPr>
          <a:xfrm>
            <a:off x="684721" y="3424572"/>
            <a:ext cx="1228078" cy="365760"/>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vert="horz" rtlCol="0" anchor="t"/>
          <a:lstStyle/>
          <a:p>
            <a:r>
              <a:rPr lang="en-US" sz="1200" dirty="0">
                <a:solidFill>
                  <a:srgbClr val="0070C0"/>
                </a:solidFill>
              </a:rPr>
              <a:t>Geostationary orbit (GEO);</a:t>
            </a:r>
          </a:p>
        </p:txBody>
      </p:sp>
      <p:sp>
        <p:nvSpPr>
          <p:cNvPr id="8" name="Rectangle 7">
            <a:extLst>
              <a:ext uri="{FF2B5EF4-FFF2-40B4-BE49-F238E27FC236}">
                <a16:creationId xmlns:a16="http://schemas.microsoft.com/office/drawing/2014/main" id="{FD6D42B3-EED1-EE7E-9403-1D32ECFAF10B}"/>
              </a:ext>
            </a:extLst>
          </p:cNvPr>
          <p:cNvSpPr/>
          <p:nvPr/>
        </p:nvSpPr>
        <p:spPr>
          <a:xfrm>
            <a:off x="1912801" y="3424571"/>
            <a:ext cx="9594481" cy="522951"/>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vert="horz" rtlCol="0" anchor="t"/>
          <a:lstStyle/>
          <a:p>
            <a:r>
              <a:rPr lang="en-US" sz="1200" b="0" i="0" dirty="0">
                <a:solidFill>
                  <a:srgbClr val="000000"/>
                </a:solidFill>
                <a:effectLst/>
              </a:rPr>
              <a:t>Satellites in geostationary orbit (GEO) circle Earth </a:t>
            </a:r>
            <a:r>
              <a:rPr lang="en-US" sz="1200" dirty="0">
                <a:solidFill>
                  <a:srgbClr val="000000"/>
                </a:solidFill>
              </a:rPr>
              <a:t>35786km </a:t>
            </a:r>
            <a:r>
              <a:rPr lang="en-US" sz="1200" b="0" i="0" dirty="0">
                <a:solidFill>
                  <a:srgbClr val="000000"/>
                </a:solidFill>
                <a:effectLst/>
              </a:rPr>
              <a:t>above the equator from west to east following Earth’s rotation – taking 23 hours 56 minutes and 4 seconds – by travelling at exactly the same rate as Earth. This makes satellites in GEO appear to be ‘stationary’ over a fixed position.</a:t>
            </a:r>
            <a:endParaRPr lang="en-US" sz="1200" dirty="0">
              <a:solidFill>
                <a:schemeClr val="tx1"/>
              </a:solidFill>
            </a:endParaRPr>
          </a:p>
        </p:txBody>
      </p:sp>
      <p:sp>
        <p:nvSpPr>
          <p:cNvPr id="9" name="Rectangle 8">
            <a:extLst>
              <a:ext uri="{FF2B5EF4-FFF2-40B4-BE49-F238E27FC236}">
                <a16:creationId xmlns:a16="http://schemas.microsoft.com/office/drawing/2014/main" id="{3FB0AD69-E5D8-57CB-9291-E9E195474EB3}"/>
              </a:ext>
            </a:extLst>
          </p:cNvPr>
          <p:cNvSpPr/>
          <p:nvPr/>
        </p:nvSpPr>
        <p:spPr>
          <a:xfrm>
            <a:off x="684723" y="4052546"/>
            <a:ext cx="1228078" cy="365760"/>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vert="horz" rtlCol="0" anchor="t"/>
          <a:lstStyle/>
          <a:p>
            <a:r>
              <a:rPr lang="en-US" sz="1200" dirty="0">
                <a:solidFill>
                  <a:srgbClr val="0070C0"/>
                </a:solidFill>
              </a:rPr>
              <a:t>Polar orbit and Sun-synchronous orbit (SSO)</a:t>
            </a:r>
          </a:p>
        </p:txBody>
      </p:sp>
      <p:sp>
        <p:nvSpPr>
          <p:cNvPr id="10" name="Rectangle 9">
            <a:extLst>
              <a:ext uri="{FF2B5EF4-FFF2-40B4-BE49-F238E27FC236}">
                <a16:creationId xmlns:a16="http://schemas.microsoft.com/office/drawing/2014/main" id="{9087D958-E9A9-6E85-405C-A891A805B36E}"/>
              </a:ext>
            </a:extLst>
          </p:cNvPr>
          <p:cNvSpPr/>
          <p:nvPr/>
        </p:nvSpPr>
        <p:spPr>
          <a:xfrm>
            <a:off x="1912803" y="4052546"/>
            <a:ext cx="9594481" cy="1028277"/>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vert="horz" rtlCol="0" anchor="t"/>
          <a:lstStyle/>
          <a:p>
            <a:r>
              <a:rPr lang="en-US" sz="1200" dirty="0">
                <a:solidFill>
                  <a:schemeClr val="tx1"/>
                </a:solidFill>
              </a:rPr>
              <a:t>Satellites in polar orbits usually travel past Earth from north to south rather than from west to east, passing roughly over Earth's poles. Polar orbits are a type of low Earth orbit, as they are at low altitudes between 200 to 1000 km. Sun-synchronous orbit (SSO) is a particular kind of polar orbit. Satellites in SSO, travelling over the polar regions, are synchronous with the Sun. This means they are </a:t>
            </a:r>
            <a:r>
              <a:rPr lang="en-US" sz="1200" dirty="0" err="1">
                <a:solidFill>
                  <a:schemeClr val="tx1"/>
                </a:solidFill>
              </a:rPr>
              <a:t>synchronised</a:t>
            </a:r>
            <a:r>
              <a:rPr lang="en-US" sz="1200" dirty="0">
                <a:solidFill>
                  <a:schemeClr val="tx1"/>
                </a:solidFill>
              </a:rPr>
              <a:t> to always be in the same ‘fixed’ position relative to the Sun. This means that the satellite always visits the same spot at the same local time – for example, passing the city of Paris every day at noon exactly.</a:t>
            </a:r>
          </a:p>
        </p:txBody>
      </p:sp>
      <p:cxnSp>
        <p:nvCxnSpPr>
          <p:cNvPr id="11" name="Straight Connector 10">
            <a:extLst>
              <a:ext uri="{FF2B5EF4-FFF2-40B4-BE49-F238E27FC236}">
                <a16:creationId xmlns:a16="http://schemas.microsoft.com/office/drawing/2014/main" id="{7A76C837-1493-1876-B4A9-D39C7E7DE3C5}"/>
              </a:ext>
            </a:extLst>
          </p:cNvPr>
          <p:cNvCxnSpPr/>
          <p:nvPr/>
        </p:nvCxnSpPr>
        <p:spPr>
          <a:xfrm>
            <a:off x="1912799" y="1876100"/>
            <a:ext cx="0" cy="4052703"/>
          </a:xfrm>
          <a:prstGeom prst="line">
            <a:avLst/>
          </a:prstGeom>
          <a:ln w="31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C47BC1F-89C9-1F15-DA0B-DE590D8908B8}"/>
              </a:ext>
            </a:extLst>
          </p:cNvPr>
          <p:cNvCxnSpPr>
            <a:cxnSpLocks/>
          </p:cNvCxnSpPr>
          <p:nvPr/>
        </p:nvCxnSpPr>
        <p:spPr>
          <a:xfrm flipH="1" flipV="1">
            <a:off x="625197" y="2780127"/>
            <a:ext cx="10941606" cy="0"/>
          </a:xfrm>
          <a:prstGeom prst="line">
            <a:avLst/>
          </a:prstGeom>
          <a:ln w="31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040529-87D9-FB18-B31A-98F76944C1E3}"/>
              </a:ext>
            </a:extLst>
          </p:cNvPr>
          <p:cNvCxnSpPr>
            <a:cxnSpLocks/>
          </p:cNvCxnSpPr>
          <p:nvPr/>
        </p:nvCxnSpPr>
        <p:spPr>
          <a:xfrm flipH="1" flipV="1">
            <a:off x="625197" y="3364222"/>
            <a:ext cx="10941606" cy="0"/>
          </a:xfrm>
          <a:prstGeom prst="line">
            <a:avLst/>
          </a:prstGeom>
          <a:ln w="31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964476-129D-BEFB-56DE-3D3406F9FA65}"/>
              </a:ext>
            </a:extLst>
          </p:cNvPr>
          <p:cNvCxnSpPr>
            <a:cxnSpLocks/>
          </p:cNvCxnSpPr>
          <p:nvPr/>
        </p:nvCxnSpPr>
        <p:spPr>
          <a:xfrm flipH="1" flipV="1">
            <a:off x="625197" y="3984591"/>
            <a:ext cx="10941606" cy="0"/>
          </a:xfrm>
          <a:prstGeom prst="line">
            <a:avLst/>
          </a:prstGeom>
          <a:ln w="31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422E98A-1994-56CB-8995-00E03DD7CD9A}"/>
              </a:ext>
            </a:extLst>
          </p:cNvPr>
          <p:cNvCxnSpPr>
            <a:cxnSpLocks/>
          </p:cNvCxnSpPr>
          <p:nvPr/>
        </p:nvCxnSpPr>
        <p:spPr>
          <a:xfrm flipH="1" flipV="1">
            <a:off x="625197" y="2097205"/>
            <a:ext cx="10941606" cy="0"/>
          </a:xfrm>
          <a:prstGeom prst="line">
            <a:avLst/>
          </a:prstGeom>
          <a:ln w="31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FCF81E0-54E9-EEF1-F3D5-4FCA2F02167E}"/>
              </a:ext>
            </a:extLst>
          </p:cNvPr>
          <p:cNvSpPr txBox="1"/>
          <p:nvPr/>
        </p:nvSpPr>
        <p:spPr>
          <a:xfrm>
            <a:off x="2253817" y="1812107"/>
            <a:ext cx="4876800" cy="28509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US" b="0" i="0" dirty="0">
                <a:solidFill>
                  <a:schemeClr val="tx1"/>
                </a:solidFill>
                <a:effectLst/>
              </a:rPr>
              <a:t>Description</a:t>
            </a:r>
          </a:p>
        </p:txBody>
      </p:sp>
      <p:sp>
        <p:nvSpPr>
          <p:cNvPr id="17" name="Rectangle 16">
            <a:extLst>
              <a:ext uri="{FF2B5EF4-FFF2-40B4-BE49-F238E27FC236}">
                <a16:creationId xmlns:a16="http://schemas.microsoft.com/office/drawing/2014/main" id="{255B617B-570F-6C63-AB93-2E5F652FEC4E}"/>
              </a:ext>
            </a:extLst>
          </p:cNvPr>
          <p:cNvSpPr/>
          <p:nvPr/>
        </p:nvSpPr>
        <p:spPr>
          <a:xfrm>
            <a:off x="684721" y="5231939"/>
            <a:ext cx="1228078" cy="365760"/>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vert="horz" rtlCol="0" anchor="t"/>
          <a:lstStyle/>
          <a:p>
            <a:r>
              <a:rPr lang="en-US" sz="1200" dirty="0">
                <a:solidFill>
                  <a:srgbClr val="0070C0"/>
                </a:solidFill>
              </a:rPr>
              <a:t>Transfer orbits and geostationary transfer orbit (GTO)</a:t>
            </a:r>
          </a:p>
        </p:txBody>
      </p:sp>
      <p:sp>
        <p:nvSpPr>
          <p:cNvPr id="18" name="Rectangle 17">
            <a:extLst>
              <a:ext uri="{FF2B5EF4-FFF2-40B4-BE49-F238E27FC236}">
                <a16:creationId xmlns:a16="http://schemas.microsoft.com/office/drawing/2014/main" id="{02298B22-2983-E1AF-CF65-D004752EAEFB}"/>
              </a:ext>
            </a:extLst>
          </p:cNvPr>
          <p:cNvSpPr/>
          <p:nvPr/>
        </p:nvSpPr>
        <p:spPr>
          <a:xfrm>
            <a:off x="1912801" y="5231939"/>
            <a:ext cx="9594481" cy="762271"/>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vert="horz" rtlCol="0" anchor="t"/>
          <a:lstStyle/>
          <a:p>
            <a:r>
              <a:rPr lang="en-US" sz="1200" dirty="0">
                <a:solidFill>
                  <a:schemeClr val="tx1"/>
                </a:solidFill>
              </a:rPr>
              <a:t>Transfer orbits are a special kind of orbit used to get from one orbit to another. When satellites are launched from Earth and carried to space with launch vehicles such as Ariane 5, the satellites are not always placed directly on their final orbit. Often, the satellites are instead placed on a transfer orbit: an orbit where, by using relatively little energy from built-in motors, the satellite or spacecraft can move from one orbit to another.</a:t>
            </a:r>
          </a:p>
        </p:txBody>
      </p:sp>
      <p:cxnSp>
        <p:nvCxnSpPr>
          <p:cNvPr id="19" name="Straight Connector 18">
            <a:extLst>
              <a:ext uri="{FF2B5EF4-FFF2-40B4-BE49-F238E27FC236}">
                <a16:creationId xmlns:a16="http://schemas.microsoft.com/office/drawing/2014/main" id="{02C394BD-D1F3-68AD-0DF7-AF520FC97988}"/>
              </a:ext>
            </a:extLst>
          </p:cNvPr>
          <p:cNvCxnSpPr>
            <a:cxnSpLocks/>
          </p:cNvCxnSpPr>
          <p:nvPr/>
        </p:nvCxnSpPr>
        <p:spPr>
          <a:xfrm flipH="1" flipV="1">
            <a:off x="625197" y="5119597"/>
            <a:ext cx="10941606" cy="0"/>
          </a:xfrm>
          <a:prstGeom prst="line">
            <a:avLst/>
          </a:prstGeom>
          <a:ln w="31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EE911C1-61E0-1600-BA2A-250351465E16}"/>
              </a:ext>
            </a:extLst>
          </p:cNvPr>
          <p:cNvSpPr txBox="1"/>
          <p:nvPr/>
        </p:nvSpPr>
        <p:spPr>
          <a:xfrm>
            <a:off x="609600" y="1812107"/>
            <a:ext cx="1303195" cy="28509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US" b="0" i="0" dirty="0">
                <a:solidFill>
                  <a:schemeClr val="tx1"/>
                </a:solidFill>
                <a:effectLst/>
              </a:rPr>
              <a:t>Orbit</a:t>
            </a:r>
          </a:p>
        </p:txBody>
      </p:sp>
      <p:pic>
        <p:nvPicPr>
          <p:cNvPr id="23" name="Picture 22">
            <a:extLst>
              <a:ext uri="{FF2B5EF4-FFF2-40B4-BE49-F238E27FC236}">
                <a16:creationId xmlns:a16="http://schemas.microsoft.com/office/drawing/2014/main" id="{3D1C666A-9D15-7314-5485-26DCC74A5DB8}"/>
              </a:ext>
            </a:extLst>
          </p:cNvPr>
          <p:cNvPicPr>
            <a:picLocks noChangeAspect="1"/>
          </p:cNvPicPr>
          <p:nvPr/>
        </p:nvPicPr>
        <p:blipFill>
          <a:blip r:embed="rId2"/>
          <a:stretch>
            <a:fillRect/>
          </a:stretch>
        </p:blipFill>
        <p:spPr>
          <a:xfrm>
            <a:off x="-12231335" y="1283"/>
            <a:ext cx="12197134" cy="6352674"/>
          </a:xfrm>
          <a:prstGeom prst="rect">
            <a:avLst/>
          </a:prstGeom>
        </p:spPr>
      </p:pic>
    </p:spTree>
    <p:extLst>
      <p:ext uri="{BB962C8B-B14F-4D97-AF65-F5344CB8AC3E}">
        <p14:creationId xmlns:p14="http://schemas.microsoft.com/office/powerpoint/2010/main" val="376976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 0.00024 L 1.00299 -0.00023 " pathEditMode="relative" rAng="0" ptsTypes="AA">
                                      <p:cBhvr>
                                        <p:cTn id="6" dur="2000" fill="hold"/>
                                        <p:tgtEl>
                                          <p:spTgt spid="23"/>
                                        </p:tgtEl>
                                        <p:attrNameLst>
                                          <p:attrName>ppt_x</p:attrName>
                                          <p:attrName>ppt_y</p:attrName>
                                        </p:attrNameLst>
                                      </p:cBhvr>
                                      <p:rCtr x="143"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4E501-AAD6-899E-62CB-FEB2757BED18}"/>
              </a:ext>
            </a:extLst>
          </p:cNvPr>
          <p:cNvSpPr>
            <a:spLocks noGrp="1"/>
          </p:cNvSpPr>
          <p:nvPr>
            <p:ph type="title"/>
          </p:nvPr>
        </p:nvSpPr>
        <p:spPr/>
        <p:txBody>
          <a:bodyPr/>
          <a:lstStyle/>
          <a:p>
            <a:r>
              <a:rPr lang="en-US" dirty="0"/>
              <a:t>Communications satellites must be designed to offer the best possible service between intended geographical areas, without causing disturbance to other regions</a:t>
            </a:r>
          </a:p>
        </p:txBody>
      </p:sp>
      <p:pic>
        <p:nvPicPr>
          <p:cNvPr id="4" name="Picture 3" descr="A screenshot of a map&#10;&#10;Description automatically generated">
            <a:extLst>
              <a:ext uri="{FF2B5EF4-FFF2-40B4-BE49-F238E27FC236}">
                <a16:creationId xmlns:a16="http://schemas.microsoft.com/office/drawing/2014/main" id="{C113A8C1-A721-083A-4DCE-356B93AFFE73}"/>
              </a:ext>
            </a:extLst>
          </p:cNvPr>
          <p:cNvPicPr>
            <a:picLocks noChangeAspect="1"/>
          </p:cNvPicPr>
          <p:nvPr/>
        </p:nvPicPr>
        <p:blipFill>
          <a:blip r:embed="rId2"/>
          <a:stretch>
            <a:fillRect/>
          </a:stretch>
        </p:blipFill>
        <p:spPr>
          <a:xfrm>
            <a:off x="609600" y="1790700"/>
            <a:ext cx="2490717" cy="4152900"/>
          </a:xfrm>
          <a:prstGeom prst="rect">
            <a:avLst/>
          </a:prstGeom>
        </p:spPr>
      </p:pic>
      <p:sp>
        <p:nvSpPr>
          <p:cNvPr id="5" name="TextBox 4">
            <a:extLst>
              <a:ext uri="{FF2B5EF4-FFF2-40B4-BE49-F238E27FC236}">
                <a16:creationId xmlns:a16="http://schemas.microsoft.com/office/drawing/2014/main" id="{FF942932-A0C6-47F3-77BE-B7571CF0DA60}"/>
              </a:ext>
            </a:extLst>
          </p:cNvPr>
          <p:cNvSpPr txBox="1"/>
          <p:nvPr/>
        </p:nvSpPr>
        <p:spPr>
          <a:xfrm>
            <a:off x="609600" y="5943600"/>
            <a:ext cx="2490717" cy="408995"/>
          </a:xfrm>
          <a:prstGeom prst="rect">
            <a:avLst/>
          </a:prstGeom>
          <a:noFill/>
        </p:spPr>
        <p:txBody>
          <a:bodyPr wrap="square">
            <a:noAutofit/>
          </a:bodyPr>
          <a:lstStyle/>
          <a:p>
            <a:r>
              <a:rPr lang="en-US" sz="1000" b="0" i="0" dirty="0">
                <a:solidFill>
                  <a:srgbClr val="000000"/>
                </a:solidFill>
                <a:effectLst/>
              </a:rPr>
              <a:t>Source:</a:t>
            </a:r>
          </a:p>
          <a:p>
            <a:r>
              <a:rPr lang="en-US" sz="1000" dirty="0">
                <a:hlinkClick r:id="rId3"/>
              </a:rPr>
              <a:t>EUTELSAT 16A | Eutelsat Satellites | Eutelsat</a:t>
            </a:r>
            <a:endParaRPr lang="en-US" sz="1000" dirty="0"/>
          </a:p>
        </p:txBody>
      </p:sp>
      <p:sp>
        <p:nvSpPr>
          <p:cNvPr id="6" name="Rectangle 5">
            <a:extLst>
              <a:ext uri="{FF2B5EF4-FFF2-40B4-BE49-F238E27FC236}">
                <a16:creationId xmlns:a16="http://schemas.microsoft.com/office/drawing/2014/main" id="{2BBCC7E3-7B5D-7A4C-B769-E57AA37EC0A2}"/>
              </a:ext>
            </a:extLst>
          </p:cNvPr>
          <p:cNvSpPr/>
          <p:nvPr/>
        </p:nvSpPr>
        <p:spPr>
          <a:xfrm>
            <a:off x="3161891" y="1800860"/>
            <a:ext cx="2280121" cy="4142740"/>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vert="horz" rtlCol="0" anchor="t"/>
          <a:lstStyle/>
          <a:p>
            <a:r>
              <a:rPr lang="en-US" sz="1200" dirty="0">
                <a:solidFill>
                  <a:schemeClr val="tx1"/>
                </a:solidFill>
              </a:rPr>
              <a:t>The purpose of many satellites is to observe or communicate with points on Earth’s surface. Such functions require a line of sight that is neither too long nor too oblique, so only a certain segment of Earth will be covered by a satellite at any given time. Here the term “covered” is meant to include “can communicate with” if the purpose of the satellite is communications</a:t>
            </a:r>
          </a:p>
        </p:txBody>
      </p:sp>
      <p:pic>
        <p:nvPicPr>
          <p:cNvPr id="7" name="Picture 6" descr="A map with different colored circles&#10;&#10;Description automatically generated">
            <a:extLst>
              <a:ext uri="{FF2B5EF4-FFF2-40B4-BE49-F238E27FC236}">
                <a16:creationId xmlns:a16="http://schemas.microsoft.com/office/drawing/2014/main" id="{9C9AEE47-57CF-57D0-DDED-08FD7EB7A803}"/>
              </a:ext>
            </a:extLst>
          </p:cNvPr>
          <p:cNvPicPr>
            <a:picLocks noChangeAspect="1"/>
          </p:cNvPicPr>
          <p:nvPr/>
        </p:nvPicPr>
        <p:blipFill>
          <a:blip r:embed="rId4"/>
          <a:stretch>
            <a:fillRect/>
          </a:stretch>
        </p:blipFill>
        <p:spPr>
          <a:xfrm>
            <a:off x="6235804" y="1799578"/>
            <a:ext cx="2934109" cy="3991532"/>
          </a:xfrm>
          <a:prstGeom prst="rect">
            <a:avLst/>
          </a:prstGeom>
        </p:spPr>
      </p:pic>
      <p:sp>
        <p:nvSpPr>
          <p:cNvPr id="9" name="TextBox 8">
            <a:extLst>
              <a:ext uri="{FF2B5EF4-FFF2-40B4-BE49-F238E27FC236}">
                <a16:creationId xmlns:a16="http://schemas.microsoft.com/office/drawing/2014/main" id="{17206A6B-CD33-64FB-791F-F801E5C8C8E3}"/>
              </a:ext>
            </a:extLst>
          </p:cNvPr>
          <p:cNvSpPr txBox="1"/>
          <p:nvPr/>
        </p:nvSpPr>
        <p:spPr>
          <a:xfrm>
            <a:off x="9169912" y="1800860"/>
            <a:ext cx="2183887" cy="3990249"/>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vert="horz" rtlCol="0" anchor="t"/>
          <a:lstStyle>
            <a:defPPr>
              <a:defRPr lang="en-US"/>
            </a:defPPr>
            <a:lvl1pPr>
              <a:defRPr sz="1200">
                <a:solidFill>
                  <a:schemeClr val="tx1"/>
                </a:solidFill>
              </a:defRPr>
            </a:lvl1pPr>
          </a:lstStyle>
          <a:p>
            <a:r>
              <a:rPr lang="en-US" dirty="0"/>
              <a:t>Receive antenna size  necessary depending on the geographical position</a:t>
            </a:r>
          </a:p>
        </p:txBody>
      </p:sp>
    </p:spTree>
    <p:extLst>
      <p:ext uri="{BB962C8B-B14F-4D97-AF65-F5344CB8AC3E}">
        <p14:creationId xmlns:p14="http://schemas.microsoft.com/office/powerpoint/2010/main" val="4012014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53673-6CED-7F75-2CFC-B1E924CEA0B7}"/>
              </a:ext>
            </a:extLst>
          </p:cNvPr>
          <p:cNvSpPr>
            <a:spLocks noGrp="1"/>
          </p:cNvSpPr>
          <p:nvPr>
            <p:ph type="title"/>
          </p:nvPr>
        </p:nvSpPr>
        <p:spPr/>
        <p:txBody>
          <a:bodyPr/>
          <a:lstStyle/>
          <a:p>
            <a:r>
              <a:rPr lang="en-US" dirty="0"/>
              <a:t>A low Earth orbit (LEO) is, as the name suggests, an orbit that is relatively close to Earth’s surface</a:t>
            </a:r>
          </a:p>
        </p:txBody>
      </p:sp>
      <p:sp>
        <p:nvSpPr>
          <p:cNvPr id="4" name="TextBox 3">
            <a:extLst>
              <a:ext uri="{FF2B5EF4-FFF2-40B4-BE49-F238E27FC236}">
                <a16:creationId xmlns:a16="http://schemas.microsoft.com/office/drawing/2014/main" id="{2319C19B-E9C6-0768-2466-2E1AC3D8CFDA}"/>
              </a:ext>
            </a:extLst>
          </p:cNvPr>
          <p:cNvSpPr txBox="1"/>
          <p:nvPr/>
        </p:nvSpPr>
        <p:spPr>
          <a:xfrm>
            <a:off x="4217429" y="1799578"/>
            <a:ext cx="3108960" cy="445769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sz="1200" dirty="0">
                <a:solidFill>
                  <a:schemeClr val="tx1"/>
                </a:solidFill>
              </a:rPr>
              <a:t>Altitude:</a:t>
            </a:r>
          </a:p>
          <a:p>
            <a:pPr marL="171450" indent="-171450">
              <a:buFont typeface="Wingdings" panose="05000000000000000000" pitchFamily="2" charset="2"/>
              <a:buChar char="§"/>
            </a:pPr>
            <a:r>
              <a:rPr lang="en-US" sz="1200" dirty="0">
                <a:solidFill>
                  <a:schemeClr val="tx1"/>
                </a:solidFill>
              </a:rPr>
              <a:t>Up to 2,000 km</a:t>
            </a:r>
          </a:p>
          <a:p>
            <a:pPr marL="171450" indent="-171450">
              <a:buFont typeface="Wingdings" panose="05000000000000000000" pitchFamily="2" charset="2"/>
              <a:buChar char="§"/>
            </a:pPr>
            <a:endParaRPr lang="en-US" sz="1200" dirty="0">
              <a:solidFill>
                <a:schemeClr val="tx1"/>
              </a:solidFill>
            </a:endParaRPr>
          </a:p>
          <a:p>
            <a:r>
              <a:rPr lang="en-US" sz="1200" dirty="0">
                <a:solidFill>
                  <a:schemeClr val="tx1"/>
                </a:solidFill>
              </a:rPr>
              <a:t>Application</a:t>
            </a:r>
          </a:p>
          <a:p>
            <a:pPr marL="171450" indent="-171450">
              <a:buFont typeface="Wingdings" panose="05000000000000000000" pitchFamily="2" charset="2"/>
              <a:buChar char="§"/>
            </a:pPr>
            <a:r>
              <a:rPr lang="en-US" sz="1200" dirty="0">
                <a:solidFill>
                  <a:schemeClr val="tx1"/>
                </a:solidFill>
              </a:rPr>
              <a:t>Remote sensing satellites</a:t>
            </a:r>
          </a:p>
          <a:p>
            <a:pPr marL="171450" indent="-171450">
              <a:buFont typeface="Wingdings" panose="05000000000000000000" pitchFamily="2" charset="2"/>
              <a:buChar char="§"/>
            </a:pPr>
            <a:r>
              <a:rPr lang="en-US" sz="1200" dirty="0">
                <a:solidFill>
                  <a:schemeClr val="tx1"/>
                </a:solidFill>
              </a:rPr>
              <a:t>Altimeter satellites</a:t>
            </a:r>
          </a:p>
          <a:p>
            <a:pPr marL="171450" indent="-171450">
              <a:buFont typeface="Wingdings" panose="05000000000000000000" pitchFamily="2" charset="2"/>
              <a:buChar char="§"/>
            </a:pPr>
            <a:endParaRPr lang="en-US" sz="1200" dirty="0">
              <a:solidFill>
                <a:schemeClr val="tx1"/>
              </a:solidFill>
            </a:endParaRPr>
          </a:p>
          <a:p>
            <a:r>
              <a:rPr lang="en-US" sz="1200" dirty="0">
                <a:solidFill>
                  <a:schemeClr val="tx1"/>
                </a:solidFill>
              </a:rPr>
              <a:t>Satellite characteristics:</a:t>
            </a:r>
          </a:p>
          <a:p>
            <a:pPr marL="171450" indent="-171450">
              <a:buFont typeface="Wingdings" panose="05000000000000000000" pitchFamily="2" charset="2"/>
              <a:buChar char="§"/>
            </a:pPr>
            <a:r>
              <a:rPr lang="en-US" sz="1200" dirty="0">
                <a:solidFill>
                  <a:schemeClr val="tx1"/>
                </a:solidFill>
              </a:rPr>
              <a:t>Orbit period ranges from 1.5 to 2 hours</a:t>
            </a:r>
          </a:p>
          <a:p>
            <a:pPr marL="171450" indent="-171450">
              <a:buFont typeface="Wingdings" panose="05000000000000000000" pitchFamily="2" charset="2"/>
              <a:buChar char="§"/>
            </a:pPr>
            <a:r>
              <a:rPr lang="en-US" sz="1200" dirty="0">
                <a:solidFill>
                  <a:schemeClr val="tx1"/>
                </a:solidFill>
              </a:rPr>
              <a:t>Diameter of coverage is about 8000 km</a:t>
            </a:r>
          </a:p>
          <a:p>
            <a:pPr marL="171450" indent="-171450">
              <a:buFont typeface="Wingdings" panose="05000000000000000000" pitchFamily="2" charset="2"/>
              <a:buChar char="§"/>
            </a:pPr>
            <a:r>
              <a:rPr lang="en-US" sz="1200" dirty="0">
                <a:solidFill>
                  <a:schemeClr val="tx1"/>
                </a:solidFill>
              </a:rPr>
              <a:t>Round-trip signal propagation delay less than 20 </a:t>
            </a:r>
            <a:r>
              <a:rPr lang="en-US" sz="1200" dirty="0" err="1">
                <a:solidFill>
                  <a:schemeClr val="tx1"/>
                </a:solidFill>
              </a:rPr>
              <a:t>ms</a:t>
            </a:r>
            <a:endParaRPr lang="en-US" sz="1200" dirty="0">
              <a:solidFill>
                <a:schemeClr val="tx1"/>
              </a:solidFill>
            </a:endParaRPr>
          </a:p>
          <a:p>
            <a:pPr marL="171450" indent="-171450">
              <a:buFont typeface="Wingdings" panose="05000000000000000000" pitchFamily="2" charset="2"/>
              <a:buChar char="§"/>
            </a:pPr>
            <a:r>
              <a:rPr lang="en-US" sz="1200" dirty="0">
                <a:solidFill>
                  <a:schemeClr val="tx1"/>
                </a:solidFill>
              </a:rPr>
              <a:t>Maximum satellite visible time up to 20 min</a:t>
            </a:r>
          </a:p>
          <a:p>
            <a:pPr marL="171450" indent="-171450">
              <a:buFont typeface="Wingdings" panose="05000000000000000000" pitchFamily="2" charset="2"/>
              <a:buChar char="§"/>
            </a:pPr>
            <a:r>
              <a:rPr lang="en-US" sz="1200" dirty="0">
                <a:solidFill>
                  <a:schemeClr val="tx1"/>
                </a:solidFill>
              </a:rPr>
              <a:t>System must cope with large Doppler shifts</a:t>
            </a:r>
          </a:p>
          <a:p>
            <a:pPr marL="171450" indent="-171450">
              <a:buFont typeface="Wingdings" panose="05000000000000000000" pitchFamily="2" charset="2"/>
              <a:buChar char="§"/>
            </a:pPr>
            <a:r>
              <a:rPr lang="en-US" sz="1200" dirty="0">
                <a:solidFill>
                  <a:schemeClr val="tx1"/>
                </a:solidFill>
              </a:rPr>
              <a:t>Atmospheric drag results in orbital deterioration</a:t>
            </a:r>
          </a:p>
        </p:txBody>
      </p:sp>
      <p:pic>
        <p:nvPicPr>
          <p:cNvPr id="5" name="Picture 4">
            <a:extLst>
              <a:ext uri="{FF2B5EF4-FFF2-40B4-BE49-F238E27FC236}">
                <a16:creationId xmlns:a16="http://schemas.microsoft.com/office/drawing/2014/main" id="{0B489673-A08F-875A-5F21-744BD66F2A4F}"/>
              </a:ext>
            </a:extLst>
          </p:cNvPr>
          <p:cNvPicPr>
            <a:picLocks noChangeAspect="1"/>
          </p:cNvPicPr>
          <p:nvPr/>
        </p:nvPicPr>
        <p:blipFill>
          <a:blip r:embed="rId3"/>
          <a:stretch>
            <a:fillRect/>
          </a:stretch>
        </p:blipFill>
        <p:spPr>
          <a:xfrm>
            <a:off x="609601" y="1799578"/>
            <a:ext cx="3607829" cy="2972701"/>
          </a:xfrm>
          <a:prstGeom prst="rect">
            <a:avLst/>
          </a:prstGeom>
        </p:spPr>
      </p:pic>
      <p:sp>
        <p:nvSpPr>
          <p:cNvPr id="7" name="TextBox 6">
            <a:extLst>
              <a:ext uri="{FF2B5EF4-FFF2-40B4-BE49-F238E27FC236}">
                <a16:creationId xmlns:a16="http://schemas.microsoft.com/office/drawing/2014/main" id="{7D73A1D8-925B-3F91-A25F-1C8B1AD7BFEE}"/>
              </a:ext>
            </a:extLst>
          </p:cNvPr>
          <p:cNvSpPr txBox="1"/>
          <p:nvPr/>
        </p:nvSpPr>
        <p:spPr>
          <a:xfrm>
            <a:off x="609601" y="5560980"/>
            <a:ext cx="4572000" cy="617878"/>
          </a:xfrm>
          <a:prstGeom prst="rect">
            <a:avLst/>
          </a:prstGeom>
          <a:noFill/>
        </p:spPr>
        <p:txBody>
          <a:bodyPr wrap="square">
            <a:noAutofit/>
          </a:bodyPr>
          <a:lstStyle/>
          <a:p>
            <a:r>
              <a:rPr lang="en-US" sz="1000" i="0" dirty="0">
                <a:solidFill>
                  <a:srgbClr val="000000"/>
                </a:solidFill>
                <a:effectLst/>
              </a:rPr>
              <a:t>Source:</a:t>
            </a:r>
          </a:p>
          <a:p>
            <a:r>
              <a:rPr lang="en-US" sz="1000" i="0" dirty="0">
                <a:solidFill>
                  <a:srgbClr val="000000"/>
                </a:solidFill>
                <a:effectLst/>
              </a:rPr>
              <a:t>ESA</a:t>
            </a:r>
          </a:p>
          <a:p>
            <a:r>
              <a:rPr lang="en-US" sz="1000" dirty="0">
                <a:hlinkClick r:id="rId4"/>
              </a:rPr>
              <a:t>ESA - Types of orbits</a:t>
            </a:r>
            <a:endParaRPr lang="en-US" sz="1000" i="0" dirty="0">
              <a:solidFill>
                <a:srgbClr val="000000"/>
              </a:solidFill>
              <a:effectLst/>
            </a:endParaRPr>
          </a:p>
        </p:txBody>
      </p:sp>
      <p:sp>
        <p:nvSpPr>
          <p:cNvPr id="8" name="TextBox 7">
            <a:extLst>
              <a:ext uri="{FF2B5EF4-FFF2-40B4-BE49-F238E27FC236}">
                <a16:creationId xmlns:a16="http://schemas.microsoft.com/office/drawing/2014/main" id="{1D28FD56-ED2B-3F10-E272-77BB55604E5E}"/>
              </a:ext>
            </a:extLst>
          </p:cNvPr>
          <p:cNvSpPr txBox="1"/>
          <p:nvPr/>
        </p:nvSpPr>
        <p:spPr>
          <a:xfrm>
            <a:off x="7376358" y="1799578"/>
            <a:ext cx="4206240" cy="444308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LEO’s close proximity to Earth makes it useful for several reasons. It is the orbit most commonly used for satellite imaging, as being near the surface allows it to take images of higher resolution. It is also the orbit used for the International Space Station (ISS), as it is easier for astronauts to travel to and from it at a shorter distance. Satellites in this orbit travel at a speed of around 7.8 km per second; at this speed, a satellite takes approximately 90 minutes to circle Earth, meaning the ISS travels around Earth about 16 times a day.</a:t>
            </a:r>
          </a:p>
          <a:p>
            <a:endParaRPr lang="en-US" dirty="0"/>
          </a:p>
          <a:p>
            <a:r>
              <a:rPr lang="en-US" dirty="0"/>
              <a:t>However, individual LEO satellites are less useful for tasks such as telecommunication, because they move so fast across the sky and therefore require a lot of effort to track from ground stations.</a:t>
            </a:r>
          </a:p>
          <a:p>
            <a:endParaRPr lang="en-US" dirty="0"/>
          </a:p>
          <a:p>
            <a:r>
              <a:rPr lang="en-US" dirty="0"/>
              <a:t>Instead, communications satellites in LEO often work as part of a large combination or constellation, of multiple satellites to give constant coverage. In order to increase coverage, sometimes constellations like this, consisting of several of the same or similar satellites, are launched together to create a ‘net’ around Earth. This lets them cover large areas of Earth simultaneously by working together.</a:t>
            </a:r>
          </a:p>
        </p:txBody>
      </p:sp>
    </p:spTree>
    <p:extLst>
      <p:ext uri="{BB962C8B-B14F-4D97-AF65-F5344CB8AC3E}">
        <p14:creationId xmlns:p14="http://schemas.microsoft.com/office/powerpoint/2010/main" val="3072569176"/>
      </p:ext>
    </p:extLst>
  </p:cSld>
  <p:clrMapOvr>
    <a:masterClrMapping/>
  </p:clrMapOvr>
</p:sld>
</file>

<file path=ppt/theme/theme1.xml><?xml version="1.0" encoding="utf-8"?>
<a:theme xmlns:a="http://schemas.openxmlformats.org/drawingml/2006/main" name="Office Theme">
  <a:themeElements>
    <a:clrScheme name="algebra">
      <a:dk1>
        <a:srgbClr val="000000"/>
      </a:dk1>
      <a:lt1>
        <a:srgbClr val="FFFFFF"/>
      </a:lt1>
      <a:dk2>
        <a:srgbClr val="FFFFFF"/>
      </a:dk2>
      <a:lt2>
        <a:srgbClr val="FFFFFF"/>
      </a:lt2>
      <a:accent1>
        <a:srgbClr val="CF41AD"/>
      </a:accent1>
      <a:accent2>
        <a:srgbClr val="F7921D"/>
      </a:accent2>
      <a:accent3>
        <a:srgbClr val="E5E5E5"/>
      </a:accent3>
      <a:accent4>
        <a:srgbClr val="B71373"/>
      </a:accent4>
      <a:accent5>
        <a:srgbClr val="FF8529"/>
      </a:accent5>
      <a:accent6>
        <a:srgbClr val="E83773"/>
      </a:accent6>
      <a:hlink>
        <a:srgbClr val="414141"/>
      </a:hlink>
      <a:folHlink>
        <a:srgbClr val="C1316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noFill/>
        </a:ln>
      </a:spPr>
      <a:bodyPr rtlCol="0" anchor="t"/>
      <a:lstStyle>
        <a:defPPr algn="l">
          <a:defRPr dirty="0">
            <a:solidFill>
              <a:schemeClr val="tx1"/>
            </a:solidFill>
          </a:defRPr>
        </a:defPPr>
      </a:lstStyle>
      <a:style>
        <a:lnRef idx="2">
          <a:schemeClr val="accent1">
            <a:shade val="15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1619</TotalTime>
  <Words>2794</Words>
  <Application>Microsoft Office PowerPoint</Application>
  <PresentationFormat>Widescreen</PresentationFormat>
  <Paragraphs>195</Paragraphs>
  <Slides>15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Wingdings</vt:lpstr>
      <vt:lpstr>Stolzl</vt:lpstr>
      <vt:lpstr>Stolzl Book</vt:lpstr>
      <vt:lpstr>Arial</vt:lpstr>
      <vt:lpstr>Stolzl Bold</vt:lpstr>
      <vt:lpstr>Calibri</vt:lpstr>
      <vt:lpstr>Office Theme</vt:lpstr>
      <vt:lpstr>Satellite Communication Systems</vt:lpstr>
      <vt:lpstr>04 Orbits</vt:lpstr>
      <vt:lpstr>The orbit is the trajectory that an object in space takes around another object due to gravity</vt:lpstr>
      <vt:lpstr>Kepler and Newton's laws mathematically describe the orbits of satellites</vt:lpstr>
      <vt:lpstr>Kepler's three laws describe how planets orbit the Sun</vt:lpstr>
      <vt:lpstr>Newton’s laws of motion and gravitation helps us understand motion and how every object in space attracts every other object</vt:lpstr>
      <vt:lpstr>The choice of orbit depends on the nature of the mission, the acceptable interference, and the performance of the launchers</vt:lpstr>
      <vt:lpstr>Communications satellites must be designed to offer the best possible service between intended geographical areas, without causing disturbance to other regions</vt:lpstr>
      <vt:lpstr>A low Earth orbit (LEO) is, as the name suggests, an orbit that is relatively close to Earth’s surface</vt:lpstr>
      <vt:lpstr>Medium Earth orbit comprises a wide range of orbits anywhere between LEO and GEO</vt:lpstr>
      <vt:lpstr>Satellites in geostationary orbit (GEO) circle Earth above the equator from west to east following Earth’s rotation</vt:lpstr>
      <vt:lpstr>Satellites in polar orbits usually travel past Earth from north to south rather than from west to east, passing roughly over Earth's poles</vt:lpstr>
      <vt:lpstr>Transfer orbits are a special kind of orbit used to get from one orbit to another</vt:lpstr>
      <vt:lpstr>Comparison of LEO, MEO and GEO</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zana mrsa</dc:creator>
  <cp:lastModifiedBy>Krunoslav Franic</cp:lastModifiedBy>
  <cp:revision>339</cp:revision>
  <dcterms:created xsi:type="dcterms:W3CDTF">2018-01-24T13:33:55Z</dcterms:created>
  <dcterms:modified xsi:type="dcterms:W3CDTF">2024-10-29T15:21:40Z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cb69475-382c-4c7a-b21d-8ca64eeef1bd_Enabled">
    <vt:lpwstr>true</vt:lpwstr>
  </property>
  <property fmtid="{D5CDD505-2E9C-101B-9397-08002B2CF9AE}" pid="3" name="MSIP_Label_ecb69475-382c-4c7a-b21d-8ca64eeef1bd_SetDate">
    <vt:lpwstr>2024-05-16T07:51:58Z</vt:lpwstr>
  </property>
  <property fmtid="{D5CDD505-2E9C-101B-9397-08002B2CF9AE}" pid="4" name="MSIP_Label_ecb69475-382c-4c7a-b21d-8ca64eeef1bd_Method">
    <vt:lpwstr>Standard</vt:lpwstr>
  </property>
  <property fmtid="{D5CDD505-2E9C-101B-9397-08002B2CF9AE}" pid="5" name="MSIP_Label_ecb69475-382c-4c7a-b21d-8ca64eeef1bd_Name">
    <vt:lpwstr>Eviden For Internal Use - All Employees</vt:lpwstr>
  </property>
  <property fmtid="{D5CDD505-2E9C-101B-9397-08002B2CF9AE}" pid="6" name="MSIP_Label_ecb69475-382c-4c7a-b21d-8ca64eeef1bd_SiteId">
    <vt:lpwstr>7d1c7785-2d8a-437d-b842-1ed5d8fbe00a</vt:lpwstr>
  </property>
  <property fmtid="{D5CDD505-2E9C-101B-9397-08002B2CF9AE}" pid="7" name="MSIP_Label_ecb69475-382c-4c7a-b21d-8ca64eeef1bd_ActionId">
    <vt:lpwstr>2d567745-8ed1-4cf6-9933-4640b63853b7</vt:lpwstr>
  </property>
  <property fmtid="{D5CDD505-2E9C-101B-9397-08002B2CF9AE}" pid="8" name="MSIP_Label_ecb69475-382c-4c7a-b21d-8ca64eeef1bd_ContentBits">
    <vt:lpwstr>0</vt:lpwstr>
  </property>
</Properties>
</file>