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257" r:id="rId2"/>
    <p:sldId id="262" r:id="rId3"/>
    <p:sldId id="277" r:id="rId4"/>
    <p:sldId id="364" r:id="rId5"/>
    <p:sldId id="365" r:id="rId6"/>
    <p:sldId id="355" r:id="rId7"/>
    <p:sldId id="354" r:id="rId8"/>
    <p:sldId id="358" r:id="rId9"/>
    <p:sldId id="356" r:id="rId10"/>
    <p:sldId id="357" r:id="rId11"/>
    <p:sldId id="263" r:id="rId12"/>
  </p:sldIdLst>
  <p:sldSz cx="12192000" cy="6858000"/>
  <p:notesSz cx="6858000" cy="9144000"/>
  <p:embeddedFontLst>
    <p:embeddedFont>
      <p:font typeface="Stolzl" panose="020B0604020202020204" charset="0"/>
      <p:regular r:id="rId14"/>
    </p:embeddedFont>
    <p:embeddedFont>
      <p:font typeface="Stolzl Bold" panose="00000800000000000000" charset="0"/>
      <p:bold r:id="rId15"/>
    </p:embeddedFont>
    <p:embeddedFont>
      <p:font typeface="Stolzl Book" panose="00000500000000000000"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486" autoAdjust="0"/>
  </p:normalViewPr>
  <p:slideViewPr>
    <p:cSldViewPr snapToGrid="0" snapToObjects="1">
      <p:cViewPr varScale="1">
        <p:scale>
          <a:sx n="86" d="100"/>
          <a:sy n="86"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44376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marsat.com/en/insights/corporate/2023/satellite-iot-the-future-of-networking.html"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link.com/business/direct-to-cell"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ia.org/satellites-services/broadcast-satellite-tv-radio/"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utelsat.com/en/blog/what-are-tv-distribution-models.html"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A simplified diagram of how satellite communications operates with IoT technologies for various industrial applications</a:t>
            </a:r>
          </a:p>
        </p:txBody>
      </p:sp>
      <p:pic>
        <p:nvPicPr>
          <p:cNvPr id="1026" name="Picture 2" descr="A simplified diagram of how satellite communications operates with IoT technologies for various industrial applications.">
            <a:extLst>
              <a:ext uri="{FF2B5EF4-FFF2-40B4-BE49-F238E27FC236}">
                <a16:creationId xmlns:a16="http://schemas.microsoft.com/office/drawing/2014/main" id="{76671934-FC8F-A7F1-017D-1F77372E0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77" y="1803189"/>
            <a:ext cx="8126027" cy="35149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C0B362-E65C-31C6-4042-8977129B120B}"/>
              </a:ext>
            </a:extLst>
          </p:cNvPr>
          <p:cNvSpPr/>
          <p:nvPr/>
        </p:nvSpPr>
        <p:spPr>
          <a:xfrm>
            <a:off x="8744505" y="1799015"/>
            <a:ext cx="2837894" cy="44493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Firstly, IoT enabled devices such as sensors, trackers and monitoring devices need to be equipped with satellite communication terminals. This allows the given device to be directly connected with a satellite in space, bypassing the need for a complete terrestrial infrastructure.</a:t>
            </a:r>
          </a:p>
          <a:p>
            <a:endParaRPr lang="en-US" sz="1200" dirty="0">
              <a:solidFill>
                <a:schemeClr val="tx1"/>
              </a:solidFill>
            </a:endParaRPr>
          </a:p>
          <a:p>
            <a:r>
              <a:rPr lang="en-US" sz="1200" dirty="0">
                <a:solidFill>
                  <a:schemeClr val="tx1"/>
                </a:solidFill>
              </a:rPr>
              <a:t>The IoT device then collects data from their surroundings, such as environmental conditions, equipment performance, or asset tracking. This is then processed and packaged for transmission.</a:t>
            </a:r>
          </a:p>
          <a:p>
            <a:endParaRPr lang="en-US" sz="1200" dirty="0">
              <a:solidFill>
                <a:schemeClr val="tx1"/>
              </a:solidFill>
            </a:endParaRPr>
          </a:p>
          <a:p>
            <a:r>
              <a:rPr lang="en-US" sz="1200" dirty="0">
                <a:solidFill>
                  <a:schemeClr val="tx1"/>
                </a:solidFill>
              </a:rPr>
              <a:t>Using selected frequencies and protocols, the device transmits the packaged data to the satellites above. Once received by the satellite, this data is then relayed back down to ground stations located on Earth and then forwarded to the intended recipient such as farmers, energy operators or fleet managers to be processed, </a:t>
            </a:r>
            <a:r>
              <a:rPr lang="en-US" sz="1200" dirty="0" err="1">
                <a:solidFill>
                  <a:schemeClr val="tx1"/>
                </a:solidFill>
              </a:rPr>
              <a:t>analysed</a:t>
            </a:r>
            <a:r>
              <a:rPr lang="en-US" sz="1200" dirty="0">
                <a:solidFill>
                  <a:schemeClr val="tx1"/>
                </a:solidFill>
              </a:rPr>
              <a:t> and </a:t>
            </a:r>
            <a:r>
              <a:rPr lang="en-US" sz="1200" dirty="0" err="1">
                <a:solidFill>
                  <a:schemeClr val="tx1"/>
                </a:solidFill>
              </a:rPr>
              <a:t>visualised</a:t>
            </a:r>
            <a:r>
              <a:rPr lang="en-US" sz="1200" dirty="0">
                <a:solidFill>
                  <a:schemeClr val="tx1"/>
                </a:solidFill>
              </a:rPr>
              <a:t> through cloud-based or local systems.</a:t>
            </a:r>
          </a:p>
        </p:txBody>
      </p:sp>
      <p:sp>
        <p:nvSpPr>
          <p:cNvPr id="4" name="Rectangle 3">
            <a:extLst>
              <a:ext uri="{FF2B5EF4-FFF2-40B4-BE49-F238E27FC236}">
                <a16:creationId xmlns:a16="http://schemas.microsoft.com/office/drawing/2014/main" id="{407F8290-4E23-7B76-D4BE-069FE27E47EB}"/>
              </a:ext>
            </a:extLst>
          </p:cNvPr>
          <p:cNvSpPr/>
          <p:nvPr/>
        </p:nvSpPr>
        <p:spPr>
          <a:xfrm>
            <a:off x="621062" y="6036816"/>
            <a:ext cx="3697828" cy="213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Satellite IoT: the future of networking (inmarsat.com)</a:t>
            </a:r>
            <a:endParaRPr lang="en-US" sz="1000" dirty="0">
              <a:solidFill>
                <a:schemeClr val="tx1"/>
              </a:solidFill>
            </a:endParaRPr>
          </a:p>
        </p:txBody>
      </p:sp>
    </p:spTree>
    <p:extLst>
      <p:ext uri="{BB962C8B-B14F-4D97-AF65-F5344CB8AC3E}">
        <p14:creationId xmlns:p14="http://schemas.microsoft.com/office/powerpoint/2010/main" val="292554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fontScale="90000"/>
          </a:bodyPr>
          <a:lstStyle/>
          <a:p>
            <a:r>
              <a:rPr lang="en-US" dirty="0">
                <a:latin typeface="Stolzl" panose="00000500000000000000" pitchFamily="50" charset="-18"/>
              </a:rPr>
              <a:t>06 Satellite Communication Services</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E322-7AD6-5C6E-4784-D29B90A27FA5}"/>
              </a:ext>
            </a:extLst>
          </p:cNvPr>
          <p:cNvSpPr>
            <a:spLocks noGrp="1"/>
          </p:cNvSpPr>
          <p:nvPr>
            <p:ph type="title"/>
          </p:nvPr>
        </p:nvSpPr>
        <p:spPr/>
        <p:txBody>
          <a:bodyPr>
            <a:normAutofit/>
          </a:bodyPr>
          <a:lstStyle/>
          <a:p>
            <a:r>
              <a:rPr lang="en-US" dirty="0"/>
              <a:t>Satellite communications enables voice and data communication services across the globe</a:t>
            </a:r>
          </a:p>
        </p:txBody>
      </p:sp>
      <p:sp>
        <p:nvSpPr>
          <p:cNvPr id="2" name="Rectangle 1">
            <a:extLst>
              <a:ext uri="{FF2B5EF4-FFF2-40B4-BE49-F238E27FC236}">
                <a16:creationId xmlns:a16="http://schemas.microsoft.com/office/drawing/2014/main" id="{21F576EC-D120-17DE-51BA-972DF8604E9B}"/>
              </a:ext>
            </a:extLst>
          </p:cNvPr>
          <p:cNvSpPr/>
          <p:nvPr/>
        </p:nvSpPr>
        <p:spPr>
          <a:xfrm>
            <a:off x="6164264" y="1799016"/>
            <a:ext cx="5345743" cy="348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There are three types of communication services that satellites provide</a:t>
            </a:r>
          </a:p>
        </p:txBody>
      </p:sp>
      <p:grpSp>
        <p:nvGrpSpPr>
          <p:cNvPr id="4" name="Group 3">
            <a:extLst>
              <a:ext uri="{FF2B5EF4-FFF2-40B4-BE49-F238E27FC236}">
                <a16:creationId xmlns:a16="http://schemas.microsoft.com/office/drawing/2014/main" id="{76F2F9AC-54D6-44A6-42ED-421BC01E7482}"/>
              </a:ext>
            </a:extLst>
          </p:cNvPr>
          <p:cNvGrpSpPr/>
          <p:nvPr/>
        </p:nvGrpSpPr>
        <p:grpSpPr>
          <a:xfrm>
            <a:off x="6210634" y="2322758"/>
            <a:ext cx="5299372" cy="669097"/>
            <a:chOff x="609600" y="3429000"/>
            <a:chExt cx="5299372" cy="669097"/>
          </a:xfrm>
        </p:grpSpPr>
        <p:sp>
          <p:nvSpPr>
            <p:cNvPr id="5" name="Arrow: Pentagon 4">
              <a:extLst>
                <a:ext uri="{FF2B5EF4-FFF2-40B4-BE49-F238E27FC236}">
                  <a16:creationId xmlns:a16="http://schemas.microsoft.com/office/drawing/2014/main" id="{56B3E0C9-E8AF-F77A-F11A-C85698449A12}"/>
                </a:ext>
              </a:extLst>
            </p:cNvPr>
            <p:cNvSpPr/>
            <p:nvPr/>
          </p:nvSpPr>
          <p:spPr>
            <a:xfrm>
              <a:off x="609600" y="342900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Telecommunications</a:t>
              </a:r>
            </a:p>
          </p:txBody>
        </p:sp>
        <p:sp>
          <p:nvSpPr>
            <p:cNvPr id="6" name="Rectangle 5">
              <a:extLst>
                <a:ext uri="{FF2B5EF4-FFF2-40B4-BE49-F238E27FC236}">
                  <a16:creationId xmlns:a16="http://schemas.microsoft.com/office/drawing/2014/main" id="{0F630478-645B-F957-3101-2E0277B014AF}"/>
                </a:ext>
              </a:extLst>
            </p:cNvPr>
            <p:cNvSpPr/>
            <p:nvPr/>
          </p:nvSpPr>
          <p:spPr>
            <a:xfrm>
              <a:off x="2211144" y="3429000"/>
              <a:ext cx="3697828" cy="669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Telecommunication services include telephone calls and services provided to telephone companies, as well as wireless, mobile, and cellular network providers.</a:t>
              </a:r>
            </a:p>
          </p:txBody>
        </p:sp>
      </p:grpSp>
      <p:grpSp>
        <p:nvGrpSpPr>
          <p:cNvPr id="7" name="Group 6">
            <a:extLst>
              <a:ext uri="{FF2B5EF4-FFF2-40B4-BE49-F238E27FC236}">
                <a16:creationId xmlns:a16="http://schemas.microsoft.com/office/drawing/2014/main" id="{B1D5B532-9AEA-B550-A856-9D23AE4D381E}"/>
              </a:ext>
            </a:extLst>
          </p:cNvPr>
          <p:cNvGrpSpPr/>
          <p:nvPr/>
        </p:nvGrpSpPr>
        <p:grpSpPr>
          <a:xfrm>
            <a:off x="6210634" y="4320314"/>
            <a:ext cx="5299373" cy="473627"/>
            <a:chOff x="609600" y="5247709"/>
            <a:chExt cx="5299373" cy="473627"/>
          </a:xfrm>
        </p:grpSpPr>
        <p:sp>
          <p:nvSpPr>
            <p:cNvPr id="8" name="Arrow: Pentagon 7">
              <a:extLst>
                <a:ext uri="{FF2B5EF4-FFF2-40B4-BE49-F238E27FC236}">
                  <a16:creationId xmlns:a16="http://schemas.microsoft.com/office/drawing/2014/main" id="{B7F3E932-74A0-D097-8550-D8F377146576}"/>
                </a:ext>
              </a:extLst>
            </p:cNvPr>
            <p:cNvSpPr/>
            <p:nvPr/>
          </p:nvSpPr>
          <p:spPr>
            <a:xfrm>
              <a:off x="609600" y="524771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Data</a:t>
              </a:r>
            </a:p>
          </p:txBody>
        </p:sp>
        <p:sp>
          <p:nvSpPr>
            <p:cNvPr id="9" name="Rectangle 8">
              <a:extLst>
                <a:ext uri="{FF2B5EF4-FFF2-40B4-BE49-F238E27FC236}">
                  <a16:creationId xmlns:a16="http://schemas.microsoft.com/office/drawing/2014/main" id="{C10C271C-1A61-01E6-3B0F-CFF4E1CA2A57}"/>
                </a:ext>
              </a:extLst>
            </p:cNvPr>
            <p:cNvSpPr/>
            <p:nvPr/>
          </p:nvSpPr>
          <p:spPr>
            <a:xfrm>
              <a:off x="2211145" y="5247709"/>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Data communications involve the transfer of data from one point to another.</a:t>
              </a:r>
            </a:p>
          </p:txBody>
        </p:sp>
      </p:grpSp>
      <p:grpSp>
        <p:nvGrpSpPr>
          <p:cNvPr id="11" name="Group 10">
            <a:extLst>
              <a:ext uri="{FF2B5EF4-FFF2-40B4-BE49-F238E27FC236}">
                <a16:creationId xmlns:a16="http://schemas.microsoft.com/office/drawing/2014/main" id="{92016DA9-8798-F3BB-8E33-0B584EF10068}"/>
              </a:ext>
            </a:extLst>
          </p:cNvPr>
          <p:cNvGrpSpPr/>
          <p:nvPr/>
        </p:nvGrpSpPr>
        <p:grpSpPr>
          <a:xfrm>
            <a:off x="6210634" y="3325457"/>
            <a:ext cx="5299372" cy="661256"/>
            <a:chOff x="609600" y="4079100"/>
            <a:chExt cx="5299372" cy="661256"/>
          </a:xfrm>
        </p:grpSpPr>
        <p:sp>
          <p:nvSpPr>
            <p:cNvPr id="14" name="Arrow: Pentagon 13">
              <a:extLst>
                <a:ext uri="{FF2B5EF4-FFF2-40B4-BE49-F238E27FC236}">
                  <a16:creationId xmlns:a16="http://schemas.microsoft.com/office/drawing/2014/main" id="{C34B2D3F-ABBF-85D2-97A1-11462E69B1CC}"/>
                </a:ext>
              </a:extLst>
            </p:cNvPr>
            <p:cNvSpPr/>
            <p:nvPr/>
          </p:nvSpPr>
          <p:spPr>
            <a:xfrm>
              <a:off x="609600" y="4079101"/>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Broadcasting</a:t>
              </a:r>
            </a:p>
          </p:txBody>
        </p:sp>
        <p:sp>
          <p:nvSpPr>
            <p:cNvPr id="17" name="Rectangle 16">
              <a:extLst>
                <a:ext uri="{FF2B5EF4-FFF2-40B4-BE49-F238E27FC236}">
                  <a16:creationId xmlns:a16="http://schemas.microsoft.com/office/drawing/2014/main" id="{A9D45EB6-E9FA-DADA-7D08-06AB4CD0905E}"/>
                </a:ext>
              </a:extLst>
            </p:cNvPr>
            <p:cNvSpPr/>
            <p:nvPr/>
          </p:nvSpPr>
          <p:spPr>
            <a:xfrm>
              <a:off x="2211144" y="4079100"/>
              <a:ext cx="3697828" cy="6612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Broadcasting services include radio and television delivered directly to the consumer and mobile broadcasting services</a:t>
              </a:r>
            </a:p>
          </p:txBody>
        </p:sp>
      </p:grpSp>
      <p:sp>
        <p:nvSpPr>
          <p:cNvPr id="25" name="Rectangle 24">
            <a:extLst>
              <a:ext uri="{FF2B5EF4-FFF2-40B4-BE49-F238E27FC236}">
                <a16:creationId xmlns:a16="http://schemas.microsoft.com/office/drawing/2014/main" id="{F5DF82E3-35C3-A882-ECBF-2231A6CA4900}"/>
              </a:ext>
            </a:extLst>
          </p:cNvPr>
          <p:cNvSpPr/>
          <p:nvPr/>
        </p:nvSpPr>
        <p:spPr>
          <a:xfrm>
            <a:off x="609600" y="1799015"/>
            <a:ext cx="5000457" cy="2704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Satellites have fundamentally transformed global connectivity by extending communication infrastructure to remote and underserved regions, bridging the digital divide and enabling access to critical services.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Satellites enable global communication in remote areas efficiently.</a:t>
            </a:r>
          </a:p>
          <a:p>
            <a:pPr marL="171450" indent="-171450">
              <a:buFont typeface="Wingdings" panose="05000000000000000000" pitchFamily="2" charset="2"/>
              <a:buChar char="§"/>
            </a:pPr>
            <a:r>
              <a:rPr lang="en-US" sz="1200" dirty="0">
                <a:solidFill>
                  <a:schemeClr val="tx1"/>
                </a:solidFill>
              </a:rPr>
              <a:t>Advanced satellite systems optimize data transmission for reliable connectivity.</a:t>
            </a:r>
          </a:p>
          <a:p>
            <a:pPr marL="171450" indent="-171450">
              <a:buFont typeface="Wingdings" panose="05000000000000000000" pitchFamily="2" charset="2"/>
              <a:buChar char="§"/>
            </a:pPr>
            <a:r>
              <a:rPr lang="en-US" sz="1200" dirty="0">
                <a:solidFill>
                  <a:schemeClr val="tx1"/>
                </a:solidFill>
              </a:rPr>
              <a:t>Satellite technology bridges digital gaps, enhancing global connectivity.</a:t>
            </a:r>
          </a:p>
          <a:p>
            <a:pPr marL="171450" indent="-171450">
              <a:buFont typeface="Wingdings" panose="05000000000000000000" pitchFamily="2" charset="2"/>
              <a:buChar char="§"/>
            </a:pPr>
            <a:r>
              <a:rPr lang="en-US" sz="1200" dirty="0">
                <a:solidFill>
                  <a:schemeClr val="tx1"/>
                </a:solidFill>
              </a:rPr>
              <a:t>Satellite networks ensure seamless, high-quality broadcasting for diverse audiences.</a:t>
            </a:r>
          </a:p>
        </p:txBody>
      </p:sp>
      <p:cxnSp>
        <p:nvCxnSpPr>
          <p:cNvPr id="13" name="Straight Connector 12">
            <a:extLst>
              <a:ext uri="{FF2B5EF4-FFF2-40B4-BE49-F238E27FC236}">
                <a16:creationId xmlns:a16="http://schemas.microsoft.com/office/drawing/2014/main" id="{D985A6FD-3291-2590-B277-4FBF5C954E15}"/>
              </a:ext>
            </a:extLst>
          </p:cNvPr>
          <p:cNvCxnSpPr/>
          <p:nvPr/>
        </p:nvCxnSpPr>
        <p:spPr>
          <a:xfrm>
            <a:off x="5953125" y="1799016"/>
            <a:ext cx="0" cy="307778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8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0391-F62C-CA1A-93A2-026BAABBCDC6}"/>
              </a:ext>
            </a:extLst>
          </p:cNvPr>
          <p:cNvSpPr>
            <a:spLocks noGrp="1"/>
          </p:cNvSpPr>
          <p:nvPr>
            <p:ph type="title"/>
          </p:nvPr>
        </p:nvSpPr>
        <p:spPr/>
        <p:txBody>
          <a:bodyPr/>
          <a:lstStyle/>
          <a:p>
            <a:r>
              <a:rPr lang="en-US" dirty="0"/>
              <a:t>Mobile communications provide a user with two-way voice or data communications services by using some form of portable wireless technology</a:t>
            </a:r>
          </a:p>
        </p:txBody>
      </p:sp>
      <p:sp>
        <p:nvSpPr>
          <p:cNvPr id="3" name="Rectangle 2">
            <a:extLst>
              <a:ext uri="{FF2B5EF4-FFF2-40B4-BE49-F238E27FC236}">
                <a16:creationId xmlns:a16="http://schemas.microsoft.com/office/drawing/2014/main" id="{29C7FF66-2F9C-7035-5D31-DD6DAD6CDDB8}"/>
              </a:ext>
            </a:extLst>
          </p:cNvPr>
          <p:cNvSpPr/>
          <p:nvPr/>
        </p:nvSpPr>
        <p:spPr>
          <a:xfrm>
            <a:off x="609600" y="1799015"/>
            <a:ext cx="3891379" cy="2320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Typically, </a:t>
            </a:r>
            <a:r>
              <a:rPr lang="en-US" sz="1200" b="1" dirty="0">
                <a:solidFill>
                  <a:schemeClr val="tx1"/>
                </a:solidFill>
              </a:rPr>
              <a:t>providers of satellite mobile communications use Geostationary Orbit (GEO), Medium Earth Orbit (MEO) satellites or Low Earth Orbit (LEO) satellites</a:t>
            </a:r>
            <a:r>
              <a:rPr lang="en-US" sz="1200" dirty="0">
                <a:solidFill>
                  <a:schemeClr val="tx1"/>
                </a:solidFill>
              </a:rPr>
              <a:t> to relay signals up from a handset or terminal and back down to a ground station where the signal interfaces with the public telephone system or the internet. </a:t>
            </a:r>
          </a:p>
          <a:p>
            <a:r>
              <a:rPr lang="en-US" sz="1200" dirty="0">
                <a:solidFill>
                  <a:schemeClr val="tx1"/>
                </a:solidFill>
              </a:rPr>
              <a:t>Because satellites operate in Earth orbit, mobile satellite providers have the unique ability to offer virtually ubiquitous coverage for mobile voice and data communications, especially for customers who operate in areas far beyond the coverage offered by terrestrial mobile networks.</a:t>
            </a:r>
          </a:p>
        </p:txBody>
      </p:sp>
      <p:sp>
        <p:nvSpPr>
          <p:cNvPr id="4" name="Rectangle 3">
            <a:extLst>
              <a:ext uri="{FF2B5EF4-FFF2-40B4-BE49-F238E27FC236}">
                <a16:creationId xmlns:a16="http://schemas.microsoft.com/office/drawing/2014/main" id="{AB2A63D6-9D4C-E8C0-EF47-C7B773D08D72}"/>
              </a:ext>
            </a:extLst>
          </p:cNvPr>
          <p:cNvSpPr/>
          <p:nvPr/>
        </p:nvSpPr>
        <p:spPr>
          <a:xfrm>
            <a:off x="5308848" y="1805306"/>
            <a:ext cx="6273552" cy="4443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Mobile satellite communications and mobile satellite services (MSS) </a:t>
            </a:r>
            <a:r>
              <a:rPr lang="en-US" sz="1200" dirty="0">
                <a:solidFill>
                  <a:schemeClr val="tx1"/>
                </a:solidFill>
              </a:rPr>
              <a:t>voice terminals or handsets can range in size from handheld to laptop-sized units and can be fully portable of mounted in vehicles for on the move communications.  Mobile satellite data devices can provide simple one-way or simplex tracking as well as two-way duplex data and broadband internet communications.</a:t>
            </a:r>
          </a:p>
          <a:p>
            <a:endParaRPr lang="en-US" sz="1200" dirty="0">
              <a:solidFill>
                <a:schemeClr val="tx1"/>
              </a:solidFill>
            </a:endParaRPr>
          </a:p>
          <a:p>
            <a:r>
              <a:rPr lang="en-US" sz="1200" b="1" dirty="0">
                <a:solidFill>
                  <a:schemeClr val="tx1"/>
                </a:solidFill>
              </a:rPr>
              <a:t>Satellite telephones </a:t>
            </a:r>
            <a:r>
              <a:rPr lang="en-US" sz="1200" dirty="0">
                <a:solidFill>
                  <a:schemeClr val="tx1"/>
                </a:solidFill>
              </a:rPr>
              <a:t>can provide users with the ability to make and receive phone calls and text messages from virtually anywhere.  </a:t>
            </a:r>
            <a:r>
              <a:rPr lang="en-US" sz="1200" b="1" dirty="0">
                <a:solidFill>
                  <a:schemeClr val="tx1"/>
                </a:solidFill>
              </a:rPr>
              <a:t>Satellite data modems </a:t>
            </a:r>
            <a:r>
              <a:rPr lang="en-US" sz="1200" dirty="0">
                <a:solidFill>
                  <a:schemeClr val="tx1"/>
                </a:solidFill>
              </a:rPr>
              <a:t>provide users with connectivity, without having to rely on terrestrial mobile networks.  Satellite providers may also offer machine to machine (M2M) data for various applications including monitoring or tracking services.</a:t>
            </a:r>
          </a:p>
          <a:p>
            <a:endParaRPr lang="en-US" sz="1200" dirty="0">
              <a:solidFill>
                <a:schemeClr val="tx1"/>
              </a:solidFill>
            </a:endParaRPr>
          </a:p>
          <a:p>
            <a:r>
              <a:rPr lang="en-US" sz="1200" dirty="0">
                <a:solidFill>
                  <a:schemeClr val="tx1"/>
                </a:solidFill>
              </a:rPr>
              <a:t>One of the most recent and innovative developments in the satellite industry is </a:t>
            </a:r>
            <a:r>
              <a:rPr lang="en-US" sz="1200" b="1" dirty="0">
                <a:solidFill>
                  <a:schemeClr val="tx1"/>
                </a:solidFill>
              </a:rPr>
              <a:t>Direct-to-Device (D2D)</a:t>
            </a:r>
            <a:r>
              <a:rPr lang="en-US" sz="1200" dirty="0">
                <a:solidFill>
                  <a:schemeClr val="tx1"/>
                </a:solidFill>
              </a:rPr>
              <a:t> services. D2D service allows cellular smartphone users to communicate using satellite networks—even when cellular or Wi-Fi terrestrial coverage is unavailable. Depending on the type of D2D service, select smartphone users would be able to text or use voice and connectivity services, even when operating far outside the coverage area of terrestrial mobile services.</a:t>
            </a:r>
          </a:p>
          <a:p>
            <a:endParaRPr lang="en-US" sz="1200" dirty="0">
              <a:solidFill>
                <a:schemeClr val="tx1"/>
              </a:solidFill>
            </a:endParaRPr>
          </a:p>
          <a:p>
            <a:r>
              <a:rPr lang="en-US" sz="1200" b="1" dirty="0">
                <a:solidFill>
                  <a:schemeClr val="tx1"/>
                </a:solidFill>
              </a:rPr>
              <a:t>MSS operates at L-band</a:t>
            </a:r>
            <a:r>
              <a:rPr lang="en-US" sz="1200" dirty="0">
                <a:solidFill>
                  <a:schemeClr val="tx1"/>
                </a:solidFill>
              </a:rPr>
              <a:t>—low enough in the frequency spectrum to avoid the rain fade associated with higher bandwidth Ku- and Ka-band fixed satellite systems</a:t>
            </a:r>
          </a:p>
        </p:txBody>
      </p:sp>
    </p:spTree>
    <p:extLst>
      <p:ext uri="{BB962C8B-B14F-4D97-AF65-F5344CB8AC3E}">
        <p14:creationId xmlns:p14="http://schemas.microsoft.com/office/powerpoint/2010/main" val="207415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3455-FF54-66AC-841B-7DD607B11FAF}"/>
              </a:ext>
            </a:extLst>
          </p:cNvPr>
          <p:cNvSpPr>
            <a:spLocks noGrp="1"/>
          </p:cNvSpPr>
          <p:nvPr>
            <p:ph type="title"/>
          </p:nvPr>
        </p:nvSpPr>
        <p:spPr/>
        <p:txBody>
          <a:bodyPr/>
          <a:lstStyle/>
          <a:p>
            <a:r>
              <a:rPr lang="en-US" dirty="0"/>
              <a:t>On January 2, 2024, </a:t>
            </a:r>
            <a:r>
              <a:rPr lang="en-US" dirty="0" err="1"/>
              <a:t>Starlink</a:t>
            </a:r>
            <a:r>
              <a:rPr lang="en-US" dirty="0"/>
              <a:t> launched to orbit first six satellites with Direct to Cell capabilities</a:t>
            </a:r>
          </a:p>
        </p:txBody>
      </p:sp>
      <p:pic>
        <p:nvPicPr>
          <p:cNvPr id="3" name="Picture 2">
            <a:extLst>
              <a:ext uri="{FF2B5EF4-FFF2-40B4-BE49-F238E27FC236}">
                <a16:creationId xmlns:a16="http://schemas.microsoft.com/office/drawing/2014/main" id="{C85974F4-3107-1939-393B-08F94B1D55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 y="1790700"/>
            <a:ext cx="5853344" cy="3250595"/>
          </a:xfrm>
          <a:prstGeom prst="rect">
            <a:avLst/>
          </a:prstGeom>
        </p:spPr>
      </p:pic>
      <p:sp>
        <p:nvSpPr>
          <p:cNvPr id="4" name="Rectangle 3">
            <a:extLst>
              <a:ext uri="{FF2B5EF4-FFF2-40B4-BE49-F238E27FC236}">
                <a16:creationId xmlns:a16="http://schemas.microsoft.com/office/drawing/2014/main" id="{92E2C585-97A4-756F-5528-A999CF97E80A}"/>
              </a:ext>
            </a:extLst>
          </p:cNvPr>
          <p:cNvSpPr/>
          <p:nvPr/>
        </p:nvSpPr>
        <p:spPr>
          <a:xfrm>
            <a:off x="621438" y="5758784"/>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err="1">
                <a:hlinkClick r:id="rId3"/>
              </a:rPr>
              <a:t>Starlink</a:t>
            </a:r>
            <a:r>
              <a:rPr lang="en-US" sz="1000" dirty="0">
                <a:hlinkClick r:id="rId3"/>
              </a:rPr>
              <a:t> Business | Direct To Cell</a:t>
            </a:r>
            <a:endParaRPr lang="en-US" sz="1000" dirty="0">
              <a:solidFill>
                <a:schemeClr val="tx1"/>
              </a:solidFill>
            </a:endParaRPr>
          </a:p>
        </p:txBody>
      </p:sp>
      <p:sp>
        <p:nvSpPr>
          <p:cNvPr id="5" name="Rectangle 4">
            <a:extLst>
              <a:ext uri="{FF2B5EF4-FFF2-40B4-BE49-F238E27FC236}">
                <a16:creationId xmlns:a16="http://schemas.microsoft.com/office/drawing/2014/main" id="{0F776274-C41F-C558-5D4D-22CCE57C0065}"/>
              </a:ext>
            </a:extLst>
          </p:cNvPr>
          <p:cNvSpPr/>
          <p:nvPr/>
        </p:nvSpPr>
        <p:spPr>
          <a:xfrm>
            <a:off x="7190912" y="1805306"/>
            <a:ext cx="4391487" cy="4443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err="1">
                <a:solidFill>
                  <a:schemeClr val="tx1"/>
                </a:solidFill>
              </a:rPr>
              <a:t>Starlink</a:t>
            </a:r>
            <a:r>
              <a:rPr lang="en-US" sz="1200" dirty="0">
                <a:solidFill>
                  <a:schemeClr val="tx1"/>
                </a:solidFill>
              </a:rPr>
              <a:t> satellites with Direct to Cell capability have an advanced </a:t>
            </a:r>
            <a:r>
              <a:rPr lang="en-US" sz="1200" dirty="0" err="1">
                <a:solidFill>
                  <a:schemeClr val="tx1"/>
                </a:solidFill>
              </a:rPr>
              <a:t>eNodeB</a:t>
            </a:r>
            <a:r>
              <a:rPr lang="en-US" sz="1200" dirty="0">
                <a:solidFill>
                  <a:schemeClr val="tx1"/>
                </a:solidFill>
              </a:rPr>
              <a:t> modem onboard that acts like a cellphone tower in space, allowing network integration similar to a standard roaming partner.</a:t>
            </a:r>
          </a:p>
          <a:p>
            <a:endParaRPr lang="en-US" sz="1200" dirty="0">
              <a:solidFill>
                <a:schemeClr val="tx1"/>
              </a:solidFill>
            </a:endParaRPr>
          </a:p>
          <a:p>
            <a:r>
              <a:rPr lang="en-US" sz="1200" dirty="0" err="1">
                <a:solidFill>
                  <a:schemeClr val="tx1"/>
                </a:solidFill>
              </a:rPr>
              <a:t>Starlink</a:t>
            </a:r>
            <a:r>
              <a:rPr lang="en-US" sz="1200" dirty="0">
                <a:solidFill>
                  <a:schemeClr val="tx1"/>
                </a:solidFill>
              </a:rPr>
              <a:t> satellites with the Direct to Cell payload are equipped with innovative new custom silicon, phased array antennas, and advanced software algorithms that overcome these challenges and provide standard LTE service to cell phones on the ground.</a:t>
            </a:r>
          </a:p>
          <a:p>
            <a:endParaRPr lang="en-US" sz="1200" dirty="0">
              <a:solidFill>
                <a:schemeClr val="tx1"/>
              </a:solidFill>
            </a:endParaRPr>
          </a:p>
        </p:txBody>
      </p:sp>
      <p:sp>
        <p:nvSpPr>
          <p:cNvPr id="7" name="TextBox 6">
            <a:extLst>
              <a:ext uri="{FF2B5EF4-FFF2-40B4-BE49-F238E27FC236}">
                <a16:creationId xmlns:a16="http://schemas.microsoft.com/office/drawing/2014/main" id="{F18C3AF2-FD1C-364E-F3D5-3432280E8088}"/>
              </a:ext>
            </a:extLst>
          </p:cNvPr>
          <p:cNvSpPr txBox="1"/>
          <p:nvPr/>
        </p:nvSpPr>
        <p:spPr>
          <a:xfrm>
            <a:off x="609601" y="5041295"/>
            <a:ext cx="5853344"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Direct to Cell satellites act like cell towers in space, sending traffic to partner operator’s cores using </a:t>
            </a:r>
            <a:r>
              <a:rPr lang="en-US" dirty="0" err="1"/>
              <a:t>Starlink's</a:t>
            </a:r>
            <a:r>
              <a:rPr lang="en-US" dirty="0"/>
              <a:t> space and ground systems.</a:t>
            </a:r>
          </a:p>
        </p:txBody>
      </p:sp>
    </p:spTree>
    <p:extLst>
      <p:ext uri="{BB962C8B-B14F-4D97-AF65-F5344CB8AC3E}">
        <p14:creationId xmlns:p14="http://schemas.microsoft.com/office/powerpoint/2010/main" val="99514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Communications satellites are used to broadcast news, sports, concerts and other programming live as events happened</a:t>
            </a:r>
          </a:p>
        </p:txBody>
      </p:sp>
      <p:pic>
        <p:nvPicPr>
          <p:cNvPr id="3" name="Picture 2">
            <a:extLst>
              <a:ext uri="{FF2B5EF4-FFF2-40B4-BE49-F238E27FC236}">
                <a16:creationId xmlns:a16="http://schemas.microsoft.com/office/drawing/2014/main" id="{69EA246C-605C-E975-6D1A-FE0DE044519C}"/>
              </a:ext>
            </a:extLst>
          </p:cNvPr>
          <p:cNvPicPr>
            <a:picLocks noChangeAspect="1"/>
          </p:cNvPicPr>
          <p:nvPr/>
        </p:nvPicPr>
        <p:blipFill>
          <a:blip r:embed="rId2"/>
          <a:stretch>
            <a:fillRect/>
          </a:stretch>
        </p:blipFill>
        <p:spPr>
          <a:xfrm>
            <a:off x="6365289" y="1790700"/>
            <a:ext cx="5217111" cy="3479813"/>
          </a:xfrm>
          <a:prstGeom prst="rect">
            <a:avLst/>
          </a:prstGeom>
        </p:spPr>
      </p:pic>
      <p:sp>
        <p:nvSpPr>
          <p:cNvPr id="4" name="Rectangle 3">
            <a:extLst>
              <a:ext uri="{FF2B5EF4-FFF2-40B4-BE49-F238E27FC236}">
                <a16:creationId xmlns:a16="http://schemas.microsoft.com/office/drawing/2014/main" id="{F71D88FB-E1DC-612D-5F14-A7EFC359E30B}"/>
              </a:ext>
            </a:extLst>
          </p:cNvPr>
          <p:cNvSpPr/>
          <p:nvPr/>
        </p:nvSpPr>
        <p:spPr>
          <a:xfrm>
            <a:off x="6365289" y="5285157"/>
            <a:ext cx="3697828" cy="473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Broadcast: Satellite TV &amp; Radio – Satellite Industry Association (sia.org)</a:t>
            </a:r>
            <a:r>
              <a:rPr lang="en-US" sz="1000" dirty="0">
                <a:solidFill>
                  <a:schemeClr val="tx1"/>
                </a:solidFill>
              </a:rPr>
              <a:t> </a:t>
            </a:r>
          </a:p>
        </p:txBody>
      </p:sp>
      <p:grpSp>
        <p:nvGrpSpPr>
          <p:cNvPr id="5" name="Group 4">
            <a:extLst>
              <a:ext uri="{FF2B5EF4-FFF2-40B4-BE49-F238E27FC236}">
                <a16:creationId xmlns:a16="http://schemas.microsoft.com/office/drawing/2014/main" id="{CDD77109-54D1-383C-269B-15D833462ADF}"/>
              </a:ext>
            </a:extLst>
          </p:cNvPr>
          <p:cNvGrpSpPr/>
          <p:nvPr/>
        </p:nvGrpSpPr>
        <p:grpSpPr>
          <a:xfrm>
            <a:off x="688707" y="1869997"/>
            <a:ext cx="5299372" cy="1559003"/>
            <a:chOff x="609600" y="3429000"/>
            <a:chExt cx="5299372" cy="1559003"/>
          </a:xfrm>
        </p:grpSpPr>
        <p:sp>
          <p:nvSpPr>
            <p:cNvPr id="6" name="Arrow: Pentagon 5">
              <a:extLst>
                <a:ext uri="{FF2B5EF4-FFF2-40B4-BE49-F238E27FC236}">
                  <a16:creationId xmlns:a16="http://schemas.microsoft.com/office/drawing/2014/main" id="{B03C773B-33DE-EBA7-2D69-B3A6D25734CD}"/>
                </a:ext>
              </a:extLst>
            </p:cNvPr>
            <p:cNvSpPr/>
            <p:nvPr/>
          </p:nvSpPr>
          <p:spPr>
            <a:xfrm>
              <a:off x="609600" y="342900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Onsite Live News Reports</a:t>
              </a:r>
            </a:p>
          </p:txBody>
        </p:sp>
        <p:sp>
          <p:nvSpPr>
            <p:cNvPr id="7" name="Rectangle 6">
              <a:extLst>
                <a:ext uri="{FF2B5EF4-FFF2-40B4-BE49-F238E27FC236}">
                  <a16:creationId xmlns:a16="http://schemas.microsoft.com/office/drawing/2014/main" id="{30AE998C-101A-F5D5-B930-48E075DA9D68}"/>
                </a:ext>
              </a:extLst>
            </p:cNvPr>
            <p:cNvSpPr/>
            <p:nvPr/>
          </p:nvSpPr>
          <p:spPr>
            <a:xfrm>
              <a:off x="2211144" y="3429000"/>
              <a:ext cx="3697828" cy="15590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Since 1983, satellite news gathering trucks have allowed reporters the ability send live news reports from remote locations. The satellite truck is equipped with a satellite dish antenna which is pointed at a communications satellite. The truck takes the video feed from the remote reporter and sends the signal back to the television studio or production facility via satellite where the video and audio is prepared for broadcast.</a:t>
              </a:r>
            </a:p>
          </p:txBody>
        </p:sp>
      </p:grpSp>
      <p:grpSp>
        <p:nvGrpSpPr>
          <p:cNvPr id="8" name="Group 7">
            <a:extLst>
              <a:ext uri="{FF2B5EF4-FFF2-40B4-BE49-F238E27FC236}">
                <a16:creationId xmlns:a16="http://schemas.microsoft.com/office/drawing/2014/main" id="{9A67CAA3-F45D-E8D1-CD4D-DCFF4FF4F2DA}"/>
              </a:ext>
            </a:extLst>
          </p:cNvPr>
          <p:cNvGrpSpPr/>
          <p:nvPr/>
        </p:nvGrpSpPr>
        <p:grpSpPr>
          <a:xfrm>
            <a:off x="688707" y="4941751"/>
            <a:ext cx="5299373" cy="819856"/>
            <a:chOff x="609600" y="5247709"/>
            <a:chExt cx="5299373" cy="819856"/>
          </a:xfrm>
        </p:grpSpPr>
        <p:sp>
          <p:nvSpPr>
            <p:cNvPr id="9" name="Arrow: Pentagon 8">
              <a:extLst>
                <a:ext uri="{FF2B5EF4-FFF2-40B4-BE49-F238E27FC236}">
                  <a16:creationId xmlns:a16="http://schemas.microsoft.com/office/drawing/2014/main" id="{2FCF670E-5A40-4DF3-D851-74305457C2A4}"/>
                </a:ext>
              </a:extLst>
            </p:cNvPr>
            <p:cNvSpPr/>
            <p:nvPr/>
          </p:nvSpPr>
          <p:spPr>
            <a:xfrm>
              <a:off x="609600" y="5247710"/>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Satellite Radio</a:t>
              </a:r>
            </a:p>
          </p:txBody>
        </p:sp>
        <p:sp>
          <p:nvSpPr>
            <p:cNvPr id="10" name="Rectangle 9">
              <a:extLst>
                <a:ext uri="{FF2B5EF4-FFF2-40B4-BE49-F238E27FC236}">
                  <a16:creationId xmlns:a16="http://schemas.microsoft.com/office/drawing/2014/main" id="{6705785B-FF75-E369-22CF-3BE1CF5205CE}"/>
                </a:ext>
              </a:extLst>
            </p:cNvPr>
            <p:cNvSpPr/>
            <p:nvPr/>
          </p:nvSpPr>
          <p:spPr>
            <a:xfrm>
              <a:off x="2211145" y="5247709"/>
              <a:ext cx="3697828" cy="8198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Satellites may also be used by a satellite radio provider to broadcast audio channels with news, sports and entertainment programming to customers at home, work or in vehicle in both rural and urban centers.</a:t>
              </a:r>
            </a:p>
          </p:txBody>
        </p:sp>
      </p:grpSp>
      <p:grpSp>
        <p:nvGrpSpPr>
          <p:cNvPr id="11" name="Group 10">
            <a:extLst>
              <a:ext uri="{FF2B5EF4-FFF2-40B4-BE49-F238E27FC236}">
                <a16:creationId xmlns:a16="http://schemas.microsoft.com/office/drawing/2014/main" id="{CE577E01-40E7-28B0-5756-21566519B154}"/>
              </a:ext>
            </a:extLst>
          </p:cNvPr>
          <p:cNvGrpSpPr/>
          <p:nvPr/>
        </p:nvGrpSpPr>
        <p:grpSpPr>
          <a:xfrm>
            <a:off x="688707" y="3597615"/>
            <a:ext cx="5299372" cy="1175521"/>
            <a:chOff x="609600" y="4079099"/>
            <a:chExt cx="5299372" cy="1175521"/>
          </a:xfrm>
        </p:grpSpPr>
        <p:sp>
          <p:nvSpPr>
            <p:cNvPr id="12" name="Arrow: Pentagon 11">
              <a:extLst>
                <a:ext uri="{FF2B5EF4-FFF2-40B4-BE49-F238E27FC236}">
                  <a16:creationId xmlns:a16="http://schemas.microsoft.com/office/drawing/2014/main" id="{DFFB857C-1766-686C-4E34-11C803160A56}"/>
                </a:ext>
              </a:extLst>
            </p:cNvPr>
            <p:cNvSpPr/>
            <p:nvPr/>
          </p:nvSpPr>
          <p:spPr>
            <a:xfrm>
              <a:off x="609600" y="4079101"/>
              <a:ext cx="1543354"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Satellite Television</a:t>
              </a:r>
            </a:p>
          </p:txBody>
        </p:sp>
        <p:sp>
          <p:nvSpPr>
            <p:cNvPr id="13" name="Rectangle 12">
              <a:extLst>
                <a:ext uri="{FF2B5EF4-FFF2-40B4-BE49-F238E27FC236}">
                  <a16:creationId xmlns:a16="http://schemas.microsoft.com/office/drawing/2014/main" id="{A914BA72-8466-790E-30C0-75171B7B75B2}"/>
                </a:ext>
              </a:extLst>
            </p:cNvPr>
            <p:cNvSpPr/>
            <p:nvPr/>
          </p:nvSpPr>
          <p:spPr>
            <a:xfrm>
              <a:off x="2211144" y="4079099"/>
              <a:ext cx="3697828" cy="11755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Video channels broadcast by satellite are also received by Direct Broadcast Satellite (DBS) or Direct-to-Home (DTH) companies which use satellites to deliver TV channels directly to the homes of service provider subscribers that are equipped with a satellite dish and home receiver.</a:t>
              </a:r>
            </a:p>
          </p:txBody>
        </p:sp>
      </p:grpSp>
    </p:spTree>
    <p:extLst>
      <p:ext uri="{BB962C8B-B14F-4D97-AF65-F5344CB8AC3E}">
        <p14:creationId xmlns:p14="http://schemas.microsoft.com/office/powerpoint/2010/main" val="10948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3388-3B4C-12CD-281A-EB429FC18CDE}"/>
              </a:ext>
            </a:extLst>
          </p:cNvPr>
          <p:cNvSpPr>
            <a:spLocks noGrp="1"/>
          </p:cNvSpPr>
          <p:nvPr>
            <p:ph type="title"/>
          </p:nvPr>
        </p:nvSpPr>
        <p:spPr/>
        <p:txBody>
          <a:bodyPr/>
          <a:lstStyle/>
          <a:p>
            <a:r>
              <a:rPr lang="en-US" dirty="0"/>
              <a:t>Satellite Direct-to-Home achieves video delivery via radio waves received through a satellite dish</a:t>
            </a:r>
          </a:p>
        </p:txBody>
      </p:sp>
      <p:sp>
        <p:nvSpPr>
          <p:cNvPr id="3" name="Rectangle 2">
            <a:extLst>
              <a:ext uri="{FF2B5EF4-FFF2-40B4-BE49-F238E27FC236}">
                <a16:creationId xmlns:a16="http://schemas.microsoft.com/office/drawing/2014/main" id="{3647CD50-9E9F-A495-F71F-955F06346E77}"/>
              </a:ext>
            </a:extLst>
          </p:cNvPr>
          <p:cNvSpPr/>
          <p:nvPr/>
        </p:nvSpPr>
        <p:spPr>
          <a:xfrm>
            <a:off x="618478" y="1799015"/>
            <a:ext cx="5288800" cy="13115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TV distribution itself can come in many different shapes and sizes, but there are three main types of delivery models: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Satellite Direct-to-Home</a:t>
            </a:r>
          </a:p>
          <a:p>
            <a:pPr marL="171450" indent="-171450">
              <a:buFont typeface="Wingdings" panose="05000000000000000000" pitchFamily="2" charset="2"/>
              <a:buChar char="§"/>
            </a:pPr>
            <a:r>
              <a:rPr lang="en-US" sz="1200" dirty="0">
                <a:solidFill>
                  <a:schemeClr val="tx1"/>
                </a:solidFill>
              </a:rPr>
              <a:t>Terrestrial networks (e.g. Cable, IP and DTT distribution)</a:t>
            </a:r>
          </a:p>
          <a:p>
            <a:pPr marL="171450" indent="-171450">
              <a:buFont typeface="Wingdings" panose="05000000000000000000" pitchFamily="2" charset="2"/>
              <a:buChar char="§"/>
            </a:pPr>
            <a:r>
              <a:rPr lang="en-US" sz="1200" dirty="0">
                <a:solidFill>
                  <a:schemeClr val="tx1"/>
                </a:solidFill>
              </a:rPr>
              <a:t>OTT (Over-the-Top)</a:t>
            </a:r>
          </a:p>
        </p:txBody>
      </p:sp>
      <p:sp>
        <p:nvSpPr>
          <p:cNvPr id="4" name="Rectangle 3">
            <a:extLst>
              <a:ext uri="{FF2B5EF4-FFF2-40B4-BE49-F238E27FC236}">
                <a16:creationId xmlns:a16="http://schemas.microsoft.com/office/drawing/2014/main" id="{76DCF43A-0951-9CA7-1AA2-579EA0B2B0C4}"/>
              </a:ext>
            </a:extLst>
          </p:cNvPr>
          <p:cNvSpPr/>
          <p:nvPr/>
        </p:nvSpPr>
        <p:spPr>
          <a:xfrm>
            <a:off x="6220289" y="1799015"/>
            <a:ext cx="5365072" cy="44493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Direct-to-Home enables broadcasters to directly beam their channels to the viewer’s TV set. This means that viewers have no need for a separate cable connection to access the TV channels.</a:t>
            </a:r>
          </a:p>
          <a:p>
            <a:endParaRPr lang="en-US" sz="1200" dirty="0">
              <a:solidFill>
                <a:schemeClr val="tx1"/>
              </a:solidFill>
            </a:endParaRPr>
          </a:p>
          <a:p>
            <a:r>
              <a:rPr lang="en-US" sz="1200" dirty="0">
                <a:solidFill>
                  <a:schemeClr val="tx1"/>
                </a:solidFill>
              </a:rPr>
              <a:t>The biggest advantage of satellite television for broadcasters is its unique reach. </a:t>
            </a:r>
          </a:p>
          <a:p>
            <a:endParaRPr lang="en-US" sz="1200" dirty="0">
              <a:solidFill>
                <a:schemeClr val="tx1"/>
              </a:solidFill>
            </a:endParaRPr>
          </a:p>
          <a:p>
            <a:r>
              <a:rPr lang="en-US" sz="1200" dirty="0">
                <a:solidFill>
                  <a:schemeClr val="tx1"/>
                </a:solidFill>
              </a:rPr>
              <a:t>Cost is another important element for broadcasters. While some infrastructure transmission costs increase based on the number of users, with satellite transmission, costs remain the same no matter how many viewers you reach.</a:t>
            </a:r>
          </a:p>
          <a:p>
            <a:endParaRPr lang="en-US" sz="1200" dirty="0">
              <a:solidFill>
                <a:schemeClr val="tx1"/>
              </a:solidFill>
            </a:endParaRPr>
          </a:p>
          <a:p>
            <a:r>
              <a:rPr lang="en-US" sz="1200" dirty="0">
                <a:solidFill>
                  <a:schemeClr val="tx1"/>
                </a:solidFill>
              </a:rPr>
              <a:t>Another concern that potentially faces broadcasters is the maturity of DTH technology, yet DTH viewing is growing in every region and it can distribute any format, including 4k. </a:t>
            </a:r>
          </a:p>
          <a:p>
            <a:endParaRPr lang="en-US" sz="1200" dirty="0">
              <a:solidFill>
                <a:schemeClr val="tx1"/>
              </a:solidFill>
            </a:endParaRPr>
          </a:p>
          <a:p>
            <a:r>
              <a:rPr lang="en-US" sz="1200" dirty="0">
                <a:solidFill>
                  <a:schemeClr val="tx1"/>
                </a:solidFill>
              </a:rPr>
              <a:t>Among the advantages for DTH viewers are the superior quality of content, since the signal is not split through a cable, and there is no cable operator who curates and curbs channel choice.</a:t>
            </a:r>
          </a:p>
          <a:p>
            <a:endParaRPr lang="en-US" sz="1200" dirty="0">
              <a:solidFill>
                <a:schemeClr val="tx1"/>
              </a:solidFill>
            </a:endParaRPr>
          </a:p>
          <a:p>
            <a:r>
              <a:rPr lang="en-US" sz="1200" dirty="0">
                <a:solidFill>
                  <a:schemeClr val="tx1"/>
                </a:solidFill>
              </a:rPr>
              <a:t>The disadvantages for viewers largely depend on the region and prevailing business models. In some regions, viewers can access thousands of free TV channels with just a low-cost satellite dish and set-top box, and no monthly fees, while elsewhere, setting up the receiving apparatus can be more costly and require time and effort.</a:t>
            </a:r>
          </a:p>
        </p:txBody>
      </p:sp>
      <p:pic>
        <p:nvPicPr>
          <p:cNvPr id="1026" name="Picture 2">
            <a:extLst>
              <a:ext uri="{FF2B5EF4-FFF2-40B4-BE49-F238E27FC236}">
                <a16:creationId xmlns:a16="http://schemas.microsoft.com/office/drawing/2014/main" id="{37AB69CC-B737-6E88-0D07-0D77ECC7C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78" y="3030621"/>
            <a:ext cx="5288800" cy="26708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0E8180-00AC-550C-67DF-5E67AFD9776E}"/>
              </a:ext>
            </a:extLst>
          </p:cNvPr>
          <p:cNvSpPr/>
          <p:nvPr/>
        </p:nvSpPr>
        <p:spPr>
          <a:xfrm>
            <a:off x="609600" y="5781366"/>
            <a:ext cx="5297678"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Main types of TV distribution models. </a:t>
            </a:r>
          </a:p>
          <a:p>
            <a:r>
              <a:rPr lang="en-US" sz="1000" dirty="0">
                <a:solidFill>
                  <a:schemeClr val="tx1"/>
                </a:solidFill>
              </a:rPr>
              <a:t>Source: </a:t>
            </a:r>
            <a:r>
              <a:rPr lang="en-US" sz="1000" dirty="0">
                <a:hlinkClick r:id="rId3"/>
              </a:rPr>
              <a:t>A Guide to TV Distribution Models (DTH vs Terrestrial vs OTT) | Eutelsat</a:t>
            </a:r>
            <a:endParaRPr lang="en-US" sz="1000" dirty="0">
              <a:solidFill>
                <a:schemeClr val="tx1"/>
              </a:solidFill>
            </a:endParaRPr>
          </a:p>
        </p:txBody>
      </p:sp>
    </p:spTree>
    <p:extLst>
      <p:ext uri="{BB962C8B-B14F-4D97-AF65-F5344CB8AC3E}">
        <p14:creationId xmlns:p14="http://schemas.microsoft.com/office/powerpoint/2010/main" val="280270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Satellite internet is wireless internet beamed down from satellites orbiting the Earth</a:t>
            </a:r>
          </a:p>
        </p:txBody>
      </p:sp>
      <p:sp>
        <p:nvSpPr>
          <p:cNvPr id="3" name="Rectangle 2">
            <a:extLst>
              <a:ext uri="{FF2B5EF4-FFF2-40B4-BE49-F238E27FC236}">
                <a16:creationId xmlns:a16="http://schemas.microsoft.com/office/drawing/2014/main" id="{6510A56B-55EC-C6E7-D692-20F20D169FAB}"/>
              </a:ext>
            </a:extLst>
          </p:cNvPr>
          <p:cNvSpPr/>
          <p:nvPr/>
        </p:nvSpPr>
        <p:spPr>
          <a:xfrm>
            <a:off x="932948" y="3479434"/>
            <a:ext cx="4688879" cy="176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internet works by using radio waves to communicate with satellites orbiting the Earth. Data is sent and retrieved through a communication network that starts with your device and travels through your modem and satellite dish, out to a satellite in space, then back to Earth to ground stations known as network operations centers (NOC). And then, data travels back through this network—out to space and then back to your satellite dish on Earth—to deliver data on your device.</a:t>
            </a:r>
          </a:p>
          <a:p>
            <a:endParaRPr lang="en-US" sz="1200" dirty="0">
              <a:solidFill>
                <a:schemeClr val="tx1"/>
              </a:solidFill>
            </a:endParaRPr>
          </a:p>
        </p:txBody>
      </p:sp>
      <p:sp>
        <p:nvSpPr>
          <p:cNvPr id="7" name="TextBox 6">
            <a:extLst>
              <a:ext uri="{FF2B5EF4-FFF2-40B4-BE49-F238E27FC236}">
                <a16:creationId xmlns:a16="http://schemas.microsoft.com/office/drawing/2014/main" id="{B36C9C70-E6F7-590F-490C-94AE58535B67}"/>
              </a:ext>
            </a:extLst>
          </p:cNvPr>
          <p:cNvSpPr txBox="1"/>
          <p:nvPr/>
        </p:nvSpPr>
        <p:spPr>
          <a:xfrm>
            <a:off x="6515434" y="1802642"/>
            <a:ext cx="5058085" cy="16237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Satellite internet uses a five-part relay system:</a:t>
            </a:r>
          </a:p>
          <a:p>
            <a:pPr marL="171450" indent="-171450">
              <a:buFont typeface="Wingdings" panose="05000000000000000000" pitchFamily="2" charset="2"/>
              <a:buChar char="§"/>
            </a:pPr>
            <a:r>
              <a:rPr lang="en-US" dirty="0"/>
              <a:t>Internet-ready device</a:t>
            </a:r>
          </a:p>
          <a:p>
            <a:pPr marL="171450" indent="-171450">
              <a:buFont typeface="Wingdings" panose="05000000000000000000" pitchFamily="2" charset="2"/>
              <a:buChar char="§"/>
            </a:pPr>
            <a:r>
              <a:rPr lang="en-US" dirty="0"/>
              <a:t>Modem/router</a:t>
            </a:r>
          </a:p>
          <a:p>
            <a:pPr marL="171450" indent="-171450">
              <a:buFont typeface="Wingdings" panose="05000000000000000000" pitchFamily="2" charset="2"/>
              <a:buChar char="§"/>
            </a:pPr>
            <a:r>
              <a:rPr lang="en-US" dirty="0"/>
              <a:t>Satellite dish</a:t>
            </a:r>
          </a:p>
          <a:p>
            <a:pPr marL="171450" indent="-171450">
              <a:buFont typeface="Wingdings" panose="05000000000000000000" pitchFamily="2" charset="2"/>
              <a:buChar char="§"/>
            </a:pPr>
            <a:r>
              <a:rPr lang="en-US" dirty="0"/>
              <a:t>Satellite in space</a:t>
            </a:r>
          </a:p>
          <a:p>
            <a:pPr marL="171450" indent="-171450">
              <a:buFont typeface="Wingdings" panose="05000000000000000000" pitchFamily="2" charset="2"/>
              <a:buChar char="§"/>
            </a:pPr>
            <a:r>
              <a:rPr lang="en-US" dirty="0"/>
              <a:t>Network Operations Center (NOC)</a:t>
            </a:r>
          </a:p>
        </p:txBody>
      </p:sp>
      <p:sp>
        <p:nvSpPr>
          <p:cNvPr id="8" name="TextBox 7">
            <a:extLst>
              <a:ext uri="{FF2B5EF4-FFF2-40B4-BE49-F238E27FC236}">
                <a16:creationId xmlns:a16="http://schemas.microsoft.com/office/drawing/2014/main" id="{F005CCD9-2B52-FC09-F8C3-DBFC7AD2E276}"/>
              </a:ext>
            </a:extLst>
          </p:cNvPr>
          <p:cNvSpPr txBox="1"/>
          <p:nvPr/>
        </p:nvSpPr>
        <p:spPr>
          <a:xfrm>
            <a:off x="6515435" y="3479434"/>
            <a:ext cx="5058087" cy="19344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b="1" dirty="0"/>
              <a:t>Network operations center (NOC)</a:t>
            </a:r>
          </a:p>
          <a:p>
            <a:r>
              <a:rPr lang="en-US" dirty="0"/>
              <a:t>Whenever you request information from the internet, the data from that request is uploaded through the above relay. The satellite then beams that request to the NOC.</a:t>
            </a:r>
          </a:p>
          <a:p>
            <a:r>
              <a:rPr lang="en-US" dirty="0"/>
              <a:t>Using a much larger satellite dish than the one you have at home, the NOC receives your request. The NOC then taps into the internet backbone, gathers the information you requested, and sends it back through the relay to you.</a:t>
            </a:r>
          </a:p>
          <a:p>
            <a:r>
              <a:rPr lang="en-US" dirty="0"/>
              <a:t>All of this process, including beaming information into space and back twice, happens in fractions of a second.</a:t>
            </a:r>
          </a:p>
        </p:txBody>
      </p:sp>
      <p:grpSp>
        <p:nvGrpSpPr>
          <p:cNvPr id="25" name="Group 24">
            <a:extLst>
              <a:ext uri="{FF2B5EF4-FFF2-40B4-BE49-F238E27FC236}">
                <a16:creationId xmlns:a16="http://schemas.microsoft.com/office/drawing/2014/main" id="{C47031BC-2CD5-8E9C-E588-3D6EDF31653E}"/>
              </a:ext>
            </a:extLst>
          </p:cNvPr>
          <p:cNvGrpSpPr>
            <a:grpSpLocks noChangeAspect="1"/>
          </p:cNvGrpSpPr>
          <p:nvPr/>
        </p:nvGrpSpPr>
        <p:grpSpPr>
          <a:xfrm>
            <a:off x="1237751" y="1880929"/>
            <a:ext cx="3931920" cy="1364068"/>
            <a:chOff x="381000" y="2669436"/>
            <a:chExt cx="4688879" cy="1626676"/>
          </a:xfrm>
        </p:grpSpPr>
        <p:pic>
          <p:nvPicPr>
            <p:cNvPr id="26" name="Graphic 25" descr="Smart Phone with solid fill">
              <a:extLst>
                <a:ext uri="{FF2B5EF4-FFF2-40B4-BE49-F238E27FC236}">
                  <a16:creationId xmlns:a16="http://schemas.microsoft.com/office/drawing/2014/main" id="{CFEC1E29-70F4-E19F-72F6-BB55459B24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2780506"/>
              <a:ext cx="457200" cy="457200"/>
            </a:xfrm>
            <a:prstGeom prst="rect">
              <a:avLst/>
            </a:prstGeom>
          </p:spPr>
        </p:pic>
        <p:pic>
          <p:nvPicPr>
            <p:cNvPr id="27" name="Graphic 26" descr="Laptop with solid fill">
              <a:extLst>
                <a:ext uri="{FF2B5EF4-FFF2-40B4-BE49-F238E27FC236}">
                  <a16:creationId xmlns:a16="http://schemas.microsoft.com/office/drawing/2014/main" id="{39C7CE0A-73BA-CF49-BE8F-BCE36D9BD9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0" y="2780506"/>
              <a:ext cx="457200" cy="457200"/>
            </a:xfrm>
            <a:prstGeom prst="rect">
              <a:avLst/>
            </a:prstGeom>
          </p:spPr>
        </p:pic>
        <p:pic>
          <p:nvPicPr>
            <p:cNvPr id="28" name="Graphic 27" descr="Wireless router with solid fill">
              <a:extLst>
                <a:ext uri="{FF2B5EF4-FFF2-40B4-BE49-F238E27FC236}">
                  <a16:creationId xmlns:a16="http://schemas.microsoft.com/office/drawing/2014/main" id="{0614CB9B-3220-2A19-23CF-D04DFF321B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832" y="3838912"/>
              <a:ext cx="457200" cy="457200"/>
            </a:xfrm>
            <a:prstGeom prst="rect">
              <a:avLst/>
            </a:prstGeom>
          </p:spPr>
        </p:pic>
        <p:pic>
          <p:nvPicPr>
            <p:cNvPr id="29" name="Graphic 28" descr="Satellite with solid fill">
              <a:extLst>
                <a:ext uri="{FF2B5EF4-FFF2-40B4-BE49-F238E27FC236}">
                  <a16:creationId xmlns:a16="http://schemas.microsoft.com/office/drawing/2014/main" id="{1306BC47-D5A8-78BE-8A69-C27F686B6F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8931" y="2669436"/>
              <a:ext cx="457200" cy="457200"/>
            </a:xfrm>
            <a:prstGeom prst="rect">
              <a:avLst/>
            </a:prstGeom>
          </p:spPr>
        </p:pic>
        <p:pic>
          <p:nvPicPr>
            <p:cNvPr id="30" name="Graphic 29" descr="Satellite dish with solid fill">
              <a:extLst>
                <a:ext uri="{FF2B5EF4-FFF2-40B4-BE49-F238E27FC236}">
                  <a16:creationId xmlns:a16="http://schemas.microsoft.com/office/drawing/2014/main" id="{27CFB17A-E87B-4341-9A16-52122D4C1A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92152" y="3699357"/>
              <a:ext cx="457200" cy="457200"/>
            </a:xfrm>
            <a:prstGeom prst="rect">
              <a:avLst/>
            </a:prstGeom>
          </p:spPr>
        </p:pic>
        <p:pic>
          <p:nvPicPr>
            <p:cNvPr id="31" name="Graphic 30" descr="Building with solid fill">
              <a:extLst>
                <a:ext uri="{FF2B5EF4-FFF2-40B4-BE49-F238E27FC236}">
                  <a16:creationId xmlns:a16="http://schemas.microsoft.com/office/drawing/2014/main" id="{5F1B216F-A6D2-5B4F-C715-D775A7E1BE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15288" y="3756976"/>
              <a:ext cx="457200" cy="457200"/>
            </a:xfrm>
            <a:prstGeom prst="rect">
              <a:avLst/>
            </a:prstGeom>
          </p:spPr>
        </p:pic>
        <p:grpSp>
          <p:nvGrpSpPr>
            <p:cNvPr id="32" name="Group 31">
              <a:extLst>
                <a:ext uri="{FF2B5EF4-FFF2-40B4-BE49-F238E27FC236}">
                  <a16:creationId xmlns:a16="http://schemas.microsoft.com/office/drawing/2014/main" id="{65035B71-822B-FB88-65AA-16157DFF3106}"/>
                </a:ext>
              </a:extLst>
            </p:cNvPr>
            <p:cNvGrpSpPr/>
            <p:nvPr/>
          </p:nvGrpSpPr>
          <p:grpSpPr>
            <a:xfrm>
              <a:off x="838200" y="3320249"/>
              <a:ext cx="152400" cy="407208"/>
              <a:chOff x="838200" y="3320249"/>
              <a:chExt cx="152400" cy="407208"/>
            </a:xfrm>
          </p:grpSpPr>
          <p:cxnSp>
            <p:nvCxnSpPr>
              <p:cNvPr id="44" name="Straight Arrow Connector 43">
                <a:extLst>
                  <a:ext uri="{FF2B5EF4-FFF2-40B4-BE49-F238E27FC236}">
                    <a16:creationId xmlns:a16="http://schemas.microsoft.com/office/drawing/2014/main" id="{B5C3B6FF-F063-CD84-D4BE-EE63BA70F977}"/>
                  </a:ext>
                </a:extLst>
              </p:cNvPr>
              <p:cNvCxnSpPr/>
              <p:nvPr/>
            </p:nvCxnSpPr>
            <p:spPr>
              <a:xfrm>
                <a:off x="838200" y="33202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845317-7EF4-327D-1D6A-D95F788C6AFF}"/>
                  </a:ext>
                </a:extLst>
              </p:cNvPr>
              <p:cNvCxnSpPr>
                <a:cxnSpLocks/>
              </p:cNvCxnSpPr>
              <p:nvPr/>
            </p:nvCxnSpPr>
            <p:spPr>
              <a:xfrm flipV="1">
                <a:off x="990600" y="33328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2A66FD7-45C3-77AB-CD27-F677E4EA3616}"/>
                </a:ext>
              </a:extLst>
            </p:cNvPr>
            <p:cNvGrpSpPr/>
            <p:nvPr/>
          </p:nvGrpSpPr>
          <p:grpSpPr>
            <a:xfrm rot="5400000">
              <a:off x="1430974" y="3876753"/>
              <a:ext cx="152400" cy="407208"/>
              <a:chOff x="990600" y="3472649"/>
              <a:chExt cx="152400" cy="407208"/>
            </a:xfrm>
          </p:grpSpPr>
          <p:cxnSp>
            <p:nvCxnSpPr>
              <p:cNvPr id="42" name="Straight Arrow Connector 41">
                <a:extLst>
                  <a:ext uri="{FF2B5EF4-FFF2-40B4-BE49-F238E27FC236}">
                    <a16:creationId xmlns:a16="http://schemas.microsoft.com/office/drawing/2014/main" id="{184BBE45-2377-911F-DCE4-2CAD09274347}"/>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E7F1B2-07B2-FD10-CBAB-870849F50AB8}"/>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3631040-6769-2110-76AD-9FEAA8E7EA2F}"/>
                </a:ext>
              </a:extLst>
            </p:cNvPr>
            <p:cNvGrpSpPr/>
            <p:nvPr/>
          </p:nvGrpSpPr>
          <p:grpSpPr>
            <a:xfrm rot="2753796">
              <a:off x="2676756" y="3205422"/>
              <a:ext cx="152400" cy="407208"/>
              <a:chOff x="990600" y="3472649"/>
              <a:chExt cx="152400" cy="407208"/>
            </a:xfrm>
          </p:grpSpPr>
          <p:cxnSp>
            <p:nvCxnSpPr>
              <p:cNvPr id="40" name="Straight Arrow Connector 39">
                <a:extLst>
                  <a:ext uri="{FF2B5EF4-FFF2-40B4-BE49-F238E27FC236}">
                    <a16:creationId xmlns:a16="http://schemas.microsoft.com/office/drawing/2014/main" id="{8E1C7F50-C34B-2E06-9801-4470CCD423FE}"/>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31DE720-9796-33EC-AD53-152E78A8B0A0}"/>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0EE58A7-E1EA-4C5E-DD9F-5D5EA9E5CBB4}"/>
                </a:ext>
              </a:extLst>
            </p:cNvPr>
            <p:cNvGrpSpPr/>
            <p:nvPr/>
          </p:nvGrpSpPr>
          <p:grpSpPr>
            <a:xfrm rot="18953796">
              <a:off x="3924933" y="3208241"/>
              <a:ext cx="152400" cy="407208"/>
              <a:chOff x="990600" y="3472649"/>
              <a:chExt cx="152400" cy="407208"/>
            </a:xfrm>
          </p:grpSpPr>
          <p:cxnSp>
            <p:nvCxnSpPr>
              <p:cNvPr id="38" name="Straight Arrow Connector 37">
                <a:extLst>
                  <a:ext uri="{FF2B5EF4-FFF2-40B4-BE49-F238E27FC236}">
                    <a16:creationId xmlns:a16="http://schemas.microsoft.com/office/drawing/2014/main" id="{A5859E27-236C-AF42-9D18-C4206560DB00}"/>
                  </a:ext>
                </a:extLst>
              </p:cNvPr>
              <p:cNvCxnSpPr/>
              <p:nvPr/>
            </p:nvCxnSpPr>
            <p:spPr>
              <a:xfrm>
                <a:off x="990600" y="3472649"/>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0BF1CFC-62F0-26BC-F62F-E7502A56E4EB}"/>
                  </a:ext>
                </a:extLst>
              </p:cNvPr>
              <p:cNvCxnSpPr>
                <a:cxnSpLocks/>
              </p:cNvCxnSpPr>
              <p:nvPr/>
            </p:nvCxnSpPr>
            <p:spPr>
              <a:xfrm flipV="1">
                <a:off x="1143000" y="3485226"/>
                <a:ext cx="0" cy="3946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Graphic 35" descr="Satellite dish with solid fill">
              <a:extLst>
                <a:ext uri="{FF2B5EF4-FFF2-40B4-BE49-F238E27FC236}">
                  <a16:creationId xmlns:a16="http://schemas.microsoft.com/office/drawing/2014/main" id="{F2238010-003A-9109-0CD8-08205A4883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12679" y="3785975"/>
              <a:ext cx="457200" cy="457200"/>
            </a:xfrm>
            <a:prstGeom prst="rect">
              <a:avLst/>
            </a:prstGeom>
          </p:spPr>
        </p:pic>
        <p:pic>
          <p:nvPicPr>
            <p:cNvPr id="37" name="Graphic 36" descr="Home with solid fill">
              <a:extLst>
                <a:ext uri="{FF2B5EF4-FFF2-40B4-BE49-F238E27FC236}">
                  <a16:creationId xmlns:a16="http://schemas.microsoft.com/office/drawing/2014/main" id="{9F1227AD-2FD7-25E6-E4AD-DF02731275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59737" y="3838912"/>
              <a:ext cx="457200" cy="457200"/>
            </a:xfrm>
            <a:prstGeom prst="rect">
              <a:avLst/>
            </a:prstGeom>
          </p:spPr>
        </p:pic>
      </p:grpSp>
      <p:sp>
        <p:nvSpPr>
          <p:cNvPr id="46" name="Rectangle 45">
            <a:extLst>
              <a:ext uri="{FF2B5EF4-FFF2-40B4-BE49-F238E27FC236}">
                <a16:creationId xmlns:a16="http://schemas.microsoft.com/office/drawing/2014/main" id="{71959C7F-147B-4EF1-6020-F53D59557937}"/>
              </a:ext>
            </a:extLst>
          </p:cNvPr>
          <p:cNvSpPr/>
          <p:nvPr/>
        </p:nvSpPr>
        <p:spPr>
          <a:xfrm>
            <a:off x="609600" y="5388746"/>
            <a:ext cx="10972800" cy="859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internet provides web access through satellites orbiting Earth, enabling connectivity in remote regions. </a:t>
            </a:r>
            <a:r>
              <a:rPr lang="en-US" sz="1200" b="1" dirty="0">
                <a:solidFill>
                  <a:schemeClr val="tx1"/>
                </a:solidFill>
              </a:rPr>
              <a:t>Initially reliant on large, geostationary satellites </a:t>
            </a:r>
            <a:r>
              <a:rPr lang="en-US" sz="1200" dirty="0">
                <a:solidFill>
                  <a:schemeClr val="tx1"/>
                </a:solidFill>
              </a:rPr>
              <a:t>positioned about 35,800 km above the equator, this technology has seen significant evolution. These satellites suffered from high latency issues, impacting the speed and efficiency of data transmission. Recent years have seen </a:t>
            </a:r>
            <a:r>
              <a:rPr lang="en-US" sz="1200" b="1" dirty="0">
                <a:solidFill>
                  <a:schemeClr val="tx1"/>
                </a:solidFill>
              </a:rPr>
              <a:t>a shift toward Low Earth Orbit (LEO) </a:t>
            </a:r>
            <a:r>
              <a:rPr lang="en-US" sz="1200" dirty="0">
                <a:solidFill>
                  <a:schemeClr val="tx1"/>
                </a:solidFill>
              </a:rPr>
              <a:t>satellites, which orbit much closer to the surface at approximately 500 km to 2,000 km. This advancement has reduced latency and improved the overall speed and reliability of satellite internet services.</a:t>
            </a:r>
          </a:p>
        </p:txBody>
      </p:sp>
    </p:spTree>
    <p:extLst>
      <p:ext uri="{BB962C8B-B14F-4D97-AF65-F5344CB8AC3E}">
        <p14:creationId xmlns:p14="http://schemas.microsoft.com/office/powerpoint/2010/main" val="8220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123-71F9-F474-D85C-7812A406B655}"/>
              </a:ext>
            </a:extLst>
          </p:cNvPr>
          <p:cNvSpPr>
            <a:spLocks noGrp="1"/>
          </p:cNvSpPr>
          <p:nvPr>
            <p:ph type="title"/>
          </p:nvPr>
        </p:nvSpPr>
        <p:spPr/>
        <p:txBody>
          <a:bodyPr/>
          <a:lstStyle/>
          <a:p>
            <a:r>
              <a:rPr lang="en-US" dirty="0"/>
              <a:t>Satellites can often be used to connect IoT devices so they may transmit data, even when they are operating far beyond the coverage of terrestrial data networks</a:t>
            </a:r>
          </a:p>
        </p:txBody>
      </p:sp>
      <p:sp>
        <p:nvSpPr>
          <p:cNvPr id="3" name="Rectangle 2">
            <a:extLst>
              <a:ext uri="{FF2B5EF4-FFF2-40B4-BE49-F238E27FC236}">
                <a16:creationId xmlns:a16="http://schemas.microsoft.com/office/drawing/2014/main" id="{461A4131-FB0B-E9C0-09C3-6FAA4DCB27EF}"/>
              </a:ext>
            </a:extLst>
          </p:cNvPr>
          <p:cNvSpPr/>
          <p:nvPr/>
        </p:nvSpPr>
        <p:spPr>
          <a:xfrm>
            <a:off x="618478" y="1799015"/>
            <a:ext cx="10963922" cy="722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IoT devices can range in complexity, providing simple identification or location data to complex machine to machine (M2M) communication.  When connected, the IoT devices can provide sensor data indicating information such as location and operating conditions.  Such automated monitoring can be invaluable for increased efficiency and production for a wide variety of applications including the following:</a:t>
            </a:r>
          </a:p>
        </p:txBody>
      </p:sp>
      <p:grpSp>
        <p:nvGrpSpPr>
          <p:cNvPr id="4" name="Group 3">
            <a:extLst>
              <a:ext uri="{FF2B5EF4-FFF2-40B4-BE49-F238E27FC236}">
                <a16:creationId xmlns:a16="http://schemas.microsoft.com/office/drawing/2014/main" id="{711CEC60-5ED1-64F9-96B4-176AF862492A}"/>
              </a:ext>
            </a:extLst>
          </p:cNvPr>
          <p:cNvGrpSpPr/>
          <p:nvPr/>
        </p:nvGrpSpPr>
        <p:grpSpPr>
          <a:xfrm>
            <a:off x="609600" y="2496789"/>
            <a:ext cx="5378479" cy="882079"/>
            <a:chOff x="530493" y="3429000"/>
            <a:chExt cx="5378479" cy="882079"/>
          </a:xfrm>
        </p:grpSpPr>
        <p:sp>
          <p:nvSpPr>
            <p:cNvPr id="5" name="Arrow: Pentagon 4">
              <a:extLst>
                <a:ext uri="{FF2B5EF4-FFF2-40B4-BE49-F238E27FC236}">
                  <a16:creationId xmlns:a16="http://schemas.microsoft.com/office/drawing/2014/main" id="{4ADA81E3-5B9A-23B3-A991-3A4815D07BB0}"/>
                </a:ext>
              </a:extLst>
            </p:cNvPr>
            <p:cNvSpPr/>
            <p:nvPr/>
          </p:nvSpPr>
          <p:spPr>
            <a:xfrm>
              <a:off x="530493" y="3429000"/>
              <a:ext cx="1084947"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Asset Tracking</a:t>
              </a:r>
            </a:p>
          </p:txBody>
        </p:sp>
        <p:sp>
          <p:nvSpPr>
            <p:cNvPr id="6" name="Rectangle 5">
              <a:extLst>
                <a:ext uri="{FF2B5EF4-FFF2-40B4-BE49-F238E27FC236}">
                  <a16:creationId xmlns:a16="http://schemas.microsoft.com/office/drawing/2014/main" id="{E63248FF-84AB-E005-9157-3AB464772A98}"/>
                </a:ext>
              </a:extLst>
            </p:cNvPr>
            <p:cNvSpPr/>
            <p:nvPr/>
          </p:nvSpPr>
          <p:spPr>
            <a:xfrm>
              <a:off x="1615438" y="3429001"/>
              <a:ext cx="4293534" cy="882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is a prime application for IoT.  Tracking the location of assets and inventory is critical for both businesses and government and managing the assets is easier when using IoT remote asset tracking solutions. </a:t>
              </a:r>
            </a:p>
          </p:txBody>
        </p:sp>
      </p:grpSp>
      <p:grpSp>
        <p:nvGrpSpPr>
          <p:cNvPr id="10" name="Group 9">
            <a:extLst>
              <a:ext uri="{FF2B5EF4-FFF2-40B4-BE49-F238E27FC236}">
                <a16:creationId xmlns:a16="http://schemas.microsoft.com/office/drawing/2014/main" id="{20F40BA1-E3AC-3B4E-087A-BC4FF2B774A5}"/>
              </a:ext>
            </a:extLst>
          </p:cNvPr>
          <p:cNvGrpSpPr/>
          <p:nvPr/>
        </p:nvGrpSpPr>
        <p:grpSpPr>
          <a:xfrm>
            <a:off x="6283026" y="2496789"/>
            <a:ext cx="5299374" cy="1913936"/>
            <a:chOff x="609598" y="4079099"/>
            <a:chExt cx="5299374" cy="1913936"/>
          </a:xfrm>
        </p:grpSpPr>
        <p:sp>
          <p:nvSpPr>
            <p:cNvPr id="11" name="Arrow: Pentagon 10">
              <a:extLst>
                <a:ext uri="{FF2B5EF4-FFF2-40B4-BE49-F238E27FC236}">
                  <a16:creationId xmlns:a16="http://schemas.microsoft.com/office/drawing/2014/main" id="{6D0FDC28-274E-1BD8-432E-060B06CF772B}"/>
                </a:ext>
              </a:extLst>
            </p:cNvPr>
            <p:cNvSpPr/>
            <p:nvPr/>
          </p:nvSpPr>
          <p:spPr>
            <a:xfrm>
              <a:off x="609598" y="4079101"/>
              <a:ext cx="1005840" cy="365760"/>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Maritime Applications</a:t>
              </a:r>
            </a:p>
          </p:txBody>
        </p:sp>
        <p:sp>
          <p:nvSpPr>
            <p:cNvPr id="12" name="Rectangle 11">
              <a:extLst>
                <a:ext uri="{FF2B5EF4-FFF2-40B4-BE49-F238E27FC236}">
                  <a16:creationId xmlns:a16="http://schemas.microsoft.com/office/drawing/2014/main" id="{4B2F2874-51BD-8A61-DF7D-406C3C0F51B7}"/>
                </a:ext>
              </a:extLst>
            </p:cNvPr>
            <p:cNvSpPr/>
            <p:nvPr/>
          </p:nvSpPr>
          <p:spPr>
            <a:xfrm>
              <a:off x="1615440" y="4079099"/>
              <a:ext cx="4293532" cy="1913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are often ideally suited for satellite IoT solutions thanks to the ability of satellites to offer coverage and service offshore and far from land-based data coverage.  Such applications include the following:</a:t>
              </a:r>
            </a:p>
            <a:p>
              <a:pPr marL="171450" indent="-171450">
                <a:buFont typeface="Wingdings" panose="05000000000000000000" pitchFamily="2" charset="2"/>
                <a:buChar char="§"/>
              </a:pPr>
              <a:r>
                <a:rPr lang="en-US" sz="1200" dirty="0">
                  <a:solidFill>
                    <a:schemeClr val="tx1"/>
                  </a:solidFill>
                </a:rPr>
                <a:t>Vessel Monitoring Systems (VMS) and VMS Compliance</a:t>
              </a:r>
            </a:p>
            <a:p>
              <a:pPr marL="171450" indent="-171450">
                <a:buFont typeface="Wingdings" panose="05000000000000000000" pitchFamily="2" charset="2"/>
                <a:buChar char="§"/>
              </a:pPr>
              <a:r>
                <a:rPr lang="en-US" sz="1200" dirty="0">
                  <a:solidFill>
                    <a:schemeClr val="tx1"/>
                  </a:solidFill>
                </a:rPr>
                <a:t>Enhanced Maritime Location and Safety</a:t>
              </a:r>
            </a:p>
            <a:p>
              <a:pPr marL="171450" indent="-171450">
                <a:buFont typeface="Wingdings" panose="05000000000000000000" pitchFamily="2" charset="2"/>
                <a:buChar char="§"/>
              </a:pPr>
              <a:r>
                <a:rPr lang="en-US" sz="1200" dirty="0">
                  <a:solidFill>
                    <a:schemeClr val="tx1"/>
                  </a:solidFill>
                </a:rPr>
                <a:t>Monitoring of Maritime Vessel Conditions such as Engine Performance</a:t>
              </a:r>
            </a:p>
            <a:p>
              <a:pPr marL="171450" indent="-171450">
                <a:buFont typeface="Wingdings" panose="05000000000000000000" pitchFamily="2" charset="2"/>
                <a:buChar char="§"/>
              </a:pPr>
              <a:r>
                <a:rPr lang="en-US" sz="1200" dirty="0">
                  <a:solidFill>
                    <a:schemeClr val="tx1"/>
                  </a:solidFill>
                </a:rPr>
                <a:t>Remote Buoy Location and Monitoring of Maritime Environmental Conditions</a:t>
              </a:r>
            </a:p>
          </p:txBody>
        </p:sp>
      </p:grpSp>
      <p:grpSp>
        <p:nvGrpSpPr>
          <p:cNvPr id="13" name="Group 12">
            <a:extLst>
              <a:ext uri="{FF2B5EF4-FFF2-40B4-BE49-F238E27FC236}">
                <a16:creationId xmlns:a16="http://schemas.microsoft.com/office/drawing/2014/main" id="{940990B0-960E-55F7-E8D6-BDF7DDF021B2}"/>
              </a:ext>
            </a:extLst>
          </p:cNvPr>
          <p:cNvGrpSpPr/>
          <p:nvPr/>
        </p:nvGrpSpPr>
        <p:grpSpPr>
          <a:xfrm>
            <a:off x="609600" y="3510263"/>
            <a:ext cx="5378479" cy="1254942"/>
            <a:chOff x="530493" y="3428999"/>
            <a:chExt cx="5378479" cy="1254942"/>
          </a:xfrm>
        </p:grpSpPr>
        <p:sp>
          <p:nvSpPr>
            <p:cNvPr id="14" name="Arrow: Pentagon 13">
              <a:extLst>
                <a:ext uri="{FF2B5EF4-FFF2-40B4-BE49-F238E27FC236}">
                  <a16:creationId xmlns:a16="http://schemas.microsoft.com/office/drawing/2014/main" id="{346F3636-821C-77D6-CB88-FA1A12016C9D}"/>
                </a:ext>
              </a:extLst>
            </p:cNvPr>
            <p:cNvSpPr/>
            <p:nvPr/>
          </p:nvSpPr>
          <p:spPr>
            <a:xfrm>
              <a:off x="530493" y="3428999"/>
              <a:ext cx="1084947" cy="722243"/>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Remote Industrial Assets</a:t>
              </a:r>
            </a:p>
          </p:txBody>
        </p:sp>
        <p:sp>
          <p:nvSpPr>
            <p:cNvPr id="15" name="Rectangle 14">
              <a:extLst>
                <a:ext uri="{FF2B5EF4-FFF2-40B4-BE49-F238E27FC236}">
                  <a16:creationId xmlns:a16="http://schemas.microsoft.com/office/drawing/2014/main" id="{70D8F45F-949E-A05C-17DA-435F8EDB16C4}"/>
                </a:ext>
              </a:extLst>
            </p:cNvPr>
            <p:cNvSpPr/>
            <p:nvPr/>
          </p:nvSpPr>
          <p:spPr>
            <a:xfrm>
              <a:off x="1615440" y="3429001"/>
              <a:ext cx="4293532" cy="1254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are often times located in areas underserved or completely unserved by terrestrial mobile data companies.  Coverage offered by satellites is often times the only way remote industrial equipment can remain connected to the internet.    Many applications rely on IoT connected devices to monitor equipment, change equipment settings and manage assets.</a:t>
              </a:r>
            </a:p>
          </p:txBody>
        </p:sp>
      </p:grpSp>
      <p:grpSp>
        <p:nvGrpSpPr>
          <p:cNvPr id="16" name="Group 15">
            <a:extLst>
              <a:ext uri="{FF2B5EF4-FFF2-40B4-BE49-F238E27FC236}">
                <a16:creationId xmlns:a16="http://schemas.microsoft.com/office/drawing/2014/main" id="{82190114-85C2-B612-2326-C34D30B5A019}"/>
              </a:ext>
            </a:extLst>
          </p:cNvPr>
          <p:cNvGrpSpPr/>
          <p:nvPr/>
        </p:nvGrpSpPr>
        <p:grpSpPr>
          <a:xfrm>
            <a:off x="6283028" y="4512019"/>
            <a:ext cx="5299372" cy="1746740"/>
            <a:chOff x="609600" y="4079099"/>
            <a:chExt cx="5299372" cy="1746740"/>
          </a:xfrm>
        </p:grpSpPr>
        <p:sp>
          <p:nvSpPr>
            <p:cNvPr id="17" name="Arrow: Pentagon 16">
              <a:extLst>
                <a:ext uri="{FF2B5EF4-FFF2-40B4-BE49-F238E27FC236}">
                  <a16:creationId xmlns:a16="http://schemas.microsoft.com/office/drawing/2014/main" id="{27AFFDE6-1AE4-B433-F254-ACE9268C945F}"/>
                </a:ext>
              </a:extLst>
            </p:cNvPr>
            <p:cNvSpPr/>
            <p:nvPr/>
          </p:nvSpPr>
          <p:spPr>
            <a:xfrm>
              <a:off x="609600" y="4079101"/>
              <a:ext cx="1005840" cy="610396"/>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The Connected Car</a:t>
              </a:r>
            </a:p>
          </p:txBody>
        </p:sp>
        <p:sp>
          <p:nvSpPr>
            <p:cNvPr id="18" name="Rectangle 17">
              <a:extLst>
                <a:ext uri="{FF2B5EF4-FFF2-40B4-BE49-F238E27FC236}">
                  <a16:creationId xmlns:a16="http://schemas.microsoft.com/office/drawing/2014/main" id="{CFC64D14-7019-B92F-F83A-636F83B94D03}"/>
                </a:ext>
              </a:extLst>
            </p:cNvPr>
            <p:cNvSpPr/>
            <p:nvPr/>
          </p:nvSpPr>
          <p:spPr>
            <a:xfrm>
              <a:off x="1615440" y="4079099"/>
              <a:ext cx="4293532" cy="1746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Most new vehicles today have the option available to connect to the internet via terrestrial mobile networks to power such things as on-board Wi-Fi or streaming music.  Yes, cars do connect to satellites for GPS navigation but connecting to the internet is done primarily through terrestrial networks. </a:t>
              </a:r>
            </a:p>
            <a:p>
              <a:r>
                <a:rPr lang="en-US" sz="1200" dirty="0">
                  <a:solidFill>
                    <a:schemeClr val="tx1"/>
                  </a:solidFill>
                </a:rPr>
                <a:t>The possibility of one day accessing the ubiquitous coverage offered by satellites is an attractive feature for designers of future connected cars because there are many vehicles that operate in areas underserved or unserved by mobile internet services.  </a:t>
              </a:r>
            </a:p>
          </p:txBody>
        </p:sp>
      </p:grpSp>
      <p:grpSp>
        <p:nvGrpSpPr>
          <p:cNvPr id="19" name="Group 18">
            <a:extLst>
              <a:ext uri="{FF2B5EF4-FFF2-40B4-BE49-F238E27FC236}">
                <a16:creationId xmlns:a16="http://schemas.microsoft.com/office/drawing/2014/main" id="{98010EF6-9898-2D8A-E896-3C28C35939F3}"/>
              </a:ext>
            </a:extLst>
          </p:cNvPr>
          <p:cNvGrpSpPr/>
          <p:nvPr/>
        </p:nvGrpSpPr>
        <p:grpSpPr>
          <a:xfrm>
            <a:off x="618478" y="4896600"/>
            <a:ext cx="5369601" cy="1254942"/>
            <a:chOff x="539371" y="3428999"/>
            <a:chExt cx="5369601" cy="1254942"/>
          </a:xfrm>
        </p:grpSpPr>
        <p:sp>
          <p:nvSpPr>
            <p:cNvPr id="20" name="Arrow: Pentagon 19">
              <a:extLst>
                <a:ext uri="{FF2B5EF4-FFF2-40B4-BE49-F238E27FC236}">
                  <a16:creationId xmlns:a16="http://schemas.microsoft.com/office/drawing/2014/main" id="{B1C063C9-6B5B-5109-7028-E1A47CF01A3E}"/>
                </a:ext>
              </a:extLst>
            </p:cNvPr>
            <p:cNvSpPr/>
            <p:nvPr/>
          </p:nvSpPr>
          <p:spPr>
            <a:xfrm>
              <a:off x="539371" y="3428999"/>
              <a:ext cx="1076069" cy="722243"/>
            </a:xfrm>
            <a:prstGeom prst="homePlate">
              <a:avLst>
                <a:gd name="adj" fmla="val 8622"/>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r>
                <a:rPr lang="en-US" sz="1200" dirty="0">
                  <a:solidFill>
                    <a:srgbClr val="0070C0"/>
                  </a:solidFill>
                </a:rPr>
                <a:t>Smart grid management</a:t>
              </a:r>
            </a:p>
          </p:txBody>
        </p:sp>
        <p:sp>
          <p:nvSpPr>
            <p:cNvPr id="21" name="Rectangle 20">
              <a:extLst>
                <a:ext uri="{FF2B5EF4-FFF2-40B4-BE49-F238E27FC236}">
                  <a16:creationId xmlns:a16="http://schemas.microsoft.com/office/drawing/2014/main" id="{C647B857-B3C0-616D-46CC-775E1FBB477A}"/>
                </a:ext>
              </a:extLst>
            </p:cNvPr>
            <p:cNvSpPr/>
            <p:nvPr/>
          </p:nvSpPr>
          <p:spPr>
            <a:xfrm>
              <a:off x="1615440" y="3429001"/>
              <a:ext cx="4293532" cy="1254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With utilities companies increasingly moving towards smart grids, where electricity distribution and consumption can be effectively managed, companies are looking to monitor and automate reclosers, manage advanced metering infrastructure and address other aspects of the smart grid. Satellite connectivity can power this as well as aid workforce safety.</a:t>
              </a:r>
            </a:p>
          </p:txBody>
        </p:sp>
      </p:grpSp>
    </p:spTree>
    <p:extLst>
      <p:ext uri="{BB962C8B-B14F-4D97-AF65-F5344CB8AC3E}">
        <p14:creationId xmlns:p14="http://schemas.microsoft.com/office/powerpoint/2010/main" val="297761991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2005</Words>
  <Application>Microsoft Office PowerPoint</Application>
  <PresentationFormat>Widescreen</PresentationFormat>
  <Paragraphs>98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Stolzl Book</vt:lpstr>
      <vt:lpstr>Wingdings</vt:lpstr>
      <vt:lpstr>Stolzl</vt:lpstr>
      <vt:lpstr>Arial</vt:lpstr>
      <vt:lpstr>Stolzl Bold</vt:lpstr>
      <vt:lpstr>Calibri</vt:lpstr>
      <vt:lpstr>Office Theme</vt:lpstr>
      <vt:lpstr>Satellite Communication Systems</vt:lpstr>
      <vt:lpstr>06 Satellite Communication Services</vt:lpstr>
      <vt:lpstr>Satellite communications enables voice and data communication services across the globe</vt:lpstr>
      <vt:lpstr>Mobile communications provide a user with two-way voice or data communications services by using some form of portable wireless technology</vt:lpstr>
      <vt:lpstr>On January 2, 2024, Starlink launched to orbit first six satellites with Direct to Cell capabilities</vt:lpstr>
      <vt:lpstr>Communications satellites are used to broadcast news, sports, concerts and other programming live as events happened</vt:lpstr>
      <vt:lpstr>Satellite Direct-to-Home achieves video delivery via radio waves received through a satellite dish</vt:lpstr>
      <vt:lpstr>Satellite internet is wireless internet beamed down from satellites orbiting the Earth</vt:lpstr>
      <vt:lpstr>Satellites can often be used to connect IoT devices so they may transmit data, even when they are operating far beyond the coverage of terrestrial data networks</vt:lpstr>
      <vt:lpstr>A simplified diagram of how satellite communications operates with IoT technologies for various industrial applications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540</cp:revision>
  <dcterms:created xsi:type="dcterms:W3CDTF">2018-01-24T13:33:55Z</dcterms:created>
  <dcterms:modified xsi:type="dcterms:W3CDTF">2024-09-11T10:57:49Z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