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7"/>
  </p:notesMasterIdLst>
  <p:sldIdLst>
    <p:sldId id="275" r:id="rId2"/>
    <p:sldId id="276" r:id="rId3"/>
    <p:sldId id="266" r:id="rId4"/>
    <p:sldId id="259" r:id="rId5"/>
    <p:sldId id="274" r:id="rId6"/>
    <p:sldId id="269" r:id="rId7"/>
    <p:sldId id="258" r:id="rId8"/>
    <p:sldId id="261" r:id="rId9"/>
    <p:sldId id="265" r:id="rId10"/>
    <p:sldId id="271" r:id="rId11"/>
    <p:sldId id="264" r:id="rId12"/>
    <p:sldId id="273" r:id="rId13"/>
    <p:sldId id="272" r:id="rId14"/>
    <p:sldId id="268" r:id="rId15"/>
    <p:sldId id="263" r:id="rId16"/>
  </p:sldIdLst>
  <p:sldSz cx="12192000" cy="6858000"/>
  <p:notesSz cx="6858000" cy="9144000"/>
  <p:embeddedFontLst>
    <p:embeddedFont>
      <p:font typeface="Stolzl" panose="020B0604020202020204" charset="0"/>
      <p:regular r:id="rId18"/>
    </p:embeddedFont>
    <p:embeddedFont>
      <p:font typeface="Stolzl Bold" panose="00000800000000000000" charset="0"/>
      <p:bold r:id="rId19"/>
    </p:embeddedFont>
    <p:embeddedFont>
      <p:font typeface="Stolzl Book" panose="00000500000000000000" charset="0"/>
      <p:regular r:id="rId20"/>
    </p:embeddedFont>
    <p:embeddedFont>
      <p:font typeface="Tahoma" panose="020B0604030504040204" pitchFamily="34"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615CCA-FF3B-4A2B-B960-80EE2EFE913D}" v="239" dt="2024-12-17T16:36:26.1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66" autoAdjust="0"/>
  </p:normalViewPr>
  <p:slideViewPr>
    <p:cSldViewPr snapToGrid="0" showGuides="1">
      <p:cViewPr varScale="1">
        <p:scale>
          <a:sx n="102" d="100"/>
          <a:sy n="102" d="100"/>
        </p:scale>
        <p:origin x="114"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12/16/2024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dirty="0"/>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a:t>
            </a:fld>
            <a:endParaRPr lang="en-US" dirty="0"/>
          </a:p>
        </p:txBody>
      </p:sp>
    </p:spTree>
    <p:extLst>
      <p:ext uri="{BB962C8B-B14F-4D97-AF65-F5344CB8AC3E}">
        <p14:creationId xmlns:p14="http://schemas.microsoft.com/office/powerpoint/2010/main" val="3680006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10</a:t>
            </a:fld>
            <a:endParaRPr lang="en-US" dirty="0"/>
          </a:p>
        </p:txBody>
      </p:sp>
    </p:spTree>
    <p:extLst>
      <p:ext uri="{BB962C8B-B14F-4D97-AF65-F5344CB8AC3E}">
        <p14:creationId xmlns:p14="http://schemas.microsoft.com/office/powerpoint/2010/main" val="3222441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11</a:t>
            </a:fld>
            <a:endParaRPr lang="en-US" dirty="0"/>
          </a:p>
        </p:txBody>
      </p:sp>
    </p:spTree>
    <p:extLst>
      <p:ext uri="{BB962C8B-B14F-4D97-AF65-F5344CB8AC3E}">
        <p14:creationId xmlns:p14="http://schemas.microsoft.com/office/powerpoint/2010/main" val="614462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12</a:t>
            </a:fld>
            <a:endParaRPr lang="en-US" dirty="0"/>
          </a:p>
        </p:txBody>
      </p:sp>
    </p:spTree>
    <p:extLst>
      <p:ext uri="{BB962C8B-B14F-4D97-AF65-F5344CB8AC3E}">
        <p14:creationId xmlns:p14="http://schemas.microsoft.com/office/powerpoint/2010/main" val="2855686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13</a:t>
            </a:fld>
            <a:endParaRPr lang="en-US" dirty="0"/>
          </a:p>
        </p:txBody>
      </p:sp>
    </p:spTree>
    <p:extLst>
      <p:ext uri="{BB962C8B-B14F-4D97-AF65-F5344CB8AC3E}">
        <p14:creationId xmlns:p14="http://schemas.microsoft.com/office/powerpoint/2010/main" val="523807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14</a:t>
            </a:fld>
            <a:endParaRPr lang="en-US" dirty="0"/>
          </a:p>
        </p:txBody>
      </p:sp>
    </p:spTree>
    <p:extLst>
      <p:ext uri="{BB962C8B-B14F-4D97-AF65-F5344CB8AC3E}">
        <p14:creationId xmlns:p14="http://schemas.microsoft.com/office/powerpoint/2010/main" val="2859877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15</a:t>
            </a:fld>
            <a:endParaRPr lang="en-US" dirty="0"/>
          </a:p>
        </p:txBody>
      </p:sp>
    </p:spTree>
    <p:extLst>
      <p:ext uri="{BB962C8B-B14F-4D97-AF65-F5344CB8AC3E}">
        <p14:creationId xmlns:p14="http://schemas.microsoft.com/office/powerpoint/2010/main" val="3478428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2</a:t>
            </a:fld>
            <a:endParaRPr lang="en-US" dirty="0"/>
          </a:p>
        </p:txBody>
      </p:sp>
    </p:spTree>
    <p:extLst>
      <p:ext uri="{BB962C8B-B14F-4D97-AF65-F5344CB8AC3E}">
        <p14:creationId xmlns:p14="http://schemas.microsoft.com/office/powerpoint/2010/main" val="3618445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3</a:t>
            </a:fld>
            <a:endParaRPr lang="en-US" dirty="0"/>
          </a:p>
        </p:txBody>
      </p:sp>
    </p:spTree>
    <p:extLst>
      <p:ext uri="{BB962C8B-B14F-4D97-AF65-F5344CB8AC3E}">
        <p14:creationId xmlns:p14="http://schemas.microsoft.com/office/powerpoint/2010/main" val="2447747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4</a:t>
            </a:fld>
            <a:endParaRPr lang="en-US" dirty="0"/>
          </a:p>
        </p:txBody>
      </p:sp>
    </p:spTree>
    <p:extLst>
      <p:ext uri="{BB962C8B-B14F-4D97-AF65-F5344CB8AC3E}">
        <p14:creationId xmlns:p14="http://schemas.microsoft.com/office/powerpoint/2010/main" val="3708391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Kondukcija</a:t>
            </a:r>
            <a:r>
              <a:rPr lang="en-US" dirty="0"/>
              <a:t> (</a:t>
            </a:r>
            <a:r>
              <a:rPr lang="en-US" dirty="0" err="1"/>
              <a:t>vođenje</a:t>
            </a:r>
            <a:r>
              <a:rPr lang="en-US" dirty="0"/>
              <a:t> topline) - </a:t>
            </a:r>
            <a:r>
              <a:rPr lang="en-US" dirty="0" err="1"/>
              <a:t>dvaju</a:t>
            </a:r>
            <a:r>
              <a:rPr lang="en-US" dirty="0"/>
              <a:t> </a:t>
            </a:r>
            <a:r>
              <a:rPr lang="en-US" dirty="0" err="1"/>
              <a:t>tijela</a:t>
            </a:r>
            <a:r>
              <a:rPr lang="en-US" dirty="0"/>
              <a:t> u </a:t>
            </a:r>
            <a:r>
              <a:rPr lang="en-US" dirty="0" err="1"/>
              <a:t>dodiru</a:t>
            </a:r>
            <a:r>
              <a:rPr lang="en-US" dirty="0"/>
              <a:t>.</a:t>
            </a:r>
          </a:p>
          <a:p>
            <a:r>
              <a:rPr lang="en-US" dirty="0" err="1"/>
              <a:t>Konvekcija</a:t>
            </a:r>
            <a:r>
              <a:rPr lang="en-US" dirty="0"/>
              <a:t> (</a:t>
            </a:r>
            <a:r>
              <a:rPr lang="en-US" dirty="0" err="1"/>
              <a:t>strujanje</a:t>
            </a:r>
            <a:r>
              <a:rPr lang="en-US" dirty="0"/>
              <a:t> topline) </a:t>
            </a:r>
            <a:r>
              <a:rPr lang="en-US" dirty="0" err="1"/>
              <a:t>strujanje</a:t>
            </a:r>
            <a:r>
              <a:rPr lang="en-US" dirty="0"/>
              <a:t> </a:t>
            </a:r>
            <a:r>
              <a:rPr lang="en-US" dirty="0" err="1"/>
              <a:t>fluida</a:t>
            </a:r>
            <a:r>
              <a:rPr lang="en-US" dirty="0"/>
              <a:t> (</a:t>
            </a:r>
            <a:r>
              <a:rPr lang="en-US" dirty="0" err="1"/>
              <a:t>tekućina</a:t>
            </a:r>
            <a:r>
              <a:rPr lang="en-US" dirty="0"/>
              <a:t> </a:t>
            </a:r>
            <a:r>
              <a:rPr lang="en-US" dirty="0" err="1"/>
              <a:t>i</a:t>
            </a:r>
            <a:r>
              <a:rPr lang="en-US" dirty="0"/>
              <a:t> </a:t>
            </a:r>
            <a:r>
              <a:rPr lang="en-US" dirty="0" err="1"/>
              <a:t>plinova</a:t>
            </a:r>
            <a:r>
              <a:rPr lang="en-US" dirty="0"/>
              <a:t>).</a:t>
            </a:r>
          </a:p>
          <a:p>
            <a:r>
              <a:rPr lang="en-US" dirty="0" err="1"/>
              <a:t>Radijacija</a:t>
            </a:r>
            <a:r>
              <a:rPr lang="en-US" dirty="0"/>
              <a:t> (</a:t>
            </a:r>
            <a:r>
              <a:rPr lang="en-US" dirty="0" err="1"/>
              <a:t>toplinsko</a:t>
            </a:r>
            <a:r>
              <a:rPr lang="en-US" dirty="0"/>
              <a:t> </a:t>
            </a:r>
            <a:r>
              <a:rPr lang="en-US" dirty="0" err="1"/>
              <a:t>zračenje</a:t>
            </a:r>
            <a:r>
              <a:rPr lang="en-US" dirty="0"/>
              <a:t>) </a:t>
            </a:r>
            <a:r>
              <a:rPr lang="en-US" dirty="0" err="1"/>
              <a:t>putem</a:t>
            </a:r>
            <a:r>
              <a:rPr lang="en-US" dirty="0"/>
              <a:t> </a:t>
            </a:r>
            <a:r>
              <a:rPr lang="en-US" dirty="0" err="1"/>
              <a:t>elektromagnetskog</a:t>
            </a:r>
            <a:r>
              <a:rPr lang="en-US" dirty="0"/>
              <a:t> </a:t>
            </a:r>
            <a:r>
              <a:rPr lang="en-US" dirty="0" err="1"/>
              <a:t>zračenja</a:t>
            </a:r>
            <a:r>
              <a:rPr lang="en-US" dirty="0"/>
              <a:t>.</a:t>
            </a:r>
          </a:p>
        </p:txBody>
      </p:sp>
      <p:sp>
        <p:nvSpPr>
          <p:cNvPr id="4" name="Slide Number Placeholder 3"/>
          <p:cNvSpPr>
            <a:spLocks noGrp="1"/>
          </p:cNvSpPr>
          <p:nvPr>
            <p:ph type="sldNum" sz="quarter" idx="5"/>
          </p:nvPr>
        </p:nvSpPr>
        <p:spPr/>
        <p:txBody>
          <a:bodyPr/>
          <a:lstStyle/>
          <a:p>
            <a:fld id="{8EDC0C92-97E4-9540-AC90-F1BBF91896C7}" type="slidenum">
              <a:rPr lang="en-US" smtClean="0"/>
              <a:t>5</a:t>
            </a:fld>
            <a:endParaRPr lang="en-US" dirty="0"/>
          </a:p>
        </p:txBody>
      </p:sp>
    </p:spTree>
    <p:extLst>
      <p:ext uri="{BB962C8B-B14F-4D97-AF65-F5344CB8AC3E}">
        <p14:creationId xmlns:p14="http://schemas.microsoft.com/office/powerpoint/2010/main" val="240309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6</a:t>
            </a:fld>
            <a:endParaRPr lang="en-US" dirty="0"/>
          </a:p>
        </p:txBody>
      </p:sp>
    </p:spTree>
    <p:extLst>
      <p:ext uri="{BB962C8B-B14F-4D97-AF65-F5344CB8AC3E}">
        <p14:creationId xmlns:p14="http://schemas.microsoft.com/office/powerpoint/2010/main" val="3698296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https://paradigma-tech.com/ka-band-transponder/</a:t>
            </a:r>
          </a:p>
        </p:txBody>
      </p:sp>
      <p:sp>
        <p:nvSpPr>
          <p:cNvPr id="4" name="Slide Number Placeholder 3"/>
          <p:cNvSpPr>
            <a:spLocks noGrp="1"/>
          </p:cNvSpPr>
          <p:nvPr>
            <p:ph type="sldNum" sz="quarter" idx="5"/>
          </p:nvPr>
        </p:nvSpPr>
        <p:spPr/>
        <p:txBody>
          <a:bodyPr/>
          <a:lstStyle/>
          <a:p>
            <a:fld id="{8EDC0C92-97E4-9540-AC90-F1BBF91896C7}" type="slidenum">
              <a:rPr lang="en-US" smtClean="0"/>
              <a:t>7</a:t>
            </a:fld>
            <a:endParaRPr lang="en-US" dirty="0"/>
          </a:p>
        </p:txBody>
      </p:sp>
    </p:spTree>
    <p:extLst>
      <p:ext uri="{BB962C8B-B14F-4D97-AF65-F5344CB8AC3E}">
        <p14:creationId xmlns:p14="http://schemas.microsoft.com/office/powerpoint/2010/main" val="1183321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8</a:t>
            </a:fld>
            <a:endParaRPr lang="en-US" dirty="0"/>
          </a:p>
        </p:txBody>
      </p:sp>
    </p:spTree>
    <p:extLst>
      <p:ext uri="{BB962C8B-B14F-4D97-AF65-F5344CB8AC3E}">
        <p14:creationId xmlns:p14="http://schemas.microsoft.com/office/powerpoint/2010/main" val="1429179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9</a:t>
            </a:fld>
            <a:endParaRPr lang="en-US" dirty="0"/>
          </a:p>
        </p:txBody>
      </p:sp>
    </p:spTree>
    <p:extLst>
      <p:ext uri="{BB962C8B-B14F-4D97-AF65-F5344CB8AC3E}">
        <p14:creationId xmlns:p14="http://schemas.microsoft.com/office/powerpoint/2010/main" val="2565587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12/16/2024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a:solidFill>
                  <a:schemeClr val="bg1"/>
                </a:solidFill>
                <a:latin typeface="Stolzl Bold" panose="00000800000000000000" pitchFamily="50" charset="-18"/>
              </a:rPr>
              <a:t>Glavni naslov</a:t>
            </a:r>
            <a:br>
              <a:rPr lang="hr-HR" sz="4800">
                <a:solidFill>
                  <a:schemeClr val="bg1"/>
                </a:solidFill>
                <a:latin typeface="Stolzl Bold" panose="00000800000000000000" pitchFamily="50" charset="-18"/>
              </a:rPr>
            </a:br>
            <a:r>
              <a:rPr lang="hr-HR" sz="480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12/16/2024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12/16/2024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Slika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128" userDrawn="1">
          <p15:clr>
            <a:srgbClr val="F26B43"/>
          </p15:clr>
        </p15:guide>
        <p15:guide id="4" orient="horz" pos="3936" userDrawn="1">
          <p15:clr>
            <a:srgbClr val="F26B43"/>
          </p15:clr>
        </p15:guide>
        <p15:guide id="5" pos="384" userDrawn="1">
          <p15:clr>
            <a:srgbClr val="F26B43"/>
          </p15:clr>
        </p15:guide>
        <p15:guide id="6" pos="7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82527-A90B-3AC1-8458-A06A108D299E}"/>
              </a:ext>
            </a:extLst>
          </p:cNvPr>
          <p:cNvSpPr>
            <a:spLocks noGrp="1"/>
          </p:cNvSpPr>
          <p:nvPr>
            <p:ph type="title"/>
          </p:nvPr>
        </p:nvSpPr>
        <p:spPr/>
        <p:txBody>
          <a:bodyPr>
            <a:normAutofit fontScale="90000"/>
          </a:bodyPr>
          <a:lstStyle/>
          <a:p>
            <a:r>
              <a:rPr lang="en-US" dirty="0"/>
              <a:t>Satellite Communication Systems</a:t>
            </a:r>
          </a:p>
        </p:txBody>
      </p:sp>
    </p:spTree>
    <p:extLst>
      <p:ext uri="{BB962C8B-B14F-4D97-AF65-F5344CB8AC3E}">
        <p14:creationId xmlns:p14="http://schemas.microsoft.com/office/powerpoint/2010/main" val="873747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Transponder</a:t>
            </a:r>
          </a:p>
        </p:txBody>
      </p:sp>
      <p:graphicFrame>
        <p:nvGraphicFramePr>
          <p:cNvPr id="7" name="Table 6">
            <a:extLst>
              <a:ext uri="{FF2B5EF4-FFF2-40B4-BE49-F238E27FC236}">
                <a16:creationId xmlns:a16="http://schemas.microsoft.com/office/drawing/2014/main" id="{DACAB888-5A9F-9372-A223-215C497A3C95}"/>
              </a:ext>
            </a:extLst>
          </p:cNvPr>
          <p:cNvGraphicFramePr>
            <a:graphicFrameLocks noGrp="1"/>
          </p:cNvGraphicFramePr>
          <p:nvPr>
            <p:extLst>
              <p:ext uri="{D42A27DB-BD31-4B8C-83A1-F6EECF244321}">
                <p14:modId xmlns:p14="http://schemas.microsoft.com/office/powerpoint/2010/main" val="1376691954"/>
              </p:ext>
            </p:extLst>
          </p:nvPr>
        </p:nvGraphicFramePr>
        <p:xfrm>
          <a:off x="409575" y="878572"/>
          <a:ext cx="11258550" cy="5024501"/>
        </p:xfrm>
        <a:graphic>
          <a:graphicData uri="http://schemas.openxmlformats.org/drawingml/2006/table">
            <a:tbl>
              <a:tblPr firstRow="1" bandRow="1">
                <a:tableStyleId>{793D81CF-94F2-401A-BA57-92F5A7B2D0C5}</a:tableStyleId>
              </a:tblPr>
              <a:tblGrid>
                <a:gridCol w="1715170">
                  <a:extLst>
                    <a:ext uri="{9D8B030D-6E8A-4147-A177-3AD203B41FA5}">
                      <a16:colId xmlns:a16="http://schemas.microsoft.com/office/drawing/2014/main" val="365136313"/>
                    </a:ext>
                  </a:extLst>
                </a:gridCol>
                <a:gridCol w="2385845">
                  <a:extLst>
                    <a:ext uri="{9D8B030D-6E8A-4147-A177-3AD203B41FA5}">
                      <a16:colId xmlns:a16="http://schemas.microsoft.com/office/drawing/2014/main" val="3265409233"/>
                    </a:ext>
                  </a:extLst>
                </a:gridCol>
                <a:gridCol w="2385845">
                  <a:extLst>
                    <a:ext uri="{9D8B030D-6E8A-4147-A177-3AD203B41FA5}">
                      <a16:colId xmlns:a16="http://schemas.microsoft.com/office/drawing/2014/main" val="3955460828"/>
                    </a:ext>
                  </a:extLst>
                </a:gridCol>
                <a:gridCol w="2385845">
                  <a:extLst>
                    <a:ext uri="{9D8B030D-6E8A-4147-A177-3AD203B41FA5}">
                      <a16:colId xmlns:a16="http://schemas.microsoft.com/office/drawing/2014/main" val="4033225785"/>
                    </a:ext>
                  </a:extLst>
                </a:gridCol>
                <a:gridCol w="2385845">
                  <a:extLst>
                    <a:ext uri="{9D8B030D-6E8A-4147-A177-3AD203B41FA5}">
                      <a16:colId xmlns:a16="http://schemas.microsoft.com/office/drawing/2014/main" val="3677793450"/>
                    </a:ext>
                  </a:extLst>
                </a:gridCol>
              </a:tblGrid>
              <a:tr h="188663">
                <a:tc>
                  <a:txBody>
                    <a:bodyPr/>
                    <a:lstStyle/>
                    <a:p>
                      <a:r>
                        <a:rPr lang="en-US" sz="1200" dirty="0"/>
                        <a:t>Functions</a:t>
                      </a:r>
                    </a:p>
                  </a:txBody>
                  <a:tcPr marL="72000" marR="72000" marT="0" marB="0"/>
                </a:tc>
                <a:tc gridSpan="2">
                  <a:txBody>
                    <a:bodyPr/>
                    <a:lstStyle/>
                    <a:p>
                      <a:pPr algn="ctr"/>
                      <a:r>
                        <a:rPr lang="en-US" sz="1200" dirty="0"/>
                        <a:t>TWTA</a:t>
                      </a:r>
                    </a:p>
                  </a:txBody>
                  <a:tcPr marL="72000" marR="72000" marT="0" marB="0"/>
                </a:tc>
                <a:tc hMerge="1">
                  <a:txBody>
                    <a:bodyPr/>
                    <a:lstStyle/>
                    <a:p>
                      <a:endParaRPr lang="en-US" sz="1200" dirty="0"/>
                    </a:p>
                  </a:txBody>
                  <a:tcPr marL="72000" marR="72000" marT="0" marB="0"/>
                </a:tc>
                <a:tc gridSpan="2">
                  <a:txBody>
                    <a:bodyPr/>
                    <a:lstStyle/>
                    <a:p>
                      <a:pPr algn="ctr"/>
                      <a:r>
                        <a:rPr lang="en-US" sz="1200" dirty="0"/>
                        <a:t>SSPA</a:t>
                      </a:r>
                    </a:p>
                  </a:txBody>
                  <a:tcPr marL="72000" marR="72000" marT="0" marB="0"/>
                </a:tc>
                <a:tc hMerge="1">
                  <a:txBody>
                    <a:bodyPr/>
                    <a:lstStyle/>
                    <a:p>
                      <a:endParaRPr lang="en-US" sz="1200" dirty="0"/>
                    </a:p>
                  </a:txBody>
                  <a:tcPr marL="72000" marR="72000" marT="0" marB="0"/>
                </a:tc>
                <a:extLst>
                  <a:ext uri="{0D108BD9-81ED-4DB2-BD59-A6C34878D82A}">
                    <a16:rowId xmlns:a16="http://schemas.microsoft.com/office/drawing/2014/main" val="1360323552"/>
                  </a:ext>
                </a:extLst>
              </a:tr>
              <a:tr h="188663">
                <a:tc gridSpan="5">
                  <a:txBody>
                    <a:bodyPr/>
                    <a:lstStyle/>
                    <a:p>
                      <a:r>
                        <a:rPr lang="en-US" sz="1200" i="1" dirty="0"/>
                        <a:t>All units have the same linearity, intermodulation, and spectral regrowth performance</a:t>
                      </a:r>
                    </a:p>
                  </a:txBody>
                  <a:tcPr marL="72000" marR="72000" marT="0" marB="0"/>
                </a:tc>
                <a:tc hMerge="1">
                  <a:txBody>
                    <a:bodyPr/>
                    <a:lstStyle/>
                    <a:p>
                      <a:endParaRPr lang="en-US" sz="1200" dirty="0"/>
                    </a:p>
                  </a:txBody>
                  <a:tcPr marL="72000" marR="72000" marT="0" marB="0"/>
                </a:tc>
                <a:tc hMerge="1">
                  <a:txBody>
                    <a:bodyPr/>
                    <a:lstStyle/>
                    <a:p>
                      <a:endParaRPr lang="en-US" sz="1200" dirty="0"/>
                    </a:p>
                  </a:txBody>
                  <a:tcPr marL="72000" marR="72000" marT="0" marB="0"/>
                </a:tc>
                <a:tc hMerge="1">
                  <a:txBody>
                    <a:bodyPr/>
                    <a:lstStyle/>
                    <a:p>
                      <a:endParaRPr lang="en-US" sz="1200" dirty="0"/>
                    </a:p>
                  </a:txBody>
                  <a:tcPr marL="72000" marR="72000" marT="0" marB="0"/>
                </a:tc>
                <a:tc hMerge="1">
                  <a:txBody>
                    <a:bodyPr/>
                    <a:lstStyle/>
                    <a:p>
                      <a:endParaRPr lang="en-US" sz="1200" dirty="0"/>
                    </a:p>
                  </a:txBody>
                  <a:tcPr marL="72000" marR="72000" marT="0" marB="0"/>
                </a:tc>
                <a:extLst>
                  <a:ext uri="{0D108BD9-81ED-4DB2-BD59-A6C34878D82A}">
                    <a16:rowId xmlns:a16="http://schemas.microsoft.com/office/drawing/2014/main" val="769464777"/>
                  </a:ext>
                </a:extLst>
              </a:tr>
              <a:tr h="188663">
                <a:tc>
                  <a:txBody>
                    <a:bodyPr/>
                    <a:lstStyle/>
                    <a:p>
                      <a:endParaRPr lang="en-US" sz="1200" b="1" dirty="0">
                        <a:solidFill>
                          <a:schemeClr val="bg1"/>
                        </a:solidFill>
                      </a:endParaRPr>
                    </a:p>
                  </a:txBody>
                  <a:tcPr marL="72000" marR="72000" marT="0" marB="0">
                    <a:solidFill>
                      <a:schemeClr val="tx1"/>
                    </a:solidFill>
                  </a:tcPr>
                </a:tc>
                <a:tc>
                  <a:txBody>
                    <a:bodyPr/>
                    <a:lstStyle/>
                    <a:p>
                      <a:r>
                        <a:rPr lang="en-US" sz="1200" b="1" dirty="0">
                          <a:solidFill>
                            <a:schemeClr val="bg1"/>
                          </a:solidFill>
                        </a:rPr>
                        <a:t>Advantages</a:t>
                      </a:r>
                    </a:p>
                  </a:txBody>
                  <a:tcPr marL="72000" marR="72000" marT="0" marB="0">
                    <a:solidFill>
                      <a:schemeClr val="tx1"/>
                    </a:solidFill>
                  </a:tcPr>
                </a:tc>
                <a:tc>
                  <a:txBody>
                    <a:bodyPr/>
                    <a:lstStyle/>
                    <a:p>
                      <a:r>
                        <a:rPr lang="en-US" sz="1200" b="1" dirty="0">
                          <a:solidFill>
                            <a:schemeClr val="bg1"/>
                          </a:solidFill>
                        </a:rPr>
                        <a:t>Disadvantages</a:t>
                      </a:r>
                    </a:p>
                  </a:txBody>
                  <a:tcPr marL="72000" marR="72000" marT="0" marB="0">
                    <a:solidFill>
                      <a:schemeClr val="tx1"/>
                    </a:solidFill>
                  </a:tcPr>
                </a:tc>
                <a:tc>
                  <a:txBody>
                    <a:bodyPr/>
                    <a:lstStyle/>
                    <a:p>
                      <a:r>
                        <a:rPr lang="en-US" sz="1200" b="1" dirty="0">
                          <a:solidFill>
                            <a:schemeClr val="bg1"/>
                          </a:solidFill>
                        </a:rPr>
                        <a:t>Advantages</a:t>
                      </a:r>
                    </a:p>
                  </a:txBody>
                  <a:tcPr marL="72000" marR="72000" marT="0" marB="0">
                    <a:solidFill>
                      <a:schemeClr val="tx1"/>
                    </a:solidFill>
                  </a:tcPr>
                </a:tc>
                <a:tc>
                  <a:txBody>
                    <a:bodyPr/>
                    <a:lstStyle/>
                    <a:p>
                      <a:r>
                        <a:rPr lang="en-US" sz="1200" b="1" dirty="0">
                          <a:solidFill>
                            <a:schemeClr val="bg1"/>
                          </a:solidFill>
                        </a:rPr>
                        <a:t>Disadvantages</a:t>
                      </a:r>
                    </a:p>
                  </a:txBody>
                  <a:tcPr marL="72000" marR="72000" marT="0" marB="0">
                    <a:solidFill>
                      <a:schemeClr val="tx1"/>
                    </a:solidFill>
                  </a:tcPr>
                </a:tc>
                <a:extLst>
                  <a:ext uri="{0D108BD9-81ED-4DB2-BD59-A6C34878D82A}">
                    <a16:rowId xmlns:a16="http://schemas.microsoft.com/office/drawing/2014/main" val="3450669083"/>
                  </a:ext>
                </a:extLst>
              </a:tr>
              <a:tr h="565988">
                <a:tc>
                  <a:txBody>
                    <a:bodyPr/>
                    <a:lstStyle/>
                    <a:p>
                      <a:r>
                        <a:rPr lang="en-US" sz="1200" b="1" dirty="0"/>
                        <a:t>Linearity and Intermodulation</a:t>
                      </a:r>
                    </a:p>
                    <a:p>
                      <a:r>
                        <a:rPr lang="en-US" sz="1200" b="1" dirty="0"/>
                        <a:t>Distortion</a:t>
                      </a:r>
                    </a:p>
                  </a:txBody>
                  <a:tcPr marL="72000" marR="72000" marT="0" marB="0"/>
                </a:tc>
                <a:tc>
                  <a:txBody>
                    <a:bodyPr/>
                    <a:lstStyle/>
                    <a:p>
                      <a:r>
                        <a:rPr lang="en-US" sz="1200" dirty="0"/>
                        <a:t>TWTA and </a:t>
                      </a:r>
                      <a:r>
                        <a:rPr lang="en-US" sz="1200" dirty="0" err="1"/>
                        <a:t>GaN</a:t>
                      </a:r>
                      <a:r>
                        <a:rPr lang="en-US" sz="1200" dirty="0"/>
                        <a:t> SSPA are equal</a:t>
                      </a:r>
                    </a:p>
                  </a:txBody>
                  <a:tcPr marL="72000" marR="72000" marT="0" marB="0"/>
                </a:tc>
                <a:tc>
                  <a:txBody>
                    <a:bodyPr/>
                    <a:lstStyle/>
                    <a:p>
                      <a:endParaRPr lang="en-US" sz="1200" dirty="0"/>
                    </a:p>
                  </a:txBody>
                  <a:tcPr marL="72000" marR="72000" marT="0" marB="0"/>
                </a:tc>
                <a:tc>
                  <a:txBody>
                    <a:bodyPr/>
                    <a:lstStyle/>
                    <a:p>
                      <a:r>
                        <a:rPr lang="en-US" sz="1200" dirty="0" err="1"/>
                        <a:t>GaN</a:t>
                      </a:r>
                      <a:r>
                        <a:rPr lang="en-US" sz="1200" dirty="0"/>
                        <a:t> SSPA and TWTA are equal</a:t>
                      </a:r>
                    </a:p>
                  </a:txBody>
                  <a:tcPr marL="72000" marR="72000" marT="0" marB="0"/>
                </a:tc>
                <a:tc>
                  <a:txBody>
                    <a:bodyPr/>
                    <a:lstStyle/>
                    <a:p>
                      <a:endParaRPr lang="en-US" sz="1200" dirty="0"/>
                    </a:p>
                  </a:txBody>
                  <a:tcPr marL="72000" marR="72000" marT="0" marB="0"/>
                </a:tc>
                <a:extLst>
                  <a:ext uri="{0D108BD9-81ED-4DB2-BD59-A6C34878D82A}">
                    <a16:rowId xmlns:a16="http://schemas.microsoft.com/office/drawing/2014/main" val="788258488"/>
                  </a:ext>
                </a:extLst>
              </a:tr>
              <a:tr h="377325">
                <a:tc>
                  <a:txBody>
                    <a:bodyPr/>
                    <a:lstStyle/>
                    <a:p>
                      <a:r>
                        <a:rPr lang="en-US" sz="1200" b="1" dirty="0"/>
                        <a:t>Available Output Power</a:t>
                      </a:r>
                    </a:p>
                  </a:txBody>
                  <a:tcPr marL="72000" marR="72000" marT="0" marB="0"/>
                </a:tc>
                <a:tc>
                  <a:txBody>
                    <a:bodyPr/>
                    <a:lstStyle/>
                    <a:p>
                      <a:r>
                        <a:rPr lang="en-US" sz="1200" dirty="0"/>
                        <a:t>Higher available output power and at higher frequencies</a:t>
                      </a:r>
                    </a:p>
                  </a:txBody>
                  <a:tcPr marL="72000" marR="72000" marT="0" marB="0"/>
                </a:tc>
                <a:tc>
                  <a:txBody>
                    <a:bodyPr/>
                    <a:lstStyle/>
                    <a:p>
                      <a:endParaRPr lang="en-US" sz="1200" dirty="0"/>
                    </a:p>
                  </a:txBody>
                  <a:tcPr marL="72000" marR="72000" marT="0" marB="0"/>
                </a:tc>
                <a:tc>
                  <a:txBody>
                    <a:bodyPr/>
                    <a:lstStyle/>
                    <a:p>
                      <a:endParaRPr lang="en-US" sz="1200" dirty="0"/>
                    </a:p>
                  </a:txBody>
                  <a:tcPr marL="72000" marR="72000" marT="0" marB="0"/>
                </a:tc>
                <a:tc>
                  <a:txBody>
                    <a:bodyPr/>
                    <a:lstStyle/>
                    <a:p>
                      <a:endParaRPr lang="en-US" sz="1200" dirty="0"/>
                    </a:p>
                  </a:txBody>
                  <a:tcPr marL="72000" marR="72000" marT="0" marB="0"/>
                </a:tc>
                <a:extLst>
                  <a:ext uri="{0D108BD9-81ED-4DB2-BD59-A6C34878D82A}">
                    <a16:rowId xmlns:a16="http://schemas.microsoft.com/office/drawing/2014/main" val="3799309291"/>
                  </a:ext>
                </a:extLst>
              </a:tr>
              <a:tr h="539263">
                <a:tc>
                  <a:txBody>
                    <a:bodyPr/>
                    <a:lstStyle/>
                    <a:p>
                      <a:r>
                        <a:rPr lang="en-US" sz="1200" b="1" dirty="0"/>
                        <a:t>Efficiency of Operation, i.e. AC Power Consumption</a:t>
                      </a:r>
                    </a:p>
                  </a:txBody>
                  <a:tcPr marL="72000" marR="72000" marT="0" marB="0"/>
                </a:tc>
                <a:tc>
                  <a:txBody>
                    <a:bodyPr/>
                    <a:lstStyle/>
                    <a:p>
                      <a:r>
                        <a:rPr lang="en-US" sz="1200" dirty="0"/>
                        <a:t>More efficient in the back-off state</a:t>
                      </a:r>
                    </a:p>
                  </a:txBody>
                  <a:tcPr marL="72000" marR="72000" marT="0" marB="0"/>
                </a:tc>
                <a:tc>
                  <a:txBody>
                    <a:bodyPr/>
                    <a:lstStyle/>
                    <a:p>
                      <a:r>
                        <a:rPr lang="en-US" sz="1200" dirty="0"/>
                        <a:t>High Voltage = 10.000+V</a:t>
                      </a:r>
                    </a:p>
                  </a:txBody>
                  <a:tcPr marL="72000" marR="72000" marT="0" marB="0"/>
                </a:tc>
                <a:tc>
                  <a:txBody>
                    <a:bodyPr/>
                    <a:lstStyle/>
                    <a:p>
                      <a:endParaRPr lang="en-US" sz="1200" dirty="0"/>
                    </a:p>
                  </a:txBody>
                  <a:tcPr marL="72000" marR="72000" marT="0" marB="0"/>
                </a:tc>
                <a:tc>
                  <a:txBody>
                    <a:bodyPr/>
                    <a:lstStyle/>
                    <a:p>
                      <a:r>
                        <a:rPr lang="en-US" sz="1200" dirty="0"/>
                        <a:t>High Currents = 100+A</a:t>
                      </a:r>
                    </a:p>
                  </a:txBody>
                  <a:tcPr marL="72000" marR="72000" marT="0" marB="0"/>
                </a:tc>
                <a:extLst>
                  <a:ext uri="{0D108BD9-81ED-4DB2-BD59-A6C34878D82A}">
                    <a16:rowId xmlns:a16="http://schemas.microsoft.com/office/drawing/2014/main" val="3419596602"/>
                  </a:ext>
                </a:extLst>
              </a:tr>
              <a:tr h="565988">
                <a:tc>
                  <a:txBody>
                    <a:bodyPr/>
                    <a:lstStyle/>
                    <a:p>
                      <a:r>
                        <a:rPr lang="en-US" sz="1200" b="1" dirty="0"/>
                        <a:t>Size and Weight</a:t>
                      </a:r>
                    </a:p>
                  </a:txBody>
                  <a:tcPr marL="72000" marR="72000" marT="0" marB="0"/>
                </a:tc>
                <a:tc>
                  <a:txBody>
                    <a:bodyPr/>
                    <a:lstStyle/>
                    <a:p>
                      <a:r>
                        <a:rPr lang="en-US" sz="1200" dirty="0"/>
                        <a:t>TWTA packages including power supplies are smaller and weigh less</a:t>
                      </a:r>
                    </a:p>
                  </a:txBody>
                  <a:tcPr marL="72000" marR="72000" marT="0" marB="0"/>
                </a:tc>
                <a:tc>
                  <a:txBody>
                    <a:bodyPr/>
                    <a:lstStyle/>
                    <a:p>
                      <a:endParaRPr lang="en-US" sz="1200" dirty="0"/>
                    </a:p>
                  </a:txBody>
                  <a:tcPr marL="72000" marR="72000" marT="0" marB="0"/>
                </a:tc>
                <a:tc>
                  <a:txBody>
                    <a:bodyPr/>
                    <a:lstStyle/>
                    <a:p>
                      <a:r>
                        <a:rPr lang="en-US" sz="1200" dirty="0"/>
                        <a:t>Basic RF modules are but the power supply and required heat sinks make the overall package larger</a:t>
                      </a:r>
                    </a:p>
                  </a:txBody>
                  <a:tcPr marL="72000" marR="72000" marT="0" marB="0"/>
                </a:tc>
                <a:tc>
                  <a:txBody>
                    <a:bodyPr/>
                    <a:lstStyle/>
                    <a:p>
                      <a:endParaRPr lang="en-US" sz="1200" dirty="0"/>
                    </a:p>
                  </a:txBody>
                  <a:tcPr marL="72000" marR="72000" marT="0" marB="0"/>
                </a:tc>
                <a:extLst>
                  <a:ext uri="{0D108BD9-81ED-4DB2-BD59-A6C34878D82A}">
                    <a16:rowId xmlns:a16="http://schemas.microsoft.com/office/drawing/2014/main" val="3122824898"/>
                  </a:ext>
                </a:extLst>
              </a:tr>
              <a:tr h="898771">
                <a:tc>
                  <a:txBody>
                    <a:bodyPr/>
                    <a:lstStyle/>
                    <a:p>
                      <a:r>
                        <a:rPr lang="en-US" sz="1200" b="1" dirty="0"/>
                        <a:t>Heat Dissipation</a:t>
                      </a:r>
                    </a:p>
                  </a:txBody>
                  <a:tcPr marL="72000" marR="72000" marT="0" marB="0"/>
                </a:tc>
                <a:tc>
                  <a:txBody>
                    <a:bodyPr/>
                    <a:lstStyle/>
                    <a:p>
                      <a:r>
                        <a:rPr lang="en-US" sz="1200" dirty="0"/>
                        <a:t>TWTA power distributed over a relatively large area, making heat sinking a less challenging task</a:t>
                      </a:r>
                    </a:p>
                  </a:txBody>
                  <a:tcPr marL="72000" marR="72000" marT="0" marB="0"/>
                </a:tc>
                <a:tc>
                  <a:txBody>
                    <a:bodyPr/>
                    <a:lstStyle/>
                    <a:p>
                      <a:endParaRPr lang="en-US" sz="1200" dirty="0"/>
                    </a:p>
                  </a:txBody>
                  <a:tcPr marL="72000" marR="72000" marT="0" marB="0"/>
                </a:tc>
                <a:tc>
                  <a:txBody>
                    <a:bodyPr/>
                    <a:lstStyle/>
                    <a:p>
                      <a:endParaRPr lang="en-US" sz="1200" dirty="0"/>
                    </a:p>
                  </a:txBody>
                  <a:tcPr marL="72000" marR="72000" marT="0" marB="0"/>
                </a:tc>
                <a:tc>
                  <a:txBody>
                    <a:bodyPr/>
                    <a:lstStyle/>
                    <a:p>
                      <a:r>
                        <a:rPr lang="en-US" sz="1200" dirty="0"/>
                        <a:t>Power FETs dissipate large amounts of power at a concentrated point. Heat dissipation is currently one of the most challenging problems in SSPA design</a:t>
                      </a:r>
                    </a:p>
                  </a:txBody>
                  <a:tcPr marL="72000" marR="72000" marT="0" marB="0"/>
                </a:tc>
                <a:extLst>
                  <a:ext uri="{0D108BD9-81ED-4DB2-BD59-A6C34878D82A}">
                    <a16:rowId xmlns:a16="http://schemas.microsoft.com/office/drawing/2014/main" val="3848737935"/>
                  </a:ext>
                </a:extLst>
              </a:tr>
              <a:tr h="359508">
                <a:tc>
                  <a:txBody>
                    <a:bodyPr/>
                    <a:lstStyle/>
                    <a:p>
                      <a:r>
                        <a:rPr lang="en-US" sz="1200" b="1" dirty="0"/>
                        <a:t>Reliability</a:t>
                      </a:r>
                    </a:p>
                  </a:txBody>
                  <a:tcPr marL="72000" marR="72000" marT="0" marB="0"/>
                </a:tc>
                <a:tc>
                  <a:txBody>
                    <a:bodyPr/>
                    <a:lstStyle/>
                    <a:p>
                      <a:r>
                        <a:rPr lang="en-US" sz="1200" dirty="0"/>
                        <a:t>Many years of reliable operation</a:t>
                      </a:r>
                    </a:p>
                    <a:p>
                      <a:r>
                        <a:rPr lang="en-US" sz="1200" dirty="0"/>
                        <a:t>on spacecrafts/satellites</a:t>
                      </a:r>
                    </a:p>
                  </a:txBody>
                  <a:tcPr marL="72000" marR="72000" marT="0" marB="0"/>
                </a:tc>
                <a:tc>
                  <a:txBody>
                    <a:bodyPr/>
                    <a:lstStyle/>
                    <a:p>
                      <a:r>
                        <a:rPr lang="en-US" sz="1200" dirty="0"/>
                        <a:t>Limited life from 40,000 to 100,000 hours of continuous operation</a:t>
                      </a:r>
                    </a:p>
                  </a:txBody>
                  <a:tcPr marL="72000" marR="72000" marT="0" marB="0"/>
                </a:tc>
                <a:tc>
                  <a:txBody>
                    <a:bodyPr/>
                    <a:lstStyle/>
                    <a:p>
                      <a:r>
                        <a:rPr lang="en-US" sz="1200" dirty="0"/>
                        <a:t>Theoretically could have MTBFs greater than 1,000,000 hours</a:t>
                      </a:r>
                    </a:p>
                  </a:txBody>
                  <a:tcPr marL="72000" marR="72000" marT="0" marB="0"/>
                </a:tc>
                <a:tc>
                  <a:txBody>
                    <a:bodyPr/>
                    <a:lstStyle/>
                    <a:p>
                      <a:r>
                        <a:rPr lang="en-US" sz="1200" dirty="0"/>
                        <a:t>Power Supply reliability is a known SSPA problem</a:t>
                      </a:r>
                    </a:p>
                  </a:txBody>
                  <a:tcPr marL="72000" marR="72000" marT="0" marB="0"/>
                </a:tc>
                <a:extLst>
                  <a:ext uri="{0D108BD9-81ED-4DB2-BD59-A6C34878D82A}">
                    <a16:rowId xmlns:a16="http://schemas.microsoft.com/office/drawing/2014/main" val="215779741"/>
                  </a:ext>
                </a:extLst>
              </a:tr>
              <a:tr h="377325">
                <a:tc>
                  <a:txBody>
                    <a:bodyPr/>
                    <a:lstStyle/>
                    <a:p>
                      <a:r>
                        <a:rPr lang="en-US" sz="1200" b="1" dirty="0"/>
                        <a:t>Temperature Stability </a:t>
                      </a:r>
                    </a:p>
                  </a:txBody>
                  <a:tcPr marL="72000" marR="72000" marT="0" marB="0"/>
                </a:tc>
                <a:tc>
                  <a:txBody>
                    <a:bodyPr/>
                    <a:lstStyle/>
                    <a:p>
                      <a:r>
                        <a:rPr lang="en-US" sz="1200" dirty="0"/>
                        <a:t>TWTs are very stable over</a:t>
                      </a:r>
                    </a:p>
                    <a:p>
                      <a:r>
                        <a:rPr lang="en-US" sz="1200" dirty="0"/>
                        <a:t>temperature</a:t>
                      </a:r>
                    </a:p>
                  </a:txBody>
                  <a:tcPr marL="72000" marR="72000" marT="0" marB="0"/>
                </a:tc>
                <a:tc>
                  <a:txBody>
                    <a:bodyPr/>
                    <a:lstStyle/>
                    <a:p>
                      <a:r>
                        <a:rPr lang="en-US" sz="1200" dirty="0"/>
                        <a:t>Solid state driver amplifiers need to be temperature compensated</a:t>
                      </a:r>
                    </a:p>
                  </a:txBody>
                  <a:tcPr marL="72000" marR="72000" marT="0" marB="0"/>
                </a:tc>
                <a:tc>
                  <a:txBody>
                    <a:bodyPr/>
                    <a:lstStyle/>
                    <a:p>
                      <a:endParaRPr lang="en-US" sz="1200" dirty="0"/>
                    </a:p>
                  </a:txBody>
                  <a:tcPr marL="72000" marR="72000" marT="0" marB="0"/>
                </a:tc>
                <a:tc>
                  <a:txBody>
                    <a:bodyPr/>
                    <a:lstStyle/>
                    <a:p>
                      <a:r>
                        <a:rPr lang="en-US" sz="1200" dirty="0"/>
                        <a:t>SSPAs and driver amplifiers need to be temperature compensated</a:t>
                      </a:r>
                    </a:p>
                  </a:txBody>
                  <a:tcPr marL="72000" marR="72000" marT="0" marB="0"/>
                </a:tc>
                <a:extLst>
                  <a:ext uri="{0D108BD9-81ED-4DB2-BD59-A6C34878D82A}">
                    <a16:rowId xmlns:a16="http://schemas.microsoft.com/office/drawing/2014/main" val="2848011523"/>
                  </a:ext>
                </a:extLst>
              </a:tr>
              <a:tr h="188663">
                <a:tc>
                  <a:txBody>
                    <a:bodyPr/>
                    <a:lstStyle/>
                    <a:p>
                      <a:r>
                        <a:rPr lang="en-US" sz="1200" b="1" dirty="0"/>
                        <a:t>Noise Power</a:t>
                      </a:r>
                    </a:p>
                  </a:txBody>
                  <a:tcPr marL="72000" marR="72000" marT="0" marB="0"/>
                </a:tc>
                <a:tc>
                  <a:txBody>
                    <a:bodyPr/>
                    <a:lstStyle/>
                    <a:p>
                      <a:endParaRPr lang="en-US" sz="1200" dirty="0"/>
                    </a:p>
                  </a:txBody>
                  <a:tcPr marL="72000" marR="72000" marT="0" marB="0"/>
                </a:tc>
                <a:tc>
                  <a:txBody>
                    <a:bodyPr/>
                    <a:lstStyle/>
                    <a:p>
                      <a:endParaRPr lang="en-US" sz="1200" dirty="0"/>
                    </a:p>
                  </a:txBody>
                  <a:tcPr marL="72000" marR="72000" marT="0" marB="0"/>
                </a:tc>
                <a:tc>
                  <a:txBody>
                    <a:bodyPr/>
                    <a:lstStyle/>
                    <a:p>
                      <a:r>
                        <a:rPr lang="en-US" sz="1200" dirty="0"/>
                        <a:t>10 dBm better than TWT</a:t>
                      </a:r>
                    </a:p>
                  </a:txBody>
                  <a:tcPr marL="72000" marR="72000" marT="0" marB="0"/>
                </a:tc>
                <a:tc>
                  <a:txBody>
                    <a:bodyPr/>
                    <a:lstStyle/>
                    <a:p>
                      <a:endParaRPr lang="en-US" sz="1200" dirty="0"/>
                    </a:p>
                  </a:txBody>
                  <a:tcPr marL="72000" marR="72000" marT="0" marB="0"/>
                </a:tc>
                <a:extLst>
                  <a:ext uri="{0D108BD9-81ED-4DB2-BD59-A6C34878D82A}">
                    <a16:rowId xmlns:a16="http://schemas.microsoft.com/office/drawing/2014/main" val="3571621818"/>
                  </a:ext>
                </a:extLst>
              </a:tr>
              <a:tr h="188663">
                <a:tc>
                  <a:txBody>
                    <a:bodyPr/>
                    <a:lstStyle/>
                    <a:p>
                      <a:r>
                        <a:rPr lang="en-US" sz="1200" b="1" dirty="0"/>
                        <a:t>Harmonics</a:t>
                      </a:r>
                    </a:p>
                  </a:txBody>
                  <a:tcPr marL="72000" marR="72000" marT="0" marB="0"/>
                </a:tc>
                <a:tc>
                  <a:txBody>
                    <a:bodyPr/>
                    <a:lstStyle/>
                    <a:p>
                      <a:endParaRPr lang="en-US" sz="1200" dirty="0"/>
                    </a:p>
                  </a:txBody>
                  <a:tcPr marL="72000" marR="72000" marT="0" marB="0"/>
                </a:tc>
                <a:tc>
                  <a:txBody>
                    <a:bodyPr/>
                    <a:lstStyle/>
                    <a:p>
                      <a:endParaRPr lang="en-US" sz="1200" dirty="0"/>
                    </a:p>
                  </a:txBody>
                  <a:tcPr marL="72000" marR="720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10 </a:t>
                      </a:r>
                      <a:r>
                        <a:rPr lang="en-US" sz="1200" dirty="0" err="1"/>
                        <a:t>dBc</a:t>
                      </a:r>
                      <a:r>
                        <a:rPr lang="en-US" sz="1200" dirty="0"/>
                        <a:t> better than TWT</a:t>
                      </a:r>
                    </a:p>
                  </a:txBody>
                  <a:tcPr marL="72000" marR="72000" marT="0" marB="0"/>
                </a:tc>
                <a:tc>
                  <a:txBody>
                    <a:bodyPr/>
                    <a:lstStyle/>
                    <a:p>
                      <a:endParaRPr lang="en-US" sz="1200" dirty="0"/>
                    </a:p>
                  </a:txBody>
                  <a:tcPr marL="72000" marR="72000" marT="0" marB="0"/>
                </a:tc>
                <a:extLst>
                  <a:ext uri="{0D108BD9-81ED-4DB2-BD59-A6C34878D82A}">
                    <a16:rowId xmlns:a16="http://schemas.microsoft.com/office/drawing/2014/main" val="3134054511"/>
                  </a:ext>
                </a:extLst>
              </a:tr>
              <a:tr h="359508">
                <a:tc>
                  <a:txBody>
                    <a:bodyPr/>
                    <a:lstStyle/>
                    <a:p>
                      <a:r>
                        <a:rPr lang="en-US" sz="1200" b="1" dirty="0"/>
                        <a:t>Reliability vs. Temperature</a:t>
                      </a:r>
                    </a:p>
                  </a:txBody>
                  <a:tcPr marL="72000" marR="72000" marT="0" marB="0"/>
                </a:tc>
                <a:tc>
                  <a:txBody>
                    <a:bodyPr/>
                    <a:lstStyle/>
                    <a:p>
                      <a:r>
                        <a:rPr lang="en-US" sz="1200" dirty="0"/>
                        <a:t>Operate up to 85 degrees C </a:t>
                      </a:r>
                    </a:p>
                  </a:txBody>
                  <a:tcPr marL="72000" marR="72000" marT="0" marB="0"/>
                </a:tc>
                <a:tc>
                  <a:txBody>
                    <a:bodyPr/>
                    <a:lstStyle/>
                    <a:p>
                      <a:endParaRPr lang="en-US" sz="1200" dirty="0"/>
                    </a:p>
                  </a:txBody>
                  <a:tcPr marL="72000" marR="72000" marT="0" marB="0"/>
                </a:tc>
                <a:tc>
                  <a:txBody>
                    <a:bodyPr/>
                    <a:lstStyle/>
                    <a:p>
                      <a:endParaRPr lang="en-US" sz="1200" dirty="0"/>
                    </a:p>
                  </a:txBody>
                  <a:tcPr marL="72000" marR="72000" marT="0" marB="0"/>
                </a:tc>
                <a:tc>
                  <a:txBody>
                    <a:bodyPr/>
                    <a:lstStyle/>
                    <a:p>
                      <a:r>
                        <a:rPr lang="en-US" sz="1200" dirty="0"/>
                        <a:t>Operate up to 65 degrees C </a:t>
                      </a:r>
                    </a:p>
                  </a:txBody>
                  <a:tcPr marL="72000" marR="72000" marT="0" marB="0"/>
                </a:tc>
                <a:extLst>
                  <a:ext uri="{0D108BD9-81ED-4DB2-BD59-A6C34878D82A}">
                    <a16:rowId xmlns:a16="http://schemas.microsoft.com/office/drawing/2014/main" val="4057443171"/>
                  </a:ext>
                </a:extLst>
              </a:tr>
            </a:tbl>
          </a:graphicData>
        </a:graphic>
      </p:graphicFrame>
    </p:spTree>
    <p:extLst>
      <p:ext uri="{BB962C8B-B14F-4D97-AF65-F5344CB8AC3E}">
        <p14:creationId xmlns:p14="http://schemas.microsoft.com/office/powerpoint/2010/main" val="4129418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4DBF4D-085C-FA08-38C8-8361131E84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5999" y="2648657"/>
            <a:ext cx="5504921" cy="3599743"/>
          </a:xfrm>
          <a:prstGeom prst="rect">
            <a:avLst/>
          </a:prstGeom>
        </p:spPr>
      </p:pic>
      <p:sp>
        <p:nvSpPr>
          <p:cNvPr id="11" name="Title 1">
            <a:extLst>
              <a:ext uri="{FF2B5EF4-FFF2-40B4-BE49-F238E27FC236}">
                <a16:creationId xmlns:a16="http://schemas.microsoft.com/office/drawing/2014/main" id="{64D67C4F-77EB-D8E5-BA26-9ABA11B4271A}"/>
              </a:ext>
            </a:extLst>
          </p:cNvPr>
          <p:cNvSpPr txBox="1">
            <a:spLocks/>
          </p:cNvSpPr>
          <p:nvPr/>
        </p:nvSpPr>
        <p:spPr>
          <a:xfrm>
            <a:off x="591081" y="1732753"/>
            <a:ext cx="3032652" cy="272917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b="1" i="0" kern="1200">
                <a:solidFill>
                  <a:schemeClr val="bg1"/>
                </a:solidFill>
                <a:latin typeface="Arial" charset="0"/>
                <a:ea typeface="Arial" charset="0"/>
                <a:cs typeface="Arial" charset="0"/>
              </a:defRPr>
            </a:lvl1pPr>
          </a:lstStyle>
          <a:p>
            <a:br>
              <a:rPr lang="en-US" sz="1800" b="0">
                <a:solidFill>
                  <a:srgbClr val="000000"/>
                </a:solidFill>
                <a:latin typeface="Arial" panose="020B0604020202020204" pitchFamily="34" charset="0"/>
              </a:rPr>
            </a:br>
            <a:br>
              <a:rPr lang="en-US" sz="1800" b="0">
                <a:solidFill>
                  <a:srgbClr val="00529D"/>
                </a:solidFill>
                <a:latin typeface="Arial" panose="020B0604020202020204" pitchFamily="34" charset="0"/>
              </a:rPr>
            </a:br>
            <a:br>
              <a:rPr lang="en-US" sz="1800" b="0">
                <a:solidFill>
                  <a:srgbClr val="00529D"/>
                </a:solidFill>
                <a:latin typeface="Arial" panose="020B0604020202020204" pitchFamily="34" charset="0"/>
              </a:rPr>
            </a:br>
            <a:br>
              <a:rPr lang="en-US" sz="1800" b="0">
                <a:solidFill>
                  <a:srgbClr val="00529D"/>
                </a:solidFill>
                <a:latin typeface="Arial" panose="020B0604020202020204" pitchFamily="34" charset="0"/>
              </a:rPr>
            </a:br>
            <a:br>
              <a:rPr lang="en-US" sz="1800" b="0">
                <a:solidFill>
                  <a:srgbClr val="00529D"/>
                </a:solidFill>
                <a:latin typeface="Arial" panose="020B0604020202020204" pitchFamily="34" charset="0"/>
              </a:rPr>
            </a:br>
            <a:br>
              <a:rPr lang="en-US" sz="1800" b="0">
                <a:solidFill>
                  <a:srgbClr val="00529D"/>
                </a:solidFill>
                <a:latin typeface="Arial" panose="020B0604020202020204" pitchFamily="34" charset="0"/>
              </a:rPr>
            </a:br>
            <a:br>
              <a:rPr lang="en-US" sz="1800">
                <a:solidFill>
                  <a:srgbClr val="6E2E9F"/>
                </a:solidFill>
                <a:latin typeface="Arial" panose="020B0604020202020204" pitchFamily="34" charset="0"/>
              </a:rPr>
            </a:br>
            <a:endParaRPr lang="en-US" dirty="0"/>
          </a:p>
        </p:txBody>
      </p:sp>
      <p:sp>
        <p:nvSpPr>
          <p:cNvPr id="13" name="TextBox 12">
            <a:extLst>
              <a:ext uri="{FF2B5EF4-FFF2-40B4-BE49-F238E27FC236}">
                <a16:creationId xmlns:a16="http://schemas.microsoft.com/office/drawing/2014/main" id="{C318604E-DA3F-5CD8-2A51-3E9B33AD3F84}"/>
              </a:ext>
            </a:extLst>
          </p:cNvPr>
          <p:cNvSpPr txBox="1"/>
          <p:nvPr/>
        </p:nvSpPr>
        <p:spPr>
          <a:xfrm>
            <a:off x="6096000" y="1800427"/>
            <a:ext cx="5504920" cy="738491"/>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Wingdings" panose="05000000000000000000" pitchFamily="2" charset="2"/>
              <a:buChar char="§"/>
              <a:defRPr sz="1600" b="0" i="0">
                <a:solidFill>
                  <a:srgbClr val="000000"/>
                </a:solidFill>
                <a:ea typeface="Arial" charset="0"/>
                <a:cs typeface="Arial" charset="0"/>
              </a:defRPr>
            </a:lvl1pPr>
            <a:lvl2pPr marL="685800" indent="-228600">
              <a:lnSpc>
                <a:spcPct val="90000"/>
              </a:lnSpc>
              <a:spcBef>
                <a:spcPts val="500"/>
              </a:spcBef>
              <a:buFont typeface="Arial"/>
              <a:buChar char="•"/>
              <a:defRPr sz="2400" b="0" i="0">
                <a:latin typeface="Arial" charset="0"/>
                <a:ea typeface="Arial" charset="0"/>
                <a:cs typeface="Arial" charset="0"/>
              </a:defRPr>
            </a:lvl2pPr>
            <a:lvl3pPr marL="1143000" indent="-228600">
              <a:lnSpc>
                <a:spcPct val="90000"/>
              </a:lnSpc>
              <a:spcBef>
                <a:spcPts val="500"/>
              </a:spcBef>
              <a:buFont typeface="Arial"/>
              <a:buChar char="•"/>
              <a:defRPr sz="2000" b="0" i="0">
                <a:latin typeface="Arial" charset="0"/>
                <a:ea typeface="Arial" charset="0"/>
                <a:cs typeface="Arial" charset="0"/>
              </a:defRPr>
            </a:lvl3pPr>
            <a:lvl4pPr marL="1600200" indent="-228600">
              <a:lnSpc>
                <a:spcPct val="90000"/>
              </a:lnSpc>
              <a:spcBef>
                <a:spcPts val="500"/>
              </a:spcBef>
              <a:buFont typeface="Arial"/>
              <a:buChar char="•"/>
              <a:defRPr b="0" i="0">
                <a:latin typeface="Arial" charset="0"/>
                <a:ea typeface="Arial" charset="0"/>
                <a:cs typeface="Arial" charset="0"/>
              </a:defRPr>
            </a:lvl4pPr>
            <a:lvl5pPr marL="2057400" indent="-228600">
              <a:lnSpc>
                <a:spcPct val="90000"/>
              </a:lnSpc>
              <a:spcBef>
                <a:spcPts val="500"/>
              </a:spcBef>
              <a:buFont typeface="Arial"/>
              <a:buChar char="•"/>
              <a:defRPr b="0" i="0">
                <a:latin typeface="Arial" charset="0"/>
                <a:ea typeface="Arial" charset="0"/>
                <a:cs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indent="0">
              <a:buNone/>
            </a:pPr>
            <a:r>
              <a:rPr lang="en-US" dirty="0"/>
              <a:t>HTS operate in Ka-band or Ku-band frequencies and offer significantly higher amount of data compared to traditional satellites (</a:t>
            </a:r>
            <a:r>
              <a:rPr lang="en-US" dirty="0" err="1"/>
              <a:t>Tbps</a:t>
            </a:r>
            <a:r>
              <a:rPr lang="en-US" dirty="0"/>
              <a:t> vs Gbps).</a:t>
            </a:r>
          </a:p>
        </p:txBody>
      </p:sp>
      <p:sp>
        <p:nvSpPr>
          <p:cNvPr id="3" name="Content Placeholder 2">
            <a:extLst>
              <a:ext uri="{FF2B5EF4-FFF2-40B4-BE49-F238E27FC236}">
                <a16:creationId xmlns:a16="http://schemas.microsoft.com/office/drawing/2014/main" id="{09D91C27-EF2C-B67A-51D9-056604398E61}"/>
              </a:ext>
            </a:extLst>
          </p:cNvPr>
          <p:cNvSpPr txBox="1">
            <a:spLocks/>
          </p:cNvSpPr>
          <p:nvPr/>
        </p:nvSpPr>
        <p:spPr>
          <a:xfrm>
            <a:off x="619328" y="1800428"/>
            <a:ext cx="4225046" cy="43513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b="1" dirty="0">
                <a:solidFill>
                  <a:srgbClr val="000000"/>
                </a:solidFill>
                <a:latin typeface="+mn-lt"/>
              </a:rPr>
              <a:t>Challenges of HTS</a:t>
            </a:r>
          </a:p>
          <a:p>
            <a:pPr>
              <a:buFont typeface="Wingdings" panose="05000000000000000000" pitchFamily="2" charset="2"/>
              <a:buChar char="§"/>
            </a:pPr>
            <a:r>
              <a:rPr lang="en-US" sz="1600" dirty="0">
                <a:solidFill>
                  <a:srgbClr val="000000"/>
                </a:solidFill>
                <a:latin typeface="+mn-lt"/>
              </a:rPr>
              <a:t>Spectrum Availability: Securing sufficient spectrum for high data rates and capacity can be challenging due to spectrum congestion and regulatory constraints.</a:t>
            </a:r>
          </a:p>
          <a:p>
            <a:pPr>
              <a:buFont typeface="Wingdings" panose="05000000000000000000" pitchFamily="2" charset="2"/>
              <a:buChar char="§"/>
            </a:pPr>
            <a:r>
              <a:rPr lang="en-US" sz="1600" dirty="0">
                <a:solidFill>
                  <a:srgbClr val="000000"/>
                </a:solidFill>
                <a:latin typeface="+mn-lt"/>
              </a:rPr>
              <a:t>Interference: Coordinating with other satellite systems to avoid interference is crucial, especially in densely populated satellite orbits.</a:t>
            </a:r>
          </a:p>
          <a:p>
            <a:pPr>
              <a:buFont typeface="Wingdings" panose="05000000000000000000" pitchFamily="2" charset="2"/>
              <a:buChar char="§"/>
            </a:pPr>
            <a:r>
              <a:rPr lang="en-US" sz="1600" dirty="0">
                <a:solidFill>
                  <a:srgbClr val="000000"/>
                </a:solidFill>
                <a:latin typeface="+mn-lt"/>
              </a:rPr>
              <a:t>Ground Infrastructure: Establishing a robust ground infrastructure to support HTS operations, including gateway stations and beam hopping support, requires significant investment and coordination.</a:t>
            </a:r>
          </a:p>
          <a:p>
            <a:pPr>
              <a:buFont typeface="Wingdings" panose="05000000000000000000" pitchFamily="2" charset="2"/>
              <a:buChar char="§"/>
            </a:pPr>
            <a:r>
              <a:rPr lang="en-US" sz="1600" dirty="0">
                <a:solidFill>
                  <a:srgbClr val="000000"/>
                </a:solidFill>
                <a:latin typeface="+mn-lt"/>
              </a:rPr>
              <a:t>Cost: HTS development and maintenance can be expensive, including satellite construction, launch, and ground infrastructure costs.</a:t>
            </a:r>
          </a:p>
        </p:txBody>
      </p:sp>
      <p:sp>
        <p:nvSpPr>
          <p:cNvPr id="6" name="Title 5">
            <a:extLst>
              <a:ext uri="{FF2B5EF4-FFF2-40B4-BE49-F238E27FC236}">
                <a16:creationId xmlns:a16="http://schemas.microsoft.com/office/drawing/2014/main" id="{DFF104EE-E836-0E6A-1B85-AD5BFD335D31}"/>
              </a:ext>
            </a:extLst>
          </p:cNvPr>
          <p:cNvSpPr>
            <a:spLocks noGrp="1"/>
          </p:cNvSpPr>
          <p:nvPr>
            <p:ph type="title"/>
          </p:nvPr>
        </p:nvSpPr>
        <p:spPr/>
        <p:txBody>
          <a:bodyPr/>
          <a:lstStyle/>
          <a:p>
            <a:r>
              <a:rPr lang="en-US" dirty="0"/>
              <a:t>High Throughput Satellites</a:t>
            </a:r>
          </a:p>
        </p:txBody>
      </p:sp>
    </p:spTree>
    <p:extLst>
      <p:ext uri="{BB962C8B-B14F-4D97-AF65-F5344CB8AC3E}">
        <p14:creationId xmlns:p14="http://schemas.microsoft.com/office/powerpoint/2010/main" val="2026225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4D67C4F-77EB-D8E5-BA26-9ABA11B4271A}"/>
              </a:ext>
            </a:extLst>
          </p:cNvPr>
          <p:cNvSpPr txBox="1">
            <a:spLocks/>
          </p:cNvSpPr>
          <p:nvPr/>
        </p:nvSpPr>
        <p:spPr>
          <a:xfrm>
            <a:off x="591081" y="1732753"/>
            <a:ext cx="3032652" cy="272917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b="1" i="0" kern="1200">
                <a:solidFill>
                  <a:schemeClr val="bg1"/>
                </a:solidFill>
                <a:latin typeface="Arial" charset="0"/>
                <a:ea typeface="Arial" charset="0"/>
                <a:cs typeface="Arial" charset="0"/>
              </a:defRPr>
            </a:lvl1pPr>
          </a:lstStyle>
          <a:p>
            <a:br>
              <a:rPr lang="en-US" sz="1800" b="0">
                <a:solidFill>
                  <a:srgbClr val="000000"/>
                </a:solidFill>
                <a:latin typeface="Arial" panose="020B0604020202020204" pitchFamily="34" charset="0"/>
              </a:rPr>
            </a:br>
            <a:br>
              <a:rPr lang="en-US" sz="1800" b="0">
                <a:solidFill>
                  <a:srgbClr val="00529D"/>
                </a:solidFill>
                <a:latin typeface="Arial" panose="020B0604020202020204" pitchFamily="34" charset="0"/>
              </a:rPr>
            </a:br>
            <a:br>
              <a:rPr lang="en-US" sz="1800" b="0">
                <a:solidFill>
                  <a:srgbClr val="00529D"/>
                </a:solidFill>
                <a:latin typeface="Arial" panose="020B0604020202020204" pitchFamily="34" charset="0"/>
              </a:rPr>
            </a:br>
            <a:br>
              <a:rPr lang="en-US" sz="1800" b="0">
                <a:solidFill>
                  <a:srgbClr val="00529D"/>
                </a:solidFill>
                <a:latin typeface="Arial" panose="020B0604020202020204" pitchFamily="34" charset="0"/>
              </a:rPr>
            </a:br>
            <a:br>
              <a:rPr lang="en-US" sz="1800" b="0">
                <a:solidFill>
                  <a:srgbClr val="00529D"/>
                </a:solidFill>
                <a:latin typeface="Arial" panose="020B0604020202020204" pitchFamily="34" charset="0"/>
              </a:rPr>
            </a:br>
            <a:br>
              <a:rPr lang="en-US" sz="1800" b="0">
                <a:solidFill>
                  <a:srgbClr val="00529D"/>
                </a:solidFill>
                <a:latin typeface="Arial" panose="020B0604020202020204" pitchFamily="34" charset="0"/>
              </a:rPr>
            </a:br>
            <a:br>
              <a:rPr lang="en-US" sz="1800">
                <a:solidFill>
                  <a:srgbClr val="6E2E9F"/>
                </a:solidFill>
                <a:latin typeface="Arial" panose="020B0604020202020204" pitchFamily="34" charset="0"/>
              </a:rPr>
            </a:br>
            <a:endParaRPr lang="en-US" dirty="0"/>
          </a:p>
        </p:txBody>
      </p:sp>
      <p:sp>
        <p:nvSpPr>
          <p:cNvPr id="13" name="TextBox 12">
            <a:extLst>
              <a:ext uri="{FF2B5EF4-FFF2-40B4-BE49-F238E27FC236}">
                <a16:creationId xmlns:a16="http://schemas.microsoft.com/office/drawing/2014/main" id="{C318604E-DA3F-5CD8-2A51-3E9B33AD3F84}"/>
              </a:ext>
            </a:extLst>
          </p:cNvPr>
          <p:cNvSpPr txBox="1"/>
          <p:nvPr/>
        </p:nvSpPr>
        <p:spPr>
          <a:xfrm>
            <a:off x="609599" y="1799104"/>
            <a:ext cx="7036341" cy="4061558"/>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Wingdings" panose="05000000000000000000" pitchFamily="2" charset="2"/>
              <a:buChar char="§"/>
              <a:defRPr sz="1600" b="0" i="0">
                <a:solidFill>
                  <a:srgbClr val="000000"/>
                </a:solidFill>
                <a:ea typeface="Arial" charset="0"/>
                <a:cs typeface="Arial" charset="0"/>
              </a:defRPr>
            </a:lvl1pPr>
            <a:lvl2pPr marL="685800" indent="-228600">
              <a:lnSpc>
                <a:spcPct val="90000"/>
              </a:lnSpc>
              <a:spcBef>
                <a:spcPts val="500"/>
              </a:spcBef>
              <a:buFont typeface="Arial"/>
              <a:buChar char="•"/>
              <a:defRPr sz="2400" b="0" i="0">
                <a:latin typeface="Arial" charset="0"/>
                <a:ea typeface="Arial" charset="0"/>
                <a:cs typeface="Arial" charset="0"/>
              </a:defRPr>
            </a:lvl2pPr>
            <a:lvl3pPr marL="1143000" indent="-228600">
              <a:lnSpc>
                <a:spcPct val="90000"/>
              </a:lnSpc>
              <a:spcBef>
                <a:spcPts val="500"/>
              </a:spcBef>
              <a:buFont typeface="Arial"/>
              <a:buChar char="•"/>
              <a:defRPr sz="2000" b="0" i="0">
                <a:latin typeface="Arial" charset="0"/>
                <a:ea typeface="Arial" charset="0"/>
                <a:cs typeface="Arial" charset="0"/>
              </a:defRPr>
            </a:lvl3pPr>
            <a:lvl4pPr marL="1600200" indent="-228600">
              <a:lnSpc>
                <a:spcPct val="90000"/>
              </a:lnSpc>
              <a:spcBef>
                <a:spcPts val="500"/>
              </a:spcBef>
              <a:buFont typeface="Arial"/>
              <a:buChar char="•"/>
              <a:defRPr b="0" i="0">
                <a:latin typeface="Arial" charset="0"/>
                <a:ea typeface="Arial" charset="0"/>
                <a:cs typeface="Arial" charset="0"/>
              </a:defRPr>
            </a:lvl4pPr>
            <a:lvl5pPr marL="2057400" indent="-228600">
              <a:lnSpc>
                <a:spcPct val="90000"/>
              </a:lnSpc>
              <a:spcBef>
                <a:spcPts val="500"/>
              </a:spcBef>
              <a:buFont typeface="Arial"/>
              <a:buChar char="•"/>
              <a:defRPr b="0" i="0">
                <a:latin typeface="Arial" charset="0"/>
                <a:ea typeface="Arial" charset="0"/>
                <a:cs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dirty="0"/>
              <a:t>Under development </a:t>
            </a:r>
          </a:p>
          <a:p>
            <a:r>
              <a:rPr lang="en-US" dirty="0"/>
              <a:t>They are connected to the ground segment by optical technologies (optical feeder links). </a:t>
            </a:r>
          </a:p>
          <a:p>
            <a:r>
              <a:rPr lang="en-US" dirty="0"/>
              <a:t>Inter-satellite links (ISL) are used to efficiently route data streams over the satellite network.</a:t>
            </a:r>
          </a:p>
          <a:p>
            <a:endParaRPr lang="en-US" dirty="0"/>
          </a:p>
          <a:p>
            <a:r>
              <a:rPr lang="en-US" dirty="0"/>
              <a:t>Beam Hopping</a:t>
            </a:r>
          </a:p>
          <a:p>
            <a:pPr lvl="1"/>
            <a:r>
              <a:rPr lang="en-US" sz="1600" dirty="0">
                <a:latin typeface="+mn-lt"/>
              </a:rPr>
              <a:t>Adapts to the varying demand in the course of the day</a:t>
            </a:r>
          </a:p>
          <a:p>
            <a:pPr lvl="1"/>
            <a:r>
              <a:rPr lang="en-US" sz="1600" dirty="0">
                <a:latin typeface="+mn-lt"/>
              </a:rPr>
              <a:t>Facilitates the adaptation of a satellite to new services with a different workload</a:t>
            </a:r>
          </a:p>
          <a:p>
            <a:pPr lvl="1"/>
            <a:r>
              <a:rPr lang="en-US" sz="1600" dirty="0">
                <a:latin typeface="+mn-lt"/>
              </a:rPr>
              <a:t>Supports coverage for locally fluctuating data traffic from mobile users</a:t>
            </a:r>
          </a:p>
          <a:p>
            <a:endParaRPr lang="en-US" dirty="0"/>
          </a:p>
        </p:txBody>
      </p:sp>
      <p:pic>
        <p:nvPicPr>
          <p:cNvPr id="3" name="Picture 2">
            <a:extLst>
              <a:ext uri="{FF2B5EF4-FFF2-40B4-BE49-F238E27FC236}">
                <a16:creationId xmlns:a16="http://schemas.microsoft.com/office/drawing/2014/main" id="{7CCDB114-C21F-E33F-1498-D063B17050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52753" y="1799104"/>
            <a:ext cx="2929647" cy="4125040"/>
          </a:xfrm>
          <a:prstGeom prst="rect">
            <a:avLst/>
          </a:prstGeom>
        </p:spPr>
      </p:pic>
      <p:sp>
        <p:nvSpPr>
          <p:cNvPr id="5" name="Title 4">
            <a:extLst>
              <a:ext uri="{FF2B5EF4-FFF2-40B4-BE49-F238E27FC236}">
                <a16:creationId xmlns:a16="http://schemas.microsoft.com/office/drawing/2014/main" id="{C920785C-C048-7961-D2B9-FC6A90E55D3D}"/>
              </a:ext>
            </a:extLst>
          </p:cNvPr>
          <p:cNvSpPr>
            <a:spLocks noGrp="1"/>
          </p:cNvSpPr>
          <p:nvPr>
            <p:ph type="title"/>
          </p:nvPr>
        </p:nvSpPr>
        <p:spPr/>
        <p:txBody>
          <a:bodyPr/>
          <a:lstStyle/>
          <a:p>
            <a:r>
              <a:rPr lang="en-US" dirty="0"/>
              <a:t>Very High Throughput Satellites (VHTS)</a:t>
            </a:r>
          </a:p>
        </p:txBody>
      </p:sp>
    </p:spTree>
    <p:extLst>
      <p:ext uri="{BB962C8B-B14F-4D97-AF65-F5344CB8AC3E}">
        <p14:creationId xmlns:p14="http://schemas.microsoft.com/office/powerpoint/2010/main" val="3982376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US"/>
              <a:t>NG Satellites - Flexible Payloads</a:t>
            </a:r>
            <a:endParaRPr lang="en-US" dirty="0"/>
          </a:p>
        </p:txBody>
      </p:sp>
      <p:pic>
        <p:nvPicPr>
          <p:cNvPr id="6" name="Picture 5">
            <a:extLst>
              <a:ext uri="{FF2B5EF4-FFF2-40B4-BE49-F238E27FC236}">
                <a16:creationId xmlns:a16="http://schemas.microsoft.com/office/drawing/2014/main" id="{2FBC27D8-0F25-32D8-BC78-4B1F42B1D782}"/>
              </a:ext>
            </a:extLst>
          </p:cNvPr>
          <p:cNvPicPr>
            <a:picLocks noChangeAspect="1"/>
          </p:cNvPicPr>
          <p:nvPr/>
        </p:nvPicPr>
        <p:blipFill>
          <a:blip r:embed="rId3"/>
          <a:stretch>
            <a:fillRect/>
          </a:stretch>
        </p:blipFill>
        <p:spPr>
          <a:xfrm>
            <a:off x="5954591" y="3309275"/>
            <a:ext cx="5631052" cy="2934817"/>
          </a:xfrm>
          <a:prstGeom prst="rect">
            <a:avLst/>
          </a:prstGeom>
        </p:spPr>
      </p:pic>
      <p:sp>
        <p:nvSpPr>
          <p:cNvPr id="5" name="TextBox 4">
            <a:extLst>
              <a:ext uri="{FF2B5EF4-FFF2-40B4-BE49-F238E27FC236}">
                <a16:creationId xmlns:a16="http://schemas.microsoft.com/office/drawing/2014/main" id="{03F0D779-E1C7-A338-E172-096DF3C1C219}"/>
              </a:ext>
            </a:extLst>
          </p:cNvPr>
          <p:cNvSpPr txBox="1"/>
          <p:nvPr/>
        </p:nvSpPr>
        <p:spPr>
          <a:xfrm>
            <a:off x="620771" y="3429001"/>
            <a:ext cx="5475230" cy="2384080"/>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Wingdings" panose="05000000000000000000" pitchFamily="2" charset="2"/>
              <a:buChar char="§"/>
              <a:defRPr sz="1600" b="0" i="0">
                <a:solidFill>
                  <a:srgbClr val="000000"/>
                </a:solidFill>
                <a:ea typeface="Arial" charset="0"/>
                <a:cs typeface="Arial" charset="0"/>
              </a:defRPr>
            </a:lvl1pPr>
            <a:lvl2pPr marL="685800" indent="-228600">
              <a:lnSpc>
                <a:spcPct val="90000"/>
              </a:lnSpc>
              <a:spcBef>
                <a:spcPts val="500"/>
              </a:spcBef>
              <a:buFont typeface="Arial"/>
              <a:buChar char="•"/>
              <a:defRPr sz="2400" b="0" i="0">
                <a:latin typeface="Arial" charset="0"/>
                <a:ea typeface="Arial" charset="0"/>
                <a:cs typeface="Arial" charset="0"/>
              </a:defRPr>
            </a:lvl2pPr>
            <a:lvl3pPr marL="1143000" indent="-228600">
              <a:lnSpc>
                <a:spcPct val="90000"/>
              </a:lnSpc>
              <a:spcBef>
                <a:spcPts val="500"/>
              </a:spcBef>
              <a:buFont typeface="Arial"/>
              <a:buChar char="•"/>
              <a:defRPr sz="2000" b="0" i="0">
                <a:latin typeface="Arial" charset="0"/>
                <a:ea typeface="Arial" charset="0"/>
                <a:cs typeface="Arial" charset="0"/>
              </a:defRPr>
            </a:lvl3pPr>
            <a:lvl4pPr marL="1600200" indent="-228600">
              <a:lnSpc>
                <a:spcPct val="90000"/>
              </a:lnSpc>
              <a:spcBef>
                <a:spcPts val="500"/>
              </a:spcBef>
              <a:buFont typeface="Arial"/>
              <a:buChar char="•"/>
              <a:defRPr b="0" i="0">
                <a:latin typeface="Arial" charset="0"/>
                <a:ea typeface="Arial" charset="0"/>
                <a:cs typeface="Arial" charset="0"/>
              </a:defRPr>
            </a:lvl4pPr>
            <a:lvl5pPr marL="2057400" indent="-228600">
              <a:lnSpc>
                <a:spcPct val="90000"/>
              </a:lnSpc>
              <a:spcBef>
                <a:spcPts val="500"/>
              </a:spcBef>
              <a:buFont typeface="Arial"/>
              <a:buChar char="•"/>
              <a:defRPr b="0" i="0">
                <a:latin typeface="Arial" charset="0"/>
                <a:ea typeface="Arial" charset="0"/>
                <a:cs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dirty="0"/>
              <a:t>DTP Key performances:</a:t>
            </a:r>
          </a:p>
          <a:p>
            <a:r>
              <a:rPr lang="en-US" dirty="0"/>
              <a:t>Very wide digitalized bandwidth (many hundreds of MHz)</a:t>
            </a:r>
          </a:p>
          <a:p>
            <a:r>
              <a:rPr lang="en-US" dirty="0"/>
              <a:t>Many tens of GHz of full capacity</a:t>
            </a:r>
          </a:p>
          <a:p>
            <a:r>
              <a:rPr lang="en-US" dirty="0"/>
              <a:t>Cost decreases in Mass/consumption/volume per GHz</a:t>
            </a:r>
          </a:p>
        </p:txBody>
      </p:sp>
      <p:pic>
        <p:nvPicPr>
          <p:cNvPr id="7" name="Picture 6">
            <a:extLst>
              <a:ext uri="{FF2B5EF4-FFF2-40B4-BE49-F238E27FC236}">
                <a16:creationId xmlns:a16="http://schemas.microsoft.com/office/drawing/2014/main" id="{62C08FF2-BFD9-C2E1-5D2D-7FAB1790E8B6}"/>
              </a:ext>
            </a:extLst>
          </p:cNvPr>
          <p:cNvPicPr>
            <a:picLocks noChangeAspect="1"/>
          </p:cNvPicPr>
          <p:nvPr/>
        </p:nvPicPr>
        <p:blipFill>
          <a:blip r:embed="rId4"/>
          <a:stretch>
            <a:fillRect/>
          </a:stretch>
        </p:blipFill>
        <p:spPr>
          <a:xfrm>
            <a:off x="8116292" y="1795745"/>
            <a:ext cx="1504363" cy="1223548"/>
          </a:xfrm>
          <a:prstGeom prst="rect">
            <a:avLst/>
          </a:prstGeom>
        </p:spPr>
      </p:pic>
      <p:sp>
        <p:nvSpPr>
          <p:cNvPr id="3" name="TextBox 2">
            <a:extLst>
              <a:ext uri="{FF2B5EF4-FFF2-40B4-BE49-F238E27FC236}">
                <a16:creationId xmlns:a16="http://schemas.microsoft.com/office/drawing/2014/main" id="{208ACA11-8358-47CC-B786-36C15A98788B}"/>
              </a:ext>
            </a:extLst>
          </p:cNvPr>
          <p:cNvSpPr txBox="1"/>
          <p:nvPr/>
        </p:nvSpPr>
        <p:spPr>
          <a:xfrm>
            <a:off x="620770" y="1795745"/>
            <a:ext cx="5475230" cy="1200329"/>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Wingdings" panose="05000000000000000000" pitchFamily="2" charset="2"/>
              <a:buChar char="§"/>
              <a:defRPr sz="1600" b="0" i="0">
                <a:solidFill>
                  <a:srgbClr val="000000"/>
                </a:solidFill>
                <a:ea typeface="Arial" charset="0"/>
                <a:cs typeface="Arial" charset="0"/>
              </a:defRPr>
            </a:lvl1pPr>
            <a:lvl2pPr marL="685800" indent="-228600">
              <a:lnSpc>
                <a:spcPct val="90000"/>
              </a:lnSpc>
              <a:spcBef>
                <a:spcPts val="500"/>
              </a:spcBef>
              <a:buFont typeface="Arial"/>
              <a:buChar char="•"/>
              <a:defRPr sz="2400" b="0" i="0">
                <a:latin typeface="Arial" charset="0"/>
                <a:ea typeface="Arial" charset="0"/>
                <a:cs typeface="Arial" charset="0"/>
              </a:defRPr>
            </a:lvl2pPr>
            <a:lvl3pPr marL="1143000" indent="-228600">
              <a:lnSpc>
                <a:spcPct val="90000"/>
              </a:lnSpc>
              <a:spcBef>
                <a:spcPts val="500"/>
              </a:spcBef>
              <a:buFont typeface="Arial"/>
              <a:buChar char="•"/>
              <a:defRPr sz="2000" b="0" i="0">
                <a:latin typeface="Arial" charset="0"/>
                <a:ea typeface="Arial" charset="0"/>
                <a:cs typeface="Arial" charset="0"/>
              </a:defRPr>
            </a:lvl3pPr>
            <a:lvl4pPr marL="1600200" indent="-228600">
              <a:lnSpc>
                <a:spcPct val="90000"/>
              </a:lnSpc>
              <a:spcBef>
                <a:spcPts val="500"/>
              </a:spcBef>
              <a:buFont typeface="Arial"/>
              <a:buChar char="•"/>
              <a:defRPr b="0" i="0">
                <a:latin typeface="Arial" charset="0"/>
                <a:ea typeface="Arial" charset="0"/>
                <a:cs typeface="Arial" charset="0"/>
              </a:defRPr>
            </a:lvl4pPr>
            <a:lvl5pPr marL="2057400" indent="-228600">
              <a:lnSpc>
                <a:spcPct val="90000"/>
              </a:lnSpc>
              <a:spcBef>
                <a:spcPts val="500"/>
              </a:spcBef>
              <a:buFont typeface="Arial"/>
              <a:buChar char="•"/>
              <a:defRPr b="0" i="0">
                <a:latin typeface="Arial" charset="0"/>
                <a:ea typeface="Arial" charset="0"/>
                <a:cs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indent="0">
              <a:buNone/>
            </a:pPr>
            <a:r>
              <a:rPr lang="en-US" sz="1600" b="0" dirty="0">
                <a:solidFill>
                  <a:srgbClr val="000000"/>
                </a:solidFill>
                <a:latin typeface="+mn-lt"/>
              </a:rPr>
              <a:t>Digital Transparent Processor (DTP) is currently a key technology for telecommunications payload: The ability to sample and digitally onboard process data flows with increasing data rates. </a:t>
            </a:r>
            <a:endParaRPr lang="en-US" dirty="0"/>
          </a:p>
        </p:txBody>
      </p:sp>
    </p:spTree>
    <p:extLst>
      <p:ext uri="{BB962C8B-B14F-4D97-AF65-F5344CB8AC3E}">
        <p14:creationId xmlns:p14="http://schemas.microsoft.com/office/powerpoint/2010/main" val="1325204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6CDB9B-7C4A-7BE5-C436-5F1FF6586206}"/>
              </a:ext>
            </a:extLst>
          </p:cNvPr>
          <p:cNvPicPr>
            <a:picLocks noChangeAspect="1"/>
          </p:cNvPicPr>
          <p:nvPr/>
        </p:nvPicPr>
        <p:blipFill>
          <a:blip r:embed="rId3"/>
          <a:stretch>
            <a:fillRect/>
          </a:stretch>
        </p:blipFill>
        <p:spPr>
          <a:xfrm>
            <a:off x="1289669" y="3878744"/>
            <a:ext cx="3145572" cy="2377440"/>
          </a:xfrm>
          <a:prstGeom prst="rect">
            <a:avLst/>
          </a:prstGeom>
        </p:spPr>
      </p:pic>
      <p:pic>
        <p:nvPicPr>
          <p:cNvPr id="8" name="Picture 7">
            <a:extLst>
              <a:ext uri="{FF2B5EF4-FFF2-40B4-BE49-F238E27FC236}">
                <a16:creationId xmlns:a16="http://schemas.microsoft.com/office/drawing/2014/main" id="{4E2FD783-5290-7FB0-722D-7B0D6A6C7DCD}"/>
              </a:ext>
            </a:extLst>
          </p:cNvPr>
          <p:cNvPicPr>
            <a:picLocks noChangeAspect="1"/>
          </p:cNvPicPr>
          <p:nvPr/>
        </p:nvPicPr>
        <p:blipFill>
          <a:blip r:embed="rId4"/>
          <a:stretch>
            <a:fillRect/>
          </a:stretch>
        </p:blipFill>
        <p:spPr>
          <a:xfrm>
            <a:off x="7192020" y="3869016"/>
            <a:ext cx="3543305" cy="2377440"/>
          </a:xfrm>
          <a:prstGeom prst="rect">
            <a:avLst/>
          </a:prstGeom>
        </p:spPr>
      </p:pic>
      <p:sp>
        <p:nvSpPr>
          <p:cNvPr id="2" name="Title 1">
            <a:extLst>
              <a:ext uri="{FF2B5EF4-FFF2-40B4-BE49-F238E27FC236}">
                <a16:creationId xmlns:a16="http://schemas.microsoft.com/office/drawing/2014/main" id="{0F3F3D84-3592-B790-171D-8B704CDB51DA}"/>
              </a:ext>
            </a:extLst>
          </p:cNvPr>
          <p:cNvSpPr>
            <a:spLocks noGrp="1"/>
          </p:cNvSpPr>
          <p:nvPr>
            <p:ph type="title"/>
          </p:nvPr>
        </p:nvSpPr>
        <p:spPr/>
        <p:txBody>
          <a:bodyPr vert="horz" lIns="91440" tIns="45720" rIns="91440" bIns="45720" rtlCol="0" anchor="t">
            <a:normAutofit/>
          </a:bodyPr>
          <a:lstStyle/>
          <a:p>
            <a:r>
              <a:rPr lang="en-US"/>
              <a:t>Single beam coverage </a:t>
            </a:r>
            <a:endParaRPr lang="en-US" dirty="0"/>
          </a:p>
        </p:txBody>
      </p:sp>
      <p:sp>
        <p:nvSpPr>
          <p:cNvPr id="3" name="TextBox 2">
            <a:extLst>
              <a:ext uri="{FF2B5EF4-FFF2-40B4-BE49-F238E27FC236}">
                <a16:creationId xmlns:a16="http://schemas.microsoft.com/office/drawing/2014/main" id="{1AFB29A8-BF99-8188-4C1F-253DAF6F62BA}"/>
              </a:ext>
            </a:extLst>
          </p:cNvPr>
          <p:cNvSpPr txBox="1"/>
          <p:nvPr/>
        </p:nvSpPr>
        <p:spPr>
          <a:xfrm>
            <a:off x="620769" y="1795746"/>
            <a:ext cx="4846320" cy="369333"/>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Wingdings" panose="05000000000000000000" pitchFamily="2" charset="2"/>
              <a:buChar char="§"/>
              <a:defRPr sz="1600" b="0" i="0">
                <a:solidFill>
                  <a:srgbClr val="000000"/>
                </a:solidFill>
                <a:ea typeface="Arial" charset="0"/>
                <a:cs typeface="Arial" charset="0"/>
              </a:defRPr>
            </a:lvl1pPr>
            <a:lvl2pPr marL="685800" indent="-228600">
              <a:lnSpc>
                <a:spcPct val="90000"/>
              </a:lnSpc>
              <a:spcBef>
                <a:spcPts val="500"/>
              </a:spcBef>
              <a:buFont typeface="Arial"/>
              <a:buChar char="•"/>
              <a:defRPr sz="2400" b="0" i="0">
                <a:latin typeface="Arial" charset="0"/>
                <a:ea typeface="Arial" charset="0"/>
                <a:cs typeface="Arial" charset="0"/>
              </a:defRPr>
            </a:lvl2pPr>
            <a:lvl3pPr marL="1143000" indent="-228600">
              <a:lnSpc>
                <a:spcPct val="90000"/>
              </a:lnSpc>
              <a:spcBef>
                <a:spcPts val="500"/>
              </a:spcBef>
              <a:buFont typeface="Arial"/>
              <a:buChar char="•"/>
              <a:defRPr sz="2000" b="0" i="0">
                <a:latin typeface="Arial" charset="0"/>
                <a:ea typeface="Arial" charset="0"/>
                <a:cs typeface="Arial" charset="0"/>
              </a:defRPr>
            </a:lvl3pPr>
            <a:lvl4pPr marL="1600200" indent="-228600">
              <a:lnSpc>
                <a:spcPct val="90000"/>
              </a:lnSpc>
              <a:spcBef>
                <a:spcPts val="500"/>
              </a:spcBef>
              <a:buFont typeface="Arial"/>
              <a:buChar char="•"/>
              <a:defRPr b="0" i="0">
                <a:latin typeface="Arial" charset="0"/>
                <a:ea typeface="Arial" charset="0"/>
                <a:cs typeface="Arial" charset="0"/>
              </a:defRPr>
            </a:lvl4pPr>
            <a:lvl5pPr marL="2057400" indent="-228600">
              <a:lnSpc>
                <a:spcPct val="90000"/>
              </a:lnSpc>
              <a:spcBef>
                <a:spcPts val="500"/>
              </a:spcBef>
              <a:buFont typeface="Arial"/>
              <a:buChar char="•"/>
              <a:defRPr b="0" i="0">
                <a:latin typeface="Arial" charset="0"/>
                <a:ea typeface="Arial" charset="0"/>
                <a:cs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indent="0" algn="ctr">
              <a:buNone/>
            </a:pPr>
            <a:r>
              <a:rPr lang="en-US" dirty="0">
                <a:solidFill>
                  <a:srgbClr val="0070C0"/>
                </a:solidFill>
              </a:rPr>
              <a:t>Single </a:t>
            </a:r>
            <a:r>
              <a:rPr lang="en-US">
                <a:solidFill>
                  <a:srgbClr val="0070C0"/>
                </a:solidFill>
              </a:rPr>
              <a:t>beam coverage</a:t>
            </a:r>
            <a:endParaRPr lang="en-US" dirty="0">
              <a:solidFill>
                <a:srgbClr val="0070C0"/>
              </a:solidFill>
            </a:endParaRPr>
          </a:p>
        </p:txBody>
      </p:sp>
      <p:sp>
        <p:nvSpPr>
          <p:cNvPr id="4" name="TextBox 3">
            <a:extLst>
              <a:ext uri="{FF2B5EF4-FFF2-40B4-BE49-F238E27FC236}">
                <a16:creationId xmlns:a16="http://schemas.microsoft.com/office/drawing/2014/main" id="{1507E5EE-C46B-B87B-658C-19F7CCED7548}"/>
              </a:ext>
            </a:extLst>
          </p:cNvPr>
          <p:cNvSpPr txBox="1"/>
          <p:nvPr/>
        </p:nvSpPr>
        <p:spPr>
          <a:xfrm>
            <a:off x="6744932" y="1795746"/>
            <a:ext cx="4846320" cy="369332"/>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Wingdings" panose="05000000000000000000" pitchFamily="2" charset="2"/>
              <a:buChar char="§"/>
              <a:defRPr sz="1600" b="0" i="0">
                <a:solidFill>
                  <a:srgbClr val="000000"/>
                </a:solidFill>
                <a:ea typeface="Arial" charset="0"/>
                <a:cs typeface="Arial" charset="0"/>
              </a:defRPr>
            </a:lvl1pPr>
            <a:lvl2pPr marL="685800" indent="-228600">
              <a:lnSpc>
                <a:spcPct val="90000"/>
              </a:lnSpc>
              <a:spcBef>
                <a:spcPts val="500"/>
              </a:spcBef>
              <a:buFont typeface="Arial"/>
              <a:buChar char="•"/>
              <a:defRPr sz="2400" b="0" i="0">
                <a:latin typeface="Arial" charset="0"/>
                <a:ea typeface="Arial" charset="0"/>
                <a:cs typeface="Arial" charset="0"/>
              </a:defRPr>
            </a:lvl2pPr>
            <a:lvl3pPr marL="1143000" indent="-228600">
              <a:lnSpc>
                <a:spcPct val="90000"/>
              </a:lnSpc>
              <a:spcBef>
                <a:spcPts val="500"/>
              </a:spcBef>
              <a:buFont typeface="Arial"/>
              <a:buChar char="•"/>
              <a:defRPr sz="2000" b="0" i="0">
                <a:latin typeface="Arial" charset="0"/>
                <a:ea typeface="Arial" charset="0"/>
                <a:cs typeface="Arial" charset="0"/>
              </a:defRPr>
            </a:lvl3pPr>
            <a:lvl4pPr marL="1600200" indent="-228600">
              <a:lnSpc>
                <a:spcPct val="90000"/>
              </a:lnSpc>
              <a:spcBef>
                <a:spcPts val="500"/>
              </a:spcBef>
              <a:buFont typeface="Arial"/>
              <a:buChar char="•"/>
              <a:defRPr b="0" i="0">
                <a:latin typeface="Arial" charset="0"/>
                <a:ea typeface="Arial" charset="0"/>
                <a:cs typeface="Arial" charset="0"/>
              </a:defRPr>
            </a:lvl4pPr>
            <a:lvl5pPr marL="2057400" indent="-228600">
              <a:lnSpc>
                <a:spcPct val="90000"/>
              </a:lnSpc>
              <a:spcBef>
                <a:spcPts val="500"/>
              </a:spcBef>
              <a:buFont typeface="Arial"/>
              <a:buChar char="•"/>
              <a:defRPr b="0" i="0">
                <a:latin typeface="Arial" charset="0"/>
                <a:ea typeface="Arial" charset="0"/>
                <a:cs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indent="0" algn="ctr">
              <a:buNone/>
            </a:pPr>
            <a:r>
              <a:rPr lang="en-US" dirty="0">
                <a:solidFill>
                  <a:srgbClr val="0070C0"/>
                </a:solidFill>
              </a:rPr>
              <a:t>Multi-beam coverage </a:t>
            </a:r>
          </a:p>
        </p:txBody>
      </p:sp>
      <p:sp>
        <p:nvSpPr>
          <p:cNvPr id="7" name="TextBox 6">
            <a:extLst>
              <a:ext uri="{FF2B5EF4-FFF2-40B4-BE49-F238E27FC236}">
                <a16:creationId xmlns:a16="http://schemas.microsoft.com/office/drawing/2014/main" id="{9B0C40A9-8E3F-41EF-178D-529F7925224E}"/>
              </a:ext>
            </a:extLst>
          </p:cNvPr>
          <p:cNvSpPr txBox="1"/>
          <p:nvPr/>
        </p:nvSpPr>
        <p:spPr>
          <a:xfrm>
            <a:off x="6736081" y="2260504"/>
            <a:ext cx="4846320" cy="1336135"/>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Wingdings" panose="05000000000000000000" pitchFamily="2" charset="2"/>
              <a:buChar char="§"/>
              <a:defRPr sz="1600" b="0" i="0">
                <a:solidFill>
                  <a:srgbClr val="000000"/>
                </a:solidFill>
                <a:ea typeface="Arial" charset="0"/>
                <a:cs typeface="Arial" charset="0"/>
              </a:defRPr>
            </a:lvl1pPr>
            <a:lvl2pPr marL="685800" indent="-228600">
              <a:lnSpc>
                <a:spcPct val="90000"/>
              </a:lnSpc>
              <a:spcBef>
                <a:spcPts val="500"/>
              </a:spcBef>
              <a:buFont typeface="Arial"/>
              <a:buChar char="•"/>
              <a:defRPr sz="2400" b="0" i="0">
                <a:latin typeface="Arial" charset="0"/>
                <a:ea typeface="Arial" charset="0"/>
                <a:cs typeface="Arial" charset="0"/>
              </a:defRPr>
            </a:lvl2pPr>
            <a:lvl3pPr marL="1143000" indent="-228600">
              <a:lnSpc>
                <a:spcPct val="90000"/>
              </a:lnSpc>
              <a:spcBef>
                <a:spcPts val="500"/>
              </a:spcBef>
              <a:buFont typeface="Arial"/>
              <a:buChar char="•"/>
              <a:defRPr sz="2000" b="0" i="0">
                <a:latin typeface="Arial" charset="0"/>
                <a:ea typeface="Arial" charset="0"/>
                <a:cs typeface="Arial" charset="0"/>
              </a:defRPr>
            </a:lvl3pPr>
            <a:lvl4pPr marL="1600200" indent="-228600">
              <a:lnSpc>
                <a:spcPct val="90000"/>
              </a:lnSpc>
              <a:spcBef>
                <a:spcPts val="500"/>
              </a:spcBef>
              <a:buFont typeface="Arial"/>
              <a:buChar char="•"/>
              <a:defRPr b="0" i="0">
                <a:latin typeface="Arial" charset="0"/>
                <a:ea typeface="Arial" charset="0"/>
                <a:cs typeface="Arial" charset="0"/>
              </a:defRPr>
            </a:lvl4pPr>
            <a:lvl5pPr marL="2057400" indent="-228600">
              <a:lnSpc>
                <a:spcPct val="90000"/>
              </a:lnSpc>
              <a:spcBef>
                <a:spcPts val="500"/>
              </a:spcBef>
              <a:buFont typeface="Arial"/>
              <a:buChar char="•"/>
              <a:defRPr b="0" i="0">
                <a:latin typeface="Arial" charset="0"/>
                <a:ea typeface="Arial" charset="0"/>
                <a:cs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dirty="0">
                <a:solidFill>
                  <a:schemeClr val="tx1"/>
                </a:solidFill>
              </a:rPr>
              <a:t>Flexible channelization </a:t>
            </a:r>
          </a:p>
          <a:p>
            <a:r>
              <a:rPr lang="en-US" dirty="0">
                <a:solidFill>
                  <a:schemeClr val="tx1"/>
                </a:solidFill>
              </a:rPr>
              <a:t>Flexible frequency positioning between (sub-) channels </a:t>
            </a:r>
          </a:p>
          <a:p>
            <a:r>
              <a:rPr lang="en-US" dirty="0">
                <a:solidFill>
                  <a:schemeClr val="tx1"/>
                </a:solidFill>
              </a:rPr>
              <a:t>Gain control </a:t>
            </a:r>
          </a:p>
          <a:p>
            <a:r>
              <a:rPr lang="en-US" dirty="0">
                <a:solidFill>
                  <a:schemeClr val="tx1"/>
                </a:solidFill>
              </a:rPr>
              <a:t>Beam forming capability</a:t>
            </a:r>
          </a:p>
        </p:txBody>
      </p:sp>
    </p:spTree>
    <p:extLst>
      <p:ext uri="{BB962C8B-B14F-4D97-AF65-F5344CB8AC3E}">
        <p14:creationId xmlns:p14="http://schemas.microsoft.com/office/powerpoint/2010/main" val="3427781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tolzl" panose="00000500000000000000" pitchFamily="50" charset="-18"/>
              </a:rPr>
              <a:t>Thank you</a:t>
            </a:r>
          </a:p>
        </p:txBody>
      </p:sp>
    </p:spTree>
    <p:extLst>
      <p:ext uri="{BB962C8B-B14F-4D97-AF65-F5344CB8AC3E}">
        <p14:creationId xmlns:p14="http://schemas.microsoft.com/office/powerpoint/2010/main" val="112619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B0A6A2-6B65-DD8F-351F-6A820DB68D09}"/>
              </a:ext>
            </a:extLst>
          </p:cNvPr>
          <p:cNvSpPr>
            <a:spLocks noGrp="1"/>
          </p:cNvSpPr>
          <p:nvPr>
            <p:ph type="title"/>
          </p:nvPr>
        </p:nvSpPr>
        <p:spPr/>
        <p:txBody>
          <a:bodyPr/>
          <a:lstStyle/>
          <a:p>
            <a:r>
              <a:rPr lang="en-US" dirty="0"/>
              <a:t>07 Space Segment</a:t>
            </a:r>
          </a:p>
        </p:txBody>
      </p:sp>
    </p:spTree>
    <p:extLst>
      <p:ext uri="{BB962C8B-B14F-4D97-AF65-F5344CB8AC3E}">
        <p14:creationId xmlns:p14="http://schemas.microsoft.com/office/powerpoint/2010/main" val="795776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rial" panose="020B0604020202020204" pitchFamily="34" charset="0"/>
                <a:ea typeface="Tahoma" panose="020B0604030504040204" pitchFamily="34" charset="0"/>
                <a:cs typeface="Arial" panose="020B0604020202020204" pitchFamily="34" charset="0"/>
              </a:rPr>
              <a:t>Satellite Communications</a:t>
            </a:r>
            <a:endParaRPr lang="en-US" dirty="0">
              <a:latin typeface="Arial" panose="020B0604020202020204" pitchFamily="34" charset="0"/>
              <a:ea typeface="Tahoma" panose="020B060403050404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02D983B4-E5AC-EC2A-9AE8-3526CEE049FD}"/>
              </a:ext>
            </a:extLst>
          </p:cNvPr>
          <p:cNvPicPr>
            <a:picLocks noGrp="1" noChangeAspect="1"/>
          </p:cNvPicPr>
          <p:nvPr>
            <p:ph sz="half" idx="4294967295"/>
          </p:nvPr>
        </p:nvPicPr>
        <p:blipFill>
          <a:blip r:embed="rId3"/>
          <a:stretch>
            <a:fillRect/>
          </a:stretch>
        </p:blipFill>
        <p:spPr>
          <a:xfrm>
            <a:off x="5646738" y="1800225"/>
            <a:ext cx="5935662" cy="3635375"/>
          </a:xfrm>
          <a:prstGeom prst="rect">
            <a:avLst/>
          </a:prstGeom>
        </p:spPr>
      </p:pic>
      <p:sp>
        <p:nvSpPr>
          <p:cNvPr id="3" name="Content Placeholder 2">
            <a:extLst>
              <a:ext uri="{FF2B5EF4-FFF2-40B4-BE49-F238E27FC236}">
                <a16:creationId xmlns:a16="http://schemas.microsoft.com/office/drawing/2014/main" id="{30F79DF0-0074-8343-D50C-7B9611F4E926}"/>
              </a:ext>
            </a:extLst>
          </p:cNvPr>
          <p:cNvSpPr txBox="1">
            <a:spLocks/>
          </p:cNvSpPr>
          <p:nvPr/>
        </p:nvSpPr>
        <p:spPr>
          <a:xfrm>
            <a:off x="609600" y="1800225"/>
            <a:ext cx="4623881" cy="4062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buFont typeface="Wingdings" panose="05000000000000000000" pitchFamily="2" charset="2"/>
              <a:buChar char="§"/>
            </a:pPr>
            <a:r>
              <a:rPr lang="en-US" sz="1600" b="1" i="0" dirty="0">
                <a:solidFill>
                  <a:srgbClr val="242424"/>
                </a:solidFill>
                <a:effectLst/>
                <a:latin typeface="+mn-lt"/>
                <a:ea typeface="Tahoma" panose="020B0604030504040204" pitchFamily="34" charset="0"/>
                <a:cs typeface="Tahoma" panose="020B0604030504040204" pitchFamily="34" charset="0"/>
              </a:rPr>
              <a:t>Satellite</a:t>
            </a:r>
            <a:r>
              <a:rPr lang="en-US" sz="1600" b="0" i="0" dirty="0">
                <a:solidFill>
                  <a:srgbClr val="242424"/>
                </a:solidFill>
                <a:effectLst/>
                <a:latin typeface="+mn-lt"/>
                <a:ea typeface="Tahoma" panose="020B0604030504040204" pitchFamily="34" charset="0"/>
                <a:cs typeface="Tahoma" panose="020B0604030504040204" pitchFamily="34" charset="0"/>
              </a:rPr>
              <a:t>: the main component hosting all hardware and software systems as the central components, orbiting the Earth to facilitate communication over long distances.</a:t>
            </a:r>
          </a:p>
          <a:p>
            <a:pPr algn="l">
              <a:buFont typeface="Wingdings" panose="05000000000000000000" pitchFamily="2" charset="2"/>
              <a:buChar char="§"/>
            </a:pPr>
            <a:r>
              <a:rPr lang="en-US" sz="1600" b="1" i="0" dirty="0">
                <a:solidFill>
                  <a:srgbClr val="242424"/>
                </a:solidFill>
                <a:effectLst/>
                <a:latin typeface="+mn-lt"/>
                <a:ea typeface="Tahoma" panose="020B0604030504040204" pitchFamily="34" charset="0"/>
                <a:cs typeface="Tahoma" panose="020B0604030504040204" pitchFamily="34" charset="0"/>
              </a:rPr>
              <a:t>Ground Station</a:t>
            </a:r>
            <a:r>
              <a:rPr lang="en-US" sz="1600" b="0" i="0" dirty="0">
                <a:solidFill>
                  <a:srgbClr val="242424"/>
                </a:solidFill>
                <a:effectLst/>
                <a:latin typeface="+mn-lt"/>
                <a:ea typeface="Tahoma" panose="020B0604030504040204" pitchFamily="34" charset="0"/>
                <a:cs typeface="Tahoma" panose="020B0604030504040204" pitchFamily="34" charset="0"/>
              </a:rPr>
              <a:t>: Ground stations are terrestrial facilities equipped with antennas and transceivers that communicate with satellites. </a:t>
            </a:r>
          </a:p>
          <a:p>
            <a:pPr algn="l">
              <a:buFont typeface="Wingdings" panose="05000000000000000000" pitchFamily="2" charset="2"/>
              <a:buChar char="§"/>
            </a:pPr>
            <a:r>
              <a:rPr lang="en-US" sz="1600" b="0" i="0" dirty="0">
                <a:solidFill>
                  <a:srgbClr val="242424"/>
                </a:solidFill>
                <a:effectLst/>
                <a:latin typeface="+mn-lt"/>
                <a:ea typeface="Tahoma" panose="020B0604030504040204" pitchFamily="34" charset="0"/>
                <a:cs typeface="Tahoma" panose="020B0604030504040204" pitchFamily="34" charset="0"/>
              </a:rPr>
              <a:t>They manage the uplink (transmitting signals to the satellite) and downlink (receiving signals from the satellite) transmissions.</a:t>
            </a:r>
          </a:p>
          <a:p>
            <a:pPr>
              <a:buFont typeface="Wingdings" panose="05000000000000000000" pitchFamily="2" charset="2"/>
              <a:buChar char="§"/>
            </a:pPr>
            <a:endParaRPr lang="en-US" sz="1600" dirty="0">
              <a:latin typeface="+mn-lt"/>
            </a:endParaRPr>
          </a:p>
        </p:txBody>
      </p:sp>
    </p:spTree>
    <p:extLst>
      <p:ext uri="{BB962C8B-B14F-4D97-AF65-F5344CB8AC3E}">
        <p14:creationId xmlns:p14="http://schemas.microsoft.com/office/powerpoint/2010/main" val="2344967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Satellite Components</a:t>
            </a:r>
          </a:p>
        </p:txBody>
      </p:sp>
      <p:pic>
        <p:nvPicPr>
          <p:cNvPr id="6" name="Content Placeholder 5">
            <a:extLst>
              <a:ext uri="{FF2B5EF4-FFF2-40B4-BE49-F238E27FC236}">
                <a16:creationId xmlns:a16="http://schemas.microsoft.com/office/drawing/2014/main" id="{9740273A-BD3D-5F83-A2DC-5713C16027CD}"/>
              </a:ext>
            </a:extLst>
          </p:cNvPr>
          <p:cNvPicPr>
            <a:picLocks noGrp="1" noChangeAspect="1"/>
          </p:cNvPicPr>
          <p:nvPr>
            <p:ph sz="half" idx="4294967295"/>
          </p:nvPr>
        </p:nvPicPr>
        <p:blipFill>
          <a:blip r:embed="rId3"/>
          <a:stretch>
            <a:fillRect/>
          </a:stretch>
        </p:blipFill>
        <p:spPr>
          <a:xfrm>
            <a:off x="622569" y="1497204"/>
            <a:ext cx="7190015" cy="4110049"/>
          </a:xfrm>
          <a:prstGeom prst="rect">
            <a:avLst/>
          </a:prstGeom>
        </p:spPr>
      </p:pic>
      <p:sp>
        <p:nvSpPr>
          <p:cNvPr id="7" name="Content Placeholder 2">
            <a:extLst>
              <a:ext uri="{FF2B5EF4-FFF2-40B4-BE49-F238E27FC236}">
                <a16:creationId xmlns:a16="http://schemas.microsoft.com/office/drawing/2014/main" id="{E223A469-A000-3753-9180-0B80D18C3E45}"/>
              </a:ext>
            </a:extLst>
          </p:cNvPr>
          <p:cNvSpPr txBox="1">
            <a:spLocks/>
          </p:cNvSpPr>
          <p:nvPr/>
        </p:nvSpPr>
        <p:spPr>
          <a:xfrm>
            <a:off x="7947498" y="1800427"/>
            <a:ext cx="3634902" cy="4248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
              <a:defRPr/>
            </a:pPr>
            <a:r>
              <a:rPr lang="en-US" sz="1600" dirty="0">
                <a:solidFill>
                  <a:srgbClr val="000000"/>
                </a:solidFill>
                <a:latin typeface="+mn-lt"/>
              </a:rPr>
              <a:t>Communication modules: antenna and repeater are called </a:t>
            </a:r>
            <a:r>
              <a:rPr lang="en-US" sz="1600" b="1" dirty="0">
                <a:solidFill>
                  <a:srgbClr val="000000"/>
                </a:solidFill>
                <a:latin typeface="+mn-lt"/>
              </a:rPr>
              <a:t>payload</a:t>
            </a:r>
            <a:r>
              <a:rPr lang="en-US" sz="1600" dirty="0">
                <a:solidFill>
                  <a:srgbClr val="000000"/>
                </a:solidFill>
                <a:latin typeface="+mn-lt"/>
              </a:rPr>
              <a:t>. </a:t>
            </a:r>
          </a:p>
          <a:p>
            <a:pPr>
              <a:buFont typeface="Wingdings" panose="05000000000000000000" pitchFamily="2" charset="2"/>
              <a:buChar char="§"/>
              <a:defRPr/>
            </a:pPr>
            <a:r>
              <a:rPr lang="en-US" sz="1600" dirty="0">
                <a:solidFill>
                  <a:srgbClr val="000000"/>
                </a:solidFill>
                <a:latin typeface="+mn-lt"/>
              </a:rPr>
              <a:t>Modules that support the payload such as electric power, propulsion, telemetry, tracking, etc. are called </a:t>
            </a:r>
            <a:r>
              <a:rPr lang="en-US" sz="1600" b="1" dirty="0">
                <a:solidFill>
                  <a:srgbClr val="000000"/>
                </a:solidFill>
                <a:latin typeface="+mn-lt"/>
              </a:rPr>
              <a:t>platform</a:t>
            </a:r>
            <a:r>
              <a:rPr lang="en-US" sz="1600" dirty="0">
                <a:solidFill>
                  <a:srgbClr val="000000"/>
                </a:solidFill>
                <a:latin typeface="+mn-lt"/>
              </a:rPr>
              <a:t>. </a:t>
            </a:r>
          </a:p>
          <a:p>
            <a:pPr>
              <a:buFont typeface="Wingdings" panose="05000000000000000000" pitchFamily="2" charset="2"/>
              <a:buChar char="§"/>
            </a:pPr>
            <a:endParaRPr lang="en-US" sz="1600" dirty="0">
              <a:latin typeface="+mn-lt"/>
            </a:endParaRPr>
          </a:p>
        </p:txBody>
      </p:sp>
    </p:spTree>
    <p:extLst>
      <p:ext uri="{BB962C8B-B14F-4D97-AF65-F5344CB8AC3E}">
        <p14:creationId xmlns:p14="http://schemas.microsoft.com/office/powerpoint/2010/main" val="31215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Radiation Influences</a:t>
            </a:r>
          </a:p>
        </p:txBody>
      </p:sp>
      <p:sp>
        <p:nvSpPr>
          <p:cNvPr id="9" name="TextBox 8">
            <a:extLst>
              <a:ext uri="{FF2B5EF4-FFF2-40B4-BE49-F238E27FC236}">
                <a16:creationId xmlns:a16="http://schemas.microsoft.com/office/drawing/2014/main" id="{2EBDB208-8FB5-74FC-04E4-28BDDC851056}"/>
              </a:ext>
            </a:extLst>
          </p:cNvPr>
          <p:cNvSpPr txBox="1"/>
          <p:nvPr/>
        </p:nvSpPr>
        <p:spPr>
          <a:xfrm>
            <a:off x="619327" y="1690688"/>
            <a:ext cx="5871908" cy="3693319"/>
          </a:xfrm>
          <a:prstGeom prst="rect">
            <a:avLst/>
          </a:prstGeom>
          <a:noFill/>
        </p:spPr>
        <p:txBody>
          <a:bodyPr wrap="square">
            <a:spAutoFit/>
          </a:bodyPr>
          <a:lstStyle/>
          <a:p>
            <a:pPr marL="285750" marR="0" indent="-285750" algn="l">
              <a:buFont typeface="Wingdings" panose="05000000000000000000" pitchFamily="2" charset="2"/>
              <a:buChar char="§"/>
            </a:pPr>
            <a:r>
              <a:rPr lang="en-US" b="0" i="0" dirty="0">
                <a:effectLst/>
              </a:rPr>
              <a:t>Objects in space receive light (and heat) from the sun, but they also radiate heat into the blackness of space. </a:t>
            </a:r>
            <a:r>
              <a:rPr lang="en-US" sz="1800" b="0" i="0" u="none" strike="noStrike" baseline="0" dirty="0">
                <a:solidFill>
                  <a:srgbClr val="000000"/>
                </a:solidFill>
              </a:rPr>
              <a:t>Thermal equilibrium must be obtained. </a:t>
            </a:r>
          </a:p>
          <a:p>
            <a:pPr marL="285750" marR="0" indent="-285750" algn="l">
              <a:buFont typeface="Wingdings" panose="05000000000000000000" pitchFamily="2" charset="2"/>
              <a:buChar char="§"/>
            </a:pPr>
            <a:r>
              <a:rPr lang="en-US" sz="1800" b="0" i="0" u="none" strike="noStrike" baseline="0" dirty="0">
                <a:solidFill>
                  <a:srgbClr val="000000"/>
                </a:solidFill>
              </a:rPr>
              <a:t>There are 3 ways to transfer heat, </a:t>
            </a:r>
            <a:r>
              <a:rPr lang="en-US" b="0" i="0" dirty="0">
                <a:effectLst/>
              </a:rPr>
              <a:t>conduction, convection, and radiation. </a:t>
            </a:r>
            <a:r>
              <a:rPr lang="en-US" sz="1800" b="0" i="0" u="none" strike="noStrike" baseline="0" dirty="0">
                <a:solidFill>
                  <a:srgbClr val="000000"/>
                </a:solidFill>
              </a:rPr>
              <a:t>In the vacuum of space, there is no air or other material to conduct or </a:t>
            </a:r>
            <a:r>
              <a:rPr lang="en-US" sz="1800" b="0" i="0" u="none" strike="noStrike" baseline="0" dirty="0" err="1">
                <a:solidFill>
                  <a:srgbClr val="000000"/>
                </a:solidFill>
              </a:rPr>
              <a:t>convect</a:t>
            </a:r>
            <a:r>
              <a:rPr lang="en-US" sz="1800" b="0" i="0" u="none" strike="noStrike" baseline="0" dirty="0">
                <a:solidFill>
                  <a:srgbClr val="000000"/>
                </a:solidFill>
              </a:rPr>
              <a:t> heat away from the satellite. Instead, satellites lose heat by emitting infrared radiation.</a:t>
            </a:r>
          </a:p>
          <a:p>
            <a:pPr marL="285750" marR="0" indent="-285750" algn="l">
              <a:buFont typeface="Wingdings" panose="05000000000000000000" pitchFamily="2" charset="2"/>
              <a:buChar char="§"/>
            </a:pPr>
            <a:r>
              <a:rPr lang="en-US" sz="1800" b="0" i="0" u="none" strike="noStrike" baseline="0" dirty="0">
                <a:solidFill>
                  <a:srgbClr val="000000"/>
                </a:solidFill>
              </a:rPr>
              <a:t>Satellite temperature highly depends on the payload and can be achieved through passive means (i.e. by radiation) or in case very low temperatures are needed (e.g. radio telescope), coolant (such as liqui</a:t>
            </a:r>
            <a:r>
              <a:rPr lang="en-US" dirty="0">
                <a:solidFill>
                  <a:srgbClr val="000000"/>
                </a:solidFill>
              </a:rPr>
              <a:t>d helium) </a:t>
            </a:r>
            <a:r>
              <a:rPr lang="en-US" sz="1800" b="0" i="0" u="none" strike="noStrike" baseline="0" dirty="0">
                <a:solidFill>
                  <a:srgbClr val="000000"/>
                </a:solidFill>
              </a:rPr>
              <a:t>is present on-board.</a:t>
            </a:r>
          </a:p>
        </p:txBody>
      </p:sp>
      <p:pic>
        <p:nvPicPr>
          <p:cNvPr id="10" name="Picture 9">
            <a:extLst>
              <a:ext uri="{FF2B5EF4-FFF2-40B4-BE49-F238E27FC236}">
                <a16:creationId xmlns:a16="http://schemas.microsoft.com/office/drawing/2014/main" id="{53204F1A-1E9E-5564-1BED-84E19B71DEAE}"/>
              </a:ext>
            </a:extLst>
          </p:cNvPr>
          <p:cNvPicPr>
            <a:picLocks noChangeAspect="1"/>
          </p:cNvPicPr>
          <p:nvPr/>
        </p:nvPicPr>
        <p:blipFill>
          <a:blip r:embed="rId3"/>
          <a:stretch>
            <a:fillRect/>
          </a:stretch>
        </p:blipFill>
        <p:spPr>
          <a:xfrm>
            <a:off x="6883410" y="1797058"/>
            <a:ext cx="3949959" cy="2962469"/>
          </a:xfrm>
          <a:prstGeom prst="rect">
            <a:avLst/>
          </a:prstGeom>
        </p:spPr>
      </p:pic>
    </p:spTree>
    <p:extLst>
      <p:ext uri="{BB962C8B-B14F-4D97-AF65-F5344CB8AC3E}">
        <p14:creationId xmlns:p14="http://schemas.microsoft.com/office/powerpoint/2010/main" val="159853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Antennas</a:t>
            </a:r>
            <a:endParaRPr lang="en-US" dirty="0"/>
          </a:p>
        </p:txBody>
      </p:sp>
      <p:sp>
        <p:nvSpPr>
          <p:cNvPr id="4" name="TextBox 3">
            <a:extLst>
              <a:ext uri="{FF2B5EF4-FFF2-40B4-BE49-F238E27FC236}">
                <a16:creationId xmlns:a16="http://schemas.microsoft.com/office/drawing/2014/main" id="{1622BDB4-7416-CD4E-C84C-29580592DAF4}"/>
              </a:ext>
            </a:extLst>
          </p:cNvPr>
          <p:cNvSpPr txBox="1"/>
          <p:nvPr/>
        </p:nvSpPr>
        <p:spPr>
          <a:xfrm>
            <a:off x="618968" y="1796648"/>
            <a:ext cx="5233192" cy="2062103"/>
          </a:xfrm>
          <a:prstGeom prst="rect">
            <a:avLst/>
          </a:prstGeom>
          <a:noFill/>
        </p:spPr>
        <p:txBody>
          <a:bodyPr wrap="square">
            <a:spAutoFit/>
          </a:bodyPr>
          <a:lstStyle/>
          <a:p>
            <a:pPr marL="285750" marR="0" indent="-285750" algn="l">
              <a:buFont typeface="Wingdings" panose="05000000000000000000" pitchFamily="2" charset="2"/>
              <a:buChar char="§"/>
            </a:pPr>
            <a:r>
              <a:rPr lang="en-US" sz="1600" b="0" i="0" u="none" strike="noStrike" baseline="0" dirty="0">
                <a:solidFill>
                  <a:srgbClr val="000000"/>
                </a:solidFill>
              </a:rPr>
              <a:t>Satellite antenna – light and shock-resistant</a:t>
            </a:r>
            <a:endParaRPr lang="en-US" sz="1600" dirty="0">
              <a:solidFill>
                <a:srgbClr val="000000"/>
              </a:solidFill>
            </a:endParaRPr>
          </a:p>
          <a:p>
            <a:pPr marL="285750" marR="0" indent="-285750" algn="l">
              <a:buFont typeface="Wingdings" panose="05000000000000000000" pitchFamily="2" charset="2"/>
              <a:buChar char="§"/>
            </a:pPr>
            <a:r>
              <a:rPr lang="en-US" sz="1600" b="0" i="0" u="none" strike="noStrike" baseline="0" dirty="0">
                <a:solidFill>
                  <a:srgbClr val="000000"/>
                </a:solidFill>
              </a:rPr>
              <a:t>It must operate in a vacuum and under the Sun radiation</a:t>
            </a:r>
          </a:p>
          <a:p>
            <a:pPr marL="285750" indent="-285750" algn="l">
              <a:buFont typeface="Wingdings" panose="05000000000000000000" pitchFamily="2" charset="2"/>
              <a:buChar char="§"/>
            </a:pPr>
            <a:r>
              <a:rPr lang="en-US" sz="1600" b="0" i="0" u="none" strike="noStrike" baseline="0" dirty="0">
                <a:solidFill>
                  <a:srgbClr val="000000"/>
                </a:solidFill>
              </a:rPr>
              <a:t>Materials for antenna: Magnesium, Titan, Invar, Beryllium, Copper alloys</a:t>
            </a:r>
            <a:r>
              <a:rPr lang="en-US" sz="1600" dirty="0">
                <a:solidFill>
                  <a:srgbClr val="000000"/>
                </a:solidFill>
              </a:rPr>
              <a:t>, Carbon Fiber</a:t>
            </a:r>
          </a:p>
          <a:p>
            <a:pPr marL="285750" indent="-285750" algn="l">
              <a:buFont typeface="Wingdings" panose="05000000000000000000" pitchFamily="2" charset="2"/>
              <a:buChar char="§"/>
            </a:pPr>
            <a:r>
              <a:rPr lang="en-US" sz="1600" b="0" i="0" u="none" strike="noStrike" baseline="0" dirty="0">
                <a:solidFill>
                  <a:srgbClr val="000000"/>
                </a:solidFill>
              </a:rPr>
              <a:t>Many t</a:t>
            </a:r>
            <a:r>
              <a:rPr lang="en-US" sz="1600" dirty="0">
                <a:solidFill>
                  <a:srgbClr val="000000"/>
                </a:solidFill>
              </a:rPr>
              <a:t>ypes:</a:t>
            </a:r>
          </a:p>
          <a:p>
            <a:pPr marL="742950" lvl="1" indent="-285750">
              <a:buFont typeface="Wingdings" panose="05000000000000000000" pitchFamily="2" charset="2"/>
              <a:buChar char="§"/>
            </a:pPr>
            <a:r>
              <a:rPr lang="en-US" sz="1600" b="0" i="0" u="none" strike="noStrike" baseline="0" dirty="0">
                <a:solidFill>
                  <a:srgbClr val="000000"/>
                </a:solidFill>
              </a:rPr>
              <a:t>Parabolic reflector, Horn, Phased Array, Patch/Microstrip, Helica</a:t>
            </a:r>
            <a:r>
              <a:rPr lang="en-US" sz="1600" dirty="0">
                <a:solidFill>
                  <a:srgbClr val="000000"/>
                </a:solidFill>
              </a:rPr>
              <a:t>l, Wire, Multibeam</a:t>
            </a:r>
          </a:p>
          <a:p>
            <a:pPr marL="742950" lvl="1" indent="-285750">
              <a:buFont typeface="Wingdings" panose="05000000000000000000" pitchFamily="2" charset="2"/>
              <a:buChar char="§"/>
            </a:pPr>
            <a:endParaRPr lang="en-US" sz="1600" b="0" i="0" u="none" strike="noStrike" baseline="0" dirty="0">
              <a:solidFill>
                <a:srgbClr val="000000"/>
              </a:solidFill>
            </a:endParaRPr>
          </a:p>
        </p:txBody>
      </p:sp>
      <p:pic>
        <p:nvPicPr>
          <p:cNvPr id="7" name="Picture 6">
            <a:extLst>
              <a:ext uri="{FF2B5EF4-FFF2-40B4-BE49-F238E27FC236}">
                <a16:creationId xmlns:a16="http://schemas.microsoft.com/office/drawing/2014/main" id="{E1342D8F-B73A-6399-8C9E-E4C680F1D46E}"/>
              </a:ext>
            </a:extLst>
          </p:cNvPr>
          <p:cNvPicPr>
            <a:picLocks noChangeAspect="1"/>
          </p:cNvPicPr>
          <p:nvPr/>
        </p:nvPicPr>
        <p:blipFill>
          <a:blip r:embed="rId3"/>
          <a:srcRect/>
          <a:stretch/>
        </p:blipFill>
        <p:spPr>
          <a:xfrm>
            <a:off x="8329391" y="2723968"/>
            <a:ext cx="551734" cy="672728"/>
          </a:xfrm>
          <a:prstGeom prst="rect">
            <a:avLst/>
          </a:prstGeom>
          <a:effectLst/>
        </p:spPr>
      </p:pic>
      <p:pic>
        <p:nvPicPr>
          <p:cNvPr id="29" name="Picture 28">
            <a:extLst>
              <a:ext uri="{FF2B5EF4-FFF2-40B4-BE49-F238E27FC236}">
                <a16:creationId xmlns:a16="http://schemas.microsoft.com/office/drawing/2014/main" id="{EF93411B-446C-5A7C-08B5-DAC6CA9B72B3}"/>
              </a:ext>
            </a:extLst>
          </p:cNvPr>
          <p:cNvPicPr>
            <a:picLocks noChangeAspect="1"/>
          </p:cNvPicPr>
          <p:nvPr/>
        </p:nvPicPr>
        <p:blipFill>
          <a:blip r:embed="rId4"/>
          <a:srcRect/>
          <a:stretch/>
        </p:blipFill>
        <p:spPr>
          <a:xfrm>
            <a:off x="6545531" y="2482016"/>
            <a:ext cx="1229117" cy="483904"/>
          </a:xfrm>
          <a:prstGeom prst="rect">
            <a:avLst/>
          </a:prstGeom>
          <a:effectLst/>
        </p:spPr>
      </p:pic>
      <p:pic>
        <p:nvPicPr>
          <p:cNvPr id="30" name="Picture 29">
            <a:extLst>
              <a:ext uri="{FF2B5EF4-FFF2-40B4-BE49-F238E27FC236}">
                <a16:creationId xmlns:a16="http://schemas.microsoft.com/office/drawing/2014/main" id="{16FEFCE3-B766-160B-E4E7-8FB6722B96E5}"/>
              </a:ext>
            </a:extLst>
          </p:cNvPr>
          <p:cNvPicPr>
            <a:picLocks noChangeAspect="1"/>
          </p:cNvPicPr>
          <p:nvPr/>
        </p:nvPicPr>
        <p:blipFill>
          <a:blip r:embed="rId5"/>
          <a:srcRect/>
          <a:stretch/>
        </p:blipFill>
        <p:spPr>
          <a:xfrm>
            <a:off x="7873398" y="1599494"/>
            <a:ext cx="1229117" cy="643593"/>
          </a:xfrm>
          <a:prstGeom prst="rect">
            <a:avLst/>
          </a:prstGeom>
          <a:effectLst/>
        </p:spPr>
      </p:pic>
      <p:pic>
        <p:nvPicPr>
          <p:cNvPr id="31" name="Picture 30">
            <a:extLst>
              <a:ext uri="{FF2B5EF4-FFF2-40B4-BE49-F238E27FC236}">
                <a16:creationId xmlns:a16="http://schemas.microsoft.com/office/drawing/2014/main" id="{D7748FFA-7B44-FFDB-9B75-975082BD6C30}"/>
              </a:ext>
            </a:extLst>
          </p:cNvPr>
          <p:cNvPicPr>
            <a:picLocks noChangeAspect="1"/>
          </p:cNvPicPr>
          <p:nvPr/>
        </p:nvPicPr>
        <p:blipFill>
          <a:blip r:embed="rId6"/>
          <a:srcRect t="725" b="725"/>
          <a:stretch/>
        </p:blipFill>
        <p:spPr>
          <a:xfrm>
            <a:off x="6686425" y="1050493"/>
            <a:ext cx="675058" cy="746155"/>
          </a:xfrm>
          <a:prstGeom prst="rect">
            <a:avLst/>
          </a:prstGeom>
          <a:effectLst/>
        </p:spPr>
      </p:pic>
      <p:pic>
        <p:nvPicPr>
          <p:cNvPr id="33" name="Picture 32">
            <a:extLst>
              <a:ext uri="{FF2B5EF4-FFF2-40B4-BE49-F238E27FC236}">
                <a16:creationId xmlns:a16="http://schemas.microsoft.com/office/drawing/2014/main" id="{71FBA539-2D37-D144-D5CF-04633EBA13A1}"/>
              </a:ext>
            </a:extLst>
          </p:cNvPr>
          <p:cNvPicPr>
            <a:picLocks noChangeAspect="1"/>
          </p:cNvPicPr>
          <p:nvPr/>
        </p:nvPicPr>
        <p:blipFill>
          <a:blip r:embed="rId7"/>
          <a:stretch>
            <a:fillRect/>
          </a:stretch>
        </p:blipFill>
        <p:spPr>
          <a:xfrm>
            <a:off x="9987602" y="1897391"/>
            <a:ext cx="1562100" cy="723900"/>
          </a:xfrm>
          <a:prstGeom prst="rect">
            <a:avLst/>
          </a:prstGeom>
          <a:effectLst/>
        </p:spPr>
      </p:pic>
      <p:pic>
        <p:nvPicPr>
          <p:cNvPr id="35" name="Picture 34">
            <a:extLst>
              <a:ext uri="{FF2B5EF4-FFF2-40B4-BE49-F238E27FC236}">
                <a16:creationId xmlns:a16="http://schemas.microsoft.com/office/drawing/2014/main" id="{032A2AD1-DFEE-8CC6-85CD-A9EB8B86F4BA}"/>
              </a:ext>
            </a:extLst>
          </p:cNvPr>
          <p:cNvPicPr>
            <a:picLocks noChangeAspect="1"/>
          </p:cNvPicPr>
          <p:nvPr/>
        </p:nvPicPr>
        <p:blipFill>
          <a:blip r:embed="rId8"/>
          <a:stretch>
            <a:fillRect/>
          </a:stretch>
        </p:blipFill>
        <p:spPr>
          <a:xfrm>
            <a:off x="9796124" y="2834308"/>
            <a:ext cx="1753578" cy="1197296"/>
          </a:xfrm>
          <a:prstGeom prst="rect">
            <a:avLst/>
          </a:prstGeom>
          <a:effectLst/>
        </p:spPr>
      </p:pic>
      <p:pic>
        <p:nvPicPr>
          <p:cNvPr id="37" name="Picture 36" descr="A diagram of a network&#10;&#10;Description automatically generated">
            <a:extLst>
              <a:ext uri="{FF2B5EF4-FFF2-40B4-BE49-F238E27FC236}">
                <a16:creationId xmlns:a16="http://schemas.microsoft.com/office/drawing/2014/main" id="{3B9CE844-6167-74AF-FEBB-D76115500874}"/>
              </a:ext>
            </a:extLst>
          </p:cNvPr>
          <p:cNvPicPr>
            <a:picLocks noChangeAspect="1"/>
          </p:cNvPicPr>
          <p:nvPr/>
        </p:nvPicPr>
        <p:blipFill>
          <a:blip r:embed="rId9"/>
          <a:srcRect l="8704" t="428" r="7544" b="4880"/>
          <a:stretch/>
        </p:blipFill>
        <p:spPr>
          <a:xfrm>
            <a:off x="4494673" y="4265377"/>
            <a:ext cx="1588514" cy="1670864"/>
          </a:xfrm>
          <a:prstGeom prst="rect">
            <a:avLst/>
          </a:prstGeom>
          <a:effectLst/>
        </p:spPr>
      </p:pic>
      <p:pic>
        <p:nvPicPr>
          <p:cNvPr id="39" name="Picture 38" descr="A diagram of a machine&#10;&#10;Description automatically generated">
            <a:extLst>
              <a:ext uri="{FF2B5EF4-FFF2-40B4-BE49-F238E27FC236}">
                <a16:creationId xmlns:a16="http://schemas.microsoft.com/office/drawing/2014/main" id="{447C5FA3-B555-49F9-426A-628146952E49}"/>
              </a:ext>
            </a:extLst>
          </p:cNvPr>
          <p:cNvPicPr>
            <a:picLocks noChangeAspect="1"/>
          </p:cNvPicPr>
          <p:nvPr/>
        </p:nvPicPr>
        <p:blipFill>
          <a:blip r:embed="rId10"/>
          <a:stretch>
            <a:fillRect/>
          </a:stretch>
        </p:blipFill>
        <p:spPr>
          <a:xfrm>
            <a:off x="6567339" y="4265377"/>
            <a:ext cx="5070352" cy="1819693"/>
          </a:xfrm>
          <a:prstGeom prst="rect">
            <a:avLst/>
          </a:prstGeom>
        </p:spPr>
      </p:pic>
    </p:spTree>
    <p:extLst>
      <p:ext uri="{BB962C8B-B14F-4D97-AF65-F5344CB8AC3E}">
        <p14:creationId xmlns:p14="http://schemas.microsoft.com/office/powerpoint/2010/main" val="1233239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DF8D3C0-79A1-1CC8-C773-79952782681B}"/>
              </a:ext>
            </a:extLst>
          </p:cNvPr>
          <p:cNvPicPr>
            <a:picLocks noChangeAspect="1" noChangeArrowheads="1"/>
          </p:cNvPicPr>
          <p:nvPr/>
        </p:nvPicPr>
        <p:blipFill rotWithShape="1">
          <a:blip r:embed="rId3"/>
          <a:srcRect l="6160" t="5118" r="3556" b="4736"/>
          <a:stretch/>
        </p:blipFill>
        <p:spPr bwMode="auto">
          <a:xfrm>
            <a:off x="7747820" y="3429000"/>
            <a:ext cx="4178710" cy="2784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a:t>Transponder</a:t>
            </a:r>
            <a:endParaRPr lang="en-US" dirty="0"/>
          </a:p>
        </p:txBody>
      </p:sp>
      <p:sp>
        <p:nvSpPr>
          <p:cNvPr id="7" name="TextBox 6">
            <a:extLst>
              <a:ext uri="{FF2B5EF4-FFF2-40B4-BE49-F238E27FC236}">
                <a16:creationId xmlns:a16="http://schemas.microsoft.com/office/drawing/2014/main" id="{9B5D6DC5-A553-F71C-C8D0-E45469097682}"/>
              </a:ext>
            </a:extLst>
          </p:cNvPr>
          <p:cNvSpPr txBox="1"/>
          <p:nvPr/>
        </p:nvSpPr>
        <p:spPr>
          <a:xfrm>
            <a:off x="626050" y="1800428"/>
            <a:ext cx="10956350" cy="1815882"/>
          </a:xfrm>
          <a:prstGeom prst="rect">
            <a:avLst/>
          </a:prstGeom>
          <a:noFill/>
        </p:spPr>
        <p:txBody>
          <a:bodyPr wrap="square">
            <a:spAutoFit/>
          </a:bodyPr>
          <a:lstStyle/>
          <a:p>
            <a:pPr marL="285750" marR="0" indent="-285750" algn="l">
              <a:buFont typeface="Wingdings" panose="05000000000000000000" pitchFamily="2" charset="2"/>
              <a:buChar char="§"/>
            </a:pPr>
            <a:r>
              <a:rPr lang="en-US" sz="1600" b="0" i="1" u="none" strike="noStrike" baseline="0" dirty="0">
                <a:solidFill>
                  <a:srgbClr val="000000"/>
                </a:solidFill>
              </a:rPr>
              <a:t>Electronic device for receiving and transmitting signals</a:t>
            </a:r>
            <a:r>
              <a:rPr lang="en-US" sz="1600" b="0" i="0" u="none" strike="noStrike" baseline="0" dirty="0">
                <a:solidFill>
                  <a:srgbClr val="000000"/>
                </a:solidFill>
              </a:rPr>
              <a:t> </a:t>
            </a:r>
          </a:p>
          <a:p>
            <a:pPr marL="285750" marR="0" indent="-285750" algn="l">
              <a:buFont typeface="Wingdings" panose="05000000000000000000" pitchFamily="2" charset="2"/>
              <a:buChar char="§"/>
            </a:pPr>
            <a:r>
              <a:rPr lang="en-US" sz="1600" b="0" i="0" u="none" strike="noStrike" baseline="0" dirty="0">
                <a:solidFill>
                  <a:srgbClr val="000000"/>
                </a:solidFill>
              </a:rPr>
              <a:t>It is used to receive signal from one or more earth satellite stations and send the signals back to one or more receiving satellite earth stations. </a:t>
            </a:r>
          </a:p>
          <a:p>
            <a:pPr marL="285750" marR="0" indent="-285750" algn="l">
              <a:buFont typeface="Wingdings" panose="05000000000000000000" pitchFamily="2" charset="2"/>
              <a:buChar char="§"/>
            </a:pPr>
            <a:r>
              <a:rPr lang="en-US" sz="1600" b="0" i="0" u="none" strike="noStrike" baseline="0" dirty="0">
                <a:solidFill>
                  <a:srgbClr val="000000"/>
                </a:solidFill>
              </a:rPr>
              <a:t>Most common Heterodyne transponder. </a:t>
            </a:r>
          </a:p>
          <a:p>
            <a:pPr marL="285750" marR="0" indent="-285750" algn="l">
              <a:buFont typeface="Wingdings" panose="05000000000000000000" pitchFamily="2" charset="2"/>
              <a:buChar char="§"/>
            </a:pPr>
            <a:r>
              <a:rPr lang="en-US" sz="1600" b="0" i="0" u="none" strike="noStrike" baseline="0" dirty="0">
                <a:solidFill>
                  <a:srgbClr val="000000"/>
                </a:solidFill>
              </a:rPr>
              <a:t>Historically, only RF operations were performed usually using bent-pipe transponders and are still popular due to cost and simplicity. Recently regenerative transponders are being more frequently used.</a:t>
            </a:r>
          </a:p>
          <a:p>
            <a:endParaRPr lang="en-US" sz="1600" b="0" i="0" u="none" strike="noStrike" baseline="0" dirty="0">
              <a:solidFill>
                <a:srgbClr val="000000"/>
              </a:solidFill>
            </a:endParaRPr>
          </a:p>
        </p:txBody>
      </p:sp>
      <p:grpSp>
        <p:nvGrpSpPr>
          <p:cNvPr id="27" name="Group 26">
            <a:extLst>
              <a:ext uri="{FF2B5EF4-FFF2-40B4-BE49-F238E27FC236}">
                <a16:creationId xmlns:a16="http://schemas.microsoft.com/office/drawing/2014/main" id="{79589F46-B85C-D098-CA18-0D7A3B0D9B40}"/>
              </a:ext>
            </a:extLst>
          </p:cNvPr>
          <p:cNvGrpSpPr/>
          <p:nvPr/>
        </p:nvGrpSpPr>
        <p:grpSpPr>
          <a:xfrm>
            <a:off x="484498" y="3726050"/>
            <a:ext cx="6670087" cy="1819708"/>
            <a:chOff x="469258" y="4076040"/>
            <a:chExt cx="6670087" cy="1819708"/>
          </a:xfrm>
        </p:grpSpPr>
        <p:sp>
          <p:nvSpPr>
            <p:cNvPr id="6" name="Rectangle 5">
              <a:extLst>
                <a:ext uri="{FF2B5EF4-FFF2-40B4-BE49-F238E27FC236}">
                  <a16:creationId xmlns:a16="http://schemas.microsoft.com/office/drawing/2014/main" id="{1EF00520-4345-185E-EF7D-8B456878DFC4}"/>
                </a:ext>
              </a:extLst>
            </p:cNvPr>
            <p:cNvSpPr/>
            <p:nvPr/>
          </p:nvSpPr>
          <p:spPr>
            <a:xfrm>
              <a:off x="2229750" y="4076040"/>
              <a:ext cx="1346675" cy="54399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Duplexer</a:t>
              </a:r>
            </a:p>
          </p:txBody>
        </p:sp>
        <p:sp>
          <p:nvSpPr>
            <p:cNvPr id="8" name="Rectangle 7">
              <a:extLst>
                <a:ext uri="{FF2B5EF4-FFF2-40B4-BE49-F238E27FC236}">
                  <a16:creationId xmlns:a16="http://schemas.microsoft.com/office/drawing/2014/main" id="{E10ABBC3-6B47-F2CF-0659-496647E8D827}"/>
                </a:ext>
              </a:extLst>
            </p:cNvPr>
            <p:cNvSpPr/>
            <p:nvPr/>
          </p:nvSpPr>
          <p:spPr>
            <a:xfrm>
              <a:off x="2229750" y="5351757"/>
              <a:ext cx="1346675" cy="54399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LNA</a:t>
              </a:r>
            </a:p>
          </p:txBody>
        </p:sp>
        <p:sp>
          <p:nvSpPr>
            <p:cNvPr id="9" name="Rectangle 8">
              <a:extLst>
                <a:ext uri="{FF2B5EF4-FFF2-40B4-BE49-F238E27FC236}">
                  <a16:creationId xmlns:a16="http://schemas.microsoft.com/office/drawing/2014/main" id="{32C1C6D1-E8F4-EB96-A966-EF8BA4C0B2E6}"/>
                </a:ext>
              </a:extLst>
            </p:cNvPr>
            <p:cNvSpPr/>
            <p:nvPr/>
          </p:nvSpPr>
          <p:spPr>
            <a:xfrm>
              <a:off x="4011210" y="5351757"/>
              <a:ext cx="1346675" cy="54399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Carrier processor</a:t>
              </a:r>
            </a:p>
          </p:txBody>
        </p:sp>
        <p:sp>
          <p:nvSpPr>
            <p:cNvPr id="10" name="Rectangle 9">
              <a:extLst>
                <a:ext uri="{FF2B5EF4-FFF2-40B4-BE49-F238E27FC236}">
                  <a16:creationId xmlns:a16="http://schemas.microsoft.com/office/drawing/2014/main" id="{A7A85CCB-99BF-54EB-8637-ECF8B5150A99}"/>
                </a:ext>
              </a:extLst>
            </p:cNvPr>
            <p:cNvSpPr/>
            <p:nvPr/>
          </p:nvSpPr>
          <p:spPr>
            <a:xfrm>
              <a:off x="5792670" y="5351757"/>
              <a:ext cx="1346675" cy="54399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HPA</a:t>
              </a:r>
            </a:p>
          </p:txBody>
        </p:sp>
        <p:sp>
          <p:nvSpPr>
            <p:cNvPr id="11" name="Rectangle 10">
              <a:extLst>
                <a:ext uri="{FF2B5EF4-FFF2-40B4-BE49-F238E27FC236}">
                  <a16:creationId xmlns:a16="http://schemas.microsoft.com/office/drawing/2014/main" id="{CD40577C-89A3-4723-7DF8-C81676481CC6}"/>
                </a:ext>
              </a:extLst>
            </p:cNvPr>
            <p:cNvSpPr/>
            <p:nvPr/>
          </p:nvSpPr>
          <p:spPr>
            <a:xfrm>
              <a:off x="469258" y="4076040"/>
              <a:ext cx="1346675" cy="54399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Satellite antenna</a:t>
              </a:r>
            </a:p>
          </p:txBody>
        </p:sp>
        <p:grpSp>
          <p:nvGrpSpPr>
            <p:cNvPr id="16" name="Group 15">
              <a:extLst>
                <a:ext uri="{FF2B5EF4-FFF2-40B4-BE49-F238E27FC236}">
                  <a16:creationId xmlns:a16="http://schemas.microsoft.com/office/drawing/2014/main" id="{E014C137-72ED-FE4F-F104-987351CED423}"/>
                </a:ext>
              </a:extLst>
            </p:cNvPr>
            <p:cNvGrpSpPr/>
            <p:nvPr/>
          </p:nvGrpSpPr>
          <p:grpSpPr>
            <a:xfrm>
              <a:off x="1815932" y="4281360"/>
              <a:ext cx="413818" cy="133350"/>
              <a:chOff x="1815932" y="4348036"/>
              <a:chExt cx="413818" cy="133350"/>
            </a:xfrm>
          </p:grpSpPr>
          <p:cxnSp>
            <p:nvCxnSpPr>
              <p:cNvPr id="13" name="Straight Arrow Connector 12">
                <a:extLst>
                  <a:ext uri="{FF2B5EF4-FFF2-40B4-BE49-F238E27FC236}">
                    <a16:creationId xmlns:a16="http://schemas.microsoft.com/office/drawing/2014/main" id="{7C4BF259-368E-C52C-815A-5E2F926D52C1}"/>
                  </a:ext>
                </a:extLst>
              </p:cNvPr>
              <p:cNvCxnSpPr>
                <a:stCxn id="11" idx="3"/>
                <a:endCxn id="6" idx="1"/>
              </p:cNvCxnSpPr>
              <p:nvPr/>
            </p:nvCxnSpPr>
            <p:spPr>
              <a:xfrm>
                <a:off x="1815933" y="4348036"/>
                <a:ext cx="413817" cy="0"/>
              </a:xfrm>
              <a:prstGeom prst="straightConnector1">
                <a:avLst/>
              </a:prstGeom>
              <a:ln w="19050">
                <a:headEnd type="triangle" w="med" len="med"/>
                <a:tailEnd type="none" w="med" len="med"/>
              </a:ln>
            </p:spPr>
            <p:style>
              <a:lnRef idx="2">
                <a:schemeClr val="dk1"/>
              </a:lnRef>
              <a:fillRef idx="1">
                <a:schemeClr val="lt1"/>
              </a:fillRef>
              <a:effectRef idx="0">
                <a:schemeClr val="dk1"/>
              </a:effectRef>
              <a:fontRef idx="minor">
                <a:schemeClr val="dk1"/>
              </a:fontRef>
            </p:style>
          </p:cxnSp>
          <p:cxnSp>
            <p:nvCxnSpPr>
              <p:cNvPr id="15" name="Straight Arrow Connector 14">
                <a:extLst>
                  <a:ext uri="{FF2B5EF4-FFF2-40B4-BE49-F238E27FC236}">
                    <a16:creationId xmlns:a16="http://schemas.microsoft.com/office/drawing/2014/main" id="{C3DB4148-6141-4560-552E-E3DE709EB780}"/>
                  </a:ext>
                </a:extLst>
              </p:cNvPr>
              <p:cNvCxnSpPr/>
              <p:nvPr/>
            </p:nvCxnSpPr>
            <p:spPr>
              <a:xfrm>
                <a:off x="1815932" y="4481386"/>
                <a:ext cx="413817" cy="0"/>
              </a:xfrm>
              <a:prstGeom prst="straightConnector1">
                <a:avLst/>
              </a:prstGeom>
              <a:ln w="19050">
                <a:headEnd type="none" w="med" len="med"/>
                <a:tailEnd type="triangle" w="med" len="med"/>
              </a:ln>
            </p:spPr>
            <p:style>
              <a:lnRef idx="2">
                <a:schemeClr val="dk1"/>
              </a:lnRef>
              <a:fillRef idx="1">
                <a:schemeClr val="lt1"/>
              </a:fillRef>
              <a:effectRef idx="0">
                <a:schemeClr val="dk1"/>
              </a:effectRef>
              <a:fontRef idx="minor">
                <a:schemeClr val="dk1"/>
              </a:fontRef>
            </p:style>
          </p:cxnSp>
        </p:grpSp>
        <p:cxnSp>
          <p:nvCxnSpPr>
            <p:cNvPr id="18" name="Connector: Elbow 17">
              <a:extLst>
                <a:ext uri="{FF2B5EF4-FFF2-40B4-BE49-F238E27FC236}">
                  <a16:creationId xmlns:a16="http://schemas.microsoft.com/office/drawing/2014/main" id="{9109D054-AD6B-03AF-3C2F-E2C6B398CA83}"/>
                </a:ext>
              </a:extLst>
            </p:cNvPr>
            <p:cNvCxnSpPr>
              <a:stCxn id="10" idx="3"/>
              <a:endCxn id="6" idx="3"/>
            </p:cNvCxnSpPr>
            <p:nvPr/>
          </p:nvCxnSpPr>
          <p:spPr>
            <a:xfrm flipH="1" flipV="1">
              <a:off x="3576425" y="4348036"/>
              <a:ext cx="3562920" cy="1275717"/>
            </a:xfrm>
            <a:prstGeom prst="bentConnector3">
              <a:avLst>
                <a:gd name="adj1" fmla="val -6416"/>
              </a:avLst>
            </a:prstGeom>
            <a:ln w="19050">
              <a:headEnd type="none" w="med" len="med"/>
              <a:tailEnd type="triangle" w="med" len="med"/>
            </a:ln>
          </p:spPr>
          <p:style>
            <a:lnRef idx="2">
              <a:schemeClr val="dk1"/>
            </a:lnRef>
            <a:fillRef idx="1">
              <a:schemeClr val="lt1"/>
            </a:fillRef>
            <a:effectRef idx="0">
              <a:schemeClr val="dk1"/>
            </a:effectRef>
            <a:fontRef idx="minor">
              <a:schemeClr val="dk1"/>
            </a:fontRef>
          </p:style>
        </p:cxnSp>
        <p:cxnSp>
          <p:nvCxnSpPr>
            <p:cNvPr id="20" name="Straight Arrow Connector 19">
              <a:extLst>
                <a:ext uri="{FF2B5EF4-FFF2-40B4-BE49-F238E27FC236}">
                  <a16:creationId xmlns:a16="http://schemas.microsoft.com/office/drawing/2014/main" id="{2BE1A5BA-89D7-EB7F-73A4-35F14FDAF1FC}"/>
                </a:ext>
              </a:extLst>
            </p:cNvPr>
            <p:cNvCxnSpPr>
              <a:stCxn id="6" idx="2"/>
              <a:endCxn id="8" idx="0"/>
            </p:cNvCxnSpPr>
            <p:nvPr/>
          </p:nvCxnSpPr>
          <p:spPr>
            <a:xfrm>
              <a:off x="2903088" y="4620031"/>
              <a:ext cx="0" cy="731726"/>
            </a:xfrm>
            <a:prstGeom prst="straightConnector1">
              <a:avLst/>
            </a:prstGeom>
            <a:ln w="19050">
              <a:headEnd type="none" w="med" len="med"/>
              <a:tailEnd type="triangle" w="med" len="med"/>
            </a:ln>
          </p:spPr>
          <p:style>
            <a:lnRef idx="2">
              <a:schemeClr val="dk1"/>
            </a:lnRef>
            <a:fillRef idx="1">
              <a:schemeClr val="lt1"/>
            </a:fillRef>
            <a:effectRef idx="0">
              <a:schemeClr val="dk1"/>
            </a:effectRef>
            <a:fontRef idx="minor">
              <a:schemeClr val="dk1"/>
            </a:fontRef>
          </p:style>
        </p:cxnSp>
        <p:cxnSp>
          <p:nvCxnSpPr>
            <p:cNvPr id="21" name="Straight Arrow Connector 20">
              <a:extLst>
                <a:ext uri="{FF2B5EF4-FFF2-40B4-BE49-F238E27FC236}">
                  <a16:creationId xmlns:a16="http://schemas.microsoft.com/office/drawing/2014/main" id="{E9A03CC2-5C7D-3ABA-240D-91C5BB778654}"/>
                </a:ext>
              </a:extLst>
            </p:cNvPr>
            <p:cNvCxnSpPr>
              <a:cxnSpLocks/>
              <a:stCxn id="8" idx="3"/>
              <a:endCxn id="9" idx="1"/>
            </p:cNvCxnSpPr>
            <p:nvPr/>
          </p:nvCxnSpPr>
          <p:spPr>
            <a:xfrm>
              <a:off x="3576425" y="5623753"/>
              <a:ext cx="434785" cy="0"/>
            </a:xfrm>
            <a:prstGeom prst="straightConnector1">
              <a:avLst/>
            </a:prstGeom>
            <a:ln w="19050">
              <a:headEnd type="none" w="med" len="med"/>
              <a:tailEnd type="triangle" w="med" len="med"/>
            </a:ln>
          </p:spPr>
          <p:style>
            <a:lnRef idx="2">
              <a:schemeClr val="dk1"/>
            </a:lnRef>
            <a:fillRef idx="1">
              <a:schemeClr val="lt1"/>
            </a:fillRef>
            <a:effectRef idx="0">
              <a:schemeClr val="dk1"/>
            </a:effectRef>
            <a:fontRef idx="minor">
              <a:schemeClr val="dk1"/>
            </a:fontRef>
          </p:style>
        </p:cxnSp>
        <p:cxnSp>
          <p:nvCxnSpPr>
            <p:cNvPr id="24" name="Straight Arrow Connector 23">
              <a:extLst>
                <a:ext uri="{FF2B5EF4-FFF2-40B4-BE49-F238E27FC236}">
                  <a16:creationId xmlns:a16="http://schemas.microsoft.com/office/drawing/2014/main" id="{33F917D7-AFE3-439A-8A0A-744BF01658E1}"/>
                </a:ext>
              </a:extLst>
            </p:cNvPr>
            <p:cNvCxnSpPr>
              <a:cxnSpLocks/>
              <a:stCxn id="9" idx="3"/>
              <a:endCxn id="10" idx="1"/>
            </p:cNvCxnSpPr>
            <p:nvPr/>
          </p:nvCxnSpPr>
          <p:spPr>
            <a:xfrm>
              <a:off x="5357885" y="5623753"/>
              <a:ext cx="434785" cy="0"/>
            </a:xfrm>
            <a:prstGeom prst="straightConnector1">
              <a:avLst/>
            </a:prstGeom>
            <a:ln w="19050">
              <a:headEnd type="none" w="med" len="med"/>
              <a:tailEnd type="triangle" w="med" len="med"/>
            </a:ln>
          </p:spPr>
          <p:style>
            <a:lnRef idx="2">
              <a:schemeClr val="dk1"/>
            </a:lnRef>
            <a:fillRef idx="1">
              <a:schemeClr val="lt1"/>
            </a:fillRef>
            <a:effectRef idx="0">
              <a:schemeClr val="dk1"/>
            </a:effectRef>
            <a:fontRef idx="minor">
              <a:schemeClr val="dk1"/>
            </a:fontRef>
          </p:style>
        </p:cxnSp>
      </p:grpSp>
    </p:spTree>
    <p:extLst>
      <p:ext uri="{BB962C8B-B14F-4D97-AF65-F5344CB8AC3E}">
        <p14:creationId xmlns:p14="http://schemas.microsoft.com/office/powerpoint/2010/main" val="1551440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571CD04-FF2F-B398-D819-C78EDC77FECE}"/>
              </a:ext>
            </a:extLst>
          </p:cNvPr>
          <p:cNvSpPr txBox="1"/>
          <p:nvPr/>
        </p:nvSpPr>
        <p:spPr>
          <a:xfrm>
            <a:off x="609600" y="4547506"/>
            <a:ext cx="10972799" cy="1569660"/>
          </a:xfrm>
          <a:prstGeom prst="rect">
            <a:avLst/>
          </a:prstGeom>
          <a:noFill/>
        </p:spPr>
        <p:txBody>
          <a:bodyPr wrap="square">
            <a:spAutoFit/>
          </a:bodyPr>
          <a:lstStyle/>
          <a:p>
            <a:pPr marL="285750" indent="-285750" algn="just">
              <a:buFont typeface="Wingdings" panose="05000000000000000000" pitchFamily="2" charset="2"/>
              <a:buChar char="§"/>
            </a:pPr>
            <a:r>
              <a:rPr lang="en-US" sz="1600" b="1" i="0" dirty="0">
                <a:solidFill>
                  <a:srgbClr val="000000"/>
                </a:solidFill>
                <a:effectLst/>
                <a:ea typeface="Tahoma" panose="020B0604030504040204" pitchFamily="34" charset="0"/>
                <a:cs typeface="Tahoma" panose="020B0604030504040204" pitchFamily="34" charset="0"/>
              </a:rPr>
              <a:t>Duplexer</a:t>
            </a:r>
            <a:r>
              <a:rPr lang="en-US" sz="1600" b="0" i="0" dirty="0">
                <a:solidFill>
                  <a:srgbClr val="000000"/>
                </a:solidFill>
                <a:effectLst/>
                <a:ea typeface="Tahoma" panose="020B0604030504040204" pitchFamily="34" charset="0"/>
                <a:cs typeface="Tahoma" panose="020B0604030504040204" pitchFamily="34" charset="0"/>
              </a:rPr>
              <a:t> is a two-way microwave gate. It receives uplink signal from the satellite antenna and transmits downlink signal to the satellite antenna.</a:t>
            </a:r>
          </a:p>
          <a:p>
            <a:pPr marL="285750" indent="-285750" algn="just">
              <a:buFont typeface="Wingdings" panose="05000000000000000000" pitchFamily="2" charset="2"/>
              <a:buChar char="§"/>
            </a:pPr>
            <a:r>
              <a:rPr lang="en-US" sz="1600" b="1" i="0" dirty="0">
                <a:solidFill>
                  <a:srgbClr val="000000"/>
                </a:solidFill>
                <a:effectLst/>
                <a:ea typeface="Tahoma" panose="020B0604030504040204" pitchFamily="34" charset="0"/>
                <a:cs typeface="Tahoma" panose="020B0604030504040204" pitchFamily="34" charset="0"/>
              </a:rPr>
              <a:t>Low Noise Amplifier</a:t>
            </a:r>
            <a:r>
              <a:rPr lang="en-US" sz="1600" b="0" i="0" dirty="0">
                <a:solidFill>
                  <a:srgbClr val="000000"/>
                </a:solidFill>
                <a:effectLst/>
                <a:ea typeface="Tahoma" panose="020B0604030504040204" pitchFamily="34" charset="0"/>
                <a:cs typeface="Tahoma" panose="020B0604030504040204" pitchFamily="34" charset="0"/>
              </a:rPr>
              <a:t> (LNA) amplifies the weak received signal.</a:t>
            </a:r>
          </a:p>
          <a:p>
            <a:pPr marL="285750" indent="-285750" algn="just">
              <a:buFont typeface="Wingdings" panose="05000000000000000000" pitchFamily="2" charset="2"/>
              <a:buChar char="§"/>
            </a:pPr>
            <a:r>
              <a:rPr lang="en-US" sz="1600" b="1" i="0" dirty="0">
                <a:solidFill>
                  <a:srgbClr val="000000"/>
                </a:solidFill>
                <a:effectLst/>
                <a:ea typeface="Tahoma" panose="020B0604030504040204" pitchFamily="34" charset="0"/>
                <a:cs typeface="Tahoma" panose="020B0604030504040204" pitchFamily="34" charset="0"/>
              </a:rPr>
              <a:t>Carrier Processor</a:t>
            </a:r>
            <a:r>
              <a:rPr lang="en-US" sz="1600" b="0" i="0" dirty="0">
                <a:solidFill>
                  <a:srgbClr val="000000"/>
                </a:solidFill>
                <a:effectLst/>
                <a:ea typeface="Tahoma" panose="020B0604030504040204" pitchFamily="34" charset="0"/>
                <a:cs typeface="Tahoma" panose="020B0604030504040204" pitchFamily="34" charset="0"/>
              </a:rPr>
              <a:t> performs the frequency down conversion of received signal (uplink). This block determines the type of transponder.</a:t>
            </a:r>
          </a:p>
          <a:p>
            <a:pPr marL="285750" indent="-285750" algn="just">
              <a:buFont typeface="Wingdings" panose="05000000000000000000" pitchFamily="2" charset="2"/>
              <a:buChar char="§"/>
            </a:pPr>
            <a:r>
              <a:rPr lang="en-US" sz="1600" b="1" i="0" dirty="0">
                <a:solidFill>
                  <a:srgbClr val="000000"/>
                </a:solidFill>
                <a:effectLst/>
                <a:ea typeface="Tahoma" panose="020B0604030504040204" pitchFamily="34" charset="0"/>
                <a:cs typeface="Tahoma" panose="020B0604030504040204" pitchFamily="34" charset="0"/>
              </a:rPr>
              <a:t>Power Amplifier</a:t>
            </a:r>
            <a:r>
              <a:rPr lang="en-US" sz="1600" b="0" i="0" dirty="0">
                <a:solidFill>
                  <a:srgbClr val="000000"/>
                </a:solidFill>
                <a:effectLst/>
                <a:ea typeface="Tahoma" panose="020B0604030504040204" pitchFamily="34" charset="0"/>
                <a:cs typeface="Tahoma" panose="020B0604030504040204" pitchFamily="34" charset="0"/>
              </a:rPr>
              <a:t> amplifies the signal power to the required level.</a:t>
            </a:r>
          </a:p>
        </p:txBody>
      </p:sp>
      <p:sp>
        <p:nvSpPr>
          <p:cNvPr id="2" name="Title 1"/>
          <p:cNvSpPr>
            <a:spLocks noGrp="1"/>
          </p:cNvSpPr>
          <p:nvPr>
            <p:ph type="title"/>
          </p:nvPr>
        </p:nvSpPr>
        <p:spPr>
          <a:xfrm>
            <a:off x="883443" y="397582"/>
            <a:ext cx="10515600" cy="1325563"/>
          </a:xfrm>
        </p:spPr>
        <p:txBody>
          <a:bodyPr>
            <a:normAutofit/>
          </a:bodyPr>
          <a:lstStyle/>
          <a:p>
            <a:r>
              <a:rPr lang="en-US" dirty="0"/>
              <a:t>Transponder structure</a:t>
            </a:r>
          </a:p>
        </p:txBody>
      </p:sp>
      <p:sp>
        <p:nvSpPr>
          <p:cNvPr id="121" name="Rectangle 120">
            <a:extLst>
              <a:ext uri="{FF2B5EF4-FFF2-40B4-BE49-F238E27FC236}">
                <a16:creationId xmlns:a16="http://schemas.microsoft.com/office/drawing/2014/main" id="{1FB960FA-F410-3147-263B-678C0C80BF46}"/>
              </a:ext>
            </a:extLst>
          </p:cNvPr>
          <p:cNvSpPr/>
          <p:nvPr/>
        </p:nvSpPr>
        <p:spPr>
          <a:xfrm>
            <a:off x="1236031" y="1308633"/>
            <a:ext cx="4156168" cy="155961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sp>
        <p:nvSpPr>
          <p:cNvPr id="81" name="Rectangle 80">
            <a:extLst>
              <a:ext uri="{FF2B5EF4-FFF2-40B4-BE49-F238E27FC236}">
                <a16:creationId xmlns:a16="http://schemas.microsoft.com/office/drawing/2014/main" id="{08248E67-CD5B-8284-8C1E-2B44CDD92E9A}"/>
              </a:ext>
            </a:extLst>
          </p:cNvPr>
          <p:cNvSpPr/>
          <p:nvPr/>
        </p:nvSpPr>
        <p:spPr>
          <a:xfrm>
            <a:off x="4793964" y="1689470"/>
            <a:ext cx="488797" cy="720214"/>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
        <p:nvSpPr>
          <p:cNvPr id="10" name="Rectangle 9">
            <a:extLst>
              <a:ext uri="{FF2B5EF4-FFF2-40B4-BE49-F238E27FC236}">
                <a16:creationId xmlns:a16="http://schemas.microsoft.com/office/drawing/2014/main" id="{1AB91278-C2DD-2F94-AD21-8859A1777069}"/>
              </a:ext>
            </a:extLst>
          </p:cNvPr>
          <p:cNvSpPr/>
          <p:nvPr/>
        </p:nvSpPr>
        <p:spPr>
          <a:xfrm>
            <a:off x="1350749" y="1906373"/>
            <a:ext cx="588306" cy="313389"/>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Input Filter</a:t>
            </a:r>
          </a:p>
        </p:txBody>
      </p:sp>
      <p:sp>
        <p:nvSpPr>
          <p:cNvPr id="11" name="Rectangle 10">
            <a:extLst>
              <a:ext uri="{FF2B5EF4-FFF2-40B4-BE49-F238E27FC236}">
                <a16:creationId xmlns:a16="http://schemas.microsoft.com/office/drawing/2014/main" id="{5D2FD059-2644-6F80-CE5C-DE482A29C05F}"/>
              </a:ext>
            </a:extLst>
          </p:cNvPr>
          <p:cNvSpPr/>
          <p:nvPr/>
        </p:nvSpPr>
        <p:spPr>
          <a:xfrm>
            <a:off x="2096109" y="1956042"/>
            <a:ext cx="588306" cy="21404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LNA</a:t>
            </a:r>
          </a:p>
        </p:txBody>
      </p:sp>
      <p:sp>
        <p:nvSpPr>
          <p:cNvPr id="12" name="Rectangle 11">
            <a:extLst>
              <a:ext uri="{FF2B5EF4-FFF2-40B4-BE49-F238E27FC236}">
                <a16:creationId xmlns:a16="http://schemas.microsoft.com/office/drawing/2014/main" id="{D6E3F8DA-02DB-FADF-8098-BDF814251C11}"/>
              </a:ext>
            </a:extLst>
          </p:cNvPr>
          <p:cNvSpPr/>
          <p:nvPr/>
        </p:nvSpPr>
        <p:spPr>
          <a:xfrm>
            <a:off x="3572155" y="1702959"/>
            <a:ext cx="488797" cy="720214"/>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cxnSp>
        <p:nvCxnSpPr>
          <p:cNvPr id="28" name="Straight Arrow Connector 27">
            <a:extLst>
              <a:ext uri="{FF2B5EF4-FFF2-40B4-BE49-F238E27FC236}">
                <a16:creationId xmlns:a16="http://schemas.microsoft.com/office/drawing/2014/main" id="{32871284-0090-E887-9E46-7B39879483F6}"/>
              </a:ext>
            </a:extLst>
          </p:cNvPr>
          <p:cNvCxnSpPr>
            <a:cxnSpLocks/>
            <a:stCxn id="10" idx="3"/>
            <a:endCxn id="11" idx="1"/>
          </p:cNvCxnSpPr>
          <p:nvPr/>
        </p:nvCxnSpPr>
        <p:spPr>
          <a:xfrm flipV="1">
            <a:off x="1939055" y="2063067"/>
            <a:ext cx="157054" cy="1"/>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Connector: Elbow 16">
            <a:extLst>
              <a:ext uri="{FF2B5EF4-FFF2-40B4-BE49-F238E27FC236}">
                <a16:creationId xmlns:a16="http://schemas.microsoft.com/office/drawing/2014/main" id="{9092CB4C-752E-F184-C6B7-268F52B9A05A}"/>
              </a:ext>
            </a:extLst>
          </p:cNvPr>
          <p:cNvCxnSpPr>
            <a:cxnSpLocks/>
            <a:stCxn id="129" idx="7"/>
            <a:endCxn id="10" idx="1"/>
          </p:cNvCxnSpPr>
          <p:nvPr/>
        </p:nvCxnSpPr>
        <p:spPr>
          <a:xfrm rot="5400000" flipH="1" flipV="1">
            <a:off x="818463" y="2367941"/>
            <a:ext cx="837159" cy="227414"/>
          </a:xfrm>
          <a:prstGeom prst="bentConnector2">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1503F88D-A303-3A79-0088-6B019B01A832}"/>
              </a:ext>
            </a:extLst>
          </p:cNvPr>
          <p:cNvSpPr/>
          <p:nvPr/>
        </p:nvSpPr>
        <p:spPr>
          <a:xfrm>
            <a:off x="4251055" y="1693356"/>
            <a:ext cx="352807" cy="11066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
        <p:nvSpPr>
          <p:cNvPr id="29" name="Rectangle 28">
            <a:extLst>
              <a:ext uri="{FF2B5EF4-FFF2-40B4-BE49-F238E27FC236}">
                <a16:creationId xmlns:a16="http://schemas.microsoft.com/office/drawing/2014/main" id="{F85A8DED-BDAD-D01A-7CCE-836C74914848}"/>
              </a:ext>
            </a:extLst>
          </p:cNvPr>
          <p:cNvSpPr/>
          <p:nvPr/>
        </p:nvSpPr>
        <p:spPr>
          <a:xfrm>
            <a:off x="3989549" y="1719326"/>
            <a:ext cx="61650" cy="58726"/>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
        <p:nvSpPr>
          <p:cNvPr id="33" name="Rectangle 32">
            <a:extLst>
              <a:ext uri="{FF2B5EF4-FFF2-40B4-BE49-F238E27FC236}">
                <a16:creationId xmlns:a16="http://schemas.microsoft.com/office/drawing/2014/main" id="{921F6D44-DB65-6DB8-D20C-8F509FF95EE7}"/>
              </a:ext>
            </a:extLst>
          </p:cNvPr>
          <p:cNvSpPr/>
          <p:nvPr/>
        </p:nvSpPr>
        <p:spPr>
          <a:xfrm>
            <a:off x="4800651" y="1719326"/>
            <a:ext cx="61650" cy="58726"/>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cxnSp>
        <p:nvCxnSpPr>
          <p:cNvPr id="37" name="Straight Arrow Connector 36">
            <a:extLst>
              <a:ext uri="{FF2B5EF4-FFF2-40B4-BE49-F238E27FC236}">
                <a16:creationId xmlns:a16="http://schemas.microsoft.com/office/drawing/2014/main" id="{F0BCAA4D-7873-8DCF-264F-F890162BA9E4}"/>
              </a:ext>
            </a:extLst>
          </p:cNvPr>
          <p:cNvCxnSpPr>
            <a:cxnSpLocks/>
            <a:stCxn id="29" idx="3"/>
            <a:endCxn id="24" idx="1"/>
          </p:cNvCxnSpPr>
          <p:nvPr/>
        </p:nvCxnSpPr>
        <p:spPr>
          <a:xfrm>
            <a:off x="4051199" y="1748689"/>
            <a:ext cx="199856"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2C4D058E-6381-1526-BF5B-67150B8192BF}"/>
              </a:ext>
            </a:extLst>
          </p:cNvPr>
          <p:cNvCxnSpPr>
            <a:cxnSpLocks/>
            <a:stCxn id="24" idx="3"/>
            <a:endCxn id="33" idx="1"/>
          </p:cNvCxnSpPr>
          <p:nvPr/>
        </p:nvCxnSpPr>
        <p:spPr>
          <a:xfrm>
            <a:off x="4603862" y="1748689"/>
            <a:ext cx="196789"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2" name="Oval 51">
            <a:extLst>
              <a:ext uri="{FF2B5EF4-FFF2-40B4-BE49-F238E27FC236}">
                <a16:creationId xmlns:a16="http://schemas.microsoft.com/office/drawing/2014/main" id="{A59573F2-2062-B74B-15F4-2FC796F2A374}"/>
              </a:ext>
            </a:extLst>
          </p:cNvPr>
          <p:cNvSpPr/>
          <p:nvPr/>
        </p:nvSpPr>
        <p:spPr>
          <a:xfrm>
            <a:off x="2913290" y="1942407"/>
            <a:ext cx="253336" cy="24132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3" name="Straight Arrow Connector 52">
            <a:extLst>
              <a:ext uri="{FF2B5EF4-FFF2-40B4-BE49-F238E27FC236}">
                <a16:creationId xmlns:a16="http://schemas.microsoft.com/office/drawing/2014/main" id="{20D5892B-FD4F-F7F5-267B-7DD495164F36}"/>
              </a:ext>
            </a:extLst>
          </p:cNvPr>
          <p:cNvCxnSpPr>
            <a:cxnSpLocks/>
            <a:stCxn id="11" idx="3"/>
            <a:endCxn id="52" idx="2"/>
          </p:cNvCxnSpPr>
          <p:nvPr/>
        </p:nvCxnSpPr>
        <p:spPr>
          <a:xfrm>
            <a:off x="2684415" y="2063067"/>
            <a:ext cx="228875"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275ACE2-9603-A3BF-0B03-A612850F5E13}"/>
              </a:ext>
            </a:extLst>
          </p:cNvPr>
          <p:cNvCxnSpPr>
            <a:stCxn id="52" idx="1"/>
            <a:endCxn id="52" idx="5"/>
          </p:cNvCxnSpPr>
          <p:nvPr/>
        </p:nvCxnSpPr>
        <p:spPr>
          <a:xfrm>
            <a:off x="2950390" y="1977747"/>
            <a:ext cx="179135" cy="170639"/>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16FFCDA5-9594-5AB9-A0BF-B189F70032BB}"/>
              </a:ext>
            </a:extLst>
          </p:cNvPr>
          <p:cNvCxnSpPr>
            <a:cxnSpLocks/>
            <a:stCxn id="52" idx="7"/>
            <a:endCxn id="52" idx="3"/>
          </p:cNvCxnSpPr>
          <p:nvPr/>
        </p:nvCxnSpPr>
        <p:spPr>
          <a:xfrm flipH="1">
            <a:off x="2950390" y="1977747"/>
            <a:ext cx="179135" cy="170639"/>
          </a:xfrm>
          <a:prstGeom prst="line">
            <a:avLst/>
          </a:prstGeom>
          <a:ln w="19050"/>
        </p:spPr>
        <p:style>
          <a:lnRef idx="2">
            <a:schemeClr val="dk1"/>
          </a:lnRef>
          <a:fillRef idx="1">
            <a:schemeClr val="lt1"/>
          </a:fillRef>
          <a:effectRef idx="0">
            <a:schemeClr val="dk1"/>
          </a:effectRef>
          <a:fontRef idx="minor">
            <a:schemeClr val="dk1"/>
          </a:fontRef>
        </p:style>
      </p:cxnSp>
      <p:sp>
        <p:nvSpPr>
          <p:cNvPr id="61" name="Oval 60">
            <a:extLst>
              <a:ext uri="{FF2B5EF4-FFF2-40B4-BE49-F238E27FC236}">
                <a16:creationId xmlns:a16="http://schemas.microsoft.com/office/drawing/2014/main" id="{66EE5F6C-B3B8-DF43-068F-84A1B190967E}"/>
              </a:ext>
            </a:extLst>
          </p:cNvPr>
          <p:cNvSpPr/>
          <p:nvPr/>
        </p:nvSpPr>
        <p:spPr>
          <a:xfrm flipH="1">
            <a:off x="2913290" y="2290751"/>
            <a:ext cx="253336" cy="24132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a:t>
            </a:r>
            <a:endParaRPr lang="en-US" dirty="0">
              <a:solidFill>
                <a:schemeClr val="dk1"/>
              </a:solidFill>
              <a:latin typeface="Courier New" panose="02070309020205020404" pitchFamily="49" charset="0"/>
              <a:cs typeface="Courier New" panose="02070309020205020404" pitchFamily="49" charset="0"/>
            </a:endParaRPr>
          </a:p>
        </p:txBody>
      </p:sp>
      <p:cxnSp>
        <p:nvCxnSpPr>
          <p:cNvPr id="68" name="Straight Arrow Connector 67">
            <a:extLst>
              <a:ext uri="{FF2B5EF4-FFF2-40B4-BE49-F238E27FC236}">
                <a16:creationId xmlns:a16="http://schemas.microsoft.com/office/drawing/2014/main" id="{4BF7F395-99AC-C280-03B1-B269A7E8AEB0}"/>
              </a:ext>
            </a:extLst>
          </p:cNvPr>
          <p:cNvCxnSpPr>
            <a:cxnSpLocks/>
            <a:stCxn id="61" idx="0"/>
            <a:endCxn id="52" idx="4"/>
          </p:cNvCxnSpPr>
          <p:nvPr/>
        </p:nvCxnSpPr>
        <p:spPr>
          <a:xfrm flipV="1">
            <a:off x="3039958" y="2183726"/>
            <a:ext cx="0" cy="107024"/>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C7C118C3-35AC-73B1-A5F5-0AC25471A5AF}"/>
              </a:ext>
            </a:extLst>
          </p:cNvPr>
          <p:cNvCxnSpPr>
            <a:cxnSpLocks/>
            <a:stCxn id="52" idx="6"/>
            <a:endCxn id="12" idx="1"/>
          </p:cNvCxnSpPr>
          <p:nvPr/>
        </p:nvCxnSpPr>
        <p:spPr>
          <a:xfrm>
            <a:off x="3166626" y="2063067"/>
            <a:ext cx="405529"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88" name="Rectangle 87">
            <a:extLst>
              <a:ext uri="{FF2B5EF4-FFF2-40B4-BE49-F238E27FC236}">
                <a16:creationId xmlns:a16="http://schemas.microsoft.com/office/drawing/2014/main" id="{83C2D844-2309-8299-D40D-0CC78EA0DF34}"/>
              </a:ext>
            </a:extLst>
          </p:cNvPr>
          <p:cNvSpPr/>
          <p:nvPr/>
        </p:nvSpPr>
        <p:spPr>
          <a:xfrm>
            <a:off x="4251055" y="2277573"/>
            <a:ext cx="352807" cy="11066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
        <p:nvSpPr>
          <p:cNvPr id="89" name="Rectangle 88">
            <a:extLst>
              <a:ext uri="{FF2B5EF4-FFF2-40B4-BE49-F238E27FC236}">
                <a16:creationId xmlns:a16="http://schemas.microsoft.com/office/drawing/2014/main" id="{03DE24E1-4D82-B732-F9BD-5DC05661CD2E}"/>
              </a:ext>
            </a:extLst>
          </p:cNvPr>
          <p:cNvSpPr/>
          <p:nvPr/>
        </p:nvSpPr>
        <p:spPr>
          <a:xfrm>
            <a:off x="3991489" y="2303542"/>
            <a:ext cx="61650" cy="58726"/>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
        <p:nvSpPr>
          <p:cNvPr id="90" name="Rectangle 89">
            <a:extLst>
              <a:ext uri="{FF2B5EF4-FFF2-40B4-BE49-F238E27FC236}">
                <a16:creationId xmlns:a16="http://schemas.microsoft.com/office/drawing/2014/main" id="{05F65681-438C-728A-17A7-387B5E2B8075}"/>
              </a:ext>
            </a:extLst>
          </p:cNvPr>
          <p:cNvSpPr/>
          <p:nvPr/>
        </p:nvSpPr>
        <p:spPr>
          <a:xfrm>
            <a:off x="4802590" y="2303542"/>
            <a:ext cx="61650" cy="58726"/>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cxnSp>
        <p:nvCxnSpPr>
          <p:cNvPr id="97" name="Straight Arrow Connector 96">
            <a:extLst>
              <a:ext uri="{FF2B5EF4-FFF2-40B4-BE49-F238E27FC236}">
                <a16:creationId xmlns:a16="http://schemas.microsoft.com/office/drawing/2014/main" id="{31DBDE91-C981-15B3-1561-9F40FD52085A}"/>
              </a:ext>
            </a:extLst>
          </p:cNvPr>
          <p:cNvCxnSpPr>
            <a:cxnSpLocks/>
            <a:stCxn id="89" idx="3"/>
            <a:endCxn id="88" idx="1"/>
          </p:cNvCxnSpPr>
          <p:nvPr/>
        </p:nvCxnSpPr>
        <p:spPr>
          <a:xfrm>
            <a:off x="4053139" y="2332905"/>
            <a:ext cx="197916" cy="1"/>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82" name="Rectangle 81">
            <a:extLst>
              <a:ext uri="{FF2B5EF4-FFF2-40B4-BE49-F238E27FC236}">
                <a16:creationId xmlns:a16="http://schemas.microsoft.com/office/drawing/2014/main" id="{73C9CF96-E2FC-B22E-2E6E-23A597F80B89}"/>
              </a:ext>
            </a:extLst>
          </p:cNvPr>
          <p:cNvSpPr/>
          <p:nvPr/>
        </p:nvSpPr>
        <p:spPr>
          <a:xfrm>
            <a:off x="4251055" y="1864653"/>
            <a:ext cx="352807" cy="11066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
        <p:nvSpPr>
          <p:cNvPr id="83" name="Rectangle 82">
            <a:extLst>
              <a:ext uri="{FF2B5EF4-FFF2-40B4-BE49-F238E27FC236}">
                <a16:creationId xmlns:a16="http://schemas.microsoft.com/office/drawing/2014/main" id="{E1F22E8E-7BB4-46B9-3EF6-C91275F20F53}"/>
              </a:ext>
            </a:extLst>
          </p:cNvPr>
          <p:cNvSpPr/>
          <p:nvPr/>
        </p:nvSpPr>
        <p:spPr>
          <a:xfrm>
            <a:off x="3989549" y="1890623"/>
            <a:ext cx="61650" cy="58726"/>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
        <p:nvSpPr>
          <p:cNvPr id="84" name="Rectangle 83">
            <a:extLst>
              <a:ext uri="{FF2B5EF4-FFF2-40B4-BE49-F238E27FC236}">
                <a16:creationId xmlns:a16="http://schemas.microsoft.com/office/drawing/2014/main" id="{727E71EF-844D-C89C-FD8E-982A0D51D0C3}"/>
              </a:ext>
            </a:extLst>
          </p:cNvPr>
          <p:cNvSpPr/>
          <p:nvPr/>
        </p:nvSpPr>
        <p:spPr>
          <a:xfrm>
            <a:off x="4800651" y="1890623"/>
            <a:ext cx="61650" cy="58726"/>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cxnSp>
        <p:nvCxnSpPr>
          <p:cNvPr id="91" name="Straight Arrow Connector 90">
            <a:extLst>
              <a:ext uri="{FF2B5EF4-FFF2-40B4-BE49-F238E27FC236}">
                <a16:creationId xmlns:a16="http://schemas.microsoft.com/office/drawing/2014/main" id="{638C702D-2C42-F42B-42BC-4F90814296C9}"/>
              </a:ext>
            </a:extLst>
          </p:cNvPr>
          <p:cNvCxnSpPr>
            <a:cxnSpLocks/>
            <a:stCxn id="83" idx="3"/>
            <a:endCxn id="82" idx="1"/>
          </p:cNvCxnSpPr>
          <p:nvPr/>
        </p:nvCxnSpPr>
        <p:spPr>
          <a:xfrm>
            <a:off x="4051199" y="1919986"/>
            <a:ext cx="199856"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0" name="Straight Arrow Connector 99">
            <a:extLst>
              <a:ext uri="{FF2B5EF4-FFF2-40B4-BE49-F238E27FC236}">
                <a16:creationId xmlns:a16="http://schemas.microsoft.com/office/drawing/2014/main" id="{51F61676-6873-F958-E75C-052FC987895C}"/>
              </a:ext>
            </a:extLst>
          </p:cNvPr>
          <p:cNvCxnSpPr>
            <a:cxnSpLocks/>
            <a:stCxn id="82" idx="3"/>
            <a:endCxn id="84" idx="1"/>
          </p:cNvCxnSpPr>
          <p:nvPr/>
        </p:nvCxnSpPr>
        <p:spPr>
          <a:xfrm>
            <a:off x="4603862" y="1919986"/>
            <a:ext cx="196789"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85" name="Rectangle 84">
            <a:extLst>
              <a:ext uri="{FF2B5EF4-FFF2-40B4-BE49-F238E27FC236}">
                <a16:creationId xmlns:a16="http://schemas.microsoft.com/office/drawing/2014/main" id="{6D14327F-E451-E970-327D-925E66A168CC}"/>
              </a:ext>
            </a:extLst>
          </p:cNvPr>
          <p:cNvSpPr/>
          <p:nvPr/>
        </p:nvSpPr>
        <p:spPr>
          <a:xfrm>
            <a:off x="4251055" y="2035950"/>
            <a:ext cx="352807" cy="11066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
        <p:nvSpPr>
          <p:cNvPr id="86" name="Rectangle 85">
            <a:extLst>
              <a:ext uri="{FF2B5EF4-FFF2-40B4-BE49-F238E27FC236}">
                <a16:creationId xmlns:a16="http://schemas.microsoft.com/office/drawing/2014/main" id="{9057B938-0436-ADCA-7471-C96435A15626}"/>
              </a:ext>
            </a:extLst>
          </p:cNvPr>
          <p:cNvSpPr/>
          <p:nvPr/>
        </p:nvSpPr>
        <p:spPr>
          <a:xfrm>
            <a:off x="3989549" y="2061920"/>
            <a:ext cx="61650" cy="58726"/>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
        <p:nvSpPr>
          <p:cNvPr id="87" name="Rectangle 86">
            <a:extLst>
              <a:ext uri="{FF2B5EF4-FFF2-40B4-BE49-F238E27FC236}">
                <a16:creationId xmlns:a16="http://schemas.microsoft.com/office/drawing/2014/main" id="{61D2B176-80E2-B492-6754-6A7311D92A64}"/>
              </a:ext>
            </a:extLst>
          </p:cNvPr>
          <p:cNvSpPr/>
          <p:nvPr/>
        </p:nvSpPr>
        <p:spPr>
          <a:xfrm>
            <a:off x="4800651" y="2061920"/>
            <a:ext cx="61650" cy="58726"/>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cxnSp>
        <p:nvCxnSpPr>
          <p:cNvPr id="94" name="Straight Arrow Connector 93">
            <a:extLst>
              <a:ext uri="{FF2B5EF4-FFF2-40B4-BE49-F238E27FC236}">
                <a16:creationId xmlns:a16="http://schemas.microsoft.com/office/drawing/2014/main" id="{F91FCBB5-DC79-6A9D-C91F-33E5D608A13F}"/>
              </a:ext>
            </a:extLst>
          </p:cNvPr>
          <p:cNvCxnSpPr>
            <a:cxnSpLocks/>
            <a:stCxn id="86" idx="3"/>
            <a:endCxn id="85" idx="1"/>
          </p:cNvCxnSpPr>
          <p:nvPr/>
        </p:nvCxnSpPr>
        <p:spPr>
          <a:xfrm>
            <a:off x="4051199" y="2091283"/>
            <a:ext cx="199856"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3" name="Straight Arrow Connector 102">
            <a:extLst>
              <a:ext uri="{FF2B5EF4-FFF2-40B4-BE49-F238E27FC236}">
                <a16:creationId xmlns:a16="http://schemas.microsoft.com/office/drawing/2014/main" id="{6A2672A9-9D30-9692-D8A8-8405DBC4A4BD}"/>
              </a:ext>
            </a:extLst>
          </p:cNvPr>
          <p:cNvCxnSpPr>
            <a:cxnSpLocks/>
            <a:stCxn id="85" idx="3"/>
            <a:endCxn id="87" idx="1"/>
          </p:cNvCxnSpPr>
          <p:nvPr/>
        </p:nvCxnSpPr>
        <p:spPr>
          <a:xfrm>
            <a:off x="4603862" y="2091283"/>
            <a:ext cx="196789"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6" name="Straight Arrow Connector 105">
            <a:extLst>
              <a:ext uri="{FF2B5EF4-FFF2-40B4-BE49-F238E27FC236}">
                <a16:creationId xmlns:a16="http://schemas.microsoft.com/office/drawing/2014/main" id="{CFC22CCC-6E60-DC72-26C8-BC95537C93D8}"/>
              </a:ext>
            </a:extLst>
          </p:cNvPr>
          <p:cNvCxnSpPr>
            <a:cxnSpLocks/>
            <a:stCxn id="88" idx="3"/>
            <a:endCxn id="90" idx="1"/>
          </p:cNvCxnSpPr>
          <p:nvPr/>
        </p:nvCxnSpPr>
        <p:spPr>
          <a:xfrm flipV="1">
            <a:off x="4603862" y="2332905"/>
            <a:ext cx="198728" cy="1"/>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14" name="Rectangle 113">
            <a:extLst>
              <a:ext uri="{FF2B5EF4-FFF2-40B4-BE49-F238E27FC236}">
                <a16:creationId xmlns:a16="http://schemas.microsoft.com/office/drawing/2014/main" id="{79F0010E-CB1B-D080-2DEF-2A6F8A802A23}"/>
              </a:ext>
            </a:extLst>
          </p:cNvPr>
          <p:cNvSpPr/>
          <p:nvPr/>
        </p:nvSpPr>
        <p:spPr>
          <a:xfrm>
            <a:off x="2648440" y="2535713"/>
            <a:ext cx="783036" cy="31338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Local oscillator</a:t>
            </a:r>
          </a:p>
        </p:txBody>
      </p:sp>
      <p:sp>
        <p:nvSpPr>
          <p:cNvPr id="115" name="Rectangle 114">
            <a:extLst>
              <a:ext uri="{FF2B5EF4-FFF2-40B4-BE49-F238E27FC236}">
                <a16:creationId xmlns:a16="http://schemas.microsoft.com/office/drawing/2014/main" id="{0153DADF-3382-A4B2-895B-011A2070E164}"/>
              </a:ext>
            </a:extLst>
          </p:cNvPr>
          <p:cNvSpPr/>
          <p:nvPr/>
        </p:nvSpPr>
        <p:spPr>
          <a:xfrm>
            <a:off x="3342705" y="2431293"/>
            <a:ext cx="947474" cy="28489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Input Multiplexer</a:t>
            </a:r>
          </a:p>
        </p:txBody>
      </p:sp>
      <p:sp>
        <p:nvSpPr>
          <p:cNvPr id="116" name="Rectangle 115">
            <a:extLst>
              <a:ext uri="{FF2B5EF4-FFF2-40B4-BE49-F238E27FC236}">
                <a16:creationId xmlns:a16="http://schemas.microsoft.com/office/drawing/2014/main" id="{5EDFDA88-B11D-705D-CE04-9205D3DFBFEA}"/>
              </a:ext>
            </a:extLst>
          </p:cNvPr>
          <p:cNvSpPr/>
          <p:nvPr/>
        </p:nvSpPr>
        <p:spPr>
          <a:xfrm>
            <a:off x="4507602" y="2451918"/>
            <a:ext cx="947474" cy="28489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Output</a:t>
            </a:r>
          </a:p>
          <a:p>
            <a:pPr algn="ctr"/>
            <a:r>
              <a:rPr lang="en-US" sz="1100" dirty="0"/>
              <a:t>Multiplexer</a:t>
            </a:r>
          </a:p>
        </p:txBody>
      </p:sp>
      <p:sp>
        <p:nvSpPr>
          <p:cNvPr id="117" name="Rectangle 116">
            <a:extLst>
              <a:ext uri="{FF2B5EF4-FFF2-40B4-BE49-F238E27FC236}">
                <a16:creationId xmlns:a16="http://schemas.microsoft.com/office/drawing/2014/main" id="{AEE318E3-7853-0B63-D1B6-670E3AB72AA6}"/>
              </a:ext>
            </a:extLst>
          </p:cNvPr>
          <p:cNvSpPr/>
          <p:nvPr/>
        </p:nvSpPr>
        <p:spPr>
          <a:xfrm>
            <a:off x="3979283" y="1371814"/>
            <a:ext cx="947474" cy="28489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High Power</a:t>
            </a:r>
          </a:p>
          <a:p>
            <a:pPr algn="ctr"/>
            <a:r>
              <a:rPr lang="en-US" sz="1100" dirty="0"/>
              <a:t>Amplifiers</a:t>
            </a:r>
          </a:p>
        </p:txBody>
      </p:sp>
      <p:sp>
        <p:nvSpPr>
          <p:cNvPr id="118" name="Rectangle 117">
            <a:extLst>
              <a:ext uri="{FF2B5EF4-FFF2-40B4-BE49-F238E27FC236}">
                <a16:creationId xmlns:a16="http://schemas.microsoft.com/office/drawing/2014/main" id="{6AD97984-5318-7E07-4CB0-5F7C0AC97BE0}"/>
              </a:ext>
            </a:extLst>
          </p:cNvPr>
          <p:cNvSpPr/>
          <p:nvPr/>
        </p:nvSpPr>
        <p:spPr>
          <a:xfrm>
            <a:off x="2578497" y="1593660"/>
            <a:ext cx="947474" cy="28489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Down Converter</a:t>
            </a:r>
          </a:p>
        </p:txBody>
      </p:sp>
      <p:grpSp>
        <p:nvGrpSpPr>
          <p:cNvPr id="123" name="Group 122">
            <a:extLst>
              <a:ext uri="{FF2B5EF4-FFF2-40B4-BE49-F238E27FC236}">
                <a16:creationId xmlns:a16="http://schemas.microsoft.com/office/drawing/2014/main" id="{FA2507F0-B04D-C6B6-CA30-EFA1C468CC0F}"/>
              </a:ext>
            </a:extLst>
          </p:cNvPr>
          <p:cNvGrpSpPr/>
          <p:nvPr/>
        </p:nvGrpSpPr>
        <p:grpSpPr>
          <a:xfrm rot="1505438">
            <a:off x="1578742" y="918526"/>
            <a:ext cx="842682" cy="745816"/>
            <a:chOff x="1132837" y="1147041"/>
            <a:chExt cx="984158" cy="914400"/>
          </a:xfrm>
        </p:grpSpPr>
        <p:sp>
          <p:nvSpPr>
            <p:cNvPr id="122" name="Rectangle 121">
              <a:extLst>
                <a:ext uri="{FF2B5EF4-FFF2-40B4-BE49-F238E27FC236}">
                  <a16:creationId xmlns:a16="http://schemas.microsoft.com/office/drawing/2014/main" id="{0C05631D-52F7-BEE0-4EA8-66EA378093B1}"/>
                </a:ext>
              </a:extLst>
            </p:cNvPr>
            <p:cNvSpPr/>
            <p:nvPr/>
          </p:nvSpPr>
          <p:spPr>
            <a:xfrm>
              <a:off x="1246498" y="1203960"/>
              <a:ext cx="870497" cy="8194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pic>
          <p:nvPicPr>
            <p:cNvPr id="9" name="Graphic 8" descr="Satellite outline">
              <a:extLst>
                <a:ext uri="{FF2B5EF4-FFF2-40B4-BE49-F238E27FC236}">
                  <a16:creationId xmlns:a16="http://schemas.microsoft.com/office/drawing/2014/main" id="{67B93244-9B63-F0C7-4CC4-F42DADFBF0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469241">
              <a:off x="1132837" y="1147041"/>
              <a:ext cx="914400" cy="914400"/>
            </a:xfrm>
            <a:prstGeom prst="rect">
              <a:avLst/>
            </a:prstGeom>
          </p:spPr>
        </p:pic>
      </p:grpSp>
      <p:sp>
        <p:nvSpPr>
          <p:cNvPr id="119" name="Rectangle 118">
            <a:extLst>
              <a:ext uri="{FF2B5EF4-FFF2-40B4-BE49-F238E27FC236}">
                <a16:creationId xmlns:a16="http://schemas.microsoft.com/office/drawing/2014/main" id="{C79320F1-742D-D4CB-F981-88697754890E}"/>
              </a:ext>
            </a:extLst>
          </p:cNvPr>
          <p:cNvSpPr/>
          <p:nvPr/>
        </p:nvSpPr>
        <p:spPr>
          <a:xfrm>
            <a:off x="2216068" y="1118257"/>
            <a:ext cx="1600374" cy="2050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Satellite Repeater</a:t>
            </a:r>
          </a:p>
        </p:txBody>
      </p:sp>
      <p:grpSp>
        <p:nvGrpSpPr>
          <p:cNvPr id="131" name="Group 130">
            <a:extLst>
              <a:ext uri="{FF2B5EF4-FFF2-40B4-BE49-F238E27FC236}">
                <a16:creationId xmlns:a16="http://schemas.microsoft.com/office/drawing/2014/main" id="{46953606-F63E-5037-C257-CE17C9EA68A4}"/>
              </a:ext>
            </a:extLst>
          </p:cNvPr>
          <p:cNvGrpSpPr/>
          <p:nvPr/>
        </p:nvGrpSpPr>
        <p:grpSpPr>
          <a:xfrm>
            <a:off x="356170" y="2793111"/>
            <a:ext cx="924746" cy="880884"/>
            <a:chOff x="-420753" y="3644459"/>
            <a:chExt cx="1080000" cy="1080000"/>
          </a:xfrm>
        </p:grpSpPr>
        <p:sp>
          <p:nvSpPr>
            <p:cNvPr id="127" name="Arc 126">
              <a:extLst>
                <a:ext uri="{FF2B5EF4-FFF2-40B4-BE49-F238E27FC236}">
                  <a16:creationId xmlns:a16="http://schemas.microsoft.com/office/drawing/2014/main" id="{211AC3A4-93CE-AAF0-9A82-2039BCA6F08E}"/>
                </a:ext>
              </a:extLst>
            </p:cNvPr>
            <p:cNvSpPr/>
            <p:nvPr/>
          </p:nvSpPr>
          <p:spPr>
            <a:xfrm>
              <a:off x="-420753" y="3644459"/>
              <a:ext cx="1080000" cy="1080000"/>
            </a:xfrm>
            <a:prstGeom prst="arc">
              <a:avLst>
                <a:gd name="adj1" fmla="val 16200000"/>
                <a:gd name="adj2" fmla="val 21404567"/>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sz="1400"/>
            </a:p>
          </p:txBody>
        </p:sp>
        <p:sp>
          <p:nvSpPr>
            <p:cNvPr id="129" name="Oval 128">
              <a:extLst>
                <a:ext uri="{FF2B5EF4-FFF2-40B4-BE49-F238E27FC236}">
                  <a16:creationId xmlns:a16="http://schemas.microsoft.com/office/drawing/2014/main" id="{5DE0EFF4-6D4F-A62E-ADC7-94B30158B556}"/>
                </a:ext>
              </a:extLst>
            </p:cNvPr>
            <p:cNvSpPr/>
            <p:nvPr/>
          </p:nvSpPr>
          <p:spPr>
            <a:xfrm>
              <a:off x="475209" y="3775788"/>
              <a:ext cx="0" cy="0"/>
            </a:xfrm>
            <a:prstGeom prst="ellipse">
              <a:avLst/>
            </a:prstGeom>
            <a:ln w="28575"/>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400"/>
            </a:p>
          </p:txBody>
        </p:sp>
      </p:grpSp>
      <p:cxnSp>
        <p:nvCxnSpPr>
          <p:cNvPr id="137" name="Straight Arrow Connector 136">
            <a:extLst>
              <a:ext uri="{FF2B5EF4-FFF2-40B4-BE49-F238E27FC236}">
                <a16:creationId xmlns:a16="http://schemas.microsoft.com/office/drawing/2014/main" id="{955E376F-F1CA-A6A8-754F-6071140F7A2B}"/>
              </a:ext>
            </a:extLst>
          </p:cNvPr>
          <p:cNvCxnSpPr>
            <a:cxnSpLocks/>
            <a:endCxn id="129" idx="3"/>
          </p:cNvCxnSpPr>
          <p:nvPr/>
        </p:nvCxnSpPr>
        <p:spPr>
          <a:xfrm flipV="1">
            <a:off x="835208" y="2900228"/>
            <a:ext cx="288126" cy="41398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grpSp>
        <p:nvGrpSpPr>
          <p:cNvPr id="151" name="Group 150">
            <a:extLst>
              <a:ext uri="{FF2B5EF4-FFF2-40B4-BE49-F238E27FC236}">
                <a16:creationId xmlns:a16="http://schemas.microsoft.com/office/drawing/2014/main" id="{443C31C2-5AD1-6855-CE69-748E2F8EAD5F}"/>
              </a:ext>
            </a:extLst>
          </p:cNvPr>
          <p:cNvGrpSpPr/>
          <p:nvPr/>
        </p:nvGrpSpPr>
        <p:grpSpPr>
          <a:xfrm flipH="1">
            <a:off x="5370910" y="2793111"/>
            <a:ext cx="924746" cy="880884"/>
            <a:chOff x="-420753" y="3644459"/>
            <a:chExt cx="1080000" cy="1080000"/>
          </a:xfrm>
        </p:grpSpPr>
        <p:sp>
          <p:nvSpPr>
            <p:cNvPr id="153" name="Arc 152">
              <a:extLst>
                <a:ext uri="{FF2B5EF4-FFF2-40B4-BE49-F238E27FC236}">
                  <a16:creationId xmlns:a16="http://schemas.microsoft.com/office/drawing/2014/main" id="{31A3FCCF-E56C-2D92-6FF6-3BF75EA85820}"/>
                </a:ext>
              </a:extLst>
            </p:cNvPr>
            <p:cNvSpPr/>
            <p:nvPr/>
          </p:nvSpPr>
          <p:spPr>
            <a:xfrm>
              <a:off x="-420753" y="3644459"/>
              <a:ext cx="1080000" cy="1080000"/>
            </a:xfrm>
            <a:prstGeom prst="arc">
              <a:avLst>
                <a:gd name="adj1" fmla="val 16200000"/>
                <a:gd name="adj2" fmla="val 21404567"/>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sz="1400"/>
            </a:p>
          </p:txBody>
        </p:sp>
        <p:sp>
          <p:nvSpPr>
            <p:cNvPr id="154" name="Oval 153">
              <a:extLst>
                <a:ext uri="{FF2B5EF4-FFF2-40B4-BE49-F238E27FC236}">
                  <a16:creationId xmlns:a16="http://schemas.microsoft.com/office/drawing/2014/main" id="{E4438E09-5AC8-E1AB-1604-4CF66CF54FE1}"/>
                </a:ext>
              </a:extLst>
            </p:cNvPr>
            <p:cNvSpPr/>
            <p:nvPr/>
          </p:nvSpPr>
          <p:spPr>
            <a:xfrm>
              <a:off x="486895" y="3789164"/>
              <a:ext cx="0" cy="0"/>
            </a:xfrm>
            <a:prstGeom prst="ellipse">
              <a:avLst/>
            </a:prstGeom>
            <a:ln w="28575"/>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400"/>
            </a:p>
          </p:txBody>
        </p:sp>
      </p:grpSp>
      <p:cxnSp>
        <p:nvCxnSpPr>
          <p:cNvPr id="152" name="Straight Arrow Connector 151">
            <a:extLst>
              <a:ext uri="{FF2B5EF4-FFF2-40B4-BE49-F238E27FC236}">
                <a16:creationId xmlns:a16="http://schemas.microsoft.com/office/drawing/2014/main" id="{562A0E9B-59BE-DFD0-8298-F29EEC056D91}"/>
              </a:ext>
            </a:extLst>
          </p:cNvPr>
          <p:cNvCxnSpPr>
            <a:cxnSpLocks/>
            <a:endCxn id="154" idx="3"/>
          </p:cNvCxnSpPr>
          <p:nvPr/>
        </p:nvCxnSpPr>
        <p:spPr>
          <a:xfrm flipH="1" flipV="1">
            <a:off x="5518486" y="2911138"/>
            <a:ext cx="333845" cy="422119"/>
          </a:xfrm>
          <a:prstGeom prst="straightConnector1">
            <a:avLst/>
          </a:prstGeom>
          <a:ln w="19050">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55" name="Connector: Elbow 154">
            <a:extLst>
              <a:ext uri="{FF2B5EF4-FFF2-40B4-BE49-F238E27FC236}">
                <a16:creationId xmlns:a16="http://schemas.microsoft.com/office/drawing/2014/main" id="{7C7272E3-9F88-7084-7D72-E50F52D1BAFE}"/>
              </a:ext>
            </a:extLst>
          </p:cNvPr>
          <p:cNvCxnSpPr>
            <a:cxnSpLocks/>
            <a:stCxn id="81" idx="3"/>
            <a:endCxn id="154" idx="7"/>
          </p:cNvCxnSpPr>
          <p:nvPr/>
        </p:nvCxnSpPr>
        <p:spPr>
          <a:xfrm>
            <a:off x="5282761" y="2049577"/>
            <a:ext cx="235724" cy="861560"/>
          </a:xfrm>
          <a:prstGeom prst="bentConnector2">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65" name="Rectangle 164">
            <a:extLst>
              <a:ext uri="{FF2B5EF4-FFF2-40B4-BE49-F238E27FC236}">
                <a16:creationId xmlns:a16="http://schemas.microsoft.com/office/drawing/2014/main" id="{85B42F9B-D633-695A-30CB-79432083D9CF}"/>
              </a:ext>
            </a:extLst>
          </p:cNvPr>
          <p:cNvSpPr/>
          <p:nvPr/>
        </p:nvSpPr>
        <p:spPr>
          <a:xfrm>
            <a:off x="1280916" y="3684542"/>
            <a:ext cx="1209083" cy="313389"/>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Transmitting Earth station</a:t>
            </a:r>
          </a:p>
        </p:txBody>
      </p:sp>
      <p:sp>
        <p:nvSpPr>
          <p:cNvPr id="168" name="Rectangle 167">
            <a:extLst>
              <a:ext uri="{FF2B5EF4-FFF2-40B4-BE49-F238E27FC236}">
                <a16:creationId xmlns:a16="http://schemas.microsoft.com/office/drawing/2014/main" id="{F04205EC-848C-AA9F-DD4F-BB1584989E68}"/>
              </a:ext>
            </a:extLst>
          </p:cNvPr>
          <p:cNvSpPr/>
          <p:nvPr/>
        </p:nvSpPr>
        <p:spPr>
          <a:xfrm>
            <a:off x="4151714" y="3684542"/>
            <a:ext cx="1209083" cy="313389"/>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Receiving</a:t>
            </a:r>
            <a:br>
              <a:rPr lang="en-US" sz="1100" dirty="0"/>
            </a:br>
            <a:r>
              <a:rPr lang="en-US" sz="1100" dirty="0"/>
              <a:t>Earth station</a:t>
            </a:r>
          </a:p>
        </p:txBody>
      </p:sp>
      <p:cxnSp>
        <p:nvCxnSpPr>
          <p:cNvPr id="172" name="Connector: Elbow 171">
            <a:extLst>
              <a:ext uri="{FF2B5EF4-FFF2-40B4-BE49-F238E27FC236}">
                <a16:creationId xmlns:a16="http://schemas.microsoft.com/office/drawing/2014/main" id="{889E0C49-8716-6C97-39D6-14D543872948}"/>
              </a:ext>
            </a:extLst>
          </p:cNvPr>
          <p:cNvCxnSpPr>
            <a:cxnSpLocks/>
            <a:stCxn id="15" idx="5"/>
            <a:endCxn id="165" idx="1"/>
          </p:cNvCxnSpPr>
          <p:nvPr/>
        </p:nvCxnSpPr>
        <p:spPr>
          <a:xfrm rot="16200000" flipH="1">
            <a:off x="857215" y="3417535"/>
            <a:ext cx="177085" cy="670318"/>
          </a:xfrm>
          <a:prstGeom prst="bentConnector2">
            <a:avLst/>
          </a:prstGeom>
          <a:ln w="76200"/>
        </p:spPr>
        <p:style>
          <a:lnRef idx="1">
            <a:schemeClr val="dk1"/>
          </a:lnRef>
          <a:fillRef idx="0">
            <a:schemeClr val="dk1"/>
          </a:fillRef>
          <a:effectRef idx="0">
            <a:schemeClr val="dk1"/>
          </a:effectRef>
          <a:fontRef idx="minor">
            <a:schemeClr val="tx1"/>
          </a:fontRef>
        </p:style>
      </p:cxnSp>
      <p:cxnSp>
        <p:nvCxnSpPr>
          <p:cNvPr id="175" name="Connector: Elbow 174">
            <a:extLst>
              <a:ext uri="{FF2B5EF4-FFF2-40B4-BE49-F238E27FC236}">
                <a16:creationId xmlns:a16="http://schemas.microsoft.com/office/drawing/2014/main" id="{BEBC4846-A5C0-3F6A-2084-E1DCC7687AF1}"/>
              </a:ext>
            </a:extLst>
          </p:cNvPr>
          <p:cNvCxnSpPr>
            <a:cxnSpLocks/>
            <a:stCxn id="168" idx="3"/>
            <a:endCxn id="14" idx="5"/>
          </p:cNvCxnSpPr>
          <p:nvPr/>
        </p:nvCxnSpPr>
        <p:spPr>
          <a:xfrm flipV="1">
            <a:off x="5360797" y="3664152"/>
            <a:ext cx="685057" cy="177085"/>
          </a:xfrm>
          <a:prstGeom prst="bentConnector2">
            <a:avLst/>
          </a:prstGeom>
          <a:ln w="76200"/>
        </p:spPr>
        <p:style>
          <a:lnRef idx="1">
            <a:schemeClr val="dk1"/>
          </a:lnRef>
          <a:fillRef idx="0">
            <a:schemeClr val="dk1"/>
          </a:fillRef>
          <a:effectRef idx="0">
            <a:schemeClr val="dk1"/>
          </a:effectRef>
          <a:fontRef idx="minor">
            <a:schemeClr val="tx1"/>
          </a:fontRef>
        </p:style>
      </p:cxnSp>
      <p:grpSp>
        <p:nvGrpSpPr>
          <p:cNvPr id="316" name="Group 315">
            <a:extLst>
              <a:ext uri="{FF2B5EF4-FFF2-40B4-BE49-F238E27FC236}">
                <a16:creationId xmlns:a16="http://schemas.microsoft.com/office/drawing/2014/main" id="{9D900399-C280-D805-4A84-3151AC4BF039}"/>
              </a:ext>
            </a:extLst>
          </p:cNvPr>
          <p:cNvGrpSpPr/>
          <p:nvPr/>
        </p:nvGrpSpPr>
        <p:grpSpPr>
          <a:xfrm>
            <a:off x="6734665" y="843675"/>
            <a:ext cx="4853009" cy="3409099"/>
            <a:chOff x="6934538" y="921024"/>
            <a:chExt cx="4853009" cy="3409099"/>
          </a:xfrm>
        </p:grpSpPr>
        <p:sp>
          <p:nvSpPr>
            <p:cNvPr id="183" name="Rectangle 182">
              <a:extLst>
                <a:ext uri="{FF2B5EF4-FFF2-40B4-BE49-F238E27FC236}">
                  <a16:creationId xmlns:a16="http://schemas.microsoft.com/office/drawing/2014/main" id="{E7E902D3-7B5E-DACE-C221-41E7C8061A14}"/>
                </a:ext>
              </a:extLst>
            </p:cNvPr>
            <p:cNvSpPr/>
            <p:nvPr/>
          </p:nvSpPr>
          <p:spPr>
            <a:xfrm>
              <a:off x="8812122" y="1202496"/>
              <a:ext cx="832780" cy="56986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Band Pass Filter</a:t>
              </a:r>
            </a:p>
          </p:txBody>
        </p:sp>
        <p:sp>
          <p:nvSpPr>
            <p:cNvPr id="184" name="Rectangle 183">
              <a:extLst>
                <a:ext uri="{FF2B5EF4-FFF2-40B4-BE49-F238E27FC236}">
                  <a16:creationId xmlns:a16="http://schemas.microsoft.com/office/drawing/2014/main" id="{B9448F72-6E74-E6EA-B1C9-5B1CE2C929BC}"/>
                </a:ext>
              </a:extLst>
            </p:cNvPr>
            <p:cNvSpPr/>
            <p:nvPr/>
          </p:nvSpPr>
          <p:spPr>
            <a:xfrm>
              <a:off x="10805889" y="1202496"/>
              <a:ext cx="981658" cy="56986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Demodulator</a:t>
              </a:r>
            </a:p>
          </p:txBody>
        </p:sp>
        <p:sp>
          <p:nvSpPr>
            <p:cNvPr id="198" name="Rectangle 197">
              <a:extLst>
                <a:ext uri="{FF2B5EF4-FFF2-40B4-BE49-F238E27FC236}">
                  <a16:creationId xmlns:a16="http://schemas.microsoft.com/office/drawing/2014/main" id="{3A21E585-2B27-F33A-EF6F-42102B706A3B}"/>
                </a:ext>
              </a:extLst>
            </p:cNvPr>
            <p:cNvSpPr/>
            <p:nvPr/>
          </p:nvSpPr>
          <p:spPr>
            <a:xfrm>
              <a:off x="7302629" y="1246173"/>
              <a:ext cx="559710" cy="482509"/>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solidFill>
                    <a:schemeClr val="dk1"/>
                  </a:solidFill>
                </a:rPr>
                <a:t>LNA</a:t>
              </a:r>
            </a:p>
          </p:txBody>
        </p:sp>
        <p:cxnSp>
          <p:nvCxnSpPr>
            <p:cNvPr id="207" name="Straight Connector 206">
              <a:extLst>
                <a:ext uri="{FF2B5EF4-FFF2-40B4-BE49-F238E27FC236}">
                  <a16:creationId xmlns:a16="http://schemas.microsoft.com/office/drawing/2014/main" id="{09170986-0B11-21C2-64BB-5E6C29C6A432}"/>
                </a:ext>
              </a:extLst>
            </p:cNvPr>
            <p:cNvCxnSpPr>
              <a:cxnSpLocks/>
              <a:stCxn id="197" idx="3"/>
              <a:endCxn id="198" idx="3"/>
            </p:cNvCxnSpPr>
            <p:nvPr/>
          </p:nvCxnSpPr>
          <p:spPr>
            <a:xfrm flipH="1">
              <a:off x="7862339" y="1487428"/>
              <a:ext cx="282272"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17" name="Connector: Elbow 216">
              <a:extLst>
                <a:ext uri="{FF2B5EF4-FFF2-40B4-BE49-F238E27FC236}">
                  <a16:creationId xmlns:a16="http://schemas.microsoft.com/office/drawing/2014/main" id="{BA8757F0-CCF9-3675-045B-74F7B6CAA217}"/>
                </a:ext>
              </a:extLst>
            </p:cNvPr>
            <p:cNvCxnSpPr>
              <a:cxnSpLocks/>
              <a:stCxn id="280" idx="3"/>
              <a:endCxn id="258" idx="2"/>
            </p:cNvCxnSpPr>
            <p:nvPr/>
          </p:nvCxnSpPr>
          <p:spPr>
            <a:xfrm flipV="1">
              <a:off x="10899317" y="3417730"/>
              <a:ext cx="397401" cy="405000"/>
            </a:xfrm>
            <a:prstGeom prst="bentConnector2">
              <a:avLst/>
            </a:prstGeom>
            <a:ln w="19050"/>
          </p:spPr>
          <p:style>
            <a:lnRef idx="2">
              <a:schemeClr val="dk1"/>
            </a:lnRef>
            <a:fillRef idx="1">
              <a:schemeClr val="lt1"/>
            </a:fillRef>
            <a:effectRef idx="0">
              <a:schemeClr val="dk1"/>
            </a:effectRef>
            <a:fontRef idx="minor">
              <a:schemeClr val="dk1"/>
            </a:fontRef>
          </p:style>
        </p:cxnSp>
        <p:sp>
          <p:nvSpPr>
            <p:cNvPr id="197" name="Isosceles Triangle 196">
              <a:extLst>
                <a:ext uri="{FF2B5EF4-FFF2-40B4-BE49-F238E27FC236}">
                  <a16:creationId xmlns:a16="http://schemas.microsoft.com/office/drawing/2014/main" id="{1511B3CD-04C0-F116-CBC5-DA92B05867E5}"/>
                </a:ext>
              </a:extLst>
            </p:cNvPr>
            <p:cNvSpPr/>
            <p:nvPr/>
          </p:nvSpPr>
          <p:spPr>
            <a:xfrm rot="5400000">
              <a:off x="8194721" y="1246173"/>
              <a:ext cx="382289" cy="482509"/>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100" u="sng">
                <a:solidFill>
                  <a:schemeClr val="dk1"/>
                </a:solidFill>
              </a:endParaRPr>
            </a:p>
          </p:txBody>
        </p:sp>
        <p:cxnSp>
          <p:nvCxnSpPr>
            <p:cNvPr id="227" name="Straight Connector 226">
              <a:extLst>
                <a:ext uri="{FF2B5EF4-FFF2-40B4-BE49-F238E27FC236}">
                  <a16:creationId xmlns:a16="http://schemas.microsoft.com/office/drawing/2014/main" id="{8D93EA68-1DC6-6799-C5C8-1B8A62D40FA1}"/>
                </a:ext>
              </a:extLst>
            </p:cNvPr>
            <p:cNvCxnSpPr>
              <a:cxnSpLocks/>
              <a:stCxn id="183" idx="1"/>
              <a:endCxn id="197" idx="0"/>
            </p:cNvCxnSpPr>
            <p:nvPr/>
          </p:nvCxnSpPr>
          <p:spPr>
            <a:xfrm flipH="1">
              <a:off x="8627120" y="1487428"/>
              <a:ext cx="185002" cy="0"/>
            </a:xfrm>
            <a:prstGeom prst="line">
              <a:avLst/>
            </a:prstGeom>
            <a:ln w="19050"/>
          </p:spPr>
          <p:style>
            <a:lnRef idx="2">
              <a:schemeClr val="dk1"/>
            </a:lnRef>
            <a:fillRef idx="1">
              <a:schemeClr val="lt1"/>
            </a:fillRef>
            <a:effectRef idx="0">
              <a:schemeClr val="dk1"/>
            </a:effectRef>
            <a:fontRef idx="minor">
              <a:schemeClr val="dk1"/>
            </a:fontRef>
          </p:style>
        </p:cxnSp>
        <p:grpSp>
          <p:nvGrpSpPr>
            <p:cNvPr id="196" name="Group 195">
              <a:extLst>
                <a:ext uri="{FF2B5EF4-FFF2-40B4-BE49-F238E27FC236}">
                  <a16:creationId xmlns:a16="http://schemas.microsoft.com/office/drawing/2014/main" id="{6A5F6EA6-7828-0766-7090-B73E2BD8144C}"/>
                </a:ext>
              </a:extLst>
            </p:cNvPr>
            <p:cNvGrpSpPr/>
            <p:nvPr/>
          </p:nvGrpSpPr>
          <p:grpSpPr>
            <a:xfrm>
              <a:off x="9826579" y="1082427"/>
              <a:ext cx="810000" cy="810000"/>
              <a:chOff x="9650536" y="590424"/>
              <a:chExt cx="810000" cy="810000"/>
            </a:xfrm>
          </p:grpSpPr>
          <p:sp>
            <p:nvSpPr>
              <p:cNvPr id="188" name="Oval 187">
                <a:extLst>
                  <a:ext uri="{FF2B5EF4-FFF2-40B4-BE49-F238E27FC236}">
                    <a16:creationId xmlns:a16="http://schemas.microsoft.com/office/drawing/2014/main" id="{DDE2C284-2642-7818-31C0-E4D18BBCD5EC}"/>
                  </a:ext>
                </a:extLst>
              </p:cNvPr>
              <p:cNvSpPr>
                <a:spLocks noChangeAspect="1"/>
              </p:cNvSpPr>
              <p:nvPr/>
            </p:nvSpPr>
            <p:spPr>
              <a:xfrm>
                <a:off x="9650536" y="590424"/>
                <a:ext cx="810000" cy="810000"/>
              </a:xfrm>
              <a:prstGeom prst="ellipse">
                <a:avLst/>
              </a:prstGeom>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5" name="Rectangle 184">
                <a:extLst>
                  <a:ext uri="{FF2B5EF4-FFF2-40B4-BE49-F238E27FC236}">
                    <a16:creationId xmlns:a16="http://schemas.microsoft.com/office/drawing/2014/main" id="{E846C60F-268C-CFB7-B837-140926D6481C}"/>
                  </a:ext>
                </a:extLst>
              </p:cNvPr>
              <p:cNvSpPr/>
              <p:nvPr/>
            </p:nvSpPr>
            <p:spPr>
              <a:xfrm>
                <a:off x="9771136" y="710493"/>
                <a:ext cx="568800" cy="56986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cxnSp>
            <p:nvCxnSpPr>
              <p:cNvPr id="186" name="Straight Connector 185">
                <a:extLst>
                  <a:ext uri="{FF2B5EF4-FFF2-40B4-BE49-F238E27FC236}">
                    <a16:creationId xmlns:a16="http://schemas.microsoft.com/office/drawing/2014/main" id="{51231FCD-4EBB-65AB-BA0E-0F1B48E2EC64}"/>
                  </a:ext>
                </a:extLst>
              </p:cNvPr>
              <p:cNvCxnSpPr>
                <a:cxnSpLocks/>
                <a:stCxn id="188" idx="7"/>
                <a:endCxn id="188" idx="3"/>
              </p:cNvCxnSpPr>
              <p:nvPr/>
            </p:nvCxnSpPr>
            <p:spPr>
              <a:xfrm flipH="1">
                <a:off x="9769158" y="709046"/>
                <a:ext cx="572756" cy="572756"/>
              </a:xfrm>
              <a:prstGeom prst="line">
                <a:avLst/>
              </a:prstGeom>
              <a:ln w="19050"/>
            </p:spPr>
            <p:style>
              <a:lnRef idx="2">
                <a:schemeClr val="dk1"/>
              </a:lnRef>
              <a:fillRef idx="1">
                <a:schemeClr val="lt1"/>
              </a:fillRef>
              <a:effectRef idx="0">
                <a:schemeClr val="dk1"/>
              </a:effectRef>
              <a:fontRef idx="minor">
                <a:schemeClr val="dk1"/>
              </a:fontRef>
            </p:style>
          </p:cxnSp>
          <p:cxnSp>
            <p:nvCxnSpPr>
              <p:cNvPr id="192" name="Straight Connector 191">
                <a:extLst>
                  <a:ext uri="{FF2B5EF4-FFF2-40B4-BE49-F238E27FC236}">
                    <a16:creationId xmlns:a16="http://schemas.microsoft.com/office/drawing/2014/main" id="{D1C12431-D9C7-1862-8540-A7886A2B600B}"/>
                  </a:ext>
                </a:extLst>
              </p:cNvPr>
              <p:cNvCxnSpPr>
                <a:cxnSpLocks/>
                <a:stCxn id="188" idx="5"/>
              </p:cNvCxnSpPr>
              <p:nvPr/>
            </p:nvCxnSpPr>
            <p:spPr>
              <a:xfrm flipH="1" flipV="1">
                <a:off x="9772494" y="712382"/>
                <a:ext cx="569420" cy="569420"/>
              </a:xfrm>
              <a:prstGeom prst="line">
                <a:avLst/>
              </a:prstGeom>
              <a:ln w="19050"/>
            </p:spPr>
            <p:style>
              <a:lnRef idx="2">
                <a:schemeClr val="dk1"/>
              </a:lnRef>
              <a:fillRef idx="1">
                <a:schemeClr val="lt1"/>
              </a:fillRef>
              <a:effectRef idx="0">
                <a:schemeClr val="dk1"/>
              </a:effectRef>
              <a:fontRef idx="minor">
                <a:schemeClr val="dk1"/>
              </a:fontRef>
            </p:style>
          </p:cxnSp>
        </p:grpSp>
        <p:sp>
          <p:nvSpPr>
            <p:cNvPr id="219" name="Isosceles Triangle 218">
              <a:extLst>
                <a:ext uri="{FF2B5EF4-FFF2-40B4-BE49-F238E27FC236}">
                  <a16:creationId xmlns:a16="http://schemas.microsoft.com/office/drawing/2014/main" id="{92762B2C-2957-A864-9FB6-CC11FEF65274}"/>
                </a:ext>
              </a:extLst>
            </p:cNvPr>
            <p:cNvSpPr/>
            <p:nvPr/>
          </p:nvSpPr>
          <p:spPr>
            <a:xfrm rot="16200000">
              <a:off x="8622749" y="3581476"/>
              <a:ext cx="382289" cy="482509"/>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100" u="sng" dirty="0">
                <a:solidFill>
                  <a:schemeClr val="dk1"/>
                </a:solidFill>
              </a:endParaRPr>
            </a:p>
          </p:txBody>
        </p:sp>
        <p:sp>
          <p:nvSpPr>
            <p:cNvPr id="230" name="Oval 229">
              <a:extLst>
                <a:ext uri="{FF2B5EF4-FFF2-40B4-BE49-F238E27FC236}">
                  <a16:creationId xmlns:a16="http://schemas.microsoft.com/office/drawing/2014/main" id="{0675E2E9-5277-7738-5AA0-6576272D67C4}"/>
                </a:ext>
              </a:extLst>
            </p:cNvPr>
            <p:cNvSpPr/>
            <p:nvPr/>
          </p:nvSpPr>
          <p:spPr>
            <a:xfrm flipH="1">
              <a:off x="10104911" y="1921818"/>
              <a:ext cx="253336" cy="24132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a:t>
              </a:r>
              <a:endParaRPr lang="en-US" dirty="0">
                <a:solidFill>
                  <a:schemeClr val="dk1"/>
                </a:solidFill>
                <a:latin typeface="Courier New" panose="02070309020205020404" pitchFamily="49" charset="0"/>
                <a:cs typeface="Courier New" panose="02070309020205020404" pitchFamily="49" charset="0"/>
              </a:endParaRPr>
            </a:p>
          </p:txBody>
        </p:sp>
        <p:sp>
          <p:nvSpPr>
            <p:cNvPr id="231" name="Rectangle 230">
              <a:extLst>
                <a:ext uri="{FF2B5EF4-FFF2-40B4-BE49-F238E27FC236}">
                  <a16:creationId xmlns:a16="http://schemas.microsoft.com/office/drawing/2014/main" id="{298CF401-EDB8-6996-72FB-8DD2EAEBA28C}"/>
                </a:ext>
              </a:extLst>
            </p:cNvPr>
            <p:cNvSpPr/>
            <p:nvPr/>
          </p:nvSpPr>
          <p:spPr>
            <a:xfrm>
              <a:off x="9644902" y="2072241"/>
              <a:ext cx="1227006" cy="31338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Local oscillator</a:t>
              </a:r>
            </a:p>
          </p:txBody>
        </p:sp>
        <p:cxnSp>
          <p:nvCxnSpPr>
            <p:cNvPr id="232" name="Straight Connector 231">
              <a:extLst>
                <a:ext uri="{FF2B5EF4-FFF2-40B4-BE49-F238E27FC236}">
                  <a16:creationId xmlns:a16="http://schemas.microsoft.com/office/drawing/2014/main" id="{3D458841-AEEC-FF3B-7AA0-A41C6EEA79FC}"/>
                </a:ext>
              </a:extLst>
            </p:cNvPr>
            <p:cNvCxnSpPr>
              <a:cxnSpLocks/>
              <a:stCxn id="230" idx="0"/>
              <a:endCxn id="185" idx="2"/>
            </p:cNvCxnSpPr>
            <p:nvPr/>
          </p:nvCxnSpPr>
          <p:spPr>
            <a:xfrm flipV="1">
              <a:off x="10231579" y="1772359"/>
              <a:ext cx="0" cy="149459"/>
            </a:xfrm>
            <a:prstGeom prst="line">
              <a:avLst/>
            </a:prstGeom>
            <a:ln w="19050"/>
          </p:spPr>
          <p:style>
            <a:lnRef idx="2">
              <a:schemeClr val="dk1"/>
            </a:lnRef>
            <a:fillRef idx="1">
              <a:schemeClr val="lt1"/>
            </a:fillRef>
            <a:effectRef idx="0">
              <a:schemeClr val="dk1"/>
            </a:effectRef>
            <a:fontRef idx="minor">
              <a:schemeClr val="dk1"/>
            </a:fontRef>
          </p:style>
        </p:cxnSp>
        <p:cxnSp>
          <p:nvCxnSpPr>
            <p:cNvPr id="210" name="Straight Connector 209">
              <a:extLst>
                <a:ext uri="{FF2B5EF4-FFF2-40B4-BE49-F238E27FC236}">
                  <a16:creationId xmlns:a16="http://schemas.microsoft.com/office/drawing/2014/main" id="{3631BC04-01AC-7C1E-041C-1B36C1C53411}"/>
                </a:ext>
              </a:extLst>
            </p:cNvPr>
            <p:cNvCxnSpPr>
              <a:cxnSpLocks/>
              <a:stCxn id="183" idx="3"/>
              <a:endCxn id="185" idx="1"/>
            </p:cNvCxnSpPr>
            <p:nvPr/>
          </p:nvCxnSpPr>
          <p:spPr>
            <a:xfrm>
              <a:off x="9644902" y="1487428"/>
              <a:ext cx="302277"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13" name="Straight Connector 212">
              <a:extLst>
                <a:ext uri="{FF2B5EF4-FFF2-40B4-BE49-F238E27FC236}">
                  <a16:creationId xmlns:a16="http://schemas.microsoft.com/office/drawing/2014/main" id="{F4E79D37-6813-676F-55C8-AEE167BB6DC8}"/>
                </a:ext>
              </a:extLst>
            </p:cNvPr>
            <p:cNvCxnSpPr>
              <a:cxnSpLocks/>
              <a:stCxn id="185" idx="3"/>
              <a:endCxn id="184" idx="1"/>
            </p:cNvCxnSpPr>
            <p:nvPr/>
          </p:nvCxnSpPr>
          <p:spPr>
            <a:xfrm>
              <a:off x="10515979" y="1487428"/>
              <a:ext cx="289910" cy="0"/>
            </a:xfrm>
            <a:prstGeom prst="line">
              <a:avLst/>
            </a:prstGeom>
            <a:ln w="19050"/>
          </p:spPr>
          <p:style>
            <a:lnRef idx="2">
              <a:schemeClr val="dk1"/>
            </a:lnRef>
            <a:fillRef idx="1">
              <a:schemeClr val="lt1"/>
            </a:fillRef>
            <a:effectRef idx="0">
              <a:schemeClr val="dk1"/>
            </a:effectRef>
            <a:fontRef idx="minor">
              <a:schemeClr val="dk1"/>
            </a:fontRef>
          </p:style>
        </p:cxnSp>
        <p:sp>
          <p:nvSpPr>
            <p:cNvPr id="237" name="Rectangle 236">
              <a:extLst>
                <a:ext uri="{FF2B5EF4-FFF2-40B4-BE49-F238E27FC236}">
                  <a16:creationId xmlns:a16="http://schemas.microsoft.com/office/drawing/2014/main" id="{3CB2B4D0-4F58-4BC5-C120-016A4D8CC4D6}"/>
                </a:ext>
              </a:extLst>
            </p:cNvPr>
            <p:cNvSpPr/>
            <p:nvPr/>
          </p:nvSpPr>
          <p:spPr>
            <a:xfrm>
              <a:off x="7994347" y="1642085"/>
              <a:ext cx="783036" cy="31338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Amplifier</a:t>
              </a:r>
            </a:p>
          </p:txBody>
        </p:sp>
        <p:sp>
          <p:nvSpPr>
            <p:cNvPr id="238" name="Rectangle 237">
              <a:extLst>
                <a:ext uri="{FF2B5EF4-FFF2-40B4-BE49-F238E27FC236}">
                  <a16:creationId xmlns:a16="http://schemas.microsoft.com/office/drawing/2014/main" id="{9C6E0321-7813-CEDD-E8A8-DFC58A4A9438}"/>
                </a:ext>
              </a:extLst>
            </p:cNvPr>
            <p:cNvSpPr/>
            <p:nvPr/>
          </p:nvSpPr>
          <p:spPr>
            <a:xfrm>
              <a:off x="8212122" y="3289601"/>
              <a:ext cx="1348183" cy="31338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High Power Amplifier (HPA)</a:t>
              </a:r>
            </a:p>
          </p:txBody>
        </p:sp>
        <p:sp>
          <p:nvSpPr>
            <p:cNvPr id="240" name="Rectangle 239">
              <a:extLst>
                <a:ext uri="{FF2B5EF4-FFF2-40B4-BE49-F238E27FC236}">
                  <a16:creationId xmlns:a16="http://schemas.microsoft.com/office/drawing/2014/main" id="{EC2E821E-0842-43F2-E4A4-13357D9D6F37}"/>
                </a:ext>
              </a:extLst>
            </p:cNvPr>
            <p:cNvSpPr/>
            <p:nvPr/>
          </p:nvSpPr>
          <p:spPr>
            <a:xfrm>
              <a:off x="9567593" y="921024"/>
              <a:ext cx="1338380" cy="28489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RF Frequency Mixer</a:t>
              </a:r>
            </a:p>
          </p:txBody>
        </p:sp>
        <p:sp>
          <p:nvSpPr>
            <p:cNvPr id="241" name="Callout: Bent Line with Accent Bar 240">
              <a:extLst>
                <a:ext uri="{FF2B5EF4-FFF2-40B4-BE49-F238E27FC236}">
                  <a16:creationId xmlns:a16="http://schemas.microsoft.com/office/drawing/2014/main" id="{745E2800-9B02-6640-606C-82D79DA3B209}"/>
                </a:ext>
              </a:extLst>
            </p:cNvPr>
            <p:cNvSpPr/>
            <p:nvPr/>
          </p:nvSpPr>
          <p:spPr>
            <a:xfrm>
              <a:off x="7302629" y="2152229"/>
              <a:ext cx="1580648" cy="284899"/>
            </a:xfrm>
            <a:prstGeom prst="accentCallout2">
              <a:avLst>
                <a:gd name="adj1" fmla="val 19586"/>
                <a:gd name="adj2" fmla="val 2514"/>
                <a:gd name="adj3" fmla="val 18750"/>
                <a:gd name="adj4" fmla="val -16667"/>
                <a:gd name="adj5" fmla="val -113970"/>
                <a:gd name="adj6" fmla="val -21642"/>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lang="en-US" sz="1100" dirty="0"/>
                <a:t>High Gain Receiving Antenna on Satellite</a:t>
              </a:r>
            </a:p>
          </p:txBody>
        </p:sp>
        <p:sp>
          <p:nvSpPr>
            <p:cNvPr id="245" name="Rectangle 244">
              <a:extLst>
                <a:ext uri="{FF2B5EF4-FFF2-40B4-BE49-F238E27FC236}">
                  <a16:creationId xmlns:a16="http://schemas.microsoft.com/office/drawing/2014/main" id="{BB32F83F-3133-DDC5-9C87-25B5A4B78A84}"/>
                </a:ext>
              </a:extLst>
            </p:cNvPr>
            <p:cNvSpPr/>
            <p:nvPr/>
          </p:nvSpPr>
          <p:spPr>
            <a:xfrm>
              <a:off x="7417047" y="3537799"/>
              <a:ext cx="832780" cy="56986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Band Pass Filter</a:t>
              </a:r>
            </a:p>
          </p:txBody>
        </p:sp>
        <p:cxnSp>
          <p:nvCxnSpPr>
            <p:cNvPr id="247" name="Straight Connector 246">
              <a:extLst>
                <a:ext uri="{FF2B5EF4-FFF2-40B4-BE49-F238E27FC236}">
                  <a16:creationId xmlns:a16="http://schemas.microsoft.com/office/drawing/2014/main" id="{FA4F46B0-09B8-370A-AEC1-A011D0F8ACF7}"/>
                </a:ext>
              </a:extLst>
            </p:cNvPr>
            <p:cNvCxnSpPr>
              <a:cxnSpLocks/>
              <a:stCxn id="245" idx="3"/>
              <a:endCxn id="219" idx="0"/>
            </p:cNvCxnSpPr>
            <p:nvPr/>
          </p:nvCxnSpPr>
          <p:spPr>
            <a:xfrm flipV="1">
              <a:off x="8249827" y="3822730"/>
              <a:ext cx="322812" cy="1"/>
            </a:xfrm>
            <a:prstGeom prst="line">
              <a:avLst/>
            </a:prstGeom>
            <a:ln w="19050"/>
          </p:spPr>
          <p:style>
            <a:lnRef idx="2">
              <a:schemeClr val="dk1"/>
            </a:lnRef>
            <a:fillRef idx="1">
              <a:schemeClr val="lt1"/>
            </a:fillRef>
            <a:effectRef idx="0">
              <a:schemeClr val="dk1"/>
            </a:effectRef>
            <a:fontRef idx="minor">
              <a:schemeClr val="dk1"/>
            </a:fontRef>
          </p:style>
        </p:cxnSp>
        <p:sp>
          <p:nvSpPr>
            <p:cNvPr id="257" name="Rectangle 256">
              <a:extLst>
                <a:ext uri="{FF2B5EF4-FFF2-40B4-BE49-F238E27FC236}">
                  <a16:creationId xmlns:a16="http://schemas.microsoft.com/office/drawing/2014/main" id="{984D912F-34FD-1D78-EDAA-050119B350AB}"/>
                </a:ext>
              </a:extLst>
            </p:cNvPr>
            <p:cNvSpPr/>
            <p:nvPr/>
          </p:nvSpPr>
          <p:spPr>
            <a:xfrm>
              <a:off x="10805889" y="2072648"/>
              <a:ext cx="981658" cy="56986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Processing</a:t>
              </a:r>
            </a:p>
          </p:txBody>
        </p:sp>
        <p:sp>
          <p:nvSpPr>
            <p:cNvPr id="258" name="Rectangle 257">
              <a:extLst>
                <a:ext uri="{FF2B5EF4-FFF2-40B4-BE49-F238E27FC236}">
                  <a16:creationId xmlns:a16="http://schemas.microsoft.com/office/drawing/2014/main" id="{0337E2A0-B8A3-E56B-26FE-B0BA5381B2F4}"/>
                </a:ext>
              </a:extLst>
            </p:cNvPr>
            <p:cNvSpPr/>
            <p:nvPr/>
          </p:nvSpPr>
          <p:spPr>
            <a:xfrm>
              <a:off x="10805889" y="2847867"/>
              <a:ext cx="981658" cy="56986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Modulator</a:t>
              </a:r>
            </a:p>
          </p:txBody>
        </p:sp>
        <p:cxnSp>
          <p:nvCxnSpPr>
            <p:cNvPr id="261" name="Straight Connector 260">
              <a:extLst>
                <a:ext uri="{FF2B5EF4-FFF2-40B4-BE49-F238E27FC236}">
                  <a16:creationId xmlns:a16="http://schemas.microsoft.com/office/drawing/2014/main" id="{1A1F3E9B-8923-CA9D-466C-F4366A0E22B4}"/>
                </a:ext>
              </a:extLst>
            </p:cNvPr>
            <p:cNvCxnSpPr>
              <a:cxnSpLocks/>
              <a:stCxn id="184" idx="2"/>
              <a:endCxn id="257" idx="0"/>
            </p:cNvCxnSpPr>
            <p:nvPr/>
          </p:nvCxnSpPr>
          <p:spPr>
            <a:xfrm>
              <a:off x="11296718" y="1772359"/>
              <a:ext cx="0" cy="300289"/>
            </a:xfrm>
            <a:prstGeom prst="line">
              <a:avLst/>
            </a:prstGeom>
            <a:ln w="19050"/>
          </p:spPr>
          <p:style>
            <a:lnRef idx="2">
              <a:schemeClr val="dk1"/>
            </a:lnRef>
            <a:fillRef idx="1">
              <a:schemeClr val="lt1"/>
            </a:fillRef>
            <a:effectRef idx="0">
              <a:schemeClr val="dk1"/>
            </a:effectRef>
            <a:fontRef idx="minor">
              <a:schemeClr val="dk1"/>
            </a:fontRef>
          </p:style>
        </p:cxnSp>
        <p:cxnSp>
          <p:nvCxnSpPr>
            <p:cNvPr id="267" name="Straight Connector 266">
              <a:extLst>
                <a:ext uri="{FF2B5EF4-FFF2-40B4-BE49-F238E27FC236}">
                  <a16:creationId xmlns:a16="http://schemas.microsoft.com/office/drawing/2014/main" id="{88B3DDF9-C3B9-EA3D-B9DE-345C7C06C095}"/>
                </a:ext>
              </a:extLst>
            </p:cNvPr>
            <p:cNvCxnSpPr>
              <a:cxnSpLocks/>
              <a:stCxn id="271" idx="2"/>
              <a:endCxn id="245" idx="1"/>
            </p:cNvCxnSpPr>
            <p:nvPr/>
          </p:nvCxnSpPr>
          <p:spPr>
            <a:xfrm>
              <a:off x="7141848" y="3822730"/>
              <a:ext cx="275199" cy="1"/>
            </a:xfrm>
            <a:prstGeom prst="line">
              <a:avLst/>
            </a:prstGeom>
            <a:ln w="19050"/>
          </p:spPr>
          <p:style>
            <a:lnRef idx="2">
              <a:schemeClr val="dk1"/>
            </a:lnRef>
            <a:fillRef idx="1">
              <a:schemeClr val="lt1"/>
            </a:fillRef>
            <a:effectRef idx="0">
              <a:schemeClr val="dk1"/>
            </a:effectRef>
            <a:fontRef idx="minor">
              <a:schemeClr val="dk1"/>
            </a:fontRef>
          </p:style>
        </p:cxnSp>
        <p:sp>
          <p:nvSpPr>
            <p:cNvPr id="271" name="Right Bracket 270">
              <a:extLst>
                <a:ext uri="{FF2B5EF4-FFF2-40B4-BE49-F238E27FC236}">
                  <a16:creationId xmlns:a16="http://schemas.microsoft.com/office/drawing/2014/main" id="{39192E40-BF4F-5A47-0C0E-2D9A23732B9F}"/>
                </a:ext>
              </a:extLst>
            </p:cNvPr>
            <p:cNvSpPr/>
            <p:nvPr/>
          </p:nvSpPr>
          <p:spPr>
            <a:xfrm>
              <a:off x="6934538" y="3583414"/>
              <a:ext cx="207310" cy="478632"/>
            </a:xfrm>
            <a:prstGeom prst="rightBracket">
              <a:avLst>
                <a:gd name="adj" fmla="val 386542"/>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5" name="Right Bracket 274">
              <a:extLst>
                <a:ext uri="{FF2B5EF4-FFF2-40B4-BE49-F238E27FC236}">
                  <a16:creationId xmlns:a16="http://schemas.microsoft.com/office/drawing/2014/main" id="{5A27261B-43AF-1AB2-DB61-F363592CF0C6}"/>
                </a:ext>
              </a:extLst>
            </p:cNvPr>
            <p:cNvSpPr/>
            <p:nvPr/>
          </p:nvSpPr>
          <p:spPr>
            <a:xfrm>
              <a:off x="6934538" y="1248111"/>
              <a:ext cx="207310" cy="478632"/>
            </a:xfrm>
            <a:prstGeom prst="rightBracket">
              <a:avLst>
                <a:gd name="adj" fmla="val 386542"/>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76" name="Straight Connector 275">
              <a:extLst>
                <a:ext uri="{FF2B5EF4-FFF2-40B4-BE49-F238E27FC236}">
                  <a16:creationId xmlns:a16="http://schemas.microsoft.com/office/drawing/2014/main" id="{C7CD9DBE-C22F-9B68-5D9D-D9BBFB975EEA}"/>
                </a:ext>
              </a:extLst>
            </p:cNvPr>
            <p:cNvCxnSpPr>
              <a:cxnSpLocks/>
              <a:stCxn id="275" idx="2"/>
              <a:endCxn id="198" idx="1"/>
            </p:cNvCxnSpPr>
            <p:nvPr/>
          </p:nvCxnSpPr>
          <p:spPr>
            <a:xfrm>
              <a:off x="7141848" y="1487427"/>
              <a:ext cx="160781" cy="1"/>
            </a:xfrm>
            <a:prstGeom prst="line">
              <a:avLst/>
            </a:prstGeom>
            <a:ln w="19050"/>
          </p:spPr>
          <p:style>
            <a:lnRef idx="2">
              <a:schemeClr val="dk1"/>
            </a:lnRef>
            <a:fillRef idx="1">
              <a:schemeClr val="lt1"/>
            </a:fillRef>
            <a:effectRef idx="0">
              <a:schemeClr val="dk1"/>
            </a:effectRef>
            <a:fontRef idx="minor">
              <a:schemeClr val="dk1"/>
            </a:fontRef>
          </p:style>
        </p:cxnSp>
        <p:sp>
          <p:nvSpPr>
            <p:cNvPr id="280" name="Isosceles Triangle 279">
              <a:extLst>
                <a:ext uri="{FF2B5EF4-FFF2-40B4-BE49-F238E27FC236}">
                  <a16:creationId xmlns:a16="http://schemas.microsoft.com/office/drawing/2014/main" id="{D91BAF4A-6423-F351-44DD-FB1336E665D6}"/>
                </a:ext>
              </a:extLst>
            </p:cNvPr>
            <p:cNvSpPr/>
            <p:nvPr/>
          </p:nvSpPr>
          <p:spPr>
            <a:xfrm rot="16200000">
              <a:off x="10466918" y="3581476"/>
              <a:ext cx="382289" cy="482509"/>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100" u="sng" dirty="0">
                <a:solidFill>
                  <a:schemeClr val="dk1"/>
                </a:solidFill>
              </a:endParaRPr>
            </a:p>
          </p:txBody>
        </p:sp>
        <p:cxnSp>
          <p:nvCxnSpPr>
            <p:cNvPr id="282" name="Straight Connector 281">
              <a:extLst>
                <a:ext uri="{FF2B5EF4-FFF2-40B4-BE49-F238E27FC236}">
                  <a16:creationId xmlns:a16="http://schemas.microsoft.com/office/drawing/2014/main" id="{2A8CE945-1D2C-375B-8014-D217CCA2F485}"/>
                </a:ext>
              </a:extLst>
            </p:cNvPr>
            <p:cNvCxnSpPr>
              <a:cxnSpLocks/>
              <a:stCxn id="258" idx="0"/>
              <a:endCxn id="257" idx="2"/>
            </p:cNvCxnSpPr>
            <p:nvPr/>
          </p:nvCxnSpPr>
          <p:spPr>
            <a:xfrm flipV="1">
              <a:off x="11296718" y="2642511"/>
              <a:ext cx="0" cy="205356"/>
            </a:xfrm>
            <a:prstGeom prst="line">
              <a:avLst/>
            </a:prstGeom>
            <a:ln w="19050"/>
          </p:spPr>
          <p:style>
            <a:lnRef idx="2">
              <a:schemeClr val="dk1"/>
            </a:lnRef>
            <a:fillRef idx="1">
              <a:schemeClr val="lt1"/>
            </a:fillRef>
            <a:effectRef idx="0">
              <a:schemeClr val="dk1"/>
            </a:effectRef>
            <a:fontRef idx="minor">
              <a:schemeClr val="dk1"/>
            </a:fontRef>
          </p:style>
        </p:cxnSp>
        <p:grpSp>
          <p:nvGrpSpPr>
            <p:cNvPr id="285" name="Group 284">
              <a:extLst>
                <a:ext uri="{FF2B5EF4-FFF2-40B4-BE49-F238E27FC236}">
                  <a16:creationId xmlns:a16="http://schemas.microsoft.com/office/drawing/2014/main" id="{3E9BFD4E-8836-C553-9473-ED0938C58E23}"/>
                </a:ext>
              </a:extLst>
            </p:cNvPr>
            <p:cNvGrpSpPr/>
            <p:nvPr/>
          </p:nvGrpSpPr>
          <p:grpSpPr>
            <a:xfrm>
              <a:off x="9403380" y="3417730"/>
              <a:ext cx="810000" cy="810000"/>
              <a:chOff x="9650536" y="590424"/>
              <a:chExt cx="810000" cy="810000"/>
            </a:xfrm>
          </p:grpSpPr>
          <p:sp>
            <p:nvSpPr>
              <p:cNvPr id="286" name="Oval 285">
                <a:extLst>
                  <a:ext uri="{FF2B5EF4-FFF2-40B4-BE49-F238E27FC236}">
                    <a16:creationId xmlns:a16="http://schemas.microsoft.com/office/drawing/2014/main" id="{65E69C97-D9D6-E6E6-ADED-C8C5D7762907}"/>
                  </a:ext>
                </a:extLst>
              </p:cNvPr>
              <p:cNvSpPr>
                <a:spLocks noChangeAspect="1"/>
              </p:cNvSpPr>
              <p:nvPr/>
            </p:nvSpPr>
            <p:spPr>
              <a:xfrm>
                <a:off x="9650536" y="590424"/>
                <a:ext cx="810000" cy="810000"/>
              </a:xfrm>
              <a:prstGeom prst="ellipse">
                <a:avLst/>
              </a:prstGeom>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7" name="Rectangle 286">
                <a:extLst>
                  <a:ext uri="{FF2B5EF4-FFF2-40B4-BE49-F238E27FC236}">
                    <a16:creationId xmlns:a16="http://schemas.microsoft.com/office/drawing/2014/main" id="{BD7DA0D2-088E-EBF8-6346-4418EEE039D3}"/>
                  </a:ext>
                </a:extLst>
              </p:cNvPr>
              <p:cNvSpPr/>
              <p:nvPr/>
            </p:nvSpPr>
            <p:spPr>
              <a:xfrm>
                <a:off x="9771136" y="710493"/>
                <a:ext cx="568800" cy="56986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cxnSp>
            <p:nvCxnSpPr>
              <p:cNvPr id="288" name="Straight Connector 287">
                <a:extLst>
                  <a:ext uri="{FF2B5EF4-FFF2-40B4-BE49-F238E27FC236}">
                    <a16:creationId xmlns:a16="http://schemas.microsoft.com/office/drawing/2014/main" id="{20133306-DE74-BC2E-D9EC-43A2407285D8}"/>
                  </a:ext>
                </a:extLst>
              </p:cNvPr>
              <p:cNvCxnSpPr>
                <a:cxnSpLocks/>
                <a:stCxn id="286" idx="7"/>
                <a:endCxn id="286" idx="3"/>
              </p:cNvCxnSpPr>
              <p:nvPr/>
            </p:nvCxnSpPr>
            <p:spPr>
              <a:xfrm flipH="1">
                <a:off x="9769158" y="709046"/>
                <a:ext cx="572756" cy="572756"/>
              </a:xfrm>
              <a:prstGeom prst="line">
                <a:avLst/>
              </a:prstGeom>
              <a:ln w="19050"/>
            </p:spPr>
            <p:style>
              <a:lnRef idx="2">
                <a:schemeClr val="dk1"/>
              </a:lnRef>
              <a:fillRef idx="1">
                <a:schemeClr val="lt1"/>
              </a:fillRef>
              <a:effectRef idx="0">
                <a:schemeClr val="dk1"/>
              </a:effectRef>
              <a:fontRef idx="minor">
                <a:schemeClr val="dk1"/>
              </a:fontRef>
            </p:style>
          </p:cxnSp>
          <p:cxnSp>
            <p:nvCxnSpPr>
              <p:cNvPr id="289" name="Straight Connector 288">
                <a:extLst>
                  <a:ext uri="{FF2B5EF4-FFF2-40B4-BE49-F238E27FC236}">
                    <a16:creationId xmlns:a16="http://schemas.microsoft.com/office/drawing/2014/main" id="{6530BB8B-C677-BA72-D113-E7E21FD062B7}"/>
                  </a:ext>
                </a:extLst>
              </p:cNvPr>
              <p:cNvCxnSpPr>
                <a:cxnSpLocks/>
                <a:stCxn id="286" idx="5"/>
              </p:cNvCxnSpPr>
              <p:nvPr/>
            </p:nvCxnSpPr>
            <p:spPr>
              <a:xfrm flipH="1" flipV="1">
                <a:off x="9772494" y="712382"/>
                <a:ext cx="569420" cy="569420"/>
              </a:xfrm>
              <a:prstGeom prst="line">
                <a:avLst/>
              </a:prstGeom>
              <a:ln w="19050"/>
            </p:spPr>
            <p:style>
              <a:lnRef idx="2">
                <a:schemeClr val="dk1"/>
              </a:lnRef>
              <a:fillRef idx="1">
                <a:schemeClr val="lt1"/>
              </a:fillRef>
              <a:effectRef idx="0">
                <a:schemeClr val="dk1"/>
              </a:effectRef>
              <a:fontRef idx="minor">
                <a:schemeClr val="dk1"/>
              </a:fontRef>
            </p:style>
          </p:cxnSp>
        </p:grpSp>
        <p:cxnSp>
          <p:nvCxnSpPr>
            <p:cNvPr id="264" name="Straight Connector 263">
              <a:extLst>
                <a:ext uri="{FF2B5EF4-FFF2-40B4-BE49-F238E27FC236}">
                  <a16:creationId xmlns:a16="http://schemas.microsoft.com/office/drawing/2014/main" id="{3E60C38D-FA3E-23C4-C3BC-A04A1C424BD6}"/>
                </a:ext>
              </a:extLst>
            </p:cNvPr>
            <p:cNvCxnSpPr>
              <a:cxnSpLocks/>
              <a:stCxn id="287" idx="3"/>
              <a:endCxn id="280" idx="0"/>
            </p:cNvCxnSpPr>
            <p:nvPr/>
          </p:nvCxnSpPr>
          <p:spPr>
            <a:xfrm flipV="1">
              <a:off x="10092780" y="3822730"/>
              <a:ext cx="324028" cy="1"/>
            </a:xfrm>
            <a:prstGeom prst="line">
              <a:avLst/>
            </a:prstGeom>
            <a:ln w="19050"/>
          </p:spPr>
          <p:style>
            <a:lnRef idx="2">
              <a:schemeClr val="dk1"/>
            </a:lnRef>
            <a:fillRef idx="1">
              <a:schemeClr val="lt1"/>
            </a:fillRef>
            <a:effectRef idx="0">
              <a:schemeClr val="dk1"/>
            </a:effectRef>
            <a:fontRef idx="minor">
              <a:schemeClr val="dk1"/>
            </a:fontRef>
          </p:style>
        </p:cxnSp>
        <p:cxnSp>
          <p:nvCxnSpPr>
            <p:cNvPr id="304" name="Straight Connector 303">
              <a:extLst>
                <a:ext uri="{FF2B5EF4-FFF2-40B4-BE49-F238E27FC236}">
                  <a16:creationId xmlns:a16="http://schemas.microsoft.com/office/drawing/2014/main" id="{30C7F7BA-4716-6293-AC3D-7DAE98EDB5C8}"/>
                </a:ext>
              </a:extLst>
            </p:cNvPr>
            <p:cNvCxnSpPr>
              <a:cxnSpLocks/>
              <a:stCxn id="219" idx="3"/>
              <a:endCxn id="287" idx="1"/>
            </p:cNvCxnSpPr>
            <p:nvPr/>
          </p:nvCxnSpPr>
          <p:spPr>
            <a:xfrm>
              <a:off x="9055148" y="3822730"/>
              <a:ext cx="468832" cy="1"/>
            </a:xfrm>
            <a:prstGeom prst="line">
              <a:avLst/>
            </a:prstGeom>
            <a:ln w="19050"/>
          </p:spPr>
          <p:style>
            <a:lnRef idx="2">
              <a:schemeClr val="dk1"/>
            </a:lnRef>
            <a:fillRef idx="1">
              <a:schemeClr val="lt1"/>
            </a:fillRef>
            <a:effectRef idx="0">
              <a:schemeClr val="dk1"/>
            </a:effectRef>
            <a:fontRef idx="minor">
              <a:schemeClr val="dk1"/>
            </a:fontRef>
          </p:style>
        </p:cxnSp>
        <p:sp>
          <p:nvSpPr>
            <p:cNvPr id="308" name="Rectangle 307">
              <a:extLst>
                <a:ext uri="{FF2B5EF4-FFF2-40B4-BE49-F238E27FC236}">
                  <a16:creationId xmlns:a16="http://schemas.microsoft.com/office/drawing/2014/main" id="{BF111547-E1C0-AD08-B95C-FFC47E799C75}"/>
                </a:ext>
              </a:extLst>
            </p:cNvPr>
            <p:cNvSpPr/>
            <p:nvPr/>
          </p:nvSpPr>
          <p:spPr>
            <a:xfrm>
              <a:off x="10273383" y="3399220"/>
              <a:ext cx="783036" cy="31338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Amplifier</a:t>
              </a:r>
            </a:p>
          </p:txBody>
        </p:sp>
        <p:sp>
          <p:nvSpPr>
            <p:cNvPr id="309" name="Oval 308">
              <a:extLst>
                <a:ext uri="{FF2B5EF4-FFF2-40B4-BE49-F238E27FC236}">
                  <a16:creationId xmlns:a16="http://schemas.microsoft.com/office/drawing/2014/main" id="{7298E60A-62A9-B5D5-A81D-A1112450287C}"/>
                </a:ext>
              </a:extLst>
            </p:cNvPr>
            <p:cNvSpPr/>
            <p:nvPr/>
          </p:nvSpPr>
          <p:spPr>
            <a:xfrm flipH="1">
              <a:off x="9681712" y="3140061"/>
              <a:ext cx="253336" cy="24132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a:t>
              </a:r>
              <a:endParaRPr lang="en-US" dirty="0">
                <a:solidFill>
                  <a:schemeClr val="dk1"/>
                </a:solidFill>
                <a:latin typeface="Courier New" panose="02070309020205020404" pitchFamily="49" charset="0"/>
                <a:cs typeface="Courier New" panose="02070309020205020404" pitchFamily="49" charset="0"/>
              </a:endParaRPr>
            </a:p>
          </p:txBody>
        </p:sp>
        <p:sp>
          <p:nvSpPr>
            <p:cNvPr id="310" name="Rectangle 309">
              <a:extLst>
                <a:ext uri="{FF2B5EF4-FFF2-40B4-BE49-F238E27FC236}">
                  <a16:creationId xmlns:a16="http://schemas.microsoft.com/office/drawing/2014/main" id="{AE433A38-8D6B-0B17-FA27-CF77217AD198}"/>
                </a:ext>
              </a:extLst>
            </p:cNvPr>
            <p:cNvSpPr/>
            <p:nvPr/>
          </p:nvSpPr>
          <p:spPr>
            <a:xfrm>
              <a:off x="9326260" y="2886509"/>
              <a:ext cx="1030154" cy="31338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Local oscillator</a:t>
              </a:r>
            </a:p>
          </p:txBody>
        </p:sp>
        <p:cxnSp>
          <p:nvCxnSpPr>
            <p:cNvPr id="311" name="Straight Connector 310">
              <a:extLst>
                <a:ext uri="{FF2B5EF4-FFF2-40B4-BE49-F238E27FC236}">
                  <a16:creationId xmlns:a16="http://schemas.microsoft.com/office/drawing/2014/main" id="{B0E1929E-E53D-F311-3A63-EA225B2D1FF7}"/>
                </a:ext>
              </a:extLst>
            </p:cNvPr>
            <p:cNvCxnSpPr>
              <a:cxnSpLocks/>
              <a:stCxn id="287" idx="0"/>
              <a:endCxn id="309" idx="4"/>
            </p:cNvCxnSpPr>
            <p:nvPr/>
          </p:nvCxnSpPr>
          <p:spPr>
            <a:xfrm flipV="1">
              <a:off x="9808380" y="3381381"/>
              <a:ext cx="0" cy="156418"/>
            </a:xfrm>
            <a:prstGeom prst="line">
              <a:avLst/>
            </a:prstGeom>
            <a:ln w="19050"/>
          </p:spPr>
          <p:style>
            <a:lnRef idx="2">
              <a:schemeClr val="dk1"/>
            </a:lnRef>
            <a:fillRef idx="1">
              <a:schemeClr val="lt1"/>
            </a:fillRef>
            <a:effectRef idx="0">
              <a:schemeClr val="dk1"/>
            </a:effectRef>
            <a:fontRef idx="minor">
              <a:schemeClr val="dk1"/>
            </a:fontRef>
          </p:style>
        </p:cxnSp>
        <p:sp>
          <p:nvSpPr>
            <p:cNvPr id="315" name="Callout: Bent Line with Accent Bar 314">
              <a:extLst>
                <a:ext uri="{FF2B5EF4-FFF2-40B4-BE49-F238E27FC236}">
                  <a16:creationId xmlns:a16="http://schemas.microsoft.com/office/drawing/2014/main" id="{7380B115-1A2F-C9A0-E596-F1050D11DC73}"/>
                </a:ext>
              </a:extLst>
            </p:cNvPr>
            <p:cNvSpPr/>
            <p:nvPr/>
          </p:nvSpPr>
          <p:spPr>
            <a:xfrm>
              <a:off x="7302629" y="2802556"/>
              <a:ext cx="1580648" cy="284899"/>
            </a:xfrm>
            <a:prstGeom prst="accentCallout2">
              <a:avLst>
                <a:gd name="adj1" fmla="val 19586"/>
                <a:gd name="adj2" fmla="val 2514"/>
                <a:gd name="adj3" fmla="val 18750"/>
                <a:gd name="adj4" fmla="val -16667"/>
                <a:gd name="adj5" fmla="val 236477"/>
                <a:gd name="adj6" fmla="val -22439"/>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lang="en-US" sz="1100" dirty="0"/>
                <a:t>High Gain Transmitting Antenna on Satellite</a:t>
              </a:r>
            </a:p>
          </p:txBody>
        </p:sp>
        <p:sp>
          <p:nvSpPr>
            <p:cNvPr id="317" name="Rectangle 316">
              <a:extLst>
                <a:ext uri="{FF2B5EF4-FFF2-40B4-BE49-F238E27FC236}">
                  <a16:creationId xmlns:a16="http://schemas.microsoft.com/office/drawing/2014/main" id="{F0994E79-07A4-64E2-E6C3-A27F8C558884}"/>
                </a:ext>
              </a:extLst>
            </p:cNvPr>
            <p:cNvSpPr/>
            <p:nvPr/>
          </p:nvSpPr>
          <p:spPr>
            <a:xfrm>
              <a:off x="9148493" y="4045224"/>
              <a:ext cx="1405055" cy="28489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RF Frequency Mixer</a:t>
              </a:r>
            </a:p>
          </p:txBody>
        </p:sp>
      </p:grpSp>
      <p:sp>
        <p:nvSpPr>
          <p:cNvPr id="4" name="TextBox 3">
            <a:extLst>
              <a:ext uri="{FF2B5EF4-FFF2-40B4-BE49-F238E27FC236}">
                <a16:creationId xmlns:a16="http://schemas.microsoft.com/office/drawing/2014/main" id="{E8BFECAE-3EF4-3A7A-921E-0479068B72EC}"/>
              </a:ext>
            </a:extLst>
          </p:cNvPr>
          <p:cNvSpPr txBox="1"/>
          <p:nvPr/>
        </p:nvSpPr>
        <p:spPr>
          <a:xfrm>
            <a:off x="8621202" y="2310494"/>
            <a:ext cx="1516711" cy="369332"/>
          </a:xfrm>
          <a:prstGeom prst="rect">
            <a:avLst/>
          </a:prstGeom>
          <a:noFill/>
        </p:spPr>
        <p:txBody>
          <a:bodyPr wrap="square">
            <a:spAutoFit/>
          </a:bodyPr>
          <a:lstStyle/>
          <a:p>
            <a:pPr algn="ctr"/>
            <a:r>
              <a:rPr lang="en-US" sz="1800" b="0" i="0" u="none" strike="noStrike" baseline="0" dirty="0">
                <a:solidFill>
                  <a:schemeClr val="accent1">
                    <a:lumMod val="50000"/>
                  </a:schemeClr>
                </a:solidFill>
              </a:rPr>
              <a:t>Regenerative</a:t>
            </a:r>
            <a:endParaRPr lang="en-US" dirty="0">
              <a:solidFill>
                <a:schemeClr val="accent1">
                  <a:lumMod val="50000"/>
                </a:schemeClr>
              </a:solidFill>
            </a:endParaRPr>
          </a:p>
        </p:txBody>
      </p:sp>
      <p:sp>
        <p:nvSpPr>
          <p:cNvPr id="5" name="TextBox 4">
            <a:extLst>
              <a:ext uri="{FF2B5EF4-FFF2-40B4-BE49-F238E27FC236}">
                <a16:creationId xmlns:a16="http://schemas.microsoft.com/office/drawing/2014/main" id="{0D1CCE94-55EA-F220-0071-1E1B3DE7714F}"/>
              </a:ext>
            </a:extLst>
          </p:cNvPr>
          <p:cNvSpPr txBox="1"/>
          <p:nvPr/>
        </p:nvSpPr>
        <p:spPr>
          <a:xfrm>
            <a:off x="2555682" y="3244334"/>
            <a:ext cx="1516711" cy="369332"/>
          </a:xfrm>
          <a:prstGeom prst="rect">
            <a:avLst/>
          </a:prstGeom>
          <a:noFill/>
        </p:spPr>
        <p:txBody>
          <a:bodyPr wrap="square">
            <a:spAutoFit/>
          </a:bodyPr>
          <a:lstStyle/>
          <a:p>
            <a:pPr algn="ctr"/>
            <a:r>
              <a:rPr lang="en-US" sz="1800" b="0" i="0" u="none" strike="noStrike" baseline="0" dirty="0">
                <a:solidFill>
                  <a:schemeClr val="accent1">
                    <a:lumMod val="50000"/>
                  </a:schemeClr>
                </a:solidFill>
              </a:rPr>
              <a:t>Bent pipe</a:t>
            </a:r>
            <a:endParaRPr lang="en-US" dirty="0">
              <a:solidFill>
                <a:schemeClr val="accent1">
                  <a:lumMod val="50000"/>
                </a:schemeClr>
              </a:solidFill>
            </a:endParaRPr>
          </a:p>
        </p:txBody>
      </p:sp>
      <p:sp>
        <p:nvSpPr>
          <p:cNvPr id="14" name="Freeform: Shape 13">
            <a:extLst>
              <a:ext uri="{FF2B5EF4-FFF2-40B4-BE49-F238E27FC236}">
                <a16:creationId xmlns:a16="http://schemas.microsoft.com/office/drawing/2014/main" id="{54BED9F4-B84D-E7F1-6A9A-9BCB237244E6}"/>
              </a:ext>
            </a:extLst>
          </p:cNvPr>
          <p:cNvSpPr/>
          <p:nvPr/>
        </p:nvSpPr>
        <p:spPr>
          <a:xfrm rot="2809484" flipV="1">
            <a:off x="5739868" y="3301987"/>
            <a:ext cx="484844" cy="470041"/>
          </a:xfrm>
          <a:custGeom>
            <a:avLst/>
            <a:gdLst>
              <a:gd name="connsiteX0" fmla="*/ 439240 w 969688"/>
              <a:gd name="connsiteY0" fmla="*/ 30969 h 940082"/>
              <a:gd name="connsiteX1" fmla="*/ 936056 w 969688"/>
              <a:gd name="connsiteY1" fmla="*/ 570493 h 940082"/>
              <a:gd name="connsiteX2" fmla="*/ 969688 w 969688"/>
              <a:gd name="connsiteY2" fmla="*/ 539524 h 940082"/>
              <a:gd name="connsiteX3" fmla="*/ 472872 w 969688"/>
              <a:gd name="connsiteY3" fmla="*/ 0 h 940082"/>
              <a:gd name="connsiteX4" fmla="*/ 444120 w 969688"/>
              <a:gd name="connsiteY4" fmla="*/ 523253 h 940082"/>
              <a:gd name="connsiteX5" fmla="*/ 757273 w 969688"/>
              <a:gd name="connsiteY5" fmla="*/ 388758 h 940082"/>
              <a:gd name="connsiteX6" fmla="*/ 573387 w 969688"/>
              <a:gd name="connsiteY6" fmla="*/ 189064 h 940082"/>
              <a:gd name="connsiteX7" fmla="*/ 0 w 969688"/>
              <a:gd name="connsiteY7" fmla="*/ 586150 h 940082"/>
              <a:gd name="connsiteX8" fmla="*/ 142166 w 969688"/>
              <a:gd name="connsiteY8" fmla="*/ 586150 h 940082"/>
              <a:gd name="connsiteX9" fmla="*/ 142166 w 969688"/>
              <a:gd name="connsiteY9" fmla="*/ 540431 h 940082"/>
              <a:gd name="connsiteX10" fmla="*/ 0 w 969688"/>
              <a:gd name="connsiteY10" fmla="*/ 540431 h 940082"/>
              <a:gd name="connsiteX11" fmla="*/ 174973 w 969688"/>
              <a:gd name="connsiteY11" fmla="*/ 940082 h 940082"/>
              <a:gd name="connsiteX12" fmla="*/ 405103 w 969688"/>
              <a:gd name="connsiteY12" fmla="*/ 585790 h 940082"/>
              <a:gd name="connsiteX13" fmla="*/ 204672 w 969688"/>
              <a:gd name="connsiteY13" fmla="*/ 228551 h 94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688" h="940082">
                <a:moveTo>
                  <a:pt x="439240" y="30969"/>
                </a:moveTo>
                <a:lnTo>
                  <a:pt x="936056" y="570493"/>
                </a:lnTo>
                <a:lnTo>
                  <a:pt x="969688" y="539524"/>
                </a:lnTo>
                <a:lnTo>
                  <a:pt x="472872" y="0"/>
                </a:lnTo>
                <a:close/>
                <a:moveTo>
                  <a:pt x="444120" y="523253"/>
                </a:moveTo>
                <a:lnTo>
                  <a:pt x="757273" y="388758"/>
                </a:lnTo>
                <a:lnTo>
                  <a:pt x="573387" y="189064"/>
                </a:lnTo>
                <a:close/>
                <a:moveTo>
                  <a:pt x="0" y="586150"/>
                </a:moveTo>
                <a:lnTo>
                  <a:pt x="142166" y="586150"/>
                </a:lnTo>
                <a:lnTo>
                  <a:pt x="142166" y="540431"/>
                </a:lnTo>
                <a:lnTo>
                  <a:pt x="0" y="540431"/>
                </a:lnTo>
                <a:close/>
                <a:moveTo>
                  <a:pt x="174973" y="940082"/>
                </a:moveTo>
                <a:cubicBezTo>
                  <a:pt x="313091" y="919686"/>
                  <a:pt x="411006" y="768944"/>
                  <a:pt x="405103" y="585790"/>
                </a:cubicBezTo>
                <a:cubicBezTo>
                  <a:pt x="400052" y="429084"/>
                  <a:pt x="319722" y="285907"/>
                  <a:pt x="204672" y="228551"/>
                </a:cubicBezTo>
                <a:close/>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C9F050DA-FFB6-44CD-F494-A4C51676B2CE}"/>
              </a:ext>
            </a:extLst>
          </p:cNvPr>
          <p:cNvSpPr/>
          <p:nvPr/>
        </p:nvSpPr>
        <p:spPr>
          <a:xfrm rot="18790516" flipH="1" flipV="1">
            <a:off x="431740" y="3301987"/>
            <a:ext cx="484844" cy="470041"/>
          </a:xfrm>
          <a:custGeom>
            <a:avLst/>
            <a:gdLst>
              <a:gd name="connsiteX0" fmla="*/ 439240 w 969688"/>
              <a:gd name="connsiteY0" fmla="*/ 30969 h 940082"/>
              <a:gd name="connsiteX1" fmla="*/ 936056 w 969688"/>
              <a:gd name="connsiteY1" fmla="*/ 570493 h 940082"/>
              <a:gd name="connsiteX2" fmla="*/ 969688 w 969688"/>
              <a:gd name="connsiteY2" fmla="*/ 539524 h 940082"/>
              <a:gd name="connsiteX3" fmla="*/ 472872 w 969688"/>
              <a:gd name="connsiteY3" fmla="*/ 0 h 940082"/>
              <a:gd name="connsiteX4" fmla="*/ 444120 w 969688"/>
              <a:gd name="connsiteY4" fmla="*/ 523253 h 940082"/>
              <a:gd name="connsiteX5" fmla="*/ 757273 w 969688"/>
              <a:gd name="connsiteY5" fmla="*/ 388758 h 940082"/>
              <a:gd name="connsiteX6" fmla="*/ 573387 w 969688"/>
              <a:gd name="connsiteY6" fmla="*/ 189064 h 940082"/>
              <a:gd name="connsiteX7" fmla="*/ 0 w 969688"/>
              <a:gd name="connsiteY7" fmla="*/ 586150 h 940082"/>
              <a:gd name="connsiteX8" fmla="*/ 142166 w 969688"/>
              <a:gd name="connsiteY8" fmla="*/ 586150 h 940082"/>
              <a:gd name="connsiteX9" fmla="*/ 142166 w 969688"/>
              <a:gd name="connsiteY9" fmla="*/ 540431 h 940082"/>
              <a:gd name="connsiteX10" fmla="*/ 0 w 969688"/>
              <a:gd name="connsiteY10" fmla="*/ 540431 h 940082"/>
              <a:gd name="connsiteX11" fmla="*/ 174973 w 969688"/>
              <a:gd name="connsiteY11" fmla="*/ 940082 h 940082"/>
              <a:gd name="connsiteX12" fmla="*/ 405103 w 969688"/>
              <a:gd name="connsiteY12" fmla="*/ 585790 h 940082"/>
              <a:gd name="connsiteX13" fmla="*/ 204672 w 969688"/>
              <a:gd name="connsiteY13" fmla="*/ 228551 h 94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688" h="940082">
                <a:moveTo>
                  <a:pt x="439240" y="30969"/>
                </a:moveTo>
                <a:lnTo>
                  <a:pt x="936056" y="570493"/>
                </a:lnTo>
                <a:lnTo>
                  <a:pt x="969688" y="539524"/>
                </a:lnTo>
                <a:lnTo>
                  <a:pt x="472872" y="0"/>
                </a:lnTo>
                <a:close/>
                <a:moveTo>
                  <a:pt x="444120" y="523253"/>
                </a:moveTo>
                <a:lnTo>
                  <a:pt x="757273" y="388758"/>
                </a:lnTo>
                <a:lnTo>
                  <a:pt x="573387" y="189064"/>
                </a:lnTo>
                <a:close/>
                <a:moveTo>
                  <a:pt x="0" y="586150"/>
                </a:moveTo>
                <a:lnTo>
                  <a:pt x="142166" y="586150"/>
                </a:lnTo>
                <a:lnTo>
                  <a:pt x="142166" y="540431"/>
                </a:lnTo>
                <a:lnTo>
                  <a:pt x="0" y="540431"/>
                </a:lnTo>
                <a:close/>
                <a:moveTo>
                  <a:pt x="174973" y="940082"/>
                </a:moveTo>
                <a:cubicBezTo>
                  <a:pt x="313091" y="919686"/>
                  <a:pt x="411006" y="768944"/>
                  <a:pt x="405103" y="585790"/>
                </a:cubicBezTo>
                <a:cubicBezTo>
                  <a:pt x="400052" y="429084"/>
                  <a:pt x="319722" y="285907"/>
                  <a:pt x="204672" y="228551"/>
                </a:cubicBezTo>
                <a:close/>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17817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Transponder</a:t>
            </a:r>
          </a:p>
        </p:txBody>
      </p:sp>
      <p:sp>
        <p:nvSpPr>
          <p:cNvPr id="4" name="TextBox 3">
            <a:extLst>
              <a:ext uri="{FF2B5EF4-FFF2-40B4-BE49-F238E27FC236}">
                <a16:creationId xmlns:a16="http://schemas.microsoft.com/office/drawing/2014/main" id="{1622BDB4-7416-CD4E-C84C-29580592DAF4}"/>
              </a:ext>
            </a:extLst>
          </p:cNvPr>
          <p:cNvSpPr txBox="1"/>
          <p:nvPr/>
        </p:nvSpPr>
        <p:spPr>
          <a:xfrm>
            <a:off x="623648" y="1343770"/>
            <a:ext cx="11196877" cy="3293209"/>
          </a:xfrm>
          <a:prstGeom prst="rect">
            <a:avLst/>
          </a:prstGeom>
          <a:noFill/>
        </p:spPr>
        <p:txBody>
          <a:bodyPr wrap="square">
            <a:spAutoFit/>
          </a:bodyPr>
          <a:lstStyle/>
          <a:p>
            <a:pPr marR="0" algn="l"/>
            <a:r>
              <a:rPr lang="en-US" sz="1600" b="0" i="0" u="none" strike="noStrike" baseline="0" dirty="0">
                <a:solidFill>
                  <a:srgbClr val="000000"/>
                </a:solidFill>
              </a:rPr>
              <a:t>Main part of transmitter is the </a:t>
            </a:r>
            <a:r>
              <a:rPr lang="en-US" sz="1600" b="1" i="0" u="none" strike="noStrike" baseline="0" dirty="0">
                <a:solidFill>
                  <a:srgbClr val="000000"/>
                </a:solidFill>
              </a:rPr>
              <a:t>power amplifier</a:t>
            </a:r>
            <a:r>
              <a:rPr lang="en-US" sz="1600" b="1" dirty="0">
                <a:solidFill>
                  <a:srgbClr val="000000"/>
                </a:solidFill>
              </a:rPr>
              <a:t>.</a:t>
            </a:r>
            <a:endParaRPr lang="en-US" sz="1600" b="1" i="0" u="none" strike="noStrike" baseline="0" dirty="0">
              <a:solidFill>
                <a:srgbClr val="000000"/>
              </a:solidFill>
            </a:endParaRPr>
          </a:p>
          <a:p>
            <a:pPr marR="0" algn="l"/>
            <a:r>
              <a:rPr lang="en-US" sz="1600" b="1" i="0" u="none" strike="noStrike" baseline="0" dirty="0">
                <a:solidFill>
                  <a:srgbClr val="000000"/>
                </a:solidFill>
              </a:rPr>
              <a:t> </a:t>
            </a:r>
          </a:p>
          <a:p>
            <a:pPr marL="285750" marR="0" indent="-285750" algn="l">
              <a:buFont typeface="Wingdings" panose="05000000000000000000" pitchFamily="2" charset="2"/>
              <a:buChar char="§"/>
            </a:pPr>
            <a:r>
              <a:rPr lang="en-US" sz="1600" b="0" i="0" u="none" strike="noStrike" baseline="0" dirty="0">
                <a:solidFill>
                  <a:srgbClr val="000000"/>
                </a:solidFill>
              </a:rPr>
              <a:t>Amplifiers work with signals from 0.3GHz to 300GHz (1m-1mm wavelength)</a:t>
            </a:r>
          </a:p>
          <a:p>
            <a:pPr marL="285750" marR="0" indent="-285750" algn="l">
              <a:buFont typeface="Wingdings" panose="05000000000000000000" pitchFamily="2" charset="2"/>
              <a:buChar char="§"/>
            </a:pPr>
            <a:r>
              <a:rPr lang="en-US" sz="1600" b="0" i="0" u="none" strike="noStrike" baseline="0" dirty="0">
                <a:solidFill>
                  <a:srgbClr val="000000"/>
                </a:solidFill>
              </a:rPr>
              <a:t>RF power amplifiers can be manufactured using a solid-state device like LDMOS, </a:t>
            </a:r>
            <a:r>
              <a:rPr lang="en-US" sz="1600" b="0" i="0" u="none" strike="noStrike" baseline="0" dirty="0" err="1">
                <a:solidFill>
                  <a:srgbClr val="000000"/>
                </a:solidFill>
              </a:rPr>
              <a:t>GaN</a:t>
            </a:r>
            <a:r>
              <a:rPr lang="en-US" sz="1600" b="0" i="0" u="none" strike="noStrike" baseline="0" dirty="0">
                <a:solidFill>
                  <a:srgbClr val="000000"/>
                </a:solidFill>
              </a:rPr>
              <a:t>, etc. or using vacuum tubes.</a:t>
            </a:r>
          </a:p>
          <a:p>
            <a:pPr marL="285750" marR="0" indent="-285750" algn="l">
              <a:buFont typeface="Wingdings" panose="05000000000000000000" pitchFamily="2" charset="2"/>
              <a:buChar char="§"/>
            </a:pPr>
            <a:r>
              <a:rPr lang="en-US" sz="1600" dirty="0">
                <a:solidFill>
                  <a:srgbClr val="000000"/>
                </a:solidFill>
              </a:rPr>
              <a:t>Types of amplifiers: </a:t>
            </a:r>
            <a:r>
              <a:rPr lang="en-US" sz="1600" b="0" i="0" u="none" strike="noStrike" baseline="0" dirty="0">
                <a:solidFill>
                  <a:srgbClr val="000000"/>
                </a:solidFill>
              </a:rPr>
              <a:t>Klystron, Magnetron, Traveling Wave Tubes, Crossed Field Amplifiers, Maser, Klystrons, Velocity modulations, Two cavity </a:t>
            </a:r>
            <a:r>
              <a:rPr lang="en-US" sz="1600" b="0" i="0" u="none" strike="noStrike" baseline="0" dirty="0" err="1">
                <a:solidFill>
                  <a:srgbClr val="000000"/>
                </a:solidFill>
              </a:rPr>
              <a:t>KlystronsT</a:t>
            </a:r>
            <a:r>
              <a:rPr lang="en-US" sz="1600" b="0" i="0" u="none" strike="noStrike" baseline="0" dirty="0">
                <a:solidFill>
                  <a:srgbClr val="000000"/>
                </a:solidFill>
              </a:rPr>
              <a:t>…</a:t>
            </a:r>
          </a:p>
          <a:p>
            <a:pPr marL="285750" marR="0" indent="-285750" algn="l">
              <a:buFont typeface="Wingdings" panose="05000000000000000000" pitchFamily="2" charset="2"/>
              <a:buChar char="§"/>
            </a:pPr>
            <a:r>
              <a:rPr lang="en-US" sz="1600" b="0" i="0" u="none" strike="noStrike" baseline="0" dirty="0">
                <a:solidFill>
                  <a:srgbClr val="000000"/>
                </a:solidFill>
              </a:rPr>
              <a:t>For usage where comparatively lower power amplification is required, Solid State Power Amplifiers are generally considered. They are further sub-divided into several classes, each with specific characteristics. </a:t>
            </a:r>
            <a:br>
              <a:rPr lang="en-US" sz="1600" b="0" i="0" u="none" strike="noStrike" baseline="0" dirty="0">
                <a:solidFill>
                  <a:srgbClr val="000000"/>
                </a:solidFill>
              </a:rPr>
            </a:br>
            <a:r>
              <a:rPr lang="en-US" sz="1600" b="0" i="0" u="none" strike="noStrike" baseline="0" dirty="0">
                <a:solidFill>
                  <a:srgbClr val="000000"/>
                </a:solidFill>
              </a:rPr>
              <a:t>SSP amplifiers are commonly seen in the LNAs.</a:t>
            </a:r>
          </a:p>
          <a:p>
            <a:pPr marL="285750" marR="0" indent="-285750" algn="l">
              <a:buFont typeface="Wingdings" panose="05000000000000000000" pitchFamily="2" charset="2"/>
              <a:buChar char="§"/>
            </a:pPr>
            <a:r>
              <a:rPr lang="en-US" sz="1600" b="0" i="0" u="none" strike="noStrike" baseline="0" dirty="0">
                <a:solidFill>
                  <a:srgbClr val="000000"/>
                </a:solidFill>
              </a:rPr>
              <a:t>For applications were considerably higher amplification is required, vacuum tubes are considered, for example Travelling wave tube</a:t>
            </a:r>
          </a:p>
          <a:p>
            <a:pPr marL="285750" marR="0" indent="-285750" algn="l">
              <a:buFont typeface="Wingdings" panose="05000000000000000000" pitchFamily="2" charset="2"/>
              <a:buChar char="§"/>
            </a:pPr>
            <a:r>
              <a:rPr lang="en-US" sz="1600" dirty="0">
                <a:solidFill>
                  <a:srgbClr val="000000"/>
                </a:solidFill>
              </a:rPr>
              <a:t>TWT (Traveling Wave Tube) amplifiers are generally very commonly used in RF communication space due to high amplification, low noise, wide bandwidth and high operating frequencies.</a:t>
            </a:r>
            <a:endParaRPr lang="en-US" sz="1600" b="0" i="0" u="none" strike="noStrike" baseline="0" dirty="0">
              <a:solidFill>
                <a:srgbClr val="000000"/>
              </a:solidFill>
            </a:endParaRPr>
          </a:p>
        </p:txBody>
      </p:sp>
      <p:pic>
        <p:nvPicPr>
          <p:cNvPr id="5" name="Picture 4">
            <a:extLst>
              <a:ext uri="{FF2B5EF4-FFF2-40B4-BE49-F238E27FC236}">
                <a16:creationId xmlns:a16="http://schemas.microsoft.com/office/drawing/2014/main" id="{8ADF7A2B-3330-C289-D28B-E48BCDDF067E}"/>
              </a:ext>
            </a:extLst>
          </p:cNvPr>
          <p:cNvPicPr>
            <a:picLocks noChangeAspect="1"/>
          </p:cNvPicPr>
          <p:nvPr/>
        </p:nvPicPr>
        <p:blipFill>
          <a:blip r:embed="rId3"/>
          <a:stretch>
            <a:fillRect/>
          </a:stretch>
        </p:blipFill>
        <p:spPr>
          <a:xfrm>
            <a:off x="4743450" y="4747261"/>
            <a:ext cx="4502029" cy="1064173"/>
          </a:xfrm>
          <a:prstGeom prst="rect">
            <a:avLst/>
          </a:prstGeom>
        </p:spPr>
      </p:pic>
    </p:spTree>
    <p:extLst>
      <p:ext uri="{BB962C8B-B14F-4D97-AF65-F5344CB8AC3E}">
        <p14:creationId xmlns:p14="http://schemas.microsoft.com/office/powerpoint/2010/main" val="591702401"/>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2198</TotalTime>
  <Words>1269</Words>
  <Application>Microsoft Office PowerPoint</Application>
  <PresentationFormat>Widescreen</PresentationFormat>
  <Paragraphs>169</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Stolzl</vt:lpstr>
      <vt:lpstr>Wingdings</vt:lpstr>
      <vt:lpstr>Stolzl Book</vt:lpstr>
      <vt:lpstr>Stolzl Bold</vt:lpstr>
      <vt:lpstr>Courier New</vt:lpstr>
      <vt:lpstr>Arial</vt:lpstr>
      <vt:lpstr>Calibri</vt:lpstr>
      <vt:lpstr>Tahoma</vt:lpstr>
      <vt:lpstr>Office Theme</vt:lpstr>
      <vt:lpstr>Satellite Communication Systems</vt:lpstr>
      <vt:lpstr>07 Space Segment</vt:lpstr>
      <vt:lpstr>Satellite Communications</vt:lpstr>
      <vt:lpstr>Satellite Components</vt:lpstr>
      <vt:lpstr>Radiation Influences</vt:lpstr>
      <vt:lpstr>Antennas</vt:lpstr>
      <vt:lpstr>Transponder</vt:lpstr>
      <vt:lpstr>Transponder structure</vt:lpstr>
      <vt:lpstr>Transponder</vt:lpstr>
      <vt:lpstr>Transponder</vt:lpstr>
      <vt:lpstr>High Throughput Satellites</vt:lpstr>
      <vt:lpstr>Very High Throughput Satellites (VHTS)</vt:lpstr>
      <vt:lpstr>NG Satellites - Flexible Payloads</vt:lpstr>
      <vt:lpstr>Single beam coverage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Krunoslav Franic</cp:lastModifiedBy>
  <cp:revision>2</cp:revision>
  <dcterms:created xsi:type="dcterms:W3CDTF">2018-01-24T13:33:55Z</dcterms:created>
  <dcterms:modified xsi:type="dcterms:W3CDTF">2024-12-17T16:40:57Z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b69475-382c-4c7a-b21d-8ca64eeef1bd_Enabled">
    <vt:lpwstr>true</vt:lpwstr>
  </property>
  <property fmtid="{D5CDD505-2E9C-101B-9397-08002B2CF9AE}" pid="3" name="MSIP_Label_ecb69475-382c-4c7a-b21d-8ca64eeef1bd_SetDate">
    <vt:lpwstr>2024-05-25T11:17:07Z</vt:lpwstr>
  </property>
  <property fmtid="{D5CDD505-2E9C-101B-9397-08002B2CF9AE}" pid="4" name="MSIP_Label_ecb69475-382c-4c7a-b21d-8ca64eeef1bd_Method">
    <vt:lpwstr>Standard</vt:lpwstr>
  </property>
  <property fmtid="{D5CDD505-2E9C-101B-9397-08002B2CF9AE}" pid="5" name="MSIP_Label_ecb69475-382c-4c7a-b21d-8ca64eeef1bd_Name">
    <vt:lpwstr>Eviden For Internal Use - All Employees</vt:lpwstr>
  </property>
  <property fmtid="{D5CDD505-2E9C-101B-9397-08002B2CF9AE}" pid="6" name="MSIP_Label_ecb69475-382c-4c7a-b21d-8ca64eeef1bd_SiteId">
    <vt:lpwstr>7d1c7785-2d8a-437d-b842-1ed5d8fbe00a</vt:lpwstr>
  </property>
  <property fmtid="{D5CDD505-2E9C-101B-9397-08002B2CF9AE}" pid="7" name="MSIP_Label_ecb69475-382c-4c7a-b21d-8ca64eeef1bd_ActionId">
    <vt:lpwstr>209b597b-1915-4af7-abce-62f5a57f62de</vt:lpwstr>
  </property>
  <property fmtid="{D5CDD505-2E9C-101B-9397-08002B2CF9AE}" pid="8" name="MSIP_Label_ecb69475-382c-4c7a-b21d-8ca64eeef1bd_ContentBits">
    <vt:lpwstr>0</vt:lpwstr>
  </property>
</Properties>
</file>