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8"/>
  </p:notesMasterIdLst>
  <p:sldIdLst>
    <p:sldId id="275" r:id="rId2"/>
    <p:sldId id="276" r:id="rId3"/>
    <p:sldId id="266" r:id="rId4"/>
    <p:sldId id="259" r:id="rId5"/>
    <p:sldId id="274" r:id="rId6"/>
    <p:sldId id="269" r:id="rId7"/>
    <p:sldId id="258" r:id="rId8"/>
    <p:sldId id="261" r:id="rId9"/>
    <p:sldId id="265" r:id="rId10"/>
    <p:sldId id="271" r:id="rId11"/>
    <p:sldId id="264" r:id="rId12"/>
    <p:sldId id="273" r:id="rId13"/>
    <p:sldId id="272" r:id="rId14"/>
    <p:sldId id="268" r:id="rId15"/>
    <p:sldId id="277" r:id="rId16"/>
    <p:sldId id="263" r:id="rId17"/>
  </p:sldIdLst>
  <p:sldSz cx="12192000" cy="6858000"/>
  <p:notesSz cx="6858000" cy="9144000"/>
  <p:embeddedFontLst>
    <p:embeddedFont>
      <p:font typeface="Stolzl" panose="020B0604020202020204" charset="0"/>
      <p:regular r:id="rId19"/>
    </p:embeddedFont>
    <p:embeddedFont>
      <p:font typeface="Stolzl Bold" panose="00000800000000000000" charset="0"/>
      <p:bold r:id="rId20"/>
    </p:embeddedFont>
    <p:embeddedFont>
      <p:font typeface="Stolzl Book" panose="00000500000000000000" charset="0"/>
      <p:regular r:id="rId21"/>
    </p:embeddedFont>
    <p:embeddedFont>
      <p:font typeface="Tahoma" panose="020B0604030504040204" pitchFamily="34"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69E6EC-37B8-4876-9E04-6D716030E59C}" v="30" dt="2025-11-19T15:09:30.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566" autoAdjust="0"/>
  </p:normalViewPr>
  <p:slideViewPr>
    <p:cSldViewPr snapToGrid="0" showGuides="1">
      <p:cViewPr varScale="1">
        <p:scale>
          <a:sx n="79" d="100"/>
          <a:sy n="79" d="100"/>
        </p:scale>
        <p:origin x="101" y="23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vrtko Pavić" userId="96360d79-5013-42e7-a48d-515cb9e7bcb4" providerId="ADAL" clId="{8169E6EC-37B8-4876-9E04-6D716030E59C}"/>
    <pc:docChg chg="undo custSel addSld delSld modSld">
      <pc:chgData name="Tvrtko Pavić" userId="96360d79-5013-42e7-a48d-515cb9e7bcb4" providerId="ADAL" clId="{8169E6EC-37B8-4876-9E04-6D716030E59C}" dt="2025-11-19T15:10:08.506" v="509" actId="113"/>
      <pc:docMkLst>
        <pc:docMk/>
      </pc:docMkLst>
      <pc:sldChg chg="modSp mod">
        <pc:chgData name="Tvrtko Pavić" userId="96360d79-5013-42e7-a48d-515cb9e7bcb4" providerId="ADAL" clId="{8169E6EC-37B8-4876-9E04-6D716030E59C}" dt="2025-11-19T14:48:41.966" v="373" actId="1076"/>
        <pc:sldMkLst>
          <pc:docMk/>
          <pc:sldMk cId="1551440388" sldId="258"/>
        </pc:sldMkLst>
        <pc:spChg chg="mod">
          <ac:chgData name="Tvrtko Pavić" userId="96360d79-5013-42e7-a48d-515cb9e7bcb4" providerId="ADAL" clId="{8169E6EC-37B8-4876-9E04-6D716030E59C}" dt="2025-11-19T14:47:45.938" v="361" actId="20577"/>
          <ac:spMkLst>
            <pc:docMk/>
            <pc:sldMk cId="1551440388" sldId="258"/>
            <ac:spMk id="2" creationId="{00000000-0000-0000-0000-000000000000}"/>
          </ac:spMkLst>
        </pc:spChg>
        <pc:grpChg chg="mod">
          <ac:chgData name="Tvrtko Pavić" userId="96360d79-5013-42e7-a48d-515cb9e7bcb4" providerId="ADAL" clId="{8169E6EC-37B8-4876-9E04-6D716030E59C}" dt="2025-11-19T14:48:41.966" v="373" actId="1076"/>
          <ac:grpSpMkLst>
            <pc:docMk/>
            <pc:sldMk cId="1551440388" sldId="258"/>
            <ac:grpSpMk id="27" creationId="{79589F46-B85C-D098-CA18-0D7A3B0D9B40}"/>
          </ac:grpSpMkLst>
        </pc:grpChg>
        <pc:picChg chg="mod">
          <ac:chgData name="Tvrtko Pavić" userId="96360d79-5013-42e7-a48d-515cb9e7bcb4" providerId="ADAL" clId="{8169E6EC-37B8-4876-9E04-6D716030E59C}" dt="2025-11-19T14:48:15.806" v="363" actId="1076"/>
          <ac:picMkLst>
            <pc:docMk/>
            <pc:sldMk cId="1551440388" sldId="258"/>
            <ac:picMk id="1026" creationId="{4DF8D3C0-79A1-1CC8-C773-79952782681B}"/>
          </ac:picMkLst>
        </pc:picChg>
      </pc:sldChg>
      <pc:sldChg chg="modSp mod">
        <pc:chgData name="Tvrtko Pavić" userId="96360d79-5013-42e7-a48d-515cb9e7bcb4" providerId="ADAL" clId="{8169E6EC-37B8-4876-9E04-6D716030E59C}" dt="2025-11-19T14:55:53.596" v="437" actId="14100"/>
        <pc:sldMkLst>
          <pc:docMk/>
          <pc:sldMk cId="312159242" sldId="259"/>
        </pc:sldMkLst>
        <pc:spChg chg="mod">
          <ac:chgData name="Tvrtko Pavić" userId="96360d79-5013-42e7-a48d-515cb9e7bcb4" providerId="ADAL" clId="{8169E6EC-37B8-4876-9E04-6D716030E59C}" dt="2025-11-19T14:55:53.596" v="437" actId="14100"/>
          <ac:spMkLst>
            <pc:docMk/>
            <pc:sldMk cId="312159242" sldId="259"/>
            <ac:spMk id="7" creationId="{E223A469-A000-3753-9180-0B80D18C3E45}"/>
          </ac:spMkLst>
        </pc:spChg>
        <pc:picChg chg="mod">
          <ac:chgData name="Tvrtko Pavić" userId="96360d79-5013-42e7-a48d-515cb9e7bcb4" providerId="ADAL" clId="{8169E6EC-37B8-4876-9E04-6D716030E59C}" dt="2025-11-19T14:55:49.822" v="436" actId="1038"/>
          <ac:picMkLst>
            <pc:docMk/>
            <pc:sldMk cId="312159242" sldId="259"/>
            <ac:picMk id="6" creationId="{9740273A-BD3D-5F83-A2DC-5713C16027CD}"/>
          </ac:picMkLst>
        </pc:picChg>
      </pc:sldChg>
      <pc:sldChg chg="addSp modSp mod">
        <pc:chgData name="Tvrtko Pavić" userId="96360d79-5013-42e7-a48d-515cb9e7bcb4" providerId="ADAL" clId="{8169E6EC-37B8-4876-9E04-6D716030E59C}" dt="2025-11-19T14:51:18.137" v="386" actId="207"/>
        <pc:sldMkLst>
          <pc:docMk/>
          <pc:sldMk cId="2026225666" sldId="264"/>
        </pc:sldMkLst>
        <pc:spChg chg="add mod">
          <ac:chgData name="Tvrtko Pavić" userId="96360d79-5013-42e7-a48d-515cb9e7bcb4" providerId="ADAL" clId="{8169E6EC-37B8-4876-9E04-6D716030E59C}" dt="2025-11-19T14:51:18.137" v="386" actId="207"/>
          <ac:spMkLst>
            <pc:docMk/>
            <pc:sldMk cId="2026225666" sldId="264"/>
            <ac:spMk id="2" creationId="{F657983D-9368-525A-1E56-75F7610CD80B}"/>
          </ac:spMkLst>
        </pc:spChg>
        <pc:spChg chg="mod">
          <ac:chgData name="Tvrtko Pavić" userId="96360d79-5013-42e7-a48d-515cb9e7bcb4" providerId="ADAL" clId="{8169E6EC-37B8-4876-9E04-6D716030E59C}" dt="2025-11-19T14:50:53.948" v="380" actId="14100"/>
          <ac:spMkLst>
            <pc:docMk/>
            <pc:sldMk cId="2026225666" sldId="264"/>
            <ac:spMk id="3" creationId="{09D91C27-EF2C-B67A-51D9-056604398E61}"/>
          </ac:spMkLst>
        </pc:spChg>
        <pc:spChg chg="mod">
          <ac:chgData name="Tvrtko Pavić" userId="96360d79-5013-42e7-a48d-515cb9e7bcb4" providerId="ADAL" clId="{8169E6EC-37B8-4876-9E04-6D716030E59C}" dt="2025-11-19T14:50:04.055" v="375" actId="20577"/>
          <ac:spMkLst>
            <pc:docMk/>
            <pc:sldMk cId="2026225666" sldId="264"/>
            <ac:spMk id="6" creationId="{DFF104EE-E836-0E6A-1B85-AD5BFD335D31}"/>
          </ac:spMkLst>
        </pc:spChg>
        <pc:spChg chg="mod">
          <ac:chgData name="Tvrtko Pavić" userId="96360d79-5013-42e7-a48d-515cb9e7bcb4" providerId="ADAL" clId="{8169E6EC-37B8-4876-9E04-6D716030E59C}" dt="2025-11-19T14:50:46.925" v="378" actId="1076"/>
          <ac:spMkLst>
            <pc:docMk/>
            <pc:sldMk cId="2026225666" sldId="264"/>
            <ac:spMk id="13" creationId="{C318604E-DA3F-5CD8-2A51-3E9B33AD3F84}"/>
          </ac:spMkLst>
        </pc:spChg>
        <pc:picChg chg="mod">
          <ac:chgData name="Tvrtko Pavić" userId="96360d79-5013-42e7-a48d-515cb9e7bcb4" providerId="ADAL" clId="{8169E6EC-37B8-4876-9E04-6D716030E59C}" dt="2025-11-19T14:50:42.696" v="377" actId="1076"/>
          <ac:picMkLst>
            <pc:docMk/>
            <pc:sldMk cId="2026225666" sldId="264"/>
            <ac:picMk id="10" creationId="{E54DBF4D-085C-FA08-38C8-8361131E8474}"/>
          </ac:picMkLst>
        </pc:picChg>
      </pc:sldChg>
      <pc:sldChg chg="modSp mod">
        <pc:chgData name="Tvrtko Pavić" userId="96360d79-5013-42e7-a48d-515cb9e7bcb4" providerId="ADAL" clId="{8169E6EC-37B8-4876-9E04-6D716030E59C}" dt="2025-11-19T14:54:50.991" v="414" actId="20577"/>
        <pc:sldMkLst>
          <pc:docMk/>
          <pc:sldMk cId="591702401" sldId="265"/>
        </pc:sldMkLst>
        <pc:spChg chg="mod">
          <ac:chgData name="Tvrtko Pavić" userId="96360d79-5013-42e7-a48d-515cb9e7bcb4" providerId="ADAL" clId="{8169E6EC-37B8-4876-9E04-6D716030E59C}" dt="2025-11-19T14:54:15.284" v="391" actId="20577"/>
          <ac:spMkLst>
            <pc:docMk/>
            <pc:sldMk cId="591702401" sldId="265"/>
            <ac:spMk id="2" creationId="{00000000-0000-0000-0000-000000000000}"/>
          </ac:spMkLst>
        </pc:spChg>
        <pc:spChg chg="mod">
          <ac:chgData name="Tvrtko Pavić" userId="96360d79-5013-42e7-a48d-515cb9e7bcb4" providerId="ADAL" clId="{8169E6EC-37B8-4876-9E04-6D716030E59C}" dt="2025-11-19T14:54:50.991" v="414" actId="20577"/>
          <ac:spMkLst>
            <pc:docMk/>
            <pc:sldMk cId="591702401" sldId="265"/>
            <ac:spMk id="4" creationId="{1622BDB4-7416-CD4E-C84C-29580592DAF4}"/>
          </ac:spMkLst>
        </pc:spChg>
        <pc:picChg chg="mod">
          <ac:chgData name="Tvrtko Pavić" userId="96360d79-5013-42e7-a48d-515cb9e7bcb4" providerId="ADAL" clId="{8169E6EC-37B8-4876-9E04-6D716030E59C}" dt="2025-11-19T14:54:37.897" v="413" actId="1037"/>
          <ac:picMkLst>
            <pc:docMk/>
            <pc:sldMk cId="591702401" sldId="265"/>
            <ac:picMk id="5" creationId="{8ADF7A2B-3330-C289-D28B-E48BCDDF067E}"/>
          </ac:picMkLst>
        </pc:picChg>
      </pc:sldChg>
      <pc:sldChg chg="modSp mod">
        <pc:chgData name="Tvrtko Pavić" userId="96360d79-5013-42e7-a48d-515cb9e7bcb4" providerId="ADAL" clId="{8169E6EC-37B8-4876-9E04-6D716030E59C}" dt="2025-11-19T14:20:06.667" v="10" actId="113"/>
        <pc:sldMkLst>
          <pc:docMk/>
          <pc:sldMk cId="2344967260" sldId="266"/>
        </pc:sldMkLst>
        <pc:spChg chg="mod">
          <ac:chgData name="Tvrtko Pavić" userId="96360d79-5013-42e7-a48d-515cb9e7bcb4" providerId="ADAL" clId="{8169E6EC-37B8-4876-9E04-6D716030E59C}" dt="2025-11-19T14:17:59.310" v="3" actId="20577"/>
          <ac:spMkLst>
            <pc:docMk/>
            <pc:sldMk cId="2344967260" sldId="266"/>
            <ac:spMk id="2" creationId="{00000000-0000-0000-0000-000000000000}"/>
          </ac:spMkLst>
        </pc:spChg>
        <pc:spChg chg="mod">
          <ac:chgData name="Tvrtko Pavić" userId="96360d79-5013-42e7-a48d-515cb9e7bcb4" providerId="ADAL" clId="{8169E6EC-37B8-4876-9E04-6D716030E59C}" dt="2025-11-19T14:20:06.667" v="10" actId="113"/>
          <ac:spMkLst>
            <pc:docMk/>
            <pc:sldMk cId="2344967260" sldId="266"/>
            <ac:spMk id="3" creationId="{30F79DF0-0074-8343-D50C-7B9611F4E926}"/>
          </ac:spMkLst>
        </pc:spChg>
      </pc:sldChg>
      <pc:sldChg chg="addSp delSp modSp mod">
        <pc:chgData name="Tvrtko Pavić" userId="96360d79-5013-42e7-a48d-515cb9e7bcb4" providerId="ADAL" clId="{8169E6EC-37B8-4876-9E04-6D716030E59C}" dt="2025-11-19T14:39:25.137" v="212" actId="20577"/>
        <pc:sldMkLst>
          <pc:docMk/>
          <pc:sldMk cId="3427781019" sldId="268"/>
        </pc:sldMkLst>
        <pc:spChg chg="mod">
          <ac:chgData name="Tvrtko Pavić" userId="96360d79-5013-42e7-a48d-515cb9e7bcb4" providerId="ADAL" clId="{8169E6EC-37B8-4876-9E04-6D716030E59C}" dt="2025-11-19T14:22:07.818" v="15" actId="20577"/>
          <ac:spMkLst>
            <pc:docMk/>
            <pc:sldMk cId="3427781019" sldId="268"/>
            <ac:spMk id="2" creationId="{0F3F3D84-3592-B790-171D-8B704CDB51DA}"/>
          </ac:spMkLst>
        </pc:spChg>
        <pc:spChg chg="mod">
          <ac:chgData name="Tvrtko Pavić" userId="96360d79-5013-42e7-a48d-515cb9e7bcb4" providerId="ADAL" clId="{8169E6EC-37B8-4876-9E04-6D716030E59C}" dt="2025-11-19T14:38:48.579" v="172" actId="1036"/>
          <ac:spMkLst>
            <pc:docMk/>
            <pc:sldMk cId="3427781019" sldId="268"/>
            <ac:spMk id="3" creationId="{1AFB29A8-BF99-8188-4C1F-253DAF6F62BA}"/>
          </ac:spMkLst>
        </pc:spChg>
        <pc:spChg chg="mod">
          <ac:chgData name="Tvrtko Pavić" userId="96360d79-5013-42e7-a48d-515cb9e7bcb4" providerId="ADAL" clId="{8169E6EC-37B8-4876-9E04-6D716030E59C}" dt="2025-11-19T14:38:48.579" v="172" actId="1036"/>
          <ac:spMkLst>
            <pc:docMk/>
            <pc:sldMk cId="3427781019" sldId="268"/>
            <ac:spMk id="4" creationId="{1507E5EE-C46B-B87B-658C-19F7CCED7548}"/>
          </ac:spMkLst>
        </pc:spChg>
        <pc:spChg chg="add mod">
          <ac:chgData name="Tvrtko Pavić" userId="96360d79-5013-42e7-a48d-515cb9e7bcb4" providerId="ADAL" clId="{8169E6EC-37B8-4876-9E04-6D716030E59C}" dt="2025-11-19T14:39:25.137" v="212" actId="20577"/>
          <ac:spMkLst>
            <pc:docMk/>
            <pc:sldMk cId="3427781019" sldId="268"/>
            <ac:spMk id="5" creationId="{BB693382-4300-5B89-D6F7-F1E9EC75A7FF}"/>
          </ac:spMkLst>
        </pc:spChg>
        <pc:spChg chg="del mod">
          <ac:chgData name="Tvrtko Pavić" userId="96360d79-5013-42e7-a48d-515cb9e7bcb4" providerId="ADAL" clId="{8169E6EC-37B8-4876-9E04-6D716030E59C}" dt="2025-11-19T14:22:50.434" v="22" actId="478"/>
          <ac:spMkLst>
            <pc:docMk/>
            <pc:sldMk cId="3427781019" sldId="268"/>
            <ac:spMk id="7" creationId="{9B0C40A9-8E3F-41EF-178D-529F7925224E}"/>
          </ac:spMkLst>
        </pc:spChg>
        <pc:picChg chg="mod">
          <ac:chgData name="Tvrtko Pavić" userId="96360d79-5013-42e7-a48d-515cb9e7bcb4" providerId="ADAL" clId="{8169E6EC-37B8-4876-9E04-6D716030E59C}" dt="2025-11-19T14:38:09.668" v="155" actId="1035"/>
          <ac:picMkLst>
            <pc:docMk/>
            <pc:sldMk cId="3427781019" sldId="268"/>
            <ac:picMk id="6" creationId="{C16CDB9B-7C4A-7BE5-C436-5F1FF6586206}"/>
          </ac:picMkLst>
        </pc:picChg>
        <pc:picChg chg="mod">
          <ac:chgData name="Tvrtko Pavić" userId="96360d79-5013-42e7-a48d-515cb9e7bcb4" providerId="ADAL" clId="{8169E6EC-37B8-4876-9E04-6D716030E59C}" dt="2025-11-19T14:38:09.668" v="155" actId="1035"/>
          <ac:picMkLst>
            <pc:docMk/>
            <pc:sldMk cId="3427781019" sldId="268"/>
            <ac:picMk id="8" creationId="{4E2FD783-5290-7FB0-722D-7B0D6A6C7DCD}"/>
          </ac:picMkLst>
        </pc:picChg>
      </pc:sldChg>
      <pc:sldChg chg="addSp delSp modSp mod">
        <pc:chgData name="Tvrtko Pavić" userId="96360d79-5013-42e7-a48d-515cb9e7bcb4" providerId="ADAL" clId="{8169E6EC-37B8-4876-9E04-6D716030E59C}" dt="2025-11-19T14:45:24.490" v="357" actId="403"/>
        <pc:sldMkLst>
          <pc:docMk/>
          <pc:sldMk cId="1233239912" sldId="269"/>
        </pc:sldMkLst>
        <pc:spChg chg="mod">
          <ac:chgData name="Tvrtko Pavić" userId="96360d79-5013-42e7-a48d-515cb9e7bcb4" providerId="ADAL" clId="{8169E6EC-37B8-4876-9E04-6D716030E59C}" dt="2025-11-19T14:42:03.657" v="214"/>
          <ac:spMkLst>
            <pc:docMk/>
            <pc:sldMk cId="1233239912" sldId="269"/>
            <ac:spMk id="2" creationId="{00000000-0000-0000-0000-000000000000}"/>
          </ac:spMkLst>
        </pc:spChg>
        <pc:spChg chg="mod">
          <ac:chgData name="Tvrtko Pavić" userId="96360d79-5013-42e7-a48d-515cb9e7bcb4" providerId="ADAL" clId="{8169E6EC-37B8-4876-9E04-6D716030E59C}" dt="2025-11-19T14:44:21.402" v="332" actId="113"/>
          <ac:spMkLst>
            <pc:docMk/>
            <pc:sldMk cId="1233239912" sldId="269"/>
            <ac:spMk id="4" creationId="{1622BDB4-7416-CD4E-C84C-29580592DAF4}"/>
          </ac:spMkLst>
        </pc:spChg>
        <pc:spChg chg="add mod">
          <ac:chgData name="Tvrtko Pavić" userId="96360d79-5013-42e7-a48d-515cb9e7bcb4" providerId="ADAL" clId="{8169E6EC-37B8-4876-9E04-6D716030E59C}" dt="2025-11-19T14:45:24.490" v="357" actId="403"/>
          <ac:spMkLst>
            <pc:docMk/>
            <pc:sldMk cId="1233239912" sldId="269"/>
            <ac:spMk id="5" creationId="{A08F804C-E1BC-59C8-61D0-A9E60605E36E}"/>
          </ac:spMkLst>
        </pc:spChg>
        <pc:picChg chg="add mod">
          <ac:chgData name="Tvrtko Pavić" userId="96360d79-5013-42e7-a48d-515cb9e7bcb4" providerId="ADAL" clId="{8169E6EC-37B8-4876-9E04-6D716030E59C}" dt="2025-11-19T14:44:48.508" v="336" actId="14100"/>
          <ac:picMkLst>
            <pc:docMk/>
            <pc:sldMk cId="1233239912" sldId="269"/>
            <ac:picMk id="3" creationId="{DB923C1B-7228-7A4C-92B7-94AFB21D8C79}"/>
          </ac:picMkLst>
        </pc:picChg>
        <pc:picChg chg="del">
          <ac:chgData name="Tvrtko Pavić" userId="96360d79-5013-42e7-a48d-515cb9e7bcb4" providerId="ADAL" clId="{8169E6EC-37B8-4876-9E04-6D716030E59C}" dt="2025-11-19T14:44:37.648" v="333" actId="478"/>
          <ac:picMkLst>
            <pc:docMk/>
            <pc:sldMk cId="1233239912" sldId="269"/>
            <ac:picMk id="7" creationId="{E1342D8F-B73A-6399-8C9E-E4C680F1D46E}"/>
          </ac:picMkLst>
        </pc:picChg>
        <pc:picChg chg="del mod">
          <ac:chgData name="Tvrtko Pavić" userId="96360d79-5013-42e7-a48d-515cb9e7bcb4" providerId="ADAL" clId="{8169E6EC-37B8-4876-9E04-6D716030E59C}" dt="2025-11-19T14:44:37.648" v="333" actId="478"/>
          <ac:picMkLst>
            <pc:docMk/>
            <pc:sldMk cId="1233239912" sldId="269"/>
            <ac:picMk id="29" creationId="{EF93411B-446C-5A7C-08B5-DAC6CA9B72B3}"/>
          </ac:picMkLst>
        </pc:picChg>
        <pc:picChg chg="del">
          <ac:chgData name="Tvrtko Pavić" userId="96360d79-5013-42e7-a48d-515cb9e7bcb4" providerId="ADAL" clId="{8169E6EC-37B8-4876-9E04-6D716030E59C}" dt="2025-11-19T14:44:37.648" v="333" actId="478"/>
          <ac:picMkLst>
            <pc:docMk/>
            <pc:sldMk cId="1233239912" sldId="269"/>
            <ac:picMk id="30" creationId="{16FEFCE3-B766-160B-E4E7-8FB6722B96E5}"/>
          </ac:picMkLst>
        </pc:picChg>
        <pc:picChg chg="del mod">
          <ac:chgData name="Tvrtko Pavić" userId="96360d79-5013-42e7-a48d-515cb9e7bcb4" providerId="ADAL" clId="{8169E6EC-37B8-4876-9E04-6D716030E59C}" dt="2025-11-19T14:44:37.648" v="333" actId="478"/>
          <ac:picMkLst>
            <pc:docMk/>
            <pc:sldMk cId="1233239912" sldId="269"/>
            <ac:picMk id="31" creationId="{D7748FFA-7B44-FFDB-9B75-975082BD6C30}"/>
          </ac:picMkLst>
        </pc:picChg>
        <pc:picChg chg="del">
          <ac:chgData name="Tvrtko Pavić" userId="96360d79-5013-42e7-a48d-515cb9e7bcb4" providerId="ADAL" clId="{8169E6EC-37B8-4876-9E04-6D716030E59C}" dt="2025-11-19T14:44:37.648" v="333" actId="478"/>
          <ac:picMkLst>
            <pc:docMk/>
            <pc:sldMk cId="1233239912" sldId="269"/>
            <ac:picMk id="33" creationId="{71FBA539-2D37-D144-D5CF-04633EBA13A1}"/>
          </ac:picMkLst>
        </pc:picChg>
        <pc:picChg chg="del">
          <ac:chgData name="Tvrtko Pavić" userId="96360d79-5013-42e7-a48d-515cb9e7bcb4" providerId="ADAL" clId="{8169E6EC-37B8-4876-9E04-6D716030E59C}" dt="2025-11-19T14:44:37.648" v="333" actId="478"/>
          <ac:picMkLst>
            <pc:docMk/>
            <pc:sldMk cId="1233239912" sldId="269"/>
            <ac:picMk id="35" creationId="{032A2AD1-DFEE-8CC6-85CD-A9EB8B86F4BA}"/>
          </ac:picMkLst>
        </pc:picChg>
        <pc:picChg chg="del">
          <ac:chgData name="Tvrtko Pavić" userId="96360d79-5013-42e7-a48d-515cb9e7bcb4" providerId="ADAL" clId="{8169E6EC-37B8-4876-9E04-6D716030E59C}" dt="2025-11-19T14:44:37.648" v="333" actId="478"/>
          <ac:picMkLst>
            <pc:docMk/>
            <pc:sldMk cId="1233239912" sldId="269"/>
            <ac:picMk id="37" creationId="{3B9CE844-6167-74AF-FEBB-D76115500874}"/>
          </ac:picMkLst>
        </pc:picChg>
        <pc:picChg chg="del">
          <ac:chgData name="Tvrtko Pavić" userId="96360d79-5013-42e7-a48d-515cb9e7bcb4" providerId="ADAL" clId="{8169E6EC-37B8-4876-9E04-6D716030E59C}" dt="2025-11-19T14:44:37.648" v="333" actId="478"/>
          <ac:picMkLst>
            <pc:docMk/>
            <pc:sldMk cId="1233239912" sldId="269"/>
            <ac:picMk id="39" creationId="{447C5FA3-B555-49F9-426A-628146952E49}"/>
          </ac:picMkLst>
        </pc:picChg>
        <pc:picChg chg="add del">
          <ac:chgData name="Tvrtko Pavić" userId="96360d79-5013-42e7-a48d-515cb9e7bcb4" providerId="ADAL" clId="{8169E6EC-37B8-4876-9E04-6D716030E59C}" dt="2025-11-19T14:44:54.167" v="338" actId="478"/>
          <ac:picMkLst>
            <pc:docMk/>
            <pc:sldMk cId="1233239912" sldId="269"/>
            <ac:picMk id="1026" creationId="{A1BE5E08-BB7B-9263-F3CF-619A08E940F5}"/>
          </ac:picMkLst>
        </pc:picChg>
      </pc:sldChg>
      <pc:sldChg chg="modSp mod">
        <pc:chgData name="Tvrtko Pavić" userId="96360d79-5013-42e7-a48d-515cb9e7bcb4" providerId="ADAL" clId="{8169E6EC-37B8-4876-9E04-6D716030E59C}" dt="2025-11-19T14:52:18.501" v="387"/>
        <pc:sldMkLst>
          <pc:docMk/>
          <pc:sldMk cId="3982376739" sldId="273"/>
        </pc:sldMkLst>
        <pc:spChg chg="mod">
          <ac:chgData name="Tvrtko Pavić" userId="96360d79-5013-42e7-a48d-515cb9e7bcb4" providerId="ADAL" clId="{8169E6EC-37B8-4876-9E04-6D716030E59C}" dt="2025-11-19T14:52:18.501" v="387"/>
          <ac:spMkLst>
            <pc:docMk/>
            <pc:sldMk cId="3982376739" sldId="273"/>
            <ac:spMk id="5" creationId="{C920785C-C048-7961-D2B9-FC6A90E55D3D}"/>
          </ac:spMkLst>
        </pc:spChg>
      </pc:sldChg>
      <pc:sldChg chg="modSp mod chgLayout">
        <pc:chgData name="Tvrtko Pavić" userId="96360d79-5013-42e7-a48d-515cb9e7bcb4" providerId="ADAL" clId="{8169E6EC-37B8-4876-9E04-6D716030E59C}" dt="2025-11-19T14:40:22.466" v="213" actId="700"/>
        <pc:sldMkLst>
          <pc:docMk/>
          <pc:sldMk cId="159853260" sldId="274"/>
        </pc:sldMkLst>
        <pc:spChg chg="mod ord">
          <ac:chgData name="Tvrtko Pavić" userId="96360d79-5013-42e7-a48d-515cb9e7bcb4" providerId="ADAL" clId="{8169E6EC-37B8-4876-9E04-6D716030E59C}" dt="2025-11-19T14:40:22.466" v="213" actId="700"/>
          <ac:spMkLst>
            <pc:docMk/>
            <pc:sldMk cId="159853260" sldId="274"/>
            <ac:spMk id="2" creationId="{00000000-0000-0000-0000-000000000000}"/>
          </ac:spMkLst>
        </pc:spChg>
      </pc:sldChg>
      <pc:sldChg chg="add del">
        <pc:chgData name="Tvrtko Pavić" userId="96360d79-5013-42e7-a48d-515cb9e7bcb4" providerId="ADAL" clId="{8169E6EC-37B8-4876-9E04-6D716030E59C}" dt="2025-11-19T14:47:07.116" v="358" actId="47"/>
        <pc:sldMkLst>
          <pc:docMk/>
          <pc:sldMk cId="249982668" sldId="277"/>
        </pc:sldMkLst>
      </pc:sldChg>
      <pc:sldChg chg="addSp modSp new mod">
        <pc:chgData name="Tvrtko Pavić" userId="96360d79-5013-42e7-a48d-515cb9e7bcb4" providerId="ADAL" clId="{8169E6EC-37B8-4876-9E04-6D716030E59C}" dt="2025-11-19T15:10:08.506" v="509" actId="113"/>
        <pc:sldMkLst>
          <pc:docMk/>
          <pc:sldMk cId="4012176667" sldId="277"/>
        </pc:sldMkLst>
        <pc:spChg chg="mod">
          <ac:chgData name="Tvrtko Pavić" userId="96360d79-5013-42e7-a48d-515cb9e7bcb4" providerId="ADAL" clId="{8169E6EC-37B8-4876-9E04-6D716030E59C}" dt="2025-11-19T15:09:08.768" v="495" actId="20577"/>
          <ac:spMkLst>
            <pc:docMk/>
            <pc:sldMk cId="4012176667" sldId="277"/>
            <ac:spMk id="2" creationId="{89713244-922B-30D4-D007-E0C4471DFD75}"/>
          </ac:spMkLst>
        </pc:spChg>
        <pc:spChg chg="add mod">
          <ac:chgData name="Tvrtko Pavić" userId="96360d79-5013-42e7-a48d-515cb9e7bcb4" providerId="ADAL" clId="{8169E6EC-37B8-4876-9E04-6D716030E59C}" dt="2025-11-19T15:10:08.506" v="509" actId="113"/>
          <ac:spMkLst>
            <pc:docMk/>
            <pc:sldMk cId="4012176667" sldId="277"/>
            <ac:spMk id="3" creationId="{740B2549-49A0-7EBE-1812-8F41572E6C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11/19/2025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dirty="0"/>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a:t>
            </a:fld>
            <a:endParaRPr lang="en-US" dirty="0"/>
          </a:p>
        </p:txBody>
      </p:sp>
    </p:spTree>
    <p:extLst>
      <p:ext uri="{BB962C8B-B14F-4D97-AF65-F5344CB8AC3E}">
        <p14:creationId xmlns:p14="http://schemas.microsoft.com/office/powerpoint/2010/main" val="3680006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dirty="0"/>
          </a:p>
        </p:txBody>
      </p:sp>
    </p:spTree>
    <p:extLst>
      <p:ext uri="{BB962C8B-B14F-4D97-AF65-F5344CB8AC3E}">
        <p14:creationId xmlns:p14="http://schemas.microsoft.com/office/powerpoint/2010/main" val="3222441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dirty="0"/>
          </a:p>
        </p:txBody>
      </p:sp>
    </p:spTree>
    <p:extLst>
      <p:ext uri="{BB962C8B-B14F-4D97-AF65-F5344CB8AC3E}">
        <p14:creationId xmlns:p14="http://schemas.microsoft.com/office/powerpoint/2010/main" val="61446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12</a:t>
            </a:fld>
            <a:endParaRPr lang="en-US" dirty="0"/>
          </a:p>
        </p:txBody>
      </p:sp>
    </p:spTree>
    <p:extLst>
      <p:ext uri="{BB962C8B-B14F-4D97-AF65-F5344CB8AC3E}">
        <p14:creationId xmlns:p14="http://schemas.microsoft.com/office/powerpoint/2010/main" val="285568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13</a:t>
            </a:fld>
            <a:endParaRPr lang="en-US" dirty="0"/>
          </a:p>
        </p:txBody>
      </p:sp>
    </p:spTree>
    <p:extLst>
      <p:ext uri="{BB962C8B-B14F-4D97-AF65-F5344CB8AC3E}">
        <p14:creationId xmlns:p14="http://schemas.microsoft.com/office/powerpoint/2010/main" val="523807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14</a:t>
            </a:fld>
            <a:endParaRPr lang="en-US" dirty="0"/>
          </a:p>
        </p:txBody>
      </p:sp>
    </p:spTree>
    <p:extLst>
      <p:ext uri="{BB962C8B-B14F-4D97-AF65-F5344CB8AC3E}">
        <p14:creationId xmlns:p14="http://schemas.microsoft.com/office/powerpoint/2010/main" val="2859877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16</a:t>
            </a:fld>
            <a:endParaRPr lang="en-US" dirty="0"/>
          </a:p>
        </p:txBody>
      </p:sp>
    </p:spTree>
    <p:extLst>
      <p:ext uri="{BB962C8B-B14F-4D97-AF65-F5344CB8AC3E}">
        <p14:creationId xmlns:p14="http://schemas.microsoft.com/office/powerpoint/2010/main" val="347842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2</a:t>
            </a:fld>
            <a:endParaRPr lang="en-US" dirty="0"/>
          </a:p>
        </p:txBody>
      </p:sp>
    </p:spTree>
    <p:extLst>
      <p:ext uri="{BB962C8B-B14F-4D97-AF65-F5344CB8AC3E}">
        <p14:creationId xmlns:p14="http://schemas.microsoft.com/office/powerpoint/2010/main" val="361844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3</a:t>
            </a:fld>
            <a:endParaRPr lang="en-US" dirty="0"/>
          </a:p>
        </p:txBody>
      </p:sp>
    </p:spTree>
    <p:extLst>
      <p:ext uri="{BB962C8B-B14F-4D97-AF65-F5344CB8AC3E}">
        <p14:creationId xmlns:p14="http://schemas.microsoft.com/office/powerpoint/2010/main" val="2447747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4</a:t>
            </a:fld>
            <a:endParaRPr lang="en-US" dirty="0"/>
          </a:p>
        </p:txBody>
      </p:sp>
    </p:spTree>
    <p:extLst>
      <p:ext uri="{BB962C8B-B14F-4D97-AF65-F5344CB8AC3E}">
        <p14:creationId xmlns:p14="http://schemas.microsoft.com/office/powerpoint/2010/main" val="370839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Kondukcija</a:t>
            </a:r>
            <a:r>
              <a:rPr lang="en-US" dirty="0"/>
              <a:t> (</a:t>
            </a:r>
            <a:r>
              <a:rPr lang="en-US" dirty="0" err="1"/>
              <a:t>vođenje</a:t>
            </a:r>
            <a:r>
              <a:rPr lang="en-US" dirty="0"/>
              <a:t> topline) - </a:t>
            </a:r>
            <a:r>
              <a:rPr lang="en-US" dirty="0" err="1"/>
              <a:t>dvaju</a:t>
            </a:r>
            <a:r>
              <a:rPr lang="en-US" dirty="0"/>
              <a:t> </a:t>
            </a:r>
            <a:r>
              <a:rPr lang="en-US" dirty="0" err="1"/>
              <a:t>tijela</a:t>
            </a:r>
            <a:r>
              <a:rPr lang="en-US" dirty="0"/>
              <a:t> u </a:t>
            </a:r>
            <a:r>
              <a:rPr lang="en-US" dirty="0" err="1"/>
              <a:t>dodiru</a:t>
            </a:r>
            <a:r>
              <a:rPr lang="en-US" dirty="0"/>
              <a:t>.</a:t>
            </a:r>
          </a:p>
          <a:p>
            <a:r>
              <a:rPr lang="en-US" dirty="0" err="1"/>
              <a:t>Konvekcija</a:t>
            </a:r>
            <a:r>
              <a:rPr lang="en-US" dirty="0"/>
              <a:t> (</a:t>
            </a:r>
            <a:r>
              <a:rPr lang="en-US" dirty="0" err="1"/>
              <a:t>strujanje</a:t>
            </a:r>
            <a:r>
              <a:rPr lang="en-US" dirty="0"/>
              <a:t> topline) </a:t>
            </a:r>
            <a:r>
              <a:rPr lang="en-US" dirty="0" err="1"/>
              <a:t>strujanje</a:t>
            </a:r>
            <a:r>
              <a:rPr lang="en-US" dirty="0"/>
              <a:t> </a:t>
            </a:r>
            <a:r>
              <a:rPr lang="en-US" dirty="0" err="1"/>
              <a:t>fluida</a:t>
            </a:r>
            <a:r>
              <a:rPr lang="en-US" dirty="0"/>
              <a:t> (</a:t>
            </a:r>
            <a:r>
              <a:rPr lang="en-US" dirty="0" err="1"/>
              <a:t>tekućina</a:t>
            </a:r>
            <a:r>
              <a:rPr lang="en-US" dirty="0"/>
              <a:t> </a:t>
            </a:r>
            <a:r>
              <a:rPr lang="en-US" dirty="0" err="1"/>
              <a:t>i</a:t>
            </a:r>
            <a:r>
              <a:rPr lang="en-US" dirty="0"/>
              <a:t> </a:t>
            </a:r>
            <a:r>
              <a:rPr lang="en-US" dirty="0" err="1"/>
              <a:t>plinova</a:t>
            </a:r>
            <a:r>
              <a:rPr lang="en-US" dirty="0"/>
              <a:t>).</a:t>
            </a:r>
          </a:p>
          <a:p>
            <a:r>
              <a:rPr lang="en-US" dirty="0" err="1"/>
              <a:t>Radijacija</a:t>
            </a:r>
            <a:r>
              <a:rPr lang="en-US" dirty="0"/>
              <a:t> (</a:t>
            </a:r>
            <a:r>
              <a:rPr lang="en-US" dirty="0" err="1"/>
              <a:t>toplinsko</a:t>
            </a:r>
            <a:r>
              <a:rPr lang="en-US" dirty="0"/>
              <a:t> </a:t>
            </a:r>
            <a:r>
              <a:rPr lang="en-US" dirty="0" err="1"/>
              <a:t>zračenje</a:t>
            </a:r>
            <a:r>
              <a:rPr lang="en-US" dirty="0"/>
              <a:t>) </a:t>
            </a:r>
            <a:r>
              <a:rPr lang="en-US" dirty="0" err="1"/>
              <a:t>putem</a:t>
            </a:r>
            <a:r>
              <a:rPr lang="en-US" dirty="0"/>
              <a:t> </a:t>
            </a:r>
            <a:r>
              <a:rPr lang="en-US" dirty="0" err="1"/>
              <a:t>elektromagnetskog</a:t>
            </a:r>
            <a:r>
              <a:rPr lang="en-US" dirty="0"/>
              <a:t> </a:t>
            </a:r>
            <a:r>
              <a:rPr lang="en-US" dirty="0" err="1"/>
              <a:t>zračenja</a:t>
            </a:r>
            <a:r>
              <a:rPr lang="en-US" dirty="0"/>
              <a:t>.</a:t>
            </a:r>
          </a:p>
        </p:txBody>
      </p:sp>
      <p:sp>
        <p:nvSpPr>
          <p:cNvPr id="4" name="Slide Number Placeholder 3"/>
          <p:cNvSpPr>
            <a:spLocks noGrp="1"/>
          </p:cNvSpPr>
          <p:nvPr>
            <p:ph type="sldNum" sz="quarter" idx="5"/>
          </p:nvPr>
        </p:nvSpPr>
        <p:spPr/>
        <p:txBody>
          <a:bodyPr/>
          <a:lstStyle/>
          <a:p>
            <a:fld id="{8EDC0C92-97E4-9540-AC90-F1BBF91896C7}" type="slidenum">
              <a:rPr lang="en-US" smtClean="0"/>
              <a:t>5</a:t>
            </a:fld>
            <a:endParaRPr lang="en-US" dirty="0"/>
          </a:p>
        </p:txBody>
      </p:sp>
    </p:spTree>
    <p:extLst>
      <p:ext uri="{BB962C8B-B14F-4D97-AF65-F5344CB8AC3E}">
        <p14:creationId xmlns:p14="http://schemas.microsoft.com/office/powerpoint/2010/main" val="240309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dirty="0"/>
          </a:p>
        </p:txBody>
      </p:sp>
    </p:spTree>
    <p:extLst>
      <p:ext uri="{BB962C8B-B14F-4D97-AF65-F5344CB8AC3E}">
        <p14:creationId xmlns:p14="http://schemas.microsoft.com/office/powerpoint/2010/main" val="3698296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https://paradigma-tech.com/ka-band-transponder/</a:t>
            </a:r>
          </a:p>
        </p:txBody>
      </p:sp>
      <p:sp>
        <p:nvSpPr>
          <p:cNvPr id="4" name="Slide Number Placeholder 3"/>
          <p:cNvSpPr>
            <a:spLocks noGrp="1"/>
          </p:cNvSpPr>
          <p:nvPr>
            <p:ph type="sldNum" sz="quarter" idx="5"/>
          </p:nvPr>
        </p:nvSpPr>
        <p:spPr/>
        <p:txBody>
          <a:bodyPr/>
          <a:lstStyle/>
          <a:p>
            <a:fld id="{8EDC0C92-97E4-9540-AC90-F1BBF91896C7}" type="slidenum">
              <a:rPr lang="en-US" smtClean="0"/>
              <a:t>7</a:t>
            </a:fld>
            <a:endParaRPr lang="en-US" dirty="0"/>
          </a:p>
        </p:txBody>
      </p:sp>
    </p:spTree>
    <p:extLst>
      <p:ext uri="{BB962C8B-B14F-4D97-AF65-F5344CB8AC3E}">
        <p14:creationId xmlns:p14="http://schemas.microsoft.com/office/powerpoint/2010/main" val="1183321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8</a:t>
            </a:fld>
            <a:endParaRPr lang="en-US" dirty="0"/>
          </a:p>
        </p:txBody>
      </p:sp>
    </p:spTree>
    <p:extLst>
      <p:ext uri="{BB962C8B-B14F-4D97-AF65-F5344CB8AC3E}">
        <p14:creationId xmlns:p14="http://schemas.microsoft.com/office/powerpoint/2010/main" val="1429179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9</a:t>
            </a:fld>
            <a:endParaRPr lang="en-US" dirty="0"/>
          </a:p>
        </p:txBody>
      </p:sp>
    </p:spTree>
    <p:extLst>
      <p:ext uri="{BB962C8B-B14F-4D97-AF65-F5344CB8AC3E}">
        <p14:creationId xmlns:p14="http://schemas.microsoft.com/office/powerpoint/2010/main" val="256558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11/19/2025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a:solidFill>
                  <a:schemeClr val="bg1"/>
                </a:solidFill>
                <a:latin typeface="Stolzl Bold" panose="00000800000000000000" pitchFamily="50" charset="-18"/>
              </a:rPr>
              <a:t>Glavni naslov</a:t>
            </a:r>
            <a:br>
              <a:rPr lang="hr-HR" sz="4800">
                <a:solidFill>
                  <a:schemeClr val="bg1"/>
                </a:solidFill>
                <a:latin typeface="Stolzl Bold" panose="00000800000000000000" pitchFamily="50" charset="-18"/>
              </a:rPr>
            </a:br>
            <a:r>
              <a:rPr lang="hr-HR" sz="480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11/19/2025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11/19/2025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128" userDrawn="1">
          <p15:clr>
            <a:srgbClr val="F26B43"/>
          </p15:clr>
        </p15:guide>
        <p15:guide id="4" orient="horz" pos="3936" userDrawn="1">
          <p15:clr>
            <a:srgbClr val="F26B43"/>
          </p15:clr>
        </p15:guide>
        <p15:guide id="5" pos="384" userDrawn="1">
          <p15:clr>
            <a:srgbClr val="F26B43"/>
          </p15:clr>
        </p15:guide>
        <p15:guide id="6"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bafitop.com/what-type-of-antennas-are-used-on-satellit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82527-A90B-3AC1-8458-A06A108D299E}"/>
              </a:ext>
            </a:extLst>
          </p:cNvPr>
          <p:cNvSpPr>
            <a:spLocks noGrp="1"/>
          </p:cNvSpPr>
          <p:nvPr>
            <p:ph type="title"/>
          </p:nvPr>
        </p:nvSpPr>
        <p:spPr/>
        <p:txBody>
          <a:bodyPr>
            <a:normAutofit fontScale="90000"/>
          </a:bodyPr>
          <a:lstStyle/>
          <a:p>
            <a:r>
              <a:rPr lang="en-US" dirty="0"/>
              <a:t>Satellite Communication Systems</a:t>
            </a:r>
          </a:p>
        </p:txBody>
      </p:sp>
    </p:spTree>
    <p:extLst>
      <p:ext uri="{BB962C8B-B14F-4D97-AF65-F5344CB8AC3E}">
        <p14:creationId xmlns:p14="http://schemas.microsoft.com/office/powerpoint/2010/main" val="87374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Transponder</a:t>
            </a:r>
          </a:p>
        </p:txBody>
      </p:sp>
      <p:graphicFrame>
        <p:nvGraphicFramePr>
          <p:cNvPr id="7" name="Table 6">
            <a:extLst>
              <a:ext uri="{FF2B5EF4-FFF2-40B4-BE49-F238E27FC236}">
                <a16:creationId xmlns:a16="http://schemas.microsoft.com/office/drawing/2014/main" id="{DACAB888-5A9F-9372-A223-215C497A3C95}"/>
              </a:ext>
            </a:extLst>
          </p:cNvPr>
          <p:cNvGraphicFramePr>
            <a:graphicFrameLocks noGrp="1"/>
          </p:cNvGraphicFramePr>
          <p:nvPr>
            <p:extLst>
              <p:ext uri="{D42A27DB-BD31-4B8C-83A1-F6EECF244321}">
                <p14:modId xmlns:p14="http://schemas.microsoft.com/office/powerpoint/2010/main" val="1376691954"/>
              </p:ext>
            </p:extLst>
          </p:nvPr>
        </p:nvGraphicFramePr>
        <p:xfrm>
          <a:off x="409575" y="878572"/>
          <a:ext cx="11258550" cy="5024501"/>
        </p:xfrm>
        <a:graphic>
          <a:graphicData uri="http://schemas.openxmlformats.org/drawingml/2006/table">
            <a:tbl>
              <a:tblPr firstRow="1" bandRow="1">
                <a:tableStyleId>{793D81CF-94F2-401A-BA57-92F5A7B2D0C5}</a:tableStyleId>
              </a:tblPr>
              <a:tblGrid>
                <a:gridCol w="1715170">
                  <a:extLst>
                    <a:ext uri="{9D8B030D-6E8A-4147-A177-3AD203B41FA5}">
                      <a16:colId xmlns:a16="http://schemas.microsoft.com/office/drawing/2014/main" val="365136313"/>
                    </a:ext>
                  </a:extLst>
                </a:gridCol>
                <a:gridCol w="2385845">
                  <a:extLst>
                    <a:ext uri="{9D8B030D-6E8A-4147-A177-3AD203B41FA5}">
                      <a16:colId xmlns:a16="http://schemas.microsoft.com/office/drawing/2014/main" val="3265409233"/>
                    </a:ext>
                  </a:extLst>
                </a:gridCol>
                <a:gridCol w="2385845">
                  <a:extLst>
                    <a:ext uri="{9D8B030D-6E8A-4147-A177-3AD203B41FA5}">
                      <a16:colId xmlns:a16="http://schemas.microsoft.com/office/drawing/2014/main" val="3955460828"/>
                    </a:ext>
                  </a:extLst>
                </a:gridCol>
                <a:gridCol w="2385845">
                  <a:extLst>
                    <a:ext uri="{9D8B030D-6E8A-4147-A177-3AD203B41FA5}">
                      <a16:colId xmlns:a16="http://schemas.microsoft.com/office/drawing/2014/main" val="4033225785"/>
                    </a:ext>
                  </a:extLst>
                </a:gridCol>
                <a:gridCol w="2385845">
                  <a:extLst>
                    <a:ext uri="{9D8B030D-6E8A-4147-A177-3AD203B41FA5}">
                      <a16:colId xmlns:a16="http://schemas.microsoft.com/office/drawing/2014/main" val="3677793450"/>
                    </a:ext>
                  </a:extLst>
                </a:gridCol>
              </a:tblGrid>
              <a:tr h="188663">
                <a:tc>
                  <a:txBody>
                    <a:bodyPr/>
                    <a:lstStyle/>
                    <a:p>
                      <a:r>
                        <a:rPr lang="en-US" sz="1200" dirty="0"/>
                        <a:t>Functions</a:t>
                      </a:r>
                    </a:p>
                  </a:txBody>
                  <a:tcPr marL="72000" marR="72000" marT="0" marB="0"/>
                </a:tc>
                <a:tc gridSpan="2">
                  <a:txBody>
                    <a:bodyPr/>
                    <a:lstStyle/>
                    <a:p>
                      <a:pPr algn="ctr"/>
                      <a:r>
                        <a:rPr lang="en-US" sz="1200" dirty="0"/>
                        <a:t>TWTA</a:t>
                      </a:r>
                    </a:p>
                  </a:txBody>
                  <a:tcPr marL="72000" marR="72000" marT="0" marB="0"/>
                </a:tc>
                <a:tc hMerge="1">
                  <a:txBody>
                    <a:bodyPr/>
                    <a:lstStyle/>
                    <a:p>
                      <a:endParaRPr lang="en-US" sz="1200" dirty="0"/>
                    </a:p>
                  </a:txBody>
                  <a:tcPr marL="72000" marR="72000" marT="0" marB="0"/>
                </a:tc>
                <a:tc gridSpan="2">
                  <a:txBody>
                    <a:bodyPr/>
                    <a:lstStyle/>
                    <a:p>
                      <a:pPr algn="ctr"/>
                      <a:r>
                        <a:rPr lang="en-US" sz="1200" dirty="0"/>
                        <a:t>SSPA</a:t>
                      </a:r>
                    </a:p>
                  </a:txBody>
                  <a:tcPr marL="72000" marR="72000" marT="0" marB="0"/>
                </a:tc>
                <a:tc hMerge="1">
                  <a:txBody>
                    <a:bodyPr/>
                    <a:lstStyle/>
                    <a:p>
                      <a:endParaRPr lang="en-US" sz="1200" dirty="0"/>
                    </a:p>
                  </a:txBody>
                  <a:tcPr marL="72000" marR="72000" marT="0" marB="0"/>
                </a:tc>
                <a:extLst>
                  <a:ext uri="{0D108BD9-81ED-4DB2-BD59-A6C34878D82A}">
                    <a16:rowId xmlns:a16="http://schemas.microsoft.com/office/drawing/2014/main" val="1360323552"/>
                  </a:ext>
                </a:extLst>
              </a:tr>
              <a:tr h="188663">
                <a:tc gridSpan="5">
                  <a:txBody>
                    <a:bodyPr/>
                    <a:lstStyle/>
                    <a:p>
                      <a:r>
                        <a:rPr lang="en-US" sz="1200" i="1" dirty="0"/>
                        <a:t>All units have the same linearity, intermodulation, and spectral regrowth performance</a:t>
                      </a:r>
                    </a:p>
                  </a:txBody>
                  <a:tcPr marL="72000" marR="72000" marT="0" marB="0"/>
                </a:tc>
                <a:tc hMerge="1">
                  <a:txBody>
                    <a:bodyPr/>
                    <a:lstStyle/>
                    <a:p>
                      <a:endParaRPr lang="en-US" sz="1200" dirty="0"/>
                    </a:p>
                  </a:txBody>
                  <a:tcPr marL="72000" marR="72000" marT="0" marB="0"/>
                </a:tc>
                <a:tc hMerge="1">
                  <a:txBody>
                    <a:bodyPr/>
                    <a:lstStyle/>
                    <a:p>
                      <a:endParaRPr lang="en-US" sz="1200" dirty="0"/>
                    </a:p>
                  </a:txBody>
                  <a:tcPr marL="72000" marR="72000" marT="0" marB="0"/>
                </a:tc>
                <a:tc hMerge="1">
                  <a:txBody>
                    <a:bodyPr/>
                    <a:lstStyle/>
                    <a:p>
                      <a:endParaRPr lang="en-US" sz="1200" dirty="0"/>
                    </a:p>
                  </a:txBody>
                  <a:tcPr marL="72000" marR="72000" marT="0" marB="0"/>
                </a:tc>
                <a:tc hMerge="1">
                  <a:txBody>
                    <a:bodyPr/>
                    <a:lstStyle/>
                    <a:p>
                      <a:endParaRPr lang="en-US" sz="1200" dirty="0"/>
                    </a:p>
                  </a:txBody>
                  <a:tcPr marL="72000" marR="72000" marT="0" marB="0"/>
                </a:tc>
                <a:extLst>
                  <a:ext uri="{0D108BD9-81ED-4DB2-BD59-A6C34878D82A}">
                    <a16:rowId xmlns:a16="http://schemas.microsoft.com/office/drawing/2014/main" val="769464777"/>
                  </a:ext>
                </a:extLst>
              </a:tr>
              <a:tr h="188663">
                <a:tc>
                  <a:txBody>
                    <a:bodyPr/>
                    <a:lstStyle/>
                    <a:p>
                      <a:endParaRPr lang="en-US" sz="1200" b="1" dirty="0">
                        <a:solidFill>
                          <a:schemeClr val="bg1"/>
                        </a:solidFill>
                      </a:endParaRPr>
                    </a:p>
                  </a:txBody>
                  <a:tcPr marL="72000" marR="72000" marT="0" marB="0">
                    <a:solidFill>
                      <a:schemeClr val="tx1"/>
                    </a:solidFill>
                  </a:tcPr>
                </a:tc>
                <a:tc>
                  <a:txBody>
                    <a:bodyPr/>
                    <a:lstStyle/>
                    <a:p>
                      <a:r>
                        <a:rPr lang="en-US" sz="1200" b="1" dirty="0">
                          <a:solidFill>
                            <a:schemeClr val="bg1"/>
                          </a:solidFill>
                        </a:rPr>
                        <a:t>Advantages</a:t>
                      </a:r>
                    </a:p>
                  </a:txBody>
                  <a:tcPr marL="72000" marR="72000" marT="0" marB="0">
                    <a:solidFill>
                      <a:schemeClr val="tx1"/>
                    </a:solidFill>
                  </a:tcPr>
                </a:tc>
                <a:tc>
                  <a:txBody>
                    <a:bodyPr/>
                    <a:lstStyle/>
                    <a:p>
                      <a:r>
                        <a:rPr lang="en-US" sz="1200" b="1" dirty="0">
                          <a:solidFill>
                            <a:schemeClr val="bg1"/>
                          </a:solidFill>
                        </a:rPr>
                        <a:t>Disadvantages</a:t>
                      </a:r>
                    </a:p>
                  </a:txBody>
                  <a:tcPr marL="72000" marR="72000" marT="0" marB="0">
                    <a:solidFill>
                      <a:schemeClr val="tx1"/>
                    </a:solidFill>
                  </a:tcPr>
                </a:tc>
                <a:tc>
                  <a:txBody>
                    <a:bodyPr/>
                    <a:lstStyle/>
                    <a:p>
                      <a:r>
                        <a:rPr lang="en-US" sz="1200" b="1" dirty="0">
                          <a:solidFill>
                            <a:schemeClr val="bg1"/>
                          </a:solidFill>
                        </a:rPr>
                        <a:t>Advantages</a:t>
                      </a:r>
                    </a:p>
                  </a:txBody>
                  <a:tcPr marL="72000" marR="72000" marT="0" marB="0">
                    <a:solidFill>
                      <a:schemeClr val="tx1"/>
                    </a:solidFill>
                  </a:tcPr>
                </a:tc>
                <a:tc>
                  <a:txBody>
                    <a:bodyPr/>
                    <a:lstStyle/>
                    <a:p>
                      <a:r>
                        <a:rPr lang="en-US" sz="1200" b="1" dirty="0">
                          <a:solidFill>
                            <a:schemeClr val="bg1"/>
                          </a:solidFill>
                        </a:rPr>
                        <a:t>Disadvantages</a:t>
                      </a:r>
                    </a:p>
                  </a:txBody>
                  <a:tcPr marL="72000" marR="72000" marT="0" marB="0">
                    <a:solidFill>
                      <a:schemeClr val="tx1"/>
                    </a:solidFill>
                  </a:tcPr>
                </a:tc>
                <a:extLst>
                  <a:ext uri="{0D108BD9-81ED-4DB2-BD59-A6C34878D82A}">
                    <a16:rowId xmlns:a16="http://schemas.microsoft.com/office/drawing/2014/main" val="3450669083"/>
                  </a:ext>
                </a:extLst>
              </a:tr>
              <a:tr h="565988">
                <a:tc>
                  <a:txBody>
                    <a:bodyPr/>
                    <a:lstStyle/>
                    <a:p>
                      <a:r>
                        <a:rPr lang="en-US" sz="1200" b="1" dirty="0"/>
                        <a:t>Linearity and Intermodulation</a:t>
                      </a:r>
                    </a:p>
                    <a:p>
                      <a:r>
                        <a:rPr lang="en-US" sz="1200" b="1" dirty="0"/>
                        <a:t>Distortion</a:t>
                      </a:r>
                    </a:p>
                  </a:txBody>
                  <a:tcPr marL="72000" marR="72000" marT="0" marB="0"/>
                </a:tc>
                <a:tc>
                  <a:txBody>
                    <a:bodyPr/>
                    <a:lstStyle/>
                    <a:p>
                      <a:r>
                        <a:rPr lang="en-US" sz="1200" dirty="0"/>
                        <a:t>TWTA and </a:t>
                      </a:r>
                      <a:r>
                        <a:rPr lang="en-US" sz="1200" dirty="0" err="1"/>
                        <a:t>GaN</a:t>
                      </a:r>
                      <a:r>
                        <a:rPr lang="en-US" sz="1200" dirty="0"/>
                        <a:t> SSPA are equal</a:t>
                      </a:r>
                    </a:p>
                  </a:txBody>
                  <a:tcPr marL="72000" marR="72000" marT="0" marB="0"/>
                </a:tc>
                <a:tc>
                  <a:txBody>
                    <a:bodyPr/>
                    <a:lstStyle/>
                    <a:p>
                      <a:endParaRPr lang="en-US" sz="1200" dirty="0"/>
                    </a:p>
                  </a:txBody>
                  <a:tcPr marL="72000" marR="72000" marT="0" marB="0"/>
                </a:tc>
                <a:tc>
                  <a:txBody>
                    <a:bodyPr/>
                    <a:lstStyle/>
                    <a:p>
                      <a:r>
                        <a:rPr lang="en-US" sz="1200" dirty="0" err="1"/>
                        <a:t>GaN</a:t>
                      </a:r>
                      <a:r>
                        <a:rPr lang="en-US" sz="1200" dirty="0"/>
                        <a:t> SSPA and TWTA are equal</a:t>
                      </a:r>
                    </a:p>
                  </a:txBody>
                  <a:tcPr marL="72000" marR="72000" marT="0" marB="0"/>
                </a:tc>
                <a:tc>
                  <a:txBody>
                    <a:bodyPr/>
                    <a:lstStyle/>
                    <a:p>
                      <a:endParaRPr lang="en-US" sz="1200" dirty="0"/>
                    </a:p>
                  </a:txBody>
                  <a:tcPr marL="72000" marR="72000" marT="0" marB="0"/>
                </a:tc>
                <a:extLst>
                  <a:ext uri="{0D108BD9-81ED-4DB2-BD59-A6C34878D82A}">
                    <a16:rowId xmlns:a16="http://schemas.microsoft.com/office/drawing/2014/main" val="788258488"/>
                  </a:ext>
                </a:extLst>
              </a:tr>
              <a:tr h="377325">
                <a:tc>
                  <a:txBody>
                    <a:bodyPr/>
                    <a:lstStyle/>
                    <a:p>
                      <a:r>
                        <a:rPr lang="en-US" sz="1200" b="1" dirty="0"/>
                        <a:t>Available Output Power</a:t>
                      </a:r>
                    </a:p>
                  </a:txBody>
                  <a:tcPr marL="72000" marR="72000" marT="0" marB="0"/>
                </a:tc>
                <a:tc>
                  <a:txBody>
                    <a:bodyPr/>
                    <a:lstStyle/>
                    <a:p>
                      <a:r>
                        <a:rPr lang="en-US" sz="1200" dirty="0"/>
                        <a:t>Higher available output power and at higher frequencies</a:t>
                      </a:r>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extLst>
                  <a:ext uri="{0D108BD9-81ED-4DB2-BD59-A6C34878D82A}">
                    <a16:rowId xmlns:a16="http://schemas.microsoft.com/office/drawing/2014/main" val="3799309291"/>
                  </a:ext>
                </a:extLst>
              </a:tr>
              <a:tr h="539263">
                <a:tc>
                  <a:txBody>
                    <a:bodyPr/>
                    <a:lstStyle/>
                    <a:p>
                      <a:r>
                        <a:rPr lang="en-US" sz="1200" b="1" dirty="0"/>
                        <a:t>Efficiency of Operation, i.e. AC Power Consumption</a:t>
                      </a:r>
                    </a:p>
                  </a:txBody>
                  <a:tcPr marL="72000" marR="72000" marT="0" marB="0"/>
                </a:tc>
                <a:tc>
                  <a:txBody>
                    <a:bodyPr/>
                    <a:lstStyle/>
                    <a:p>
                      <a:r>
                        <a:rPr lang="en-US" sz="1200" dirty="0"/>
                        <a:t>More efficient in the back-off state</a:t>
                      </a:r>
                    </a:p>
                  </a:txBody>
                  <a:tcPr marL="72000" marR="72000" marT="0" marB="0"/>
                </a:tc>
                <a:tc>
                  <a:txBody>
                    <a:bodyPr/>
                    <a:lstStyle/>
                    <a:p>
                      <a:r>
                        <a:rPr lang="en-US" sz="1200" dirty="0"/>
                        <a:t>High Voltage = 10.000+V</a:t>
                      </a:r>
                    </a:p>
                  </a:txBody>
                  <a:tcPr marL="72000" marR="72000" marT="0" marB="0"/>
                </a:tc>
                <a:tc>
                  <a:txBody>
                    <a:bodyPr/>
                    <a:lstStyle/>
                    <a:p>
                      <a:endParaRPr lang="en-US" sz="1200" dirty="0"/>
                    </a:p>
                  </a:txBody>
                  <a:tcPr marL="72000" marR="72000" marT="0" marB="0"/>
                </a:tc>
                <a:tc>
                  <a:txBody>
                    <a:bodyPr/>
                    <a:lstStyle/>
                    <a:p>
                      <a:r>
                        <a:rPr lang="en-US" sz="1200" dirty="0"/>
                        <a:t>High Currents = 100+A</a:t>
                      </a:r>
                    </a:p>
                  </a:txBody>
                  <a:tcPr marL="72000" marR="72000" marT="0" marB="0"/>
                </a:tc>
                <a:extLst>
                  <a:ext uri="{0D108BD9-81ED-4DB2-BD59-A6C34878D82A}">
                    <a16:rowId xmlns:a16="http://schemas.microsoft.com/office/drawing/2014/main" val="3419596602"/>
                  </a:ext>
                </a:extLst>
              </a:tr>
              <a:tr h="565988">
                <a:tc>
                  <a:txBody>
                    <a:bodyPr/>
                    <a:lstStyle/>
                    <a:p>
                      <a:r>
                        <a:rPr lang="en-US" sz="1200" b="1" dirty="0"/>
                        <a:t>Size and Weight</a:t>
                      </a:r>
                    </a:p>
                  </a:txBody>
                  <a:tcPr marL="72000" marR="72000" marT="0" marB="0"/>
                </a:tc>
                <a:tc>
                  <a:txBody>
                    <a:bodyPr/>
                    <a:lstStyle/>
                    <a:p>
                      <a:r>
                        <a:rPr lang="en-US" sz="1200" dirty="0"/>
                        <a:t>TWTA packages including power supplies are smaller and weigh less</a:t>
                      </a:r>
                    </a:p>
                  </a:txBody>
                  <a:tcPr marL="72000" marR="72000" marT="0" marB="0"/>
                </a:tc>
                <a:tc>
                  <a:txBody>
                    <a:bodyPr/>
                    <a:lstStyle/>
                    <a:p>
                      <a:endParaRPr lang="en-US" sz="1200" dirty="0"/>
                    </a:p>
                  </a:txBody>
                  <a:tcPr marL="72000" marR="72000" marT="0" marB="0"/>
                </a:tc>
                <a:tc>
                  <a:txBody>
                    <a:bodyPr/>
                    <a:lstStyle/>
                    <a:p>
                      <a:r>
                        <a:rPr lang="en-US" sz="1200" dirty="0"/>
                        <a:t>Basic RF modules are but the power supply and required heat sinks make the overall package larger</a:t>
                      </a:r>
                    </a:p>
                  </a:txBody>
                  <a:tcPr marL="72000" marR="72000" marT="0" marB="0"/>
                </a:tc>
                <a:tc>
                  <a:txBody>
                    <a:bodyPr/>
                    <a:lstStyle/>
                    <a:p>
                      <a:endParaRPr lang="en-US" sz="1200" dirty="0"/>
                    </a:p>
                  </a:txBody>
                  <a:tcPr marL="72000" marR="72000" marT="0" marB="0"/>
                </a:tc>
                <a:extLst>
                  <a:ext uri="{0D108BD9-81ED-4DB2-BD59-A6C34878D82A}">
                    <a16:rowId xmlns:a16="http://schemas.microsoft.com/office/drawing/2014/main" val="3122824898"/>
                  </a:ext>
                </a:extLst>
              </a:tr>
              <a:tr h="898771">
                <a:tc>
                  <a:txBody>
                    <a:bodyPr/>
                    <a:lstStyle/>
                    <a:p>
                      <a:r>
                        <a:rPr lang="en-US" sz="1200" b="1" dirty="0"/>
                        <a:t>Heat Dissipation</a:t>
                      </a:r>
                    </a:p>
                  </a:txBody>
                  <a:tcPr marL="72000" marR="72000" marT="0" marB="0"/>
                </a:tc>
                <a:tc>
                  <a:txBody>
                    <a:bodyPr/>
                    <a:lstStyle/>
                    <a:p>
                      <a:r>
                        <a:rPr lang="en-US" sz="1200" dirty="0"/>
                        <a:t>TWTA power distributed over a relatively large area, making heat sinking a less challenging task</a:t>
                      </a:r>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tc>
                  <a:txBody>
                    <a:bodyPr/>
                    <a:lstStyle/>
                    <a:p>
                      <a:r>
                        <a:rPr lang="en-US" sz="1200" dirty="0"/>
                        <a:t>Power FETs dissipate large amounts of power at a concentrated point. Heat dissipation is currently one of the most challenging problems in SSPA design</a:t>
                      </a:r>
                    </a:p>
                  </a:txBody>
                  <a:tcPr marL="72000" marR="72000" marT="0" marB="0"/>
                </a:tc>
                <a:extLst>
                  <a:ext uri="{0D108BD9-81ED-4DB2-BD59-A6C34878D82A}">
                    <a16:rowId xmlns:a16="http://schemas.microsoft.com/office/drawing/2014/main" val="3848737935"/>
                  </a:ext>
                </a:extLst>
              </a:tr>
              <a:tr h="359508">
                <a:tc>
                  <a:txBody>
                    <a:bodyPr/>
                    <a:lstStyle/>
                    <a:p>
                      <a:r>
                        <a:rPr lang="en-US" sz="1200" b="1" dirty="0"/>
                        <a:t>Reliability</a:t>
                      </a:r>
                    </a:p>
                  </a:txBody>
                  <a:tcPr marL="72000" marR="72000" marT="0" marB="0"/>
                </a:tc>
                <a:tc>
                  <a:txBody>
                    <a:bodyPr/>
                    <a:lstStyle/>
                    <a:p>
                      <a:r>
                        <a:rPr lang="en-US" sz="1200" dirty="0"/>
                        <a:t>Many years of reliable operation</a:t>
                      </a:r>
                    </a:p>
                    <a:p>
                      <a:r>
                        <a:rPr lang="en-US" sz="1200" dirty="0"/>
                        <a:t>on spacecrafts/satellites</a:t>
                      </a:r>
                    </a:p>
                  </a:txBody>
                  <a:tcPr marL="72000" marR="72000" marT="0" marB="0"/>
                </a:tc>
                <a:tc>
                  <a:txBody>
                    <a:bodyPr/>
                    <a:lstStyle/>
                    <a:p>
                      <a:r>
                        <a:rPr lang="en-US" sz="1200" dirty="0"/>
                        <a:t>Limited life from 40,000 to 100,000 hours of continuous operation</a:t>
                      </a:r>
                    </a:p>
                  </a:txBody>
                  <a:tcPr marL="72000" marR="72000" marT="0" marB="0"/>
                </a:tc>
                <a:tc>
                  <a:txBody>
                    <a:bodyPr/>
                    <a:lstStyle/>
                    <a:p>
                      <a:r>
                        <a:rPr lang="en-US" sz="1200" dirty="0"/>
                        <a:t>Theoretically could have MTBFs greater than 1,000,000 hours</a:t>
                      </a:r>
                    </a:p>
                  </a:txBody>
                  <a:tcPr marL="72000" marR="72000" marT="0" marB="0"/>
                </a:tc>
                <a:tc>
                  <a:txBody>
                    <a:bodyPr/>
                    <a:lstStyle/>
                    <a:p>
                      <a:r>
                        <a:rPr lang="en-US" sz="1200" dirty="0"/>
                        <a:t>Power Supply reliability is a known SSPA problem</a:t>
                      </a:r>
                    </a:p>
                  </a:txBody>
                  <a:tcPr marL="72000" marR="72000" marT="0" marB="0"/>
                </a:tc>
                <a:extLst>
                  <a:ext uri="{0D108BD9-81ED-4DB2-BD59-A6C34878D82A}">
                    <a16:rowId xmlns:a16="http://schemas.microsoft.com/office/drawing/2014/main" val="215779741"/>
                  </a:ext>
                </a:extLst>
              </a:tr>
              <a:tr h="377325">
                <a:tc>
                  <a:txBody>
                    <a:bodyPr/>
                    <a:lstStyle/>
                    <a:p>
                      <a:r>
                        <a:rPr lang="en-US" sz="1200" b="1" dirty="0"/>
                        <a:t>Temperature Stability </a:t>
                      </a:r>
                    </a:p>
                  </a:txBody>
                  <a:tcPr marL="72000" marR="72000" marT="0" marB="0"/>
                </a:tc>
                <a:tc>
                  <a:txBody>
                    <a:bodyPr/>
                    <a:lstStyle/>
                    <a:p>
                      <a:r>
                        <a:rPr lang="en-US" sz="1200" dirty="0"/>
                        <a:t>TWTs are very stable over</a:t>
                      </a:r>
                    </a:p>
                    <a:p>
                      <a:r>
                        <a:rPr lang="en-US" sz="1200" dirty="0"/>
                        <a:t>temperature</a:t>
                      </a:r>
                    </a:p>
                  </a:txBody>
                  <a:tcPr marL="72000" marR="72000" marT="0" marB="0"/>
                </a:tc>
                <a:tc>
                  <a:txBody>
                    <a:bodyPr/>
                    <a:lstStyle/>
                    <a:p>
                      <a:r>
                        <a:rPr lang="en-US" sz="1200" dirty="0"/>
                        <a:t>Solid state driver amplifiers need to be temperature compensated</a:t>
                      </a:r>
                    </a:p>
                  </a:txBody>
                  <a:tcPr marL="72000" marR="72000" marT="0" marB="0"/>
                </a:tc>
                <a:tc>
                  <a:txBody>
                    <a:bodyPr/>
                    <a:lstStyle/>
                    <a:p>
                      <a:endParaRPr lang="en-US" sz="1200" dirty="0"/>
                    </a:p>
                  </a:txBody>
                  <a:tcPr marL="72000" marR="72000" marT="0" marB="0"/>
                </a:tc>
                <a:tc>
                  <a:txBody>
                    <a:bodyPr/>
                    <a:lstStyle/>
                    <a:p>
                      <a:r>
                        <a:rPr lang="en-US" sz="1200" dirty="0"/>
                        <a:t>SSPAs and driver amplifiers need to be temperature compensated</a:t>
                      </a:r>
                    </a:p>
                  </a:txBody>
                  <a:tcPr marL="72000" marR="72000" marT="0" marB="0"/>
                </a:tc>
                <a:extLst>
                  <a:ext uri="{0D108BD9-81ED-4DB2-BD59-A6C34878D82A}">
                    <a16:rowId xmlns:a16="http://schemas.microsoft.com/office/drawing/2014/main" val="2848011523"/>
                  </a:ext>
                </a:extLst>
              </a:tr>
              <a:tr h="188663">
                <a:tc>
                  <a:txBody>
                    <a:bodyPr/>
                    <a:lstStyle/>
                    <a:p>
                      <a:r>
                        <a:rPr lang="en-US" sz="1200" b="1" dirty="0"/>
                        <a:t>Noise Power</a:t>
                      </a:r>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tc>
                  <a:txBody>
                    <a:bodyPr/>
                    <a:lstStyle/>
                    <a:p>
                      <a:r>
                        <a:rPr lang="en-US" sz="1200" dirty="0"/>
                        <a:t>10 dBm better than TWT</a:t>
                      </a:r>
                    </a:p>
                  </a:txBody>
                  <a:tcPr marL="72000" marR="72000" marT="0" marB="0"/>
                </a:tc>
                <a:tc>
                  <a:txBody>
                    <a:bodyPr/>
                    <a:lstStyle/>
                    <a:p>
                      <a:endParaRPr lang="en-US" sz="1200" dirty="0"/>
                    </a:p>
                  </a:txBody>
                  <a:tcPr marL="72000" marR="72000" marT="0" marB="0"/>
                </a:tc>
                <a:extLst>
                  <a:ext uri="{0D108BD9-81ED-4DB2-BD59-A6C34878D82A}">
                    <a16:rowId xmlns:a16="http://schemas.microsoft.com/office/drawing/2014/main" val="3571621818"/>
                  </a:ext>
                </a:extLst>
              </a:tr>
              <a:tr h="188663">
                <a:tc>
                  <a:txBody>
                    <a:bodyPr/>
                    <a:lstStyle/>
                    <a:p>
                      <a:r>
                        <a:rPr lang="en-US" sz="1200" b="1" dirty="0"/>
                        <a:t>Harmonics</a:t>
                      </a:r>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10 </a:t>
                      </a:r>
                      <a:r>
                        <a:rPr lang="en-US" sz="1200" dirty="0" err="1"/>
                        <a:t>dBc</a:t>
                      </a:r>
                      <a:r>
                        <a:rPr lang="en-US" sz="1200" dirty="0"/>
                        <a:t> better than TWT</a:t>
                      </a:r>
                    </a:p>
                  </a:txBody>
                  <a:tcPr marL="72000" marR="72000" marT="0" marB="0"/>
                </a:tc>
                <a:tc>
                  <a:txBody>
                    <a:bodyPr/>
                    <a:lstStyle/>
                    <a:p>
                      <a:endParaRPr lang="en-US" sz="1200" dirty="0"/>
                    </a:p>
                  </a:txBody>
                  <a:tcPr marL="72000" marR="72000" marT="0" marB="0"/>
                </a:tc>
                <a:extLst>
                  <a:ext uri="{0D108BD9-81ED-4DB2-BD59-A6C34878D82A}">
                    <a16:rowId xmlns:a16="http://schemas.microsoft.com/office/drawing/2014/main" val="3134054511"/>
                  </a:ext>
                </a:extLst>
              </a:tr>
              <a:tr h="359508">
                <a:tc>
                  <a:txBody>
                    <a:bodyPr/>
                    <a:lstStyle/>
                    <a:p>
                      <a:r>
                        <a:rPr lang="en-US" sz="1200" b="1" dirty="0"/>
                        <a:t>Reliability vs. Temperature</a:t>
                      </a:r>
                    </a:p>
                  </a:txBody>
                  <a:tcPr marL="72000" marR="72000" marT="0" marB="0"/>
                </a:tc>
                <a:tc>
                  <a:txBody>
                    <a:bodyPr/>
                    <a:lstStyle/>
                    <a:p>
                      <a:r>
                        <a:rPr lang="en-US" sz="1200" dirty="0"/>
                        <a:t>Operate up to 85 degrees C </a:t>
                      </a:r>
                    </a:p>
                  </a:txBody>
                  <a:tcPr marL="72000" marR="72000" marT="0" marB="0"/>
                </a:tc>
                <a:tc>
                  <a:txBody>
                    <a:bodyPr/>
                    <a:lstStyle/>
                    <a:p>
                      <a:endParaRPr lang="en-US" sz="1200" dirty="0"/>
                    </a:p>
                  </a:txBody>
                  <a:tcPr marL="72000" marR="72000" marT="0" marB="0"/>
                </a:tc>
                <a:tc>
                  <a:txBody>
                    <a:bodyPr/>
                    <a:lstStyle/>
                    <a:p>
                      <a:endParaRPr lang="en-US" sz="1200" dirty="0"/>
                    </a:p>
                  </a:txBody>
                  <a:tcPr marL="72000" marR="72000" marT="0" marB="0"/>
                </a:tc>
                <a:tc>
                  <a:txBody>
                    <a:bodyPr/>
                    <a:lstStyle/>
                    <a:p>
                      <a:r>
                        <a:rPr lang="en-US" sz="1200" dirty="0"/>
                        <a:t>Operate up to 65 degrees C </a:t>
                      </a:r>
                    </a:p>
                  </a:txBody>
                  <a:tcPr marL="72000" marR="72000" marT="0" marB="0"/>
                </a:tc>
                <a:extLst>
                  <a:ext uri="{0D108BD9-81ED-4DB2-BD59-A6C34878D82A}">
                    <a16:rowId xmlns:a16="http://schemas.microsoft.com/office/drawing/2014/main" val="4057443171"/>
                  </a:ext>
                </a:extLst>
              </a:tr>
            </a:tbl>
          </a:graphicData>
        </a:graphic>
      </p:graphicFrame>
    </p:spTree>
    <p:extLst>
      <p:ext uri="{BB962C8B-B14F-4D97-AF65-F5344CB8AC3E}">
        <p14:creationId xmlns:p14="http://schemas.microsoft.com/office/powerpoint/2010/main" val="4129418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4DBF4D-085C-FA08-38C8-8361131E84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31540" y="3407743"/>
            <a:ext cx="4344086" cy="2840657"/>
          </a:xfrm>
          <a:prstGeom prst="rect">
            <a:avLst/>
          </a:prstGeom>
        </p:spPr>
      </p:pic>
      <p:sp>
        <p:nvSpPr>
          <p:cNvPr id="11" name="Title 1">
            <a:extLst>
              <a:ext uri="{FF2B5EF4-FFF2-40B4-BE49-F238E27FC236}">
                <a16:creationId xmlns:a16="http://schemas.microsoft.com/office/drawing/2014/main" id="{64D67C4F-77EB-D8E5-BA26-9ABA11B4271A}"/>
              </a:ext>
            </a:extLst>
          </p:cNvPr>
          <p:cNvSpPr txBox="1">
            <a:spLocks/>
          </p:cNvSpPr>
          <p:nvPr/>
        </p:nvSpPr>
        <p:spPr>
          <a:xfrm>
            <a:off x="591081" y="1732753"/>
            <a:ext cx="3032652" cy="272917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i="0" kern="1200">
                <a:solidFill>
                  <a:schemeClr val="bg1"/>
                </a:solidFill>
                <a:latin typeface="Arial" charset="0"/>
                <a:ea typeface="Arial" charset="0"/>
                <a:cs typeface="Arial" charset="0"/>
              </a:defRPr>
            </a:lvl1pPr>
          </a:lstStyle>
          <a:p>
            <a:br>
              <a:rPr lang="en-US" sz="1800" b="0">
                <a:solidFill>
                  <a:srgbClr val="000000"/>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a:solidFill>
                  <a:srgbClr val="6E2E9F"/>
                </a:solidFill>
                <a:latin typeface="Arial" panose="020B0604020202020204" pitchFamily="34" charset="0"/>
              </a:rPr>
            </a:br>
            <a:endParaRPr lang="en-US" dirty="0"/>
          </a:p>
        </p:txBody>
      </p:sp>
      <p:sp>
        <p:nvSpPr>
          <p:cNvPr id="13" name="TextBox 12">
            <a:extLst>
              <a:ext uri="{FF2B5EF4-FFF2-40B4-BE49-F238E27FC236}">
                <a16:creationId xmlns:a16="http://schemas.microsoft.com/office/drawing/2014/main" id="{C318604E-DA3F-5CD8-2A51-3E9B33AD3F84}"/>
              </a:ext>
            </a:extLst>
          </p:cNvPr>
          <p:cNvSpPr txBox="1"/>
          <p:nvPr/>
        </p:nvSpPr>
        <p:spPr>
          <a:xfrm>
            <a:off x="6465651" y="2530002"/>
            <a:ext cx="5504920" cy="738491"/>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en-US" dirty="0"/>
              <a:t>HTS operate in Ka-band or Ku-band frequencies and offer significantly higher amount of data compared to traditional satellites (</a:t>
            </a:r>
            <a:r>
              <a:rPr lang="en-US" dirty="0" err="1"/>
              <a:t>Tbps</a:t>
            </a:r>
            <a:r>
              <a:rPr lang="en-US" dirty="0"/>
              <a:t> vs Gbps).</a:t>
            </a:r>
          </a:p>
        </p:txBody>
      </p:sp>
      <p:sp>
        <p:nvSpPr>
          <p:cNvPr id="3" name="Content Placeholder 2">
            <a:extLst>
              <a:ext uri="{FF2B5EF4-FFF2-40B4-BE49-F238E27FC236}">
                <a16:creationId xmlns:a16="http://schemas.microsoft.com/office/drawing/2014/main" id="{09D91C27-EF2C-B67A-51D9-056604398E61}"/>
              </a:ext>
            </a:extLst>
          </p:cNvPr>
          <p:cNvSpPr txBox="1">
            <a:spLocks/>
          </p:cNvSpPr>
          <p:nvPr/>
        </p:nvSpPr>
        <p:spPr>
          <a:xfrm>
            <a:off x="619328" y="2530002"/>
            <a:ext cx="5476672" cy="3621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dirty="0">
                <a:solidFill>
                  <a:srgbClr val="000000"/>
                </a:solidFill>
                <a:latin typeface="+mn-lt"/>
              </a:rPr>
              <a:t>Challenges of HTS</a:t>
            </a:r>
          </a:p>
          <a:p>
            <a:pPr>
              <a:buFont typeface="Wingdings" panose="05000000000000000000" pitchFamily="2" charset="2"/>
              <a:buChar char="§"/>
            </a:pPr>
            <a:r>
              <a:rPr lang="en-US" sz="1600" dirty="0">
                <a:solidFill>
                  <a:srgbClr val="000000"/>
                </a:solidFill>
                <a:latin typeface="+mn-lt"/>
              </a:rPr>
              <a:t>Spectrum Availability: Securing sufficient spectrum for high data rates and capacity can be challenging due to spectrum congestion and regulatory constraints.</a:t>
            </a:r>
          </a:p>
          <a:p>
            <a:pPr>
              <a:buFont typeface="Wingdings" panose="05000000000000000000" pitchFamily="2" charset="2"/>
              <a:buChar char="§"/>
            </a:pPr>
            <a:r>
              <a:rPr lang="en-US" sz="1600" dirty="0">
                <a:solidFill>
                  <a:srgbClr val="000000"/>
                </a:solidFill>
                <a:latin typeface="+mn-lt"/>
              </a:rPr>
              <a:t>Interference: Coordinating with other satellite systems to avoid interference is crucial, especially in densely populated satellite orbits.</a:t>
            </a:r>
          </a:p>
          <a:p>
            <a:pPr>
              <a:buFont typeface="Wingdings" panose="05000000000000000000" pitchFamily="2" charset="2"/>
              <a:buChar char="§"/>
            </a:pPr>
            <a:r>
              <a:rPr lang="en-US" sz="1600" dirty="0">
                <a:solidFill>
                  <a:srgbClr val="000000"/>
                </a:solidFill>
                <a:latin typeface="+mn-lt"/>
              </a:rPr>
              <a:t>Ground Infrastructure: Establishing a robust ground infrastructure to support HTS operations, including gateway stations and beam hopping support, requires significant investment and coordination.</a:t>
            </a:r>
          </a:p>
          <a:p>
            <a:pPr>
              <a:buFont typeface="Wingdings" panose="05000000000000000000" pitchFamily="2" charset="2"/>
              <a:buChar char="§"/>
            </a:pPr>
            <a:r>
              <a:rPr lang="en-US" sz="1600" dirty="0">
                <a:solidFill>
                  <a:srgbClr val="000000"/>
                </a:solidFill>
                <a:latin typeface="+mn-lt"/>
              </a:rPr>
              <a:t>Cost: HTS development and maintenance can be expensive, including satellite construction, launch, and ground infrastructure costs.</a:t>
            </a:r>
          </a:p>
        </p:txBody>
      </p:sp>
      <p:sp>
        <p:nvSpPr>
          <p:cNvPr id="6" name="Title 5">
            <a:extLst>
              <a:ext uri="{FF2B5EF4-FFF2-40B4-BE49-F238E27FC236}">
                <a16:creationId xmlns:a16="http://schemas.microsoft.com/office/drawing/2014/main" id="{DFF104EE-E836-0E6A-1B85-AD5BFD335D31}"/>
              </a:ext>
            </a:extLst>
          </p:cNvPr>
          <p:cNvSpPr>
            <a:spLocks noGrp="1"/>
          </p:cNvSpPr>
          <p:nvPr>
            <p:ph type="title"/>
          </p:nvPr>
        </p:nvSpPr>
        <p:spPr/>
        <p:txBody>
          <a:bodyPr/>
          <a:lstStyle/>
          <a:p>
            <a:r>
              <a:rPr lang="en-US" dirty="0"/>
              <a:t>High Throughput Satellites (HTS) offer significantly enhanced throughput compared to conventional Fixed Satellite Service (FSS)</a:t>
            </a:r>
          </a:p>
        </p:txBody>
      </p:sp>
      <p:sp>
        <p:nvSpPr>
          <p:cNvPr id="2" name="TextBox 1">
            <a:extLst>
              <a:ext uri="{FF2B5EF4-FFF2-40B4-BE49-F238E27FC236}">
                <a16:creationId xmlns:a16="http://schemas.microsoft.com/office/drawing/2014/main" id="{F657983D-9368-525A-1E56-75F7610CD80B}"/>
              </a:ext>
            </a:extLst>
          </p:cNvPr>
          <p:cNvSpPr txBox="1"/>
          <p:nvPr/>
        </p:nvSpPr>
        <p:spPr>
          <a:xfrm>
            <a:off x="619329" y="1801566"/>
            <a:ext cx="10953344" cy="738491"/>
          </a:xfrm>
          <a:prstGeom prst="rect">
            <a:avLst/>
          </a:prstGeom>
          <a:solidFill>
            <a:schemeClr val="bg1">
              <a:lumMod val="95000"/>
            </a:schemeClr>
          </a:solidFill>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en-US" dirty="0"/>
              <a:t>The term ‘throughput’ refers to the data transfer capacity, and HTS achieves a substantial increase in this capacity within the same orbital spectrum, ranging from two to more than 100 times that of traditional FSS</a:t>
            </a:r>
          </a:p>
        </p:txBody>
      </p:sp>
    </p:spTree>
    <p:extLst>
      <p:ext uri="{BB962C8B-B14F-4D97-AF65-F5344CB8AC3E}">
        <p14:creationId xmlns:p14="http://schemas.microsoft.com/office/powerpoint/2010/main" val="2026225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4D67C4F-77EB-D8E5-BA26-9ABA11B4271A}"/>
              </a:ext>
            </a:extLst>
          </p:cNvPr>
          <p:cNvSpPr txBox="1">
            <a:spLocks/>
          </p:cNvSpPr>
          <p:nvPr/>
        </p:nvSpPr>
        <p:spPr>
          <a:xfrm>
            <a:off x="591081" y="1732753"/>
            <a:ext cx="3032652" cy="272917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i="0" kern="1200">
                <a:solidFill>
                  <a:schemeClr val="bg1"/>
                </a:solidFill>
                <a:latin typeface="Arial" charset="0"/>
                <a:ea typeface="Arial" charset="0"/>
                <a:cs typeface="Arial" charset="0"/>
              </a:defRPr>
            </a:lvl1pPr>
          </a:lstStyle>
          <a:p>
            <a:br>
              <a:rPr lang="en-US" sz="1800" b="0">
                <a:solidFill>
                  <a:srgbClr val="000000"/>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b="0">
                <a:solidFill>
                  <a:srgbClr val="00529D"/>
                </a:solidFill>
                <a:latin typeface="Arial" panose="020B0604020202020204" pitchFamily="34" charset="0"/>
              </a:rPr>
            </a:br>
            <a:br>
              <a:rPr lang="en-US" sz="1800">
                <a:solidFill>
                  <a:srgbClr val="6E2E9F"/>
                </a:solidFill>
                <a:latin typeface="Arial" panose="020B0604020202020204" pitchFamily="34" charset="0"/>
              </a:rPr>
            </a:br>
            <a:endParaRPr lang="en-US" dirty="0"/>
          </a:p>
        </p:txBody>
      </p:sp>
      <p:sp>
        <p:nvSpPr>
          <p:cNvPr id="13" name="TextBox 12">
            <a:extLst>
              <a:ext uri="{FF2B5EF4-FFF2-40B4-BE49-F238E27FC236}">
                <a16:creationId xmlns:a16="http://schemas.microsoft.com/office/drawing/2014/main" id="{C318604E-DA3F-5CD8-2A51-3E9B33AD3F84}"/>
              </a:ext>
            </a:extLst>
          </p:cNvPr>
          <p:cNvSpPr txBox="1"/>
          <p:nvPr/>
        </p:nvSpPr>
        <p:spPr>
          <a:xfrm>
            <a:off x="609599" y="1799104"/>
            <a:ext cx="7036341" cy="4061558"/>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dirty="0"/>
              <a:t>Under development </a:t>
            </a:r>
          </a:p>
          <a:p>
            <a:r>
              <a:rPr lang="en-US" dirty="0"/>
              <a:t>They are connected to the ground segment by optical technologies (optical feeder links). </a:t>
            </a:r>
          </a:p>
          <a:p>
            <a:r>
              <a:rPr lang="en-US" dirty="0"/>
              <a:t>Inter-satellite links (ISL) are used to efficiently route data streams over the satellite network.</a:t>
            </a:r>
          </a:p>
          <a:p>
            <a:endParaRPr lang="en-US" dirty="0"/>
          </a:p>
          <a:p>
            <a:r>
              <a:rPr lang="en-US" dirty="0"/>
              <a:t>Beam Hopping</a:t>
            </a:r>
          </a:p>
          <a:p>
            <a:pPr lvl="1"/>
            <a:r>
              <a:rPr lang="en-US" sz="1600" dirty="0">
                <a:latin typeface="+mn-lt"/>
              </a:rPr>
              <a:t>Adapts to the varying demand in the course of the day</a:t>
            </a:r>
          </a:p>
          <a:p>
            <a:pPr lvl="1"/>
            <a:r>
              <a:rPr lang="en-US" sz="1600" dirty="0">
                <a:latin typeface="+mn-lt"/>
              </a:rPr>
              <a:t>Facilitates the adaptation of a satellite to new services with a different workload</a:t>
            </a:r>
          </a:p>
          <a:p>
            <a:pPr lvl="1"/>
            <a:r>
              <a:rPr lang="en-US" sz="1600" dirty="0">
                <a:latin typeface="+mn-lt"/>
              </a:rPr>
              <a:t>Supports coverage for locally fluctuating data traffic from mobile users</a:t>
            </a:r>
          </a:p>
          <a:p>
            <a:endParaRPr lang="en-US" dirty="0"/>
          </a:p>
        </p:txBody>
      </p:sp>
      <p:pic>
        <p:nvPicPr>
          <p:cNvPr id="3" name="Picture 2">
            <a:extLst>
              <a:ext uri="{FF2B5EF4-FFF2-40B4-BE49-F238E27FC236}">
                <a16:creationId xmlns:a16="http://schemas.microsoft.com/office/drawing/2014/main" id="{7CCDB114-C21F-E33F-1498-D063B17050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52753" y="1799104"/>
            <a:ext cx="2929647" cy="4125040"/>
          </a:xfrm>
          <a:prstGeom prst="rect">
            <a:avLst/>
          </a:prstGeom>
        </p:spPr>
      </p:pic>
      <p:sp>
        <p:nvSpPr>
          <p:cNvPr id="5" name="Title 4">
            <a:extLst>
              <a:ext uri="{FF2B5EF4-FFF2-40B4-BE49-F238E27FC236}">
                <a16:creationId xmlns:a16="http://schemas.microsoft.com/office/drawing/2014/main" id="{C920785C-C048-7961-D2B9-FC6A90E55D3D}"/>
              </a:ext>
            </a:extLst>
          </p:cNvPr>
          <p:cNvSpPr>
            <a:spLocks noGrp="1"/>
          </p:cNvSpPr>
          <p:nvPr>
            <p:ph type="title"/>
          </p:nvPr>
        </p:nvSpPr>
        <p:spPr/>
        <p:txBody>
          <a:bodyPr/>
          <a:lstStyle/>
          <a:p>
            <a:r>
              <a:rPr lang="en-US" dirty="0"/>
              <a:t>Very High Throughput Satellites (VHTS), the latest batch of post-HTS satellites are characterized by flexibility, power, and speeds of 200 Gbps</a:t>
            </a:r>
          </a:p>
        </p:txBody>
      </p:sp>
    </p:spTree>
    <p:extLst>
      <p:ext uri="{BB962C8B-B14F-4D97-AF65-F5344CB8AC3E}">
        <p14:creationId xmlns:p14="http://schemas.microsoft.com/office/powerpoint/2010/main" val="3982376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a:t>NG Satellites - Flexible Payloads</a:t>
            </a:r>
          </a:p>
        </p:txBody>
      </p:sp>
      <p:pic>
        <p:nvPicPr>
          <p:cNvPr id="6" name="Picture 5">
            <a:extLst>
              <a:ext uri="{FF2B5EF4-FFF2-40B4-BE49-F238E27FC236}">
                <a16:creationId xmlns:a16="http://schemas.microsoft.com/office/drawing/2014/main" id="{2FBC27D8-0F25-32D8-BC78-4B1F42B1D782}"/>
              </a:ext>
            </a:extLst>
          </p:cNvPr>
          <p:cNvPicPr>
            <a:picLocks noChangeAspect="1"/>
          </p:cNvPicPr>
          <p:nvPr/>
        </p:nvPicPr>
        <p:blipFill>
          <a:blip r:embed="rId3"/>
          <a:stretch>
            <a:fillRect/>
          </a:stretch>
        </p:blipFill>
        <p:spPr>
          <a:xfrm>
            <a:off x="5954591" y="3309275"/>
            <a:ext cx="5631052" cy="2934817"/>
          </a:xfrm>
          <a:prstGeom prst="rect">
            <a:avLst/>
          </a:prstGeom>
        </p:spPr>
      </p:pic>
      <p:sp>
        <p:nvSpPr>
          <p:cNvPr id="5" name="TextBox 4">
            <a:extLst>
              <a:ext uri="{FF2B5EF4-FFF2-40B4-BE49-F238E27FC236}">
                <a16:creationId xmlns:a16="http://schemas.microsoft.com/office/drawing/2014/main" id="{03F0D779-E1C7-A338-E172-096DF3C1C219}"/>
              </a:ext>
            </a:extLst>
          </p:cNvPr>
          <p:cNvSpPr txBox="1"/>
          <p:nvPr/>
        </p:nvSpPr>
        <p:spPr>
          <a:xfrm>
            <a:off x="620771" y="3429001"/>
            <a:ext cx="5475230" cy="2384080"/>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dirty="0"/>
              <a:t>DTP Key performances:</a:t>
            </a:r>
          </a:p>
          <a:p>
            <a:r>
              <a:rPr lang="en-US" dirty="0"/>
              <a:t>Very wide digitalized bandwidth (many hundreds of MHz)</a:t>
            </a:r>
          </a:p>
          <a:p>
            <a:r>
              <a:rPr lang="en-US" dirty="0"/>
              <a:t>Many tens of GHz of full capacity</a:t>
            </a:r>
          </a:p>
          <a:p>
            <a:r>
              <a:rPr lang="en-US" dirty="0"/>
              <a:t>Cost decreases in Mass/consumption/volume per GHz</a:t>
            </a:r>
          </a:p>
        </p:txBody>
      </p:sp>
      <p:pic>
        <p:nvPicPr>
          <p:cNvPr id="7" name="Picture 6">
            <a:extLst>
              <a:ext uri="{FF2B5EF4-FFF2-40B4-BE49-F238E27FC236}">
                <a16:creationId xmlns:a16="http://schemas.microsoft.com/office/drawing/2014/main" id="{62C08FF2-BFD9-C2E1-5D2D-7FAB1790E8B6}"/>
              </a:ext>
            </a:extLst>
          </p:cNvPr>
          <p:cNvPicPr>
            <a:picLocks noChangeAspect="1"/>
          </p:cNvPicPr>
          <p:nvPr/>
        </p:nvPicPr>
        <p:blipFill>
          <a:blip r:embed="rId4"/>
          <a:stretch>
            <a:fillRect/>
          </a:stretch>
        </p:blipFill>
        <p:spPr>
          <a:xfrm>
            <a:off x="8116292" y="1795745"/>
            <a:ext cx="1504363" cy="1223548"/>
          </a:xfrm>
          <a:prstGeom prst="rect">
            <a:avLst/>
          </a:prstGeom>
        </p:spPr>
      </p:pic>
      <p:sp>
        <p:nvSpPr>
          <p:cNvPr id="3" name="TextBox 2">
            <a:extLst>
              <a:ext uri="{FF2B5EF4-FFF2-40B4-BE49-F238E27FC236}">
                <a16:creationId xmlns:a16="http://schemas.microsoft.com/office/drawing/2014/main" id="{208ACA11-8358-47CC-B786-36C15A98788B}"/>
              </a:ext>
            </a:extLst>
          </p:cNvPr>
          <p:cNvSpPr txBox="1"/>
          <p:nvPr/>
        </p:nvSpPr>
        <p:spPr>
          <a:xfrm>
            <a:off x="620770" y="1795745"/>
            <a:ext cx="5475230" cy="1200329"/>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en-US" sz="1600" b="0" dirty="0">
                <a:solidFill>
                  <a:srgbClr val="000000"/>
                </a:solidFill>
                <a:latin typeface="+mn-lt"/>
              </a:rPr>
              <a:t>Digital Transparent Processor (DTP) is currently a key technology for telecommunications payload: The ability to sample and digitally onboard process data flows with increasing data rates. </a:t>
            </a:r>
            <a:endParaRPr lang="en-US" dirty="0"/>
          </a:p>
        </p:txBody>
      </p:sp>
    </p:spTree>
    <p:extLst>
      <p:ext uri="{BB962C8B-B14F-4D97-AF65-F5344CB8AC3E}">
        <p14:creationId xmlns:p14="http://schemas.microsoft.com/office/powerpoint/2010/main" val="1325204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6CDB9B-7C4A-7BE5-C436-5F1FF6586206}"/>
              </a:ext>
            </a:extLst>
          </p:cNvPr>
          <p:cNvPicPr>
            <a:picLocks noChangeAspect="1"/>
          </p:cNvPicPr>
          <p:nvPr/>
        </p:nvPicPr>
        <p:blipFill>
          <a:blip r:embed="rId3"/>
          <a:stretch>
            <a:fillRect/>
          </a:stretch>
        </p:blipFill>
        <p:spPr>
          <a:xfrm>
            <a:off x="1289669" y="3789964"/>
            <a:ext cx="3145572" cy="2377440"/>
          </a:xfrm>
          <a:prstGeom prst="rect">
            <a:avLst/>
          </a:prstGeom>
        </p:spPr>
      </p:pic>
      <p:pic>
        <p:nvPicPr>
          <p:cNvPr id="8" name="Picture 7">
            <a:extLst>
              <a:ext uri="{FF2B5EF4-FFF2-40B4-BE49-F238E27FC236}">
                <a16:creationId xmlns:a16="http://schemas.microsoft.com/office/drawing/2014/main" id="{4E2FD783-5290-7FB0-722D-7B0D6A6C7DCD}"/>
              </a:ext>
            </a:extLst>
          </p:cNvPr>
          <p:cNvPicPr>
            <a:picLocks noChangeAspect="1"/>
          </p:cNvPicPr>
          <p:nvPr/>
        </p:nvPicPr>
        <p:blipFill>
          <a:blip r:embed="rId4"/>
          <a:stretch>
            <a:fillRect/>
          </a:stretch>
        </p:blipFill>
        <p:spPr>
          <a:xfrm>
            <a:off x="7192020" y="3780236"/>
            <a:ext cx="3543305" cy="2377440"/>
          </a:xfrm>
          <a:prstGeom prst="rect">
            <a:avLst/>
          </a:prstGeom>
        </p:spPr>
      </p:pic>
      <p:sp>
        <p:nvSpPr>
          <p:cNvPr id="2" name="Title 1">
            <a:extLst>
              <a:ext uri="{FF2B5EF4-FFF2-40B4-BE49-F238E27FC236}">
                <a16:creationId xmlns:a16="http://schemas.microsoft.com/office/drawing/2014/main" id="{0F3F3D84-3592-B790-171D-8B704CDB51DA}"/>
              </a:ext>
            </a:extLst>
          </p:cNvPr>
          <p:cNvSpPr>
            <a:spLocks noGrp="1"/>
          </p:cNvSpPr>
          <p:nvPr>
            <p:ph type="title"/>
          </p:nvPr>
        </p:nvSpPr>
        <p:spPr/>
        <p:txBody>
          <a:bodyPr vert="horz" lIns="91440" tIns="45720" rIns="91440" bIns="45720" rtlCol="0" anchor="t">
            <a:normAutofit/>
          </a:bodyPr>
          <a:lstStyle/>
          <a:p>
            <a:r>
              <a:rPr lang="en-US" dirty="0"/>
              <a:t>Beam coverage is a critical aspect of satellite communications, determining the extent and quality of the signal received on Earth</a:t>
            </a:r>
          </a:p>
        </p:txBody>
      </p:sp>
      <p:sp>
        <p:nvSpPr>
          <p:cNvPr id="3" name="TextBox 2">
            <a:extLst>
              <a:ext uri="{FF2B5EF4-FFF2-40B4-BE49-F238E27FC236}">
                <a16:creationId xmlns:a16="http://schemas.microsoft.com/office/drawing/2014/main" id="{1AFB29A8-BF99-8188-4C1F-253DAF6F62BA}"/>
              </a:ext>
            </a:extLst>
          </p:cNvPr>
          <p:cNvSpPr txBox="1"/>
          <p:nvPr/>
        </p:nvSpPr>
        <p:spPr>
          <a:xfrm>
            <a:off x="611918" y="3310458"/>
            <a:ext cx="4846320" cy="369333"/>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lgn="ctr">
              <a:buNone/>
            </a:pPr>
            <a:r>
              <a:rPr lang="en-US" dirty="0">
                <a:solidFill>
                  <a:srgbClr val="0070C0"/>
                </a:solidFill>
              </a:rPr>
              <a:t>Single beam coverage</a:t>
            </a:r>
          </a:p>
        </p:txBody>
      </p:sp>
      <p:sp>
        <p:nvSpPr>
          <p:cNvPr id="4" name="TextBox 3">
            <a:extLst>
              <a:ext uri="{FF2B5EF4-FFF2-40B4-BE49-F238E27FC236}">
                <a16:creationId xmlns:a16="http://schemas.microsoft.com/office/drawing/2014/main" id="{1507E5EE-C46B-B87B-658C-19F7CCED7548}"/>
              </a:ext>
            </a:extLst>
          </p:cNvPr>
          <p:cNvSpPr txBox="1"/>
          <p:nvPr/>
        </p:nvSpPr>
        <p:spPr>
          <a:xfrm>
            <a:off x="6736081" y="3310458"/>
            <a:ext cx="4846320" cy="369332"/>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lgn="ctr">
              <a:buNone/>
            </a:pPr>
            <a:r>
              <a:rPr lang="en-US" dirty="0">
                <a:solidFill>
                  <a:srgbClr val="0070C0"/>
                </a:solidFill>
              </a:rPr>
              <a:t>Multi-beam coverage </a:t>
            </a:r>
          </a:p>
        </p:txBody>
      </p:sp>
      <p:sp>
        <p:nvSpPr>
          <p:cNvPr id="5" name="TextBox 4">
            <a:extLst>
              <a:ext uri="{FF2B5EF4-FFF2-40B4-BE49-F238E27FC236}">
                <a16:creationId xmlns:a16="http://schemas.microsoft.com/office/drawing/2014/main" id="{BB693382-4300-5B89-D6F7-F1E9EC75A7FF}"/>
              </a:ext>
            </a:extLst>
          </p:cNvPr>
          <p:cNvSpPr txBox="1"/>
          <p:nvPr/>
        </p:nvSpPr>
        <p:spPr>
          <a:xfrm>
            <a:off x="611917" y="1795745"/>
            <a:ext cx="10970483" cy="832045"/>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pPr marL="0" indent="0">
              <a:buNone/>
            </a:pPr>
            <a:r>
              <a:rPr lang="en-US" dirty="0"/>
              <a:t>Beam coverage refers to the area on the Earth's surface where a satellite's signal is strong enough to be received and decoded by a user terminal. Simplified, Beam coverage is defined by the footprint of a satellite's  antenna beam on the Earth's surface. Beam coverage directly impacts the availability, reliability, and capacity of satellite-based services, including telecommunications, broadcasting, and navigation.</a:t>
            </a:r>
          </a:p>
          <a:p>
            <a:pPr marL="0" indent="0">
              <a:buNone/>
            </a:pPr>
            <a:r>
              <a:rPr lang="en-US" dirty="0"/>
              <a:t>There are several types of beam coverage, each with its own advantages and disadvantages (we will mention only two):</a:t>
            </a:r>
          </a:p>
        </p:txBody>
      </p:sp>
    </p:spTree>
    <p:extLst>
      <p:ext uri="{BB962C8B-B14F-4D97-AF65-F5344CB8AC3E}">
        <p14:creationId xmlns:p14="http://schemas.microsoft.com/office/powerpoint/2010/main" val="3427781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13244-922B-30D4-D007-E0C4471DFD75}"/>
              </a:ext>
            </a:extLst>
          </p:cNvPr>
          <p:cNvSpPr>
            <a:spLocks noGrp="1"/>
          </p:cNvSpPr>
          <p:nvPr>
            <p:ph type="title"/>
          </p:nvPr>
        </p:nvSpPr>
        <p:spPr/>
        <p:txBody>
          <a:bodyPr/>
          <a:lstStyle/>
          <a:p>
            <a:r>
              <a:rPr lang="en-US" dirty="0"/>
              <a:t>Some of key Challenges related to the space segment</a:t>
            </a:r>
          </a:p>
        </p:txBody>
      </p:sp>
      <p:sp>
        <p:nvSpPr>
          <p:cNvPr id="3" name="TextBox 2">
            <a:extLst>
              <a:ext uri="{FF2B5EF4-FFF2-40B4-BE49-F238E27FC236}">
                <a16:creationId xmlns:a16="http://schemas.microsoft.com/office/drawing/2014/main" id="{740B2549-49A0-7EBE-1812-8F41572E6C30}"/>
              </a:ext>
            </a:extLst>
          </p:cNvPr>
          <p:cNvSpPr txBox="1"/>
          <p:nvPr/>
        </p:nvSpPr>
        <p:spPr>
          <a:xfrm>
            <a:off x="620770" y="1795745"/>
            <a:ext cx="5475230" cy="4452655"/>
          </a:xfrm>
          <a:prstGeom prst="rect">
            <a:avLst/>
          </a:prstGeom>
        </p:spPr>
        <p:txBody>
          <a:bodyPr vert="horz" lIns="91440" tIns="45720" rIns="91440" bIns="45720" rtlCol="0">
            <a:noAutofit/>
          </a:bodyPr>
          <a:lstStyle>
            <a:defPPr>
              <a:defRPr lang="en-US"/>
            </a:defPPr>
            <a:lvl1pPr marL="228600" indent="-228600">
              <a:lnSpc>
                <a:spcPct val="90000"/>
              </a:lnSpc>
              <a:spcBef>
                <a:spcPts val="1000"/>
              </a:spcBef>
              <a:buFont typeface="Wingdings" panose="05000000000000000000" pitchFamily="2" charset="2"/>
              <a:buChar char="§"/>
              <a:defRPr sz="1600" b="0" i="0">
                <a:solidFill>
                  <a:srgbClr val="000000"/>
                </a:solidFill>
                <a:ea typeface="Arial" charset="0"/>
                <a:cs typeface="Arial" charset="0"/>
              </a:defRPr>
            </a:lvl1pPr>
            <a:lvl2pPr marL="685800" indent="-228600">
              <a:lnSpc>
                <a:spcPct val="90000"/>
              </a:lnSpc>
              <a:spcBef>
                <a:spcPts val="500"/>
              </a:spcBef>
              <a:buFont typeface="Arial"/>
              <a:buChar char="•"/>
              <a:defRPr sz="2400" b="0" i="0">
                <a:latin typeface="Arial" charset="0"/>
                <a:ea typeface="Arial" charset="0"/>
                <a:cs typeface="Arial" charset="0"/>
              </a:defRPr>
            </a:lvl2pPr>
            <a:lvl3pPr marL="1143000" indent="-228600">
              <a:lnSpc>
                <a:spcPct val="90000"/>
              </a:lnSpc>
              <a:spcBef>
                <a:spcPts val="500"/>
              </a:spcBef>
              <a:buFont typeface="Arial"/>
              <a:buChar char="•"/>
              <a:defRPr sz="2000" b="0" i="0">
                <a:latin typeface="Arial" charset="0"/>
                <a:ea typeface="Arial" charset="0"/>
                <a:cs typeface="Arial" charset="0"/>
              </a:defRPr>
            </a:lvl3pPr>
            <a:lvl4pPr marL="1600200" indent="-228600">
              <a:lnSpc>
                <a:spcPct val="90000"/>
              </a:lnSpc>
              <a:spcBef>
                <a:spcPts val="500"/>
              </a:spcBef>
              <a:buFont typeface="Arial"/>
              <a:buChar char="•"/>
              <a:defRPr b="0" i="0">
                <a:latin typeface="Arial" charset="0"/>
                <a:ea typeface="Arial" charset="0"/>
                <a:cs typeface="Arial" charset="0"/>
              </a:defRPr>
            </a:lvl4pPr>
            <a:lvl5pPr marL="2057400" indent="-228600">
              <a:lnSpc>
                <a:spcPct val="90000"/>
              </a:lnSpc>
              <a:spcBef>
                <a:spcPts val="500"/>
              </a:spcBef>
              <a:buFont typeface="Arial"/>
              <a:buChar char="•"/>
              <a:defRPr b="0" i="0">
                <a:latin typeface="Arial" charset="0"/>
                <a:ea typeface="Arial" charset="0"/>
                <a:cs typeface="Arial" charset="0"/>
              </a:defRPr>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1600" b="1" dirty="0">
                <a:solidFill>
                  <a:srgbClr val="000000"/>
                </a:solidFill>
                <a:latin typeface="+mn-lt"/>
              </a:rPr>
              <a:t>Signal latency</a:t>
            </a:r>
            <a:r>
              <a:rPr lang="en-US" sz="1600" b="0" dirty="0">
                <a:solidFill>
                  <a:srgbClr val="000000"/>
                </a:solidFill>
                <a:latin typeface="+mn-lt"/>
              </a:rPr>
              <a:t>: Especially in geostationary satellites (GEO), where the long distance (~36,000 km) introduces noticeable delay in communication.</a:t>
            </a:r>
          </a:p>
          <a:p>
            <a:r>
              <a:rPr lang="en-US" sz="1600" b="1" dirty="0">
                <a:solidFill>
                  <a:srgbClr val="000000"/>
                </a:solidFill>
                <a:latin typeface="+mn-lt"/>
              </a:rPr>
              <a:t>Bandwidth limitations</a:t>
            </a:r>
            <a:r>
              <a:rPr lang="en-US" sz="1600" b="0" dirty="0">
                <a:solidFill>
                  <a:srgbClr val="000000"/>
                </a:solidFill>
                <a:latin typeface="+mn-lt"/>
              </a:rPr>
              <a:t>: Limited spectrum availability restricts data throughput, making it difficult to meet growing demand.</a:t>
            </a:r>
          </a:p>
          <a:p>
            <a:r>
              <a:rPr lang="en-US" sz="1600" b="1" dirty="0">
                <a:solidFill>
                  <a:srgbClr val="000000"/>
                </a:solidFill>
                <a:latin typeface="+mn-lt"/>
              </a:rPr>
              <a:t>Interference and jamming</a:t>
            </a:r>
            <a:r>
              <a:rPr lang="en-US" sz="1600" b="0" dirty="0">
                <a:solidFill>
                  <a:srgbClr val="000000"/>
                </a:solidFill>
                <a:latin typeface="+mn-lt"/>
              </a:rPr>
              <a:t>: Signals are vulnerable to atmospheric disturbances, intentional jamming, and cross‑satellite interference.</a:t>
            </a:r>
          </a:p>
          <a:p>
            <a:r>
              <a:rPr lang="en-US" sz="1600" b="1" dirty="0">
                <a:solidFill>
                  <a:srgbClr val="000000"/>
                </a:solidFill>
                <a:latin typeface="+mn-lt"/>
              </a:rPr>
              <a:t>Orbital congestion</a:t>
            </a:r>
            <a:r>
              <a:rPr lang="en-US" sz="1600" b="0" dirty="0">
                <a:solidFill>
                  <a:srgbClr val="000000"/>
                </a:solidFill>
                <a:latin typeface="+mn-lt"/>
              </a:rPr>
              <a:t>: Increasing numbers of satellites, especially in LEO constellations, raise risks of collisions and space debris.</a:t>
            </a:r>
          </a:p>
          <a:p>
            <a:r>
              <a:rPr lang="en-US" sz="1600" b="1" dirty="0">
                <a:solidFill>
                  <a:srgbClr val="000000"/>
                </a:solidFill>
                <a:latin typeface="+mn-lt"/>
              </a:rPr>
              <a:t>Power and thermal constraints</a:t>
            </a:r>
            <a:r>
              <a:rPr lang="en-US" sz="1600" b="0" dirty="0">
                <a:solidFill>
                  <a:srgbClr val="000000"/>
                </a:solidFill>
                <a:latin typeface="+mn-lt"/>
              </a:rPr>
              <a:t>: Satellites rely on solar panels and batteries, facing challenges in energy efficiency and heat management</a:t>
            </a:r>
            <a:endParaRPr lang="en-US" dirty="0"/>
          </a:p>
        </p:txBody>
      </p:sp>
    </p:spTree>
    <p:extLst>
      <p:ext uri="{BB962C8B-B14F-4D97-AF65-F5344CB8AC3E}">
        <p14:creationId xmlns:p14="http://schemas.microsoft.com/office/powerpoint/2010/main" val="4012176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tolzl" panose="00000500000000000000" pitchFamily="50" charset="-18"/>
              </a:rPr>
              <a:t>Thank you</a:t>
            </a: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B0A6A2-6B65-DD8F-351F-6A820DB68D09}"/>
              </a:ext>
            </a:extLst>
          </p:cNvPr>
          <p:cNvSpPr>
            <a:spLocks noGrp="1"/>
          </p:cNvSpPr>
          <p:nvPr>
            <p:ph type="title"/>
          </p:nvPr>
        </p:nvSpPr>
        <p:spPr/>
        <p:txBody>
          <a:bodyPr/>
          <a:lstStyle/>
          <a:p>
            <a:r>
              <a:rPr lang="en-US" dirty="0"/>
              <a:t>07 Space Segment</a:t>
            </a:r>
          </a:p>
        </p:txBody>
      </p:sp>
    </p:spTree>
    <p:extLst>
      <p:ext uri="{BB962C8B-B14F-4D97-AF65-F5344CB8AC3E}">
        <p14:creationId xmlns:p14="http://schemas.microsoft.com/office/powerpoint/2010/main" val="79577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2051"/>
            <a:ext cx="10515600" cy="1325563"/>
          </a:xfrm>
        </p:spPr>
        <p:txBody>
          <a:bodyPr>
            <a:normAutofit fontScale="90000"/>
          </a:bodyPr>
          <a:lstStyle/>
          <a:p>
            <a:r>
              <a:rPr lang="en-US" dirty="0">
                <a:latin typeface="Arial" panose="020B0604020202020204" pitchFamily="34" charset="0"/>
                <a:ea typeface="Tahoma" panose="020B0604030504040204" pitchFamily="34" charset="0"/>
                <a:cs typeface="Arial" panose="020B0604020202020204" pitchFamily="34" charset="0"/>
              </a:rPr>
              <a:t>The space segment in satellite communication consists of the satellites themselves and the communication links that facilitate data transmission between the satellite and ground stations</a:t>
            </a:r>
          </a:p>
        </p:txBody>
      </p:sp>
      <p:pic>
        <p:nvPicPr>
          <p:cNvPr id="5" name="Content Placeholder 4">
            <a:extLst>
              <a:ext uri="{FF2B5EF4-FFF2-40B4-BE49-F238E27FC236}">
                <a16:creationId xmlns:a16="http://schemas.microsoft.com/office/drawing/2014/main" id="{02D983B4-E5AC-EC2A-9AE8-3526CEE049FD}"/>
              </a:ext>
            </a:extLst>
          </p:cNvPr>
          <p:cNvPicPr>
            <a:picLocks noGrp="1" noChangeAspect="1"/>
          </p:cNvPicPr>
          <p:nvPr>
            <p:ph sz="half" idx="4294967295"/>
          </p:nvPr>
        </p:nvPicPr>
        <p:blipFill>
          <a:blip r:embed="rId3"/>
          <a:stretch>
            <a:fillRect/>
          </a:stretch>
        </p:blipFill>
        <p:spPr>
          <a:xfrm>
            <a:off x="5646738" y="1800225"/>
            <a:ext cx="5935662" cy="3635375"/>
          </a:xfrm>
          <a:prstGeom prst="rect">
            <a:avLst/>
          </a:prstGeom>
        </p:spPr>
      </p:pic>
      <p:sp>
        <p:nvSpPr>
          <p:cNvPr id="3" name="Content Placeholder 2">
            <a:extLst>
              <a:ext uri="{FF2B5EF4-FFF2-40B4-BE49-F238E27FC236}">
                <a16:creationId xmlns:a16="http://schemas.microsoft.com/office/drawing/2014/main" id="{30F79DF0-0074-8343-D50C-7B9611F4E926}"/>
              </a:ext>
            </a:extLst>
          </p:cNvPr>
          <p:cNvSpPr txBox="1">
            <a:spLocks/>
          </p:cNvSpPr>
          <p:nvPr/>
        </p:nvSpPr>
        <p:spPr>
          <a:xfrm>
            <a:off x="609600" y="1800225"/>
            <a:ext cx="4623881" cy="4062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pPr>
            <a:r>
              <a:rPr lang="en-US" sz="1600" b="1" dirty="0">
                <a:solidFill>
                  <a:srgbClr val="242424"/>
                </a:solidFill>
                <a:ea typeface="Tahoma" panose="020B0604030504040204" pitchFamily="34" charset="0"/>
                <a:cs typeface="Tahoma" panose="020B0604030504040204" pitchFamily="34" charset="0"/>
              </a:rPr>
              <a:t>The three functions of a communications system</a:t>
            </a:r>
            <a:r>
              <a:rPr lang="en-US" sz="1600" dirty="0">
                <a:solidFill>
                  <a:srgbClr val="242424"/>
                </a:solidFill>
                <a:ea typeface="Tahoma" panose="020B0604030504040204" pitchFamily="34" charset="0"/>
                <a:cs typeface="Tahoma" panose="020B0604030504040204" pitchFamily="34" charset="0"/>
              </a:rPr>
              <a:t> are receiving commands from Earth (uplink), transmitting data down to Earth (downlink) and transmitting or receiving information from another satellite (crosslink or inter-satellite link).</a:t>
            </a:r>
            <a:endParaRPr lang="en-US" sz="1600" b="1" i="0" dirty="0">
              <a:solidFill>
                <a:srgbClr val="242424"/>
              </a:solidFill>
              <a:effectLst/>
              <a:latin typeface="+mn-lt"/>
              <a:ea typeface="Tahoma" panose="020B0604030504040204" pitchFamily="34" charset="0"/>
              <a:cs typeface="Tahoma" panose="020B0604030504040204" pitchFamily="34" charset="0"/>
            </a:endParaRPr>
          </a:p>
          <a:p>
            <a:pPr algn="l">
              <a:buFont typeface="Wingdings" panose="05000000000000000000" pitchFamily="2" charset="2"/>
              <a:buChar char="§"/>
            </a:pPr>
            <a:r>
              <a:rPr lang="en-US" sz="1600" b="1" i="0" dirty="0">
                <a:solidFill>
                  <a:srgbClr val="242424"/>
                </a:solidFill>
                <a:effectLst/>
                <a:latin typeface="+mn-lt"/>
                <a:ea typeface="Tahoma" panose="020B0604030504040204" pitchFamily="34" charset="0"/>
                <a:cs typeface="Tahoma" panose="020B0604030504040204" pitchFamily="34" charset="0"/>
              </a:rPr>
              <a:t>Satellite</a:t>
            </a:r>
            <a:r>
              <a:rPr lang="en-US" sz="1600" b="0" i="0" dirty="0">
                <a:solidFill>
                  <a:srgbClr val="242424"/>
                </a:solidFill>
                <a:effectLst/>
                <a:latin typeface="+mn-lt"/>
                <a:ea typeface="Tahoma" panose="020B0604030504040204" pitchFamily="34" charset="0"/>
                <a:cs typeface="Tahoma" panose="020B0604030504040204" pitchFamily="34" charset="0"/>
              </a:rPr>
              <a:t>: the main component hosting all hardware and software systems as the central components, orbiting the Earth to facilitate communication over long distances.</a:t>
            </a:r>
          </a:p>
          <a:p>
            <a:pPr algn="l">
              <a:buFont typeface="Wingdings" panose="05000000000000000000" pitchFamily="2" charset="2"/>
              <a:buChar char="§"/>
            </a:pPr>
            <a:r>
              <a:rPr lang="en-US" sz="1600" b="1" i="0" dirty="0">
                <a:solidFill>
                  <a:srgbClr val="242424"/>
                </a:solidFill>
                <a:effectLst/>
                <a:latin typeface="+mn-lt"/>
                <a:ea typeface="Tahoma" panose="020B0604030504040204" pitchFamily="34" charset="0"/>
                <a:cs typeface="Tahoma" panose="020B0604030504040204" pitchFamily="34" charset="0"/>
              </a:rPr>
              <a:t>Ground Station</a:t>
            </a:r>
            <a:r>
              <a:rPr lang="en-US" sz="1600" b="0" i="0" dirty="0">
                <a:solidFill>
                  <a:srgbClr val="242424"/>
                </a:solidFill>
                <a:effectLst/>
                <a:latin typeface="+mn-lt"/>
                <a:ea typeface="Tahoma" panose="020B0604030504040204" pitchFamily="34" charset="0"/>
                <a:cs typeface="Tahoma" panose="020B0604030504040204" pitchFamily="34" charset="0"/>
              </a:rPr>
              <a:t>: Ground stations are terrestrial facilities equipped with antennas and transceivers that communicate with satellites. </a:t>
            </a:r>
          </a:p>
          <a:p>
            <a:pPr>
              <a:buFont typeface="Wingdings" panose="05000000000000000000" pitchFamily="2" charset="2"/>
              <a:buChar char="§"/>
            </a:pPr>
            <a:endParaRPr lang="en-US" sz="1600" dirty="0">
              <a:latin typeface="+mn-lt"/>
            </a:endParaRPr>
          </a:p>
        </p:txBody>
      </p:sp>
    </p:spTree>
    <p:extLst>
      <p:ext uri="{BB962C8B-B14F-4D97-AF65-F5344CB8AC3E}">
        <p14:creationId xmlns:p14="http://schemas.microsoft.com/office/powerpoint/2010/main" val="234496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Satellite Components</a:t>
            </a:r>
          </a:p>
        </p:txBody>
      </p:sp>
      <p:pic>
        <p:nvPicPr>
          <p:cNvPr id="6" name="Content Placeholder 5">
            <a:extLst>
              <a:ext uri="{FF2B5EF4-FFF2-40B4-BE49-F238E27FC236}">
                <a16:creationId xmlns:a16="http://schemas.microsoft.com/office/drawing/2014/main" id="{9740273A-BD3D-5F83-A2DC-5713C16027CD}"/>
              </a:ext>
            </a:extLst>
          </p:cNvPr>
          <p:cNvPicPr>
            <a:picLocks noGrp="1" noChangeAspect="1"/>
          </p:cNvPicPr>
          <p:nvPr>
            <p:ph sz="half" idx="4294967295"/>
          </p:nvPr>
        </p:nvPicPr>
        <p:blipFill>
          <a:blip r:embed="rId3"/>
          <a:stretch>
            <a:fillRect/>
          </a:stretch>
        </p:blipFill>
        <p:spPr>
          <a:xfrm>
            <a:off x="620313" y="1964132"/>
            <a:ext cx="7190015" cy="4110049"/>
          </a:xfrm>
          <a:prstGeom prst="rect">
            <a:avLst/>
          </a:prstGeom>
        </p:spPr>
      </p:pic>
      <p:sp>
        <p:nvSpPr>
          <p:cNvPr id="7" name="Content Placeholder 2">
            <a:extLst>
              <a:ext uri="{FF2B5EF4-FFF2-40B4-BE49-F238E27FC236}">
                <a16:creationId xmlns:a16="http://schemas.microsoft.com/office/drawing/2014/main" id="{E223A469-A000-3753-9180-0B80D18C3E45}"/>
              </a:ext>
            </a:extLst>
          </p:cNvPr>
          <p:cNvSpPr txBox="1">
            <a:spLocks/>
          </p:cNvSpPr>
          <p:nvPr/>
        </p:nvSpPr>
        <p:spPr>
          <a:xfrm>
            <a:off x="8453336" y="1800427"/>
            <a:ext cx="3129064" cy="42484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
              <a:defRPr/>
            </a:pPr>
            <a:r>
              <a:rPr lang="en-US" sz="1600" dirty="0">
                <a:solidFill>
                  <a:srgbClr val="000000"/>
                </a:solidFill>
                <a:latin typeface="+mn-lt"/>
              </a:rPr>
              <a:t>Communication modules: antenna and repeater are called </a:t>
            </a:r>
            <a:r>
              <a:rPr lang="en-US" sz="1600" b="1" dirty="0">
                <a:solidFill>
                  <a:srgbClr val="000000"/>
                </a:solidFill>
                <a:latin typeface="+mn-lt"/>
              </a:rPr>
              <a:t>payload</a:t>
            </a:r>
            <a:r>
              <a:rPr lang="en-US" sz="1600" dirty="0">
                <a:solidFill>
                  <a:srgbClr val="000000"/>
                </a:solidFill>
                <a:latin typeface="+mn-lt"/>
              </a:rPr>
              <a:t>. </a:t>
            </a:r>
          </a:p>
          <a:p>
            <a:pPr>
              <a:buFont typeface="Wingdings" panose="05000000000000000000" pitchFamily="2" charset="2"/>
              <a:buChar char="§"/>
              <a:defRPr/>
            </a:pPr>
            <a:r>
              <a:rPr lang="en-US" sz="1600" dirty="0">
                <a:solidFill>
                  <a:srgbClr val="000000"/>
                </a:solidFill>
                <a:latin typeface="+mn-lt"/>
              </a:rPr>
              <a:t>Modules that support the payload such as electric power, propulsion, telemetry, tracking, etc. are called </a:t>
            </a:r>
            <a:r>
              <a:rPr lang="en-US" sz="1600" b="1" dirty="0">
                <a:solidFill>
                  <a:srgbClr val="000000"/>
                </a:solidFill>
                <a:latin typeface="+mn-lt"/>
              </a:rPr>
              <a:t>platform</a:t>
            </a:r>
            <a:r>
              <a:rPr lang="en-US" sz="1600" dirty="0">
                <a:solidFill>
                  <a:srgbClr val="000000"/>
                </a:solidFill>
                <a:latin typeface="+mn-lt"/>
              </a:rPr>
              <a:t>. </a:t>
            </a:r>
          </a:p>
          <a:p>
            <a:pPr>
              <a:buFont typeface="Wingdings" panose="05000000000000000000" pitchFamily="2" charset="2"/>
              <a:buChar char="§"/>
            </a:pPr>
            <a:endParaRPr lang="en-US" sz="1600" dirty="0">
              <a:latin typeface="+mn-lt"/>
            </a:endParaRPr>
          </a:p>
        </p:txBody>
      </p:sp>
    </p:spTree>
    <p:extLst>
      <p:ext uri="{BB962C8B-B14F-4D97-AF65-F5344CB8AC3E}">
        <p14:creationId xmlns:p14="http://schemas.microsoft.com/office/powerpoint/2010/main" val="312159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Radiation Influences</a:t>
            </a:r>
          </a:p>
        </p:txBody>
      </p:sp>
      <p:sp>
        <p:nvSpPr>
          <p:cNvPr id="9" name="TextBox 8">
            <a:extLst>
              <a:ext uri="{FF2B5EF4-FFF2-40B4-BE49-F238E27FC236}">
                <a16:creationId xmlns:a16="http://schemas.microsoft.com/office/drawing/2014/main" id="{2EBDB208-8FB5-74FC-04E4-28BDDC851056}"/>
              </a:ext>
            </a:extLst>
          </p:cNvPr>
          <p:cNvSpPr txBox="1"/>
          <p:nvPr/>
        </p:nvSpPr>
        <p:spPr>
          <a:xfrm>
            <a:off x="619327" y="1690688"/>
            <a:ext cx="5871908" cy="3693319"/>
          </a:xfrm>
          <a:prstGeom prst="rect">
            <a:avLst/>
          </a:prstGeom>
          <a:noFill/>
        </p:spPr>
        <p:txBody>
          <a:bodyPr wrap="square">
            <a:spAutoFit/>
          </a:bodyPr>
          <a:lstStyle/>
          <a:p>
            <a:pPr marL="285750" marR="0" indent="-285750" algn="l">
              <a:buFont typeface="Wingdings" panose="05000000000000000000" pitchFamily="2" charset="2"/>
              <a:buChar char="§"/>
            </a:pPr>
            <a:r>
              <a:rPr lang="en-US" b="0" i="0" dirty="0">
                <a:effectLst/>
              </a:rPr>
              <a:t>Objects in space receive light (and heat) from the sun, but they also radiate heat into the blackness of space. </a:t>
            </a:r>
            <a:r>
              <a:rPr lang="en-US" sz="1800" b="0" i="0" u="none" strike="noStrike" baseline="0" dirty="0">
                <a:solidFill>
                  <a:srgbClr val="000000"/>
                </a:solidFill>
              </a:rPr>
              <a:t>Thermal equilibrium must be obtained. </a:t>
            </a:r>
          </a:p>
          <a:p>
            <a:pPr marL="285750" marR="0" indent="-285750" algn="l">
              <a:buFont typeface="Wingdings" panose="05000000000000000000" pitchFamily="2" charset="2"/>
              <a:buChar char="§"/>
            </a:pPr>
            <a:r>
              <a:rPr lang="en-US" sz="1800" b="0" i="0" u="none" strike="noStrike" baseline="0" dirty="0">
                <a:solidFill>
                  <a:srgbClr val="000000"/>
                </a:solidFill>
              </a:rPr>
              <a:t>There are 3 ways to transfer heat, </a:t>
            </a:r>
            <a:r>
              <a:rPr lang="en-US" b="0" i="0" dirty="0">
                <a:effectLst/>
              </a:rPr>
              <a:t>conduction, convection, and radiation. </a:t>
            </a:r>
            <a:r>
              <a:rPr lang="en-US" sz="1800" b="0" i="0" u="none" strike="noStrike" baseline="0" dirty="0">
                <a:solidFill>
                  <a:srgbClr val="000000"/>
                </a:solidFill>
              </a:rPr>
              <a:t>In the vacuum of space, there is no air or other material to conduct or </a:t>
            </a:r>
            <a:r>
              <a:rPr lang="en-US" sz="1800" b="0" i="0" u="none" strike="noStrike" baseline="0" dirty="0" err="1">
                <a:solidFill>
                  <a:srgbClr val="000000"/>
                </a:solidFill>
              </a:rPr>
              <a:t>convect</a:t>
            </a:r>
            <a:r>
              <a:rPr lang="en-US" sz="1800" b="0" i="0" u="none" strike="noStrike" baseline="0" dirty="0">
                <a:solidFill>
                  <a:srgbClr val="000000"/>
                </a:solidFill>
              </a:rPr>
              <a:t> heat away from the satellite. Instead, satellites lose heat by emitting infrared radiation.</a:t>
            </a:r>
          </a:p>
          <a:p>
            <a:pPr marL="285750" marR="0" indent="-285750" algn="l">
              <a:buFont typeface="Wingdings" panose="05000000000000000000" pitchFamily="2" charset="2"/>
              <a:buChar char="§"/>
            </a:pPr>
            <a:r>
              <a:rPr lang="en-US" sz="1800" b="0" i="0" u="none" strike="noStrike" baseline="0" dirty="0">
                <a:solidFill>
                  <a:srgbClr val="000000"/>
                </a:solidFill>
              </a:rPr>
              <a:t>Satellite temperature highly depends on the payload and can be achieved through passive means (i.e. by radiation) or in case very low temperatures are needed (e.g. radio telescope), coolant (such as liqui</a:t>
            </a:r>
            <a:r>
              <a:rPr lang="en-US" dirty="0">
                <a:solidFill>
                  <a:srgbClr val="000000"/>
                </a:solidFill>
              </a:rPr>
              <a:t>d helium) </a:t>
            </a:r>
            <a:r>
              <a:rPr lang="en-US" sz="1800" b="0" i="0" u="none" strike="noStrike" baseline="0" dirty="0">
                <a:solidFill>
                  <a:srgbClr val="000000"/>
                </a:solidFill>
              </a:rPr>
              <a:t>is present on-board.</a:t>
            </a:r>
          </a:p>
        </p:txBody>
      </p:sp>
      <p:pic>
        <p:nvPicPr>
          <p:cNvPr id="10" name="Picture 9">
            <a:extLst>
              <a:ext uri="{FF2B5EF4-FFF2-40B4-BE49-F238E27FC236}">
                <a16:creationId xmlns:a16="http://schemas.microsoft.com/office/drawing/2014/main" id="{53204F1A-1E9E-5564-1BED-84E19B71DEAE}"/>
              </a:ext>
            </a:extLst>
          </p:cNvPr>
          <p:cNvPicPr>
            <a:picLocks noChangeAspect="1"/>
          </p:cNvPicPr>
          <p:nvPr/>
        </p:nvPicPr>
        <p:blipFill>
          <a:blip r:embed="rId3"/>
          <a:stretch>
            <a:fillRect/>
          </a:stretch>
        </p:blipFill>
        <p:spPr>
          <a:xfrm>
            <a:off x="6883410" y="1797058"/>
            <a:ext cx="3949959" cy="2962469"/>
          </a:xfrm>
          <a:prstGeom prst="rect">
            <a:avLst/>
          </a:prstGeom>
        </p:spPr>
      </p:pic>
    </p:spTree>
    <p:extLst>
      <p:ext uri="{BB962C8B-B14F-4D97-AF65-F5344CB8AC3E}">
        <p14:creationId xmlns:p14="http://schemas.microsoft.com/office/powerpoint/2010/main" val="15985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Satellites rely on antennas for communication, telemetry, data transmission, and Earth observation</a:t>
            </a:r>
          </a:p>
        </p:txBody>
      </p:sp>
      <p:sp>
        <p:nvSpPr>
          <p:cNvPr id="4" name="TextBox 3">
            <a:extLst>
              <a:ext uri="{FF2B5EF4-FFF2-40B4-BE49-F238E27FC236}">
                <a16:creationId xmlns:a16="http://schemas.microsoft.com/office/drawing/2014/main" id="{1622BDB4-7416-CD4E-C84C-29580592DAF4}"/>
              </a:ext>
            </a:extLst>
          </p:cNvPr>
          <p:cNvSpPr txBox="1"/>
          <p:nvPr/>
        </p:nvSpPr>
        <p:spPr>
          <a:xfrm>
            <a:off x="619219" y="1797857"/>
            <a:ext cx="5233192" cy="2800767"/>
          </a:xfrm>
          <a:prstGeom prst="rect">
            <a:avLst/>
          </a:prstGeom>
          <a:noFill/>
        </p:spPr>
        <p:txBody>
          <a:bodyPr wrap="square">
            <a:spAutoFit/>
          </a:bodyPr>
          <a:lstStyle/>
          <a:p>
            <a:pPr marR="0" algn="l"/>
            <a:r>
              <a:rPr lang="en-US" sz="1600" b="0" i="0" u="none" strike="noStrike" baseline="0" dirty="0">
                <a:solidFill>
                  <a:srgbClr val="000000"/>
                </a:solidFill>
              </a:rPr>
              <a:t>Unlike terrestrial antennas, satellite antennas operate in the vacuum of space, demanding precise engineering and performance.</a:t>
            </a:r>
          </a:p>
          <a:p>
            <a:pPr marR="0" algn="l"/>
            <a:r>
              <a:rPr lang="en-US" sz="1600" b="0" i="0" u="none" strike="noStrike" baseline="0" dirty="0">
                <a:solidFill>
                  <a:srgbClr val="000000"/>
                </a:solidFill>
              </a:rPr>
              <a:t>Satellite antennas must fulfill the following requirements:</a:t>
            </a:r>
          </a:p>
          <a:p>
            <a:pPr marL="285750" marR="0" indent="-285750" algn="l">
              <a:buFont typeface="Wingdings" panose="05000000000000000000" pitchFamily="2" charset="2"/>
              <a:buChar char="§"/>
            </a:pPr>
            <a:r>
              <a:rPr lang="en-US" sz="1600" b="1" i="0" u="none" strike="noStrike" baseline="0" dirty="0">
                <a:solidFill>
                  <a:srgbClr val="000000"/>
                </a:solidFill>
              </a:rPr>
              <a:t>High gain</a:t>
            </a:r>
            <a:r>
              <a:rPr lang="en-US" sz="1600" b="0" i="0" u="none" strike="noStrike" baseline="0" dirty="0">
                <a:solidFill>
                  <a:srgbClr val="000000"/>
                </a:solidFill>
              </a:rPr>
              <a:t> for long-distance communication.</a:t>
            </a:r>
          </a:p>
          <a:p>
            <a:pPr marL="285750" marR="0" indent="-285750" algn="l">
              <a:buFont typeface="Wingdings" panose="05000000000000000000" pitchFamily="2" charset="2"/>
              <a:buChar char="§"/>
            </a:pPr>
            <a:r>
              <a:rPr lang="en-US" sz="1600" b="1" i="0" u="none" strike="noStrike" baseline="0" dirty="0">
                <a:solidFill>
                  <a:srgbClr val="000000"/>
                </a:solidFill>
              </a:rPr>
              <a:t>Beam control</a:t>
            </a:r>
            <a:r>
              <a:rPr lang="en-US" sz="1600" b="0" i="0" u="none" strike="noStrike" baseline="0" dirty="0">
                <a:solidFill>
                  <a:srgbClr val="000000"/>
                </a:solidFill>
              </a:rPr>
              <a:t>, either fixed or steerable.</a:t>
            </a:r>
          </a:p>
          <a:p>
            <a:pPr marL="285750" marR="0" indent="-285750" algn="l">
              <a:buFont typeface="Wingdings" panose="05000000000000000000" pitchFamily="2" charset="2"/>
              <a:buChar char="§"/>
            </a:pPr>
            <a:r>
              <a:rPr lang="en-US" sz="1600" b="1" i="0" u="none" strike="noStrike" baseline="0" dirty="0">
                <a:solidFill>
                  <a:srgbClr val="000000"/>
                </a:solidFill>
              </a:rPr>
              <a:t>Broadband capacity</a:t>
            </a:r>
            <a:r>
              <a:rPr lang="en-US" sz="1600" b="0" i="0" u="none" strike="noStrike" baseline="0" dirty="0">
                <a:solidFill>
                  <a:srgbClr val="000000"/>
                </a:solidFill>
              </a:rPr>
              <a:t> for high-throughput missions.</a:t>
            </a:r>
          </a:p>
          <a:p>
            <a:pPr marL="285750" marR="0" indent="-285750" algn="l">
              <a:buFont typeface="Wingdings" panose="05000000000000000000" pitchFamily="2" charset="2"/>
              <a:buChar char="§"/>
            </a:pPr>
            <a:r>
              <a:rPr lang="en-US" sz="1600" b="1" i="0" u="none" strike="noStrike" baseline="0" dirty="0">
                <a:solidFill>
                  <a:srgbClr val="000000"/>
                </a:solidFill>
              </a:rPr>
              <a:t>Compact &amp; lightweight</a:t>
            </a:r>
            <a:r>
              <a:rPr lang="en-US" sz="1600" b="0" i="0" u="none" strike="noStrike" baseline="0" dirty="0">
                <a:solidFill>
                  <a:srgbClr val="000000"/>
                </a:solidFill>
              </a:rPr>
              <a:t> for launch compatibility.</a:t>
            </a:r>
          </a:p>
          <a:p>
            <a:pPr marL="285750" marR="0" indent="-285750" algn="l">
              <a:buFont typeface="Wingdings" panose="05000000000000000000" pitchFamily="2" charset="2"/>
              <a:buChar char="§"/>
            </a:pPr>
            <a:r>
              <a:rPr lang="en-US" sz="1600" b="1" i="0" u="none" strike="noStrike" baseline="0" dirty="0">
                <a:solidFill>
                  <a:srgbClr val="000000"/>
                </a:solidFill>
              </a:rPr>
              <a:t>Reliability</a:t>
            </a:r>
            <a:r>
              <a:rPr lang="en-US" sz="1600" b="0" i="0" u="none" strike="noStrike" baseline="0" dirty="0">
                <a:solidFill>
                  <a:srgbClr val="000000"/>
                </a:solidFill>
              </a:rPr>
              <a:t> to survive space environments (vacuum, radiation, temperature shifts).</a:t>
            </a:r>
          </a:p>
          <a:p>
            <a:pPr marL="742950" lvl="1" indent="-285750">
              <a:buFont typeface="Wingdings" panose="05000000000000000000" pitchFamily="2" charset="2"/>
              <a:buChar char="§"/>
            </a:pPr>
            <a:endParaRPr lang="en-US" sz="1600" b="0" i="0" u="none" strike="noStrike" baseline="0" dirty="0">
              <a:solidFill>
                <a:srgbClr val="000000"/>
              </a:solidFill>
            </a:endParaRPr>
          </a:p>
        </p:txBody>
      </p:sp>
      <p:pic>
        <p:nvPicPr>
          <p:cNvPr id="3" name="Picture 2">
            <a:extLst>
              <a:ext uri="{FF2B5EF4-FFF2-40B4-BE49-F238E27FC236}">
                <a16:creationId xmlns:a16="http://schemas.microsoft.com/office/drawing/2014/main" id="{DB923C1B-7228-7A4C-92B7-94AFB21D8C79}"/>
              </a:ext>
            </a:extLst>
          </p:cNvPr>
          <p:cNvPicPr>
            <a:picLocks noChangeAspect="1"/>
          </p:cNvPicPr>
          <p:nvPr/>
        </p:nvPicPr>
        <p:blipFill>
          <a:blip r:embed="rId3"/>
          <a:stretch>
            <a:fillRect/>
          </a:stretch>
        </p:blipFill>
        <p:spPr>
          <a:xfrm>
            <a:off x="6096000" y="1797857"/>
            <a:ext cx="5487095" cy="3658063"/>
          </a:xfrm>
          <a:prstGeom prst="rect">
            <a:avLst/>
          </a:prstGeom>
        </p:spPr>
      </p:pic>
      <p:sp>
        <p:nvSpPr>
          <p:cNvPr id="5" name="TextBox 4">
            <a:extLst>
              <a:ext uri="{FF2B5EF4-FFF2-40B4-BE49-F238E27FC236}">
                <a16:creationId xmlns:a16="http://schemas.microsoft.com/office/drawing/2014/main" id="{A08F804C-E1BC-59C8-61D0-A9E60605E36E}"/>
              </a:ext>
            </a:extLst>
          </p:cNvPr>
          <p:cNvSpPr txBox="1"/>
          <p:nvPr/>
        </p:nvSpPr>
        <p:spPr>
          <a:xfrm>
            <a:off x="6096000" y="5457616"/>
            <a:ext cx="5486400" cy="246221"/>
          </a:xfrm>
          <a:prstGeom prst="rect">
            <a:avLst/>
          </a:prstGeom>
          <a:noFill/>
        </p:spPr>
        <p:txBody>
          <a:bodyPr wrap="square">
            <a:spAutoFit/>
          </a:bodyPr>
          <a:lstStyle/>
          <a:p>
            <a:r>
              <a:rPr lang="en-US" sz="1000" b="0" i="0" u="none" strike="noStrike" baseline="0" dirty="0">
                <a:solidFill>
                  <a:srgbClr val="000000"/>
                </a:solidFill>
              </a:rPr>
              <a:t>Source: </a:t>
            </a:r>
            <a:r>
              <a:rPr lang="en-US" sz="1000" dirty="0">
                <a:hlinkClick r:id="rId4"/>
              </a:rPr>
              <a:t>What Type of Antennas Are Used on Satellites? | Satellite Antenna Guide</a:t>
            </a:r>
            <a:endParaRPr lang="en-US" sz="1000" b="0" i="0" u="none" strike="noStrike" baseline="0" dirty="0">
              <a:solidFill>
                <a:srgbClr val="000000"/>
              </a:solidFill>
            </a:endParaRPr>
          </a:p>
        </p:txBody>
      </p:sp>
    </p:spTree>
    <p:extLst>
      <p:ext uri="{BB962C8B-B14F-4D97-AF65-F5344CB8AC3E}">
        <p14:creationId xmlns:p14="http://schemas.microsoft.com/office/powerpoint/2010/main" val="1233239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DF8D3C0-79A1-1CC8-C773-79952782681B}"/>
              </a:ext>
            </a:extLst>
          </p:cNvPr>
          <p:cNvPicPr>
            <a:picLocks noChangeAspect="1" noChangeArrowheads="1"/>
          </p:cNvPicPr>
          <p:nvPr/>
        </p:nvPicPr>
        <p:blipFill rotWithShape="1">
          <a:blip r:embed="rId3"/>
          <a:srcRect l="6160" t="5118" r="3556" b="4736"/>
          <a:stretch/>
        </p:blipFill>
        <p:spPr bwMode="auto">
          <a:xfrm>
            <a:off x="7955237" y="3726050"/>
            <a:ext cx="3562920" cy="23745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The subsystem, which provides the connecting link between transmitting and receiving antennas of a satellite is known as Transponder</a:t>
            </a:r>
          </a:p>
        </p:txBody>
      </p:sp>
      <p:sp>
        <p:nvSpPr>
          <p:cNvPr id="7" name="TextBox 6">
            <a:extLst>
              <a:ext uri="{FF2B5EF4-FFF2-40B4-BE49-F238E27FC236}">
                <a16:creationId xmlns:a16="http://schemas.microsoft.com/office/drawing/2014/main" id="{9B5D6DC5-A553-F71C-C8D0-E45469097682}"/>
              </a:ext>
            </a:extLst>
          </p:cNvPr>
          <p:cNvSpPr txBox="1"/>
          <p:nvPr/>
        </p:nvSpPr>
        <p:spPr>
          <a:xfrm>
            <a:off x="626050" y="1800428"/>
            <a:ext cx="10956350" cy="1815882"/>
          </a:xfrm>
          <a:prstGeom prst="rect">
            <a:avLst/>
          </a:prstGeom>
          <a:noFill/>
        </p:spPr>
        <p:txBody>
          <a:bodyPr wrap="square">
            <a:spAutoFit/>
          </a:bodyPr>
          <a:lstStyle/>
          <a:p>
            <a:pPr marL="285750" marR="0" indent="-285750" algn="l">
              <a:buFont typeface="Wingdings" panose="05000000000000000000" pitchFamily="2" charset="2"/>
              <a:buChar char="§"/>
            </a:pPr>
            <a:r>
              <a:rPr lang="en-US" sz="1600" b="0" i="1" u="none" strike="noStrike" baseline="0" dirty="0">
                <a:solidFill>
                  <a:srgbClr val="000000"/>
                </a:solidFill>
              </a:rPr>
              <a:t>Electronic device for receiving and transmitting signals</a:t>
            </a:r>
            <a:r>
              <a:rPr lang="en-US" sz="1600" b="0" i="0" u="none" strike="noStrike" baseline="0" dirty="0">
                <a:solidFill>
                  <a:srgbClr val="000000"/>
                </a:solidFill>
              </a:rPr>
              <a:t> </a:t>
            </a:r>
          </a:p>
          <a:p>
            <a:pPr marL="285750" marR="0" indent="-285750" algn="l">
              <a:buFont typeface="Wingdings" panose="05000000000000000000" pitchFamily="2" charset="2"/>
              <a:buChar char="§"/>
            </a:pPr>
            <a:r>
              <a:rPr lang="en-US" sz="1600" b="0" i="0" u="none" strike="noStrike" baseline="0" dirty="0">
                <a:solidFill>
                  <a:srgbClr val="000000"/>
                </a:solidFill>
              </a:rPr>
              <a:t>It is used to receive signal from one or more earth satellite stations and send the signals back to one or more receiving satellite earth stations. </a:t>
            </a:r>
          </a:p>
          <a:p>
            <a:pPr marL="285750" marR="0" indent="-285750" algn="l">
              <a:buFont typeface="Wingdings" panose="05000000000000000000" pitchFamily="2" charset="2"/>
              <a:buChar char="§"/>
            </a:pPr>
            <a:r>
              <a:rPr lang="en-US" sz="1600" b="0" i="0" u="none" strike="noStrike" baseline="0" dirty="0">
                <a:solidFill>
                  <a:srgbClr val="000000"/>
                </a:solidFill>
              </a:rPr>
              <a:t>Most common Heterodyne transponder. </a:t>
            </a:r>
          </a:p>
          <a:p>
            <a:pPr marL="285750" marR="0" indent="-285750" algn="l">
              <a:buFont typeface="Wingdings" panose="05000000000000000000" pitchFamily="2" charset="2"/>
              <a:buChar char="§"/>
            </a:pPr>
            <a:r>
              <a:rPr lang="en-US" sz="1600" b="0" i="0" u="none" strike="noStrike" baseline="0" dirty="0">
                <a:solidFill>
                  <a:srgbClr val="000000"/>
                </a:solidFill>
              </a:rPr>
              <a:t>Historically, only RF operations were performed usually using bent-pipe transponders and are still popular due to cost and simplicity. Recently regenerative transponders are being more frequently used.</a:t>
            </a:r>
          </a:p>
          <a:p>
            <a:endParaRPr lang="en-US" sz="1600" b="0" i="0" u="none" strike="noStrike" baseline="0" dirty="0">
              <a:solidFill>
                <a:srgbClr val="000000"/>
              </a:solidFill>
            </a:endParaRPr>
          </a:p>
        </p:txBody>
      </p:sp>
      <p:grpSp>
        <p:nvGrpSpPr>
          <p:cNvPr id="27" name="Group 26">
            <a:extLst>
              <a:ext uri="{FF2B5EF4-FFF2-40B4-BE49-F238E27FC236}">
                <a16:creationId xmlns:a16="http://schemas.microsoft.com/office/drawing/2014/main" id="{79589F46-B85C-D098-CA18-0D7A3B0D9B40}"/>
              </a:ext>
            </a:extLst>
          </p:cNvPr>
          <p:cNvGrpSpPr>
            <a:grpSpLocks noChangeAspect="1"/>
          </p:cNvGrpSpPr>
          <p:nvPr/>
        </p:nvGrpSpPr>
        <p:grpSpPr>
          <a:xfrm>
            <a:off x="1030882" y="3896012"/>
            <a:ext cx="6033072" cy="1645920"/>
            <a:chOff x="469258" y="4076040"/>
            <a:chExt cx="6670087" cy="1819708"/>
          </a:xfrm>
        </p:grpSpPr>
        <p:sp>
          <p:nvSpPr>
            <p:cNvPr id="6" name="Rectangle 5">
              <a:extLst>
                <a:ext uri="{FF2B5EF4-FFF2-40B4-BE49-F238E27FC236}">
                  <a16:creationId xmlns:a16="http://schemas.microsoft.com/office/drawing/2014/main" id="{1EF00520-4345-185E-EF7D-8B456878DFC4}"/>
                </a:ext>
              </a:extLst>
            </p:cNvPr>
            <p:cNvSpPr/>
            <p:nvPr/>
          </p:nvSpPr>
          <p:spPr>
            <a:xfrm>
              <a:off x="2229750" y="4076040"/>
              <a:ext cx="1346675" cy="54399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Duplexer</a:t>
              </a:r>
            </a:p>
          </p:txBody>
        </p:sp>
        <p:sp>
          <p:nvSpPr>
            <p:cNvPr id="8" name="Rectangle 7">
              <a:extLst>
                <a:ext uri="{FF2B5EF4-FFF2-40B4-BE49-F238E27FC236}">
                  <a16:creationId xmlns:a16="http://schemas.microsoft.com/office/drawing/2014/main" id="{E10ABBC3-6B47-F2CF-0659-496647E8D827}"/>
                </a:ext>
              </a:extLst>
            </p:cNvPr>
            <p:cNvSpPr/>
            <p:nvPr/>
          </p:nvSpPr>
          <p:spPr>
            <a:xfrm>
              <a:off x="2229750" y="5351757"/>
              <a:ext cx="1346675" cy="54399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LNA</a:t>
              </a:r>
            </a:p>
          </p:txBody>
        </p:sp>
        <p:sp>
          <p:nvSpPr>
            <p:cNvPr id="9" name="Rectangle 8">
              <a:extLst>
                <a:ext uri="{FF2B5EF4-FFF2-40B4-BE49-F238E27FC236}">
                  <a16:creationId xmlns:a16="http://schemas.microsoft.com/office/drawing/2014/main" id="{32C1C6D1-E8F4-EB96-A966-EF8BA4C0B2E6}"/>
                </a:ext>
              </a:extLst>
            </p:cNvPr>
            <p:cNvSpPr/>
            <p:nvPr/>
          </p:nvSpPr>
          <p:spPr>
            <a:xfrm>
              <a:off x="4011210" y="5351757"/>
              <a:ext cx="1346675" cy="54399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Carrier processor</a:t>
              </a:r>
            </a:p>
          </p:txBody>
        </p:sp>
        <p:sp>
          <p:nvSpPr>
            <p:cNvPr id="10" name="Rectangle 9">
              <a:extLst>
                <a:ext uri="{FF2B5EF4-FFF2-40B4-BE49-F238E27FC236}">
                  <a16:creationId xmlns:a16="http://schemas.microsoft.com/office/drawing/2014/main" id="{A7A85CCB-99BF-54EB-8637-ECF8B5150A99}"/>
                </a:ext>
              </a:extLst>
            </p:cNvPr>
            <p:cNvSpPr/>
            <p:nvPr/>
          </p:nvSpPr>
          <p:spPr>
            <a:xfrm>
              <a:off x="5792670" y="5351757"/>
              <a:ext cx="1346675" cy="54399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HPA</a:t>
              </a:r>
            </a:p>
          </p:txBody>
        </p:sp>
        <p:sp>
          <p:nvSpPr>
            <p:cNvPr id="11" name="Rectangle 10">
              <a:extLst>
                <a:ext uri="{FF2B5EF4-FFF2-40B4-BE49-F238E27FC236}">
                  <a16:creationId xmlns:a16="http://schemas.microsoft.com/office/drawing/2014/main" id="{CD40577C-89A3-4723-7DF8-C81676481CC6}"/>
                </a:ext>
              </a:extLst>
            </p:cNvPr>
            <p:cNvSpPr/>
            <p:nvPr/>
          </p:nvSpPr>
          <p:spPr>
            <a:xfrm>
              <a:off x="469258" y="4076040"/>
              <a:ext cx="1346675" cy="54399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Satellite antenna</a:t>
              </a:r>
            </a:p>
          </p:txBody>
        </p:sp>
        <p:grpSp>
          <p:nvGrpSpPr>
            <p:cNvPr id="16" name="Group 15">
              <a:extLst>
                <a:ext uri="{FF2B5EF4-FFF2-40B4-BE49-F238E27FC236}">
                  <a16:creationId xmlns:a16="http://schemas.microsoft.com/office/drawing/2014/main" id="{E014C137-72ED-FE4F-F104-987351CED423}"/>
                </a:ext>
              </a:extLst>
            </p:cNvPr>
            <p:cNvGrpSpPr/>
            <p:nvPr/>
          </p:nvGrpSpPr>
          <p:grpSpPr>
            <a:xfrm>
              <a:off x="1815932" y="4281360"/>
              <a:ext cx="413818" cy="133350"/>
              <a:chOff x="1815932" y="4348036"/>
              <a:chExt cx="413818" cy="133350"/>
            </a:xfrm>
          </p:grpSpPr>
          <p:cxnSp>
            <p:nvCxnSpPr>
              <p:cNvPr id="13" name="Straight Arrow Connector 12">
                <a:extLst>
                  <a:ext uri="{FF2B5EF4-FFF2-40B4-BE49-F238E27FC236}">
                    <a16:creationId xmlns:a16="http://schemas.microsoft.com/office/drawing/2014/main" id="{7C4BF259-368E-C52C-815A-5E2F926D52C1}"/>
                  </a:ext>
                </a:extLst>
              </p:cNvPr>
              <p:cNvCxnSpPr>
                <a:stCxn id="11" idx="3"/>
                <a:endCxn id="6" idx="1"/>
              </p:cNvCxnSpPr>
              <p:nvPr/>
            </p:nvCxnSpPr>
            <p:spPr>
              <a:xfrm>
                <a:off x="1815933" y="4348036"/>
                <a:ext cx="413817" cy="0"/>
              </a:xfrm>
              <a:prstGeom prst="straightConnector1">
                <a:avLst/>
              </a:prstGeom>
              <a:ln w="19050">
                <a:headEnd type="triangle" w="med" len="med"/>
                <a:tailEnd type="none" w="med" len="med"/>
              </a:ln>
            </p:spPr>
            <p:style>
              <a:lnRef idx="2">
                <a:schemeClr val="dk1"/>
              </a:lnRef>
              <a:fillRef idx="1">
                <a:schemeClr val="lt1"/>
              </a:fillRef>
              <a:effectRef idx="0">
                <a:schemeClr val="dk1"/>
              </a:effectRef>
              <a:fontRef idx="minor">
                <a:schemeClr val="dk1"/>
              </a:fontRef>
            </p:style>
          </p:cxnSp>
          <p:cxnSp>
            <p:nvCxnSpPr>
              <p:cNvPr id="15" name="Straight Arrow Connector 14">
                <a:extLst>
                  <a:ext uri="{FF2B5EF4-FFF2-40B4-BE49-F238E27FC236}">
                    <a16:creationId xmlns:a16="http://schemas.microsoft.com/office/drawing/2014/main" id="{C3DB4148-6141-4560-552E-E3DE709EB780}"/>
                  </a:ext>
                </a:extLst>
              </p:cNvPr>
              <p:cNvCxnSpPr/>
              <p:nvPr/>
            </p:nvCxnSpPr>
            <p:spPr>
              <a:xfrm>
                <a:off x="1815932" y="4481386"/>
                <a:ext cx="413817" cy="0"/>
              </a:xfrm>
              <a:prstGeom prst="straightConnector1">
                <a:avLst/>
              </a:prstGeom>
              <a:ln w="19050">
                <a:headEnd type="none" w="med" len="med"/>
                <a:tailEnd type="triangle" w="med" len="med"/>
              </a:ln>
            </p:spPr>
            <p:style>
              <a:lnRef idx="2">
                <a:schemeClr val="dk1"/>
              </a:lnRef>
              <a:fillRef idx="1">
                <a:schemeClr val="lt1"/>
              </a:fillRef>
              <a:effectRef idx="0">
                <a:schemeClr val="dk1"/>
              </a:effectRef>
              <a:fontRef idx="minor">
                <a:schemeClr val="dk1"/>
              </a:fontRef>
            </p:style>
          </p:cxnSp>
        </p:grpSp>
        <p:cxnSp>
          <p:nvCxnSpPr>
            <p:cNvPr id="18" name="Connector: Elbow 17">
              <a:extLst>
                <a:ext uri="{FF2B5EF4-FFF2-40B4-BE49-F238E27FC236}">
                  <a16:creationId xmlns:a16="http://schemas.microsoft.com/office/drawing/2014/main" id="{9109D054-AD6B-03AF-3C2F-E2C6B398CA83}"/>
                </a:ext>
              </a:extLst>
            </p:cNvPr>
            <p:cNvCxnSpPr>
              <a:stCxn id="10" idx="3"/>
              <a:endCxn id="6" idx="3"/>
            </p:cNvCxnSpPr>
            <p:nvPr/>
          </p:nvCxnSpPr>
          <p:spPr>
            <a:xfrm flipH="1" flipV="1">
              <a:off x="3576425" y="4348036"/>
              <a:ext cx="3562920" cy="1275717"/>
            </a:xfrm>
            <a:prstGeom prst="bentConnector3">
              <a:avLst>
                <a:gd name="adj1" fmla="val -6416"/>
              </a:avLst>
            </a:prstGeom>
            <a:ln w="19050">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20" name="Straight Arrow Connector 19">
              <a:extLst>
                <a:ext uri="{FF2B5EF4-FFF2-40B4-BE49-F238E27FC236}">
                  <a16:creationId xmlns:a16="http://schemas.microsoft.com/office/drawing/2014/main" id="{2BE1A5BA-89D7-EB7F-73A4-35F14FDAF1FC}"/>
                </a:ext>
              </a:extLst>
            </p:cNvPr>
            <p:cNvCxnSpPr>
              <a:stCxn id="6" idx="2"/>
              <a:endCxn id="8" idx="0"/>
            </p:cNvCxnSpPr>
            <p:nvPr/>
          </p:nvCxnSpPr>
          <p:spPr>
            <a:xfrm>
              <a:off x="2903088" y="4620031"/>
              <a:ext cx="0" cy="731726"/>
            </a:xfrm>
            <a:prstGeom prst="straightConnector1">
              <a:avLst/>
            </a:prstGeom>
            <a:ln w="19050">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21" name="Straight Arrow Connector 20">
              <a:extLst>
                <a:ext uri="{FF2B5EF4-FFF2-40B4-BE49-F238E27FC236}">
                  <a16:creationId xmlns:a16="http://schemas.microsoft.com/office/drawing/2014/main" id="{E9A03CC2-5C7D-3ABA-240D-91C5BB778654}"/>
                </a:ext>
              </a:extLst>
            </p:cNvPr>
            <p:cNvCxnSpPr>
              <a:cxnSpLocks/>
              <a:stCxn id="8" idx="3"/>
              <a:endCxn id="9" idx="1"/>
            </p:cNvCxnSpPr>
            <p:nvPr/>
          </p:nvCxnSpPr>
          <p:spPr>
            <a:xfrm>
              <a:off x="3576425" y="5623753"/>
              <a:ext cx="434785" cy="0"/>
            </a:xfrm>
            <a:prstGeom prst="straightConnector1">
              <a:avLst/>
            </a:prstGeom>
            <a:ln w="19050">
              <a:headEnd type="none" w="med" len="med"/>
              <a:tailEnd type="triangle" w="med" len="med"/>
            </a:ln>
          </p:spPr>
          <p:style>
            <a:lnRef idx="2">
              <a:schemeClr val="dk1"/>
            </a:lnRef>
            <a:fillRef idx="1">
              <a:schemeClr val="lt1"/>
            </a:fillRef>
            <a:effectRef idx="0">
              <a:schemeClr val="dk1"/>
            </a:effectRef>
            <a:fontRef idx="minor">
              <a:schemeClr val="dk1"/>
            </a:fontRef>
          </p:style>
        </p:cxnSp>
        <p:cxnSp>
          <p:nvCxnSpPr>
            <p:cNvPr id="24" name="Straight Arrow Connector 23">
              <a:extLst>
                <a:ext uri="{FF2B5EF4-FFF2-40B4-BE49-F238E27FC236}">
                  <a16:creationId xmlns:a16="http://schemas.microsoft.com/office/drawing/2014/main" id="{33F917D7-AFE3-439A-8A0A-744BF01658E1}"/>
                </a:ext>
              </a:extLst>
            </p:cNvPr>
            <p:cNvCxnSpPr>
              <a:cxnSpLocks/>
              <a:stCxn id="9" idx="3"/>
              <a:endCxn id="10" idx="1"/>
            </p:cNvCxnSpPr>
            <p:nvPr/>
          </p:nvCxnSpPr>
          <p:spPr>
            <a:xfrm>
              <a:off x="5357885" y="5623753"/>
              <a:ext cx="434785" cy="0"/>
            </a:xfrm>
            <a:prstGeom prst="straightConnector1">
              <a:avLst/>
            </a:prstGeom>
            <a:ln w="19050">
              <a:headEnd type="none" w="med" len="med"/>
              <a:tailEnd type="triangle" w="med" len="med"/>
            </a:ln>
          </p:spPr>
          <p:style>
            <a:lnRef idx="2">
              <a:schemeClr val="dk1"/>
            </a:lnRef>
            <a:fillRef idx="1">
              <a:schemeClr val="lt1"/>
            </a:fillRef>
            <a:effectRef idx="0">
              <a:schemeClr val="dk1"/>
            </a:effectRef>
            <a:fontRef idx="minor">
              <a:schemeClr val="dk1"/>
            </a:fontRef>
          </p:style>
        </p:cxnSp>
      </p:grpSp>
    </p:spTree>
    <p:extLst>
      <p:ext uri="{BB962C8B-B14F-4D97-AF65-F5344CB8AC3E}">
        <p14:creationId xmlns:p14="http://schemas.microsoft.com/office/powerpoint/2010/main" val="155144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571CD04-FF2F-B398-D819-C78EDC77FECE}"/>
              </a:ext>
            </a:extLst>
          </p:cNvPr>
          <p:cNvSpPr txBox="1"/>
          <p:nvPr/>
        </p:nvSpPr>
        <p:spPr>
          <a:xfrm>
            <a:off x="609600" y="4547506"/>
            <a:ext cx="10972799" cy="1569660"/>
          </a:xfrm>
          <a:prstGeom prst="rect">
            <a:avLst/>
          </a:prstGeom>
          <a:noFill/>
        </p:spPr>
        <p:txBody>
          <a:bodyPr wrap="square">
            <a:spAutoFit/>
          </a:bodyPr>
          <a:lstStyle/>
          <a:p>
            <a:pPr marL="285750" indent="-285750" algn="just">
              <a:buFont typeface="Wingdings" panose="05000000000000000000" pitchFamily="2" charset="2"/>
              <a:buChar char="§"/>
            </a:pPr>
            <a:r>
              <a:rPr lang="en-US" sz="1600" b="1" i="0" dirty="0">
                <a:solidFill>
                  <a:srgbClr val="000000"/>
                </a:solidFill>
                <a:effectLst/>
                <a:ea typeface="Tahoma" panose="020B0604030504040204" pitchFamily="34" charset="0"/>
                <a:cs typeface="Tahoma" panose="020B0604030504040204" pitchFamily="34" charset="0"/>
              </a:rPr>
              <a:t>Duplexer</a:t>
            </a:r>
            <a:r>
              <a:rPr lang="en-US" sz="1600" b="0" i="0" dirty="0">
                <a:solidFill>
                  <a:srgbClr val="000000"/>
                </a:solidFill>
                <a:effectLst/>
                <a:ea typeface="Tahoma" panose="020B0604030504040204" pitchFamily="34" charset="0"/>
                <a:cs typeface="Tahoma" panose="020B0604030504040204" pitchFamily="34" charset="0"/>
              </a:rPr>
              <a:t> is a two-way microwave gate. It receives uplink signal from the satellite antenna and transmits downlink signal to the satellite antenna.</a:t>
            </a:r>
          </a:p>
          <a:p>
            <a:pPr marL="285750" indent="-285750" algn="just">
              <a:buFont typeface="Wingdings" panose="05000000000000000000" pitchFamily="2" charset="2"/>
              <a:buChar char="§"/>
            </a:pPr>
            <a:r>
              <a:rPr lang="en-US" sz="1600" b="1" i="0" dirty="0">
                <a:solidFill>
                  <a:srgbClr val="000000"/>
                </a:solidFill>
                <a:effectLst/>
                <a:ea typeface="Tahoma" panose="020B0604030504040204" pitchFamily="34" charset="0"/>
                <a:cs typeface="Tahoma" panose="020B0604030504040204" pitchFamily="34" charset="0"/>
              </a:rPr>
              <a:t>Low Noise Amplifier</a:t>
            </a:r>
            <a:r>
              <a:rPr lang="en-US" sz="1600" b="0" i="0" dirty="0">
                <a:solidFill>
                  <a:srgbClr val="000000"/>
                </a:solidFill>
                <a:effectLst/>
                <a:ea typeface="Tahoma" panose="020B0604030504040204" pitchFamily="34" charset="0"/>
                <a:cs typeface="Tahoma" panose="020B0604030504040204" pitchFamily="34" charset="0"/>
              </a:rPr>
              <a:t> (LNA) amplifies the weak received signal.</a:t>
            </a:r>
          </a:p>
          <a:p>
            <a:pPr marL="285750" indent="-285750" algn="just">
              <a:buFont typeface="Wingdings" panose="05000000000000000000" pitchFamily="2" charset="2"/>
              <a:buChar char="§"/>
            </a:pPr>
            <a:r>
              <a:rPr lang="en-US" sz="1600" b="1" i="0" dirty="0">
                <a:solidFill>
                  <a:srgbClr val="000000"/>
                </a:solidFill>
                <a:effectLst/>
                <a:ea typeface="Tahoma" panose="020B0604030504040204" pitchFamily="34" charset="0"/>
                <a:cs typeface="Tahoma" panose="020B0604030504040204" pitchFamily="34" charset="0"/>
              </a:rPr>
              <a:t>Carrier Processor</a:t>
            </a:r>
            <a:r>
              <a:rPr lang="en-US" sz="1600" b="0" i="0" dirty="0">
                <a:solidFill>
                  <a:srgbClr val="000000"/>
                </a:solidFill>
                <a:effectLst/>
                <a:ea typeface="Tahoma" panose="020B0604030504040204" pitchFamily="34" charset="0"/>
                <a:cs typeface="Tahoma" panose="020B0604030504040204" pitchFamily="34" charset="0"/>
              </a:rPr>
              <a:t> performs the frequency down conversion of received signal (uplink). This block determines the type of transponder.</a:t>
            </a:r>
          </a:p>
          <a:p>
            <a:pPr marL="285750" indent="-285750" algn="just">
              <a:buFont typeface="Wingdings" panose="05000000000000000000" pitchFamily="2" charset="2"/>
              <a:buChar char="§"/>
            </a:pPr>
            <a:r>
              <a:rPr lang="en-US" sz="1600" b="1" i="0" dirty="0">
                <a:solidFill>
                  <a:srgbClr val="000000"/>
                </a:solidFill>
                <a:effectLst/>
                <a:ea typeface="Tahoma" panose="020B0604030504040204" pitchFamily="34" charset="0"/>
                <a:cs typeface="Tahoma" panose="020B0604030504040204" pitchFamily="34" charset="0"/>
              </a:rPr>
              <a:t>Power Amplifier</a:t>
            </a:r>
            <a:r>
              <a:rPr lang="en-US" sz="1600" b="0" i="0" dirty="0">
                <a:solidFill>
                  <a:srgbClr val="000000"/>
                </a:solidFill>
                <a:effectLst/>
                <a:ea typeface="Tahoma" panose="020B0604030504040204" pitchFamily="34" charset="0"/>
                <a:cs typeface="Tahoma" panose="020B0604030504040204" pitchFamily="34" charset="0"/>
              </a:rPr>
              <a:t> amplifies the signal power to the required level.</a:t>
            </a:r>
          </a:p>
        </p:txBody>
      </p:sp>
      <p:sp>
        <p:nvSpPr>
          <p:cNvPr id="2" name="Title 1"/>
          <p:cNvSpPr>
            <a:spLocks noGrp="1"/>
          </p:cNvSpPr>
          <p:nvPr>
            <p:ph type="title"/>
          </p:nvPr>
        </p:nvSpPr>
        <p:spPr>
          <a:xfrm>
            <a:off x="883443" y="397582"/>
            <a:ext cx="10515600" cy="1325563"/>
          </a:xfrm>
        </p:spPr>
        <p:txBody>
          <a:bodyPr>
            <a:normAutofit/>
          </a:bodyPr>
          <a:lstStyle/>
          <a:p>
            <a:r>
              <a:rPr lang="en-US" dirty="0"/>
              <a:t>Transponder structure</a:t>
            </a:r>
          </a:p>
        </p:txBody>
      </p:sp>
      <p:sp>
        <p:nvSpPr>
          <p:cNvPr id="121" name="Rectangle 120">
            <a:extLst>
              <a:ext uri="{FF2B5EF4-FFF2-40B4-BE49-F238E27FC236}">
                <a16:creationId xmlns:a16="http://schemas.microsoft.com/office/drawing/2014/main" id="{1FB960FA-F410-3147-263B-678C0C80BF46}"/>
              </a:ext>
            </a:extLst>
          </p:cNvPr>
          <p:cNvSpPr/>
          <p:nvPr/>
        </p:nvSpPr>
        <p:spPr>
          <a:xfrm>
            <a:off x="1236031" y="1308633"/>
            <a:ext cx="4156168" cy="1559611"/>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81" name="Rectangle 80">
            <a:extLst>
              <a:ext uri="{FF2B5EF4-FFF2-40B4-BE49-F238E27FC236}">
                <a16:creationId xmlns:a16="http://schemas.microsoft.com/office/drawing/2014/main" id="{08248E67-CD5B-8284-8C1E-2B44CDD92E9A}"/>
              </a:ext>
            </a:extLst>
          </p:cNvPr>
          <p:cNvSpPr/>
          <p:nvPr/>
        </p:nvSpPr>
        <p:spPr>
          <a:xfrm>
            <a:off x="4793964" y="1689470"/>
            <a:ext cx="488797" cy="72021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10" name="Rectangle 9">
            <a:extLst>
              <a:ext uri="{FF2B5EF4-FFF2-40B4-BE49-F238E27FC236}">
                <a16:creationId xmlns:a16="http://schemas.microsoft.com/office/drawing/2014/main" id="{1AB91278-C2DD-2F94-AD21-8859A1777069}"/>
              </a:ext>
            </a:extLst>
          </p:cNvPr>
          <p:cNvSpPr/>
          <p:nvPr/>
        </p:nvSpPr>
        <p:spPr>
          <a:xfrm>
            <a:off x="1350749" y="1906373"/>
            <a:ext cx="588306" cy="31338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Input Filter</a:t>
            </a:r>
          </a:p>
        </p:txBody>
      </p:sp>
      <p:sp>
        <p:nvSpPr>
          <p:cNvPr id="11" name="Rectangle 10">
            <a:extLst>
              <a:ext uri="{FF2B5EF4-FFF2-40B4-BE49-F238E27FC236}">
                <a16:creationId xmlns:a16="http://schemas.microsoft.com/office/drawing/2014/main" id="{5D2FD059-2644-6F80-CE5C-DE482A29C05F}"/>
              </a:ext>
            </a:extLst>
          </p:cNvPr>
          <p:cNvSpPr/>
          <p:nvPr/>
        </p:nvSpPr>
        <p:spPr>
          <a:xfrm>
            <a:off x="2096109" y="1956042"/>
            <a:ext cx="588306" cy="214048"/>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LNA</a:t>
            </a:r>
          </a:p>
        </p:txBody>
      </p:sp>
      <p:sp>
        <p:nvSpPr>
          <p:cNvPr id="12" name="Rectangle 11">
            <a:extLst>
              <a:ext uri="{FF2B5EF4-FFF2-40B4-BE49-F238E27FC236}">
                <a16:creationId xmlns:a16="http://schemas.microsoft.com/office/drawing/2014/main" id="{D6E3F8DA-02DB-FADF-8098-BDF814251C11}"/>
              </a:ext>
            </a:extLst>
          </p:cNvPr>
          <p:cNvSpPr/>
          <p:nvPr/>
        </p:nvSpPr>
        <p:spPr>
          <a:xfrm>
            <a:off x="3572155" y="1702959"/>
            <a:ext cx="488797" cy="720214"/>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cxnSp>
        <p:nvCxnSpPr>
          <p:cNvPr id="28" name="Straight Arrow Connector 27">
            <a:extLst>
              <a:ext uri="{FF2B5EF4-FFF2-40B4-BE49-F238E27FC236}">
                <a16:creationId xmlns:a16="http://schemas.microsoft.com/office/drawing/2014/main" id="{32871284-0090-E887-9E46-7B39879483F6}"/>
              </a:ext>
            </a:extLst>
          </p:cNvPr>
          <p:cNvCxnSpPr>
            <a:cxnSpLocks/>
            <a:stCxn id="10" idx="3"/>
            <a:endCxn id="11" idx="1"/>
          </p:cNvCxnSpPr>
          <p:nvPr/>
        </p:nvCxnSpPr>
        <p:spPr>
          <a:xfrm flipV="1">
            <a:off x="1939055" y="2063067"/>
            <a:ext cx="157054" cy="1"/>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Connector: Elbow 16">
            <a:extLst>
              <a:ext uri="{FF2B5EF4-FFF2-40B4-BE49-F238E27FC236}">
                <a16:creationId xmlns:a16="http://schemas.microsoft.com/office/drawing/2014/main" id="{9092CB4C-752E-F184-C6B7-268F52B9A05A}"/>
              </a:ext>
            </a:extLst>
          </p:cNvPr>
          <p:cNvCxnSpPr>
            <a:cxnSpLocks/>
            <a:stCxn id="129" idx="7"/>
            <a:endCxn id="10" idx="1"/>
          </p:cNvCxnSpPr>
          <p:nvPr/>
        </p:nvCxnSpPr>
        <p:spPr>
          <a:xfrm rot="5400000" flipH="1" flipV="1">
            <a:off x="818463" y="2367941"/>
            <a:ext cx="837159" cy="227414"/>
          </a:xfrm>
          <a:prstGeom prst="bentConnector2">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1503F88D-A303-3A79-0088-6B019B01A832}"/>
              </a:ext>
            </a:extLst>
          </p:cNvPr>
          <p:cNvSpPr/>
          <p:nvPr/>
        </p:nvSpPr>
        <p:spPr>
          <a:xfrm>
            <a:off x="4251055" y="1693356"/>
            <a:ext cx="352807" cy="11066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29" name="Rectangle 28">
            <a:extLst>
              <a:ext uri="{FF2B5EF4-FFF2-40B4-BE49-F238E27FC236}">
                <a16:creationId xmlns:a16="http://schemas.microsoft.com/office/drawing/2014/main" id="{F85A8DED-BDAD-D01A-7CCE-836C74914848}"/>
              </a:ext>
            </a:extLst>
          </p:cNvPr>
          <p:cNvSpPr/>
          <p:nvPr/>
        </p:nvSpPr>
        <p:spPr>
          <a:xfrm>
            <a:off x="3989549" y="1719326"/>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33" name="Rectangle 32">
            <a:extLst>
              <a:ext uri="{FF2B5EF4-FFF2-40B4-BE49-F238E27FC236}">
                <a16:creationId xmlns:a16="http://schemas.microsoft.com/office/drawing/2014/main" id="{921F6D44-DB65-6DB8-D20C-8F509FF95EE7}"/>
              </a:ext>
            </a:extLst>
          </p:cNvPr>
          <p:cNvSpPr/>
          <p:nvPr/>
        </p:nvSpPr>
        <p:spPr>
          <a:xfrm>
            <a:off x="4800651" y="1719326"/>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cxnSp>
        <p:nvCxnSpPr>
          <p:cNvPr id="37" name="Straight Arrow Connector 36">
            <a:extLst>
              <a:ext uri="{FF2B5EF4-FFF2-40B4-BE49-F238E27FC236}">
                <a16:creationId xmlns:a16="http://schemas.microsoft.com/office/drawing/2014/main" id="{F0BCAA4D-7873-8DCF-264F-F890162BA9E4}"/>
              </a:ext>
            </a:extLst>
          </p:cNvPr>
          <p:cNvCxnSpPr>
            <a:cxnSpLocks/>
            <a:stCxn id="29" idx="3"/>
            <a:endCxn id="24" idx="1"/>
          </p:cNvCxnSpPr>
          <p:nvPr/>
        </p:nvCxnSpPr>
        <p:spPr>
          <a:xfrm>
            <a:off x="4051199" y="1748689"/>
            <a:ext cx="199856"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2C4D058E-6381-1526-BF5B-67150B8192BF}"/>
              </a:ext>
            </a:extLst>
          </p:cNvPr>
          <p:cNvCxnSpPr>
            <a:cxnSpLocks/>
            <a:stCxn id="24" idx="3"/>
            <a:endCxn id="33" idx="1"/>
          </p:cNvCxnSpPr>
          <p:nvPr/>
        </p:nvCxnSpPr>
        <p:spPr>
          <a:xfrm>
            <a:off x="4603862" y="1748689"/>
            <a:ext cx="19678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2" name="Oval 51">
            <a:extLst>
              <a:ext uri="{FF2B5EF4-FFF2-40B4-BE49-F238E27FC236}">
                <a16:creationId xmlns:a16="http://schemas.microsoft.com/office/drawing/2014/main" id="{A59573F2-2062-B74B-15F4-2FC796F2A374}"/>
              </a:ext>
            </a:extLst>
          </p:cNvPr>
          <p:cNvSpPr/>
          <p:nvPr/>
        </p:nvSpPr>
        <p:spPr>
          <a:xfrm>
            <a:off x="2913290" y="1942407"/>
            <a:ext cx="253336" cy="24132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53" name="Straight Arrow Connector 52">
            <a:extLst>
              <a:ext uri="{FF2B5EF4-FFF2-40B4-BE49-F238E27FC236}">
                <a16:creationId xmlns:a16="http://schemas.microsoft.com/office/drawing/2014/main" id="{20D5892B-FD4F-F7F5-267B-7DD495164F36}"/>
              </a:ext>
            </a:extLst>
          </p:cNvPr>
          <p:cNvCxnSpPr>
            <a:cxnSpLocks/>
            <a:stCxn id="11" idx="3"/>
            <a:endCxn id="52" idx="2"/>
          </p:cNvCxnSpPr>
          <p:nvPr/>
        </p:nvCxnSpPr>
        <p:spPr>
          <a:xfrm>
            <a:off x="2684415" y="2063067"/>
            <a:ext cx="228875"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1275ACE2-9603-A3BF-0B03-A612850F5E13}"/>
              </a:ext>
            </a:extLst>
          </p:cNvPr>
          <p:cNvCxnSpPr>
            <a:stCxn id="52" idx="1"/>
            <a:endCxn id="52" idx="5"/>
          </p:cNvCxnSpPr>
          <p:nvPr/>
        </p:nvCxnSpPr>
        <p:spPr>
          <a:xfrm>
            <a:off x="2950390" y="1977747"/>
            <a:ext cx="179135" cy="170639"/>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16FFCDA5-9594-5AB9-A0BF-B189F70032BB}"/>
              </a:ext>
            </a:extLst>
          </p:cNvPr>
          <p:cNvCxnSpPr>
            <a:cxnSpLocks/>
            <a:stCxn id="52" idx="7"/>
            <a:endCxn id="52" idx="3"/>
          </p:cNvCxnSpPr>
          <p:nvPr/>
        </p:nvCxnSpPr>
        <p:spPr>
          <a:xfrm flipH="1">
            <a:off x="2950390" y="1977747"/>
            <a:ext cx="179135" cy="170639"/>
          </a:xfrm>
          <a:prstGeom prst="line">
            <a:avLst/>
          </a:prstGeom>
          <a:ln w="19050"/>
        </p:spPr>
        <p:style>
          <a:lnRef idx="2">
            <a:schemeClr val="dk1"/>
          </a:lnRef>
          <a:fillRef idx="1">
            <a:schemeClr val="lt1"/>
          </a:fillRef>
          <a:effectRef idx="0">
            <a:schemeClr val="dk1"/>
          </a:effectRef>
          <a:fontRef idx="minor">
            <a:schemeClr val="dk1"/>
          </a:fontRef>
        </p:style>
      </p:cxnSp>
      <p:sp>
        <p:nvSpPr>
          <p:cNvPr id="61" name="Oval 60">
            <a:extLst>
              <a:ext uri="{FF2B5EF4-FFF2-40B4-BE49-F238E27FC236}">
                <a16:creationId xmlns:a16="http://schemas.microsoft.com/office/drawing/2014/main" id="{66EE5F6C-B3B8-DF43-068F-84A1B190967E}"/>
              </a:ext>
            </a:extLst>
          </p:cNvPr>
          <p:cNvSpPr/>
          <p:nvPr/>
        </p:nvSpPr>
        <p:spPr>
          <a:xfrm flipH="1">
            <a:off x="2913290" y="2290751"/>
            <a:ext cx="253336" cy="24132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endParaRPr lang="en-US" dirty="0">
              <a:solidFill>
                <a:schemeClr val="dk1"/>
              </a:solidFill>
              <a:latin typeface="Courier New" panose="02070309020205020404" pitchFamily="49" charset="0"/>
              <a:cs typeface="Courier New" panose="02070309020205020404" pitchFamily="49" charset="0"/>
            </a:endParaRPr>
          </a:p>
        </p:txBody>
      </p:sp>
      <p:cxnSp>
        <p:nvCxnSpPr>
          <p:cNvPr id="68" name="Straight Arrow Connector 67">
            <a:extLst>
              <a:ext uri="{FF2B5EF4-FFF2-40B4-BE49-F238E27FC236}">
                <a16:creationId xmlns:a16="http://schemas.microsoft.com/office/drawing/2014/main" id="{4BF7F395-99AC-C280-03B1-B269A7E8AEB0}"/>
              </a:ext>
            </a:extLst>
          </p:cNvPr>
          <p:cNvCxnSpPr>
            <a:cxnSpLocks/>
            <a:stCxn id="61" idx="0"/>
            <a:endCxn id="52" idx="4"/>
          </p:cNvCxnSpPr>
          <p:nvPr/>
        </p:nvCxnSpPr>
        <p:spPr>
          <a:xfrm flipV="1">
            <a:off x="3039958" y="2183726"/>
            <a:ext cx="0" cy="107024"/>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C7C118C3-35AC-73B1-A5F5-0AC25471A5AF}"/>
              </a:ext>
            </a:extLst>
          </p:cNvPr>
          <p:cNvCxnSpPr>
            <a:cxnSpLocks/>
            <a:stCxn id="52" idx="6"/>
            <a:endCxn id="12" idx="1"/>
          </p:cNvCxnSpPr>
          <p:nvPr/>
        </p:nvCxnSpPr>
        <p:spPr>
          <a:xfrm>
            <a:off x="3166626" y="2063067"/>
            <a:ext cx="40552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8" name="Rectangle 87">
            <a:extLst>
              <a:ext uri="{FF2B5EF4-FFF2-40B4-BE49-F238E27FC236}">
                <a16:creationId xmlns:a16="http://schemas.microsoft.com/office/drawing/2014/main" id="{83C2D844-2309-8299-D40D-0CC78EA0DF34}"/>
              </a:ext>
            </a:extLst>
          </p:cNvPr>
          <p:cNvSpPr/>
          <p:nvPr/>
        </p:nvSpPr>
        <p:spPr>
          <a:xfrm>
            <a:off x="4251055" y="2277573"/>
            <a:ext cx="352807" cy="11066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89" name="Rectangle 88">
            <a:extLst>
              <a:ext uri="{FF2B5EF4-FFF2-40B4-BE49-F238E27FC236}">
                <a16:creationId xmlns:a16="http://schemas.microsoft.com/office/drawing/2014/main" id="{03DE24E1-4D82-B732-F9BD-5DC05661CD2E}"/>
              </a:ext>
            </a:extLst>
          </p:cNvPr>
          <p:cNvSpPr/>
          <p:nvPr/>
        </p:nvSpPr>
        <p:spPr>
          <a:xfrm>
            <a:off x="3991489" y="2303542"/>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90" name="Rectangle 89">
            <a:extLst>
              <a:ext uri="{FF2B5EF4-FFF2-40B4-BE49-F238E27FC236}">
                <a16:creationId xmlns:a16="http://schemas.microsoft.com/office/drawing/2014/main" id="{05F65681-438C-728A-17A7-387B5E2B8075}"/>
              </a:ext>
            </a:extLst>
          </p:cNvPr>
          <p:cNvSpPr/>
          <p:nvPr/>
        </p:nvSpPr>
        <p:spPr>
          <a:xfrm>
            <a:off x="4802590" y="2303542"/>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cxnSp>
        <p:nvCxnSpPr>
          <p:cNvPr id="97" name="Straight Arrow Connector 96">
            <a:extLst>
              <a:ext uri="{FF2B5EF4-FFF2-40B4-BE49-F238E27FC236}">
                <a16:creationId xmlns:a16="http://schemas.microsoft.com/office/drawing/2014/main" id="{31DBDE91-C981-15B3-1561-9F40FD52085A}"/>
              </a:ext>
            </a:extLst>
          </p:cNvPr>
          <p:cNvCxnSpPr>
            <a:cxnSpLocks/>
            <a:stCxn id="89" idx="3"/>
            <a:endCxn id="88" idx="1"/>
          </p:cNvCxnSpPr>
          <p:nvPr/>
        </p:nvCxnSpPr>
        <p:spPr>
          <a:xfrm>
            <a:off x="4053139" y="2332905"/>
            <a:ext cx="197916" cy="1"/>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2" name="Rectangle 81">
            <a:extLst>
              <a:ext uri="{FF2B5EF4-FFF2-40B4-BE49-F238E27FC236}">
                <a16:creationId xmlns:a16="http://schemas.microsoft.com/office/drawing/2014/main" id="{73C9CF96-E2FC-B22E-2E6E-23A597F80B89}"/>
              </a:ext>
            </a:extLst>
          </p:cNvPr>
          <p:cNvSpPr/>
          <p:nvPr/>
        </p:nvSpPr>
        <p:spPr>
          <a:xfrm>
            <a:off x="4251055" y="1864653"/>
            <a:ext cx="352807" cy="11066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83" name="Rectangle 82">
            <a:extLst>
              <a:ext uri="{FF2B5EF4-FFF2-40B4-BE49-F238E27FC236}">
                <a16:creationId xmlns:a16="http://schemas.microsoft.com/office/drawing/2014/main" id="{E1F22E8E-7BB4-46B9-3EF6-C91275F20F53}"/>
              </a:ext>
            </a:extLst>
          </p:cNvPr>
          <p:cNvSpPr/>
          <p:nvPr/>
        </p:nvSpPr>
        <p:spPr>
          <a:xfrm>
            <a:off x="3989549" y="1890623"/>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84" name="Rectangle 83">
            <a:extLst>
              <a:ext uri="{FF2B5EF4-FFF2-40B4-BE49-F238E27FC236}">
                <a16:creationId xmlns:a16="http://schemas.microsoft.com/office/drawing/2014/main" id="{727E71EF-844D-C89C-FD8E-982A0D51D0C3}"/>
              </a:ext>
            </a:extLst>
          </p:cNvPr>
          <p:cNvSpPr/>
          <p:nvPr/>
        </p:nvSpPr>
        <p:spPr>
          <a:xfrm>
            <a:off x="4800651" y="1890623"/>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cxnSp>
        <p:nvCxnSpPr>
          <p:cNvPr id="91" name="Straight Arrow Connector 90">
            <a:extLst>
              <a:ext uri="{FF2B5EF4-FFF2-40B4-BE49-F238E27FC236}">
                <a16:creationId xmlns:a16="http://schemas.microsoft.com/office/drawing/2014/main" id="{638C702D-2C42-F42B-42BC-4F90814296C9}"/>
              </a:ext>
            </a:extLst>
          </p:cNvPr>
          <p:cNvCxnSpPr>
            <a:cxnSpLocks/>
            <a:stCxn id="83" idx="3"/>
            <a:endCxn id="82" idx="1"/>
          </p:cNvCxnSpPr>
          <p:nvPr/>
        </p:nvCxnSpPr>
        <p:spPr>
          <a:xfrm>
            <a:off x="4051199" y="1919986"/>
            <a:ext cx="199856"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0" name="Straight Arrow Connector 99">
            <a:extLst>
              <a:ext uri="{FF2B5EF4-FFF2-40B4-BE49-F238E27FC236}">
                <a16:creationId xmlns:a16="http://schemas.microsoft.com/office/drawing/2014/main" id="{51F61676-6873-F958-E75C-052FC987895C}"/>
              </a:ext>
            </a:extLst>
          </p:cNvPr>
          <p:cNvCxnSpPr>
            <a:cxnSpLocks/>
            <a:stCxn id="82" idx="3"/>
            <a:endCxn id="84" idx="1"/>
          </p:cNvCxnSpPr>
          <p:nvPr/>
        </p:nvCxnSpPr>
        <p:spPr>
          <a:xfrm>
            <a:off x="4603862" y="1919986"/>
            <a:ext cx="19678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5" name="Rectangle 84">
            <a:extLst>
              <a:ext uri="{FF2B5EF4-FFF2-40B4-BE49-F238E27FC236}">
                <a16:creationId xmlns:a16="http://schemas.microsoft.com/office/drawing/2014/main" id="{6D14327F-E451-E970-327D-925E66A168CC}"/>
              </a:ext>
            </a:extLst>
          </p:cNvPr>
          <p:cNvSpPr/>
          <p:nvPr/>
        </p:nvSpPr>
        <p:spPr>
          <a:xfrm>
            <a:off x="4251055" y="2035950"/>
            <a:ext cx="352807" cy="110666"/>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86" name="Rectangle 85">
            <a:extLst>
              <a:ext uri="{FF2B5EF4-FFF2-40B4-BE49-F238E27FC236}">
                <a16:creationId xmlns:a16="http://schemas.microsoft.com/office/drawing/2014/main" id="{9057B938-0436-ADCA-7471-C96435A15626}"/>
              </a:ext>
            </a:extLst>
          </p:cNvPr>
          <p:cNvSpPr/>
          <p:nvPr/>
        </p:nvSpPr>
        <p:spPr>
          <a:xfrm>
            <a:off x="3989549" y="2061920"/>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sp>
        <p:nvSpPr>
          <p:cNvPr id="87" name="Rectangle 86">
            <a:extLst>
              <a:ext uri="{FF2B5EF4-FFF2-40B4-BE49-F238E27FC236}">
                <a16:creationId xmlns:a16="http://schemas.microsoft.com/office/drawing/2014/main" id="{61D2B176-80E2-B492-6754-6A7311D92A64}"/>
              </a:ext>
            </a:extLst>
          </p:cNvPr>
          <p:cNvSpPr/>
          <p:nvPr/>
        </p:nvSpPr>
        <p:spPr>
          <a:xfrm>
            <a:off x="4800651" y="2061920"/>
            <a:ext cx="61650" cy="58726"/>
          </a:xfrm>
          <a:prstGeom prst="rect">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a:p>
        </p:txBody>
      </p:sp>
      <p:cxnSp>
        <p:nvCxnSpPr>
          <p:cNvPr id="94" name="Straight Arrow Connector 93">
            <a:extLst>
              <a:ext uri="{FF2B5EF4-FFF2-40B4-BE49-F238E27FC236}">
                <a16:creationId xmlns:a16="http://schemas.microsoft.com/office/drawing/2014/main" id="{F91FCBB5-DC79-6A9D-C91F-33E5D608A13F}"/>
              </a:ext>
            </a:extLst>
          </p:cNvPr>
          <p:cNvCxnSpPr>
            <a:cxnSpLocks/>
            <a:stCxn id="86" idx="3"/>
            <a:endCxn id="85" idx="1"/>
          </p:cNvCxnSpPr>
          <p:nvPr/>
        </p:nvCxnSpPr>
        <p:spPr>
          <a:xfrm>
            <a:off x="4051199" y="2091283"/>
            <a:ext cx="199856"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3" name="Straight Arrow Connector 102">
            <a:extLst>
              <a:ext uri="{FF2B5EF4-FFF2-40B4-BE49-F238E27FC236}">
                <a16:creationId xmlns:a16="http://schemas.microsoft.com/office/drawing/2014/main" id="{6A2672A9-9D30-9692-D8A8-8405DBC4A4BD}"/>
              </a:ext>
            </a:extLst>
          </p:cNvPr>
          <p:cNvCxnSpPr>
            <a:cxnSpLocks/>
            <a:stCxn id="85" idx="3"/>
            <a:endCxn id="87" idx="1"/>
          </p:cNvCxnSpPr>
          <p:nvPr/>
        </p:nvCxnSpPr>
        <p:spPr>
          <a:xfrm>
            <a:off x="4603862" y="2091283"/>
            <a:ext cx="196789" cy="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CFC22CCC-6E60-DC72-26C8-BC95537C93D8}"/>
              </a:ext>
            </a:extLst>
          </p:cNvPr>
          <p:cNvCxnSpPr>
            <a:cxnSpLocks/>
            <a:stCxn id="88" idx="3"/>
            <a:endCxn id="90" idx="1"/>
          </p:cNvCxnSpPr>
          <p:nvPr/>
        </p:nvCxnSpPr>
        <p:spPr>
          <a:xfrm flipV="1">
            <a:off x="4603862" y="2332905"/>
            <a:ext cx="198728" cy="1"/>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14" name="Rectangle 113">
            <a:extLst>
              <a:ext uri="{FF2B5EF4-FFF2-40B4-BE49-F238E27FC236}">
                <a16:creationId xmlns:a16="http://schemas.microsoft.com/office/drawing/2014/main" id="{79F0010E-CB1B-D080-2DEF-2A6F8A802A23}"/>
              </a:ext>
            </a:extLst>
          </p:cNvPr>
          <p:cNvSpPr/>
          <p:nvPr/>
        </p:nvSpPr>
        <p:spPr>
          <a:xfrm>
            <a:off x="2648440" y="2535713"/>
            <a:ext cx="783036"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Local oscillator</a:t>
            </a:r>
          </a:p>
        </p:txBody>
      </p:sp>
      <p:sp>
        <p:nvSpPr>
          <p:cNvPr id="115" name="Rectangle 114">
            <a:extLst>
              <a:ext uri="{FF2B5EF4-FFF2-40B4-BE49-F238E27FC236}">
                <a16:creationId xmlns:a16="http://schemas.microsoft.com/office/drawing/2014/main" id="{0153DADF-3382-A4B2-895B-011A2070E164}"/>
              </a:ext>
            </a:extLst>
          </p:cNvPr>
          <p:cNvSpPr/>
          <p:nvPr/>
        </p:nvSpPr>
        <p:spPr>
          <a:xfrm>
            <a:off x="3342705" y="2431293"/>
            <a:ext cx="947474" cy="2848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Input Multiplexer</a:t>
            </a:r>
          </a:p>
        </p:txBody>
      </p:sp>
      <p:sp>
        <p:nvSpPr>
          <p:cNvPr id="116" name="Rectangle 115">
            <a:extLst>
              <a:ext uri="{FF2B5EF4-FFF2-40B4-BE49-F238E27FC236}">
                <a16:creationId xmlns:a16="http://schemas.microsoft.com/office/drawing/2014/main" id="{5EDFDA88-B11D-705D-CE04-9205D3DFBFEA}"/>
              </a:ext>
            </a:extLst>
          </p:cNvPr>
          <p:cNvSpPr/>
          <p:nvPr/>
        </p:nvSpPr>
        <p:spPr>
          <a:xfrm>
            <a:off x="4507602" y="2451918"/>
            <a:ext cx="947474" cy="2848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Output</a:t>
            </a:r>
          </a:p>
          <a:p>
            <a:pPr algn="ctr"/>
            <a:r>
              <a:rPr lang="en-US" sz="1100" dirty="0"/>
              <a:t>Multiplexer</a:t>
            </a:r>
          </a:p>
        </p:txBody>
      </p:sp>
      <p:sp>
        <p:nvSpPr>
          <p:cNvPr id="117" name="Rectangle 116">
            <a:extLst>
              <a:ext uri="{FF2B5EF4-FFF2-40B4-BE49-F238E27FC236}">
                <a16:creationId xmlns:a16="http://schemas.microsoft.com/office/drawing/2014/main" id="{AEE318E3-7853-0B63-D1B6-670E3AB72AA6}"/>
              </a:ext>
            </a:extLst>
          </p:cNvPr>
          <p:cNvSpPr/>
          <p:nvPr/>
        </p:nvSpPr>
        <p:spPr>
          <a:xfrm>
            <a:off x="3979283" y="1371814"/>
            <a:ext cx="947474" cy="2848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High Power</a:t>
            </a:r>
          </a:p>
          <a:p>
            <a:pPr algn="ctr"/>
            <a:r>
              <a:rPr lang="en-US" sz="1100" dirty="0"/>
              <a:t>Amplifiers</a:t>
            </a:r>
          </a:p>
        </p:txBody>
      </p:sp>
      <p:sp>
        <p:nvSpPr>
          <p:cNvPr id="118" name="Rectangle 117">
            <a:extLst>
              <a:ext uri="{FF2B5EF4-FFF2-40B4-BE49-F238E27FC236}">
                <a16:creationId xmlns:a16="http://schemas.microsoft.com/office/drawing/2014/main" id="{6AD97984-5318-7E07-4CB0-5F7C0AC97BE0}"/>
              </a:ext>
            </a:extLst>
          </p:cNvPr>
          <p:cNvSpPr/>
          <p:nvPr/>
        </p:nvSpPr>
        <p:spPr>
          <a:xfrm>
            <a:off x="2578497" y="1593660"/>
            <a:ext cx="947474" cy="28489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Down Converter</a:t>
            </a:r>
          </a:p>
        </p:txBody>
      </p:sp>
      <p:grpSp>
        <p:nvGrpSpPr>
          <p:cNvPr id="123" name="Group 122">
            <a:extLst>
              <a:ext uri="{FF2B5EF4-FFF2-40B4-BE49-F238E27FC236}">
                <a16:creationId xmlns:a16="http://schemas.microsoft.com/office/drawing/2014/main" id="{FA2507F0-B04D-C6B6-CA30-EFA1C468CC0F}"/>
              </a:ext>
            </a:extLst>
          </p:cNvPr>
          <p:cNvGrpSpPr/>
          <p:nvPr/>
        </p:nvGrpSpPr>
        <p:grpSpPr>
          <a:xfrm rot="1505438">
            <a:off x="1578742" y="918526"/>
            <a:ext cx="842682" cy="745816"/>
            <a:chOff x="1132837" y="1147041"/>
            <a:chExt cx="984158" cy="914400"/>
          </a:xfrm>
        </p:grpSpPr>
        <p:sp>
          <p:nvSpPr>
            <p:cNvPr id="122" name="Rectangle 121">
              <a:extLst>
                <a:ext uri="{FF2B5EF4-FFF2-40B4-BE49-F238E27FC236}">
                  <a16:creationId xmlns:a16="http://schemas.microsoft.com/office/drawing/2014/main" id="{0C05631D-52F7-BEE0-4EA8-66EA378093B1}"/>
                </a:ext>
              </a:extLst>
            </p:cNvPr>
            <p:cNvSpPr/>
            <p:nvPr/>
          </p:nvSpPr>
          <p:spPr>
            <a:xfrm>
              <a:off x="1246498" y="1203960"/>
              <a:ext cx="870497" cy="81944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pic>
          <p:nvPicPr>
            <p:cNvPr id="9" name="Graphic 8" descr="Satellite outline">
              <a:extLst>
                <a:ext uri="{FF2B5EF4-FFF2-40B4-BE49-F238E27FC236}">
                  <a16:creationId xmlns:a16="http://schemas.microsoft.com/office/drawing/2014/main" id="{67B93244-9B63-F0C7-4CC4-F42DADFBF0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469241">
              <a:off x="1132837" y="1147041"/>
              <a:ext cx="914400" cy="914400"/>
            </a:xfrm>
            <a:prstGeom prst="rect">
              <a:avLst/>
            </a:prstGeom>
          </p:spPr>
        </p:pic>
      </p:grpSp>
      <p:sp>
        <p:nvSpPr>
          <p:cNvPr id="119" name="Rectangle 118">
            <a:extLst>
              <a:ext uri="{FF2B5EF4-FFF2-40B4-BE49-F238E27FC236}">
                <a16:creationId xmlns:a16="http://schemas.microsoft.com/office/drawing/2014/main" id="{C79320F1-742D-D4CB-F981-88697754890E}"/>
              </a:ext>
            </a:extLst>
          </p:cNvPr>
          <p:cNvSpPr/>
          <p:nvPr/>
        </p:nvSpPr>
        <p:spPr>
          <a:xfrm>
            <a:off x="2216068" y="1118257"/>
            <a:ext cx="1600374" cy="2050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Satellite Repeater</a:t>
            </a:r>
          </a:p>
        </p:txBody>
      </p:sp>
      <p:grpSp>
        <p:nvGrpSpPr>
          <p:cNvPr id="131" name="Group 130">
            <a:extLst>
              <a:ext uri="{FF2B5EF4-FFF2-40B4-BE49-F238E27FC236}">
                <a16:creationId xmlns:a16="http://schemas.microsoft.com/office/drawing/2014/main" id="{46953606-F63E-5037-C257-CE17C9EA68A4}"/>
              </a:ext>
            </a:extLst>
          </p:cNvPr>
          <p:cNvGrpSpPr/>
          <p:nvPr/>
        </p:nvGrpSpPr>
        <p:grpSpPr>
          <a:xfrm>
            <a:off x="356170" y="2793111"/>
            <a:ext cx="924746" cy="880884"/>
            <a:chOff x="-420753" y="3644459"/>
            <a:chExt cx="1080000" cy="1080000"/>
          </a:xfrm>
        </p:grpSpPr>
        <p:sp>
          <p:nvSpPr>
            <p:cNvPr id="127" name="Arc 126">
              <a:extLst>
                <a:ext uri="{FF2B5EF4-FFF2-40B4-BE49-F238E27FC236}">
                  <a16:creationId xmlns:a16="http://schemas.microsoft.com/office/drawing/2014/main" id="{211AC3A4-93CE-AAF0-9A82-2039BCA6F08E}"/>
                </a:ext>
              </a:extLst>
            </p:cNvPr>
            <p:cNvSpPr/>
            <p:nvPr/>
          </p:nvSpPr>
          <p:spPr>
            <a:xfrm>
              <a:off x="-420753" y="3644459"/>
              <a:ext cx="1080000" cy="1080000"/>
            </a:xfrm>
            <a:prstGeom prst="arc">
              <a:avLst>
                <a:gd name="adj1" fmla="val 16200000"/>
                <a:gd name="adj2" fmla="val 214045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sp>
          <p:nvSpPr>
            <p:cNvPr id="129" name="Oval 128">
              <a:extLst>
                <a:ext uri="{FF2B5EF4-FFF2-40B4-BE49-F238E27FC236}">
                  <a16:creationId xmlns:a16="http://schemas.microsoft.com/office/drawing/2014/main" id="{5DE0EFF4-6D4F-A62E-ADC7-94B30158B556}"/>
                </a:ext>
              </a:extLst>
            </p:cNvPr>
            <p:cNvSpPr/>
            <p:nvPr/>
          </p:nvSpPr>
          <p:spPr>
            <a:xfrm>
              <a:off x="475209" y="3775788"/>
              <a:ext cx="0" cy="0"/>
            </a:xfrm>
            <a:prstGeom prst="ellipse">
              <a:avLst/>
            </a:prstGeom>
            <a:ln w="28575"/>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400"/>
            </a:p>
          </p:txBody>
        </p:sp>
      </p:grpSp>
      <p:cxnSp>
        <p:nvCxnSpPr>
          <p:cNvPr id="137" name="Straight Arrow Connector 136">
            <a:extLst>
              <a:ext uri="{FF2B5EF4-FFF2-40B4-BE49-F238E27FC236}">
                <a16:creationId xmlns:a16="http://schemas.microsoft.com/office/drawing/2014/main" id="{955E376F-F1CA-A6A8-754F-6071140F7A2B}"/>
              </a:ext>
            </a:extLst>
          </p:cNvPr>
          <p:cNvCxnSpPr>
            <a:cxnSpLocks/>
            <a:endCxn id="129" idx="3"/>
          </p:cNvCxnSpPr>
          <p:nvPr/>
        </p:nvCxnSpPr>
        <p:spPr>
          <a:xfrm flipV="1">
            <a:off x="835208" y="2900228"/>
            <a:ext cx="288126" cy="413980"/>
          </a:xfrm>
          <a:prstGeom prst="straightConnector1">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151" name="Group 150">
            <a:extLst>
              <a:ext uri="{FF2B5EF4-FFF2-40B4-BE49-F238E27FC236}">
                <a16:creationId xmlns:a16="http://schemas.microsoft.com/office/drawing/2014/main" id="{443C31C2-5AD1-6855-CE69-748E2F8EAD5F}"/>
              </a:ext>
            </a:extLst>
          </p:cNvPr>
          <p:cNvGrpSpPr/>
          <p:nvPr/>
        </p:nvGrpSpPr>
        <p:grpSpPr>
          <a:xfrm flipH="1">
            <a:off x="5370910" y="2793111"/>
            <a:ext cx="924746" cy="880884"/>
            <a:chOff x="-420753" y="3644459"/>
            <a:chExt cx="1080000" cy="1080000"/>
          </a:xfrm>
        </p:grpSpPr>
        <p:sp>
          <p:nvSpPr>
            <p:cNvPr id="153" name="Arc 152">
              <a:extLst>
                <a:ext uri="{FF2B5EF4-FFF2-40B4-BE49-F238E27FC236}">
                  <a16:creationId xmlns:a16="http://schemas.microsoft.com/office/drawing/2014/main" id="{31A3FCCF-E56C-2D92-6FF6-3BF75EA85820}"/>
                </a:ext>
              </a:extLst>
            </p:cNvPr>
            <p:cNvSpPr/>
            <p:nvPr/>
          </p:nvSpPr>
          <p:spPr>
            <a:xfrm>
              <a:off x="-420753" y="3644459"/>
              <a:ext cx="1080000" cy="1080000"/>
            </a:xfrm>
            <a:prstGeom prst="arc">
              <a:avLst>
                <a:gd name="adj1" fmla="val 16200000"/>
                <a:gd name="adj2" fmla="val 21404567"/>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sp>
          <p:nvSpPr>
            <p:cNvPr id="154" name="Oval 153">
              <a:extLst>
                <a:ext uri="{FF2B5EF4-FFF2-40B4-BE49-F238E27FC236}">
                  <a16:creationId xmlns:a16="http://schemas.microsoft.com/office/drawing/2014/main" id="{E4438E09-5AC8-E1AB-1604-4CF66CF54FE1}"/>
                </a:ext>
              </a:extLst>
            </p:cNvPr>
            <p:cNvSpPr/>
            <p:nvPr/>
          </p:nvSpPr>
          <p:spPr>
            <a:xfrm>
              <a:off x="486895" y="3789164"/>
              <a:ext cx="0" cy="0"/>
            </a:xfrm>
            <a:prstGeom prst="ellipse">
              <a:avLst/>
            </a:prstGeom>
            <a:ln w="28575"/>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400"/>
            </a:p>
          </p:txBody>
        </p:sp>
      </p:grpSp>
      <p:cxnSp>
        <p:nvCxnSpPr>
          <p:cNvPr id="152" name="Straight Arrow Connector 151">
            <a:extLst>
              <a:ext uri="{FF2B5EF4-FFF2-40B4-BE49-F238E27FC236}">
                <a16:creationId xmlns:a16="http://schemas.microsoft.com/office/drawing/2014/main" id="{562A0E9B-59BE-DFD0-8298-F29EEC056D91}"/>
              </a:ext>
            </a:extLst>
          </p:cNvPr>
          <p:cNvCxnSpPr>
            <a:cxnSpLocks/>
            <a:endCxn id="154" idx="3"/>
          </p:cNvCxnSpPr>
          <p:nvPr/>
        </p:nvCxnSpPr>
        <p:spPr>
          <a:xfrm flipH="1" flipV="1">
            <a:off x="5518486" y="2911138"/>
            <a:ext cx="333845" cy="422119"/>
          </a:xfrm>
          <a:prstGeom prst="straightConnector1">
            <a:avLst/>
          </a:prstGeom>
          <a:ln w="19050">
            <a:headEnd type="triangle" w="med" len="med"/>
            <a:tailEnd type="none" w="med" len="med"/>
          </a:ln>
        </p:spPr>
        <p:style>
          <a:lnRef idx="1">
            <a:schemeClr val="dk1"/>
          </a:lnRef>
          <a:fillRef idx="0">
            <a:schemeClr val="dk1"/>
          </a:fillRef>
          <a:effectRef idx="0">
            <a:schemeClr val="dk1"/>
          </a:effectRef>
          <a:fontRef idx="minor">
            <a:schemeClr val="tx1"/>
          </a:fontRef>
        </p:style>
      </p:cxnSp>
      <p:cxnSp>
        <p:nvCxnSpPr>
          <p:cNvPr id="155" name="Connector: Elbow 154">
            <a:extLst>
              <a:ext uri="{FF2B5EF4-FFF2-40B4-BE49-F238E27FC236}">
                <a16:creationId xmlns:a16="http://schemas.microsoft.com/office/drawing/2014/main" id="{7C7272E3-9F88-7084-7D72-E50F52D1BAFE}"/>
              </a:ext>
            </a:extLst>
          </p:cNvPr>
          <p:cNvCxnSpPr>
            <a:cxnSpLocks/>
            <a:stCxn id="81" idx="3"/>
            <a:endCxn id="154" idx="7"/>
          </p:cNvCxnSpPr>
          <p:nvPr/>
        </p:nvCxnSpPr>
        <p:spPr>
          <a:xfrm>
            <a:off x="5282761" y="2049577"/>
            <a:ext cx="235724" cy="861560"/>
          </a:xfrm>
          <a:prstGeom prst="bentConnector2">
            <a:avLst/>
          </a:prstGeom>
          <a:ln w="1905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165" name="Rectangle 164">
            <a:extLst>
              <a:ext uri="{FF2B5EF4-FFF2-40B4-BE49-F238E27FC236}">
                <a16:creationId xmlns:a16="http://schemas.microsoft.com/office/drawing/2014/main" id="{85B42F9B-D633-695A-30CB-79432083D9CF}"/>
              </a:ext>
            </a:extLst>
          </p:cNvPr>
          <p:cNvSpPr/>
          <p:nvPr/>
        </p:nvSpPr>
        <p:spPr>
          <a:xfrm>
            <a:off x="1280916" y="3684542"/>
            <a:ext cx="1209083" cy="31338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Transmitting Earth station</a:t>
            </a:r>
          </a:p>
        </p:txBody>
      </p:sp>
      <p:sp>
        <p:nvSpPr>
          <p:cNvPr id="168" name="Rectangle 167">
            <a:extLst>
              <a:ext uri="{FF2B5EF4-FFF2-40B4-BE49-F238E27FC236}">
                <a16:creationId xmlns:a16="http://schemas.microsoft.com/office/drawing/2014/main" id="{F04205EC-848C-AA9F-DD4F-BB1584989E68}"/>
              </a:ext>
            </a:extLst>
          </p:cNvPr>
          <p:cNvSpPr/>
          <p:nvPr/>
        </p:nvSpPr>
        <p:spPr>
          <a:xfrm>
            <a:off x="4151714" y="3684542"/>
            <a:ext cx="1209083" cy="31338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Receiving</a:t>
            </a:r>
            <a:br>
              <a:rPr lang="en-US" sz="1100" dirty="0"/>
            </a:br>
            <a:r>
              <a:rPr lang="en-US" sz="1100" dirty="0"/>
              <a:t>Earth station</a:t>
            </a:r>
          </a:p>
        </p:txBody>
      </p:sp>
      <p:cxnSp>
        <p:nvCxnSpPr>
          <p:cNvPr id="172" name="Connector: Elbow 171">
            <a:extLst>
              <a:ext uri="{FF2B5EF4-FFF2-40B4-BE49-F238E27FC236}">
                <a16:creationId xmlns:a16="http://schemas.microsoft.com/office/drawing/2014/main" id="{889E0C49-8716-6C97-39D6-14D543872948}"/>
              </a:ext>
            </a:extLst>
          </p:cNvPr>
          <p:cNvCxnSpPr>
            <a:cxnSpLocks/>
            <a:stCxn id="15" idx="5"/>
            <a:endCxn id="165" idx="1"/>
          </p:cNvCxnSpPr>
          <p:nvPr/>
        </p:nvCxnSpPr>
        <p:spPr>
          <a:xfrm rot="16200000" flipH="1">
            <a:off x="857215" y="3417535"/>
            <a:ext cx="177085" cy="670318"/>
          </a:xfrm>
          <a:prstGeom prst="bentConnector2">
            <a:avLst/>
          </a:prstGeom>
          <a:ln w="76200"/>
        </p:spPr>
        <p:style>
          <a:lnRef idx="1">
            <a:schemeClr val="dk1"/>
          </a:lnRef>
          <a:fillRef idx="0">
            <a:schemeClr val="dk1"/>
          </a:fillRef>
          <a:effectRef idx="0">
            <a:schemeClr val="dk1"/>
          </a:effectRef>
          <a:fontRef idx="minor">
            <a:schemeClr val="tx1"/>
          </a:fontRef>
        </p:style>
      </p:cxnSp>
      <p:cxnSp>
        <p:nvCxnSpPr>
          <p:cNvPr id="175" name="Connector: Elbow 174">
            <a:extLst>
              <a:ext uri="{FF2B5EF4-FFF2-40B4-BE49-F238E27FC236}">
                <a16:creationId xmlns:a16="http://schemas.microsoft.com/office/drawing/2014/main" id="{BEBC4846-A5C0-3F6A-2084-E1DCC7687AF1}"/>
              </a:ext>
            </a:extLst>
          </p:cNvPr>
          <p:cNvCxnSpPr>
            <a:cxnSpLocks/>
            <a:stCxn id="168" idx="3"/>
            <a:endCxn id="14" idx="5"/>
          </p:cNvCxnSpPr>
          <p:nvPr/>
        </p:nvCxnSpPr>
        <p:spPr>
          <a:xfrm flipV="1">
            <a:off x="5360797" y="3664152"/>
            <a:ext cx="685057" cy="177085"/>
          </a:xfrm>
          <a:prstGeom prst="bentConnector2">
            <a:avLst/>
          </a:prstGeom>
          <a:ln w="76200"/>
        </p:spPr>
        <p:style>
          <a:lnRef idx="1">
            <a:schemeClr val="dk1"/>
          </a:lnRef>
          <a:fillRef idx="0">
            <a:schemeClr val="dk1"/>
          </a:fillRef>
          <a:effectRef idx="0">
            <a:schemeClr val="dk1"/>
          </a:effectRef>
          <a:fontRef idx="minor">
            <a:schemeClr val="tx1"/>
          </a:fontRef>
        </p:style>
      </p:cxnSp>
      <p:grpSp>
        <p:nvGrpSpPr>
          <p:cNvPr id="316" name="Group 315">
            <a:extLst>
              <a:ext uri="{FF2B5EF4-FFF2-40B4-BE49-F238E27FC236}">
                <a16:creationId xmlns:a16="http://schemas.microsoft.com/office/drawing/2014/main" id="{9D900399-C280-D805-4A84-3151AC4BF039}"/>
              </a:ext>
            </a:extLst>
          </p:cNvPr>
          <p:cNvGrpSpPr/>
          <p:nvPr/>
        </p:nvGrpSpPr>
        <p:grpSpPr>
          <a:xfrm>
            <a:off x="6734665" y="843675"/>
            <a:ext cx="4853009" cy="3409099"/>
            <a:chOff x="6934538" y="921024"/>
            <a:chExt cx="4853009" cy="3409099"/>
          </a:xfrm>
        </p:grpSpPr>
        <p:sp>
          <p:nvSpPr>
            <p:cNvPr id="183" name="Rectangle 182">
              <a:extLst>
                <a:ext uri="{FF2B5EF4-FFF2-40B4-BE49-F238E27FC236}">
                  <a16:creationId xmlns:a16="http://schemas.microsoft.com/office/drawing/2014/main" id="{E7E902D3-7B5E-DACE-C221-41E7C8061A14}"/>
                </a:ext>
              </a:extLst>
            </p:cNvPr>
            <p:cNvSpPr/>
            <p:nvPr/>
          </p:nvSpPr>
          <p:spPr>
            <a:xfrm>
              <a:off x="8812122" y="1202496"/>
              <a:ext cx="832780"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Band Pass Filter</a:t>
              </a:r>
            </a:p>
          </p:txBody>
        </p:sp>
        <p:sp>
          <p:nvSpPr>
            <p:cNvPr id="184" name="Rectangle 183">
              <a:extLst>
                <a:ext uri="{FF2B5EF4-FFF2-40B4-BE49-F238E27FC236}">
                  <a16:creationId xmlns:a16="http://schemas.microsoft.com/office/drawing/2014/main" id="{B9448F72-6E74-E6EA-B1C9-5B1CE2C929BC}"/>
                </a:ext>
              </a:extLst>
            </p:cNvPr>
            <p:cNvSpPr/>
            <p:nvPr/>
          </p:nvSpPr>
          <p:spPr>
            <a:xfrm>
              <a:off x="10805889" y="1202496"/>
              <a:ext cx="981658"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Demodulator</a:t>
              </a:r>
            </a:p>
          </p:txBody>
        </p:sp>
        <p:sp>
          <p:nvSpPr>
            <p:cNvPr id="198" name="Rectangle 197">
              <a:extLst>
                <a:ext uri="{FF2B5EF4-FFF2-40B4-BE49-F238E27FC236}">
                  <a16:creationId xmlns:a16="http://schemas.microsoft.com/office/drawing/2014/main" id="{3A21E585-2B27-F33A-EF6F-42102B706A3B}"/>
                </a:ext>
              </a:extLst>
            </p:cNvPr>
            <p:cNvSpPr/>
            <p:nvPr/>
          </p:nvSpPr>
          <p:spPr>
            <a:xfrm>
              <a:off x="7302629" y="1246173"/>
              <a:ext cx="559710" cy="482509"/>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solidFill>
                    <a:schemeClr val="dk1"/>
                  </a:solidFill>
                </a:rPr>
                <a:t>LNA</a:t>
              </a:r>
            </a:p>
          </p:txBody>
        </p:sp>
        <p:cxnSp>
          <p:nvCxnSpPr>
            <p:cNvPr id="207" name="Straight Connector 206">
              <a:extLst>
                <a:ext uri="{FF2B5EF4-FFF2-40B4-BE49-F238E27FC236}">
                  <a16:creationId xmlns:a16="http://schemas.microsoft.com/office/drawing/2014/main" id="{09170986-0B11-21C2-64BB-5E6C29C6A432}"/>
                </a:ext>
              </a:extLst>
            </p:cNvPr>
            <p:cNvCxnSpPr>
              <a:cxnSpLocks/>
              <a:stCxn id="197" idx="3"/>
              <a:endCxn id="198" idx="3"/>
            </p:cNvCxnSpPr>
            <p:nvPr/>
          </p:nvCxnSpPr>
          <p:spPr>
            <a:xfrm flipH="1">
              <a:off x="7862339" y="1487428"/>
              <a:ext cx="282272"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17" name="Connector: Elbow 216">
              <a:extLst>
                <a:ext uri="{FF2B5EF4-FFF2-40B4-BE49-F238E27FC236}">
                  <a16:creationId xmlns:a16="http://schemas.microsoft.com/office/drawing/2014/main" id="{BA8757F0-CCF9-3675-045B-74F7B6CAA217}"/>
                </a:ext>
              </a:extLst>
            </p:cNvPr>
            <p:cNvCxnSpPr>
              <a:cxnSpLocks/>
              <a:stCxn id="280" idx="3"/>
              <a:endCxn id="258" idx="2"/>
            </p:cNvCxnSpPr>
            <p:nvPr/>
          </p:nvCxnSpPr>
          <p:spPr>
            <a:xfrm flipV="1">
              <a:off x="10899317" y="3417730"/>
              <a:ext cx="397401" cy="405000"/>
            </a:xfrm>
            <a:prstGeom prst="bentConnector2">
              <a:avLst/>
            </a:prstGeom>
            <a:ln w="19050"/>
          </p:spPr>
          <p:style>
            <a:lnRef idx="2">
              <a:schemeClr val="dk1"/>
            </a:lnRef>
            <a:fillRef idx="1">
              <a:schemeClr val="lt1"/>
            </a:fillRef>
            <a:effectRef idx="0">
              <a:schemeClr val="dk1"/>
            </a:effectRef>
            <a:fontRef idx="minor">
              <a:schemeClr val="dk1"/>
            </a:fontRef>
          </p:style>
        </p:cxnSp>
        <p:sp>
          <p:nvSpPr>
            <p:cNvPr id="197" name="Isosceles Triangle 196">
              <a:extLst>
                <a:ext uri="{FF2B5EF4-FFF2-40B4-BE49-F238E27FC236}">
                  <a16:creationId xmlns:a16="http://schemas.microsoft.com/office/drawing/2014/main" id="{1511B3CD-04C0-F116-CBC5-DA92B05867E5}"/>
                </a:ext>
              </a:extLst>
            </p:cNvPr>
            <p:cNvSpPr/>
            <p:nvPr/>
          </p:nvSpPr>
          <p:spPr>
            <a:xfrm rot="5400000">
              <a:off x="8194721" y="1246173"/>
              <a:ext cx="382289" cy="482509"/>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u="sng">
                <a:solidFill>
                  <a:schemeClr val="dk1"/>
                </a:solidFill>
              </a:endParaRPr>
            </a:p>
          </p:txBody>
        </p:sp>
        <p:cxnSp>
          <p:nvCxnSpPr>
            <p:cNvPr id="227" name="Straight Connector 226">
              <a:extLst>
                <a:ext uri="{FF2B5EF4-FFF2-40B4-BE49-F238E27FC236}">
                  <a16:creationId xmlns:a16="http://schemas.microsoft.com/office/drawing/2014/main" id="{8D93EA68-1DC6-6799-C5C8-1B8A62D40FA1}"/>
                </a:ext>
              </a:extLst>
            </p:cNvPr>
            <p:cNvCxnSpPr>
              <a:cxnSpLocks/>
              <a:stCxn id="183" idx="1"/>
              <a:endCxn id="197" idx="0"/>
            </p:cNvCxnSpPr>
            <p:nvPr/>
          </p:nvCxnSpPr>
          <p:spPr>
            <a:xfrm flipH="1">
              <a:off x="8627120" y="1487428"/>
              <a:ext cx="185002" cy="0"/>
            </a:xfrm>
            <a:prstGeom prst="line">
              <a:avLst/>
            </a:prstGeom>
            <a:ln w="19050"/>
          </p:spPr>
          <p:style>
            <a:lnRef idx="2">
              <a:schemeClr val="dk1"/>
            </a:lnRef>
            <a:fillRef idx="1">
              <a:schemeClr val="lt1"/>
            </a:fillRef>
            <a:effectRef idx="0">
              <a:schemeClr val="dk1"/>
            </a:effectRef>
            <a:fontRef idx="minor">
              <a:schemeClr val="dk1"/>
            </a:fontRef>
          </p:style>
        </p:cxnSp>
        <p:grpSp>
          <p:nvGrpSpPr>
            <p:cNvPr id="196" name="Group 195">
              <a:extLst>
                <a:ext uri="{FF2B5EF4-FFF2-40B4-BE49-F238E27FC236}">
                  <a16:creationId xmlns:a16="http://schemas.microsoft.com/office/drawing/2014/main" id="{6A5F6EA6-7828-0766-7090-B73E2BD8144C}"/>
                </a:ext>
              </a:extLst>
            </p:cNvPr>
            <p:cNvGrpSpPr/>
            <p:nvPr/>
          </p:nvGrpSpPr>
          <p:grpSpPr>
            <a:xfrm>
              <a:off x="9826579" y="1082427"/>
              <a:ext cx="810000" cy="810000"/>
              <a:chOff x="9650536" y="590424"/>
              <a:chExt cx="810000" cy="810000"/>
            </a:xfrm>
          </p:grpSpPr>
          <p:sp>
            <p:nvSpPr>
              <p:cNvPr id="188" name="Oval 187">
                <a:extLst>
                  <a:ext uri="{FF2B5EF4-FFF2-40B4-BE49-F238E27FC236}">
                    <a16:creationId xmlns:a16="http://schemas.microsoft.com/office/drawing/2014/main" id="{DDE2C284-2642-7818-31C0-E4D18BBCD5EC}"/>
                  </a:ext>
                </a:extLst>
              </p:cNvPr>
              <p:cNvSpPr>
                <a:spLocks noChangeAspect="1"/>
              </p:cNvSpPr>
              <p:nvPr/>
            </p:nvSpPr>
            <p:spPr>
              <a:xfrm>
                <a:off x="9650536" y="590424"/>
                <a:ext cx="810000" cy="810000"/>
              </a:xfrm>
              <a:prstGeom prst="ellipse">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5" name="Rectangle 184">
                <a:extLst>
                  <a:ext uri="{FF2B5EF4-FFF2-40B4-BE49-F238E27FC236}">
                    <a16:creationId xmlns:a16="http://schemas.microsoft.com/office/drawing/2014/main" id="{E846C60F-268C-CFB7-B837-140926D6481C}"/>
                  </a:ext>
                </a:extLst>
              </p:cNvPr>
              <p:cNvSpPr/>
              <p:nvPr/>
            </p:nvSpPr>
            <p:spPr>
              <a:xfrm>
                <a:off x="9771136" y="710493"/>
                <a:ext cx="568800"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cxnSp>
            <p:nvCxnSpPr>
              <p:cNvPr id="186" name="Straight Connector 185">
                <a:extLst>
                  <a:ext uri="{FF2B5EF4-FFF2-40B4-BE49-F238E27FC236}">
                    <a16:creationId xmlns:a16="http://schemas.microsoft.com/office/drawing/2014/main" id="{51231FCD-4EBB-65AB-BA0E-0F1B48E2EC64}"/>
                  </a:ext>
                </a:extLst>
              </p:cNvPr>
              <p:cNvCxnSpPr>
                <a:cxnSpLocks/>
                <a:stCxn id="188" idx="7"/>
                <a:endCxn id="188" idx="3"/>
              </p:cNvCxnSpPr>
              <p:nvPr/>
            </p:nvCxnSpPr>
            <p:spPr>
              <a:xfrm flipH="1">
                <a:off x="9769158" y="709046"/>
                <a:ext cx="572756" cy="572756"/>
              </a:xfrm>
              <a:prstGeom prst="line">
                <a:avLst/>
              </a:prstGeom>
              <a:ln w="19050"/>
            </p:spPr>
            <p:style>
              <a:lnRef idx="2">
                <a:schemeClr val="dk1"/>
              </a:lnRef>
              <a:fillRef idx="1">
                <a:schemeClr val="lt1"/>
              </a:fillRef>
              <a:effectRef idx="0">
                <a:schemeClr val="dk1"/>
              </a:effectRef>
              <a:fontRef idx="minor">
                <a:schemeClr val="dk1"/>
              </a:fontRef>
            </p:style>
          </p:cxnSp>
          <p:cxnSp>
            <p:nvCxnSpPr>
              <p:cNvPr id="192" name="Straight Connector 191">
                <a:extLst>
                  <a:ext uri="{FF2B5EF4-FFF2-40B4-BE49-F238E27FC236}">
                    <a16:creationId xmlns:a16="http://schemas.microsoft.com/office/drawing/2014/main" id="{D1C12431-D9C7-1862-8540-A7886A2B600B}"/>
                  </a:ext>
                </a:extLst>
              </p:cNvPr>
              <p:cNvCxnSpPr>
                <a:cxnSpLocks/>
                <a:stCxn id="188" idx="5"/>
              </p:cNvCxnSpPr>
              <p:nvPr/>
            </p:nvCxnSpPr>
            <p:spPr>
              <a:xfrm flipH="1" flipV="1">
                <a:off x="9772494" y="712382"/>
                <a:ext cx="569420" cy="569420"/>
              </a:xfrm>
              <a:prstGeom prst="line">
                <a:avLst/>
              </a:prstGeom>
              <a:ln w="19050"/>
            </p:spPr>
            <p:style>
              <a:lnRef idx="2">
                <a:schemeClr val="dk1"/>
              </a:lnRef>
              <a:fillRef idx="1">
                <a:schemeClr val="lt1"/>
              </a:fillRef>
              <a:effectRef idx="0">
                <a:schemeClr val="dk1"/>
              </a:effectRef>
              <a:fontRef idx="minor">
                <a:schemeClr val="dk1"/>
              </a:fontRef>
            </p:style>
          </p:cxnSp>
        </p:grpSp>
        <p:sp>
          <p:nvSpPr>
            <p:cNvPr id="219" name="Isosceles Triangle 218">
              <a:extLst>
                <a:ext uri="{FF2B5EF4-FFF2-40B4-BE49-F238E27FC236}">
                  <a16:creationId xmlns:a16="http://schemas.microsoft.com/office/drawing/2014/main" id="{92762B2C-2957-A864-9FB6-CC11FEF65274}"/>
                </a:ext>
              </a:extLst>
            </p:cNvPr>
            <p:cNvSpPr/>
            <p:nvPr/>
          </p:nvSpPr>
          <p:spPr>
            <a:xfrm rot="16200000">
              <a:off x="8622749" y="3581476"/>
              <a:ext cx="382289" cy="482509"/>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u="sng" dirty="0">
                <a:solidFill>
                  <a:schemeClr val="dk1"/>
                </a:solidFill>
              </a:endParaRPr>
            </a:p>
          </p:txBody>
        </p:sp>
        <p:sp>
          <p:nvSpPr>
            <p:cNvPr id="230" name="Oval 229">
              <a:extLst>
                <a:ext uri="{FF2B5EF4-FFF2-40B4-BE49-F238E27FC236}">
                  <a16:creationId xmlns:a16="http://schemas.microsoft.com/office/drawing/2014/main" id="{0675E2E9-5277-7738-5AA0-6576272D67C4}"/>
                </a:ext>
              </a:extLst>
            </p:cNvPr>
            <p:cNvSpPr/>
            <p:nvPr/>
          </p:nvSpPr>
          <p:spPr>
            <a:xfrm flipH="1">
              <a:off x="10104911" y="1921818"/>
              <a:ext cx="253336" cy="24132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endParaRPr lang="en-US" dirty="0">
                <a:solidFill>
                  <a:schemeClr val="dk1"/>
                </a:solidFill>
                <a:latin typeface="Courier New" panose="02070309020205020404" pitchFamily="49" charset="0"/>
                <a:cs typeface="Courier New" panose="02070309020205020404" pitchFamily="49" charset="0"/>
              </a:endParaRPr>
            </a:p>
          </p:txBody>
        </p:sp>
        <p:sp>
          <p:nvSpPr>
            <p:cNvPr id="231" name="Rectangle 230">
              <a:extLst>
                <a:ext uri="{FF2B5EF4-FFF2-40B4-BE49-F238E27FC236}">
                  <a16:creationId xmlns:a16="http://schemas.microsoft.com/office/drawing/2014/main" id="{298CF401-EDB8-6996-72FB-8DD2EAEBA28C}"/>
                </a:ext>
              </a:extLst>
            </p:cNvPr>
            <p:cNvSpPr/>
            <p:nvPr/>
          </p:nvSpPr>
          <p:spPr>
            <a:xfrm>
              <a:off x="9644902" y="2072241"/>
              <a:ext cx="1227006"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Local oscillator</a:t>
              </a:r>
            </a:p>
          </p:txBody>
        </p:sp>
        <p:cxnSp>
          <p:nvCxnSpPr>
            <p:cNvPr id="232" name="Straight Connector 231">
              <a:extLst>
                <a:ext uri="{FF2B5EF4-FFF2-40B4-BE49-F238E27FC236}">
                  <a16:creationId xmlns:a16="http://schemas.microsoft.com/office/drawing/2014/main" id="{3D458841-AEEC-FF3B-7AA0-A41C6EEA79FC}"/>
                </a:ext>
              </a:extLst>
            </p:cNvPr>
            <p:cNvCxnSpPr>
              <a:cxnSpLocks/>
              <a:stCxn id="230" idx="0"/>
              <a:endCxn id="185" idx="2"/>
            </p:cNvCxnSpPr>
            <p:nvPr/>
          </p:nvCxnSpPr>
          <p:spPr>
            <a:xfrm flipV="1">
              <a:off x="10231579" y="1772359"/>
              <a:ext cx="0" cy="149459"/>
            </a:xfrm>
            <a:prstGeom prst="line">
              <a:avLst/>
            </a:prstGeom>
            <a:ln w="19050"/>
          </p:spPr>
          <p:style>
            <a:lnRef idx="2">
              <a:schemeClr val="dk1"/>
            </a:lnRef>
            <a:fillRef idx="1">
              <a:schemeClr val="lt1"/>
            </a:fillRef>
            <a:effectRef idx="0">
              <a:schemeClr val="dk1"/>
            </a:effectRef>
            <a:fontRef idx="minor">
              <a:schemeClr val="dk1"/>
            </a:fontRef>
          </p:style>
        </p:cxnSp>
        <p:cxnSp>
          <p:nvCxnSpPr>
            <p:cNvPr id="210" name="Straight Connector 209">
              <a:extLst>
                <a:ext uri="{FF2B5EF4-FFF2-40B4-BE49-F238E27FC236}">
                  <a16:creationId xmlns:a16="http://schemas.microsoft.com/office/drawing/2014/main" id="{3631BC04-01AC-7C1E-041C-1B36C1C53411}"/>
                </a:ext>
              </a:extLst>
            </p:cNvPr>
            <p:cNvCxnSpPr>
              <a:cxnSpLocks/>
              <a:stCxn id="183" idx="3"/>
              <a:endCxn id="185" idx="1"/>
            </p:cNvCxnSpPr>
            <p:nvPr/>
          </p:nvCxnSpPr>
          <p:spPr>
            <a:xfrm>
              <a:off x="9644902" y="1487428"/>
              <a:ext cx="302277" cy="0"/>
            </a:xfrm>
            <a:prstGeom prst="line">
              <a:avLst/>
            </a:prstGeom>
            <a:ln w="19050"/>
          </p:spPr>
          <p:style>
            <a:lnRef idx="2">
              <a:schemeClr val="dk1"/>
            </a:lnRef>
            <a:fillRef idx="1">
              <a:schemeClr val="lt1"/>
            </a:fillRef>
            <a:effectRef idx="0">
              <a:schemeClr val="dk1"/>
            </a:effectRef>
            <a:fontRef idx="minor">
              <a:schemeClr val="dk1"/>
            </a:fontRef>
          </p:style>
        </p:cxnSp>
        <p:cxnSp>
          <p:nvCxnSpPr>
            <p:cNvPr id="213" name="Straight Connector 212">
              <a:extLst>
                <a:ext uri="{FF2B5EF4-FFF2-40B4-BE49-F238E27FC236}">
                  <a16:creationId xmlns:a16="http://schemas.microsoft.com/office/drawing/2014/main" id="{F4E79D37-6813-676F-55C8-AEE167BB6DC8}"/>
                </a:ext>
              </a:extLst>
            </p:cNvPr>
            <p:cNvCxnSpPr>
              <a:cxnSpLocks/>
              <a:stCxn id="185" idx="3"/>
              <a:endCxn id="184" idx="1"/>
            </p:cNvCxnSpPr>
            <p:nvPr/>
          </p:nvCxnSpPr>
          <p:spPr>
            <a:xfrm>
              <a:off x="10515979" y="1487428"/>
              <a:ext cx="289910" cy="0"/>
            </a:xfrm>
            <a:prstGeom prst="line">
              <a:avLst/>
            </a:prstGeom>
            <a:ln w="19050"/>
          </p:spPr>
          <p:style>
            <a:lnRef idx="2">
              <a:schemeClr val="dk1"/>
            </a:lnRef>
            <a:fillRef idx="1">
              <a:schemeClr val="lt1"/>
            </a:fillRef>
            <a:effectRef idx="0">
              <a:schemeClr val="dk1"/>
            </a:effectRef>
            <a:fontRef idx="minor">
              <a:schemeClr val="dk1"/>
            </a:fontRef>
          </p:style>
        </p:cxnSp>
        <p:sp>
          <p:nvSpPr>
            <p:cNvPr id="237" name="Rectangle 236">
              <a:extLst>
                <a:ext uri="{FF2B5EF4-FFF2-40B4-BE49-F238E27FC236}">
                  <a16:creationId xmlns:a16="http://schemas.microsoft.com/office/drawing/2014/main" id="{3CB2B4D0-4F58-4BC5-C120-016A4D8CC4D6}"/>
                </a:ext>
              </a:extLst>
            </p:cNvPr>
            <p:cNvSpPr/>
            <p:nvPr/>
          </p:nvSpPr>
          <p:spPr>
            <a:xfrm>
              <a:off x="7994347" y="1642085"/>
              <a:ext cx="783036"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Amplifier</a:t>
              </a:r>
            </a:p>
          </p:txBody>
        </p:sp>
        <p:sp>
          <p:nvSpPr>
            <p:cNvPr id="238" name="Rectangle 237">
              <a:extLst>
                <a:ext uri="{FF2B5EF4-FFF2-40B4-BE49-F238E27FC236}">
                  <a16:creationId xmlns:a16="http://schemas.microsoft.com/office/drawing/2014/main" id="{9C6E0321-7813-CEDD-E8A8-DFC58A4A9438}"/>
                </a:ext>
              </a:extLst>
            </p:cNvPr>
            <p:cNvSpPr/>
            <p:nvPr/>
          </p:nvSpPr>
          <p:spPr>
            <a:xfrm>
              <a:off x="8212122" y="3289601"/>
              <a:ext cx="1348183"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High Power Amplifier (HPA)</a:t>
              </a:r>
            </a:p>
          </p:txBody>
        </p:sp>
        <p:sp>
          <p:nvSpPr>
            <p:cNvPr id="240" name="Rectangle 239">
              <a:extLst>
                <a:ext uri="{FF2B5EF4-FFF2-40B4-BE49-F238E27FC236}">
                  <a16:creationId xmlns:a16="http://schemas.microsoft.com/office/drawing/2014/main" id="{EC2E821E-0842-43F2-E4A4-13357D9D6F37}"/>
                </a:ext>
              </a:extLst>
            </p:cNvPr>
            <p:cNvSpPr/>
            <p:nvPr/>
          </p:nvSpPr>
          <p:spPr>
            <a:xfrm>
              <a:off x="9567593" y="921024"/>
              <a:ext cx="1338380" cy="2848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RF Frequency Mixer</a:t>
              </a:r>
            </a:p>
          </p:txBody>
        </p:sp>
        <p:sp>
          <p:nvSpPr>
            <p:cNvPr id="241" name="Callout: Bent Line with Accent Bar 240">
              <a:extLst>
                <a:ext uri="{FF2B5EF4-FFF2-40B4-BE49-F238E27FC236}">
                  <a16:creationId xmlns:a16="http://schemas.microsoft.com/office/drawing/2014/main" id="{745E2800-9B02-6640-606C-82D79DA3B209}"/>
                </a:ext>
              </a:extLst>
            </p:cNvPr>
            <p:cNvSpPr/>
            <p:nvPr/>
          </p:nvSpPr>
          <p:spPr>
            <a:xfrm>
              <a:off x="7302629" y="2152229"/>
              <a:ext cx="1580648" cy="284899"/>
            </a:xfrm>
            <a:prstGeom prst="accentCallout2">
              <a:avLst>
                <a:gd name="adj1" fmla="val 19586"/>
                <a:gd name="adj2" fmla="val 2514"/>
                <a:gd name="adj3" fmla="val 18750"/>
                <a:gd name="adj4" fmla="val -16667"/>
                <a:gd name="adj5" fmla="val -113970"/>
                <a:gd name="adj6" fmla="val -21642"/>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1100" dirty="0"/>
                <a:t>High Gain Receiving Antenna on Satellite</a:t>
              </a:r>
            </a:p>
          </p:txBody>
        </p:sp>
        <p:sp>
          <p:nvSpPr>
            <p:cNvPr id="245" name="Rectangle 244">
              <a:extLst>
                <a:ext uri="{FF2B5EF4-FFF2-40B4-BE49-F238E27FC236}">
                  <a16:creationId xmlns:a16="http://schemas.microsoft.com/office/drawing/2014/main" id="{BB32F83F-3133-DDC5-9C87-25B5A4B78A84}"/>
                </a:ext>
              </a:extLst>
            </p:cNvPr>
            <p:cNvSpPr/>
            <p:nvPr/>
          </p:nvSpPr>
          <p:spPr>
            <a:xfrm>
              <a:off x="7417047" y="3537799"/>
              <a:ext cx="832780"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Band Pass Filter</a:t>
              </a:r>
            </a:p>
          </p:txBody>
        </p:sp>
        <p:cxnSp>
          <p:nvCxnSpPr>
            <p:cNvPr id="247" name="Straight Connector 246">
              <a:extLst>
                <a:ext uri="{FF2B5EF4-FFF2-40B4-BE49-F238E27FC236}">
                  <a16:creationId xmlns:a16="http://schemas.microsoft.com/office/drawing/2014/main" id="{FA4F46B0-09B8-370A-AEC1-A011D0F8ACF7}"/>
                </a:ext>
              </a:extLst>
            </p:cNvPr>
            <p:cNvCxnSpPr>
              <a:cxnSpLocks/>
              <a:stCxn id="245" idx="3"/>
              <a:endCxn id="219" idx="0"/>
            </p:cNvCxnSpPr>
            <p:nvPr/>
          </p:nvCxnSpPr>
          <p:spPr>
            <a:xfrm flipV="1">
              <a:off x="8249827" y="3822730"/>
              <a:ext cx="322812" cy="1"/>
            </a:xfrm>
            <a:prstGeom prst="line">
              <a:avLst/>
            </a:prstGeom>
            <a:ln w="19050"/>
          </p:spPr>
          <p:style>
            <a:lnRef idx="2">
              <a:schemeClr val="dk1"/>
            </a:lnRef>
            <a:fillRef idx="1">
              <a:schemeClr val="lt1"/>
            </a:fillRef>
            <a:effectRef idx="0">
              <a:schemeClr val="dk1"/>
            </a:effectRef>
            <a:fontRef idx="minor">
              <a:schemeClr val="dk1"/>
            </a:fontRef>
          </p:style>
        </p:cxnSp>
        <p:sp>
          <p:nvSpPr>
            <p:cNvPr id="257" name="Rectangle 256">
              <a:extLst>
                <a:ext uri="{FF2B5EF4-FFF2-40B4-BE49-F238E27FC236}">
                  <a16:creationId xmlns:a16="http://schemas.microsoft.com/office/drawing/2014/main" id="{984D912F-34FD-1D78-EDAA-050119B350AB}"/>
                </a:ext>
              </a:extLst>
            </p:cNvPr>
            <p:cNvSpPr/>
            <p:nvPr/>
          </p:nvSpPr>
          <p:spPr>
            <a:xfrm>
              <a:off x="10805889" y="2072648"/>
              <a:ext cx="981658"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Processing</a:t>
              </a:r>
            </a:p>
          </p:txBody>
        </p:sp>
        <p:sp>
          <p:nvSpPr>
            <p:cNvPr id="258" name="Rectangle 257">
              <a:extLst>
                <a:ext uri="{FF2B5EF4-FFF2-40B4-BE49-F238E27FC236}">
                  <a16:creationId xmlns:a16="http://schemas.microsoft.com/office/drawing/2014/main" id="{0337E2A0-B8A3-E56B-26FE-B0BA5381B2F4}"/>
                </a:ext>
              </a:extLst>
            </p:cNvPr>
            <p:cNvSpPr/>
            <p:nvPr/>
          </p:nvSpPr>
          <p:spPr>
            <a:xfrm>
              <a:off x="10805889" y="2847867"/>
              <a:ext cx="981658"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Modulator</a:t>
              </a:r>
            </a:p>
          </p:txBody>
        </p:sp>
        <p:cxnSp>
          <p:nvCxnSpPr>
            <p:cNvPr id="261" name="Straight Connector 260">
              <a:extLst>
                <a:ext uri="{FF2B5EF4-FFF2-40B4-BE49-F238E27FC236}">
                  <a16:creationId xmlns:a16="http://schemas.microsoft.com/office/drawing/2014/main" id="{1A1F3E9B-8923-CA9D-466C-F4366A0E22B4}"/>
                </a:ext>
              </a:extLst>
            </p:cNvPr>
            <p:cNvCxnSpPr>
              <a:cxnSpLocks/>
              <a:stCxn id="184" idx="2"/>
              <a:endCxn id="257" idx="0"/>
            </p:cNvCxnSpPr>
            <p:nvPr/>
          </p:nvCxnSpPr>
          <p:spPr>
            <a:xfrm>
              <a:off x="11296718" y="1772359"/>
              <a:ext cx="0" cy="300289"/>
            </a:xfrm>
            <a:prstGeom prst="line">
              <a:avLst/>
            </a:prstGeom>
            <a:ln w="19050"/>
          </p:spPr>
          <p:style>
            <a:lnRef idx="2">
              <a:schemeClr val="dk1"/>
            </a:lnRef>
            <a:fillRef idx="1">
              <a:schemeClr val="lt1"/>
            </a:fillRef>
            <a:effectRef idx="0">
              <a:schemeClr val="dk1"/>
            </a:effectRef>
            <a:fontRef idx="minor">
              <a:schemeClr val="dk1"/>
            </a:fontRef>
          </p:style>
        </p:cxnSp>
        <p:cxnSp>
          <p:nvCxnSpPr>
            <p:cNvPr id="267" name="Straight Connector 266">
              <a:extLst>
                <a:ext uri="{FF2B5EF4-FFF2-40B4-BE49-F238E27FC236}">
                  <a16:creationId xmlns:a16="http://schemas.microsoft.com/office/drawing/2014/main" id="{88B3DDF9-C3B9-EA3D-B9DE-345C7C06C095}"/>
                </a:ext>
              </a:extLst>
            </p:cNvPr>
            <p:cNvCxnSpPr>
              <a:cxnSpLocks/>
              <a:stCxn id="271" idx="2"/>
              <a:endCxn id="245" idx="1"/>
            </p:cNvCxnSpPr>
            <p:nvPr/>
          </p:nvCxnSpPr>
          <p:spPr>
            <a:xfrm>
              <a:off x="7141848" y="3822730"/>
              <a:ext cx="275199" cy="1"/>
            </a:xfrm>
            <a:prstGeom prst="line">
              <a:avLst/>
            </a:prstGeom>
            <a:ln w="19050"/>
          </p:spPr>
          <p:style>
            <a:lnRef idx="2">
              <a:schemeClr val="dk1"/>
            </a:lnRef>
            <a:fillRef idx="1">
              <a:schemeClr val="lt1"/>
            </a:fillRef>
            <a:effectRef idx="0">
              <a:schemeClr val="dk1"/>
            </a:effectRef>
            <a:fontRef idx="minor">
              <a:schemeClr val="dk1"/>
            </a:fontRef>
          </p:style>
        </p:cxnSp>
        <p:sp>
          <p:nvSpPr>
            <p:cNvPr id="271" name="Right Bracket 270">
              <a:extLst>
                <a:ext uri="{FF2B5EF4-FFF2-40B4-BE49-F238E27FC236}">
                  <a16:creationId xmlns:a16="http://schemas.microsoft.com/office/drawing/2014/main" id="{39192E40-BF4F-5A47-0C0E-2D9A23732B9F}"/>
                </a:ext>
              </a:extLst>
            </p:cNvPr>
            <p:cNvSpPr/>
            <p:nvPr/>
          </p:nvSpPr>
          <p:spPr>
            <a:xfrm>
              <a:off x="6934538" y="3583414"/>
              <a:ext cx="207310" cy="478632"/>
            </a:xfrm>
            <a:prstGeom prst="rightBracket">
              <a:avLst>
                <a:gd name="adj" fmla="val 386542"/>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5" name="Right Bracket 274">
              <a:extLst>
                <a:ext uri="{FF2B5EF4-FFF2-40B4-BE49-F238E27FC236}">
                  <a16:creationId xmlns:a16="http://schemas.microsoft.com/office/drawing/2014/main" id="{5A27261B-43AF-1AB2-DB61-F363592CF0C6}"/>
                </a:ext>
              </a:extLst>
            </p:cNvPr>
            <p:cNvSpPr/>
            <p:nvPr/>
          </p:nvSpPr>
          <p:spPr>
            <a:xfrm>
              <a:off x="6934538" y="1248111"/>
              <a:ext cx="207310" cy="478632"/>
            </a:xfrm>
            <a:prstGeom prst="rightBracket">
              <a:avLst>
                <a:gd name="adj" fmla="val 386542"/>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76" name="Straight Connector 275">
              <a:extLst>
                <a:ext uri="{FF2B5EF4-FFF2-40B4-BE49-F238E27FC236}">
                  <a16:creationId xmlns:a16="http://schemas.microsoft.com/office/drawing/2014/main" id="{C7CD9DBE-C22F-9B68-5D9D-D9BBFB975EEA}"/>
                </a:ext>
              </a:extLst>
            </p:cNvPr>
            <p:cNvCxnSpPr>
              <a:cxnSpLocks/>
              <a:stCxn id="275" idx="2"/>
              <a:endCxn id="198" idx="1"/>
            </p:cNvCxnSpPr>
            <p:nvPr/>
          </p:nvCxnSpPr>
          <p:spPr>
            <a:xfrm>
              <a:off x="7141848" y="1487427"/>
              <a:ext cx="160781" cy="1"/>
            </a:xfrm>
            <a:prstGeom prst="line">
              <a:avLst/>
            </a:prstGeom>
            <a:ln w="19050"/>
          </p:spPr>
          <p:style>
            <a:lnRef idx="2">
              <a:schemeClr val="dk1"/>
            </a:lnRef>
            <a:fillRef idx="1">
              <a:schemeClr val="lt1"/>
            </a:fillRef>
            <a:effectRef idx="0">
              <a:schemeClr val="dk1"/>
            </a:effectRef>
            <a:fontRef idx="minor">
              <a:schemeClr val="dk1"/>
            </a:fontRef>
          </p:style>
        </p:cxnSp>
        <p:sp>
          <p:nvSpPr>
            <p:cNvPr id="280" name="Isosceles Triangle 279">
              <a:extLst>
                <a:ext uri="{FF2B5EF4-FFF2-40B4-BE49-F238E27FC236}">
                  <a16:creationId xmlns:a16="http://schemas.microsoft.com/office/drawing/2014/main" id="{D91BAF4A-6423-F351-44DD-FB1336E665D6}"/>
                </a:ext>
              </a:extLst>
            </p:cNvPr>
            <p:cNvSpPr/>
            <p:nvPr/>
          </p:nvSpPr>
          <p:spPr>
            <a:xfrm rot="16200000">
              <a:off x="10466918" y="3581476"/>
              <a:ext cx="382289" cy="482509"/>
            </a:xfrm>
            <a:prstGeom prst="triangl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u="sng" dirty="0">
                <a:solidFill>
                  <a:schemeClr val="dk1"/>
                </a:solidFill>
              </a:endParaRPr>
            </a:p>
          </p:txBody>
        </p:sp>
        <p:cxnSp>
          <p:nvCxnSpPr>
            <p:cNvPr id="282" name="Straight Connector 281">
              <a:extLst>
                <a:ext uri="{FF2B5EF4-FFF2-40B4-BE49-F238E27FC236}">
                  <a16:creationId xmlns:a16="http://schemas.microsoft.com/office/drawing/2014/main" id="{2A8CE945-1D2C-375B-8014-D217CCA2F485}"/>
                </a:ext>
              </a:extLst>
            </p:cNvPr>
            <p:cNvCxnSpPr>
              <a:cxnSpLocks/>
              <a:stCxn id="258" idx="0"/>
              <a:endCxn id="257" idx="2"/>
            </p:cNvCxnSpPr>
            <p:nvPr/>
          </p:nvCxnSpPr>
          <p:spPr>
            <a:xfrm flipV="1">
              <a:off x="11296718" y="2642511"/>
              <a:ext cx="0" cy="205356"/>
            </a:xfrm>
            <a:prstGeom prst="line">
              <a:avLst/>
            </a:prstGeom>
            <a:ln w="19050"/>
          </p:spPr>
          <p:style>
            <a:lnRef idx="2">
              <a:schemeClr val="dk1"/>
            </a:lnRef>
            <a:fillRef idx="1">
              <a:schemeClr val="lt1"/>
            </a:fillRef>
            <a:effectRef idx="0">
              <a:schemeClr val="dk1"/>
            </a:effectRef>
            <a:fontRef idx="minor">
              <a:schemeClr val="dk1"/>
            </a:fontRef>
          </p:style>
        </p:cxnSp>
        <p:grpSp>
          <p:nvGrpSpPr>
            <p:cNvPr id="285" name="Group 284">
              <a:extLst>
                <a:ext uri="{FF2B5EF4-FFF2-40B4-BE49-F238E27FC236}">
                  <a16:creationId xmlns:a16="http://schemas.microsoft.com/office/drawing/2014/main" id="{3E9BFD4E-8836-C553-9473-ED0938C58E23}"/>
                </a:ext>
              </a:extLst>
            </p:cNvPr>
            <p:cNvGrpSpPr/>
            <p:nvPr/>
          </p:nvGrpSpPr>
          <p:grpSpPr>
            <a:xfrm>
              <a:off x="9403380" y="3417730"/>
              <a:ext cx="810000" cy="810000"/>
              <a:chOff x="9650536" y="590424"/>
              <a:chExt cx="810000" cy="810000"/>
            </a:xfrm>
          </p:grpSpPr>
          <p:sp>
            <p:nvSpPr>
              <p:cNvPr id="286" name="Oval 285">
                <a:extLst>
                  <a:ext uri="{FF2B5EF4-FFF2-40B4-BE49-F238E27FC236}">
                    <a16:creationId xmlns:a16="http://schemas.microsoft.com/office/drawing/2014/main" id="{65E69C97-D9D6-E6E6-ADED-C8C5D7762907}"/>
                  </a:ext>
                </a:extLst>
              </p:cNvPr>
              <p:cNvSpPr>
                <a:spLocks noChangeAspect="1"/>
              </p:cNvSpPr>
              <p:nvPr/>
            </p:nvSpPr>
            <p:spPr>
              <a:xfrm>
                <a:off x="9650536" y="590424"/>
                <a:ext cx="810000" cy="810000"/>
              </a:xfrm>
              <a:prstGeom prst="ellipse">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7" name="Rectangle 286">
                <a:extLst>
                  <a:ext uri="{FF2B5EF4-FFF2-40B4-BE49-F238E27FC236}">
                    <a16:creationId xmlns:a16="http://schemas.microsoft.com/office/drawing/2014/main" id="{BD7DA0D2-088E-EBF8-6346-4418EEE039D3}"/>
                  </a:ext>
                </a:extLst>
              </p:cNvPr>
              <p:cNvSpPr/>
              <p:nvPr/>
            </p:nvSpPr>
            <p:spPr>
              <a:xfrm>
                <a:off x="9771136" y="710493"/>
                <a:ext cx="568800" cy="569863"/>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cxnSp>
            <p:nvCxnSpPr>
              <p:cNvPr id="288" name="Straight Connector 287">
                <a:extLst>
                  <a:ext uri="{FF2B5EF4-FFF2-40B4-BE49-F238E27FC236}">
                    <a16:creationId xmlns:a16="http://schemas.microsoft.com/office/drawing/2014/main" id="{20133306-DE74-BC2E-D9EC-43A2407285D8}"/>
                  </a:ext>
                </a:extLst>
              </p:cNvPr>
              <p:cNvCxnSpPr>
                <a:cxnSpLocks/>
                <a:stCxn id="286" idx="7"/>
                <a:endCxn id="286" idx="3"/>
              </p:cNvCxnSpPr>
              <p:nvPr/>
            </p:nvCxnSpPr>
            <p:spPr>
              <a:xfrm flipH="1">
                <a:off x="9769158" y="709046"/>
                <a:ext cx="572756" cy="572756"/>
              </a:xfrm>
              <a:prstGeom prst="line">
                <a:avLst/>
              </a:prstGeom>
              <a:ln w="19050"/>
            </p:spPr>
            <p:style>
              <a:lnRef idx="2">
                <a:schemeClr val="dk1"/>
              </a:lnRef>
              <a:fillRef idx="1">
                <a:schemeClr val="lt1"/>
              </a:fillRef>
              <a:effectRef idx="0">
                <a:schemeClr val="dk1"/>
              </a:effectRef>
              <a:fontRef idx="minor">
                <a:schemeClr val="dk1"/>
              </a:fontRef>
            </p:style>
          </p:cxnSp>
          <p:cxnSp>
            <p:nvCxnSpPr>
              <p:cNvPr id="289" name="Straight Connector 288">
                <a:extLst>
                  <a:ext uri="{FF2B5EF4-FFF2-40B4-BE49-F238E27FC236}">
                    <a16:creationId xmlns:a16="http://schemas.microsoft.com/office/drawing/2014/main" id="{6530BB8B-C677-BA72-D113-E7E21FD062B7}"/>
                  </a:ext>
                </a:extLst>
              </p:cNvPr>
              <p:cNvCxnSpPr>
                <a:cxnSpLocks/>
                <a:stCxn id="286" idx="5"/>
              </p:cNvCxnSpPr>
              <p:nvPr/>
            </p:nvCxnSpPr>
            <p:spPr>
              <a:xfrm flipH="1" flipV="1">
                <a:off x="9772494" y="712382"/>
                <a:ext cx="569420" cy="569420"/>
              </a:xfrm>
              <a:prstGeom prst="line">
                <a:avLst/>
              </a:prstGeom>
              <a:ln w="19050"/>
            </p:spPr>
            <p:style>
              <a:lnRef idx="2">
                <a:schemeClr val="dk1"/>
              </a:lnRef>
              <a:fillRef idx="1">
                <a:schemeClr val="lt1"/>
              </a:fillRef>
              <a:effectRef idx="0">
                <a:schemeClr val="dk1"/>
              </a:effectRef>
              <a:fontRef idx="minor">
                <a:schemeClr val="dk1"/>
              </a:fontRef>
            </p:style>
          </p:cxnSp>
        </p:grpSp>
        <p:cxnSp>
          <p:nvCxnSpPr>
            <p:cNvPr id="264" name="Straight Connector 263">
              <a:extLst>
                <a:ext uri="{FF2B5EF4-FFF2-40B4-BE49-F238E27FC236}">
                  <a16:creationId xmlns:a16="http://schemas.microsoft.com/office/drawing/2014/main" id="{3E60C38D-FA3E-23C4-C3BC-A04A1C424BD6}"/>
                </a:ext>
              </a:extLst>
            </p:cNvPr>
            <p:cNvCxnSpPr>
              <a:cxnSpLocks/>
              <a:stCxn id="287" idx="3"/>
              <a:endCxn id="280" idx="0"/>
            </p:cNvCxnSpPr>
            <p:nvPr/>
          </p:nvCxnSpPr>
          <p:spPr>
            <a:xfrm flipV="1">
              <a:off x="10092780" y="3822730"/>
              <a:ext cx="324028" cy="1"/>
            </a:xfrm>
            <a:prstGeom prst="line">
              <a:avLst/>
            </a:prstGeom>
            <a:ln w="19050"/>
          </p:spPr>
          <p:style>
            <a:lnRef idx="2">
              <a:schemeClr val="dk1"/>
            </a:lnRef>
            <a:fillRef idx="1">
              <a:schemeClr val="lt1"/>
            </a:fillRef>
            <a:effectRef idx="0">
              <a:schemeClr val="dk1"/>
            </a:effectRef>
            <a:fontRef idx="minor">
              <a:schemeClr val="dk1"/>
            </a:fontRef>
          </p:style>
        </p:cxnSp>
        <p:cxnSp>
          <p:nvCxnSpPr>
            <p:cNvPr id="304" name="Straight Connector 303">
              <a:extLst>
                <a:ext uri="{FF2B5EF4-FFF2-40B4-BE49-F238E27FC236}">
                  <a16:creationId xmlns:a16="http://schemas.microsoft.com/office/drawing/2014/main" id="{30C7F7BA-4716-6293-AC3D-7DAE98EDB5C8}"/>
                </a:ext>
              </a:extLst>
            </p:cNvPr>
            <p:cNvCxnSpPr>
              <a:cxnSpLocks/>
              <a:stCxn id="219" idx="3"/>
              <a:endCxn id="287" idx="1"/>
            </p:cNvCxnSpPr>
            <p:nvPr/>
          </p:nvCxnSpPr>
          <p:spPr>
            <a:xfrm>
              <a:off x="9055148" y="3822730"/>
              <a:ext cx="468832" cy="1"/>
            </a:xfrm>
            <a:prstGeom prst="line">
              <a:avLst/>
            </a:prstGeom>
            <a:ln w="19050"/>
          </p:spPr>
          <p:style>
            <a:lnRef idx="2">
              <a:schemeClr val="dk1"/>
            </a:lnRef>
            <a:fillRef idx="1">
              <a:schemeClr val="lt1"/>
            </a:fillRef>
            <a:effectRef idx="0">
              <a:schemeClr val="dk1"/>
            </a:effectRef>
            <a:fontRef idx="minor">
              <a:schemeClr val="dk1"/>
            </a:fontRef>
          </p:style>
        </p:cxnSp>
        <p:sp>
          <p:nvSpPr>
            <p:cNvPr id="308" name="Rectangle 307">
              <a:extLst>
                <a:ext uri="{FF2B5EF4-FFF2-40B4-BE49-F238E27FC236}">
                  <a16:creationId xmlns:a16="http://schemas.microsoft.com/office/drawing/2014/main" id="{BF111547-E1C0-AD08-B95C-FFC47E799C75}"/>
                </a:ext>
              </a:extLst>
            </p:cNvPr>
            <p:cNvSpPr/>
            <p:nvPr/>
          </p:nvSpPr>
          <p:spPr>
            <a:xfrm>
              <a:off x="10273383" y="3399220"/>
              <a:ext cx="783036"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Amplifier</a:t>
              </a:r>
            </a:p>
          </p:txBody>
        </p:sp>
        <p:sp>
          <p:nvSpPr>
            <p:cNvPr id="309" name="Oval 308">
              <a:extLst>
                <a:ext uri="{FF2B5EF4-FFF2-40B4-BE49-F238E27FC236}">
                  <a16:creationId xmlns:a16="http://schemas.microsoft.com/office/drawing/2014/main" id="{7298E60A-62A9-B5D5-A81D-A1112450287C}"/>
                </a:ext>
              </a:extLst>
            </p:cNvPr>
            <p:cNvSpPr/>
            <p:nvPr/>
          </p:nvSpPr>
          <p:spPr>
            <a:xfrm flipH="1">
              <a:off x="9681712" y="3140061"/>
              <a:ext cx="253336" cy="241320"/>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dirty="0"/>
                <a:t>∿</a:t>
              </a:r>
              <a:endParaRPr lang="en-US" dirty="0">
                <a:solidFill>
                  <a:schemeClr val="dk1"/>
                </a:solidFill>
                <a:latin typeface="Courier New" panose="02070309020205020404" pitchFamily="49" charset="0"/>
                <a:cs typeface="Courier New" panose="02070309020205020404" pitchFamily="49" charset="0"/>
              </a:endParaRPr>
            </a:p>
          </p:txBody>
        </p:sp>
        <p:sp>
          <p:nvSpPr>
            <p:cNvPr id="310" name="Rectangle 309">
              <a:extLst>
                <a:ext uri="{FF2B5EF4-FFF2-40B4-BE49-F238E27FC236}">
                  <a16:creationId xmlns:a16="http://schemas.microsoft.com/office/drawing/2014/main" id="{AE433A38-8D6B-0B17-FA27-CF77217AD198}"/>
                </a:ext>
              </a:extLst>
            </p:cNvPr>
            <p:cNvSpPr/>
            <p:nvPr/>
          </p:nvSpPr>
          <p:spPr>
            <a:xfrm>
              <a:off x="9326260" y="2886509"/>
              <a:ext cx="1030154" cy="31338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Local oscillator</a:t>
              </a:r>
            </a:p>
          </p:txBody>
        </p:sp>
        <p:cxnSp>
          <p:nvCxnSpPr>
            <p:cNvPr id="311" name="Straight Connector 310">
              <a:extLst>
                <a:ext uri="{FF2B5EF4-FFF2-40B4-BE49-F238E27FC236}">
                  <a16:creationId xmlns:a16="http://schemas.microsoft.com/office/drawing/2014/main" id="{B0E1929E-E53D-F311-3A63-EA225B2D1FF7}"/>
                </a:ext>
              </a:extLst>
            </p:cNvPr>
            <p:cNvCxnSpPr>
              <a:cxnSpLocks/>
              <a:stCxn id="287" idx="0"/>
              <a:endCxn id="309" idx="4"/>
            </p:cNvCxnSpPr>
            <p:nvPr/>
          </p:nvCxnSpPr>
          <p:spPr>
            <a:xfrm flipV="1">
              <a:off x="9808380" y="3381381"/>
              <a:ext cx="0" cy="156418"/>
            </a:xfrm>
            <a:prstGeom prst="line">
              <a:avLst/>
            </a:prstGeom>
            <a:ln w="19050"/>
          </p:spPr>
          <p:style>
            <a:lnRef idx="2">
              <a:schemeClr val="dk1"/>
            </a:lnRef>
            <a:fillRef idx="1">
              <a:schemeClr val="lt1"/>
            </a:fillRef>
            <a:effectRef idx="0">
              <a:schemeClr val="dk1"/>
            </a:effectRef>
            <a:fontRef idx="minor">
              <a:schemeClr val="dk1"/>
            </a:fontRef>
          </p:style>
        </p:cxnSp>
        <p:sp>
          <p:nvSpPr>
            <p:cNvPr id="315" name="Callout: Bent Line with Accent Bar 314">
              <a:extLst>
                <a:ext uri="{FF2B5EF4-FFF2-40B4-BE49-F238E27FC236}">
                  <a16:creationId xmlns:a16="http://schemas.microsoft.com/office/drawing/2014/main" id="{7380B115-1A2F-C9A0-E596-F1050D11DC73}"/>
                </a:ext>
              </a:extLst>
            </p:cNvPr>
            <p:cNvSpPr/>
            <p:nvPr/>
          </p:nvSpPr>
          <p:spPr>
            <a:xfrm>
              <a:off x="7302629" y="2802556"/>
              <a:ext cx="1580648" cy="284899"/>
            </a:xfrm>
            <a:prstGeom prst="accentCallout2">
              <a:avLst>
                <a:gd name="adj1" fmla="val 19586"/>
                <a:gd name="adj2" fmla="val 2514"/>
                <a:gd name="adj3" fmla="val 18750"/>
                <a:gd name="adj4" fmla="val -16667"/>
                <a:gd name="adj5" fmla="val 236477"/>
                <a:gd name="adj6" fmla="val -22439"/>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sz="1100" dirty="0"/>
                <a:t>High Gain Transmitting Antenna on Satellite</a:t>
              </a:r>
            </a:p>
          </p:txBody>
        </p:sp>
        <p:sp>
          <p:nvSpPr>
            <p:cNvPr id="317" name="Rectangle 316">
              <a:extLst>
                <a:ext uri="{FF2B5EF4-FFF2-40B4-BE49-F238E27FC236}">
                  <a16:creationId xmlns:a16="http://schemas.microsoft.com/office/drawing/2014/main" id="{F0994E79-07A4-64E2-E6C3-A27F8C558884}"/>
                </a:ext>
              </a:extLst>
            </p:cNvPr>
            <p:cNvSpPr/>
            <p:nvPr/>
          </p:nvSpPr>
          <p:spPr>
            <a:xfrm>
              <a:off x="9148493" y="4045224"/>
              <a:ext cx="1405055" cy="28489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RF Frequency Mixer</a:t>
              </a:r>
            </a:p>
          </p:txBody>
        </p:sp>
      </p:grpSp>
      <p:sp>
        <p:nvSpPr>
          <p:cNvPr id="4" name="TextBox 3">
            <a:extLst>
              <a:ext uri="{FF2B5EF4-FFF2-40B4-BE49-F238E27FC236}">
                <a16:creationId xmlns:a16="http://schemas.microsoft.com/office/drawing/2014/main" id="{E8BFECAE-3EF4-3A7A-921E-0479068B72EC}"/>
              </a:ext>
            </a:extLst>
          </p:cNvPr>
          <p:cNvSpPr txBox="1"/>
          <p:nvPr/>
        </p:nvSpPr>
        <p:spPr>
          <a:xfrm>
            <a:off x="8621202" y="2310494"/>
            <a:ext cx="1516711" cy="369332"/>
          </a:xfrm>
          <a:prstGeom prst="rect">
            <a:avLst/>
          </a:prstGeom>
          <a:noFill/>
        </p:spPr>
        <p:txBody>
          <a:bodyPr wrap="square">
            <a:spAutoFit/>
          </a:bodyPr>
          <a:lstStyle/>
          <a:p>
            <a:pPr algn="ctr"/>
            <a:r>
              <a:rPr lang="en-US" sz="1800" b="0" i="0" u="none" strike="noStrike" baseline="0" dirty="0">
                <a:solidFill>
                  <a:schemeClr val="accent1">
                    <a:lumMod val="50000"/>
                  </a:schemeClr>
                </a:solidFill>
              </a:rPr>
              <a:t>Regenerative</a:t>
            </a:r>
            <a:endParaRPr lang="en-US" dirty="0">
              <a:solidFill>
                <a:schemeClr val="accent1">
                  <a:lumMod val="50000"/>
                </a:schemeClr>
              </a:solidFill>
            </a:endParaRPr>
          </a:p>
        </p:txBody>
      </p:sp>
      <p:sp>
        <p:nvSpPr>
          <p:cNvPr id="5" name="TextBox 4">
            <a:extLst>
              <a:ext uri="{FF2B5EF4-FFF2-40B4-BE49-F238E27FC236}">
                <a16:creationId xmlns:a16="http://schemas.microsoft.com/office/drawing/2014/main" id="{0D1CCE94-55EA-F220-0071-1E1B3DE7714F}"/>
              </a:ext>
            </a:extLst>
          </p:cNvPr>
          <p:cNvSpPr txBox="1"/>
          <p:nvPr/>
        </p:nvSpPr>
        <p:spPr>
          <a:xfrm>
            <a:off x="2555682" y="3244334"/>
            <a:ext cx="1516711" cy="369332"/>
          </a:xfrm>
          <a:prstGeom prst="rect">
            <a:avLst/>
          </a:prstGeom>
          <a:noFill/>
        </p:spPr>
        <p:txBody>
          <a:bodyPr wrap="square">
            <a:spAutoFit/>
          </a:bodyPr>
          <a:lstStyle/>
          <a:p>
            <a:pPr algn="ctr"/>
            <a:r>
              <a:rPr lang="en-US" sz="1800" b="0" i="0" u="none" strike="noStrike" baseline="0" dirty="0">
                <a:solidFill>
                  <a:schemeClr val="accent1">
                    <a:lumMod val="50000"/>
                  </a:schemeClr>
                </a:solidFill>
              </a:rPr>
              <a:t>Bent pipe</a:t>
            </a:r>
            <a:endParaRPr lang="en-US" dirty="0">
              <a:solidFill>
                <a:schemeClr val="accent1">
                  <a:lumMod val="50000"/>
                </a:schemeClr>
              </a:solidFill>
            </a:endParaRPr>
          </a:p>
        </p:txBody>
      </p:sp>
      <p:sp>
        <p:nvSpPr>
          <p:cNvPr id="14" name="Freeform: Shape 13">
            <a:extLst>
              <a:ext uri="{FF2B5EF4-FFF2-40B4-BE49-F238E27FC236}">
                <a16:creationId xmlns:a16="http://schemas.microsoft.com/office/drawing/2014/main" id="{54BED9F4-B84D-E7F1-6A9A-9BCB237244E6}"/>
              </a:ext>
            </a:extLst>
          </p:cNvPr>
          <p:cNvSpPr/>
          <p:nvPr/>
        </p:nvSpPr>
        <p:spPr>
          <a:xfrm rot="2809484" flipV="1">
            <a:off x="5739868" y="3301987"/>
            <a:ext cx="484844" cy="470041"/>
          </a:xfrm>
          <a:custGeom>
            <a:avLst/>
            <a:gdLst>
              <a:gd name="connsiteX0" fmla="*/ 439240 w 969688"/>
              <a:gd name="connsiteY0" fmla="*/ 30969 h 940082"/>
              <a:gd name="connsiteX1" fmla="*/ 936056 w 969688"/>
              <a:gd name="connsiteY1" fmla="*/ 570493 h 940082"/>
              <a:gd name="connsiteX2" fmla="*/ 969688 w 969688"/>
              <a:gd name="connsiteY2" fmla="*/ 539524 h 940082"/>
              <a:gd name="connsiteX3" fmla="*/ 472872 w 969688"/>
              <a:gd name="connsiteY3" fmla="*/ 0 h 940082"/>
              <a:gd name="connsiteX4" fmla="*/ 444120 w 969688"/>
              <a:gd name="connsiteY4" fmla="*/ 523253 h 940082"/>
              <a:gd name="connsiteX5" fmla="*/ 757273 w 969688"/>
              <a:gd name="connsiteY5" fmla="*/ 388758 h 940082"/>
              <a:gd name="connsiteX6" fmla="*/ 573387 w 969688"/>
              <a:gd name="connsiteY6" fmla="*/ 189064 h 940082"/>
              <a:gd name="connsiteX7" fmla="*/ 0 w 969688"/>
              <a:gd name="connsiteY7" fmla="*/ 586150 h 940082"/>
              <a:gd name="connsiteX8" fmla="*/ 142166 w 969688"/>
              <a:gd name="connsiteY8" fmla="*/ 586150 h 940082"/>
              <a:gd name="connsiteX9" fmla="*/ 142166 w 969688"/>
              <a:gd name="connsiteY9" fmla="*/ 540431 h 940082"/>
              <a:gd name="connsiteX10" fmla="*/ 0 w 969688"/>
              <a:gd name="connsiteY10" fmla="*/ 540431 h 940082"/>
              <a:gd name="connsiteX11" fmla="*/ 174973 w 969688"/>
              <a:gd name="connsiteY11" fmla="*/ 940082 h 940082"/>
              <a:gd name="connsiteX12" fmla="*/ 405103 w 969688"/>
              <a:gd name="connsiteY12" fmla="*/ 585790 h 940082"/>
              <a:gd name="connsiteX13" fmla="*/ 204672 w 969688"/>
              <a:gd name="connsiteY13" fmla="*/ 228551 h 94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688" h="940082">
                <a:moveTo>
                  <a:pt x="439240" y="30969"/>
                </a:moveTo>
                <a:lnTo>
                  <a:pt x="936056" y="570493"/>
                </a:lnTo>
                <a:lnTo>
                  <a:pt x="969688" y="539524"/>
                </a:lnTo>
                <a:lnTo>
                  <a:pt x="472872" y="0"/>
                </a:lnTo>
                <a:close/>
                <a:moveTo>
                  <a:pt x="444120" y="523253"/>
                </a:moveTo>
                <a:lnTo>
                  <a:pt x="757273" y="388758"/>
                </a:lnTo>
                <a:lnTo>
                  <a:pt x="573387" y="189064"/>
                </a:lnTo>
                <a:close/>
                <a:moveTo>
                  <a:pt x="0" y="586150"/>
                </a:moveTo>
                <a:lnTo>
                  <a:pt x="142166" y="586150"/>
                </a:lnTo>
                <a:lnTo>
                  <a:pt x="142166" y="540431"/>
                </a:lnTo>
                <a:lnTo>
                  <a:pt x="0" y="540431"/>
                </a:lnTo>
                <a:close/>
                <a:moveTo>
                  <a:pt x="174973" y="940082"/>
                </a:moveTo>
                <a:cubicBezTo>
                  <a:pt x="313091" y="919686"/>
                  <a:pt x="411006" y="768944"/>
                  <a:pt x="405103" y="585790"/>
                </a:cubicBezTo>
                <a:cubicBezTo>
                  <a:pt x="400052" y="429084"/>
                  <a:pt x="319722" y="285907"/>
                  <a:pt x="204672" y="228551"/>
                </a:cubicBez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C9F050DA-FFB6-44CD-F494-A4C51676B2CE}"/>
              </a:ext>
            </a:extLst>
          </p:cNvPr>
          <p:cNvSpPr/>
          <p:nvPr/>
        </p:nvSpPr>
        <p:spPr>
          <a:xfrm rot="18790516" flipH="1" flipV="1">
            <a:off x="431740" y="3301987"/>
            <a:ext cx="484844" cy="470041"/>
          </a:xfrm>
          <a:custGeom>
            <a:avLst/>
            <a:gdLst>
              <a:gd name="connsiteX0" fmla="*/ 439240 w 969688"/>
              <a:gd name="connsiteY0" fmla="*/ 30969 h 940082"/>
              <a:gd name="connsiteX1" fmla="*/ 936056 w 969688"/>
              <a:gd name="connsiteY1" fmla="*/ 570493 h 940082"/>
              <a:gd name="connsiteX2" fmla="*/ 969688 w 969688"/>
              <a:gd name="connsiteY2" fmla="*/ 539524 h 940082"/>
              <a:gd name="connsiteX3" fmla="*/ 472872 w 969688"/>
              <a:gd name="connsiteY3" fmla="*/ 0 h 940082"/>
              <a:gd name="connsiteX4" fmla="*/ 444120 w 969688"/>
              <a:gd name="connsiteY4" fmla="*/ 523253 h 940082"/>
              <a:gd name="connsiteX5" fmla="*/ 757273 w 969688"/>
              <a:gd name="connsiteY5" fmla="*/ 388758 h 940082"/>
              <a:gd name="connsiteX6" fmla="*/ 573387 w 969688"/>
              <a:gd name="connsiteY6" fmla="*/ 189064 h 940082"/>
              <a:gd name="connsiteX7" fmla="*/ 0 w 969688"/>
              <a:gd name="connsiteY7" fmla="*/ 586150 h 940082"/>
              <a:gd name="connsiteX8" fmla="*/ 142166 w 969688"/>
              <a:gd name="connsiteY8" fmla="*/ 586150 h 940082"/>
              <a:gd name="connsiteX9" fmla="*/ 142166 w 969688"/>
              <a:gd name="connsiteY9" fmla="*/ 540431 h 940082"/>
              <a:gd name="connsiteX10" fmla="*/ 0 w 969688"/>
              <a:gd name="connsiteY10" fmla="*/ 540431 h 940082"/>
              <a:gd name="connsiteX11" fmla="*/ 174973 w 969688"/>
              <a:gd name="connsiteY11" fmla="*/ 940082 h 940082"/>
              <a:gd name="connsiteX12" fmla="*/ 405103 w 969688"/>
              <a:gd name="connsiteY12" fmla="*/ 585790 h 940082"/>
              <a:gd name="connsiteX13" fmla="*/ 204672 w 969688"/>
              <a:gd name="connsiteY13" fmla="*/ 228551 h 94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9688" h="940082">
                <a:moveTo>
                  <a:pt x="439240" y="30969"/>
                </a:moveTo>
                <a:lnTo>
                  <a:pt x="936056" y="570493"/>
                </a:lnTo>
                <a:lnTo>
                  <a:pt x="969688" y="539524"/>
                </a:lnTo>
                <a:lnTo>
                  <a:pt x="472872" y="0"/>
                </a:lnTo>
                <a:close/>
                <a:moveTo>
                  <a:pt x="444120" y="523253"/>
                </a:moveTo>
                <a:lnTo>
                  <a:pt x="757273" y="388758"/>
                </a:lnTo>
                <a:lnTo>
                  <a:pt x="573387" y="189064"/>
                </a:lnTo>
                <a:close/>
                <a:moveTo>
                  <a:pt x="0" y="586150"/>
                </a:moveTo>
                <a:lnTo>
                  <a:pt x="142166" y="586150"/>
                </a:lnTo>
                <a:lnTo>
                  <a:pt x="142166" y="540431"/>
                </a:lnTo>
                <a:lnTo>
                  <a:pt x="0" y="540431"/>
                </a:lnTo>
                <a:close/>
                <a:moveTo>
                  <a:pt x="174973" y="940082"/>
                </a:moveTo>
                <a:cubicBezTo>
                  <a:pt x="313091" y="919686"/>
                  <a:pt x="411006" y="768944"/>
                  <a:pt x="405103" y="585790"/>
                </a:cubicBezTo>
                <a:cubicBezTo>
                  <a:pt x="400052" y="429084"/>
                  <a:pt x="319722" y="285907"/>
                  <a:pt x="204672" y="228551"/>
                </a:cubicBezTo>
                <a:close/>
              </a:path>
            </a:pathLst>
          </a:cu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1781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 part of transmitter is the power amplifier</a:t>
            </a:r>
          </a:p>
        </p:txBody>
      </p:sp>
      <p:sp>
        <p:nvSpPr>
          <p:cNvPr id="4" name="TextBox 3">
            <a:extLst>
              <a:ext uri="{FF2B5EF4-FFF2-40B4-BE49-F238E27FC236}">
                <a16:creationId xmlns:a16="http://schemas.microsoft.com/office/drawing/2014/main" id="{1622BDB4-7416-CD4E-C84C-29580592DAF4}"/>
              </a:ext>
            </a:extLst>
          </p:cNvPr>
          <p:cNvSpPr txBox="1"/>
          <p:nvPr/>
        </p:nvSpPr>
        <p:spPr>
          <a:xfrm>
            <a:off x="623648" y="1790700"/>
            <a:ext cx="11196877" cy="2761845"/>
          </a:xfrm>
          <a:prstGeom prst="rect">
            <a:avLst/>
          </a:prstGeom>
          <a:noFill/>
        </p:spPr>
        <p:txBody>
          <a:bodyPr wrap="square">
            <a:noAutofit/>
          </a:bodyPr>
          <a:lstStyle/>
          <a:p>
            <a:pPr marR="0" algn="l"/>
            <a:r>
              <a:rPr lang="en-US" sz="1600" b="1" i="0" u="none" strike="noStrike" baseline="0" dirty="0">
                <a:solidFill>
                  <a:srgbClr val="000000"/>
                </a:solidFill>
              </a:rPr>
              <a:t> </a:t>
            </a:r>
            <a:r>
              <a:rPr lang="en-US" sz="1600" b="0" i="0" u="none" strike="noStrike" baseline="0" dirty="0">
                <a:solidFill>
                  <a:srgbClr val="000000"/>
                </a:solidFill>
              </a:rPr>
              <a:t>Amplifiers work with signals from 0.3GHz to 300GHz (1m-1mm wavelength)</a:t>
            </a:r>
          </a:p>
          <a:p>
            <a:pPr marL="285750" marR="0" indent="-285750" algn="l">
              <a:buFont typeface="Wingdings" panose="05000000000000000000" pitchFamily="2" charset="2"/>
              <a:buChar char="§"/>
            </a:pPr>
            <a:r>
              <a:rPr lang="en-US" sz="1600" b="0" i="0" u="none" strike="noStrike" baseline="0" dirty="0">
                <a:solidFill>
                  <a:srgbClr val="000000"/>
                </a:solidFill>
              </a:rPr>
              <a:t>RF power amplifiers can be manufactured using a solid-state device like LDMOS, </a:t>
            </a:r>
            <a:r>
              <a:rPr lang="en-US" sz="1600" b="0" i="0" u="none" strike="noStrike" baseline="0" dirty="0" err="1">
                <a:solidFill>
                  <a:srgbClr val="000000"/>
                </a:solidFill>
              </a:rPr>
              <a:t>GaN</a:t>
            </a:r>
            <a:r>
              <a:rPr lang="en-US" sz="1600" b="0" i="0" u="none" strike="noStrike" baseline="0" dirty="0">
                <a:solidFill>
                  <a:srgbClr val="000000"/>
                </a:solidFill>
              </a:rPr>
              <a:t>, etc. or using vacuum tubes.</a:t>
            </a:r>
          </a:p>
          <a:p>
            <a:pPr marL="285750" marR="0" indent="-285750" algn="l">
              <a:buFont typeface="Wingdings" panose="05000000000000000000" pitchFamily="2" charset="2"/>
              <a:buChar char="§"/>
            </a:pPr>
            <a:r>
              <a:rPr lang="en-US" sz="1600" dirty="0">
                <a:solidFill>
                  <a:srgbClr val="000000"/>
                </a:solidFill>
              </a:rPr>
              <a:t>Types of amplifiers: </a:t>
            </a:r>
            <a:r>
              <a:rPr lang="en-US" sz="1600" b="0" i="0" u="none" strike="noStrike" baseline="0" dirty="0">
                <a:solidFill>
                  <a:srgbClr val="000000"/>
                </a:solidFill>
              </a:rPr>
              <a:t>Klystron, Magnetron, Traveling Wave Tubes, Crossed Field Amplifiers, Maser, Klystrons, Velocity modulations, Two cavity </a:t>
            </a:r>
            <a:r>
              <a:rPr lang="en-US" sz="1600" b="0" i="0" u="none" strike="noStrike" baseline="0" dirty="0" err="1">
                <a:solidFill>
                  <a:srgbClr val="000000"/>
                </a:solidFill>
              </a:rPr>
              <a:t>KlystronsT</a:t>
            </a:r>
            <a:r>
              <a:rPr lang="en-US" sz="1600" b="0" i="0" u="none" strike="noStrike" baseline="0" dirty="0">
                <a:solidFill>
                  <a:srgbClr val="000000"/>
                </a:solidFill>
              </a:rPr>
              <a:t>…</a:t>
            </a:r>
          </a:p>
          <a:p>
            <a:pPr marL="285750" marR="0" indent="-285750" algn="l">
              <a:buFont typeface="Wingdings" panose="05000000000000000000" pitchFamily="2" charset="2"/>
              <a:buChar char="§"/>
            </a:pPr>
            <a:r>
              <a:rPr lang="en-US" sz="1600" b="0" i="0" u="none" strike="noStrike" baseline="0" dirty="0">
                <a:solidFill>
                  <a:srgbClr val="000000"/>
                </a:solidFill>
              </a:rPr>
              <a:t>For usage where comparatively lower power amplification is required, Solid State Power Amplifiers are generally considered. They are further sub-divided into several classes, each with specific characteristics. </a:t>
            </a:r>
            <a:br>
              <a:rPr lang="en-US" sz="1600" b="0" i="0" u="none" strike="noStrike" baseline="0" dirty="0">
                <a:solidFill>
                  <a:srgbClr val="000000"/>
                </a:solidFill>
              </a:rPr>
            </a:br>
            <a:r>
              <a:rPr lang="en-US" sz="1600" b="0" i="0" u="none" strike="noStrike" baseline="0" dirty="0">
                <a:solidFill>
                  <a:srgbClr val="000000"/>
                </a:solidFill>
              </a:rPr>
              <a:t>SSP amplifiers are commonly seen in the LNAs.</a:t>
            </a:r>
          </a:p>
          <a:p>
            <a:pPr marL="285750" marR="0" indent="-285750" algn="l">
              <a:buFont typeface="Wingdings" panose="05000000000000000000" pitchFamily="2" charset="2"/>
              <a:buChar char="§"/>
            </a:pPr>
            <a:r>
              <a:rPr lang="en-US" sz="1600" b="0" i="0" u="none" strike="noStrike" baseline="0" dirty="0">
                <a:solidFill>
                  <a:srgbClr val="000000"/>
                </a:solidFill>
              </a:rPr>
              <a:t>For applications where considerably higher amplification is required, vacuum tubes are considered, for example Travelling wave tube</a:t>
            </a:r>
          </a:p>
          <a:p>
            <a:pPr marL="285750" marR="0" indent="-285750" algn="l">
              <a:buFont typeface="Wingdings" panose="05000000000000000000" pitchFamily="2" charset="2"/>
              <a:buChar char="§"/>
            </a:pPr>
            <a:r>
              <a:rPr lang="en-US" sz="1600" dirty="0">
                <a:solidFill>
                  <a:srgbClr val="000000"/>
                </a:solidFill>
              </a:rPr>
              <a:t>TWT (Traveling Wave Tube) amplifiers are generally very commonly used in RF communication space due to high amplification, low noise, wide bandwidth and high operating frequencies.</a:t>
            </a:r>
            <a:endParaRPr lang="en-US" sz="1600" b="0" i="0" u="none" strike="noStrike" baseline="0" dirty="0">
              <a:solidFill>
                <a:srgbClr val="000000"/>
              </a:solidFill>
            </a:endParaRPr>
          </a:p>
        </p:txBody>
      </p:sp>
      <p:pic>
        <p:nvPicPr>
          <p:cNvPr id="5" name="Picture 4">
            <a:extLst>
              <a:ext uri="{FF2B5EF4-FFF2-40B4-BE49-F238E27FC236}">
                <a16:creationId xmlns:a16="http://schemas.microsoft.com/office/drawing/2014/main" id="{8ADF7A2B-3330-C289-D28B-E48BCDDF067E}"/>
              </a:ext>
            </a:extLst>
          </p:cNvPr>
          <p:cNvPicPr>
            <a:picLocks noChangeAspect="1"/>
          </p:cNvPicPr>
          <p:nvPr/>
        </p:nvPicPr>
        <p:blipFill>
          <a:blip r:embed="rId3"/>
          <a:stretch>
            <a:fillRect/>
          </a:stretch>
        </p:blipFill>
        <p:spPr>
          <a:xfrm>
            <a:off x="3848506" y="5019636"/>
            <a:ext cx="4502029" cy="1064173"/>
          </a:xfrm>
          <a:prstGeom prst="rect">
            <a:avLst/>
          </a:prstGeom>
        </p:spPr>
      </p:pic>
    </p:spTree>
    <p:extLst>
      <p:ext uri="{BB962C8B-B14F-4D97-AF65-F5344CB8AC3E}">
        <p14:creationId xmlns:p14="http://schemas.microsoft.com/office/powerpoint/2010/main" val="591702401"/>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2250</TotalTime>
  <Words>1646</Words>
  <Application>Microsoft Office PowerPoint</Application>
  <PresentationFormat>Widescreen</PresentationFormat>
  <Paragraphs>175</Paragraphs>
  <Slides>16</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Wingdings</vt:lpstr>
      <vt:lpstr>Stolzl Bold</vt:lpstr>
      <vt:lpstr>Arial</vt:lpstr>
      <vt:lpstr>Tahoma</vt:lpstr>
      <vt:lpstr>Stolzl Book</vt:lpstr>
      <vt:lpstr>Calibri</vt:lpstr>
      <vt:lpstr>Courier New</vt:lpstr>
      <vt:lpstr>Stolzl</vt:lpstr>
      <vt:lpstr>Office Theme</vt:lpstr>
      <vt:lpstr>Satellite Communication Systems</vt:lpstr>
      <vt:lpstr>07 Space Segment</vt:lpstr>
      <vt:lpstr>The space segment in satellite communication consists of the satellites themselves and the communication links that facilitate data transmission between the satellite and ground stations</vt:lpstr>
      <vt:lpstr>Satellite Components</vt:lpstr>
      <vt:lpstr>Radiation Influences</vt:lpstr>
      <vt:lpstr>Satellites rely on antennas for communication, telemetry, data transmission, and Earth observation</vt:lpstr>
      <vt:lpstr>The subsystem, which provides the connecting link between transmitting and receiving antennas of a satellite is known as Transponder</vt:lpstr>
      <vt:lpstr>Transponder structure</vt:lpstr>
      <vt:lpstr>Main part of transmitter is the power amplifier</vt:lpstr>
      <vt:lpstr>Transponder</vt:lpstr>
      <vt:lpstr>High Throughput Satellites (HTS) offer significantly enhanced throughput compared to conventional Fixed Satellite Service (FSS)</vt:lpstr>
      <vt:lpstr>Very High Throughput Satellites (VHTS), the latest batch of post-HTS satellites are characterized by flexibility, power, and speeds of 200 Gbps</vt:lpstr>
      <vt:lpstr>NG Satellites - Flexible Payloads</vt:lpstr>
      <vt:lpstr>Beam coverage is a critical aspect of satellite communications, determining the extent and quality of the signal received on Earth</vt:lpstr>
      <vt:lpstr>Some of key Challenges related to the space segment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Tvrtko Pavić</cp:lastModifiedBy>
  <cp:revision>2</cp:revision>
  <dcterms:created xsi:type="dcterms:W3CDTF">2018-01-24T13:33:55Z</dcterms:created>
  <dcterms:modified xsi:type="dcterms:W3CDTF">2025-11-19T15:10:09Z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2024-05-25T11:17:07Z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209b597b-1915-4af7-abce-62f5a57f62de</vt:lpwstr>
  </property>
  <property fmtid="{D5CDD505-2E9C-101B-9397-08002B2CF9AE}" pid="8" name="MSIP_Label_ecb69475-382c-4c7a-b21d-8ca64eeef1bd_ContentBits">
    <vt:lpwstr>0</vt:lpwstr>
  </property>
  <property fmtid="{D5CDD505-2E9C-101B-9397-08002B2CF9AE}" pid="9" name="MSIP_Label_e463cba9-5f6c-478d-9329-7b2295e4e8ed_Enabled">
    <vt:lpwstr>true</vt:lpwstr>
  </property>
  <property fmtid="{D5CDD505-2E9C-101B-9397-08002B2CF9AE}" pid="10" name="MSIP_Label_e463cba9-5f6c-478d-9329-7b2295e4e8ed_SetDate">
    <vt:lpwstr>2025-11-19T14:18:04Z</vt:lpwstr>
  </property>
  <property fmtid="{D5CDD505-2E9C-101B-9397-08002B2CF9AE}" pid="11" name="MSIP_Label_e463cba9-5f6c-478d-9329-7b2295e4e8ed_Method">
    <vt:lpwstr>Standard</vt:lpwstr>
  </property>
  <property fmtid="{D5CDD505-2E9C-101B-9397-08002B2CF9AE}" pid="12" name="MSIP_Label_e463cba9-5f6c-478d-9329-7b2295e4e8ed_Name">
    <vt:lpwstr>All Employees_2</vt:lpwstr>
  </property>
  <property fmtid="{D5CDD505-2E9C-101B-9397-08002B2CF9AE}" pid="13" name="MSIP_Label_e463cba9-5f6c-478d-9329-7b2295e4e8ed_SiteId">
    <vt:lpwstr>33440fc6-b7c7-412c-bb73-0e70b0198d5a</vt:lpwstr>
  </property>
  <property fmtid="{D5CDD505-2E9C-101B-9397-08002B2CF9AE}" pid="14" name="MSIP_Label_e463cba9-5f6c-478d-9329-7b2295e4e8ed_ActionId">
    <vt:lpwstr>85e699a0-eb2e-4626-a3cb-e84fd99b0816</vt:lpwstr>
  </property>
  <property fmtid="{D5CDD505-2E9C-101B-9397-08002B2CF9AE}" pid="15" name="MSIP_Label_e463cba9-5f6c-478d-9329-7b2295e4e8ed_ContentBits">
    <vt:lpwstr>0</vt:lpwstr>
  </property>
  <property fmtid="{D5CDD505-2E9C-101B-9397-08002B2CF9AE}" pid="16" name="MSIP_Label_e463cba9-5f6c-478d-9329-7b2295e4e8ed_Tag">
    <vt:lpwstr>10, 3, 0, 1</vt:lpwstr>
  </property>
</Properties>
</file>