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0"/>
  </p:notesMasterIdLst>
  <p:sldIdLst>
    <p:sldId id="277" r:id="rId2"/>
    <p:sldId id="278" r:id="rId3"/>
    <p:sldId id="258" r:id="rId4"/>
    <p:sldId id="261" r:id="rId5"/>
    <p:sldId id="259" r:id="rId6"/>
    <p:sldId id="273" r:id="rId7"/>
    <p:sldId id="264" r:id="rId8"/>
    <p:sldId id="267" r:id="rId9"/>
    <p:sldId id="265" r:id="rId10"/>
    <p:sldId id="260" r:id="rId11"/>
    <p:sldId id="271" r:id="rId12"/>
    <p:sldId id="270" r:id="rId13"/>
    <p:sldId id="272" r:id="rId14"/>
    <p:sldId id="269" r:id="rId15"/>
    <p:sldId id="274" r:id="rId16"/>
    <p:sldId id="275" r:id="rId17"/>
    <p:sldId id="276" r:id="rId18"/>
    <p:sldId id="279" r:id="rId19"/>
  </p:sldIdLst>
  <p:sldSz cx="12192000" cy="6858000"/>
  <p:notesSz cx="6858000" cy="9144000"/>
  <p:embeddedFontLst>
    <p:embeddedFont>
      <p:font typeface="Lato" panose="020F0502020204030203" pitchFamily="34" charset="0"/>
      <p:regular r:id="rId21"/>
      <p:bold r:id="rId22"/>
      <p:italic r:id="rId23"/>
      <p:boldItalic r:id="rId24"/>
    </p:embeddedFont>
    <p:embeddedFont>
      <p:font typeface="Stolzl" panose="020B0604020202020204" charset="0"/>
      <p:regular r:id="rId25"/>
    </p:embeddedFont>
    <p:embeddedFont>
      <p:font typeface="Stolzl Bold" panose="00000800000000000000" charset="0"/>
      <p:bold r:id="rId26"/>
    </p:embeddedFont>
    <p:embeddedFont>
      <p:font typeface="Stolzl Book" panose="00000500000000000000"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00F7CC-AD83-4912-98DA-42C6CB497DCF}" v="40" dt="2024-12-09T09:37:55.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7"/>
    <p:restoredTop sz="96673" autoAdjust="0"/>
  </p:normalViewPr>
  <p:slideViewPr>
    <p:cSldViewPr snapToGrid="0" snapToObjects="1">
      <p:cViewPr varScale="1">
        <p:scale>
          <a:sx n="120" d="100"/>
          <a:sy n="120" d="100"/>
        </p:scale>
        <p:origin x="11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12/10/2024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dirty="0"/>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a:t>
            </a:fld>
            <a:endParaRPr lang="en-US" dirty="0"/>
          </a:p>
        </p:txBody>
      </p:sp>
    </p:spTree>
    <p:extLst>
      <p:ext uri="{BB962C8B-B14F-4D97-AF65-F5344CB8AC3E}">
        <p14:creationId xmlns:p14="http://schemas.microsoft.com/office/powerpoint/2010/main" val="2315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10</a:t>
            </a:fld>
            <a:endParaRPr lang="en-US" dirty="0"/>
          </a:p>
        </p:txBody>
      </p:sp>
    </p:spTree>
    <p:extLst>
      <p:ext uri="{BB962C8B-B14F-4D97-AF65-F5344CB8AC3E}">
        <p14:creationId xmlns:p14="http://schemas.microsoft.com/office/powerpoint/2010/main" val="2666522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11</a:t>
            </a:fld>
            <a:endParaRPr lang="en-US" dirty="0"/>
          </a:p>
        </p:txBody>
      </p:sp>
    </p:spTree>
    <p:extLst>
      <p:ext uri="{BB962C8B-B14F-4D97-AF65-F5344CB8AC3E}">
        <p14:creationId xmlns:p14="http://schemas.microsoft.com/office/powerpoint/2010/main" val="109704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12</a:t>
            </a:fld>
            <a:endParaRPr lang="en-US" dirty="0"/>
          </a:p>
        </p:txBody>
      </p:sp>
    </p:spTree>
    <p:extLst>
      <p:ext uri="{BB962C8B-B14F-4D97-AF65-F5344CB8AC3E}">
        <p14:creationId xmlns:p14="http://schemas.microsoft.com/office/powerpoint/2010/main" val="363910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13</a:t>
            </a:fld>
            <a:endParaRPr lang="en-US" dirty="0"/>
          </a:p>
        </p:txBody>
      </p:sp>
    </p:spTree>
    <p:extLst>
      <p:ext uri="{BB962C8B-B14F-4D97-AF65-F5344CB8AC3E}">
        <p14:creationId xmlns:p14="http://schemas.microsoft.com/office/powerpoint/2010/main" val="2028662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14</a:t>
            </a:fld>
            <a:endParaRPr lang="en-US" dirty="0"/>
          </a:p>
        </p:txBody>
      </p:sp>
    </p:spTree>
    <p:extLst>
      <p:ext uri="{BB962C8B-B14F-4D97-AF65-F5344CB8AC3E}">
        <p14:creationId xmlns:p14="http://schemas.microsoft.com/office/powerpoint/2010/main" val="2841069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Arecibo, Puerto Rico </a:t>
            </a:r>
          </a:p>
        </p:txBody>
      </p:sp>
      <p:sp>
        <p:nvSpPr>
          <p:cNvPr id="4" name="Slide Number Placeholder 3"/>
          <p:cNvSpPr>
            <a:spLocks noGrp="1"/>
          </p:cNvSpPr>
          <p:nvPr>
            <p:ph type="sldNum" sz="quarter" idx="5"/>
          </p:nvPr>
        </p:nvSpPr>
        <p:spPr/>
        <p:txBody>
          <a:bodyPr/>
          <a:lstStyle/>
          <a:p>
            <a:fld id="{8EDC0C92-97E4-9540-AC90-F1BBF91896C7}" type="slidenum">
              <a:rPr lang="en-US" smtClean="0"/>
              <a:t>15</a:t>
            </a:fld>
            <a:endParaRPr lang="en-US" dirty="0"/>
          </a:p>
        </p:txBody>
      </p:sp>
    </p:spTree>
    <p:extLst>
      <p:ext uri="{BB962C8B-B14F-4D97-AF65-F5344CB8AC3E}">
        <p14:creationId xmlns:p14="http://schemas.microsoft.com/office/powerpoint/2010/main" val="729977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16</a:t>
            </a:fld>
            <a:endParaRPr lang="en-US" dirty="0"/>
          </a:p>
        </p:txBody>
      </p:sp>
    </p:spTree>
    <p:extLst>
      <p:ext uri="{BB962C8B-B14F-4D97-AF65-F5344CB8AC3E}">
        <p14:creationId xmlns:p14="http://schemas.microsoft.com/office/powerpoint/2010/main" val="365069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17</a:t>
            </a:fld>
            <a:endParaRPr lang="en-US" dirty="0"/>
          </a:p>
        </p:txBody>
      </p:sp>
    </p:spTree>
    <p:extLst>
      <p:ext uri="{BB962C8B-B14F-4D97-AF65-F5344CB8AC3E}">
        <p14:creationId xmlns:p14="http://schemas.microsoft.com/office/powerpoint/2010/main" val="2525513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18</a:t>
            </a:fld>
            <a:endParaRPr lang="en-US" dirty="0"/>
          </a:p>
        </p:txBody>
      </p:sp>
    </p:spTree>
    <p:extLst>
      <p:ext uri="{BB962C8B-B14F-4D97-AF65-F5344CB8AC3E}">
        <p14:creationId xmlns:p14="http://schemas.microsoft.com/office/powerpoint/2010/main" val="167422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2</a:t>
            </a:fld>
            <a:endParaRPr lang="en-US" dirty="0"/>
          </a:p>
        </p:txBody>
      </p:sp>
    </p:spTree>
    <p:extLst>
      <p:ext uri="{BB962C8B-B14F-4D97-AF65-F5344CB8AC3E}">
        <p14:creationId xmlns:p14="http://schemas.microsoft.com/office/powerpoint/2010/main" val="223405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3</a:t>
            </a:fld>
            <a:endParaRPr lang="en-US" dirty="0"/>
          </a:p>
        </p:txBody>
      </p:sp>
    </p:spTree>
    <p:extLst>
      <p:ext uri="{BB962C8B-B14F-4D97-AF65-F5344CB8AC3E}">
        <p14:creationId xmlns:p14="http://schemas.microsoft.com/office/powerpoint/2010/main" val="214298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4</a:t>
            </a:fld>
            <a:endParaRPr lang="en-US" dirty="0"/>
          </a:p>
        </p:txBody>
      </p:sp>
    </p:spTree>
    <p:extLst>
      <p:ext uri="{BB962C8B-B14F-4D97-AF65-F5344CB8AC3E}">
        <p14:creationId xmlns:p14="http://schemas.microsoft.com/office/powerpoint/2010/main" val="132666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5</a:t>
            </a:fld>
            <a:endParaRPr lang="en-US" dirty="0"/>
          </a:p>
        </p:txBody>
      </p:sp>
    </p:spTree>
    <p:extLst>
      <p:ext uri="{BB962C8B-B14F-4D97-AF65-F5344CB8AC3E}">
        <p14:creationId xmlns:p14="http://schemas.microsoft.com/office/powerpoint/2010/main" val="3512021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http://frequencyplansatellites.altervista.org/Astra/Astra_1N.pdf</a:t>
            </a:r>
          </a:p>
          <a:p>
            <a:r>
              <a:rPr lang="en-US"/>
              <a:t>https://sms-teleport.com/astra-1-at-19-2-east/</a:t>
            </a:r>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6</a:t>
            </a:fld>
            <a:endParaRPr lang="en-US" dirty="0"/>
          </a:p>
        </p:txBody>
      </p:sp>
    </p:spTree>
    <p:extLst>
      <p:ext uri="{BB962C8B-B14F-4D97-AF65-F5344CB8AC3E}">
        <p14:creationId xmlns:p14="http://schemas.microsoft.com/office/powerpoint/2010/main" val="317632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7</a:t>
            </a:fld>
            <a:endParaRPr lang="en-US" dirty="0"/>
          </a:p>
        </p:txBody>
      </p:sp>
    </p:spTree>
    <p:extLst>
      <p:ext uri="{BB962C8B-B14F-4D97-AF65-F5344CB8AC3E}">
        <p14:creationId xmlns:p14="http://schemas.microsoft.com/office/powerpoint/2010/main" val="3459491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8</a:t>
            </a:fld>
            <a:endParaRPr lang="en-US" dirty="0"/>
          </a:p>
        </p:txBody>
      </p:sp>
    </p:spTree>
    <p:extLst>
      <p:ext uri="{BB962C8B-B14F-4D97-AF65-F5344CB8AC3E}">
        <p14:creationId xmlns:p14="http://schemas.microsoft.com/office/powerpoint/2010/main" val="137411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9</a:t>
            </a:fld>
            <a:endParaRPr lang="en-US" dirty="0"/>
          </a:p>
        </p:txBody>
      </p:sp>
    </p:spTree>
    <p:extLst>
      <p:ext uri="{BB962C8B-B14F-4D97-AF65-F5344CB8AC3E}">
        <p14:creationId xmlns:p14="http://schemas.microsoft.com/office/powerpoint/2010/main" val="381973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12576782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12/10/2024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12/10/2024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12/10/2024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128" userDrawn="1">
          <p15:clr>
            <a:srgbClr val="F26B43"/>
          </p15:clr>
        </p15:guide>
        <p15:guide id="4" orient="horz" pos="3936"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0268-B116-E758-9943-AC706DA83CB7}"/>
              </a:ext>
            </a:extLst>
          </p:cNvPr>
          <p:cNvSpPr>
            <a:spLocks noGrp="1"/>
          </p:cNvSpPr>
          <p:nvPr>
            <p:ph type="title"/>
          </p:nvPr>
        </p:nvSpPr>
        <p:spPr/>
        <p:txBody>
          <a:bodyPr>
            <a:normAutofit fontScale="90000"/>
          </a:bodyPr>
          <a:lstStyle/>
          <a:p>
            <a:r>
              <a:rPr lang="en-US"/>
              <a:t>Satellite Communication Systems</a:t>
            </a:r>
            <a:endParaRPr lang="en-US" dirty="0"/>
          </a:p>
        </p:txBody>
      </p:sp>
    </p:spTree>
    <p:extLst>
      <p:ext uri="{BB962C8B-B14F-4D97-AF65-F5344CB8AC3E}">
        <p14:creationId xmlns:p14="http://schemas.microsoft.com/office/powerpoint/2010/main" val="400556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panose="020B0604020202020204" pitchFamily="34" charset="0"/>
                <a:ea typeface="Tahoma" panose="020B0604030504040204" pitchFamily="34" charset="0"/>
                <a:cs typeface="Arial" panose="020B0604020202020204" pitchFamily="34" charset="0"/>
              </a:rPr>
              <a:t>Parabolic antenna geometry</a:t>
            </a:r>
            <a:endParaRPr lang="en-US" dirty="0">
              <a:latin typeface="Arial" panose="020B0604020202020204" pitchFamily="34" charset="0"/>
              <a:ea typeface="Tahoma" panose="020B060403050404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FC2B429-0787-5733-8DAB-566C769261C7}"/>
              </a:ext>
            </a:extLst>
          </p:cNvPr>
          <p:cNvPicPr>
            <a:picLocks noChangeAspect="1"/>
          </p:cNvPicPr>
          <p:nvPr/>
        </p:nvPicPr>
        <p:blipFill>
          <a:blip r:embed="rId3"/>
          <a:stretch>
            <a:fillRect/>
          </a:stretch>
        </p:blipFill>
        <p:spPr>
          <a:xfrm>
            <a:off x="961958" y="1893595"/>
            <a:ext cx="5059103" cy="3474532"/>
          </a:xfrm>
          <a:prstGeom prst="rect">
            <a:avLst/>
          </a:prstGeom>
        </p:spPr>
      </p:pic>
      <p:sp>
        <p:nvSpPr>
          <p:cNvPr id="4" name="TextBox 3">
            <a:extLst>
              <a:ext uri="{FF2B5EF4-FFF2-40B4-BE49-F238E27FC236}">
                <a16:creationId xmlns:a16="http://schemas.microsoft.com/office/drawing/2014/main" id="{D93A24E4-CA00-3B47-5F0C-0A55D52E08FD}"/>
              </a:ext>
            </a:extLst>
          </p:cNvPr>
          <p:cNvSpPr txBox="1"/>
          <p:nvPr/>
        </p:nvSpPr>
        <p:spPr>
          <a:xfrm>
            <a:off x="1104629" y="5571034"/>
            <a:ext cx="6096000" cy="369332"/>
          </a:xfrm>
          <a:prstGeom prst="rect">
            <a:avLst/>
          </a:prstGeom>
          <a:noFill/>
        </p:spPr>
        <p:txBody>
          <a:bodyPr wrap="square">
            <a:noAutofit/>
          </a:bodyPr>
          <a:lstStyle>
            <a:defPPr>
              <a:defRPr lang="en-US"/>
            </a:defPPr>
            <a:lvl1pPr marR="0" indent="0">
              <a:buFont typeface="Wingdings" panose="05000000000000000000" pitchFamily="2" charset="2"/>
              <a:buNone/>
              <a:defRPr sz="1600" b="0" i="0" u="none" strike="noStrike" baseline="0">
                <a:solidFill>
                  <a:srgbClr val="000000"/>
                </a:solidFill>
              </a:defRPr>
            </a:lvl1pPr>
          </a:lstStyle>
          <a:p>
            <a:r>
              <a:rPr lang="en-US" dirty="0"/>
              <a:t>Parabolic antennas have high gain</a:t>
            </a:r>
          </a:p>
        </p:txBody>
      </p:sp>
      <p:pic>
        <p:nvPicPr>
          <p:cNvPr id="5" name="Picture 4">
            <a:extLst>
              <a:ext uri="{FF2B5EF4-FFF2-40B4-BE49-F238E27FC236}">
                <a16:creationId xmlns:a16="http://schemas.microsoft.com/office/drawing/2014/main" id="{01EDCD76-7625-360C-06F4-2E8D342C3CAE}"/>
              </a:ext>
            </a:extLst>
          </p:cNvPr>
          <p:cNvPicPr>
            <a:picLocks noChangeAspect="1"/>
          </p:cNvPicPr>
          <p:nvPr/>
        </p:nvPicPr>
        <p:blipFill>
          <a:blip r:embed="rId4"/>
          <a:stretch>
            <a:fillRect/>
          </a:stretch>
        </p:blipFill>
        <p:spPr>
          <a:xfrm>
            <a:off x="6647166" y="1893595"/>
            <a:ext cx="4706634" cy="2958016"/>
          </a:xfrm>
          <a:prstGeom prst="rect">
            <a:avLst/>
          </a:prstGeom>
        </p:spPr>
      </p:pic>
    </p:spTree>
    <p:extLst>
      <p:ext uri="{BB962C8B-B14F-4D97-AF65-F5344CB8AC3E}">
        <p14:creationId xmlns:p14="http://schemas.microsoft.com/office/powerpoint/2010/main" val="157830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panose="020B0604020202020204" pitchFamily="34" charset="0"/>
                <a:ea typeface="Tahoma" panose="020B0604030504040204" pitchFamily="34" charset="0"/>
                <a:cs typeface="Arial" panose="020B0604020202020204" pitchFamily="34" charset="0"/>
              </a:rPr>
              <a:t>Antenna radiation pattern</a:t>
            </a:r>
            <a:endParaRPr lang="en-US" dirty="0">
              <a:latin typeface="Arial" panose="020B0604020202020204" pitchFamily="34" charset="0"/>
              <a:ea typeface="Tahoma" panose="020B0604030504040204" pitchFamily="34" charset="0"/>
              <a:cs typeface="Arial" panose="020B0604020202020204" pitchFamily="34" charset="0"/>
            </a:endParaRPr>
          </a:p>
        </p:txBody>
      </p:sp>
      <p:pic>
        <p:nvPicPr>
          <p:cNvPr id="5" name="Picture 4" descr="A diagram of a function&#10;&#10;Description automatically generated">
            <a:extLst>
              <a:ext uri="{FF2B5EF4-FFF2-40B4-BE49-F238E27FC236}">
                <a16:creationId xmlns:a16="http://schemas.microsoft.com/office/drawing/2014/main" id="{8D9F2840-93DF-97CB-330E-4CD4074495E1}"/>
              </a:ext>
            </a:extLst>
          </p:cNvPr>
          <p:cNvPicPr>
            <a:picLocks noChangeAspect="1"/>
          </p:cNvPicPr>
          <p:nvPr/>
        </p:nvPicPr>
        <p:blipFill>
          <a:blip r:embed="rId3"/>
          <a:stretch>
            <a:fillRect/>
          </a:stretch>
        </p:blipFill>
        <p:spPr>
          <a:xfrm>
            <a:off x="198148" y="1521965"/>
            <a:ext cx="6300949" cy="2592578"/>
          </a:xfrm>
          <a:prstGeom prst="rect">
            <a:avLst/>
          </a:prstGeom>
        </p:spPr>
      </p:pic>
      <p:pic>
        <p:nvPicPr>
          <p:cNvPr id="7" name="Picture 6" descr="Diagram of a diagram of a body&#10;&#10;Description automatically generated">
            <a:extLst>
              <a:ext uri="{FF2B5EF4-FFF2-40B4-BE49-F238E27FC236}">
                <a16:creationId xmlns:a16="http://schemas.microsoft.com/office/drawing/2014/main" id="{26D29077-BA52-28BC-8E33-7923D76CB424}"/>
              </a:ext>
            </a:extLst>
          </p:cNvPr>
          <p:cNvPicPr>
            <a:picLocks noChangeAspect="1"/>
          </p:cNvPicPr>
          <p:nvPr/>
        </p:nvPicPr>
        <p:blipFill>
          <a:blip r:embed="rId4"/>
          <a:stretch>
            <a:fillRect/>
          </a:stretch>
        </p:blipFill>
        <p:spPr>
          <a:xfrm>
            <a:off x="6506500" y="1690688"/>
            <a:ext cx="5487352" cy="4501343"/>
          </a:xfrm>
          <a:prstGeom prst="rect">
            <a:avLst/>
          </a:prstGeom>
        </p:spPr>
      </p:pic>
    </p:spTree>
    <p:extLst>
      <p:ext uri="{BB962C8B-B14F-4D97-AF65-F5344CB8AC3E}">
        <p14:creationId xmlns:p14="http://schemas.microsoft.com/office/powerpoint/2010/main" val="3073557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panose="020B0604020202020204" pitchFamily="34" charset="0"/>
                <a:ea typeface="Tahoma" panose="020B0604030504040204" pitchFamily="34" charset="0"/>
                <a:cs typeface="Arial" panose="020B0604020202020204" pitchFamily="34" charset="0"/>
              </a:rPr>
              <a:t>Antenna Gain</a:t>
            </a:r>
            <a:endParaRPr lang="en-US" dirty="0">
              <a:latin typeface="Arial" panose="020B0604020202020204" pitchFamily="34" charset="0"/>
              <a:ea typeface="Tahom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id="{36FE5986-5358-6463-DAFD-50D0932D4F58}"/>
              </a:ext>
            </a:extLst>
          </p:cNvPr>
          <p:cNvSpPr txBox="1"/>
          <p:nvPr/>
        </p:nvSpPr>
        <p:spPr>
          <a:xfrm>
            <a:off x="558538" y="1218737"/>
            <a:ext cx="10515599" cy="1200329"/>
          </a:xfrm>
          <a:prstGeom prst="rect">
            <a:avLst/>
          </a:prstGeom>
          <a:noFill/>
        </p:spPr>
        <p:txBody>
          <a:bodyPr wrap="square">
            <a:spAutoFit/>
          </a:bodyPr>
          <a:lstStyle/>
          <a:p>
            <a:r>
              <a:rPr lang="en-US" dirty="0"/>
              <a:t>For transmitting antenna, the gain describes how well the antenna converts input power into radio waves headed in a specified direction. </a:t>
            </a:r>
          </a:p>
          <a:p>
            <a:r>
              <a:rPr lang="en-US" dirty="0"/>
              <a:t>For receiving antenna, the gain describes how well the antenna converts radio waves arriving from a specified direction into electrical power. </a:t>
            </a:r>
          </a:p>
        </p:txBody>
      </p:sp>
      <p:pic>
        <p:nvPicPr>
          <p:cNvPr id="8" name="Picture 7" descr="A close-up of a white object&#10;&#10;Description automatically generated">
            <a:extLst>
              <a:ext uri="{FF2B5EF4-FFF2-40B4-BE49-F238E27FC236}">
                <a16:creationId xmlns:a16="http://schemas.microsoft.com/office/drawing/2014/main" id="{FC10BE77-BA3E-D97C-ECA6-3D66EC136246}"/>
              </a:ext>
            </a:extLst>
          </p:cNvPr>
          <p:cNvPicPr>
            <a:picLocks noChangeAspect="1"/>
          </p:cNvPicPr>
          <p:nvPr/>
        </p:nvPicPr>
        <p:blipFill>
          <a:blip r:embed="rId3"/>
          <a:stretch>
            <a:fillRect/>
          </a:stretch>
        </p:blipFill>
        <p:spPr>
          <a:xfrm>
            <a:off x="632675" y="2681080"/>
            <a:ext cx="5373769" cy="2996283"/>
          </a:xfrm>
          <a:prstGeom prst="rect">
            <a:avLst/>
          </a:prstGeom>
        </p:spPr>
      </p:pic>
      <p:sp>
        <p:nvSpPr>
          <p:cNvPr id="34" name="TextBox 33">
            <a:extLst>
              <a:ext uri="{FF2B5EF4-FFF2-40B4-BE49-F238E27FC236}">
                <a16:creationId xmlns:a16="http://schemas.microsoft.com/office/drawing/2014/main" id="{76D2C002-6FBC-7D06-207B-1B1D64640FE7}"/>
              </a:ext>
            </a:extLst>
          </p:cNvPr>
          <p:cNvSpPr txBox="1"/>
          <p:nvPr/>
        </p:nvSpPr>
        <p:spPr>
          <a:xfrm>
            <a:off x="6307613" y="2681080"/>
            <a:ext cx="5251712" cy="2308324"/>
          </a:xfrm>
          <a:prstGeom prst="rect">
            <a:avLst/>
          </a:prstGeom>
          <a:noFill/>
        </p:spPr>
        <p:txBody>
          <a:bodyPr wrap="square">
            <a:spAutoFit/>
          </a:bodyPr>
          <a:lstStyle/>
          <a:p>
            <a:r>
              <a:rPr lang="en-US" dirty="0" err="1"/>
              <a:t>xyz</a:t>
            </a:r>
            <a:r>
              <a:rPr lang="en-US" dirty="0"/>
              <a:t> are power density axes in watts per square meter.  </a:t>
            </a:r>
          </a:p>
          <a:p>
            <a:r>
              <a:rPr lang="en-US" dirty="0"/>
              <a:t>R is the radiation pattern of a directive antenna, which radiates a maximum power density of S watts per square meter at some given distance from the antenna.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R</a:t>
            </a:r>
            <a:r>
              <a:rPr lang="en-US" sz="1800" kern="100" baseline="-25000" dirty="0">
                <a:effectLst/>
                <a:latin typeface="Aptos" panose="020B0004020202020204" pitchFamily="34" charset="0"/>
                <a:ea typeface="Aptos" panose="020B0004020202020204" pitchFamily="34" charset="0"/>
                <a:cs typeface="Times New Roman" panose="02020603050405020304" pitchFamily="18" charset="0"/>
              </a:rPr>
              <a:t>iso</a:t>
            </a:r>
            <a:r>
              <a:rPr lang="en-US" kern="100" baseline="-25000" dirty="0">
                <a:latin typeface="Aptos" panose="020B0004020202020204" pitchFamily="34" charset="0"/>
                <a:ea typeface="Aptos" panose="020B0004020202020204" pitchFamily="34" charset="0"/>
                <a:cs typeface="Times New Roman" panose="02020603050405020304" pitchFamily="18" charset="0"/>
              </a:rPr>
              <a:t> </a:t>
            </a:r>
            <a:r>
              <a:rPr lang="en-US" dirty="0"/>
              <a:t> is the radiation pattern of an isotropic antenna which radiates the same total power,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a:t>
            </a:r>
            <a:r>
              <a:rPr lang="en-US" sz="1800" kern="100" baseline="-25000" dirty="0" err="1">
                <a:effectLst/>
                <a:latin typeface="Aptos" panose="020B0004020202020204" pitchFamily="34" charset="0"/>
                <a:ea typeface="Aptos" panose="020B0004020202020204" pitchFamily="34" charset="0"/>
                <a:cs typeface="Times New Roman" panose="02020603050405020304" pitchFamily="18" charset="0"/>
              </a:rPr>
              <a:t>iso</a:t>
            </a:r>
            <a:r>
              <a:rPr lang="en-US" dirty="0"/>
              <a:t> is the power density it radiates. </a:t>
            </a:r>
          </a:p>
        </p:txBody>
      </p:sp>
      <p:sp>
        <p:nvSpPr>
          <p:cNvPr id="35" name="TextBox 34">
            <a:extLst>
              <a:ext uri="{FF2B5EF4-FFF2-40B4-BE49-F238E27FC236}">
                <a16:creationId xmlns:a16="http://schemas.microsoft.com/office/drawing/2014/main" id="{DE963C13-EEBE-AACE-9B49-9024982E4FAF}"/>
              </a:ext>
            </a:extLst>
          </p:cNvPr>
          <p:cNvSpPr txBox="1"/>
          <p:nvPr/>
        </p:nvSpPr>
        <p:spPr>
          <a:xfrm>
            <a:off x="1699475" y="5704920"/>
            <a:ext cx="2301025" cy="369332"/>
          </a:xfrm>
          <a:prstGeom prst="rect">
            <a:avLst/>
          </a:prstGeom>
          <a:noFill/>
        </p:spPr>
        <p:txBody>
          <a:bodyPr wrap="square">
            <a:spAutoFit/>
          </a:bodyPr>
          <a:lstStyle/>
          <a:p>
            <a:pPr algn="ctr"/>
            <a:r>
              <a:rPr lang="en-US"/>
              <a:t>Visualization of gain</a:t>
            </a:r>
            <a:endParaRPr lang="en-US" dirty="0"/>
          </a:p>
        </p:txBody>
      </p:sp>
    </p:spTree>
    <p:extLst>
      <p:ext uri="{BB962C8B-B14F-4D97-AF65-F5344CB8AC3E}">
        <p14:creationId xmlns:p14="http://schemas.microsoft.com/office/powerpoint/2010/main" val="76232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ea typeface="Tahoma" panose="020B0604030504040204" pitchFamily="34" charset="0"/>
                <a:cs typeface="Arial" panose="020B0604020202020204" pitchFamily="34" charset="0"/>
              </a:rPr>
              <a:t>Antenna noise temperature</a:t>
            </a:r>
          </a:p>
        </p:txBody>
      </p:sp>
      <p:sp>
        <p:nvSpPr>
          <p:cNvPr id="5" name="TextBox 4">
            <a:extLst>
              <a:ext uri="{FF2B5EF4-FFF2-40B4-BE49-F238E27FC236}">
                <a16:creationId xmlns:a16="http://schemas.microsoft.com/office/drawing/2014/main" id="{EA11D0EB-E10C-E675-EA9D-D805FECDEE93}"/>
              </a:ext>
            </a:extLst>
          </p:cNvPr>
          <p:cNvSpPr txBox="1"/>
          <p:nvPr/>
        </p:nvSpPr>
        <p:spPr>
          <a:xfrm>
            <a:off x="838200" y="1582341"/>
            <a:ext cx="10182225" cy="3694509"/>
          </a:xfrm>
          <a:prstGeom prst="rect">
            <a:avLst/>
          </a:prstGeom>
          <a:noFill/>
        </p:spPr>
        <p:txBody>
          <a:bodyPr wrap="square">
            <a:noAutofit/>
          </a:bodyPr>
          <a:lstStyle>
            <a:defPPr>
              <a:defRPr lang="en-US"/>
            </a:defPPr>
            <a:lvl1pPr marR="0" indent="0">
              <a:buFont typeface="Wingdings" panose="05000000000000000000" pitchFamily="2" charset="2"/>
              <a:buNone/>
              <a:defRPr sz="1600" b="0" i="0" u="none" strike="noStrike" baseline="0">
                <a:solidFill>
                  <a:srgbClr val="000000"/>
                </a:solidFill>
              </a:defRPr>
            </a:lvl1pPr>
          </a:lstStyle>
          <a:p>
            <a:pPr marL="285750" indent="-285750">
              <a:buFont typeface="Wingdings" panose="05000000000000000000" pitchFamily="2" charset="2"/>
              <a:buChar char="§"/>
            </a:pPr>
            <a:r>
              <a:rPr lang="en-US" dirty="0"/>
              <a:t>Noise temperature is one way of expressing the level of available noise power introduced by a component or source.</a:t>
            </a:r>
          </a:p>
          <a:p>
            <a:pPr marL="285750" indent="-285750">
              <a:buFont typeface="Wingdings" panose="05000000000000000000" pitchFamily="2" charset="2"/>
              <a:buChar char="§"/>
            </a:pPr>
            <a:r>
              <a:rPr lang="en-US" dirty="0"/>
              <a:t>Noise is everywhere, all attributing to the Antenna noise temperature, for example contributing factors are</a:t>
            </a:r>
          </a:p>
          <a:p>
            <a:pPr marL="742950" lvl="1" indent="-285750">
              <a:buFont typeface="Wingdings" panose="05000000000000000000" pitchFamily="2" charset="2"/>
              <a:buChar char="§"/>
            </a:pPr>
            <a:r>
              <a:rPr lang="en-US" sz="1600" dirty="0">
                <a:solidFill>
                  <a:srgbClr val="000000"/>
                </a:solidFill>
              </a:rPr>
              <a:t>Sky noise is one of the contributing factors, especially in bands such as Ka or Ku due to atmospheric absorption</a:t>
            </a:r>
          </a:p>
          <a:p>
            <a:pPr marL="742950" lvl="1" indent="-285750">
              <a:buFont typeface="Wingdings" panose="05000000000000000000" pitchFamily="2" charset="2"/>
              <a:buChar char="§"/>
            </a:pPr>
            <a:r>
              <a:rPr lang="en-US" sz="1600" dirty="0">
                <a:solidFill>
                  <a:srgbClr val="000000"/>
                </a:solidFill>
              </a:rPr>
              <a:t>Elevation (at lower elevations, antenna collects more noise due to the longer path signal takes through the atmosphere)</a:t>
            </a:r>
          </a:p>
          <a:p>
            <a:pPr marL="742950" lvl="1" indent="-285750">
              <a:buFont typeface="Wingdings" panose="05000000000000000000" pitchFamily="2" charset="2"/>
              <a:buChar char="§"/>
            </a:pPr>
            <a:r>
              <a:rPr lang="en-US" sz="1600" dirty="0">
                <a:solidFill>
                  <a:srgbClr val="000000"/>
                </a:solidFill>
              </a:rPr>
              <a:t>Cosmic background radiation (~2.7K)</a:t>
            </a:r>
          </a:p>
          <a:p>
            <a:pPr marL="742950" lvl="1" indent="-285750">
              <a:buFont typeface="Wingdings" panose="05000000000000000000" pitchFamily="2" charset="2"/>
              <a:buChar char="§"/>
            </a:pPr>
            <a:r>
              <a:rPr lang="en-US" sz="1600" dirty="0">
                <a:solidFill>
                  <a:srgbClr val="000000"/>
                </a:solidFill>
              </a:rPr>
              <a:t>Ground noise</a:t>
            </a:r>
          </a:p>
          <a:p>
            <a:pPr marL="742950" lvl="1" indent="-285750">
              <a:buFont typeface="Wingdings" panose="05000000000000000000" pitchFamily="2" charset="2"/>
              <a:buChar char="§"/>
            </a:pPr>
            <a:r>
              <a:rPr lang="en-US" sz="1600" dirty="0">
                <a:solidFill>
                  <a:srgbClr val="000000"/>
                </a:solidFill>
              </a:rPr>
              <a:t>Weather</a:t>
            </a:r>
          </a:p>
          <a:p>
            <a:pPr marL="742950" lvl="1" indent="-285750">
              <a:buFont typeface="Wingdings" panose="05000000000000000000" pitchFamily="2" charset="2"/>
              <a:buChar char="§"/>
            </a:pPr>
            <a:r>
              <a:rPr lang="en-US" sz="1600" dirty="0">
                <a:solidFill>
                  <a:srgbClr val="000000"/>
                </a:solidFill>
              </a:rPr>
              <a:t>Design – Feed, LNA…</a:t>
            </a:r>
          </a:p>
          <a:p>
            <a:pPr marL="742950" lvl="1" indent="-285750">
              <a:buFont typeface="Wingdings" panose="05000000000000000000" pitchFamily="2" charset="2"/>
              <a:buChar char="§"/>
            </a:pPr>
            <a:r>
              <a:rPr lang="en-US" sz="1600" dirty="0">
                <a:solidFill>
                  <a:srgbClr val="000000"/>
                </a:solidFill>
              </a:rPr>
              <a:t>Frequency band – Higher frequencies suffer from attenuation due to atmospheric loss, lower frequencies (&lt;3GHz) due to galactic sources</a:t>
            </a:r>
          </a:p>
          <a:p>
            <a:pPr marL="742950" lvl="1" indent="-285750">
              <a:buFont typeface="Wingdings" panose="05000000000000000000" pitchFamily="2" charset="2"/>
              <a:buChar char="§"/>
            </a:pPr>
            <a:r>
              <a:rPr lang="en-US" sz="1600" dirty="0">
                <a:solidFill>
                  <a:srgbClr val="000000"/>
                </a:solidFill>
              </a:rPr>
              <a:t>Human made – vehicles, buildings, reflection, scattering..</a:t>
            </a:r>
          </a:p>
        </p:txBody>
      </p:sp>
    </p:spTree>
    <p:extLst>
      <p:ext uri="{BB962C8B-B14F-4D97-AF65-F5344CB8AC3E}">
        <p14:creationId xmlns:p14="http://schemas.microsoft.com/office/powerpoint/2010/main" val="2931842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a:latin typeface="Arial" panose="020B0604020202020204" pitchFamily="34" charset="0"/>
                <a:ea typeface="Tahoma" panose="020B0604030504040204" pitchFamily="34" charset="0"/>
                <a:cs typeface="Arial" panose="020B0604020202020204" pitchFamily="34" charset="0"/>
              </a:rPr>
              <a:t>Antenna maintenance</a:t>
            </a:r>
            <a:endParaRPr lang="en-US" dirty="0">
              <a:latin typeface="Arial" panose="020B0604020202020204" pitchFamily="34" charset="0"/>
              <a:ea typeface="Tahom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381C1F6F-2DC4-4821-DB8C-CB27BB2CFC49}"/>
              </a:ext>
            </a:extLst>
          </p:cNvPr>
          <p:cNvSpPr txBox="1"/>
          <p:nvPr/>
        </p:nvSpPr>
        <p:spPr>
          <a:xfrm>
            <a:off x="619327" y="1804154"/>
            <a:ext cx="6104466" cy="807913"/>
          </a:xfrm>
          <a:prstGeom prst="rect">
            <a:avLst/>
          </a:prstGeom>
          <a:noFill/>
        </p:spPr>
        <p:txBody>
          <a:bodyPr wrap="square">
            <a:noAutofit/>
          </a:bodyPr>
          <a:lstStyle>
            <a:defPPr>
              <a:defRPr lang="en-US"/>
            </a:defPPr>
            <a:lvl1pPr marR="0" indent="0">
              <a:buFont typeface="Wingdings" panose="05000000000000000000" pitchFamily="2" charset="2"/>
              <a:buNone/>
              <a:defRPr sz="1600" b="0" i="0" u="none" strike="noStrike" baseline="0">
                <a:solidFill>
                  <a:srgbClr val="000000"/>
                </a:solidFill>
              </a:defRPr>
            </a:lvl1pPr>
          </a:lstStyle>
          <a:p>
            <a:r>
              <a:rPr lang="en-US"/>
              <a:t>De-icing &amp; De-hydrating </a:t>
            </a:r>
          </a:p>
          <a:p>
            <a:endParaRPr lang="en-US" dirty="0"/>
          </a:p>
        </p:txBody>
      </p:sp>
      <p:sp>
        <p:nvSpPr>
          <p:cNvPr id="7" name="TextBox 6">
            <a:extLst>
              <a:ext uri="{FF2B5EF4-FFF2-40B4-BE49-F238E27FC236}">
                <a16:creationId xmlns:a16="http://schemas.microsoft.com/office/drawing/2014/main" id="{EB99BC2D-5A94-0B47-B017-9E7743E30064}"/>
              </a:ext>
            </a:extLst>
          </p:cNvPr>
          <p:cNvSpPr txBox="1"/>
          <p:nvPr/>
        </p:nvSpPr>
        <p:spPr>
          <a:xfrm>
            <a:off x="619328" y="2500009"/>
            <a:ext cx="5283201" cy="3271767"/>
          </a:xfrm>
          <a:prstGeom prst="rect">
            <a:avLst/>
          </a:prstGeom>
          <a:noFill/>
        </p:spPr>
        <p:txBody>
          <a:bodyPr wrap="square">
            <a:noAutofit/>
          </a:bodyPr>
          <a:lstStyle>
            <a:defPPr>
              <a:defRPr lang="en-US"/>
            </a:defPPr>
            <a:lvl1pPr marR="0" indent="0">
              <a:buFont typeface="Wingdings" panose="05000000000000000000" pitchFamily="2" charset="2"/>
              <a:buNone/>
              <a:defRPr sz="1600" b="0" i="0" u="none" strike="noStrike" baseline="0">
                <a:solidFill>
                  <a:srgbClr val="000000"/>
                </a:solidFill>
              </a:defRPr>
            </a:lvl1pPr>
          </a:lstStyle>
          <a:p>
            <a:r>
              <a:rPr lang="en-US" dirty="0"/>
              <a:t>Ice on the antenna is the main reason for a weak signal during winter.</a:t>
            </a:r>
          </a:p>
          <a:p>
            <a:r>
              <a:rPr lang="en-US" dirty="0"/>
              <a:t>The antenna is heated with heaters from the rear side.</a:t>
            </a:r>
          </a:p>
          <a:p>
            <a:r>
              <a:rPr lang="en-US" dirty="0"/>
              <a:t>Temperature sensors determine when heating is needed </a:t>
            </a:r>
          </a:p>
          <a:p>
            <a:endParaRPr lang="en-US" dirty="0"/>
          </a:p>
          <a:p>
            <a:r>
              <a:rPr lang="en-US" dirty="0"/>
              <a:t>Waveguides must be de-hydrated in order to prevent moisture and thus degradation of the signal quality </a:t>
            </a:r>
          </a:p>
          <a:p>
            <a:r>
              <a:rPr lang="en-US" dirty="0"/>
              <a:t>and then electric current starts to flow through heaters.</a:t>
            </a:r>
          </a:p>
        </p:txBody>
      </p:sp>
      <p:pic>
        <p:nvPicPr>
          <p:cNvPr id="9" name="Picture 8">
            <a:extLst>
              <a:ext uri="{FF2B5EF4-FFF2-40B4-BE49-F238E27FC236}">
                <a16:creationId xmlns:a16="http://schemas.microsoft.com/office/drawing/2014/main" id="{1323E4D3-78D2-7531-A534-35A5B5185E0D}"/>
              </a:ext>
            </a:extLst>
          </p:cNvPr>
          <p:cNvPicPr>
            <a:picLocks noChangeAspect="1"/>
          </p:cNvPicPr>
          <p:nvPr/>
        </p:nvPicPr>
        <p:blipFill>
          <a:blip r:embed="rId3"/>
          <a:stretch>
            <a:fillRect/>
          </a:stretch>
        </p:blipFill>
        <p:spPr>
          <a:xfrm>
            <a:off x="8091736" y="2133600"/>
            <a:ext cx="2773396" cy="4089400"/>
          </a:xfrm>
          <a:prstGeom prst="rect">
            <a:avLst/>
          </a:prstGeom>
        </p:spPr>
      </p:pic>
      <p:cxnSp>
        <p:nvCxnSpPr>
          <p:cNvPr id="6" name="Straight Arrow Connector 5">
            <a:extLst>
              <a:ext uri="{FF2B5EF4-FFF2-40B4-BE49-F238E27FC236}">
                <a16:creationId xmlns:a16="http://schemas.microsoft.com/office/drawing/2014/main" id="{57D65A3D-ABB5-4259-7E81-02546DFFE9BD}"/>
              </a:ext>
            </a:extLst>
          </p:cNvPr>
          <p:cNvCxnSpPr>
            <a:cxnSpLocks/>
          </p:cNvCxnSpPr>
          <p:nvPr/>
        </p:nvCxnSpPr>
        <p:spPr>
          <a:xfrm>
            <a:off x="5243209" y="3171217"/>
            <a:ext cx="4374924" cy="195111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2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The Largest Antennas</a:t>
            </a:r>
          </a:p>
        </p:txBody>
      </p:sp>
      <p:pic>
        <p:nvPicPr>
          <p:cNvPr id="5" name="Picture 4">
            <a:extLst>
              <a:ext uri="{FF2B5EF4-FFF2-40B4-BE49-F238E27FC236}">
                <a16:creationId xmlns:a16="http://schemas.microsoft.com/office/drawing/2014/main" id="{E1C14E53-2791-4DFD-362B-308462FAB3A1}"/>
              </a:ext>
            </a:extLst>
          </p:cNvPr>
          <p:cNvPicPr>
            <a:picLocks noChangeAspect="1"/>
          </p:cNvPicPr>
          <p:nvPr/>
        </p:nvPicPr>
        <p:blipFill>
          <a:blip r:embed="rId3"/>
          <a:srcRect l="4097" t="-1" r="1376" b="1983"/>
          <a:stretch/>
        </p:blipFill>
        <p:spPr>
          <a:xfrm>
            <a:off x="53083" y="1027906"/>
            <a:ext cx="4718074" cy="3418040"/>
          </a:xfrm>
          <a:prstGeom prst="rect">
            <a:avLst/>
          </a:prstGeom>
        </p:spPr>
      </p:pic>
      <p:pic>
        <p:nvPicPr>
          <p:cNvPr id="8" name="Picture 7">
            <a:extLst>
              <a:ext uri="{FF2B5EF4-FFF2-40B4-BE49-F238E27FC236}">
                <a16:creationId xmlns:a16="http://schemas.microsoft.com/office/drawing/2014/main" id="{476DAF51-D646-4F8C-D936-6FEF3DB02463}"/>
              </a:ext>
            </a:extLst>
          </p:cNvPr>
          <p:cNvPicPr>
            <a:picLocks noChangeAspect="1"/>
          </p:cNvPicPr>
          <p:nvPr/>
        </p:nvPicPr>
        <p:blipFill>
          <a:blip r:embed="rId4"/>
          <a:srcRect l="5032" t="2249" r="1945" b="3195"/>
          <a:stretch/>
        </p:blipFill>
        <p:spPr>
          <a:xfrm>
            <a:off x="3459861" y="2276539"/>
            <a:ext cx="4981630" cy="3231948"/>
          </a:xfrm>
          <a:prstGeom prst="rect">
            <a:avLst/>
          </a:prstGeom>
        </p:spPr>
      </p:pic>
      <p:pic>
        <p:nvPicPr>
          <p:cNvPr id="10" name="Picture 9">
            <a:extLst>
              <a:ext uri="{FF2B5EF4-FFF2-40B4-BE49-F238E27FC236}">
                <a16:creationId xmlns:a16="http://schemas.microsoft.com/office/drawing/2014/main" id="{B59DE3DA-69DC-3853-993C-1C902AA79C2D}"/>
              </a:ext>
            </a:extLst>
          </p:cNvPr>
          <p:cNvPicPr>
            <a:picLocks noChangeAspect="1"/>
          </p:cNvPicPr>
          <p:nvPr/>
        </p:nvPicPr>
        <p:blipFill>
          <a:blip r:embed="rId5"/>
          <a:stretch>
            <a:fillRect/>
          </a:stretch>
        </p:blipFill>
        <p:spPr>
          <a:xfrm>
            <a:off x="7419618" y="3244428"/>
            <a:ext cx="4719299" cy="3044092"/>
          </a:xfrm>
          <a:prstGeom prst="rect">
            <a:avLst/>
          </a:prstGeom>
        </p:spPr>
      </p:pic>
      <p:sp>
        <p:nvSpPr>
          <p:cNvPr id="11" name="Rectangle 10">
            <a:extLst>
              <a:ext uri="{FF2B5EF4-FFF2-40B4-BE49-F238E27FC236}">
                <a16:creationId xmlns:a16="http://schemas.microsoft.com/office/drawing/2014/main" id="{B6694BE4-2423-0F05-4917-A46A846501DC}"/>
              </a:ext>
            </a:extLst>
          </p:cNvPr>
          <p:cNvSpPr/>
          <p:nvPr/>
        </p:nvSpPr>
        <p:spPr>
          <a:xfrm>
            <a:off x="53083" y="1081052"/>
            <a:ext cx="107173" cy="1538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654EC6-68C6-0945-1999-F5279C6F6BF0}"/>
              </a:ext>
            </a:extLst>
          </p:cNvPr>
          <p:cNvSpPr/>
          <p:nvPr/>
        </p:nvSpPr>
        <p:spPr>
          <a:xfrm>
            <a:off x="3459861" y="2276539"/>
            <a:ext cx="107173" cy="1538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7D4F1C-E5C7-85DA-CB58-09B537CDA828}"/>
              </a:ext>
            </a:extLst>
          </p:cNvPr>
          <p:cNvSpPr/>
          <p:nvPr/>
        </p:nvSpPr>
        <p:spPr>
          <a:xfrm>
            <a:off x="7419618" y="3244428"/>
            <a:ext cx="107173" cy="1538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78EA7CC-1D8C-5859-644A-1C6C9D005B5C}"/>
              </a:ext>
            </a:extLst>
          </p:cNvPr>
          <p:cNvSpPr txBox="1"/>
          <p:nvPr/>
        </p:nvSpPr>
        <p:spPr>
          <a:xfrm>
            <a:off x="5099958" y="831314"/>
            <a:ext cx="6748311" cy="1477328"/>
          </a:xfrm>
          <a:prstGeom prst="rect">
            <a:avLst/>
          </a:prstGeom>
          <a:noFill/>
        </p:spPr>
        <p:txBody>
          <a:bodyPr wrap="square">
            <a:spAutoFit/>
          </a:bodyPr>
          <a:lstStyle/>
          <a:p>
            <a:pPr algn="r"/>
            <a:r>
              <a:rPr lang="en-US" dirty="0"/>
              <a:t>Antenna size usually is derived from its intended use and frequency at which it  operates. VSAT antennas usually have diameter from 0.75 m to below 4m and are generally considered for general consumer use. HUBs usually have larger antennas with maximum diameter below 20m. Higher diameter antennas are usually for specialized use.</a:t>
            </a:r>
          </a:p>
        </p:txBody>
      </p:sp>
    </p:spTree>
    <p:extLst>
      <p:ext uri="{BB962C8B-B14F-4D97-AF65-F5344CB8AC3E}">
        <p14:creationId xmlns:p14="http://schemas.microsoft.com/office/powerpoint/2010/main" val="1851774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VSAT - Very Small Aperture Terminal </a:t>
            </a:r>
          </a:p>
        </p:txBody>
      </p:sp>
      <p:sp>
        <p:nvSpPr>
          <p:cNvPr id="6" name="TextBox 5">
            <a:extLst>
              <a:ext uri="{FF2B5EF4-FFF2-40B4-BE49-F238E27FC236}">
                <a16:creationId xmlns:a16="http://schemas.microsoft.com/office/drawing/2014/main" id="{EC1D92BA-6EE4-0192-9A9C-E197BAC0E051}"/>
              </a:ext>
            </a:extLst>
          </p:cNvPr>
          <p:cNvSpPr txBox="1"/>
          <p:nvPr/>
        </p:nvSpPr>
        <p:spPr>
          <a:xfrm>
            <a:off x="609600" y="1790700"/>
            <a:ext cx="7543800" cy="3543348"/>
          </a:xfrm>
          <a:prstGeom prst="rect">
            <a:avLst/>
          </a:prstGeom>
          <a:noFill/>
        </p:spPr>
        <p:txBody>
          <a:bodyPr wrap="square">
            <a:noAutofit/>
          </a:bodyPr>
          <a:lstStyle>
            <a:defPPr>
              <a:defRPr lang="en-US"/>
            </a:defPPr>
            <a:lvl1pPr marR="0" indent="0">
              <a:buFont typeface="Wingdings" panose="05000000000000000000" pitchFamily="2" charset="2"/>
              <a:buNone/>
              <a:defRPr sz="1600" b="0" i="0" u="none" strike="noStrike" baseline="0">
                <a:solidFill>
                  <a:srgbClr val="000000"/>
                </a:solidFill>
              </a:defRPr>
            </a:lvl1pPr>
          </a:lstStyle>
          <a:p>
            <a:pPr marL="285750" indent="-285750">
              <a:buFont typeface="Wingdings" panose="05000000000000000000" pitchFamily="2" charset="2"/>
              <a:buChar char="§"/>
            </a:pPr>
            <a:r>
              <a:rPr lang="en-US" dirty="0"/>
              <a:t>Small intelligent earth satellite stations working in a system with one larger HUB earth station and a satellite in GEO orbit.</a:t>
            </a:r>
          </a:p>
          <a:p>
            <a:pPr marL="285750" indent="-285750">
              <a:buFont typeface="Wingdings" panose="05000000000000000000" pitchFamily="2" charset="2"/>
              <a:buChar char="§"/>
            </a:pPr>
            <a:r>
              <a:rPr lang="en-US" dirty="0"/>
              <a:t>Usable for broadcasters, banks, airplane companies, oil and gas industry, news gathering, telemedicine, etc...</a:t>
            </a:r>
          </a:p>
          <a:p>
            <a:pPr marL="285750" indent="-285750">
              <a:buFont typeface="Wingdings" panose="05000000000000000000" pitchFamily="2" charset="2"/>
              <a:buChar char="§"/>
            </a:pPr>
            <a:r>
              <a:rPr lang="en-US" dirty="0"/>
              <a:t>Terminals can just receive signal, just send signal or both.</a:t>
            </a:r>
          </a:p>
          <a:p>
            <a:pPr marL="285750" indent="-285750">
              <a:buFont typeface="Wingdings" panose="05000000000000000000" pitchFamily="2" charset="2"/>
              <a:buChar char="§"/>
            </a:pPr>
            <a:r>
              <a:rPr lang="en-US" dirty="0"/>
              <a:t>Users are arranged in star, mesh or point to point network.</a:t>
            </a:r>
          </a:p>
          <a:p>
            <a:pPr marL="285750" indent="-285750">
              <a:buFont typeface="Wingdings" panose="05000000000000000000" pitchFamily="2" charset="2"/>
              <a:buChar char="§"/>
            </a:pPr>
            <a:r>
              <a:rPr lang="en-US" dirty="0"/>
              <a:t>VSAT networks can operate in any band, but are usually mostly used in Ku for consumer broadband and enterprises and in Ka band for high capacity broadband.</a:t>
            </a:r>
          </a:p>
        </p:txBody>
      </p:sp>
    </p:spTree>
    <p:extLst>
      <p:ext uri="{BB962C8B-B14F-4D97-AF65-F5344CB8AC3E}">
        <p14:creationId xmlns:p14="http://schemas.microsoft.com/office/powerpoint/2010/main" val="2854356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sz="2800">
                <a:solidFill>
                  <a:schemeClr val="tx1"/>
                </a:solidFill>
                <a:latin typeface="Arial" panose="020B0604020202020204" pitchFamily="34" charset="0"/>
                <a:cs typeface="Arial" panose="020B0604020202020204" pitchFamily="34" charset="0"/>
              </a:rPr>
              <a:t>VSAT - Very Small Aperture Terminal </a:t>
            </a:r>
            <a:br>
              <a:rPr lang="en-US" sz="2800">
                <a:solidFill>
                  <a:schemeClr val="tx1"/>
                </a:solidFill>
                <a:latin typeface="Arial" panose="020B0604020202020204" pitchFamily="34" charset="0"/>
                <a:cs typeface="Arial" panose="020B0604020202020204" pitchFamily="34" charset="0"/>
              </a:rPr>
            </a:br>
            <a:endParaRPr lang="en-US" sz="2800"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3B54F1E-9FC1-A9E0-418E-2D111B59D073}"/>
              </a:ext>
            </a:extLst>
          </p:cNvPr>
          <p:cNvPicPr>
            <a:picLocks noChangeAspect="1"/>
          </p:cNvPicPr>
          <p:nvPr/>
        </p:nvPicPr>
        <p:blipFill>
          <a:blip r:embed="rId3"/>
          <a:stretch>
            <a:fillRect/>
          </a:stretch>
        </p:blipFill>
        <p:spPr>
          <a:xfrm>
            <a:off x="606487" y="2857808"/>
            <a:ext cx="5494026" cy="2180082"/>
          </a:xfrm>
          <a:prstGeom prst="rect">
            <a:avLst/>
          </a:prstGeom>
        </p:spPr>
      </p:pic>
      <p:pic>
        <p:nvPicPr>
          <p:cNvPr id="7" name="Picture 6">
            <a:extLst>
              <a:ext uri="{FF2B5EF4-FFF2-40B4-BE49-F238E27FC236}">
                <a16:creationId xmlns:a16="http://schemas.microsoft.com/office/drawing/2014/main" id="{606F3B41-2BE8-3922-2C4D-DDE93B394D26}"/>
              </a:ext>
            </a:extLst>
          </p:cNvPr>
          <p:cNvPicPr>
            <a:picLocks noChangeAspect="1"/>
          </p:cNvPicPr>
          <p:nvPr/>
        </p:nvPicPr>
        <p:blipFill>
          <a:blip r:embed="rId4"/>
          <a:stretch>
            <a:fillRect/>
          </a:stretch>
        </p:blipFill>
        <p:spPr>
          <a:xfrm>
            <a:off x="6634099" y="2857808"/>
            <a:ext cx="4948301" cy="2285667"/>
          </a:xfrm>
          <a:prstGeom prst="rect">
            <a:avLst/>
          </a:prstGeom>
        </p:spPr>
      </p:pic>
      <p:sp>
        <p:nvSpPr>
          <p:cNvPr id="9" name="TextBox 8">
            <a:extLst>
              <a:ext uri="{FF2B5EF4-FFF2-40B4-BE49-F238E27FC236}">
                <a16:creationId xmlns:a16="http://schemas.microsoft.com/office/drawing/2014/main" id="{CB91BC3A-2F43-5589-E4F4-28F05FBF1787}"/>
              </a:ext>
            </a:extLst>
          </p:cNvPr>
          <p:cNvSpPr txBox="1"/>
          <p:nvPr/>
        </p:nvSpPr>
        <p:spPr>
          <a:xfrm>
            <a:off x="4173576" y="2136482"/>
            <a:ext cx="3862916" cy="867930"/>
          </a:xfrm>
          <a:prstGeom prst="rect">
            <a:avLst/>
          </a:prstGeom>
          <a:noFill/>
        </p:spPr>
        <p:txBody>
          <a:bodyPr wrap="square">
            <a:noAutofit/>
          </a:bodyPr>
          <a:lstStyle>
            <a:defPPr>
              <a:defRPr lang="en-US"/>
            </a:defPPr>
            <a:lvl1pPr marR="0" indent="0">
              <a:buFont typeface="Wingdings" panose="05000000000000000000" pitchFamily="2" charset="2"/>
              <a:buNone/>
              <a:defRPr sz="1600" b="0" i="0" u="none" strike="noStrike" baseline="0">
                <a:solidFill>
                  <a:srgbClr val="000000"/>
                </a:solidFill>
              </a:defRPr>
            </a:lvl1pPr>
          </a:lstStyle>
          <a:p>
            <a:pPr algn="ctr"/>
            <a:r>
              <a:rPr lang="en-US"/>
              <a:t>Star and mesh Network.</a:t>
            </a:r>
            <a:endParaRPr lang="en-US" dirty="0"/>
          </a:p>
        </p:txBody>
      </p:sp>
    </p:spTree>
    <p:extLst>
      <p:ext uri="{BB962C8B-B14F-4D97-AF65-F5344CB8AC3E}">
        <p14:creationId xmlns:p14="http://schemas.microsoft.com/office/powerpoint/2010/main" val="2498805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tolzl" panose="00000500000000000000" pitchFamily="50" charset="-18"/>
              </a:rPr>
              <a:t>Thank you</a:t>
            </a:r>
            <a:endParaRPr lang="en-US" dirty="0">
              <a:latin typeface="Stolzl" panose="00000500000000000000" pitchFamily="50" charset="-18"/>
            </a:endParaRPr>
          </a:p>
        </p:txBody>
      </p:sp>
    </p:spTree>
    <p:extLst>
      <p:ext uri="{BB962C8B-B14F-4D97-AF65-F5344CB8AC3E}">
        <p14:creationId xmlns:p14="http://schemas.microsoft.com/office/powerpoint/2010/main" val="3456030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05184-7FDA-A33C-BD23-43140DDA594D}"/>
              </a:ext>
            </a:extLst>
          </p:cNvPr>
          <p:cNvSpPr>
            <a:spLocks noGrp="1"/>
          </p:cNvSpPr>
          <p:nvPr>
            <p:ph type="title"/>
          </p:nvPr>
        </p:nvSpPr>
        <p:spPr/>
        <p:txBody>
          <a:bodyPr/>
          <a:lstStyle/>
          <a:p>
            <a:r>
              <a:rPr lang="en-US"/>
              <a:t>08 Ground Segment</a:t>
            </a:r>
            <a:endParaRPr lang="en-US" dirty="0"/>
          </a:p>
        </p:txBody>
      </p:sp>
    </p:spTree>
    <p:extLst>
      <p:ext uri="{BB962C8B-B14F-4D97-AF65-F5344CB8AC3E}">
        <p14:creationId xmlns:p14="http://schemas.microsoft.com/office/powerpoint/2010/main" val="117171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panose="020B0604020202020204" pitchFamily="34" charset="0"/>
                <a:ea typeface="Tahoma" panose="020B0604030504040204" pitchFamily="34" charset="0"/>
                <a:cs typeface="Arial" panose="020B0604020202020204" pitchFamily="34" charset="0"/>
              </a:rPr>
              <a:t>Ground Segment</a:t>
            </a:r>
            <a:endParaRPr lang="en-US" dirty="0">
              <a:latin typeface="Arial" panose="020B0604020202020204" pitchFamily="34" charset="0"/>
              <a:ea typeface="Tahoma" panose="020B0604030504040204" pitchFamily="34" charset="0"/>
              <a:cs typeface="Arial" panose="020B0604020202020204" pitchFamily="34" charset="0"/>
            </a:endParaRPr>
          </a:p>
        </p:txBody>
      </p:sp>
      <p:pic>
        <p:nvPicPr>
          <p:cNvPr id="11" name="Content Placeholder 10">
            <a:extLst>
              <a:ext uri="{FF2B5EF4-FFF2-40B4-BE49-F238E27FC236}">
                <a16:creationId xmlns:a16="http://schemas.microsoft.com/office/drawing/2014/main" id="{BF0C4ADA-F7EE-D6CD-FDCE-BB82B0BE71BB}"/>
              </a:ext>
            </a:extLst>
          </p:cNvPr>
          <p:cNvPicPr>
            <a:picLocks noGrp="1" noChangeAspect="1"/>
          </p:cNvPicPr>
          <p:nvPr>
            <p:ph idx="4294967295"/>
          </p:nvPr>
        </p:nvPicPr>
        <p:blipFill>
          <a:blip r:embed="rId3"/>
          <a:stretch>
            <a:fillRect/>
          </a:stretch>
        </p:blipFill>
        <p:spPr>
          <a:xfrm>
            <a:off x="624190" y="1202340"/>
            <a:ext cx="7031200" cy="2456879"/>
          </a:xfrm>
        </p:spPr>
      </p:pic>
      <p:pic>
        <p:nvPicPr>
          <p:cNvPr id="3" name="Picture 2">
            <a:extLst>
              <a:ext uri="{FF2B5EF4-FFF2-40B4-BE49-F238E27FC236}">
                <a16:creationId xmlns:a16="http://schemas.microsoft.com/office/drawing/2014/main" id="{A5DC9429-4FCD-DD5B-B51A-C6C6CD8028E5}"/>
              </a:ext>
            </a:extLst>
          </p:cNvPr>
          <p:cNvPicPr>
            <a:picLocks noChangeAspect="1"/>
          </p:cNvPicPr>
          <p:nvPr/>
        </p:nvPicPr>
        <p:blipFill>
          <a:blip r:embed="rId4"/>
          <a:stretch>
            <a:fillRect/>
          </a:stretch>
        </p:blipFill>
        <p:spPr>
          <a:xfrm>
            <a:off x="7651992" y="1800789"/>
            <a:ext cx="3935273" cy="2949616"/>
          </a:xfrm>
          <a:prstGeom prst="rect">
            <a:avLst/>
          </a:prstGeom>
        </p:spPr>
      </p:pic>
      <p:sp>
        <p:nvSpPr>
          <p:cNvPr id="4" name="TextBox 3">
            <a:extLst>
              <a:ext uri="{FF2B5EF4-FFF2-40B4-BE49-F238E27FC236}">
                <a16:creationId xmlns:a16="http://schemas.microsoft.com/office/drawing/2014/main" id="{9DB4375D-018B-FF88-A3A6-EDD8E7DD7DBD}"/>
              </a:ext>
            </a:extLst>
          </p:cNvPr>
          <p:cNvSpPr txBox="1"/>
          <p:nvPr/>
        </p:nvSpPr>
        <p:spPr>
          <a:xfrm>
            <a:off x="365760" y="3802380"/>
            <a:ext cx="3718560" cy="2308324"/>
          </a:xfrm>
          <a:prstGeom prst="rect">
            <a:avLst/>
          </a:prstGeom>
          <a:noFill/>
        </p:spPr>
        <p:txBody>
          <a:bodyPr wrap="square" rtlCol="0">
            <a:spAutoFit/>
          </a:bodyPr>
          <a:lstStyle/>
          <a:p>
            <a:r>
              <a:rPr lang="en-US"/>
              <a:t>Simplified, data must be modulated for transmission. Then only intended frequency range must be transmitted. Upconverter converts the intermediate frequency to transmission frequency which is then amplified and transmitted through the antenna.</a:t>
            </a:r>
            <a:endParaRPr lang="en-US" dirty="0"/>
          </a:p>
        </p:txBody>
      </p:sp>
      <p:sp>
        <p:nvSpPr>
          <p:cNvPr id="5" name="TextBox 4">
            <a:extLst>
              <a:ext uri="{FF2B5EF4-FFF2-40B4-BE49-F238E27FC236}">
                <a16:creationId xmlns:a16="http://schemas.microsoft.com/office/drawing/2014/main" id="{33FFE809-05D6-C5CE-0848-F4B0F2636611}"/>
              </a:ext>
            </a:extLst>
          </p:cNvPr>
          <p:cNvSpPr txBox="1"/>
          <p:nvPr/>
        </p:nvSpPr>
        <p:spPr>
          <a:xfrm>
            <a:off x="4139790" y="3802380"/>
            <a:ext cx="3718560" cy="646331"/>
          </a:xfrm>
          <a:prstGeom prst="rect">
            <a:avLst/>
          </a:prstGeom>
          <a:noFill/>
        </p:spPr>
        <p:txBody>
          <a:bodyPr wrap="square" rtlCol="0">
            <a:spAutoFit/>
          </a:bodyPr>
          <a:lstStyle/>
          <a:p>
            <a:r>
              <a:rPr lang="en-US"/>
              <a:t>On receiving sited, the process is reversed.</a:t>
            </a:r>
            <a:endParaRPr lang="en-US" dirty="0"/>
          </a:p>
        </p:txBody>
      </p:sp>
    </p:spTree>
    <p:extLst>
      <p:ext uri="{BB962C8B-B14F-4D97-AF65-F5344CB8AC3E}">
        <p14:creationId xmlns:p14="http://schemas.microsoft.com/office/powerpoint/2010/main" val="155144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i="0" u="none" strike="noStrike" baseline="0">
                <a:solidFill>
                  <a:srgbClr val="000000"/>
                </a:solidFill>
                <a:latin typeface="Arial" panose="020B0604020202020204" pitchFamily="34" charset="0"/>
                <a:cs typeface="Arial" panose="020B0604020202020204" pitchFamily="34" charset="0"/>
              </a:rPr>
              <a:t>Earth station scheme </a:t>
            </a: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077B64F-E422-41DA-F165-D8E42A4E8815}"/>
              </a:ext>
            </a:extLst>
          </p:cNvPr>
          <p:cNvPicPr>
            <a:picLocks noChangeAspect="1"/>
          </p:cNvPicPr>
          <p:nvPr/>
        </p:nvPicPr>
        <p:blipFill>
          <a:blip r:embed="rId3"/>
          <a:stretch>
            <a:fillRect/>
          </a:stretch>
        </p:blipFill>
        <p:spPr>
          <a:xfrm>
            <a:off x="1751517" y="1710266"/>
            <a:ext cx="8688966" cy="4596501"/>
          </a:xfrm>
          <a:prstGeom prst="rect">
            <a:avLst/>
          </a:prstGeom>
        </p:spPr>
      </p:pic>
    </p:spTree>
    <p:extLst>
      <p:ext uri="{BB962C8B-B14F-4D97-AF65-F5344CB8AC3E}">
        <p14:creationId xmlns:p14="http://schemas.microsoft.com/office/powerpoint/2010/main" val="51781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panose="020B0604020202020204" pitchFamily="34" charset="0"/>
                <a:ea typeface="Tahoma" panose="020B0604030504040204" pitchFamily="34" charset="0"/>
                <a:cs typeface="Arial" panose="020B0604020202020204" pitchFamily="34" charset="0"/>
              </a:rPr>
              <a:t>Position Selection</a:t>
            </a:r>
            <a:endParaRPr lang="en-US" dirty="0">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sz="half" idx="4294967295"/>
          </p:nvPr>
        </p:nvSpPr>
        <p:spPr>
          <a:xfrm>
            <a:off x="0" y="1589088"/>
            <a:ext cx="5181600" cy="4351337"/>
          </a:xfrm>
        </p:spPr>
        <p:txBody>
          <a:bodyPr>
            <a:normAutofit/>
          </a:bodyPr>
          <a:lstStyle/>
          <a:p>
            <a:pPr marL="0" indent="0">
              <a:buNone/>
            </a:pPr>
            <a:br>
              <a:rPr lang="en-US" dirty="0">
                <a:effectLst/>
              </a:rPr>
            </a:br>
            <a:endParaRPr lang="en-US" dirty="0"/>
          </a:p>
        </p:txBody>
      </p:sp>
      <p:sp>
        <p:nvSpPr>
          <p:cNvPr id="7" name="TextBox 6">
            <a:extLst>
              <a:ext uri="{FF2B5EF4-FFF2-40B4-BE49-F238E27FC236}">
                <a16:creationId xmlns:a16="http://schemas.microsoft.com/office/drawing/2014/main" id="{E2C3904E-FFC7-E223-0487-50995BBD2A96}"/>
              </a:ext>
            </a:extLst>
          </p:cNvPr>
          <p:cNvSpPr txBox="1"/>
          <p:nvPr/>
        </p:nvSpPr>
        <p:spPr>
          <a:xfrm>
            <a:off x="6096000" y="4870761"/>
            <a:ext cx="6097554" cy="369332"/>
          </a:xfrm>
          <a:prstGeom prst="rect">
            <a:avLst/>
          </a:prstGeom>
          <a:noFill/>
        </p:spPr>
        <p:txBody>
          <a:bodyPr wrap="square">
            <a:spAutoFit/>
          </a:bodyPr>
          <a:lstStyle/>
          <a:p>
            <a:r>
              <a:rPr lang="en-US" b="0" i="1">
                <a:solidFill>
                  <a:srgbClr val="868E96"/>
                </a:solidFill>
                <a:effectLst/>
                <a:latin typeface="Lato" panose="020F0502020204030204" pitchFamily="34" charset="0"/>
              </a:rPr>
              <a:t>.</a:t>
            </a:r>
            <a:endParaRPr lang="en-US" dirty="0"/>
          </a:p>
        </p:txBody>
      </p:sp>
      <p:sp>
        <p:nvSpPr>
          <p:cNvPr id="9" name="TextBox 8">
            <a:extLst>
              <a:ext uri="{FF2B5EF4-FFF2-40B4-BE49-F238E27FC236}">
                <a16:creationId xmlns:a16="http://schemas.microsoft.com/office/drawing/2014/main" id="{A3DA89EF-D46D-97FE-79F8-ECF25E51F961}"/>
              </a:ext>
            </a:extLst>
          </p:cNvPr>
          <p:cNvSpPr txBox="1"/>
          <p:nvPr/>
        </p:nvSpPr>
        <p:spPr>
          <a:xfrm>
            <a:off x="619327" y="1800428"/>
            <a:ext cx="5486401" cy="2308324"/>
          </a:xfrm>
          <a:prstGeom prst="rect">
            <a:avLst/>
          </a:prstGeom>
          <a:noFill/>
        </p:spPr>
        <p:txBody>
          <a:bodyPr wrap="square">
            <a:noAutofit/>
          </a:bodyPr>
          <a:lstStyle/>
          <a:p>
            <a:pPr marL="285750" marR="0" indent="-285750" algn="l">
              <a:buFont typeface="Wingdings" panose="05000000000000000000" pitchFamily="2" charset="2"/>
              <a:buChar char="§"/>
            </a:pPr>
            <a:r>
              <a:rPr lang="en-US" sz="1600" b="0" i="0" u="none" strike="noStrike" baseline="0" dirty="0">
                <a:solidFill>
                  <a:srgbClr val="000000"/>
                </a:solidFill>
              </a:rPr>
              <a:t>Earth satellite station should not have direct visibility with stations which might interfere transmission. </a:t>
            </a:r>
          </a:p>
          <a:p>
            <a:pPr marL="285750" marR="0" indent="-285750" algn="l">
              <a:buFont typeface="Wingdings" panose="05000000000000000000" pitchFamily="2" charset="2"/>
              <a:buChar char="§"/>
            </a:pPr>
            <a:r>
              <a:rPr lang="en-US" sz="1600" b="0" i="0" u="none" strike="noStrike" baseline="0" dirty="0">
                <a:solidFill>
                  <a:srgbClr val="000000"/>
                </a:solidFill>
              </a:rPr>
              <a:t>20 – 50 km is minimal distance from the interfering transmitters </a:t>
            </a:r>
          </a:p>
          <a:p>
            <a:pPr marL="285750" marR="0" indent="-285750" algn="l">
              <a:buFont typeface="Wingdings" panose="05000000000000000000" pitchFamily="2" charset="2"/>
              <a:buChar char="§"/>
            </a:pPr>
            <a:r>
              <a:rPr lang="en-US" sz="1600" b="0" i="0" u="none" strike="noStrike" baseline="0" dirty="0">
                <a:solidFill>
                  <a:srgbClr val="000000"/>
                </a:solidFill>
              </a:rPr>
              <a:t>The station should be best placed in a valley. </a:t>
            </a:r>
          </a:p>
          <a:p>
            <a:pPr marL="285750" marR="0" indent="-285750" algn="l">
              <a:buFont typeface="Wingdings" panose="05000000000000000000" pitchFamily="2" charset="2"/>
              <a:buChar char="§"/>
            </a:pPr>
            <a:r>
              <a:rPr lang="en-US" sz="1600" b="0" i="0" u="none" strike="noStrike" baseline="0" dirty="0">
                <a:solidFill>
                  <a:srgbClr val="000000"/>
                </a:solidFill>
              </a:rPr>
              <a:t>As far as possible from Sea </a:t>
            </a:r>
          </a:p>
          <a:p>
            <a:pPr marL="285750" marR="0" indent="-285750" algn="l">
              <a:buFont typeface="Wingdings" panose="05000000000000000000" pitchFamily="2" charset="2"/>
              <a:buChar char="§"/>
            </a:pPr>
            <a:r>
              <a:rPr lang="en-US" sz="1600" b="0" i="0" u="none" strike="noStrike" baseline="0" dirty="0">
                <a:solidFill>
                  <a:srgbClr val="000000"/>
                </a:solidFill>
              </a:rPr>
              <a:t>In rural area </a:t>
            </a:r>
          </a:p>
        </p:txBody>
      </p:sp>
    </p:spTree>
    <p:extLst>
      <p:ext uri="{BB962C8B-B14F-4D97-AF65-F5344CB8AC3E}">
        <p14:creationId xmlns:p14="http://schemas.microsoft.com/office/powerpoint/2010/main" val="31215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Arial" panose="020B0604020202020204" pitchFamily="34" charset="0"/>
                <a:ea typeface="Tahoma" panose="020B0604030504040204" pitchFamily="34" charset="0"/>
                <a:cs typeface="Arial" panose="020B0604020202020204" pitchFamily="34" charset="0"/>
              </a:rPr>
              <a:t>ASTRA 1N example – Satellite  </a:t>
            </a:r>
          </a:p>
        </p:txBody>
      </p:sp>
      <p:sp>
        <p:nvSpPr>
          <p:cNvPr id="4" name="Content Placeholder 3">
            <a:extLst>
              <a:ext uri="{FF2B5EF4-FFF2-40B4-BE49-F238E27FC236}">
                <a16:creationId xmlns:a16="http://schemas.microsoft.com/office/drawing/2014/main" id="{7D965433-BAD1-474F-E809-FFF49C293A21}"/>
              </a:ext>
            </a:extLst>
          </p:cNvPr>
          <p:cNvSpPr>
            <a:spLocks noGrp="1"/>
          </p:cNvSpPr>
          <p:nvPr>
            <p:ph idx="4294967295"/>
          </p:nvPr>
        </p:nvSpPr>
        <p:spPr>
          <a:xfrm>
            <a:off x="609600" y="1790701"/>
            <a:ext cx="7714592" cy="4457700"/>
          </a:xfrm>
          <a:noFill/>
        </p:spPr>
        <p:txBody>
          <a:bodyPr wrap="square">
            <a:noAutofit/>
          </a:bodyPr>
          <a:lstStyle/>
          <a:p>
            <a:pPr marL="285750" indent="-285750">
              <a:buFont typeface="Wingdings" panose="05000000000000000000" pitchFamily="2" charset="2"/>
              <a:buChar char="§"/>
            </a:pPr>
            <a:r>
              <a:rPr lang="en-US" sz="1600">
                <a:solidFill>
                  <a:srgbClr val="000000"/>
                </a:solidFill>
                <a:latin typeface="+mn-lt"/>
                <a:ea typeface="+mn-ea"/>
                <a:cs typeface="+mn-cs"/>
              </a:rPr>
              <a:t>Astra 1N is part of Astra 1 constellation of four high-powered satellites at 19.2°E  inclination which are owned and operated by SES. Constellation consists of Astra 1L, Astra 1KR, Astra 1M and Astra 1N, all providing services to Europe and North Africa.</a:t>
            </a:r>
          </a:p>
          <a:p>
            <a:pPr marL="285750" indent="-285750">
              <a:buFont typeface="Wingdings" panose="05000000000000000000" pitchFamily="2" charset="2"/>
              <a:buChar char="§"/>
            </a:pPr>
            <a:r>
              <a:rPr lang="en-US" sz="1600">
                <a:solidFill>
                  <a:srgbClr val="000000"/>
                </a:solidFill>
                <a:latin typeface="+mn-lt"/>
                <a:ea typeface="+mn-ea"/>
                <a:cs typeface="+mn-cs"/>
              </a:rPr>
              <a:t>Weight of an Astra 1N satellite is about 5.3 tons. </a:t>
            </a:r>
          </a:p>
          <a:p>
            <a:pPr marL="285750" indent="-285750">
              <a:buFont typeface="Wingdings" panose="05000000000000000000" pitchFamily="2" charset="2"/>
              <a:buChar char="§"/>
            </a:pPr>
            <a:r>
              <a:rPr lang="en-US" sz="1600">
                <a:solidFill>
                  <a:srgbClr val="000000"/>
                </a:solidFill>
                <a:latin typeface="+mn-lt"/>
                <a:ea typeface="+mn-ea"/>
                <a:cs typeface="+mn-cs"/>
              </a:rPr>
              <a:t>Satellite is launched in 2011 and designed for mission lifespan of ~16 years (enough fuel for orbit raising, station keeping, end-of-life disposal maneuvers)</a:t>
            </a:r>
            <a:r>
              <a:rPr lang="en-US" sz="1200">
                <a:solidFill>
                  <a:srgbClr val="000000"/>
                </a:solidFill>
                <a:latin typeface="+mn-lt"/>
                <a:ea typeface="+mn-ea"/>
                <a:cs typeface="+mn-cs"/>
              </a:rPr>
              <a:t> </a:t>
            </a:r>
          </a:p>
          <a:p>
            <a:pPr marL="285750" indent="-285750">
              <a:buFont typeface="Wingdings" panose="05000000000000000000" pitchFamily="2" charset="2"/>
              <a:buChar char="§"/>
            </a:pPr>
            <a:r>
              <a:rPr lang="en-US" sz="1600">
                <a:solidFill>
                  <a:srgbClr val="000000"/>
                </a:solidFill>
                <a:latin typeface="+mn-lt"/>
                <a:ea typeface="+mn-ea"/>
                <a:cs typeface="+mn-cs"/>
              </a:rPr>
              <a:t>Power amplifier used is travelling wave tube (13 kW). EIRP is &gt;50 dBW for Pan-European coverage, falling to ~45dBW at the edges. </a:t>
            </a:r>
          </a:p>
          <a:p>
            <a:pPr marL="285750" indent="-285750">
              <a:buFont typeface="Wingdings" panose="05000000000000000000" pitchFamily="2" charset="2"/>
              <a:buChar char="§"/>
            </a:pPr>
            <a:r>
              <a:rPr lang="en-US" sz="1600">
                <a:solidFill>
                  <a:srgbClr val="000000"/>
                </a:solidFill>
                <a:latin typeface="+mn-lt"/>
                <a:ea typeface="+mn-ea"/>
                <a:cs typeface="+mn-cs"/>
              </a:rPr>
              <a:t>It has 52 transponders in Ku band</a:t>
            </a:r>
          </a:p>
          <a:p>
            <a:pPr marL="285750" indent="-285750">
              <a:buFont typeface="Wingdings" panose="05000000000000000000" pitchFamily="2" charset="2"/>
              <a:buChar char="§"/>
            </a:pPr>
            <a:r>
              <a:rPr lang="en-US" sz="1600">
                <a:solidFill>
                  <a:srgbClr val="000000"/>
                </a:solidFill>
                <a:latin typeface="+mn-lt"/>
                <a:ea typeface="+mn-ea"/>
                <a:cs typeface="+mn-cs"/>
              </a:rPr>
              <a:t>Channel bandwidth is between 26MHz and 33MHz. </a:t>
            </a:r>
          </a:p>
          <a:p>
            <a:pPr marL="285750" indent="-285750">
              <a:buFont typeface="Wingdings" panose="05000000000000000000" pitchFamily="2" charset="2"/>
              <a:buChar char="§"/>
            </a:pPr>
            <a:r>
              <a:rPr lang="en-US" sz="1600">
                <a:solidFill>
                  <a:srgbClr val="000000"/>
                </a:solidFill>
                <a:latin typeface="+mn-lt"/>
                <a:ea typeface="+mn-ea"/>
                <a:cs typeface="+mn-cs"/>
              </a:rPr>
              <a:t>Downlink frequencies are around 10.7-12.75 GHz (both standard Ku-band and extended Ku-band) and uplink frequency is around from 12.7-18.1 GHz. </a:t>
            </a:r>
          </a:p>
          <a:p>
            <a:pPr marL="285750" indent="-285750">
              <a:buFont typeface="Wingdings" panose="05000000000000000000" pitchFamily="2" charset="2"/>
              <a:buChar char="§"/>
            </a:pPr>
            <a:endParaRPr lang="en-US" sz="1600" dirty="0">
              <a:solidFill>
                <a:srgbClr val="000000"/>
              </a:solidFill>
              <a:latin typeface="+mn-lt"/>
              <a:ea typeface="+mn-ea"/>
              <a:cs typeface="+mn-cs"/>
            </a:endParaRPr>
          </a:p>
        </p:txBody>
      </p:sp>
      <p:pic>
        <p:nvPicPr>
          <p:cNvPr id="5" name="Picture 4" descr="A satellite in space&#10;&#10;Description automatically generated">
            <a:extLst>
              <a:ext uri="{FF2B5EF4-FFF2-40B4-BE49-F238E27FC236}">
                <a16:creationId xmlns:a16="http://schemas.microsoft.com/office/drawing/2014/main" id="{3CD9A76E-4AB8-9C9D-EC97-213906567CB1}"/>
              </a:ext>
            </a:extLst>
          </p:cNvPr>
          <p:cNvPicPr>
            <a:picLocks noChangeAspect="1"/>
          </p:cNvPicPr>
          <p:nvPr/>
        </p:nvPicPr>
        <p:blipFill>
          <a:blip r:embed="rId3"/>
          <a:stretch>
            <a:fillRect/>
          </a:stretch>
        </p:blipFill>
        <p:spPr>
          <a:xfrm>
            <a:off x="8324192" y="128094"/>
            <a:ext cx="3867807" cy="3125188"/>
          </a:xfrm>
          <a:prstGeom prst="rect">
            <a:avLst/>
          </a:prstGeom>
        </p:spPr>
      </p:pic>
      <p:pic>
        <p:nvPicPr>
          <p:cNvPr id="8" name="Picture 7">
            <a:extLst>
              <a:ext uri="{FF2B5EF4-FFF2-40B4-BE49-F238E27FC236}">
                <a16:creationId xmlns:a16="http://schemas.microsoft.com/office/drawing/2014/main" id="{524EE014-DE4E-549C-897E-789593F945BF}"/>
              </a:ext>
            </a:extLst>
          </p:cNvPr>
          <p:cNvPicPr>
            <a:picLocks noChangeAspect="1"/>
          </p:cNvPicPr>
          <p:nvPr/>
        </p:nvPicPr>
        <p:blipFill>
          <a:blip r:embed="rId4"/>
          <a:srcRect t="1428" b="5988"/>
          <a:stretch/>
        </p:blipFill>
        <p:spPr>
          <a:xfrm>
            <a:off x="8324191" y="3429000"/>
            <a:ext cx="3867808" cy="2784080"/>
          </a:xfrm>
          <a:prstGeom prst="rect">
            <a:avLst/>
          </a:prstGeom>
        </p:spPr>
      </p:pic>
    </p:spTree>
    <p:extLst>
      <p:ext uri="{BB962C8B-B14F-4D97-AF65-F5344CB8AC3E}">
        <p14:creationId xmlns:p14="http://schemas.microsoft.com/office/powerpoint/2010/main" val="3792658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Arial" panose="020B0604020202020204" pitchFamily="34" charset="0"/>
                <a:ea typeface="Tahoma" panose="020B0604030504040204" pitchFamily="34" charset="0"/>
                <a:cs typeface="Arial" panose="020B0604020202020204" pitchFamily="34" charset="0"/>
              </a:rPr>
              <a:t>ASTRA 1N example – Components on the receiving side</a:t>
            </a:r>
          </a:p>
        </p:txBody>
      </p:sp>
      <p:pic>
        <p:nvPicPr>
          <p:cNvPr id="4" name="Picture 3">
            <a:extLst>
              <a:ext uri="{FF2B5EF4-FFF2-40B4-BE49-F238E27FC236}">
                <a16:creationId xmlns:a16="http://schemas.microsoft.com/office/drawing/2014/main" id="{697FD8BD-3B0C-D6A5-A9D2-FDE42CD4EFD7}"/>
              </a:ext>
            </a:extLst>
          </p:cNvPr>
          <p:cNvPicPr>
            <a:picLocks noChangeAspect="1"/>
          </p:cNvPicPr>
          <p:nvPr/>
        </p:nvPicPr>
        <p:blipFill>
          <a:blip r:embed="rId3"/>
          <a:srcRect l="33594" t="18240" r="39822" b="26110"/>
          <a:stretch/>
        </p:blipFill>
        <p:spPr>
          <a:xfrm>
            <a:off x="4459193" y="1207703"/>
            <a:ext cx="1323579" cy="1014729"/>
          </a:xfrm>
          <a:prstGeom prst="rect">
            <a:avLst/>
          </a:prstGeom>
        </p:spPr>
      </p:pic>
      <p:sp>
        <p:nvSpPr>
          <p:cNvPr id="5" name="TextBox 4">
            <a:extLst>
              <a:ext uri="{FF2B5EF4-FFF2-40B4-BE49-F238E27FC236}">
                <a16:creationId xmlns:a16="http://schemas.microsoft.com/office/drawing/2014/main" id="{8401C040-3985-F794-7459-0BA733F7F549}"/>
              </a:ext>
            </a:extLst>
          </p:cNvPr>
          <p:cNvSpPr txBox="1"/>
          <p:nvPr/>
        </p:nvSpPr>
        <p:spPr>
          <a:xfrm>
            <a:off x="2396067" y="1546093"/>
            <a:ext cx="981551" cy="369332"/>
          </a:xfrm>
          <a:prstGeom prst="rect">
            <a:avLst/>
          </a:prstGeom>
          <a:noFill/>
        </p:spPr>
        <p:txBody>
          <a:bodyPr wrap="none" rtlCol="0">
            <a:spAutoFit/>
          </a:bodyPr>
          <a:lstStyle/>
          <a:p>
            <a:r>
              <a:rPr lang="en-US" dirty="0"/>
              <a:t>Antenna</a:t>
            </a:r>
          </a:p>
        </p:txBody>
      </p:sp>
      <p:sp>
        <p:nvSpPr>
          <p:cNvPr id="6" name="TextBox 5">
            <a:extLst>
              <a:ext uri="{FF2B5EF4-FFF2-40B4-BE49-F238E27FC236}">
                <a16:creationId xmlns:a16="http://schemas.microsoft.com/office/drawing/2014/main" id="{67B80872-AFE0-E52D-E463-931FFBBCCB60}"/>
              </a:ext>
            </a:extLst>
          </p:cNvPr>
          <p:cNvSpPr txBox="1"/>
          <p:nvPr/>
        </p:nvSpPr>
        <p:spPr>
          <a:xfrm>
            <a:off x="5960935" y="1391901"/>
            <a:ext cx="1087862" cy="646331"/>
          </a:xfrm>
          <a:prstGeom prst="rect">
            <a:avLst/>
          </a:prstGeom>
          <a:noFill/>
        </p:spPr>
        <p:txBody>
          <a:bodyPr wrap="none" rtlCol="0">
            <a:spAutoFit/>
          </a:bodyPr>
          <a:lstStyle/>
          <a:p>
            <a:r>
              <a:rPr lang="en-US"/>
              <a:t>LNB </a:t>
            </a:r>
          </a:p>
          <a:p>
            <a:r>
              <a:rPr lang="en-US" dirty="0"/>
              <a:t>converter</a:t>
            </a:r>
          </a:p>
        </p:txBody>
      </p:sp>
      <p:sp>
        <p:nvSpPr>
          <p:cNvPr id="7" name="TextBox 6">
            <a:extLst>
              <a:ext uri="{FF2B5EF4-FFF2-40B4-BE49-F238E27FC236}">
                <a16:creationId xmlns:a16="http://schemas.microsoft.com/office/drawing/2014/main" id="{EBECDCE0-577D-48BA-2243-9BF46F8A257F}"/>
              </a:ext>
            </a:extLst>
          </p:cNvPr>
          <p:cNvSpPr txBox="1"/>
          <p:nvPr/>
        </p:nvSpPr>
        <p:spPr>
          <a:xfrm>
            <a:off x="10327011" y="1225794"/>
            <a:ext cx="1528111" cy="923330"/>
          </a:xfrm>
          <a:prstGeom prst="rect">
            <a:avLst/>
          </a:prstGeom>
          <a:noFill/>
        </p:spPr>
        <p:txBody>
          <a:bodyPr wrap="none" rtlCol="0">
            <a:spAutoFit/>
          </a:bodyPr>
          <a:lstStyle/>
          <a:p>
            <a:r>
              <a:rPr lang="en-US" dirty="0"/>
              <a:t>Satellite </a:t>
            </a:r>
          </a:p>
          <a:p>
            <a:r>
              <a:rPr lang="en-US" dirty="0"/>
              <a:t>Receiver / IDU</a:t>
            </a:r>
          </a:p>
          <a:p>
            <a:r>
              <a:rPr lang="en-US" dirty="0"/>
              <a:t>(Indoor Unit)</a:t>
            </a:r>
          </a:p>
        </p:txBody>
      </p:sp>
      <p:sp>
        <p:nvSpPr>
          <p:cNvPr id="8" name="TextBox 7">
            <a:extLst>
              <a:ext uri="{FF2B5EF4-FFF2-40B4-BE49-F238E27FC236}">
                <a16:creationId xmlns:a16="http://schemas.microsoft.com/office/drawing/2014/main" id="{35F81856-4256-1C7D-D5C3-2DB09A4ADD28}"/>
              </a:ext>
            </a:extLst>
          </p:cNvPr>
          <p:cNvSpPr txBox="1"/>
          <p:nvPr/>
        </p:nvSpPr>
        <p:spPr>
          <a:xfrm>
            <a:off x="4198362" y="2606882"/>
            <a:ext cx="3860310" cy="3293209"/>
          </a:xfrm>
          <a:prstGeom prst="rect">
            <a:avLst/>
          </a:prstGeom>
          <a:noFill/>
        </p:spPr>
        <p:txBody>
          <a:bodyPr wrap="square">
            <a:spAutoFit/>
          </a:bodyPr>
          <a:lstStyle/>
          <a:p>
            <a:pPr marL="285750" indent="-285750">
              <a:buFont typeface="Wingdings" panose="05000000000000000000" pitchFamily="2" charset="2"/>
              <a:buChar char="§"/>
            </a:pPr>
            <a:r>
              <a:rPr lang="en-US" sz="1600" dirty="0">
                <a:solidFill>
                  <a:srgbClr val="000000"/>
                </a:solidFill>
                <a:latin typeface="+mn-lt"/>
                <a:ea typeface="+mn-ea"/>
                <a:cs typeface="+mn-cs"/>
              </a:rPr>
              <a:t>On the receiving side there is a LNB – Low-Noise Block Down converter connected to the parabolic antenna. </a:t>
            </a:r>
          </a:p>
          <a:p>
            <a:pPr marL="285750" indent="-285750">
              <a:buFont typeface="Wingdings" panose="05000000000000000000" pitchFamily="2" charset="2"/>
              <a:buChar char="§"/>
            </a:pPr>
            <a:r>
              <a:rPr lang="en-US" sz="1600" dirty="0">
                <a:solidFill>
                  <a:srgbClr val="000000"/>
                </a:solidFill>
                <a:latin typeface="+mn-lt"/>
                <a:ea typeface="+mn-ea"/>
                <a:cs typeface="+mn-cs"/>
              </a:rPr>
              <a:t>LNB converts the Ku band to a frequency range from 950 MHZ to 2150 MHz (L-Band). </a:t>
            </a:r>
          </a:p>
          <a:p>
            <a:pPr marL="285750" indent="-285750">
              <a:buFont typeface="Wingdings" panose="05000000000000000000" pitchFamily="2" charset="2"/>
              <a:buChar char="§"/>
            </a:pPr>
            <a:r>
              <a:rPr lang="en-US" sz="1600" dirty="0">
                <a:solidFill>
                  <a:srgbClr val="000000"/>
                </a:solidFill>
                <a:latin typeface="+mn-lt"/>
                <a:ea typeface="+mn-ea"/>
                <a:cs typeface="+mn-cs"/>
              </a:rPr>
              <a:t>LNB is further characterized by </a:t>
            </a:r>
          </a:p>
          <a:p>
            <a:pPr marL="742950" lvl="1" indent="-285750">
              <a:buFont typeface="Wingdings" panose="05000000000000000000" pitchFamily="2" charset="2"/>
              <a:buChar char="§"/>
            </a:pPr>
            <a:r>
              <a:rPr lang="en-US" sz="1200" dirty="0">
                <a:solidFill>
                  <a:srgbClr val="000000"/>
                </a:solidFill>
                <a:latin typeface="+mn-lt"/>
                <a:ea typeface="+mn-ea"/>
                <a:cs typeface="+mn-cs"/>
              </a:rPr>
              <a:t>Gain – for this application, usual is from 50 dB to 70 dB</a:t>
            </a:r>
          </a:p>
          <a:p>
            <a:pPr marL="742950" lvl="1" indent="-285750">
              <a:buFont typeface="Wingdings" panose="05000000000000000000" pitchFamily="2" charset="2"/>
              <a:buChar char="§"/>
            </a:pPr>
            <a:r>
              <a:rPr lang="en-US" sz="1200" dirty="0">
                <a:solidFill>
                  <a:srgbClr val="000000"/>
                </a:solidFill>
                <a:latin typeface="+mn-lt"/>
                <a:ea typeface="+mn-ea"/>
                <a:cs typeface="+mn-cs"/>
              </a:rPr>
              <a:t>Filters – usually LTE filters are applied</a:t>
            </a:r>
          </a:p>
          <a:p>
            <a:pPr marL="742950" lvl="1" indent="-285750">
              <a:buFont typeface="Wingdings" panose="05000000000000000000" pitchFamily="2" charset="2"/>
              <a:buChar char="§"/>
            </a:pPr>
            <a:r>
              <a:rPr lang="en-US" sz="1200" dirty="0">
                <a:solidFill>
                  <a:srgbClr val="000000"/>
                </a:solidFill>
                <a:latin typeface="+mn-lt"/>
                <a:ea typeface="+mn-ea"/>
                <a:cs typeface="+mn-cs"/>
              </a:rPr>
              <a:t>Cross Pol. Isolation – usually between 22 dB and 25 dB (the higher the better)</a:t>
            </a:r>
          </a:p>
          <a:p>
            <a:pPr marL="742950" lvl="1" indent="-285750">
              <a:buFont typeface="Wingdings" panose="05000000000000000000" pitchFamily="2" charset="2"/>
              <a:buChar char="§"/>
            </a:pPr>
            <a:r>
              <a:rPr lang="en-US" sz="1200" dirty="0">
                <a:solidFill>
                  <a:srgbClr val="000000"/>
                </a:solidFill>
                <a:latin typeface="+mn-lt"/>
                <a:ea typeface="+mn-ea"/>
                <a:cs typeface="+mn-cs"/>
              </a:rPr>
              <a:t>Noise figure – usually below 0.5dB (the lower the better)</a:t>
            </a:r>
          </a:p>
          <a:p>
            <a:pPr marL="742950" lvl="1" indent="-285750">
              <a:buFont typeface="Wingdings" panose="05000000000000000000" pitchFamily="2" charset="2"/>
              <a:buChar char="§"/>
            </a:pPr>
            <a:r>
              <a:rPr lang="en-US" sz="1200" dirty="0">
                <a:solidFill>
                  <a:srgbClr val="000000"/>
                </a:solidFill>
                <a:latin typeface="+mn-lt"/>
                <a:ea typeface="+mn-ea"/>
                <a:cs typeface="+mn-cs"/>
              </a:rPr>
              <a:t>Return loss, L/O, required power supply…</a:t>
            </a:r>
            <a:endParaRPr lang="en-US" sz="1600" dirty="0">
              <a:solidFill>
                <a:srgbClr val="000000"/>
              </a:solidFill>
              <a:latin typeface="+mn-lt"/>
              <a:ea typeface="+mn-ea"/>
              <a:cs typeface="+mn-cs"/>
            </a:endParaRPr>
          </a:p>
        </p:txBody>
      </p:sp>
      <p:pic>
        <p:nvPicPr>
          <p:cNvPr id="9" name="Picture 8">
            <a:extLst>
              <a:ext uri="{FF2B5EF4-FFF2-40B4-BE49-F238E27FC236}">
                <a16:creationId xmlns:a16="http://schemas.microsoft.com/office/drawing/2014/main" id="{A34455D7-3F05-9A3A-9738-EFE571F469CB}"/>
              </a:ext>
            </a:extLst>
          </p:cNvPr>
          <p:cNvPicPr>
            <a:picLocks noChangeAspect="1"/>
          </p:cNvPicPr>
          <p:nvPr/>
        </p:nvPicPr>
        <p:blipFill>
          <a:blip r:embed="rId3"/>
          <a:srcRect t="6688" r="74722" b="14766"/>
          <a:stretch/>
        </p:blipFill>
        <p:spPr>
          <a:xfrm>
            <a:off x="916368" y="1014650"/>
            <a:ext cx="1258538" cy="1432218"/>
          </a:xfrm>
          <a:prstGeom prst="rect">
            <a:avLst/>
          </a:prstGeom>
        </p:spPr>
      </p:pic>
      <p:pic>
        <p:nvPicPr>
          <p:cNvPr id="10" name="Picture 9">
            <a:extLst>
              <a:ext uri="{FF2B5EF4-FFF2-40B4-BE49-F238E27FC236}">
                <a16:creationId xmlns:a16="http://schemas.microsoft.com/office/drawing/2014/main" id="{B507FDB0-0402-19A3-F7C4-6B9591790D1E}"/>
              </a:ext>
            </a:extLst>
          </p:cNvPr>
          <p:cNvPicPr>
            <a:picLocks noChangeAspect="1"/>
          </p:cNvPicPr>
          <p:nvPr/>
        </p:nvPicPr>
        <p:blipFill>
          <a:blip r:embed="rId3"/>
          <a:srcRect l="67267" t="27524" b="29558"/>
          <a:stretch/>
        </p:blipFill>
        <p:spPr>
          <a:xfrm>
            <a:off x="8522046" y="1267280"/>
            <a:ext cx="1629732" cy="782586"/>
          </a:xfrm>
          <a:prstGeom prst="rect">
            <a:avLst/>
          </a:prstGeom>
        </p:spPr>
      </p:pic>
      <p:sp>
        <p:nvSpPr>
          <p:cNvPr id="11" name="TextBox 10">
            <a:extLst>
              <a:ext uri="{FF2B5EF4-FFF2-40B4-BE49-F238E27FC236}">
                <a16:creationId xmlns:a16="http://schemas.microsoft.com/office/drawing/2014/main" id="{20D1C731-997A-E532-533C-5E4DE42B5E3D}"/>
              </a:ext>
            </a:extLst>
          </p:cNvPr>
          <p:cNvSpPr txBox="1"/>
          <p:nvPr/>
        </p:nvSpPr>
        <p:spPr>
          <a:xfrm>
            <a:off x="175102" y="2606882"/>
            <a:ext cx="3860310" cy="1815882"/>
          </a:xfrm>
          <a:prstGeom prst="rect">
            <a:avLst/>
          </a:prstGeom>
          <a:noFill/>
        </p:spPr>
        <p:txBody>
          <a:bodyPr wrap="square">
            <a:spAutoFit/>
          </a:bodyPr>
          <a:lstStyle/>
          <a:p>
            <a:pPr marL="285750" indent="-285750">
              <a:buFont typeface="Wingdings" panose="05000000000000000000" pitchFamily="2" charset="2"/>
              <a:buChar char="§"/>
            </a:pPr>
            <a:r>
              <a:rPr lang="en-US" sz="1600" dirty="0">
                <a:solidFill>
                  <a:srgbClr val="000000"/>
                </a:solidFill>
                <a:latin typeface="+mn-lt"/>
                <a:ea typeface="+mn-ea"/>
                <a:cs typeface="+mn-cs"/>
              </a:rPr>
              <a:t>Antenna characteristics are determined by type of signal received</a:t>
            </a:r>
          </a:p>
          <a:p>
            <a:pPr marL="285750" indent="-285750">
              <a:buFont typeface="Wingdings" panose="05000000000000000000" pitchFamily="2" charset="2"/>
              <a:buChar char="§"/>
            </a:pPr>
            <a:r>
              <a:rPr lang="en-US" sz="1600" dirty="0">
                <a:solidFill>
                  <a:srgbClr val="000000"/>
                </a:solidFill>
              </a:rPr>
              <a:t>For Astra 1N, we have Ku band with EIRP of anywhere between 45dBW to 51dBW which would equate to need for parabolic antenna size from 90 to 55cm</a:t>
            </a:r>
          </a:p>
          <a:p>
            <a:pPr marL="285750" indent="-285750">
              <a:buFont typeface="Wingdings" panose="05000000000000000000" pitchFamily="2" charset="2"/>
              <a:buChar char="§"/>
            </a:pPr>
            <a:r>
              <a:rPr lang="en-US" sz="1600" dirty="0">
                <a:solidFill>
                  <a:srgbClr val="000000"/>
                </a:solidFill>
                <a:latin typeface="+mn-lt"/>
                <a:ea typeface="+mn-ea"/>
                <a:cs typeface="+mn-cs"/>
              </a:rPr>
              <a:t>~Dish size (with noise figure of 0.7dB)</a:t>
            </a:r>
          </a:p>
        </p:txBody>
      </p:sp>
      <p:sp>
        <p:nvSpPr>
          <p:cNvPr id="12" name="TextBox 11">
            <a:extLst>
              <a:ext uri="{FF2B5EF4-FFF2-40B4-BE49-F238E27FC236}">
                <a16:creationId xmlns:a16="http://schemas.microsoft.com/office/drawing/2014/main" id="{3260A8DF-6962-63CE-2A6D-85E0339C3A91}"/>
              </a:ext>
            </a:extLst>
          </p:cNvPr>
          <p:cNvSpPr txBox="1"/>
          <p:nvPr/>
        </p:nvSpPr>
        <p:spPr>
          <a:xfrm>
            <a:off x="8221623" y="2600738"/>
            <a:ext cx="3860310" cy="3293209"/>
          </a:xfrm>
          <a:prstGeom prst="rect">
            <a:avLst/>
          </a:prstGeom>
          <a:noFill/>
        </p:spPr>
        <p:txBody>
          <a:bodyPr wrap="square">
            <a:spAutoFit/>
          </a:bodyPr>
          <a:lstStyle/>
          <a:p>
            <a:pPr marL="285750" indent="-285750">
              <a:buFont typeface="Wingdings" panose="05000000000000000000" pitchFamily="2" charset="2"/>
              <a:buChar char="§"/>
            </a:pPr>
            <a:r>
              <a:rPr lang="en-US" sz="1600" dirty="0">
                <a:solidFill>
                  <a:srgbClr val="000000"/>
                </a:solidFill>
                <a:latin typeface="+mn-lt"/>
                <a:ea typeface="+mn-ea"/>
                <a:cs typeface="+mn-cs"/>
              </a:rPr>
              <a:t>Called by few </a:t>
            </a:r>
            <a:r>
              <a:rPr lang="en-US" sz="1600" dirty="0">
                <a:solidFill>
                  <a:srgbClr val="000000"/>
                </a:solidFill>
              </a:rPr>
              <a:t>names, </a:t>
            </a:r>
            <a:r>
              <a:rPr lang="en-US" sz="1600" dirty="0">
                <a:solidFill>
                  <a:srgbClr val="000000"/>
                </a:solidFill>
                <a:latin typeface="+mn-lt"/>
                <a:ea typeface="+mn-ea"/>
                <a:cs typeface="+mn-cs"/>
              </a:rPr>
              <a:t>Receiver, IDU or Satellite Modem</a:t>
            </a:r>
          </a:p>
          <a:p>
            <a:pPr marL="285750" indent="-285750">
              <a:buFont typeface="Wingdings" panose="05000000000000000000" pitchFamily="2" charset="2"/>
              <a:buChar char="§"/>
            </a:pPr>
            <a:r>
              <a:rPr lang="en-US" sz="1600" dirty="0">
                <a:solidFill>
                  <a:srgbClr val="000000"/>
                </a:solidFill>
                <a:latin typeface="+mn-lt"/>
                <a:ea typeface="+mn-ea"/>
                <a:cs typeface="+mn-cs"/>
              </a:rPr>
              <a:t>It is the core processing component of the complete system, it performs</a:t>
            </a:r>
          </a:p>
          <a:p>
            <a:pPr marL="285750" indent="-285750">
              <a:buFont typeface="Wingdings" panose="05000000000000000000" pitchFamily="2" charset="2"/>
              <a:buChar char="§"/>
            </a:pPr>
            <a:r>
              <a:rPr lang="en-US" sz="1600" dirty="0">
                <a:solidFill>
                  <a:srgbClr val="000000"/>
                </a:solidFill>
                <a:latin typeface="+mn-lt"/>
                <a:ea typeface="+mn-ea"/>
                <a:cs typeface="+mn-cs"/>
              </a:rPr>
              <a:t>Conversion of modulated signals back into baseband digital signals (Demodulation function).</a:t>
            </a:r>
          </a:p>
          <a:p>
            <a:pPr marL="285750" indent="-285750">
              <a:buFont typeface="Wingdings" panose="05000000000000000000" pitchFamily="2" charset="2"/>
              <a:buChar char="§"/>
            </a:pPr>
            <a:r>
              <a:rPr lang="en-US" sz="1600" dirty="0">
                <a:solidFill>
                  <a:srgbClr val="000000"/>
                </a:solidFill>
                <a:latin typeface="+mn-lt"/>
                <a:ea typeface="+mn-ea"/>
                <a:cs typeface="+mn-cs"/>
              </a:rPr>
              <a:t>Recovery of the original transmitted data by decoding the modulated signal (Decoder function).</a:t>
            </a:r>
          </a:p>
          <a:p>
            <a:pPr marL="285750" indent="-285750">
              <a:buFont typeface="Wingdings" panose="05000000000000000000" pitchFamily="2" charset="2"/>
              <a:buChar char="§"/>
            </a:pPr>
            <a:r>
              <a:rPr lang="en-US" sz="1600" dirty="0">
                <a:solidFill>
                  <a:srgbClr val="000000"/>
                </a:solidFill>
                <a:latin typeface="+mn-lt"/>
                <a:ea typeface="+mn-ea"/>
                <a:cs typeface="+mn-cs"/>
              </a:rPr>
              <a:t>Some other functions, such as providing power for LNB, performing Error Correction, User interface,.</a:t>
            </a:r>
          </a:p>
        </p:txBody>
      </p:sp>
      <p:graphicFrame>
        <p:nvGraphicFramePr>
          <p:cNvPr id="13" name="Table 12">
            <a:extLst>
              <a:ext uri="{FF2B5EF4-FFF2-40B4-BE49-F238E27FC236}">
                <a16:creationId xmlns:a16="http://schemas.microsoft.com/office/drawing/2014/main" id="{ECC9BADB-7D9D-3F69-3BC9-F979C5822E2A}"/>
              </a:ext>
            </a:extLst>
          </p:cNvPr>
          <p:cNvGraphicFramePr>
            <a:graphicFrameLocks noGrp="1"/>
          </p:cNvGraphicFramePr>
          <p:nvPr>
            <p:extLst>
              <p:ext uri="{D42A27DB-BD31-4B8C-83A1-F6EECF244321}">
                <p14:modId xmlns:p14="http://schemas.microsoft.com/office/powerpoint/2010/main" val="3814873699"/>
              </p:ext>
            </p:extLst>
          </p:nvPr>
        </p:nvGraphicFramePr>
        <p:xfrm>
          <a:off x="489791" y="4417326"/>
          <a:ext cx="2697796" cy="1719008"/>
        </p:xfrm>
        <a:graphic>
          <a:graphicData uri="http://schemas.openxmlformats.org/drawingml/2006/table">
            <a:tbl>
              <a:tblPr/>
              <a:tblGrid>
                <a:gridCol w="1348898">
                  <a:extLst>
                    <a:ext uri="{9D8B030D-6E8A-4147-A177-3AD203B41FA5}">
                      <a16:colId xmlns:a16="http://schemas.microsoft.com/office/drawing/2014/main" val="2075092590"/>
                    </a:ext>
                  </a:extLst>
                </a:gridCol>
                <a:gridCol w="1348898">
                  <a:extLst>
                    <a:ext uri="{9D8B030D-6E8A-4147-A177-3AD203B41FA5}">
                      <a16:colId xmlns:a16="http://schemas.microsoft.com/office/drawing/2014/main" val="3672447289"/>
                    </a:ext>
                  </a:extLst>
                </a:gridCol>
              </a:tblGrid>
              <a:tr h="127981">
                <a:tc>
                  <a:txBody>
                    <a:bodyPr/>
                    <a:lstStyle/>
                    <a:p>
                      <a:pPr algn="ctr"/>
                      <a:r>
                        <a:rPr lang="en-US" sz="1200" b="1" dirty="0"/>
                        <a:t>EIRP [</a:t>
                      </a:r>
                      <a:r>
                        <a:rPr lang="en-US" sz="1200" b="1" dirty="0" err="1"/>
                        <a:t>dBW</a:t>
                      </a:r>
                      <a:r>
                        <a:rPr lang="en-US" sz="1200" b="1" dirty="0"/>
                        <a:t>]</a:t>
                      </a:r>
                      <a:endParaRPr lang="en-US" sz="1200" dirty="0"/>
                    </a:p>
                  </a:txBody>
                  <a:tcPr marL="31995" marR="31995" marT="15998" marB="15998" anchor="ctr">
                    <a:lnL>
                      <a:noFill/>
                    </a:lnL>
                    <a:lnR>
                      <a:noFill/>
                    </a:lnR>
                    <a:lnT>
                      <a:noFill/>
                    </a:lnT>
                    <a:lnB>
                      <a:noFill/>
                    </a:lnB>
                    <a:noFill/>
                  </a:tcPr>
                </a:tc>
                <a:tc>
                  <a:txBody>
                    <a:bodyPr/>
                    <a:lstStyle/>
                    <a:p>
                      <a:pPr algn="ctr"/>
                      <a:r>
                        <a:rPr lang="en-US" sz="1200" b="1" dirty="0"/>
                        <a:t>Dish diameter [cm]</a:t>
                      </a:r>
                      <a:endParaRPr lang="en-US" sz="1200" dirty="0"/>
                    </a:p>
                  </a:txBody>
                  <a:tcPr marL="31995" marR="31995" marT="15998" marB="15998" anchor="ctr">
                    <a:lnL>
                      <a:noFill/>
                    </a:lnL>
                    <a:lnR>
                      <a:noFill/>
                    </a:lnR>
                    <a:lnT>
                      <a:noFill/>
                    </a:lnT>
                    <a:lnB>
                      <a:noFill/>
                    </a:lnB>
                    <a:noFill/>
                  </a:tcPr>
                </a:tc>
                <a:extLst>
                  <a:ext uri="{0D108BD9-81ED-4DB2-BD59-A6C34878D82A}">
                    <a16:rowId xmlns:a16="http://schemas.microsoft.com/office/drawing/2014/main" val="2326532516"/>
                  </a:ext>
                </a:extLst>
              </a:tr>
              <a:tr h="127981">
                <a:tc>
                  <a:txBody>
                    <a:bodyPr/>
                    <a:lstStyle/>
                    <a:p>
                      <a:pPr algn="ctr"/>
                      <a:r>
                        <a:rPr lang="en-US" sz="1200" dirty="0"/>
                        <a:t>51</a:t>
                      </a:r>
                    </a:p>
                  </a:txBody>
                  <a:tcPr marL="31995" marR="31995" marT="15998" marB="15998" anchor="ctr">
                    <a:lnL>
                      <a:noFill/>
                    </a:lnL>
                    <a:lnR>
                      <a:noFill/>
                    </a:lnR>
                    <a:lnT>
                      <a:noFill/>
                    </a:lnT>
                    <a:lnB>
                      <a:noFill/>
                    </a:lnB>
                    <a:noFill/>
                  </a:tcPr>
                </a:tc>
                <a:tc>
                  <a:txBody>
                    <a:bodyPr/>
                    <a:lstStyle/>
                    <a:p>
                      <a:pPr algn="ctr"/>
                      <a:r>
                        <a:rPr lang="en-US" sz="1200" dirty="0"/>
                        <a:t>55 </a:t>
                      </a:r>
                    </a:p>
                  </a:txBody>
                  <a:tcPr marL="31995" marR="31995" marT="15998" marB="15998" anchor="ctr">
                    <a:lnL>
                      <a:noFill/>
                    </a:lnL>
                    <a:lnR>
                      <a:noFill/>
                    </a:lnR>
                    <a:lnT>
                      <a:noFill/>
                    </a:lnT>
                    <a:lnB>
                      <a:noFill/>
                    </a:lnB>
                    <a:noFill/>
                  </a:tcPr>
                </a:tc>
                <a:extLst>
                  <a:ext uri="{0D108BD9-81ED-4DB2-BD59-A6C34878D82A}">
                    <a16:rowId xmlns:a16="http://schemas.microsoft.com/office/drawing/2014/main" val="82041311"/>
                  </a:ext>
                </a:extLst>
              </a:tr>
              <a:tr h="127981">
                <a:tc>
                  <a:txBody>
                    <a:bodyPr/>
                    <a:lstStyle/>
                    <a:p>
                      <a:pPr algn="ctr"/>
                      <a:r>
                        <a:rPr lang="en-US" sz="1200"/>
                        <a:t>50</a:t>
                      </a:r>
                    </a:p>
                  </a:txBody>
                  <a:tcPr marL="31995" marR="31995" marT="15998" marB="15998" anchor="ctr">
                    <a:lnL>
                      <a:noFill/>
                    </a:lnL>
                    <a:lnR>
                      <a:noFill/>
                    </a:lnR>
                    <a:lnT>
                      <a:noFill/>
                    </a:lnT>
                    <a:lnB>
                      <a:noFill/>
                    </a:lnB>
                    <a:noFill/>
                  </a:tcPr>
                </a:tc>
                <a:tc>
                  <a:txBody>
                    <a:bodyPr/>
                    <a:lstStyle/>
                    <a:p>
                      <a:pPr algn="ctr"/>
                      <a:r>
                        <a:rPr lang="en-US" sz="1200" dirty="0"/>
                        <a:t>60 </a:t>
                      </a:r>
                    </a:p>
                  </a:txBody>
                  <a:tcPr marL="31995" marR="31995" marT="15998" marB="15998" anchor="ctr">
                    <a:lnL>
                      <a:noFill/>
                    </a:lnL>
                    <a:lnR>
                      <a:noFill/>
                    </a:lnR>
                    <a:lnT>
                      <a:noFill/>
                    </a:lnT>
                    <a:lnB>
                      <a:noFill/>
                    </a:lnB>
                    <a:noFill/>
                  </a:tcPr>
                </a:tc>
                <a:extLst>
                  <a:ext uri="{0D108BD9-81ED-4DB2-BD59-A6C34878D82A}">
                    <a16:rowId xmlns:a16="http://schemas.microsoft.com/office/drawing/2014/main" val="1374223617"/>
                  </a:ext>
                </a:extLst>
              </a:tr>
              <a:tr h="127981">
                <a:tc>
                  <a:txBody>
                    <a:bodyPr/>
                    <a:lstStyle/>
                    <a:p>
                      <a:pPr algn="ctr"/>
                      <a:r>
                        <a:rPr lang="en-US" sz="1200" dirty="0"/>
                        <a:t>49</a:t>
                      </a:r>
                    </a:p>
                  </a:txBody>
                  <a:tcPr marL="31995" marR="31995" marT="15998" marB="15998" anchor="ctr">
                    <a:lnL>
                      <a:noFill/>
                    </a:lnL>
                    <a:lnR>
                      <a:noFill/>
                    </a:lnR>
                    <a:lnT>
                      <a:noFill/>
                    </a:lnT>
                    <a:lnB>
                      <a:noFill/>
                    </a:lnB>
                    <a:noFill/>
                  </a:tcPr>
                </a:tc>
                <a:tc>
                  <a:txBody>
                    <a:bodyPr/>
                    <a:lstStyle/>
                    <a:p>
                      <a:pPr algn="ctr"/>
                      <a:r>
                        <a:rPr lang="en-US" sz="1200"/>
                        <a:t>60 </a:t>
                      </a:r>
                    </a:p>
                  </a:txBody>
                  <a:tcPr marL="31995" marR="31995" marT="15998" marB="15998" anchor="ctr">
                    <a:lnL>
                      <a:noFill/>
                    </a:lnL>
                    <a:lnR>
                      <a:noFill/>
                    </a:lnR>
                    <a:lnT>
                      <a:noFill/>
                    </a:lnT>
                    <a:lnB>
                      <a:noFill/>
                    </a:lnB>
                    <a:noFill/>
                  </a:tcPr>
                </a:tc>
                <a:extLst>
                  <a:ext uri="{0D108BD9-81ED-4DB2-BD59-A6C34878D82A}">
                    <a16:rowId xmlns:a16="http://schemas.microsoft.com/office/drawing/2014/main" val="3129283163"/>
                  </a:ext>
                </a:extLst>
              </a:tr>
              <a:tr h="184994">
                <a:tc>
                  <a:txBody>
                    <a:bodyPr/>
                    <a:lstStyle/>
                    <a:p>
                      <a:pPr algn="ctr"/>
                      <a:r>
                        <a:rPr lang="en-US" sz="1200"/>
                        <a:t>48</a:t>
                      </a:r>
                    </a:p>
                  </a:txBody>
                  <a:tcPr marL="31995" marR="31995" marT="15998" marB="15998" anchor="ctr">
                    <a:lnL>
                      <a:noFill/>
                    </a:lnL>
                    <a:lnR>
                      <a:noFill/>
                    </a:lnR>
                    <a:lnT>
                      <a:noFill/>
                    </a:lnT>
                    <a:lnB>
                      <a:noFill/>
                    </a:lnB>
                    <a:noFill/>
                  </a:tcPr>
                </a:tc>
                <a:tc>
                  <a:txBody>
                    <a:bodyPr/>
                    <a:lstStyle/>
                    <a:p>
                      <a:pPr algn="ctr"/>
                      <a:r>
                        <a:rPr lang="en-US" sz="1200"/>
                        <a:t>60 </a:t>
                      </a:r>
                    </a:p>
                  </a:txBody>
                  <a:tcPr marL="31995" marR="31995" marT="15998" marB="15998" anchor="ctr">
                    <a:lnL>
                      <a:noFill/>
                    </a:lnL>
                    <a:lnR>
                      <a:noFill/>
                    </a:lnR>
                    <a:lnT>
                      <a:noFill/>
                    </a:lnT>
                    <a:lnB>
                      <a:noFill/>
                    </a:lnB>
                    <a:noFill/>
                  </a:tcPr>
                </a:tc>
                <a:extLst>
                  <a:ext uri="{0D108BD9-81ED-4DB2-BD59-A6C34878D82A}">
                    <a16:rowId xmlns:a16="http://schemas.microsoft.com/office/drawing/2014/main" val="3756266217"/>
                  </a:ext>
                </a:extLst>
              </a:tr>
              <a:tr h="127981">
                <a:tc>
                  <a:txBody>
                    <a:bodyPr/>
                    <a:lstStyle/>
                    <a:p>
                      <a:pPr algn="ctr"/>
                      <a:r>
                        <a:rPr lang="en-US" sz="1200"/>
                        <a:t>47</a:t>
                      </a:r>
                    </a:p>
                  </a:txBody>
                  <a:tcPr marL="31995" marR="31995" marT="15998" marB="15998" anchor="ctr">
                    <a:lnL>
                      <a:noFill/>
                    </a:lnL>
                    <a:lnR>
                      <a:noFill/>
                    </a:lnR>
                    <a:lnT>
                      <a:noFill/>
                    </a:lnT>
                    <a:lnB>
                      <a:noFill/>
                    </a:lnB>
                    <a:noFill/>
                  </a:tcPr>
                </a:tc>
                <a:tc>
                  <a:txBody>
                    <a:bodyPr/>
                    <a:lstStyle/>
                    <a:p>
                      <a:pPr algn="ctr"/>
                      <a:r>
                        <a:rPr lang="en-US" sz="1200"/>
                        <a:t>75 </a:t>
                      </a:r>
                    </a:p>
                  </a:txBody>
                  <a:tcPr marL="31995" marR="31995" marT="15998" marB="15998" anchor="ctr">
                    <a:lnL>
                      <a:noFill/>
                    </a:lnL>
                    <a:lnR>
                      <a:noFill/>
                    </a:lnR>
                    <a:lnT>
                      <a:noFill/>
                    </a:lnT>
                    <a:lnB>
                      <a:noFill/>
                    </a:lnB>
                    <a:noFill/>
                  </a:tcPr>
                </a:tc>
                <a:extLst>
                  <a:ext uri="{0D108BD9-81ED-4DB2-BD59-A6C34878D82A}">
                    <a16:rowId xmlns:a16="http://schemas.microsoft.com/office/drawing/2014/main" val="1405687463"/>
                  </a:ext>
                </a:extLst>
              </a:tr>
              <a:tr h="127981">
                <a:tc>
                  <a:txBody>
                    <a:bodyPr/>
                    <a:lstStyle/>
                    <a:p>
                      <a:pPr algn="ctr"/>
                      <a:r>
                        <a:rPr lang="en-US" sz="1200"/>
                        <a:t>46</a:t>
                      </a:r>
                    </a:p>
                  </a:txBody>
                  <a:tcPr marL="31995" marR="31995" marT="15998" marB="15998" anchor="ctr">
                    <a:lnL>
                      <a:noFill/>
                    </a:lnL>
                    <a:lnR>
                      <a:noFill/>
                    </a:lnR>
                    <a:lnT>
                      <a:noFill/>
                    </a:lnT>
                    <a:lnB>
                      <a:noFill/>
                    </a:lnB>
                    <a:noFill/>
                  </a:tcPr>
                </a:tc>
                <a:tc>
                  <a:txBody>
                    <a:bodyPr/>
                    <a:lstStyle/>
                    <a:p>
                      <a:pPr algn="ctr"/>
                      <a:r>
                        <a:rPr lang="en-US" sz="1200"/>
                        <a:t>80 </a:t>
                      </a:r>
                    </a:p>
                  </a:txBody>
                  <a:tcPr marL="31995" marR="31995" marT="15998" marB="15998" anchor="ctr">
                    <a:lnL>
                      <a:noFill/>
                    </a:lnL>
                    <a:lnR>
                      <a:noFill/>
                    </a:lnR>
                    <a:lnT>
                      <a:noFill/>
                    </a:lnT>
                    <a:lnB>
                      <a:noFill/>
                    </a:lnB>
                    <a:noFill/>
                  </a:tcPr>
                </a:tc>
                <a:extLst>
                  <a:ext uri="{0D108BD9-81ED-4DB2-BD59-A6C34878D82A}">
                    <a16:rowId xmlns:a16="http://schemas.microsoft.com/office/drawing/2014/main" val="2709052916"/>
                  </a:ext>
                </a:extLst>
              </a:tr>
              <a:tr h="127981">
                <a:tc>
                  <a:txBody>
                    <a:bodyPr/>
                    <a:lstStyle/>
                    <a:p>
                      <a:pPr algn="ctr"/>
                      <a:r>
                        <a:rPr lang="en-US" sz="1200"/>
                        <a:t>45</a:t>
                      </a:r>
                    </a:p>
                  </a:txBody>
                  <a:tcPr marL="31995" marR="31995" marT="15998" marB="15998" anchor="ctr">
                    <a:lnL>
                      <a:noFill/>
                    </a:lnL>
                    <a:lnR>
                      <a:noFill/>
                    </a:lnR>
                    <a:lnT>
                      <a:noFill/>
                    </a:lnT>
                    <a:lnB>
                      <a:noFill/>
                    </a:lnB>
                    <a:noFill/>
                  </a:tcPr>
                </a:tc>
                <a:tc>
                  <a:txBody>
                    <a:bodyPr/>
                    <a:lstStyle/>
                    <a:p>
                      <a:pPr algn="ctr"/>
                      <a:r>
                        <a:rPr lang="en-US" sz="1200" dirty="0"/>
                        <a:t>90 </a:t>
                      </a:r>
                    </a:p>
                  </a:txBody>
                  <a:tcPr marL="31995" marR="31995" marT="15998" marB="15998" anchor="ctr">
                    <a:lnL>
                      <a:noFill/>
                    </a:lnL>
                    <a:lnR>
                      <a:noFill/>
                    </a:lnR>
                    <a:lnT>
                      <a:noFill/>
                    </a:lnT>
                    <a:lnB>
                      <a:noFill/>
                    </a:lnB>
                    <a:noFill/>
                  </a:tcPr>
                </a:tc>
                <a:extLst>
                  <a:ext uri="{0D108BD9-81ED-4DB2-BD59-A6C34878D82A}">
                    <a16:rowId xmlns:a16="http://schemas.microsoft.com/office/drawing/2014/main" val="145741891"/>
                  </a:ext>
                </a:extLst>
              </a:tr>
            </a:tbl>
          </a:graphicData>
        </a:graphic>
      </p:graphicFrame>
    </p:spTree>
    <p:extLst>
      <p:ext uri="{BB962C8B-B14F-4D97-AF65-F5344CB8AC3E}">
        <p14:creationId xmlns:p14="http://schemas.microsoft.com/office/powerpoint/2010/main" val="2026225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latin typeface="Arial" panose="020B0604020202020204" pitchFamily="34" charset="0"/>
                <a:ea typeface="Tahoma" panose="020B0604030504040204" pitchFamily="34" charset="0"/>
                <a:cs typeface="Arial" panose="020B0604020202020204" pitchFamily="34" charset="0"/>
              </a:rPr>
              <a:t>ASTRA 1N example </a:t>
            </a:r>
            <a:r>
              <a:rPr lang="en-US" i="0" u="none" strike="noStrike" baseline="0" dirty="0">
                <a:solidFill>
                  <a:srgbClr val="000000"/>
                </a:solidFill>
                <a:latin typeface="Arial" panose="020B0604020202020204" pitchFamily="34" charset="0"/>
                <a:cs typeface="Arial" panose="020B0604020202020204" pitchFamily="34" charset="0"/>
              </a:rPr>
              <a:t>– Architecture</a:t>
            </a:r>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88FBBD5-F93B-20C9-B633-79DD6A2E1B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00217" y="859997"/>
            <a:ext cx="7640116" cy="5476673"/>
          </a:xfrm>
          <a:prstGeom prst="rect">
            <a:avLst/>
          </a:prstGeom>
        </p:spPr>
      </p:pic>
    </p:spTree>
    <p:extLst>
      <p:ext uri="{BB962C8B-B14F-4D97-AF65-F5344CB8AC3E}">
        <p14:creationId xmlns:p14="http://schemas.microsoft.com/office/powerpoint/2010/main" val="118760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Antennas</a:t>
            </a:r>
            <a:endParaRPr lang="en-US" dirty="0"/>
          </a:p>
        </p:txBody>
      </p:sp>
      <p:sp>
        <p:nvSpPr>
          <p:cNvPr id="3" name="Content Placeholder 2"/>
          <p:cNvSpPr>
            <a:spLocks noGrp="1"/>
          </p:cNvSpPr>
          <p:nvPr>
            <p:ph sz="half" idx="4294967295"/>
          </p:nvPr>
        </p:nvSpPr>
        <p:spPr>
          <a:xfrm>
            <a:off x="609600" y="1793063"/>
            <a:ext cx="6083431" cy="4126969"/>
          </a:xfrm>
          <a:noFill/>
        </p:spPr>
        <p:txBody>
          <a:bodyPr wrap="square">
            <a:noAutofit/>
          </a:bodyPr>
          <a:lstStyle/>
          <a:p>
            <a:pPr marL="285750" indent="-285750">
              <a:buFont typeface="Wingdings" panose="05000000000000000000" pitchFamily="2" charset="2"/>
              <a:buChar char="§"/>
            </a:pPr>
            <a:r>
              <a:rPr lang="en-US" sz="1600" dirty="0">
                <a:solidFill>
                  <a:srgbClr val="000000"/>
                </a:solidFill>
                <a:latin typeface="+mn-lt"/>
                <a:ea typeface="+mn-ea"/>
                <a:cs typeface="+mn-cs"/>
              </a:rPr>
              <a:t>Antennas are crucial for both ground stations and satellites.</a:t>
            </a:r>
          </a:p>
          <a:p>
            <a:pPr marL="285750" indent="-285750">
              <a:buFont typeface="Wingdings" panose="05000000000000000000" pitchFamily="2" charset="2"/>
              <a:buChar char="§"/>
            </a:pPr>
            <a:r>
              <a:rPr lang="en-US" sz="1600" dirty="0">
                <a:solidFill>
                  <a:srgbClr val="000000"/>
                </a:solidFill>
                <a:latin typeface="+mn-lt"/>
                <a:ea typeface="+mn-ea"/>
                <a:cs typeface="+mn-cs"/>
              </a:rPr>
              <a:t> Ground station antennas transmit signals to satellites and receive signals from them.</a:t>
            </a:r>
          </a:p>
          <a:p>
            <a:pPr marL="285750" indent="-285750">
              <a:buFont typeface="Wingdings" panose="05000000000000000000" pitchFamily="2" charset="2"/>
              <a:buChar char="§"/>
            </a:pPr>
            <a:r>
              <a:rPr lang="en-US" sz="1600" dirty="0">
                <a:solidFill>
                  <a:srgbClr val="000000"/>
                </a:solidFill>
                <a:latin typeface="+mn-lt"/>
                <a:ea typeface="+mn-ea"/>
                <a:cs typeface="+mn-cs"/>
              </a:rPr>
              <a:t>General Figure of merit of Antenna is G/T</a:t>
            </a:r>
          </a:p>
          <a:p>
            <a:pPr marL="0" indent="0">
              <a:buNone/>
            </a:pPr>
            <a:r>
              <a:rPr lang="en-US" sz="1600" dirty="0">
                <a:solidFill>
                  <a:srgbClr val="000000"/>
                </a:solidFill>
                <a:latin typeface="+mn-lt"/>
                <a:ea typeface="+mn-ea"/>
                <a:cs typeface="+mn-cs"/>
              </a:rPr>
              <a:t>The G/T (Gain-to-Noise Temperature ratio) of an antenna is a critical figure of merit that measures its performance in receiving weak signals. </a:t>
            </a:r>
          </a:p>
          <a:p>
            <a:pPr marL="0" indent="0">
              <a:buNone/>
            </a:pPr>
            <a:r>
              <a:rPr lang="en-US" sz="1600" dirty="0">
                <a:solidFill>
                  <a:srgbClr val="000000"/>
                </a:solidFill>
                <a:latin typeface="+mn-lt"/>
                <a:ea typeface="+mn-ea"/>
                <a:cs typeface="+mn-cs"/>
              </a:rPr>
              <a:t>It is expressed in decibels per Kelvin (dB/K) and provides insight into the antenna's ability to amplify desired signals while minimizing noise.</a:t>
            </a:r>
          </a:p>
          <a:p>
            <a:pPr marL="0" indent="0">
              <a:buNone/>
            </a:pPr>
            <a:r>
              <a:rPr lang="en-US" sz="1600" dirty="0">
                <a:solidFill>
                  <a:srgbClr val="000000"/>
                </a:solidFill>
                <a:latin typeface="+mn-lt"/>
                <a:ea typeface="+mn-ea"/>
                <a:cs typeface="+mn-cs"/>
              </a:rPr>
              <a:t>G is the antenna gain in decibels at the receive frequency.</a:t>
            </a:r>
          </a:p>
          <a:p>
            <a:pPr marL="0" indent="0">
              <a:buNone/>
            </a:pPr>
            <a:r>
              <a:rPr lang="en-US" sz="1600" dirty="0">
                <a:solidFill>
                  <a:srgbClr val="000000"/>
                </a:solidFill>
                <a:latin typeface="+mn-lt"/>
                <a:ea typeface="+mn-ea"/>
                <a:cs typeface="+mn-cs"/>
              </a:rPr>
              <a:t>T is the system noise temperature in Kelvin (K)</a:t>
            </a:r>
          </a:p>
          <a:p>
            <a:pPr marL="285750" indent="-285750">
              <a:buFont typeface="Wingdings" panose="05000000000000000000" pitchFamily="2" charset="2"/>
              <a:buChar char="§"/>
            </a:pPr>
            <a:r>
              <a:rPr lang="en-US" sz="1600" dirty="0">
                <a:solidFill>
                  <a:srgbClr val="000000"/>
                </a:solidFill>
                <a:latin typeface="+mn-lt"/>
                <a:ea typeface="+mn-ea"/>
                <a:cs typeface="+mn-cs"/>
              </a:rPr>
              <a:t>Higher the G/T means better performance in detecting week signals, which is crucial for satellite communication</a:t>
            </a:r>
          </a:p>
        </p:txBody>
      </p:sp>
      <p:sp>
        <p:nvSpPr>
          <p:cNvPr id="7" name="TextBox 6">
            <a:extLst>
              <a:ext uri="{FF2B5EF4-FFF2-40B4-BE49-F238E27FC236}">
                <a16:creationId xmlns:a16="http://schemas.microsoft.com/office/drawing/2014/main" id="{E2C3904E-FFC7-E223-0487-50995BBD2A96}"/>
              </a:ext>
            </a:extLst>
          </p:cNvPr>
          <p:cNvSpPr txBox="1"/>
          <p:nvPr/>
        </p:nvSpPr>
        <p:spPr>
          <a:xfrm>
            <a:off x="8269484" y="5724998"/>
            <a:ext cx="3523447" cy="338554"/>
          </a:xfrm>
          <a:prstGeom prst="rect">
            <a:avLst/>
          </a:prstGeom>
          <a:noFill/>
        </p:spPr>
        <p:txBody>
          <a:bodyPr wrap="square">
            <a:noAutofit/>
          </a:bodyPr>
          <a:lstStyle>
            <a:defPPr>
              <a:defRPr lang="en-US"/>
            </a:defPPr>
            <a:lvl1pPr marL="285750" marR="0" indent="-285750">
              <a:buFont typeface="Wingdings" panose="05000000000000000000" pitchFamily="2" charset="2"/>
              <a:buChar char="§"/>
              <a:defRPr sz="1600" b="0" i="0" u="none" strike="noStrike" baseline="0">
                <a:solidFill>
                  <a:srgbClr val="000000"/>
                </a:solidFill>
              </a:defRPr>
            </a:lvl1pPr>
          </a:lstStyle>
          <a:p>
            <a:pPr marL="0" indent="0">
              <a:buNone/>
            </a:pPr>
            <a:r>
              <a:rPr lang="en-US"/>
              <a:t>Satellite antennas in Prottes, Eviden Lab.</a:t>
            </a:r>
            <a:endParaRPr lang="en-US" dirty="0"/>
          </a:p>
        </p:txBody>
      </p:sp>
      <p:pic>
        <p:nvPicPr>
          <p:cNvPr id="8" name="Picture 7" descr="Several satellite dishes on a rocky ground&#10;&#10;Description automatically generated">
            <a:extLst>
              <a:ext uri="{FF2B5EF4-FFF2-40B4-BE49-F238E27FC236}">
                <a16:creationId xmlns:a16="http://schemas.microsoft.com/office/drawing/2014/main" id="{D8A0D3CE-722D-02FD-55EF-3B2BBD9D0442}"/>
              </a:ext>
            </a:extLst>
          </p:cNvPr>
          <p:cNvPicPr>
            <a:picLocks noChangeAspect="1"/>
          </p:cNvPicPr>
          <p:nvPr/>
        </p:nvPicPr>
        <p:blipFill>
          <a:blip r:embed="rId3"/>
          <a:srcRect l="8532" r="12340"/>
          <a:stretch/>
        </p:blipFill>
        <p:spPr>
          <a:xfrm>
            <a:off x="6841503" y="1690688"/>
            <a:ext cx="5183188" cy="3684588"/>
          </a:xfrm>
          <a:prstGeom prst="rect">
            <a:avLst/>
          </a:prstGeom>
          <a:noFill/>
        </p:spPr>
      </p:pic>
    </p:spTree>
    <p:extLst>
      <p:ext uri="{BB962C8B-B14F-4D97-AF65-F5344CB8AC3E}">
        <p14:creationId xmlns:p14="http://schemas.microsoft.com/office/powerpoint/2010/main" val="1232862517"/>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1216</Words>
  <Application>Microsoft Office PowerPoint</Application>
  <PresentationFormat>Widescreen</PresentationFormat>
  <Paragraphs>133</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Wingdings</vt:lpstr>
      <vt:lpstr>Lato</vt:lpstr>
      <vt:lpstr>Arial</vt:lpstr>
      <vt:lpstr>Calibri</vt:lpstr>
      <vt:lpstr>Stolzl Book</vt:lpstr>
      <vt:lpstr>Aptos</vt:lpstr>
      <vt:lpstr>Stolzl Bold</vt:lpstr>
      <vt:lpstr>Stolzl</vt:lpstr>
      <vt:lpstr>Office Theme</vt:lpstr>
      <vt:lpstr>Satellite Communication Systems</vt:lpstr>
      <vt:lpstr>08 Ground Segment</vt:lpstr>
      <vt:lpstr>Ground Segment</vt:lpstr>
      <vt:lpstr>Earth station scheme </vt:lpstr>
      <vt:lpstr>Position Selection</vt:lpstr>
      <vt:lpstr>ASTRA 1N example – Satellite  </vt:lpstr>
      <vt:lpstr>ASTRA 1N example – Components on the receiving side</vt:lpstr>
      <vt:lpstr>ASTRA 1N example – Architecture</vt:lpstr>
      <vt:lpstr>Antennas</vt:lpstr>
      <vt:lpstr>Parabolic antenna geometry</vt:lpstr>
      <vt:lpstr>Antenna radiation pattern</vt:lpstr>
      <vt:lpstr>Antenna Gain</vt:lpstr>
      <vt:lpstr>Antenna noise temperature</vt:lpstr>
      <vt:lpstr>Antenna maintenance</vt:lpstr>
      <vt:lpstr>The Largest Antennas</vt:lpstr>
      <vt:lpstr>VSAT - Very Small Aperture Terminal </vt:lpstr>
      <vt:lpstr>VSAT - Very Small Aperture Terminal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Krunoslav Franic</cp:lastModifiedBy>
  <cp:revision>103</cp:revision>
  <dcterms:created xsi:type="dcterms:W3CDTF">2018-01-24T13:33:55Z</dcterms:created>
  <dcterms:modified xsi:type="dcterms:W3CDTF">2024-12-10T16:41:05Z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2024-05-25T11:17:07Z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209b597b-1915-4af7-abce-62f5a57f62de</vt:lpwstr>
  </property>
  <property fmtid="{D5CDD505-2E9C-101B-9397-08002B2CF9AE}" pid="8" name="MSIP_Label_ecb69475-382c-4c7a-b21d-8ca64eeef1bd_ContentBits">
    <vt:lpwstr>0</vt:lpwstr>
  </property>
</Properties>
</file>