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1"/>
  </p:notesMasterIdLst>
  <p:sldIdLst>
    <p:sldId id="277" r:id="rId2"/>
    <p:sldId id="278" r:id="rId3"/>
    <p:sldId id="304" r:id="rId4"/>
    <p:sldId id="280" r:id="rId5"/>
    <p:sldId id="306" r:id="rId6"/>
    <p:sldId id="281" r:id="rId7"/>
    <p:sldId id="258" r:id="rId8"/>
    <p:sldId id="265" r:id="rId9"/>
    <p:sldId id="305" r:id="rId10"/>
    <p:sldId id="264" r:id="rId11"/>
    <p:sldId id="260" r:id="rId12"/>
    <p:sldId id="270" r:id="rId13"/>
    <p:sldId id="271" r:id="rId14"/>
    <p:sldId id="272" r:id="rId15"/>
    <p:sldId id="269" r:id="rId16"/>
    <p:sldId id="274" r:id="rId17"/>
    <p:sldId id="275" r:id="rId18"/>
    <p:sldId id="276" r:id="rId19"/>
    <p:sldId id="279" r:id="rId20"/>
  </p:sldIdLst>
  <p:sldSz cx="12192000" cy="6858000"/>
  <p:notesSz cx="6858000" cy="9144000"/>
  <p:embeddedFontLst>
    <p:embeddedFont>
      <p:font typeface="Lato" panose="020F0502020204030203" pitchFamily="34" charset="0"/>
      <p:regular r:id="rId22"/>
      <p:bold r:id="rId23"/>
      <p:italic r:id="rId24"/>
      <p:boldItalic r:id="rId25"/>
    </p:embeddedFont>
    <p:embeddedFont>
      <p:font typeface="Stolzl" panose="020B0604020202020204" charset="0"/>
      <p:regular r:id="rId26"/>
    </p:embeddedFont>
    <p:embeddedFont>
      <p:font typeface="Stolzl Bold" panose="00000800000000000000" charset="0"/>
      <p:bold r:id="rId27"/>
    </p:embeddedFont>
    <p:embeddedFont>
      <p:font typeface="Stolzl Book" panose="000005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6ADC0F-2FDC-4721-8E9C-9E6B62F02D2C}" v="318" dt="2025-12-04T09:51:46.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7"/>
    <p:restoredTop sz="96673" autoAdjust="0"/>
  </p:normalViewPr>
  <p:slideViewPr>
    <p:cSldViewPr snapToGrid="0" snapToObjects="1">
      <p:cViewPr varScale="1">
        <p:scale>
          <a:sx n="95" d="100"/>
          <a:sy n="95" d="100"/>
        </p:scale>
        <p:origin x="1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vrtko Pavić" userId="96360d79-5013-42e7-a48d-515cb9e7bcb4" providerId="ADAL" clId="{556ADC0F-2FDC-4721-8E9C-9E6B62F02D2C}"/>
    <pc:docChg chg="undo custSel addSld delSld modSld sldOrd">
      <pc:chgData name="Tvrtko Pavić" userId="96360d79-5013-42e7-a48d-515cb9e7bcb4" providerId="ADAL" clId="{556ADC0F-2FDC-4721-8E9C-9E6B62F02D2C}" dt="2025-12-04T09:53:08.618" v="1364" actId="14100"/>
      <pc:docMkLst>
        <pc:docMk/>
      </pc:docMkLst>
      <pc:sldChg chg="addSp delSp modSp mod">
        <pc:chgData name="Tvrtko Pavić" userId="96360d79-5013-42e7-a48d-515cb9e7bcb4" providerId="ADAL" clId="{556ADC0F-2FDC-4721-8E9C-9E6B62F02D2C}" dt="2025-12-02T14:33:59.782" v="896" actId="20577"/>
        <pc:sldMkLst>
          <pc:docMk/>
          <pc:sldMk cId="1551440388" sldId="258"/>
        </pc:sldMkLst>
        <pc:spChg chg="add mod">
          <ac:chgData name="Tvrtko Pavić" userId="96360d79-5013-42e7-a48d-515cb9e7bcb4" providerId="ADAL" clId="{556ADC0F-2FDC-4721-8E9C-9E6B62F02D2C}" dt="2025-12-02T14:33:59.782" v="896" actId="20577"/>
          <ac:spMkLst>
            <pc:docMk/>
            <pc:sldMk cId="1551440388" sldId="258"/>
            <ac:spMk id="7" creationId="{0D326343-268C-B83B-A041-67BFD1C264A9}"/>
          </ac:spMkLst>
        </pc:spChg>
        <pc:spChg chg="add mod">
          <ac:chgData name="Tvrtko Pavić" userId="96360d79-5013-42e7-a48d-515cb9e7bcb4" providerId="ADAL" clId="{556ADC0F-2FDC-4721-8E9C-9E6B62F02D2C}" dt="2025-12-02T13:11:22.151" v="144" actId="1035"/>
          <ac:spMkLst>
            <pc:docMk/>
            <pc:sldMk cId="1551440388" sldId="258"/>
            <ac:spMk id="9" creationId="{3E54641C-598A-388C-CC4A-0F9F33ABB96F}"/>
          </ac:spMkLst>
        </pc:spChg>
        <pc:spChg chg="add mod">
          <ac:chgData name="Tvrtko Pavić" userId="96360d79-5013-42e7-a48d-515cb9e7bcb4" providerId="ADAL" clId="{556ADC0F-2FDC-4721-8E9C-9E6B62F02D2C}" dt="2025-12-02T13:11:22.151" v="144" actId="1035"/>
          <ac:spMkLst>
            <pc:docMk/>
            <pc:sldMk cId="1551440388" sldId="258"/>
            <ac:spMk id="10" creationId="{2383B692-0C57-0A46-4B3A-DBBE4437C96F}"/>
          </ac:spMkLst>
        </pc:spChg>
        <pc:picChg chg="add mod">
          <ac:chgData name="Tvrtko Pavić" userId="96360d79-5013-42e7-a48d-515cb9e7bcb4" providerId="ADAL" clId="{556ADC0F-2FDC-4721-8E9C-9E6B62F02D2C}" dt="2025-12-02T13:11:22.151" v="144" actId="1035"/>
          <ac:picMkLst>
            <pc:docMk/>
            <pc:sldMk cId="1551440388" sldId="258"/>
            <ac:picMk id="8" creationId="{C4683496-C4A3-B04C-F3A7-CFF0A59EE7B1}"/>
          </ac:picMkLst>
        </pc:picChg>
      </pc:sldChg>
      <pc:sldChg chg="modSp del mod">
        <pc:chgData name="Tvrtko Pavić" userId="96360d79-5013-42e7-a48d-515cb9e7bcb4" providerId="ADAL" clId="{556ADC0F-2FDC-4721-8E9C-9E6B62F02D2C}" dt="2025-12-02T14:23:27.393" v="877" actId="47"/>
        <pc:sldMkLst>
          <pc:docMk/>
          <pc:sldMk cId="312159242" sldId="259"/>
        </pc:sldMkLst>
      </pc:sldChg>
      <pc:sldChg chg="addSp modSp mod">
        <pc:chgData name="Tvrtko Pavić" userId="96360d79-5013-42e7-a48d-515cb9e7bcb4" providerId="ADAL" clId="{556ADC0F-2FDC-4721-8E9C-9E6B62F02D2C}" dt="2025-12-04T09:53:08.618" v="1364" actId="14100"/>
        <pc:sldMkLst>
          <pc:docMk/>
          <pc:sldMk cId="157830673" sldId="260"/>
        </pc:sldMkLst>
        <pc:spChg chg="mod">
          <ac:chgData name="Tvrtko Pavić" userId="96360d79-5013-42e7-a48d-515cb9e7bcb4" providerId="ADAL" clId="{556ADC0F-2FDC-4721-8E9C-9E6B62F02D2C}" dt="2025-12-02T15:06:20.123" v="1303" actId="20577"/>
          <ac:spMkLst>
            <pc:docMk/>
            <pc:sldMk cId="157830673" sldId="260"/>
            <ac:spMk id="2" creationId="{00000000-0000-0000-0000-000000000000}"/>
          </ac:spMkLst>
        </pc:spChg>
        <pc:spChg chg="mod">
          <ac:chgData name="Tvrtko Pavić" userId="96360d79-5013-42e7-a48d-515cb9e7bcb4" providerId="ADAL" clId="{556ADC0F-2FDC-4721-8E9C-9E6B62F02D2C}" dt="2025-12-04T09:53:08.618" v="1364" actId="14100"/>
          <ac:spMkLst>
            <pc:docMk/>
            <pc:sldMk cId="157830673" sldId="260"/>
            <ac:spMk id="4" creationId="{D93A24E4-CA00-3B47-5F0C-0A55D52E08FD}"/>
          </ac:spMkLst>
        </pc:spChg>
        <pc:picChg chg="add mod modCrop">
          <ac:chgData name="Tvrtko Pavić" userId="96360d79-5013-42e7-a48d-515cb9e7bcb4" providerId="ADAL" clId="{556ADC0F-2FDC-4721-8E9C-9E6B62F02D2C}" dt="2025-12-04T09:53:02.676" v="1362" actId="1038"/>
          <ac:picMkLst>
            <pc:docMk/>
            <pc:sldMk cId="157830673" sldId="260"/>
            <ac:picMk id="3" creationId="{75A3AF4F-98B8-FC10-1BE9-B35C2235167B}"/>
          </ac:picMkLst>
        </pc:picChg>
        <pc:picChg chg="mod">
          <ac:chgData name="Tvrtko Pavić" userId="96360d79-5013-42e7-a48d-515cb9e7bcb4" providerId="ADAL" clId="{556ADC0F-2FDC-4721-8E9C-9E6B62F02D2C}" dt="2025-12-04T09:52:23.995" v="1338" actId="1076"/>
          <ac:picMkLst>
            <pc:docMk/>
            <pc:sldMk cId="157830673" sldId="260"/>
            <ac:picMk id="5" creationId="{01EDCD76-7625-360C-06F4-2E8D342C3CAE}"/>
          </ac:picMkLst>
        </pc:picChg>
        <pc:picChg chg="mod">
          <ac:chgData name="Tvrtko Pavić" userId="96360d79-5013-42e7-a48d-515cb9e7bcb4" providerId="ADAL" clId="{556ADC0F-2FDC-4721-8E9C-9E6B62F02D2C}" dt="2025-12-04T09:52:56.095" v="1351" actId="1038"/>
          <ac:picMkLst>
            <pc:docMk/>
            <pc:sldMk cId="157830673" sldId="260"/>
            <ac:picMk id="7" creationId="{DFC2B429-0787-5733-8DAB-566C769261C7}"/>
          </ac:picMkLst>
        </pc:picChg>
      </pc:sldChg>
      <pc:sldChg chg="del">
        <pc:chgData name="Tvrtko Pavić" userId="96360d79-5013-42e7-a48d-515cb9e7bcb4" providerId="ADAL" clId="{556ADC0F-2FDC-4721-8E9C-9E6B62F02D2C}" dt="2025-12-02T14:34:21.745" v="897" actId="47"/>
        <pc:sldMkLst>
          <pc:docMk/>
          <pc:sldMk cId="517817066" sldId="261"/>
        </pc:sldMkLst>
      </pc:sldChg>
      <pc:sldChg chg="modSp mod ord">
        <pc:chgData name="Tvrtko Pavić" userId="96360d79-5013-42e7-a48d-515cb9e7bcb4" providerId="ADAL" clId="{556ADC0F-2FDC-4721-8E9C-9E6B62F02D2C}" dt="2025-12-02T14:44:58.673" v="1213" actId="1076"/>
        <pc:sldMkLst>
          <pc:docMk/>
          <pc:sldMk cId="2026225666" sldId="264"/>
        </pc:sldMkLst>
        <pc:spChg chg="mod">
          <ac:chgData name="Tvrtko Pavić" userId="96360d79-5013-42e7-a48d-515cb9e7bcb4" providerId="ADAL" clId="{556ADC0F-2FDC-4721-8E9C-9E6B62F02D2C}" dt="2025-12-02T14:44:29.007" v="1164" actId="113"/>
          <ac:spMkLst>
            <pc:docMk/>
            <pc:sldMk cId="2026225666" sldId="264"/>
            <ac:spMk id="5" creationId="{8401C040-3985-F794-7459-0BA733F7F549}"/>
          </ac:spMkLst>
        </pc:spChg>
        <pc:spChg chg="mod">
          <ac:chgData name="Tvrtko Pavić" userId="96360d79-5013-42e7-a48d-515cb9e7bcb4" providerId="ADAL" clId="{556ADC0F-2FDC-4721-8E9C-9E6B62F02D2C}" dt="2025-12-02T14:44:31.868" v="1165" actId="113"/>
          <ac:spMkLst>
            <pc:docMk/>
            <pc:sldMk cId="2026225666" sldId="264"/>
            <ac:spMk id="6" creationId="{67B80872-AFE0-E52D-E463-931FFBBCCB60}"/>
          </ac:spMkLst>
        </pc:spChg>
        <pc:spChg chg="mod">
          <ac:chgData name="Tvrtko Pavić" userId="96360d79-5013-42e7-a48d-515cb9e7bcb4" providerId="ADAL" clId="{556ADC0F-2FDC-4721-8E9C-9E6B62F02D2C}" dt="2025-12-02T14:44:34.608" v="1166" actId="113"/>
          <ac:spMkLst>
            <pc:docMk/>
            <pc:sldMk cId="2026225666" sldId="264"/>
            <ac:spMk id="7" creationId="{EBECDCE0-577D-48BA-2243-9BF46F8A257F}"/>
          </ac:spMkLst>
        </pc:spChg>
        <pc:spChg chg="mod">
          <ac:chgData name="Tvrtko Pavić" userId="96360d79-5013-42e7-a48d-515cb9e7bcb4" providerId="ADAL" clId="{556ADC0F-2FDC-4721-8E9C-9E6B62F02D2C}" dt="2025-12-02T14:44:15.272" v="1147" actId="1036"/>
          <ac:spMkLst>
            <pc:docMk/>
            <pc:sldMk cId="2026225666" sldId="264"/>
            <ac:spMk id="8" creationId="{35F81856-4256-1C7D-D5C3-2DB09A4ADD28}"/>
          </ac:spMkLst>
        </pc:spChg>
        <pc:spChg chg="mod">
          <ac:chgData name="Tvrtko Pavić" userId="96360d79-5013-42e7-a48d-515cb9e7bcb4" providerId="ADAL" clId="{556ADC0F-2FDC-4721-8E9C-9E6B62F02D2C}" dt="2025-12-02T14:44:17.878" v="1148" actId="1038"/>
          <ac:spMkLst>
            <pc:docMk/>
            <pc:sldMk cId="2026225666" sldId="264"/>
            <ac:spMk id="11" creationId="{20D1C731-997A-E532-533C-5E4DE42B5E3D}"/>
          </ac:spMkLst>
        </pc:spChg>
        <pc:spChg chg="mod">
          <ac:chgData name="Tvrtko Pavić" userId="96360d79-5013-42e7-a48d-515cb9e7bcb4" providerId="ADAL" clId="{556ADC0F-2FDC-4721-8E9C-9E6B62F02D2C}" dt="2025-12-02T14:44:15.272" v="1147" actId="1036"/>
          <ac:spMkLst>
            <pc:docMk/>
            <pc:sldMk cId="2026225666" sldId="264"/>
            <ac:spMk id="12" creationId="{3260A8DF-6962-63CE-2A6D-85E0339C3A91}"/>
          </ac:spMkLst>
        </pc:spChg>
        <pc:graphicFrameChg chg="mod">
          <ac:chgData name="Tvrtko Pavić" userId="96360d79-5013-42e7-a48d-515cb9e7bcb4" providerId="ADAL" clId="{556ADC0F-2FDC-4721-8E9C-9E6B62F02D2C}" dt="2025-12-02T14:42:46.946" v="1072" actId="1036"/>
          <ac:graphicFrameMkLst>
            <pc:docMk/>
            <pc:sldMk cId="2026225666" sldId="264"/>
            <ac:graphicFrameMk id="13" creationId="{ECC9BADB-7D9D-3F69-3BC9-F979C5822E2A}"/>
          </ac:graphicFrameMkLst>
        </pc:graphicFrameChg>
        <pc:picChg chg="mod">
          <ac:chgData name="Tvrtko Pavić" userId="96360d79-5013-42e7-a48d-515cb9e7bcb4" providerId="ADAL" clId="{556ADC0F-2FDC-4721-8E9C-9E6B62F02D2C}" dt="2025-12-02T14:44:53.566" v="1195" actId="1036"/>
          <ac:picMkLst>
            <pc:docMk/>
            <pc:sldMk cId="2026225666" sldId="264"/>
            <ac:picMk id="4" creationId="{697FD8BD-3B0C-D6A5-A9D2-FDE42CD4EFD7}"/>
          </ac:picMkLst>
        </pc:picChg>
        <pc:picChg chg="mod">
          <ac:chgData name="Tvrtko Pavić" userId="96360d79-5013-42e7-a48d-515cb9e7bcb4" providerId="ADAL" clId="{556ADC0F-2FDC-4721-8E9C-9E6B62F02D2C}" dt="2025-12-02T14:44:44.151" v="1185" actId="1038"/>
          <ac:picMkLst>
            <pc:docMk/>
            <pc:sldMk cId="2026225666" sldId="264"/>
            <ac:picMk id="9" creationId="{A34455D7-3F05-9A3A-9738-EFE571F469CB}"/>
          </ac:picMkLst>
        </pc:picChg>
        <pc:picChg chg="mod">
          <ac:chgData name="Tvrtko Pavić" userId="96360d79-5013-42e7-a48d-515cb9e7bcb4" providerId="ADAL" clId="{556ADC0F-2FDC-4721-8E9C-9E6B62F02D2C}" dt="2025-12-02T14:44:58.673" v="1213" actId="1076"/>
          <ac:picMkLst>
            <pc:docMk/>
            <pc:sldMk cId="2026225666" sldId="264"/>
            <ac:picMk id="10" creationId="{B507FDB0-0402-19A3-F7C4-6B9591790D1E}"/>
          </ac:picMkLst>
        </pc:picChg>
      </pc:sldChg>
      <pc:sldChg chg="addSp modSp mod">
        <pc:chgData name="Tvrtko Pavić" userId="96360d79-5013-42e7-a48d-515cb9e7bcb4" providerId="ADAL" clId="{556ADC0F-2FDC-4721-8E9C-9E6B62F02D2C}" dt="2025-12-02T13:55:25.128" v="590" actId="207"/>
        <pc:sldMkLst>
          <pc:docMk/>
          <pc:sldMk cId="1232862517" sldId="265"/>
        </pc:sldMkLst>
        <pc:spChg chg="mod">
          <ac:chgData name="Tvrtko Pavić" userId="96360d79-5013-42e7-a48d-515cb9e7bcb4" providerId="ADAL" clId="{556ADC0F-2FDC-4721-8E9C-9E6B62F02D2C}" dt="2025-12-02T13:52:27.758" v="565" actId="20577"/>
          <ac:spMkLst>
            <pc:docMk/>
            <pc:sldMk cId="1232862517" sldId="265"/>
            <ac:spMk id="2" creationId="{00000000-0000-0000-0000-000000000000}"/>
          </ac:spMkLst>
        </pc:spChg>
        <pc:spChg chg="mod">
          <ac:chgData name="Tvrtko Pavić" userId="96360d79-5013-42e7-a48d-515cb9e7bcb4" providerId="ADAL" clId="{556ADC0F-2FDC-4721-8E9C-9E6B62F02D2C}" dt="2025-12-02T13:51:03.886" v="554" actId="404"/>
          <ac:spMkLst>
            <pc:docMk/>
            <pc:sldMk cId="1232862517" sldId="265"/>
            <ac:spMk id="3" creationId="{00000000-0000-0000-0000-000000000000}"/>
          </ac:spMkLst>
        </pc:spChg>
        <pc:spChg chg="mod">
          <ac:chgData name="Tvrtko Pavić" userId="96360d79-5013-42e7-a48d-515cb9e7bcb4" providerId="ADAL" clId="{556ADC0F-2FDC-4721-8E9C-9E6B62F02D2C}" dt="2025-12-02T13:51:30.379" v="563" actId="20577"/>
          <ac:spMkLst>
            <pc:docMk/>
            <pc:sldMk cId="1232862517" sldId="265"/>
            <ac:spMk id="7" creationId="{E2C3904E-FFC7-E223-0487-50995BBD2A96}"/>
          </ac:spMkLst>
        </pc:spChg>
        <pc:spChg chg="add mod">
          <ac:chgData name="Tvrtko Pavić" userId="96360d79-5013-42e7-a48d-515cb9e7bcb4" providerId="ADAL" clId="{556ADC0F-2FDC-4721-8E9C-9E6B62F02D2C}" dt="2025-12-02T13:55:25.128" v="590" actId="207"/>
          <ac:spMkLst>
            <pc:docMk/>
            <pc:sldMk cId="1232862517" sldId="265"/>
            <ac:spMk id="15" creationId="{E78EA7CC-1D8C-5859-644A-1C6C9D005B5C}"/>
          </ac:spMkLst>
        </pc:spChg>
        <pc:picChg chg="mod">
          <ac:chgData name="Tvrtko Pavić" userId="96360d79-5013-42e7-a48d-515cb9e7bcb4" providerId="ADAL" clId="{556ADC0F-2FDC-4721-8E9C-9E6B62F02D2C}" dt="2025-12-02T13:50:50.424" v="549" actId="14100"/>
          <ac:picMkLst>
            <pc:docMk/>
            <pc:sldMk cId="1232862517" sldId="265"/>
            <ac:picMk id="8" creationId="{D8A0D3CE-722D-02FD-55EF-3B2BBD9D0442}"/>
          </ac:picMkLst>
        </pc:picChg>
      </pc:sldChg>
      <pc:sldChg chg="del">
        <pc:chgData name="Tvrtko Pavić" userId="96360d79-5013-42e7-a48d-515cb9e7bcb4" providerId="ADAL" clId="{556ADC0F-2FDC-4721-8E9C-9E6B62F02D2C}" dt="2025-12-02T14:40:55.725" v="1047" actId="47"/>
        <pc:sldMkLst>
          <pc:docMk/>
          <pc:sldMk cId="1187605534" sldId="267"/>
        </pc:sldMkLst>
      </pc:sldChg>
      <pc:sldChg chg="addSp delSp modSp mod chgLayout">
        <pc:chgData name="Tvrtko Pavić" userId="96360d79-5013-42e7-a48d-515cb9e7bcb4" providerId="ADAL" clId="{556ADC0F-2FDC-4721-8E9C-9E6B62F02D2C}" dt="2025-12-02T13:49:32.255" v="545" actId="20577"/>
        <pc:sldMkLst>
          <pc:docMk/>
          <pc:sldMk cId="152222952" sldId="269"/>
        </pc:sldMkLst>
        <pc:spChg chg="mod ord">
          <ac:chgData name="Tvrtko Pavić" userId="96360d79-5013-42e7-a48d-515cb9e7bcb4" providerId="ADAL" clId="{556ADC0F-2FDC-4721-8E9C-9E6B62F02D2C}" dt="2025-12-02T13:44:09.512" v="472" actId="20577"/>
          <ac:spMkLst>
            <pc:docMk/>
            <pc:sldMk cId="152222952" sldId="269"/>
            <ac:spMk id="2" creationId="{00000000-0000-0000-0000-000000000000}"/>
          </ac:spMkLst>
        </pc:spChg>
        <pc:spChg chg="mod">
          <ac:chgData name="Tvrtko Pavić" userId="96360d79-5013-42e7-a48d-515cb9e7bcb4" providerId="ADAL" clId="{556ADC0F-2FDC-4721-8E9C-9E6B62F02D2C}" dt="2025-12-02T13:46:50.053" v="520" actId="1037"/>
          <ac:spMkLst>
            <pc:docMk/>
            <pc:sldMk cId="152222952" sldId="269"/>
            <ac:spMk id="7" creationId="{EB99BC2D-5A94-0B47-B017-9E7743E30064}"/>
          </ac:spMkLst>
        </pc:spChg>
        <pc:spChg chg="add mod">
          <ac:chgData name="Tvrtko Pavić" userId="96360d79-5013-42e7-a48d-515cb9e7bcb4" providerId="ADAL" clId="{556ADC0F-2FDC-4721-8E9C-9E6B62F02D2C}" dt="2025-12-02T13:49:32.255" v="545" actId="20577"/>
          <ac:spMkLst>
            <pc:docMk/>
            <pc:sldMk cId="152222952" sldId="269"/>
            <ac:spMk id="8" creationId="{687CFA15-7D0F-DD19-6A55-A0C3ECCD0F62}"/>
          </ac:spMkLst>
        </pc:spChg>
        <pc:cxnChg chg="mod">
          <ac:chgData name="Tvrtko Pavić" userId="96360d79-5013-42e7-a48d-515cb9e7bcb4" providerId="ADAL" clId="{556ADC0F-2FDC-4721-8E9C-9E6B62F02D2C}" dt="2025-12-02T13:46:55.868" v="521" actId="14100"/>
          <ac:cxnSpMkLst>
            <pc:docMk/>
            <pc:sldMk cId="152222952" sldId="269"/>
            <ac:cxnSpMk id="6" creationId="{57D65A3D-ABB5-4259-7E81-02546DFFE9BD}"/>
          </ac:cxnSpMkLst>
        </pc:cxnChg>
      </pc:sldChg>
      <pc:sldChg chg="modSp mod ord">
        <pc:chgData name="Tvrtko Pavić" userId="96360d79-5013-42e7-a48d-515cb9e7bcb4" providerId="ADAL" clId="{556ADC0F-2FDC-4721-8E9C-9E6B62F02D2C}" dt="2025-12-02T15:05:44.582" v="1301"/>
        <pc:sldMkLst>
          <pc:docMk/>
          <pc:sldMk cId="762320043" sldId="270"/>
        </pc:sldMkLst>
        <pc:spChg chg="mod">
          <ac:chgData name="Tvrtko Pavić" userId="96360d79-5013-42e7-a48d-515cb9e7bcb4" providerId="ADAL" clId="{556ADC0F-2FDC-4721-8E9C-9E6B62F02D2C}" dt="2025-12-02T14:47:43.103" v="1267" actId="20577"/>
          <ac:spMkLst>
            <pc:docMk/>
            <pc:sldMk cId="762320043" sldId="270"/>
            <ac:spMk id="2" creationId="{00000000-0000-0000-0000-000000000000}"/>
          </ac:spMkLst>
        </pc:spChg>
        <pc:spChg chg="mod">
          <ac:chgData name="Tvrtko Pavić" userId="96360d79-5013-42e7-a48d-515cb9e7bcb4" providerId="ADAL" clId="{556ADC0F-2FDC-4721-8E9C-9E6B62F02D2C}" dt="2025-12-02T14:46:43.437" v="1266" actId="20577"/>
          <ac:spMkLst>
            <pc:docMk/>
            <pc:sldMk cId="762320043" sldId="270"/>
            <ac:spMk id="4" creationId="{36FE5986-5358-6463-DAFD-50D0932D4F58}"/>
          </ac:spMkLst>
        </pc:spChg>
        <pc:spChg chg="mod">
          <ac:chgData name="Tvrtko Pavić" userId="96360d79-5013-42e7-a48d-515cb9e7bcb4" providerId="ADAL" clId="{556ADC0F-2FDC-4721-8E9C-9E6B62F02D2C}" dt="2025-12-02T14:47:49.549" v="1268" actId="1076"/>
          <ac:spMkLst>
            <pc:docMk/>
            <pc:sldMk cId="762320043" sldId="270"/>
            <ac:spMk id="34" creationId="{76D2C002-6FBC-7D06-207B-1B1D64640FE7}"/>
          </ac:spMkLst>
        </pc:spChg>
        <pc:spChg chg="mod">
          <ac:chgData name="Tvrtko Pavić" userId="96360d79-5013-42e7-a48d-515cb9e7bcb4" providerId="ADAL" clId="{556ADC0F-2FDC-4721-8E9C-9E6B62F02D2C}" dt="2025-12-02T14:46:38.162" v="1265" actId="14100"/>
          <ac:spMkLst>
            <pc:docMk/>
            <pc:sldMk cId="762320043" sldId="270"/>
            <ac:spMk id="35" creationId="{DE963C13-EEBE-AACE-9B49-9024982E4FAF}"/>
          </ac:spMkLst>
        </pc:spChg>
        <pc:picChg chg="mod">
          <ac:chgData name="Tvrtko Pavić" userId="96360d79-5013-42e7-a48d-515cb9e7bcb4" providerId="ADAL" clId="{556ADC0F-2FDC-4721-8E9C-9E6B62F02D2C}" dt="2025-12-02T14:46:17.297" v="1256" actId="1076"/>
          <ac:picMkLst>
            <pc:docMk/>
            <pc:sldMk cId="762320043" sldId="270"/>
            <ac:picMk id="8" creationId="{FC10BE77-BA3E-D97C-ECA6-3D66EC136246}"/>
          </ac:picMkLst>
        </pc:picChg>
      </pc:sldChg>
      <pc:sldChg chg="addSp modSp mod">
        <pc:chgData name="Tvrtko Pavić" userId="96360d79-5013-42e7-a48d-515cb9e7bcb4" providerId="ADAL" clId="{556ADC0F-2FDC-4721-8E9C-9E6B62F02D2C}" dt="2025-12-02T15:05:39.161" v="1299" actId="1035"/>
        <pc:sldMkLst>
          <pc:docMk/>
          <pc:sldMk cId="3073557902" sldId="271"/>
        </pc:sldMkLst>
        <pc:spChg chg="mod">
          <ac:chgData name="Tvrtko Pavić" userId="96360d79-5013-42e7-a48d-515cb9e7bcb4" providerId="ADAL" clId="{556ADC0F-2FDC-4721-8E9C-9E6B62F02D2C}" dt="2025-12-02T15:01:52.917" v="1274"/>
          <ac:spMkLst>
            <pc:docMk/>
            <pc:sldMk cId="3073557902" sldId="271"/>
            <ac:spMk id="2" creationId="{00000000-0000-0000-0000-000000000000}"/>
          </ac:spMkLst>
        </pc:spChg>
        <pc:spChg chg="add mod">
          <ac:chgData name="Tvrtko Pavić" userId="96360d79-5013-42e7-a48d-515cb9e7bcb4" providerId="ADAL" clId="{556ADC0F-2FDC-4721-8E9C-9E6B62F02D2C}" dt="2025-12-02T15:04:43.128" v="1287" actId="113"/>
          <ac:spMkLst>
            <pc:docMk/>
            <pc:sldMk cId="3073557902" sldId="271"/>
            <ac:spMk id="4" creationId="{31615CBA-178F-F0BF-922F-6BBD08E29519}"/>
          </ac:spMkLst>
        </pc:spChg>
        <pc:picChg chg="mod">
          <ac:chgData name="Tvrtko Pavić" userId="96360d79-5013-42e7-a48d-515cb9e7bcb4" providerId="ADAL" clId="{556ADC0F-2FDC-4721-8E9C-9E6B62F02D2C}" dt="2025-12-02T15:05:30.329" v="1289" actId="1076"/>
          <ac:picMkLst>
            <pc:docMk/>
            <pc:sldMk cId="3073557902" sldId="271"/>
            <ac:picMk id="5" creationId="{8D9F2840-93DF-97CB-330E-4CD4074495E1}"/>
          </ac:picMkLst>
        </pc:picChg>
        <pc:picChg chg="mod">
          <ac:chgData name="Tvrtko Pavić" userId="96360d79-5013-42e7-a48d-515cb9e7bcb4" providerId="ADAL" clId="{556ADC0F-2FDC-4721-8E9C-9E6B62F02D2C}" dt="2025-12-02T15:05:39.161" v="1299" actId="1035"/>
          <ac:picMkLst>
            <pc:docMk/>
            <pc:sldMk cId="3073557902" sldId="271"/>
            <ac:picMk id="7" creationId="{26D29077-BA52-28BC-8E33-7923D76CB424}"/>
          </ac:picMkLst>
        </pc:picChg>
      </pc:sldChg>
      <pc:sldChg chg="modSp mod chgLayout">
        <pc:chgData name="Tvrtko Pavić" userId="96360d79-5013-42e7-a48d-515cb9e7bcb4" providerId="ADAL" clId="{556ADC0F-2FDC-4721-8E9C-9E6B62F02D2C}" dt="2025-12-02T15:09:20.921" v="1314" actId="27636"/>
        <pc:sldMkLst>
          <pc:docMk/>
          <pc:sldMk cId="2931842072" sldId="272"/>
        </pc:sldMkLst>
        <pc:spChg chg="mod ord">
          <ac:chgData name="Tvrtko Pavić" userId="96360d79-5013-42e7-a48d-515cb9e7bcb4" providerId="ADAL" clId="{556ADC0F-2FDC-4721-8E9C-9E6B62F02D2C}" dt="2025-12-02T15:09:20.921" v="1314" actId="27636"/>
          <ac:spMkLst>
            <pc:docMk/>
            <pc:sldMk cId="2931842072" sldId="272"/>
            <ac:spMk id="2" creationId="{00000000-0000-0000-0000-000000000000}"/>
          </ac:spMkLst>
        </pc:spChg>
        <pc:spChg chg="mod">
          <ac:chgData name="Tvrtko Pavić" userId="96360d79-5013-42e7-a48d-515cb9e7bcb4" providerId="ADAL" clId="{556ADC0F-2FDC-4721-8E9C-9E6B62F02D2C}" dt="2025-12-02T13:49:46.962" v="547" actId="14100"/>
          <ac:spMkLst>
            <pc:docMk/>
            <pc:sldMk cId="2931842072" sldId="272"/>
            <ac:spMk id="5" creationId="{EA11D0EB-E10C-E675-EA9D-D805FECDEE93}"/>
          </ac:spMkLst>
        </pc:spChg>
      </pc:sldChg>
      <pc:sldChg chg="del">
        <pc:chgData name="Tvrtko Pavić" userId="96360d79-5013-42e7-a48d-515cb9e7bcb4" providerId="ADAL" clId="{556ADC0F-2FDC-4721-8E9C-9E6B62F02D2C}" dt="2025-12-02T14:40:40.454" v="1046" actId="47"/>
        <pc:sldMkLst>
          <pc:docMk/>
          <pc:sldMk cId="3792658711" sldId="273"/>
        </pc:sldMkLst>
      </pc:sldChg>
      <pc:sldChg chg="delSp modSp mod">
        <pc:chgData name="Tvrtko Pavić" userId="96360d79-5013-42e7-a48d-515cb9e7bcb4" providerId="ADAL" clId="{556ADC0F-2FDC-4721-8E9C-9E6B62F02D2C}" dt="2025-12-02T13:54:56.482" v="567" actId="21"/>
        <pc:sldMkLst>
          <pc:docMk/>
          <pc:sldMk cId="1851774427" sldId="274"/>
        </pc:sldMkLst>
        <pc:picChg chg="mod">
          <ac:chgData name="Tvrtko Pavić" userId="96360d79-5013-42e7-a48d-515cb9e7bcb4" providerId="ADAL" clId="{556ADC0F-2FDC-4721-8E9C-9E6B62F02D2C}" dt="2025-12-02T13:54:16.601" v="566" actId="1076"/>
          <ac:picMkLst>
            <pc:docMk/>
            <pc:sldMk cId="1851774427" sldId="274"/>
            <ac:picMk id="8" creationId="{476DAF51-D646-4F8C-D936-6FEF3DB02463}"/>
          </ac:picMkLst>
        </pc:picChg>
      </pc:sldChg>
      <pc:sldChg chg="addSp delSp modSp mod modClrScheme chgLayout">
        <pc:chgData name="Tvrtko Pavić" userId="96360d79-5013-42e7-a48d-515cb9e7bcb4" providerId="ADAL" clId="{556ADC0F-2FDC-4721-8E9C-9E6B62F02D2C}" dt="2025-12-02T13:36:04.845" v="335" actId="207"/>
        <pc:sldMkLst>
          <pc:docMk/>
          <pc:sldMk cId="2854356154" sldId="275"/>
        </pc:sldMkLst>
        <pc:spChg chg="mod ord">
          <ac:chgData name="Tvrtko Pavić" userId="96360d79-5013-42e7-a48d-515cb9e7bcb4" providerId="ADAL" clId="{556ADC0F-2FDC-4721-8E9C-9E6B62F02D2C}" dt="2025-12-02T13:33:48.775" v="300" actId="26606"/>
          <ac:spMkLst>
            <pc:docMk/>
            <pc:sldMk cId="2854356154" sldId="275"/>
            <ac:spMk id="2" creationId="{00000000-0000-0000-0000-000000000000}"/>
          </ac:spMkLst>
        </pc:spChg>
        <pc:spChg chg="mod topLvl">
          <ac:chgData name="Tvrtko Pavić" userId="96360d79-5013-42e7-a48d-515cb9e7bcb4" providerId="ADAL" clId="{556ADC0F-2FDC-4721-8E9C-9E6B62F02D2C}" dt="2025-12-02T13:35:40.501" v="326" actId="207"/>
          <ac:spMkLst>
            <pc:docMk/>
            <pc:sldMk cId="2854356154" sldId="275"/>
            <ac:spMk id="5" creationId="{F767E5BD-1DF3-1B5D-42CF-A59BC8045623}"/>
          </ac:spMkLst>
        </pc:spChg>
        <pc:spChg chg="mod topLvl">
          <ac:chgData name="Tvrtko Pavić" userId="96360d79-5013-42e7-a48d-515cb9e7bcb4" providerId="ADAL" clId="{556ADC0F-2FDC-4721-8E9C-9E6B62F02D2C}" dt="2025-12-02T13:34:36.995" v="306" actId="165"/>
          <ac:spMkLst>
            <pc:docMk/>
            <pc:sldMk cId="2854356154" sldId="275"/>
            <ac:spMk id="7" creationId="{57460D03-AF0F-ABBC-1671-3C4CA2A7C67F}"/>
          </ac:spMkLst>
        </pc:spChg>
        <pc:spChg chg="mod">
          <ac:chgData name="Tvrtko Pavić" userId="96360d79-5013-42e7-a48d-515cb9e7bcb4" providerId="ADAL" clId="{556ADC0F-2FDC-4721-8E9C-9E6B62F02D2C}" dt="2025-12-02T13:35:49.172" v="329" actId="207"/>
          <ac:spMkLst>
            <pc:docMk/>
            <pc:sldMk cId="2854356154" sldId="275"/>
            <ac:spMk id="10" creationId="{605EEC7C-289D-205B-54A9-1646539AF516}"/>
          </ac:spMkLst>
        </pc:spChg>
        <pc:spChg chg="mod topLvl">
          <ac:chgData name="Tvrtko Pavić" userId="96360d79-5013-42e7-a48d-515cb9e7bcb4" providerId="ADAL" clId="{556ADC0F-2FDC-4721-8E9C-9E6B62F02D2C}" dt="2025-12-02T13:34:36.995" v="306" actId="165"/>
          <ac:spMkLst>
            <pc:docMk/>
            <pc:sldMk cId="2854356154" sldId="275"/>
            <ac:spMk id="11" creationId="{EF6A8723-581D-E778-9742-F194E4710137}"/>
          </ac:spMkLst>
        </pc:spChg>
        <pc:spChg chg="mod topLvl">
          <ac:chgData name="Tvrtko Pavić" userId="96360d79-5013-42e7-a48d-515cb9e7bcb4" providerId="ADAL" clId="{556ADC0F-2FDC-4721-8E9C-9E6B62F02D2C}" dt="2025-12-02T13:35:54.444" v="331" actId="207"/>
          <ac:spMkLst>
            <pc:docMk/>
            <pc:sldMk cId="2854356154" sldId="275"/>
            <ac:spMk id="13" creationId="{F1D42889-1A5B-FE46-82AA-8417DAAE860F}"/>
          </ac:spMkLst>
        </pc:spChg>
        <pc:spChg chg="mod">
          <ac:chgData name="Tvrtko Pavić" userId="96360d79-5013-42e7-a48d-515cb9e7bcb4" providerId="ADAL" clId="{556ADC0F-2FDC-4721-8E9C-9E6B62F02D2C}" dt="2025-12-02T13:36:04.845" v="335" actId="207"/>
          <ac:spMkLst>
            <pc:docMk/>
            <pc:sldMk cId="2854356154" sldId="275"/>
            <ac:spMk id="16" creationId="{E2568883-625D-FB6D-7549-43911C41B173}"/>
          </ac:spMkLst>
        </pc:spChg>
        <pc:spChg chg="mod topLvl">
          <ac:chgData name="Tvrtko Pavić" userId="96360d79-5013-42e7-a48d-515cb9e7bcb4" providerId="ADAL" clId="{556ADC0F-2FDC-4721-8E9C-9E6B62F02D2C}" dt="2025-12-02T13:34:36.995" v="306" actId="165"/>
          <ac:spMkLst>
            <pc:docMk/>
            <pc:sldMk cId="2854356154" sldId="275"/>
            <ac:spMk id="17" creationId="{3B5820C4-995D-BEB0-25E4-238012ED2FDD}"/>
          </ac:spMkLst>
        </pc:spChg>
        <pc:spChg chg="mod">
          <ac:chgData name="Tvrtko Pavić" userId="96360d79-5013-42e7-a48d-515cb9e7bcb4" providerId="ADAL" clId="{556ADC0F-2FDC-4721-8E9C-9E6B62F02D2C}" dt="2025-12-02T13:35:59.436" v="333" actId="207"/>
          <ac:spMkLst>
            <pc:docMk/>
            <pc:sldMk cId="2854356154" sldId="275"/>
            <ac:spMk id="19" creationId="{5D4FFCB2-6F34-13B1-33B7-301F48F7B09A}"/>
          </ac:spMkLst>
        </pc:spChg>
        <pc:spChg chg="mod topLvl">
          <ac:chgData name="Tvrtko Pavić" userId="96360d79-5013-42e7-a48d-515cb9e7bcb4" providerId="ADAL" clId="{556ADC0F-2FDC-4721-8E9C-9E6B62F02D2C}" dt="2025-12-02T13:34:36.995" v="306" actId="165"/>
          <ac:spMkLst>
            <pc:docMk/>
            <pc:sldMk cId="2854356154" sldId="275"/>
            <ac:spMk id="20" creationId="{B6B0BF1A-9667-81A6-2A1D-6A101D77BFBD}"/>
          </ac:spMkLst>
        </pc:spChg>
        <pc:spChg chg="add mod">
          <ac:chgData name="Tvrtko Pavić" userId="96360d79-5013-42e7-a48d-515cb9e7bcb4" providerId="ADAL" clId="{556ADC0F-2FDC-4721-8E9C-9E6B62F02D2C}" dt="2025-12-02T13:35:25.928" v="325" actId="1038"/>
          <ac:spMkLst>
            <pc:docMk/>
            <pc:sldMk cId="2854356154" sldId="275"/>
            <ac:spMk id="22" creationId="{BB70502E-BF65-CCBC-4111-00BD9BA66B14}"/>
          </ac:spMkLst>
        </pc:spChg>
      </pc:sldChg>
      <pc:sldChg chg="addSp modSp mod">
        <pc:chgData name="Tvrtko Pavić" userId="96360d79-5013-42e7-a48d-515cb9e7bcb4" providerId="ADAL" clId="{556ADC0F-2FDC-4721-8E9C-9E6B62F02D2C}" dt="2025-12-02T13:42:49.595" v="468" actId="1036"/>
        <pc:sldMkLst>
          <pc:docMk/>
          <pc:sldMk cId="2498805839" sldId="276"/>
        </pc:sldMkLst>
        <pc:spChg chg="mod">
          <ac:chgData name="Tvrtko Pavić" userId="96360d79-5013-42e7-a48d-515cb9e7bcb4" providerId="ADAL" clId="{556ADC0F-2FDC-4721-8E9C-9E6B62F02D2C}" dt="2025-12-02T13:41:02.083" v="434"/>
          <ac:spMkLst>
            <pc:docMk/>
            <pc:sldMk cId="2498805839" sldId="276"/>
            <ac:spMk id="2" creationId="{00000000-0000-0000-0000-000000000000}"/>
          </ac:spMkLst>
        </pc:spChg>
        <pc:spChg chg="add mod">
          <ac:chgData name="Tvrtko Pavić" userId="96360d79-5013-42e7-a48d-515cb9e7bcb4" providerId="ADAL" clId="{556ADC0F-2FDC-4721-8E9C-9E6B62F02D2C}" dt="2025-12-02T13:39:52.970" v="430" actId="113"/>
          <ac:spMkLst>
            <pc:docMk/>
            <pc:sldMk cId="2498805839" sldId="276"/>
            <ac:spMk id="4" creationId="{D448308C-4BA0-3FC0-8DED-87D680BBBFC4}"/>
          </ac:spMkLst>
        </pc:spChg>
        <pc:spChg chg="add mod">
          <ac:chgData name="Tvrtko Pavić" userId="96360d79-5013-42e7-a48d-515cb9e7bcb4" providerId="ADAL" clId="{556ADC0F-2FDC-4721-8E9C-9E6B62F02D2C}" dt="2025-12-02T13:39:56.766" v="431" actId="113"/>
          <ac:spMkLst>
            <pc:docMk/>
            <pc:sldMk cId="2498805839" sldId="276"/>
            <ac:spMk id="6" creationId="{0D05D8BB-9D6E-B522-C305-D0242D397AE8}"/>
          </ac:spMkLst>
        </pc:spChg>
        <pc:spChg chg="mod">
          <ac:chgData name="Tvrtko Pavić" userId="96360d79-5013-42e7-a48d-515cb9e7bcb4" providerId="ADAL" clId="{556ADC0F-2FDC-4721-8E9C-9E6B62F02D2C}" dt="2025-12-02T13:42:49.595" v="468" actId="1036"/>
          <ac:spMkLst>
            <pc:docMk/>
            <pc:sldMk cId="2498805839" sldId="276"/>
            <ac:spMk id="9" creationId="{CB91BC3A-2F43-5589-E4F4-28F05FBF1787}"/>
          </ac:spMkLst>
        </pc:spChg>
        <pc:picChg chg="mod">
          <ac:chgData name="Tvrtko Pavić" userId="96360d79-5013-42e7-a48d-515cb9e7bcb4" providerId="ADAL" clId="{556ADC0F-2FDC-4721-8E9C-9E6B62F02D2C}" dt="2025-12-02T13:39:43.051" v="391" actId="1036"/>
          <ac:picMkLst>
            <pc:docMk/>
            <pc:sldMk cId="2498805839" sldId="276"/>
            <ac:picMk id="5" creationId="{D3B54F1E-9FC1-A9E0-418E-2D111B59D073}"/>
          </ac:picMkLst>
        </pc:picChg>
        <pc:picChg chg="mod">
          <ac:chgData name="Tvrtko Pavić" userId="96360d79-5013-42e7-a48d-515cb9e7bcb4" providerId="ADAL" clId="{556ADC0F-2FDC-4721-8E9C-9E6B62F02D2C}" dt="2025-12-02T13:39:43.051" v="391" actId="1036"/>
          <ac:picMkLst>
            <pc:docMk/>
            <pc:sldMk cId="2498805839" sldId="276"/>
            <ac:picMk id="7" creationId="{606F3B41-2BE8-3922-2C4D-DDE93B394D26}"/>
          </ac:picMkLst>
        </pc:picChg>
      </pc:sldChg>
      <pc:sldChg chg="addSp delSp modSp add mod ord chgLayout">
        <pc:chgData name="Tvrtko Pavić" userId="96360d79-5013-42e7-a48d-515cb9e7bcb4" providerId="ADAL" clId="{556ADC0F-2FDC-4721-8E9C-9E6B62F02D2C}" dt="2025-12-02T15:10:56.442" v="1322" actId="20577"/>
        <pc:sldMkLst>
          <pc:docMk/>
          <pc:sldMk cId="4135595422" sldId="280"/>
        </pc:sldMkLst>
        <pc:spChg chg="mod ord">
          <ac:chgData name="Tvrtko Pavić" userId="96360d79-5013-42e7-a48d-515cb9e7bcb4" providerId="ADAL" clId="{556ADC0F-2FDC-4721-8E9C-9E6B62F02D2C}" dt="2025-12-02T15:10:56.442" v="1322" actId="20577"/>
          <ac:spMkLst>
            <pc:docMk/>
            <pc:sldMk cId="4135595422" sldId="280"/>
            <ac:spMk id="2" creationId="{7D299478-1BA8-AD39-F6B0-68273D9E1371}"/>
          </ac:spMkLst>
        </pc:spChg>
        <pc:spChg chg="add mod">
          <ac:chgData name="Tvrtko Pavić" userId="96360d79-5013-42e7-a48d-515cb9e7bcb4" providerId="ADAL" clId="{556ADC0F-2FDC-4721-8E9C-9E6B62F02D2C}" dt="2025-12-02T13:21:16.342" v="249" actId="1035"/>
          <ac:spMkLst>
            <pc:docMk/>
            <pc:sldMk cId="4135595422" sldId="280"/>
            <ac:spMk id="7" creationId="{75BC722B-F357-AE5B-C90B-5A60EA9AC245}"/>
          </ac:spMkLst>
        </pc:spChg>
        <pc:spChg chg="add mod">
          <ac:chgData name="Tvrtko Pavić" userId="96360d79-5013-42e7-a48d-515cb9e7bcb4" providerId="ADAL" clId="{556ADC0F-2FDC-4721-8E9C-9E6B62F02D2C}" dt="2025-12-02T13:21:16.342" v="249" actId="1035"/>
          <ac:spMkLst>
            <pc:docMk/>
            <pc:sldMk cId="4135595422" sldId="280"/>
            <ac:spMk id="8" creationId="{F46388CB-7ED5-0318-BDBF-5AD72F5534CD}"/>
          </ac:spMkLst>
        </pc:spChg>
        <pc:spChg chg="add mod">
          <ac:chgData name="Tvrtko Pavić" userId="96360d79-5013-42e7-a48d-515cb9e7bcb4" providerId="ADAL" clId="{556ADC0F-2FDC-4721-8E9C-9E6B62F02D2C}" dt="2025-12-02T13:21:16.342" v="249" actId="1035"/>
          <ac:spMkLst>
            <pc:docMk/>
            <pc:sldMk cId="4135595422" sldId="280"/>
            <ac:spMk id="9" creationId="{8E191134-B164-69AA-D424-8BF5A3F6903B}"/>
          </ac:spMkLst>
        </pc:spChg>
        <pc:spChg chg="add mod">
          <ac:chgData name="Tvrtko Pavić" userId="96360d79-5013-42e7-a48d-515cb9e7bcb4" providerId="ADAL" clId="{556ADC0F-2FDC-4721-8E9C-9E6B62F02D2C}" dt="2025-12-02T13:21:16.342" v="249" actId="1035"/>
          <ac:spMkLst>
            <pc:docMk/>
            <pc:sldMk cId="4135595422" sldId="280"/>
            <ac:spMk id="10" creationId="{FF2CC2B7-3F41-6572-4DDE-7452C437760C}"/>
          </ac:spMkLst>
        </pc:spChg>
        <pc:spChg chg="add mod">
          <ac:chgData name="Tvrtko Pavić" userId="96360d79-5013-42e7-a48d-515cb9e7bcb4" providerId="ADAL" clId="{556ADC0F-2FDC-4721-8E9C-9E6B62F02D2C}" dt="2025-12-02T13:21:16.342" v="249" actId="1035"/>
          <ac:spMkLst>
            <pc:docMk/>
            <pc:sldMk cId="4135595422" sldId="280"/>
            <ac:spMk id="12" creationId="{711F47B2-3A1C-D3D1-4E70-405EBB4A4703}"/>
          </ac:spMkLst>
        </pc:spChg>
        <pc:spChg chg="add mod">
          <ac:chgData name="Tvrtko Pavić" userId="96360d79-5013-42e7-a48d-515cb9e7bcb4" providerId="ADAL" clId="{556ADC0F-2FDC-4721-8E9C-9E6B62F02D2C}" dt="2025-12-02T13:15:41.760" v="204"/>
          <ac:spMkLst>
            <pc:docMk/>
            <pc:sldMk cId="4135595422" sldId="280"/>
            <ac:spMk id="26" creationId="{8F46F7BB-BDA7-C1E3-8E43-EBAE052CB104}"/>
          </ac:spMkLst>
        </pc:spChg>
        <pc:picChg chg="mod">
          <ac:chgData name="Tvrtko Pavić" userId="96360d79-5013-42e7-a48d-515cb9e7bcb4" providerId="ADAL" clId="{556ADC0F-2FDC-4721-8E9C-9E6B62F02D2C}" dt="2025-12-02T13:11:28.845" v="146" actId="1076"/>
          <ac:picMkLst>
            <pc:docMk/>
            <pc:sldMk cId="4135595422" sldId="280"/>
            <ac:picMk id="3" creationId="{71734DC1-3710-4898-1DBD-104C878D7801}"/>
          </ac:picMkLst>
        </pc:picChg>
        <pc:cxnChg chg="add mod">
          <ac:chgData name="Tvrtko Pavić" userId="96360d79-5013-42e7-a48d-515cb9e7bcb4" providerId="ADAL" clId="{556ADC0F-2FDC-4721-8E9C-9E6B62F02D2C}" dt="2025-12-02T13:21:16.342" v="249" actId="1035"/>
          <ac:cxnSpMkLst>
            <pc:docMk/>
            <pc:sldMk cId="4135595422" sldId="280"/>
            <ac:cxnSpMk id="14" creationId="{B08B75EA-55E0-5F58-8FFD-0751DDEF31D5}"/>
          </ac:cxnSpMkLst>
        </pc:cxnChg>
        <pc:cxnChg chg="add mod">
          <ac:chgData name="Tvrtko Pavić" userId="96360d79-5013-42e7-a48d-515cb9e7bcb4" providerId="ADAL" clId="{556ADC0F-2FDC-4721-8E9C-9E6B62F02D2C}" dt="2025-12-02T13:21:16.342" v="249" actId="1035"/>
          <ac:cxnSpMkLst>
            <pc:docMk/>
            <pc:sldMk cId="4135595422" sldId="280"/>
            <ac:cxnSpMk id="15" creationId="{7DC52BBF-EDC1-D259-E10F-C142FF8A5860}"/>
          </ac:cxnSpMkLst>
        </pc:cxnChg>
        <pc:cxnChg chg="add mod">
          <ac:chgData name="Tvrtko Pavić" userId="96360d79-5013-42e7-a48d-515cb9e7bcb4" providerId="ADAL" clId="{556ADC0F-2FDC-4721-8E9C-9E6B62F02D2C}" dt="2025-12-02T13:21:16.342" v="249" actId="1035"/>
          <ac:cxnSpMkLst>
            <pc:docMk/>
            <pc:sldMk cId="4135595422" sldId="280"/>
            <ac:cxnSpMk id="18" creationId="{6F2F1AC3-81B9-70DA-CB55-319A3FEB155C}"/>
          </ac:cxnSpMkLst>
        </pc:cxnChg>
        <pc:cxnChg chg="add mod">
          <ac:chgData name="Tvrtko Pavić" userId="96360d79-5013-42e7-a48d-515cb9e7bcb4" providerId="ADAL" clId="{556ADC0F-2FDC-4721-8E9C-9E6B62F02D2C}" dt="2025-12-02T13:21:16.342" v="249" actId="1035"/>
          <ac:cxnSpMkLst>
            <pc:docMk/>
            <pc:sldMk cId="4135595422" sldId="280"/>
            <ac:cxnSpMk id="21" creationId="{95485AFF-AB0D-E453-7FAD-2EFF743A312A}"/>
          </ac:cxnSpMkLst>
        </pc:cxnChg>
        <pc:cxnChg chg="add mod">
          <ac:chgData name="Tvrtko Pavić" userId="96360d79-5013-42e7-a48d-515cb9e7bcb4" providerId="ADAL" clId="{556ADC0F-2FDC-4721-8E9C-9E6B62F02D2C}" dt="2025-12-02T13:21:16.342" v="249" actId="1035"/>
          <ac:cxnSpMkLst>
            <pc:docMk/>
            <pc:sldMk cId="4135595422" sldId="280"/>
            <ac:cxnSpMk id="23" creationId="{662C075F-8E54-5640-62FA-DBE074FCF594}"/>
          </ac:cxnSpMkLst>
        </pc:cxnChg>
      </pc:sldChg>
      <pc:sldChg chg="add del">
        <pc:chgData name="Tvrtko Pavić" userId="96360d79-5013-42e7-a48d-515cb9e7bcb4" providerId="ADAL" clId="{556ADC0F-2FDC-4721-8E9C-9E6B62F02D2C}" dt="2025-12-02T13:34:25.569" v="304" actId="47"/>
        <pc:sldMkLst>
          <pc:docMk/>
          <pc:sldMk cId="1823954422" sldId="281"/>
        </pc:sldMkLst>
      </pc:sldChg>
      <pc:sldChg chg="addSp delSp modSp add mod ord">
        <pc:chgData name="Tvrtko Pavić" userId="96360d79-5013-42e7-a48d-515cb9e7bcb4" providerId="ADAL" clId="{556ADC0F-2FDC-4721-8E9C-9E6B62F02D2C}" dt="2025-12-02T15:13:52.735" v="1325" actId="465"/>
        <pc:sldMkLst>
          <pc:docMk/>
          <pc:sldMk cId="2697837477" sldId="281"/>
        </pc:sldMkLst>
        <pc:spChg chg="mod">
          <ac:chgData name="Tvrtko Pavić" userId="96360d79-5013-42e7-a48d-515cb9e7bcb4" providerId="ADAL" clId="{556ADC0F-2FDC-4721-8E9C-9E6B62F02D2C}" dt="2025-12-02T14:17:48.856" v="681" actId="164"/>
          <ac:spMkLst>
            <pc:docMk/>
            <pc:sldMk cId="2697837477" sldId="281"/>
            <ac:spMk id="9" creationId="{49EC7CCF-DB21-CD6D-4BD4-6B211BD7E859}"/>
          </ac:spMkLst>
        </pc:spChg>
        <pc:spChg chg="add mod">
          <ac:chgData name="Tvrtko Pavić" userId="96360d79-5013-42e7-a48d-515cb9e7bcb4" providerId="ADAL" clId="{556ADC0F-2FDC-4721-8E9C-9E6B62F02D2C}" dt="2025-12-02T15:13:46.737" v="1324" actId="14100"/>
          <ac:spMkLst>
            <pc:docMk/>
            <pc:sldMk cId="2697837477" sldId="281"/>
            <ac:spMk id="14" creationId="{77ACA539-8FD8-1237-F0E7-AF9CB35B72B8}"/>
          </ac:spMkLst>
        </pc:spChg>
        <pc:spChg chg="add mod">
          <ac:chgData name="Tvrtko Pavić" userId="96360d79-5013-42e7-a48d-515cb9e7bcb4" providerId="ADAL" clId="{556ADC0F-2FDC-4721-8E9C-9E6B62F02D2C}" dt="2025-12-02T14:20:39.524" v="834" actId="164"/>
          <ac:spMkLst>
            <pc:docMk/>
            <pc:sldMk cId="2697837477" sldId="281"/>
            <ac:spMk id="15" creationId="{57895CA5-05DC-087C-B1A5-0B486281BD79}"/>
          </ac:spMkLst>
        </pc:spChg>
        <pc:spChg chg="add mod">
          <ac:chgData name="Tvrtko Pavić" userId="96360d79-5013-42e7-a48d-515cb9e7bcb4" providerId="ADAL" clId="{556ADC0F-2FDC-4721-8E9C-9E6B62F02D2C}" dt="2025-12-02T14:18:20.763" v="708" actId="164"/>
          <ac:spMkLst>
            <pc:docMk/>
            <pc:sldMk cId="2697837477" sldId="281"/>
            <ac:spMk id="16" creationId="{18E705AA-9A1C-2EC8-DFB8-DF4B28C2EED5}"/>
          </ac:spMkLst>
        </pc:spChg>
        <pc:spChg chg="add mod">
          <ac:chgData name="Tvrtko Pavić" userId="96360d79-5013-42e7-a48d-515cb9e7bcb4" providerId="ADAL" clId="{556ADC0F-2FDC-4721-8E9C-9E6B62F02D2C}" dt="2025-12-02T14:34:38.297" v="920" actId="14100"/>
          <ac:spMkLst>
            <pc:docMk/>
            <pc:sldMk cId="2697837477" sldId="281"/>
            <ac:spMk id="24" creationId="{0707736F-8D79-C091-53D9-7CB84EAC9ED6}"/>
          </ac:spMkLst>
        </pc:spChg>
        <pc:grpChg chg="add mod">
          <ac:chgData name="Tvrtko Pavić" userId="96360d79-5013-42e7-a48d-515cb9e7bcb4" providerId="ADAL" clId="{556ADC0F-2FDC-4721-8E9C-9E6B62F02D2C}" dt="2025-12-02T14:34:35.210" v="919" actId="1038"/>
          <ac:grpSpMkLst>
            <pc:docMk/>
            <pc:sldMk cId="2697837477" sldId="281"/>
            <ac:grpSpMk id="17" creationId="{F5786F30-E68C-376A-2080-0F095990E1F1}"/>
          </ac:grpSpMkLst>
        </pc:grpChg>
        <pc:grpChg chg="add mod ord">
          <ac:chgData name="Tvrtko Pavić" userId="96360d79-5013-42e7-a48d-515cb9e7bcb4" providerId="ADAL" clId="{556ADC0F-2FDC-4721-8E9C-9E6B62F02D2C}" dt="2025-12-02T15:13:52.735" v="1325" actId="465"/>
          <ac:grpSpMkLst>
            <pc:docMk/>
            <pc:sldMk cId="2697837477" sldId="281"/>
            <ac:grpSpMk id="18" creationId="{475DB570-7559-B040-0B7B-E70372659401}"/>
          </ac:grpSpMkLst>
        </pc:grpChg>
        <pc:grpChg chg="add mod">
          <ac:chgData name="Tvrtko Pavić" userId="96360d79-5013-42e7-a48d-515cb9e7bcb4" providerId="ADAL" clId="{556ADC0F-2FDC-4721-8E9C-9E6B62F02D2C}" dt="2025-12-02T15:13:52.735" v="1325" actId="465"/>
          <ac:grpSpMkLst>
            <pc:docMk/>
            <pc:sldMk cId="2697837477" sldId="281"/>
            <ac:grpSpMk id="19" creationId="{7765097B-32ED-873C-97F5-5FD6A78E33FB}"/>
          </ac:grpSpMkLst>
        </pc:grpChg>
        <pc:grpChg chg="add mod">
          <ac:chgData name="Tvrtko Pavić" userId="96360d79-5013-42e7-a48d-515cb9e7bcb4" providerId="ADAL" clId="{556ADC0F-2FDC-4721-8E9C-9E6B62F02D2C}" dt="2025-12-02T14:34:35.210" v="919" actId="1038"/>
          <ac:grpSpMkLst>
            <pc:docMk/>
            <pc:sldMk cId="2697837477" sldId="281"/>
            <ac:grpSpMk id="22" creationId="{ABE503C0-4755-5A10-D08D-17441095E9F4}"/>
          </ac:grpSpMkLst>
        </pc:grpChg>
        <pc:picChg chg="add mod">
          <ac:chgData name="Tvrtko Pavić" userId="96360d79-5013-42e7-a48d-515cb9e7bcb4" providerId="ADAL" clId="{556ADC0F-2FDC-4721-8E9C-9E6B62F02D2C}" dt="2025-12-02T14:18:02.548" v="684" actId="164"/>
          <ac:picMkLst>
            <pc:docMk/>
            <pc:sldMk cId="2697837477" sldId="281"/>
            <ac:picMk id="5" creationId="{241ED52E-A671-EF3C-1FB8-46260394E11B}"/>
          </ac:picMkLst>
        </pc:picChg>
        <pc:picChg chg="add mod">
          <ac:chgData name="Tvrtko Pavić" userId="96360d79-5013-42e7-a48d-515cb9e7bcb4" providerId="ADAL" clId="{556ADC0F-2FDC-4721-8E9C-9E6B62F02D2C}" dt="2025-12-02T14:18:20.763" v="708" actId="164"/>
          <ac:picMkLst>
            <pc:docMk/>
            <pc:sldMk cId="2697837477" sldId="281"/>
            <ac:picMk id="8" creationId="{6CBD041F-B11E-1EA6-708F-01AAEE578FF2}"/>
          </ac:picMkLst>
        </pc:picChg>
        <pc:picChg chg="add mod">
          <ac:chgData name="Tvrtko Pavić" userId="96360d79-5013-42e7-a48d-515cb9e7bcb4" providerId="ADAL" clId="{556ADC0F-2FDC-4721-8E9C-9E6B62F02D2C}" dt="2025-12-02T14:17:48.856" v="681" actId="164"/>
          <ac:picMkLst>
            <pc:docMk/>
            <pc:sldMk cId="2697837477" sldId="281"/>
            <ac:picMk id="13" creationId="{A16D398D-EF56-E69C-CED0-6E83B3A2CB6C}"/>
          </ac:picMkLst>
        </pc:picChg>
        <pc:picChg chg="add mod">
          <ac:chgData name="Tvrtko Pavić" userId="96360d79-5013-42e7-a48d-515cb9e7bcb4" providerId="ADAL" clId="{556ADC0F-2FDC-4721-8E9C-9E6B62F02D2C}" dt="2025-12-02T14:20:39.524" v="834" actId="164"/>
          <ac:picMkLst>
            <pc:docMk/>
            <pc:sldMk cId="2697837477" sldId="281"/>
            <ac:picMk id="21" creationId="{F73C6E8A-384B-35F3-B8A3-72F76A329E59}"/>
          </ac:picMkLst>
        </pc:picChg>
      </pc:sldChg>
      <pc:sldChg chg="add del">
        <pc:chgData name="Tvrtko Pavić" userId="96360d79-5013-42e7-a48d-515cb9e7bcb4" providerId="ADAL" clId="{556ADC0F-2FDC-4721-8E9C-9E6B62F02D2C}" dt="2025-12-02T13:34:27.333" v="305" actId="47"/>
        <pc:sldMkLst>
          <pc:docMk/>
          <pc:sldMk cId="3192632405" sldId="282"/>
        </pc:sldMkLst>
      </pc:sldChg>
      <pc:sldChg chg="add ord">
        <pc:chgData name="Tvrtko Pavić" userId="96360d79-5013-42e7-a48d-515cb9e7bcb4" providerId="ADAL" clId="{556ADC0F-2FDC-4721-8E9C-9E6B62F02D2C}" dt="2025-12-02T15:10:07.649" v="1316"/>
        <pc:sldMkLst>
          <pc:docMk/>
          <pc:sldMk cId="874467695" sldId="304"/>
        </pc:sldMkLst>
      </pc:sldChg>
      <pc:sldChg chg="addSp modSp new mod ord">
        <pc:chgData name="Tvrtko Pavić" userId="96360d79-5013-42e7-a48d-515cb9e7bcb4" providerId="ADAL" clId="{556ADC0F-2FDC-4721-8E9C-9E6B62F02D2C}" dt="2025-12-02T14:41:17.864" v="1049"/>
        <pc:sldMkLst>
          <pc:docMk/>
          <pc:sldMk cId="2247821418" sldId="305"/>
        </pc:sldMkLst>
        <pc:spChg chg="mod">
          <ac:chgData name="Tvrtko Pavić" userId="96360d79-5013-42e7-a48d-515cb9e7bcb4" providerId="ADAL" clId="{556ADC0F-2FDC-4721-8E9C-9E6B62F02D2C}" dt="2025-12-02T14:37:40.759" v="954" actId="20577"/>
          <ac:spMkLst>
            <pc:docMk/>
            <pc:sldMk cId="2247821418" sldId="305"/>
            <ac:spMk id="2" creationId="{DB80BCAE-F330-2C16-5646-4DD0EC2A194E}"/>
          </ac:spMkLst>
        </pc:spChg>
        <pc:spChg chg="add mod">
          <ac:chgData name="Tvrtko Pavić" userId="96360d79-5013-42e7-a48d-515cb9e7bcb4" providerId="ADAL" clId="{556ADC0F-2FDC-4721-8E9C-9E6B62F02D2C}" dt="2025-12-02T14:38:58.101" v="1041" actId="1036"/>
          <ac:spMkLst>
            <pc:docMk/>
            <pc:sldMk cId="2247821418" sldId="305"/>
            <ac:spMk id="4" creationId="{FAE205F5-6BCC-42B4-9F98-C0AEC39F6EE2}"/>
          </ac:spMkLst>
        </pc:spChg>
        <pc:spChg chg="add mod">
          <ac:chgData name="Tvrtko Pavić" userId="96360d79-5013-42e7-a48d-515cb9e7bcb4" providerId="ADAL" clId="{556ADC0F-2FDC-4721-8E9C-9E6B62F02D2C}" dt="2025-12-02T14:38:55.176" v="1029" actId="1036"/>
          <ac:spMkLst>
            <pc:docMk/>
            <pc:sldMk cId="2247821418" sldId="305"/>
            <ac:spMk id="6" creationId="{3C22EB6A-EF4D-C284-5441-15D8F2B09BE8}"/>
          </ac:spMkLst>
        </pc:spChg>
        <pc:spChg chg="add mod">
          <ac:chgData name="Tvrtko Pavić" userId="96360d79-5013-42e7-a48d-515cb9e7bcb4" providerId="ADAL" clId="{556ADC0F-2FDC-4721-8E9C-9E6B62F02D2C}" dt="2025-12-02T14:39:53.920" v="1045" actId="403"/>
          <ac:spMkLst>
            <pc:docMk/>
            <pc:sldMk cId="2247821418" sldId="305"/>
            <ac:spMk id="9" creationId="{B15355F4-5D9F-CB40-1670-52158633CB40}"/>
          </ac:spMkLst>
        </pc:spChg>
        <pc:graphicFrameChg chg="add mod">
          <ac:chgData name="Tvrtko Pavić" userId="96360d79-5013-42e7-a48d-515cb9e7bcb4" providerId="ADAL" clId="{556ADC0F-2FDC-4721-8E9C-9E6B62F02D2C}" dt="2025-12-02T14:38:31.001" v="1008" actId="1036"/>
          <ac:graphicFrameMkLst>
            <pc:docMk/>
            <pc:sldMk cId="2247821418" sldId="305"/>
            <ac:graphicFrameMk id="7" creationId="{1D315AA0-158E-86C1-E165-53AD14F74621}"/>
          </ac:graphicFrameMkLst>
        </pc:graphicFrameChg>
        <pc:picChg chg="add mod">
          <ac:chgData name="Tvrtko Pavić" userId="96360d79-5013-42e7-a48d-515cb9e7bcb4" providerId="ADAL" clId="{556ADC0F-2FDC-4721-8E9C-9E6B62F02D2C}" dt="2025-12-02T14:38:08.432" v="955" actId="1076"/>
          <ac:picMkLst>
            <pc:docMk/>
            <pc:sldMk cId="2247821418" sldId="305"/>
            <ac:picMk id="3" creationId="{74887690-E8C6-C303-DD61-4F745ACCD318}"/>
          </ac:picMkLst>
        </pc:picChg>
        <pc:picChg chg="add mod">
          <ac:chgData name="Tvrtko Pavić" userId="96360d79-5013-42e7-a48d-515cb9e7bcb4" providerId="ADAL" clId="{556ADC0F-2FDC-4721-8E9C-9E6B62F02D2C}" dt="2025-12-02T14:38:58.101" v="1041" actId="1036"/>
          <ac:picMkLst>
            <pc:docMk/>
            <pc:sldMk cId="2247821418" sldId="305"/>
            <ac:picMk id="5" creationId="{4F57E11F-5AA6-4BFB-A350-FA10F130CE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dirty="0"/>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a:t>
            </a:fld>
            <a:endParaRPr lang="en-US" dirty="0"/>
          </a:p>
        </p:txBody>
      </p:sp>
    </p:spTree>
    <p:extLst>
      <p:ext uri="{BB962C8B-B14F-4D97-AF65-F5344CB8AC3E}">
        <p14:creationId xmlns:p14="http://schemas.microsoft.com/office/powerpoint/2010/main" val="2315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13</a:t>
            </a:fld>
            <a:endParaRPr lang="en-US" dirty="0"/>
          </a:p>
        </p:txBody>
      </p:sp>
    </p:spTree>
    <p:extLst>
      <p:ext uri="{BB962C8B-B14F-4D97-AF65-F5344CB8AC3E}">
        <p14:creationId xmlns:p14="http://schemas.microsoft.com/office/powerpoint/2010/main" val="10970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14</a:t>
            </a:fld>
            <a:endParaRPr lang="en-US" dirty="0"/>
          </a:p>
        </p:txBody>
      </p:sp>
    </p:spTree>
    <p:extLst>
      <p:ext uri="{BB962C8B-B14F-4D97-AF65-F5344CB8AC3E}">
        <p14:creationId xmlns:p14="http://schemas.microsoft.com/office/powerpoint/2010/main" val="2028662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15</a:t>
            </a:fld>
            <a:endParaRPr lang="en-US" dirty="0"/>
          </a:p>
        </p:txBody>
      </p:sp>
    </p:spTree>
    <p:extLst>
      <p:ext uri="{BB962C8B-B14F-4D97-AF65-F5344CB8AC3E}">
        <p14:creationId xmlns:p14="http://schemas.microsoft.com/office/powerpoint/2010/main" val="2841069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Arecibo, Puerto Rico </a:t>
            </a:r>
          </a:p>
        </p:txBody>
      </p:sp>
      <p:sp>
        <p:nvSpPr>
          <p:cNvPr id="4" name="Slide Number Placeholder 3"/>
          <p:cNvSpPr>
            <a:spLocks noGrp="1"/>
          </p:cNvSpPr>
          <p:nvPr>
            <p:ph type="sldNum" sz="quarter" idx="5"/>
          </p:nvPr>
        </p:nvSpPr>
        <p:spPr/>
        <p:txBody>
          <a:bodyPr/>
          <a:lstStyle/>
          <a:p>
            <a:fld id="{8EDC0C92-97E4-9540-AC90-F1BBF91896C7}" type="slidenum">
              <a:rPr lang="en-US" smtClean="0"/>
              <a:t>16</a:t>
            </a:fld>
            <a:endParaRPr lang="en-US" dirty="0"/>
          </a:p>
        </p:txBody>
      </p:sp>
    </p:spTree>
    <p:extLst>
      <p:ext uri="{BB962C8B-B14F-4D97-AF65-F5344CB8AC3E}">
        <p14:creationId xmlns:p14="http://schemas.microsoft.com/office/powerpoint/2010/main" val="72997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17</a:t>
            </a:fld>
            <a:endParaRPr lang="en-US" dirty="0"/>
          </a:p>
        </p:txBody>
      </p:sp>
    </p:spTree>
    <p:extLst>
      <p:ext uri="{BB962C8B-B14F-4D97-AF65-F5344CB8AC3E}">
        <p14:creationId xmlns:p14="http://schemas.microsoft.com/office/powerpoint/2010/main" val="36506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18</a:t>
            </a:fld>
            <a:endParaRPr lang="en-US" dirty="0"/>
          </a:p>
        </p:txBody>
      </p:sp>
    </p:spTree>
    <p:extLst>
      <p:ext uri="{BB962C8B-B14F-4D97-AF65-F5344CB8AC3E}">
        <p14:creationId xmlns:p14="http://schemas.microsoft.com/office/powerpoint/2010/main" val="2525513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19</a:t>
            </a:fld>
            <a:endParaRPr lang="en-US" dirty="0"/>
          </a:p>
        </p:txBody>
      </p:sp>
    </p:spTree>
    <p:extLst>
      <p:ext uri="{BB962C8B-B14F-4D97-AF65-F5344CB8AC3E}">
        <p14:creationId xmlns:p14="http://schemas.microsoft.com/office/powerpoint/2010/main" val="167422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2</a:t>
            </a:fld>
            <a:endParaRPr lang="en-US" dirty="0"/>
          </a:p>
        </p:txBody>
      </p:sp>
    </p:spTree>
    <p:extLst>
      <p:ext uri="{BB962C8B-B14F-4D97-AF65-F5344CB8AC3E}">
        <p14:creationId xmlns:p14="http://schemas.microsoft.com/office/powerpoint/2010/main" val="223405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47AE-C7C0-96BC-8D45-1A58232DE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8688F-680B-46CB-3C60-49CD5E3D7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09367-BDB0-E22F-40E9-0BE6082D1C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40B576-3E93-A4F1-9A35-914C865A155B}"/>
              </a:ext>
            </a:extLst>
          </p:cNvPr>
          <p:cNvSpPr>
            <a:spLocks noGrp="1"/>
          </p:cNvSpPr>
          <p:nvPr>
            <p:ph type="sldNum" sz="quarter" idx="5"/>
          </p:nvPr>
        </p:nvSpPr>
        <p:spPr/>
        <p:txBody>
          <a:bodyPr/>
          <a:lstStyle/>
          <a:p>
            <a:fld id="{8EDC0C92-97E4-9540-AC90-F1BBF91896C7}" type="slidenum">
              <a:rPr lang="en-US" smtClean="0"/>
              <a:t>4</a:t>
            </a:fld>
            <a:endParaRPr lang="en-US" dirty="0"/>
          </a:p>
        </p:txBody>
      </p:sp>
    </p:spTree>
    <p:extLst>
      <p:ext uri="{BB962C8B-B14F-4D97-AF65-F5344CB8AC3E}">
        <p14:creationId xmlns:p14="http://schemas.microsoft.com/office/powerpoint/2010/main" val="231559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6C50-AFD9-E62B-3184-EF7435CA6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3A691-A642-AC76-E955-FA4DDDF5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EEDFA-CD36-6E6B-982A-4D9CC33D3D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C5BEBF-2316-81B8-7C03-92527B408E1F}"/>
              </a:ext>
            </a:extLst>
          </p:cNvPr>
          <p:cNvSpPr>
            <a:spLocks noGrp="1"/>
          </p:cNvSpPr>
          <p:nvPr>
            <p:ph type="sldNum" sz="quarter" idx="5"/>
          </p:nvPr>
        </p:nvSpPr>
        <p:spPr/>
        <p:txBody>
          <a:bodyPr/>
          <a:lstStyle/>
          <a:p>
            <a:fld id="{8EDC0C92-97E4-9540-AC90-F1BBF91896C7}" type="slidenum">
              <a:rPr lang="en-US" smtClean="0"/>
              <a:t>6</a:t>
            </a:fld>
            <a:endParaRPr lang="en-US" dirty="0"/>
          </a:p>
        </p:txBody>
      </p:sp>
    </p:spTree>
    <p:extLst>
      <p:ext uri="{BB962C8B-B14F-4D97-AF65-F5344CB8AC3E}">
        <p14:creationId xmlns:p14="http://schemas.microsoft.com/office/powerpoint/2010/main" val="275319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7</a:t>
            </a:fld>
            <a:endParaRPr lang="en-US" dirty="0"/>
          </a:p>
        </p:txBody>
      </p:sp>
    </p:spTree>
    <p:extLst>
      <p:ext uri="{BB962C8B-B14F-4D97-AF65-F5344CB8AC3E}">
        <p14:creationId xmlns:p14="http://schemas.microsoft.com/office/powerpoint/2010/main" val="214298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8</a:t>
            </a:fld>
            <a:endParaRPr lang="en-US" dirty="0"/>
          </a:p>
        </p:txBody>
      </p:sp>
    </p:spTree>
    <p:extLst>
      <p:ext uri="{BB962C8B-B14F-4D97-AF65-F5344CB8AC3E}">
        <p14:creationId xmlns:p14="http://schemas.microsoft.com/office/powerpoint/2010/main" val="381973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10</a:t>
            </a:fld>
            <a:endParaRPr lang="en-US" dirty="0"/>
          </a:p>
        </p:txBody>
      </p:sp>
    </p:spTree>
    <p:extLst>
      <p:ext uri="{BB962C8B-B14F-4D97-AF65-F5344CB8AC3E}">
        <p14:creationId xmlns:p14="http://schemas.microsoft.com/office/powerpoint/2010/main" val="345949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11</a:t>
            </a:fld>
            <a:endParaRPr lang="en-US" dirty="0"/>
          </a:p>
        </p:txBody>
      </p:sp>
    </p:spTree>
    <p:extLst>
      <p:ext uri="{BB962C8B-B14F-4D97-AF65-F5344CB8AC3E}">
        <p14:creationId xmlns:p14="http://schemas.microsoft.com/office/powerpoint/2010/main" val="266652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12</a:t>
            </a:fld>
            <a:endParaRPr lang="en-US" dirty="0"/>
          </a:p>
        </p:txBody>
      </p:sp>
    </p:spTree>
    <p:extLst>
      <p:ext uri="{BB962C8B-B14F-4D97-AF65-F5344CB8AC3E}">
        <p14:creationId xmlns:p14="http://schemas.microsoft.com/office/powerpoint/2010/main" val="363910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1257678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473" t="483" r="4344" b="5617"/>
          <a:stretch/>
        </p:blipFill>
        <p:spPr>
          <a:xfrm>
            <a:off x="0" y="874540"/>
            <a:ext cx="6183086" cy="59931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Slika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306640"/>
            <a:ext cx="10564238" cy="548088"/>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128" userDrawn="1">
          <p15:clr>
            <a:srgbClr val="F26B43"/>
          </p15:clr>
        </p15:guide>
        <p15:guide id="4" orient="horz" pos="3936" userDrawn="1">
          <p15:clr>
            <a:srgbClr val="F26B43"/>
          </p15:clr>
        </p15:guide>
        <p15:guide id="5" pos="384" userDrawn="1">
          <p15:clr>
            <a:srgbClr val="F26B43"/>
          </p15:clr>
        </p15:guide>
        <p15:guide id="6"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esa.int/ESA_Multimedia/Images/2002/02/Redu_facilities"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en.wikipedia.org/wiki/Ground_segmen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nasa.gov/smallsat-institute/sst-soa/ground-data-systems-and-mission-operations/" TargetMode="Externa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F0268-B116-E758-9943-AC706DA83CB7}"/>
              </a:ext>
            </a:extLst>
          </p:cNvPr>
          <p:cNvSpPr>
            <a:spLocks noGrp="1"/>
          </p:cNvSpPr>
          <p:nvPr>
            <p:ph type="title"/>
          </p:nvPr>
        </p:nvSpPr>
        <p:spPr/>
        <p:txBody>
          <a:bodyPr>
            <a:normAutofit fontScale="90000"/>
          </a:bodyPr>
          <a:lstStyle/>
          <a:p>
            <a:r>
              <a:rPr lang="en-US"/>
              <a:t>Satellite Communication Systems</a:t>
            </a:r>
            <a:endParaRPr lang="en-US" dirty="0"/>
          </a:p>
        </p:txBody>
      </p:sp>
    </p:spTree>
    <p:extLst>
      <p:ext uri="{BB962C8B-B14F-4D97-AF65-F5344CB8AC3E}">
        <p14:creationId xmlns:p14="http://schemas.microsoft.com/office/powerpoint/2010/main" val="4005567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ASTRA 1N example – Components on the receiving side</a:t>
            </a:r>
          </a:p>
        </p:txBody>
      </p:sp>
      <p:pic>
        <p:nvPicPr>
          <p:cNvPr id="4" name="Picture 3">
            <a:extLst>
              <a:ext uri="{FF2B5EF4-FFF2-40B4-BE49-F238E27FC236}">
                <a16:creationId xmlns:a16="http://schemas.microsoft.com/office/drawing/2014/main" id="{697FD8BD-3B0C-D6A5-A9D2-FDE42CD4EFD7}"/>
              </a:ext>
            </a:extLst>
          </p:cNvPr>
          <p:cNvPicPr>
            <a:picLocks noChangeAspect="1"/>
          </p:cNvPicPr>
          <p:nvPr/>
        </p:nvPicPr>
        <p:blipFill>
          <a:blip r:embed="rId3"/>
          <a:srcRect l="33594" t="18240" r="39822" b="26110"/>
          <a:stretch/>
        </p:blipFill>
        <p:spPr>
          <a:xfrm>
            <a:off x="4383094" y="1796964"/>
            <a:ext cx="1323579" cy="1014729"/>
          </a:xfrm>
          <a:prstGeom prst="rect">
            <a:avLst/>
          </a:prstGeom>
        </p:spPr>
      </p:pic>
      <p:sp>
        <p:nvSpPr>
          <p:cNvPr id="5" name="TextBox 4">
            <a:extLst>
              <a:ext uri="{FF2B5EF4-FFF2-40B4-BE49-F238E27FC236}">
                <a16:creationId xmlns:a16="http://schemas.microsoft.com/office/drawing/2014/main" id="{8401C040-3985-F794-7459-0BA733F7F549}"/>
              </a:ext>
            </a:extLst>
          </p:cNvPr>
          <p:cNvSpPr txBox="1"/>
          <p:nvPr/>
        </p:nvSpPr>
        <p:spPr>
          <a:xfrm>
            <a:off x="2039546" y="1799336"/>
            <a:ext cx="729623" cy="276999"/>
          </a:xfrm>
          <a:prstGeom prst="rect">
            <a:avLst/>
          </a:prstGeom>
          <a:noFill/>
        </p:spPr>
        <p:txBody>
          <a:bodyPr wrap="none" rtlCol="0">
            <a:spAutoFit/>
          </a:bodyPr>
          <a:lstStyle/>
          <a:p>
            <a:r>
              <a:rPr lang="en-US" sz="1200" b="1" dirty="0"/>
              <a:t>Antenna</a:t>
            </a:r>
          </a:p>
        </p:txBody>
      </p:sp>
      <p:sp>
        <p:nvSpPr>
          <p:cNvPr id="6" name="TextBox 5">
            <a:extLst>
              <a:ext uri="{FF2B5EF4-FFF2-40B4-BE49-F238E27FC236}">
                <a16:creationId xmlns:a16="http://schemas.microsoft.com/office/drawing/2014/main" id="{67B80872-AFE0-E52D-E463-931FFBBCCB60}"/>
              </a:ext>
            </a:extLst>
          </p:cNvPr>
          <p:cNvSpPr txBox="1"/>
          <p:nvPr/>
        </p:nvSpPr>
        <p:spPr>
          <a:xfrm>
            <a:off x="6243666" y="1796966"/>
            <a:ext cx="797206" cy="461665"/>
          </a:xfrm>
          <a:prstGeom prst="rect">
            <a:avLst/>
          </a:prstGeom>
          <a:noFill/>
        </p:spPr>
        <p:txBody>
          <a:bodyPr wrap="none" rtlCol="0">
            <a:spAutoFit/>
          </a:bodyPr>
          <a:lstStyle/>
          <a:p>
            <a:r>
              <a:rPr lang="en-US" sz="1200" b="1" dirty="0"/>
              <a:t>LNB </a:t>
            </a:r>
          </a:p>
          <a:p>
            <a:r>
              <a:rPr lang="en-US" sz="1200" b="1" dirty="0"/>
              <a:t>converter</a:t>
            </a:r>
          </a:p>
        </p:txBody>
      </p:sp>
      <p:sp>
        <p:nvSpPr>
          <p:cNvPr id="7" name="TextBox 6">
            <a:extLst>
              <a:ext uri="{FF2B5EF4-FFF2-40B4-BE49-F238E27FC236}">
                <a16:creationId xmlns:a16="http://schemas.microsoft.com/office/drawing/2014/main" id="{EBECDCE0-577D-48BA-2243-9BF46F8A257F}"/>
              </a:ext>
            </a:extLst>
          </p:cNvPr>
          <p:cNvSpPr txBox="1"/>
          <p:nvPr/>
        </p:nvSpPr>
        <p:spPr>
          <a:xfrm>
            <a:off x="10461086" y="1798362"/>
            <a:ext cx="1104341" cy="646331"/>
          </a:xfrm>
          <a:prstGeom prst="rect">
            <a:avLst/>
          </a:prstGeom>
          <a:noFill/>
        </p:spPr>
        <p:txBody>
          <a:bodyPr wrap="none" rtlCol="0">
            <a:spAutoFit/>
          </a:bodyPr>
          <a:lstStyle/>
          <a:p>
            <a:r>
              <a:rPr lang="en-US" sz="1200" b="1" dirty="0"/>
              <a:t>Satellite </a:t>
            </a:r>
          </a:p>
          <a:p>
            <a:r>
              <a:rPr lang="en-US" sz="1200" b="1" dirty="0"/>
              <a:t>Receiver / IDU</a:t>
            </a:r>
          </a:p>
          <a:p>
            <a:r>
              <a:rPr lang="en-US" sz="1200" b="1" dirty="0"/>
              <a:t>(Indoor Unit)</a:t>
            </a:r>
          </a:p>
        </p:txBody>
      </p:sp>
      <p:sp>
        <p:nvSpPr>
          <p:cNvPr id="8" name="TextBox 7">
            <a:extLst>
              <a:ext uri="{FF2B5EF4-FFF2-40B4-BE49-F238E27FC236}">
                <a16:creationId xmlns:a16="http://schemas.microsoft.com/office/drawing/2014/main" id="{35F81856-4256-1C7D-D5C3-2DB09A4ADD28}"/>
              </a:ext>
            </a:extLst>
          </p:cNvPr>
          <p:cNvSpPr txBox="1"/>
          <p:nvPr/>
        </p:nvSpPr>
        <p:spPr>
          <a:xfrm>
            <a:off x="4383094" y="2929599"/>
            <a:ext cx="3383280" cy="2862322"/>
          </a:xfrm>
          <a:prstGeom prst="rect">
            <a:avLst/>
          </a:prstGeom>
          <a:noFill/>
        </p:spPr>
        <p:txBody>
          <a:bodyPr wrap="square">
            <a:spAutoFit/>
          </a:bodyPr>
          <a:lstStyle/>
          <a:p>
            <a:pPr marL="285750" indent="-285750">
              <a:buFont typeface="Wingdings" panose="05000000000000000000" pitchFamily="2" charset="2"/>
              <a:buChar char="§"/>
            </a:pPr>
            <a:r>
              <a:rPr lang="en-US" sz="1200" dirty="0">
                <a:solidFill>
                  <a:srgbClr val="000000"/>
                </a:solidFill>
                <a:latin typeface="+mn-lt"/>
                <a:ea typeface="+mn-ea"/>
                <a:cs typeface="+mn-cs"/>
              </a:rPr>
              <a:t>On the receiving side there is a LNB – Low-Noise Block Down converter connected to the parabolic antenna. </a:t>
            </a:r>
          </a:p>
          <a:p>
            <a:pPr marL="285750" indent="-285750">
              <a:buFont typeface="Wingdings" panose="05000000000000000000" pitchFamily="2" charset="2"/>
              <a:buChar char="§"/>
            </a:pPr>
            <a:r>
              <a:rPr lang="en-US" sz="1200" dirty="0">
                <a:solidFill>
                  <a:srgbClr val="000000"/>
                </a:solidFill>
                <a:latin typeface="+mn-lt"/>
                <a:ea typeface="+mn-ea"/>
                <a:cs typeface="+mn-cs"/>
              </a:rPr>
              <a:t>LNB converts the Ku band to a frequency range from 950 MHZ to 2150 MHz (L-Band). </a:t>
            </a:r>
          </a:p>
          <a:p>
            <a:pPr marL="285750" indent="-285750">
              <a:buFont typeface="Wingdings" panose="05000000000000000000" pitchFamily="2" charset="2"/>
              <a:buChar char="§"/>
            </a:pPr>
            <a:r>
              <a:rPr lang="en-US" sz="1200" dirty="0">
                <a:solidFill>
                  <a:srgbClr val="000000"/>
                </a:solidFill>
                <a:latin typeface="+mn-lt"/>
                <a:ea typeface="+mn-ea"/>
                <a:cs typeface="+mn-cs"/>
              </a:rPr>
              <a:t>LNB is further characterized by </a:t>
            </a:r>
          </a:p>
          <a:p>
            <a:pPr marL="742950" lvl="1" indent="-285750">
              <a:buFont typeface="Wingdings" panose="05000000000000000000" pitchFamily="2" charset="2"/>
              <a:buChar char="§"/>
            </a:pPr>
            <a:r>
              <a:rPr lang="en-US" sz="1200" dirty="0">
                <a:solidFill>
                  <a:srgbClr val="000000"/>
                </a:solidFill>
                <a:latin typeface="+mn-lt"/>
                <a:ea typeface="+mn-ea"/>
                <a:cs typeface="+mn-cs"/>
              </a:rPr>
              <a:t>Gain – for this application, usual is from 50 dB to 70 dB</a:t>
            </a:r>
          </a:p>
          <a:p>
            <a:pPr marL="742950" lvl="1" indent="-285750">
              <a:buFont typeface="Wingdings" panose="05000000000000000000" pitchFamily="2" charset="2"/>
              <a:buChar char="§"/>
            </a:pPr>
            <a:r>
              <a:rPr lang="en-US" sz="1200" dirty="0">
                <a:solidFill>
                  <a:srgbClr val="000000"/>
                </a:solidFill>
                <a:latin typeface="+mn-lt"/>
                <a:ea typeface="+mn-ea"/>
                <a:cs typeface="+mn-cs"/>
              </a:rPr>
              <a:t>Filters – usually LTE filters are applied</a:t>
            </a:r>
          </a:p>
          <a:p>
            <a:pPr marL="742950" lvl="1" indent="-285750">
              <a:buFont typeface="Wingdings" panose="05000000000000000000" pitchFamily="2" charset="2"/>
              <a:buChar char="§"/>
            </a:pPr>
            <a:r>
              <a:rPr lang="en-US" sz="1200" dirty="0">
                <a:solidFill>
                  <a:srgbClr val="000000"/>
                </a:solidFill>
                <a:latin typeface="+mn-lt"/>
                <a:ea typeface="+mn-ea"/>
                <a:cs typeface="+mn-cs"/>
              </a:rPr>
              <a:t>Cross Pol. Isolation – usually between 22 dB and 25 dB (the higher the better)</a:t>
            </a:r>
          </a:p>
          <a:p>
            <a:pPr marL="742950" lvl="1" indent="-285750">
              <a:buFont typeface="Wingdings" panose="05000000000000000000" pitchFamily="2" charset="2"/>
              <a:buChar char="§"/>
            </a:pPr>
            <a:r>
              <a:rPr lang="en-US" sz="1200" dirty="0">
                <a:solidFill>
                  <a:srgbClr val="000000"/>
                </a:solidFill>
                <a:latin typeface="+mn-lt"/>
                <a:ea typeface="+mn-ea"/>
                <a:cs typeface="+mn-cs"/>
              </a:rPr>
              <a:t>Noise figure – usually below 0.5dB (the lower the better)</a:t>
            </a:r>
          </a:p>
          <a:p>
            <a:pPr marL="742950" lvl="1" indent="-285750">
              <a:buFont typeface="Wingdings" panose="05000000000000000000" pitchFamily="2" charset="2"/>
              <a:buChar char="§"/>
            </a:pPr>
            <a:r>
              <a:rPr lang="en-US" sz="1200" dirty="0">
                <a:solidFill>
                  <a:srgbClr val="000000"/>
                </a:solidFill>
                <a:latin typeface="+mn-lt"/>
                <a:ea typeface="+mn-ea"/>
                <a:cs typeface="+mn-cs"/>
              </a:rPr>
              <a:t>Return loss, L/O, required power supply…</a:t>
            </a:r>
          </a:p>
        </p:txBody>
      </p:sp>
      <p:pic>
        <p:nvPicPr>
          <p:cNvPr id="9" name="Picture 8">
            <a:extLst>
              <a:ext uri="{FF2B5EF4-FFF2-40B4-BE49-F238E27FC236}">
                <a16:creationId xmlns:a16="http://schemas.microsoft.com/office/drawing/2014/main" id="{A34455D7-3F05-9A3A-9738-EFE571F469CB}"/>
              </a:ext>
            </a:extLst>
          </p:cNvPr>
          <p:cNvPicPr>
            <a:picLocks noChangeAspect="1"/>
          </p:cNvPicPr>
          <p:nvPr/>
        </p:nvPicPr>
        <p:blipFill>
          <a:blip r:embed="rId3"/>
          <a:srcRect t="6688" r="74722" b="14766"/>
          <a:stretch/>
        </p:blipFill>
        <p:spPr>
          <a:xfrm>
            <a:off x="617711" y="1798150"/>
            <a:ext cx="875497" cy="996317"/>
          </a:xfrm>
          <a:prstGeom prst="rect">
            <a:avLst/>
          </a:prstGeom>
        </p:spPr>
      </p:pic>
      <p:pic>
        <p:nvPicPr>
          <p:cNvPr id="10" name="Picture 9">
            <a:extLst>
              <a:ext uri="{FF2B5EF4-FFF2-40B4-BE49-F238E27FC236}">
                <a16:creationId xmlns:a16="http://schemas.microsoft.com/office/drawing/2014/main" id="{B507FDB0-0402-19A3-F7C4-6B9591790D1E}"/>
              </a:ext>
            </a:extLst>
          </p:cNvPr>
          <p:cNvPicPr>
            <a:picLocks noChangeAspect="1"/>
          </p:cNvPicPr>
          <p:nvPr/>
        </p:nvPicPr>
        <p:blipFill>
          <a:blip r:embed="rId3"/>
          <a:srcRect l="67267" t="27524" b="29558"/>
          <a:stretch/>
        </p:blipFill>
        <p:spPr>
          <a:xfrm>
            <a:off x="8198924" y="1799336"/>
            <a:ext cx="1629732" cy="782586"/>
          </a:xfrm>
          <a:prstGeom prst="rect">
            <a:avLst/>
          </a:prstGeom>
        </p:spPr>
      </p:pic>
      <p:sp>
        <p:nvSpPr>
          <p:cNvPr id="11" name="TextBox 10">
            <a:extLst>
              <a:ext uri="{FF2B5EF4-FFF2-40B4-BE49-F238E27FC236}">
                <a16:creationId xmlns:a16="http://schemas.microsoft.com/office/drawing/2014/main" id="{20D1C731-997A-E532-533C-5E4DE42B5E3D}"/>
              </a:ext>
            </a:extLst>
          </p:cNvPr>
          <p:cNvSpPr txBox="1"/>
          <p:nvPr/>
        </p:nvSpPr>
        <p:spPr>
          <a:xfrm>
            <a:off x="617621" y="2929599"/>
            <a:ext cx="3383280" cy="1384995"/>
          </a:xfrm>
          <a:prstGeom prst="rect">
            <a:avLst/>
          </a:prstGeom>
          <a:noFill/>
        </p:spPr>
        <p:txBody>
          <a:bodyPr wrap="square">
            <a:spAutoFit/>
          </a:bodyPr>
          <a:lstStyle/>
          <a:p>
            <a:pPr marL="285750" indent="-285750">
              <a:buFont typeface="Wingdings" panose="05000000000000000000" pitchFamily="2" charset="2"/>
              <a:buChar char="§"/>
            </a:pPr>
            <a:r>
              <a:rPr lang="en-US" sz="1200" dirty="0">
                <a:solidFill>
                  <a:srgbClr val="000000"/>
                </a:solidFill>
                <a:latin typeface="+mn-lt"/>
                <a:ea typeface="+mn-ea"/>
                <a:cs typeface="+mn-cs"/>
              </a:rPr>
              <a:t>Antenna characteristics are determined by type of signal received</a:t>
            </a:r>
          </a:p>
          <a:p>
            <a:pPr marL="285750" indent="-285750">
              <a:buFont typeface="Wingdings" panose="05000000000000000000" pitchFamily="2" charset="2"/>
              <a:buChar char="§"/>
            </a:pPr>
            <a:r>
              <a:rPr lang="en-US" sz="1200" dirty="0">
                <a:solidFill>
                  <a:srgbClr val="000000"/>
                </a:solidFill>
              </a:rPr>
              <a:t>For Astra 1N, we have Ku band with EIRP of anywhere between 45dBW to 51dBW which would equate to need for parabolic antenna size from 90 to 55cm</a:t>
            </a:r>
          </a:p>
          <a:p>
            <a:pPr marL="285750" indent="-285750">
              <a:buFont typeface="Wingdings" panose="05000000000000000000" pitchFamily="2" charset="2"/>
              <a:buChar char="§"/>
            </a:pPr>
            <a:r>
              <a:rPr lang="en-US" sz="1200" dirty="0">
                <a:solidFill>
                  <a:srgbClr val="000000"/>
                </a:solidFill>
                <a:latin typeface="+mn-lt"/>
                <a:ea typeface="+mn-ea"/>
                <a:cs typeface="+mn-cs"/>
              </a:rPr>
              <a:t>~Dish size (with noise figure of 0.7dB)</a:t>
            </a:r>
          </a:p>
        </p:txBody>
      </p:sp>
      <p:sp>
        <p:nvSpPr>
          <p:cNvPr id="12" name="TextBox 11">
            <a:extLst>
              <a:ext uri="{FF2B5EF4-FFF2-40B4-BE49-F238E27FC236}">
                <a16:creationId xmlns:a16="http://schemas.microsoft.com/office/drawing/2014/main" id="{3260A8DF-6962-63CE-2A6D-85E0339C3A91}"/>
              </a:ext>
            </a:extLst>
          </p:cNvPr>
          <p:cNvSpPr txBox="1"/>
          <p:nvPr/>
        </p:nvSpPr>
        <p:spPr>
          <a:xfrm>
            <a:off x="8198924" y="2929599"/>
            <a:ext cx="3383280" cy="2492990"/>
          </a:xfrm>
          <a:prstGeom prst="rect">
            <a:avLst/>
          </a:prstGeom>
          <a:noFill/>
        </p:spPr>
        <p:txBody>
          <a:bodyPr wrap="square">
            <a:spAutoFit/>
          </a:bodyPr>
          <a:lstStyle/>
          <a:p>
            <a:pPr marL="285750" indent="-285750">
              <a:buFont typeface="Wingdings" panose="05000000000000000000" pitchFamily="2" charset="2"/>
              <a:buChar char="§"/>
            </a:pPr>
            <a:r>
              <a:rPr lang="en-US" sz="1200" dirty="0">
                <a:solidFill>
                  <a:srgbClr val="000000"/>
                </a:solidFill>
                <a:latin typeface="+mn-lt"/>
                <a:ea typeface="+mn-ea"/>
                <a:cs typeface="+mn-cs"/>
              </a:rPr>
              <a:t>Called by few </a:t>
            </a:r>
            <a:r>
              <a:rPr lang="en-US" sz="1200" dirty="0">
                <a:solidFill>
                  <a:srgbClr val="000000"/>
                </a:solidFill>
              </a:rPr>
              <a:t>names, </a:t>
            </a:r>
            <a:r>
              <a:rPr lang="en-US" sz="1200" dirty="0">
                <a:solidFill>
                  <a:srgbClr val="000000"/>
                </a:solidFill>
                <a:latin typeface="+mn-lt"/>
                <a:ea typeface="+mn-ea"/>
                <a:cs typeface="+mn-cs"/>
              </a:rPr>
              <a:t>Receiver, IDU or Satellite Modem</a:t>
            </a:r>
          </a:p>
          <a:p>
            <a:pPr marL="285750" indent="-285750">
              <a:buFont typeface="Wingdings" panose="05000000000000000000" pitchFamily="2" charset="2"/>
              <a:buChar char="§"/>
            </a:pPr>
            <a:r>
              <a:rPr lang="en-US" sz="1200" dirty="0">
                <a:solidFill>
                  <a:srgbClr val="000000"/>
                </a:solidFill>
                <a:latin typeface="+mn-lt"/>
                <a:ea typeface="+mn-ea"/>
                <a:cs typeface="+mn-cs"/>
              </a:rPr>
              <a:t>It is the core processing component of the complete system, it performs</a:t>
            </a:r>
          </a:p>
          <a:p>
            <a:pPr marL="285750" indent="-285750">
              <a:buFont typeface="Wingdings" panose="05000000000000000000" pitchFamily="2" charset="2"/>
              <a:buChar char="§"/>
            </a:pPr>
            <a:r>
              <a:rPr lang="en-US" sz="1200" dirty="0">
                <a:solidFill>
                  <a:srgbClr val="000000"/>
                </a:solidFill>
                <a:latin typeface="+mn-lt"/>
                <a:ea typeface="+mn-ea"/>
                <a:cs typeface="+mn-cs"/>
              </a:rPr>
              <a:t>Conversion of modulated signals back into baseband digital signals (Demodulation function).</a:t>
            </a:r>
          </a:p>
          <a:p>
            <a:pPr marL="285750" indent="-285750">
              <a:buFont typeface="Wingdings" panose="05000000000000000000" pitchFamily="2" charset="2"/>
              <a:buChar char="§"/>
            </a:pPr>
            <a:r>
              <a:rPr lang="en-US" sz="1200" dirty="0">
                <a:solidFill>
                  <a:srgbClr val="000000"/>
                </a:solidFill>
                <a:latin typeface="+mn-lt"/>
                <a:ea typeface="+mn-ea"/>
                <a:cs typeface="+mn-cs"/>
              </a:rPr>
              <a:t>Recovery of the original transmitted data by decoding the modulated signal (Decoder function).</a:t>
            </a:r>
          </a:p>
          <a:p>
            <a:pPr marL="285750" indent="-285750">
              <a:buFont typeface="Wingdings" panose="05000000000000000000" pitchFamily="2" charset="2"/>
              <a:buChar char="§"/>
            </a:pPr>
            <a:r>
              <a:rPr lang="en-US" sz="1200" dirty="0">
                <a:solidFill>
                  <a:srgbClr val="000000"/>
                </a:solidFill>
                <a:latin typeface="+mn-lt"/>
                <a:ea typeface="+mn-ea"/>
                <a:cs typeface="+mn-cs"/>
              </a:rPr>
              <a:t>Some other functions, such as providing power for LNB, performing Error Correction, User interface,.</a:t>
            </a:r>
          </a:p>
        </p:txBody>
      </p:sp>
      <p:graphicFrame>
        <p:nvGraphicFramePr>
          <p:cNvPr id="13" name="Table 12">
            <a:extLst>
              <a:ext uri="{FF2B5EF4-FFF2-40B4-BE49-F238E27FC236}">
                <a16:creationId xmlns:a16="http://schemas.microsoft.com/office/drawing/2014/main" id="{ECC9BADB-7D9D-3F69-3BC9-F979C5822E2A}"/>
              </a:ext>
            </a:extLst>
          </p:cNvPr>
          <p:cNvGraphicFramePr>
            <a:graphicFrameLocks noGrp="1"/>
          </p:cNvGraphicFramePr>
          <p:nvPr>
            <p:extLst>
              <p:ext uri="{D42A27DB-BD31-4B8C-83A1-F6EECF244321}">
                <p14:modId xmlns:p14="http://schemas.microsoft.com/office/powerpoint/2010/main" val="1766284194"/>
              </p:ext>
            </p:extLst>
          </p:nvPr>
        </p:nvGraphicFramePr>
        <p:xfrm>
          <a:off x="489791" y="4513578"/>
          <a:ext cx="2697796" cy="1719008"/>
        </p:xfrm>
        <a:graphic>
          <a:graphicData uri="http://schemas.openxmlformats.org/drawingml/2006/table">
            <a:tbl>
              <a:tblPr/>
              <a:tblGrid>
                <a:gridCol w="1348898">
                  <a:extLst>
                    <a:ext uri="{9D8B030D-6E8A-4147-A177-3AD203B41FA5}">
                      <a16:colId xmlns:a16="http://schemas.microsoft.com/office/drawing/2014/main" val="2075092590"/>
                    </a:ext>
                  </a:extLst>
                </a:gridCol>
                <a:gridCol w="1348898">
                  <a:extLst>
                    <a:ext uri="{9D8B030D-6E8A-4147-A177-3AD203B41FA5}">
                      <a16:colId xmlns:a16="http://schemas.microsoft.com/office/drawing/2014/main" val="3672447289"/>
                    </a:ext>
                  </a:extLst>
                </a:gridCol>
              </a:tblGrid>
              <a:tr h="127981">
                <a:tc>
                  <a:txBody>
                    <a:bodyPr/>
                    <a:lstStyle/>
                    <a:p>
                      <a:pPr algn="ctr"/>
                      <a:r>
                        <a:rPr lang="en-US" sz="1200" b="1" dirty="0"/>
                        <a:t>EIRP [</a:t>
                      </a:r>
                      <a:r>
                        <a:rPr lang="en-US" sz="1200" b="1" dirty="0" err="1"/>
                        <a:t>dBW</a:t>
                      </a:r>
                      <a:r>
                        <a:rPr lang="en-US" sz="1200" b="1" dirty="0"/>
                        <a:t>]</a:t>
                      </a:r>
                      <a:endParaRPr lang="en-US" sz="1200" dirty="0"/>
                    </a:p>
                  </a:txBody>
                  <a:tcPr marL="31995" marR="31995" marT="15998" marB="15998" anchor="ctr">
                    <a:lnL>
                      <a:noFill/>
                    </a:lnL>
                    <a:lnR>
                      <a:noFill/>
                    </a:lnR>
                    <a:lnT>
                      <a:noFill/>
                    </a:lnT>
                    <a:lnB>
                      <a:noFill/>
                    </a:lnB>
                    <a:noFill/>
                  </a:tcPr>
                </a:tc>
                <a:tc>
                  <a:txBody>
                    <a:bodyPr/>
                    <a:lstStyle/>
                    <a:p>
                      <a:pPr algn="ctr"/>
                      <a:r>
                        <a:rPr lang="en-US" sz="1200" b="1" dirty="0"/>
                        <a:t>Dish diameter [cm]</a:t>
                      </a:r>
                      <a:endParaRPr lang="en-US" sz="1200" dirty="0"/>
                    </a:p>
                  </a:txBody>
                  <a:tcPr marL="31995" marR="31995" marT="15998" marB="15998" anchor="ctr">
                    <a:lnL>
                      <a:noFill/>
                    </a:lnL>
                    <a:lnR>
                      <a:noFill/>
                    </a:lnR>
                    <a:lnT>
                      <a:noFill/>
                    </a:lnT>
                    <a:lnB>
                      <a:noFill/>
                    </a:lnB>
                    <a:noFill/>
                  </a:tcPr>
                </a:tc>
                <a:extLst>
                  <a:ext uri="{0D108BD9-81ED-4DB2-BD59-A6C34878D82A}">
                    <a16:rowId xmlns:a16="http://schemas.microsoft.com/office/drawing/2014/main" val="2326532516"/>
                  </a:ext>
                </a:extLst>
              </a:tr>
              <a:tr h="127981">
                <a:tc>
                  <a:txBody>
                    <a:bodyPr/>
                    <a:lstStyle/>
                    <a:p>
                      <a:pPr algn="ctr"/>
                      <a:r>
                        <a:rPr lang="en-US" sz="1200" dirty="0"/>
                        <a:t>51</a:t>
                      </a:r>
                    </a:p>
                  </a:txBody>
                  <a:tcPr marL="31995" marR="31995" marT="15998" marB="15998" anchor="ctr">
                    <a:lnL>
                      <a:noFill/>
                    </a:lnL>
                    <a:lnR>
                      <a:noFill/>
                    </a:lnR>
                    <a:lnT>
                      <a:noFill/>
                    </a:lnT>
                    <a:lnB>
                      <a:noFill/>
                    </a:lnB>
                    <a:noFill/>
                  </a:tcPr>
                </a:tc>
                <a:tc>
                  <a:txBody>
                    <a:bodyPr/>
                    <a:lstStyle/>
                    <a:p>
                      <a:pPr algn="ctr"/>
                      <a:r>
                        <a:rPr lang="en-US" sz="1200" dirty="0"/>
                        <a:t>55 </a:t>
                      </a:r>
                    </a:p>
                  </a:txBody>
                  <a:tcPr marL="31995" marR="31995" marT="15998" marB="15998" anchor="ctr">
                    <a:lnL>
                      <a:noFill/>
                    </a:lnL>
                    <a:lnR>
                      <a:noFill/>
                    </a:lnR>
                    <a:lnT>
                      <a:noFill/>
                    </a:lnT>
                    <a:lnB>
                      <a:noFill/>
                    </a:lnB>
                    <a:noFill/>
                  </a:tcPr>
                </a:tc>
                <a:extLst>
                  <a:ext uri="{0D108BD9-81ED-4DB2-BD59-A6C34878D82A}">
                    <a16:rowId xmlns:a16="http://schemas.microsoft.com/office/drawing/2014/main" val="82041311"/>
                  </a:ext>
                </a:extLst>
              </a:tr>
              <a:tr h="127981">
                <a:tc>
                  <a:txBody>
                    <a:bodyPr/>
                    <a:lstStyle/>
                    <a:p>
                      <a:pPr algn="ctr"/>
                      <a:r>
                        <a:rPr lang="en-US" sz="1200"/>
                        <a:t>50</a:t>
                      </a:r>
                    </a:p>
                  </a:txBody>
                  <a:tcPr marL="31995" marR="31995" marT="15998" marB="15998" anchor="ctr">
                    <a:lnL>
                      <a:noFill/>
                    </a:lnL>
                    <a:lnR>
                      <a:noFill/>
                    </a:lnR>
                    <a:lnT>
                      <a:noFill/>
                    </a:lnT>
                    <a:lnB>
                      <a:noFill/>
                    </a:lnB>
                    <a:noFill/>
                  </a:tcPr>
                </a:tc>
                <a:tc>
                  <a:txBody>
                    <a:bodyPr/>
                    <a:lstStyle/>
                    <a:p>
                      <a:pPr algn="ctr"/>
                      <a:r>
                        <a:rPr lang="en-US" sz="1200" dirty="0"/>
                        <a:t>60 </a:t>
                      </a:r>
                    </a:p>
                  </a:txBody>
                  <a:tcPr marL="31995" marR="31995" marT="15998" marB="15998" anchor="ctr">
                    <a:lnL>
                      <a:noFill/>
                    </a:lnL>
                    <a:lnR>
                      <a:noFill/>
                    </a:lnR>
                    <a:lnT>
                      <a:noFill/>
                    </a:lnT>
                    <a:lnB>
                      <a:noFill/>
                    </a:lnB>
                    <a:noFill/>
                  </a:tcPr>
                </a:tc>
                <a:extLst>
                  <a:ext uri="{0D108BD9-81ED-4DB2-BD59-A6C34878D82A}">
                    <a16:rowId xmlns:a16="http://schemas.microsoft.com/office/drawing/2014/main" val="1374223617"/>
                  </a:ext>
                </a:extLst>
              </a:tr>
              <a:tr h="127981">
                <a:tc>
                  <a:txBody>
                    <a:bodyPr/>
                    <a:lstStyle/>
                    <a:p>
                      <a:pPr algn="ctr"/>
                      <a:r>
                        <a:rPr lang="en-US" sz="1200" dirty="0"/>
                        <a:t>49</a:t>
                      </a:r>
                    </a:p>
                  </a:txBody>
                  <a:tcPr marL="31995" marR="31995" marT="15998" marB="15998" anchor="ctr">
                    <a:lnL>
                      <a:noFill/>
                    </a:lnL>
                    <a:lnR>
                      <a:noFill/>
                    </a:lnR>
                    <a:lnT>
                      <a:noFill/>
                    </a:lnT>
                    <a:lnB>
                      <a:noFill/>
                    </a:lnB>
                    <a:noFill/>
                  </a:tcPr>
                </a:tc>
                <a:tc>
                  <a:txBody>
                    <a:bodyPr/>
                    <a:lstStyle/>
                    <a:p>
                      <a:pPr algn="ctr"/>
                      <a:r>
                        <a:rPr lang="en-US" sz="1200"/>
                        <a:t>60 </a:t>
                      </a:r>
                    </a:p>
                  </a:txBody>
                  <a:tcPr marL="31995" marR="31995" marT="15998" marB="15998" anchor="ctr">
                    <a:lnL>
                      <a:noFill/>
                    </a:lnL>
                    <a:lnR>
                      <a:noFill/>
                    </a:lnR>
                    <a:lnT>
                      <a:noFill/>
                    </a:lnT>
                    <a:lnB>
                      <a:noFill/>
                    </a:lnB>
                    <a:noFill/>
                  </a:tcPr>
                </a:tc>
                <a:extLst>
                  <a:ext uri="{0D108BD9-81ED-4DB2-BD59-A6C34878D82A}">
                    <a16:rowId xmlns:a16="http://schemas.microsoft.com/office/drawing/2014/main" val="3129283163"/>
                  </a:ext>
                </a:extLst>
              </a:tr>
              <a:tr h="184994">
                <a:tc>
                  <a:txBody>
                    <a:bodyPr/>
                    <a:lstStyle/>
                    <a:p>
                      <a:pPr algn="ctr"/>
                      <a:r>
                        <a:rPr lang="en-US" sz="1200"/>
                        <a:t>48</a:t>
                      </a:r>
                    </a:p>
                  </a:txBody>
                  <a:tcPr marL="31995" marR="31995" marT="15998" marB="15998" anchor="ctr">
                    <a:lnL>
                      <a:noFill/>
                    </a:lnL>
                    <a:lnR>
                      <a:noFill/>
                    </a:lnR>
                    <a:lnT>
                      <a:noFill/>
                    </a:lnT>
                    <a:lnB>
                      <a:noFill/>
                    </a:lnB>
                    <a:noFill/>
                  </a:tcPr>
                </a:tc>
                <a:tc>
                  <a:txBody>
                    <a:bodyPr/>
                    <a:lstStyle/>
                    <a:p>
                      <a:pPr algn="ctr"/>
                      <a:r>
                        <a:rPr lang="en-US" sz="1200"/>
                        <a:t>60 </a:t>
                      </a:r>
                    </a:p>
                  </a:txBody>
                  <a:tcPr marL="31995" marR="31995" marT="15998" marB="15998" anchor="ctr">
                    <a:lnL>
                      <a:noFill/>
                    </a:lnL>
                    <a:lnR>
                      <a:noFill/>
                    </a:lnR>
                    <a:lnT>
                      <a:noFill/>
                    </a:lnT>
                    <a:lnB>
                      <a:noFill/>
                    </a:lnB>
                    <a:noFill/>
                  </a:tcPr>
                </a:tc>
                <a:extLst>
                  <a:ext uri="{0D108BD9-81ED-4DB2-BD59-A6C34878D82A}">
                    <a16:rowId xmlns:a16="http://schemas.microsoft.com/office/drawing/2014/main" val="3756266217"/>
                  </a:ext>
                </a:extLst>
              </a:tr>
              <a:tr h="127981">
                <a:tc>
                  <a:txBody>
                    <a:bodyPr/>
                    <a:lstStyle/>
                    <a:p>
                      <a:pPr algn="ctr"/>
                      <a:r>
                        <a:rPr lang="en-US" sz="1200"/>
                        <a:t>47</a:t>
                      </a:r>
                    </a:p>
                  </a:txBody>
                  <a:tcPr marL="31995" marR="31995" marT="15998" marB="15998" anchor="ctr">
                    <a:lnL>
                      <a:noFill/>
                    </a:lnL>
                    <a:lnR>
                      <a:noFill/>
                    </a:lnR>
                    <a:lnT>
                      <a:noFill/>
                    </a:lnT>
                    <a:lnB>
                      <a:noFill/>
                    </a:lnB>
                    <a:noFill/>
                  </a:tcPr>
                </a:tc>
                <a:tc>
                  <a:txBody>
                    <a:bodyPr/>
                    <a:lstStyle/>
                    <a:p>
                      <a:pPr algn="ctr"/>
                      <a:r>
                        <a:rPr lang="en-US" sz="1200"/>
                        <a:t>75 </a:t>
                      </a:r>
                    </a:p>
                  </a:txBody>
                  <a:tcPr marL="31995" marR="31995" marT="15998" marB="15998" anchor="ctr">
                    <a:lnL>
                      <a:noFill/>
                    </a:lnL>
                    <a:lnR>
                      <a:noFill/>
                    </a:lnR>
                    <a:lnT>
                      <a:noFill/>
                    </a:lnT>
                    <a:lnB>
                      <a:noFill/>
                    </a:lnB>
                    <a:noFill/>
                  </a:tcPr>
                </a:tc>
                <a:extLst>
                  <a:ext uri="{0D108BD9-81ED-4DB2-BD59-A6C34878D82A}">
                    <a16:rowId xmlns:a16="http://schemas.microsoft.com/office/drawing/2014/main" val="1405687463"/>
                  </a:ext>
                </a:extLst>
              </a:tr>
              <a:tr h="127981">
                <a:tc>
                  <a:txBody>
                    <a:bodyPr/>
                    <a:lstStyle/>
                    <a:p>
                      <a:pPr algn="ctr"/>
                      <a:r>
                        <a:rPr lang="en-US" sz="1200"/>
                        <a:t>46</a:t>
                      </a:r>
                    </a:p>
                  </a:txBody>
                  <a:tcPr marL="31995" marR="31995" marT="15998" marB="15998" anchor="ctr">
                    <a:lnL>
                      <a:noFill/>
                    </a:lnL>
                    <a:lnR>
                      <a:noFill/>
                    </a:lnR>
                    <a:lnT>
                      <a:noFill/>
                    </a:lnT>
                    <a:lnB>
                      <a:noFill/>
                    </a:lnB>
                    <a:noFill/>
                  </a:tcPr>
                </a:tc>
                <a:tc>
                  <a:txBody>
                    <a:bodyPr/>
                    <a:lstStyle/>
                    <a:p>
                      <a:pPr algn="ctr"/>
                      <a:r>
                        <a:rPr lang="en-US" sz="1200"/>
                        <a:t>80 </a:t>
                      </a:r>
                    </a:p>
                  </a:txBody>
                  <a:tcPr marL="31995" marR="31995" marT="15998" marB="15998" anchor="ctr">
                    <a:lnL>
                      <a:noFill/>
                    </a:lnL>
                    <a:lnR>
                      <a:noFill/>
                    </a:lnR>
                    <a:lnT>
                      <a:noFill/>
                    </a:lnT>
                    <a:lnB>
                      <a:noFill/>
                    </a:lnB>
                    <a:noFill/>
                  </a:tcPr>
                </a:tc>
                <a:extLst>
                  <a:ext uri="{0D108BD9-81ED-4DB2-BD59-A6C34878D82A}">
                    <a16:rowId xmlns:a16="http://schemas.microsoft.com/office/drawing/2014/main" val="2709052916"/>
                  </a:ext>
                </a:extLst>
              </a:tr>
              <a:tr h="127981">
                <a:tc>
                  <a:txBody>
                    <a:bodyPr/>
                    <a:lstStyle/>
                    <a:p>
                      <a:pPr algn="ctr"/>
                      <a:r>
                        <a:rPr lang="en-US" sz="1200"/>
                        <a:t>45</a:t>
                      </a:r>
                    </a:p>
                  </a:txBody>
                  <a:tcPr marL="31995" marR="31995" marT="15998" marB="15998" anchor="ctr">
                    <a:lnL>
                      <a:noFill/>
                    </a:lnL>
                    <a:lnR>
                      <a:noFill/>
                    </a:lnR>
                    <a:lnT>
                      <a:noFill/>
                    </a:lnT>
                    <a:lnB>
                      <a:noFill/>
                    </a:lnB>
                    <a:noFill/>
                  </a:tcPr>
                </a:tc>
                <a:tc>
                  <a:txBody>
                    <a:bodyPr/>
                    <a:lstStyle/>
                    <a:p>
                      <a:pPr algn="ctr"/>
                      <a:r>
                        <a:rPr lang="en-US" sz="1200" dirty="0"/>
                        <a:t>90 </a:t>
                      </a:r>
                    </a:p>
                  </a:txBody>
                  <a:tcPr marL="31995" marR="31995" marT="15998" marB="15998" anchor="ctr">
                    <a:lnL>
                      <a:noFill/>
                    </a:lnL>
                    <a:lnR>
                      <a:noFill/>
                    </a:lnR>
                    <a:lnT>
                      <a:noFill/>
                    </a:lnT>
                    <a:lnB>
                      <a:noFill/>
                    </a:lnB>
                    <a:noFill/>
                  </a:tcPr>
                </a:tc>
                <a:extLst>
                  <a:ext uri="{0D108BD9-81ED-4DB2-BD59-A6C34878D82A}">
                    <a16:rowId xmlns:a16="http://schemas.microsoft.com/office/drawing/2014/main" val="145741891"/>
                  </a:ext>
                </a:extLst>
              </a:tr>
            </a:tbl>
          </a:graphicData>
        </a:graphic>
      </p:graphicFrame>
    </p:spTree>
    <p:extLst>
      <p:ext uri="{BB962C8B-B14F-4D97-AF65-F5344CB8AC3E}">
        <p14:creationId xmlns:p14="http://schemas.microsoft.com/office/powerpoint/2010/main" val="2026225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ea typeface="Tahoma" panose="020B0604030504040204" pitchFamily="34" charset="0"/>
                <a:cs typeface="Arial" panose="020B0604020202020204" pitchFamily="34" charset="0"/>
              </a:rPr>
              <a:t>The geometry of a parabolic antenna is defined by its parabolic shape, which focuses incoming waves at a single point, maximizing gain and directivity</a:t>
            </a:r>
          </a:p>
        </p:txBody>
      </p:sp>
      <p:pic>
        <p:nvPicPr>
          <p:cNvPr id="7" name="Picture 6">
            <a:extLst>
              <a:ext uri="{FF2B5EF4-FFF2-40B4-BE49-F238E27FC236}">
                <a16:creationId xmlns:a16="http://schemas.microsoft.com/office/drawing/2014/main" id="{DFC2B429-0787-5733-8DAB-566C769261C7}"/>
              </a:ext>
            </a:extLst>
          </p:cNvPr>
          <p:cNvPicPr>
            <a:picLocks noChangeAspect="1"/>
          </p:cNvPicPr>
          <p:nvPr/>
        </p:nvPicPr>
        <p:blipFill>
          <a:blip r:embed="rId3"/>
          <a:stretch>
            <a:fillRect/>
          </a:stretch>
        </p:blipFill>
        <p:spPr>
          <a:xfrm>
            <a:off x="3938337" y="3029789"/>
            <a:ext cx="4315894" cy="2964106"/>
          </a:xfrm>
          <a:prstGeom prst="rect">
            <a:avLst/>
          </a:prstGeom>
        </p:spPr>
      </p:pic>
      <p:sp>
        <p:nvSpPr>
          <p:cNvPr id="4" name="TextBox 3">
            <a:extLst>
              <a:ext uri="{FF2B5EF4-FFF2-40B4-BE49-F238E27FC236}">
                <a16:creationId xmlns:a16="http://schemas.microsoft.com/office/drawing/2014/main" id="{D93A24E4-CA00-3B47-5F0C-0A55D52E08FD}"/>
              </a:ext>
            </a:extLst>
          </p:cNvPr>
          <p:cNvSpPr txBox="1"/>
          <p:nvPr/>
        </p:nvSpPr>
        <p:spPr>
          <a:xfrm>
            <a:off x="617621" y="1798721"/>
            <a:ext cx="10964779" cy="792079"/>
          </a:xfrm>
          <a:prstGeom prst="rect">
            <a:avLst/>
          </a:prstGeom>
          <a:noFill/>
        </p:spPr>
        <p:txBody>
          <a:bodyPr wrap="square">
            <a:noAutofit/>
          </a:bodyPr>
          <a:lstStyle>
            <a:defPPr>
              <a:defRPr lang="en-US"/>
            </a:defPPr>
            <a:lvl1pPr marR="0" indent="0">
              <a:buFont typeface="Wingdings" panose="05000000000000000000" pitchFamily="2" charset="2"/>
              <a:buNone/>
              <a:defRPr sz="1600" b="0" i="0" u="none" strike="noStrike" baseline="0">
                <a:solidFill>
                  <a:srgbClr val="000000"/>
                </a:solidFill>
              </a:defRPr>
            </a:lvl1pPr>
          </a:lstStyle>
          <a:p>
            <a:r>
              <a:rPr lang="en-US" sz="1200" dirty="0"/>
              <a:t>The parabolic shape ensures that all waves emanating from the focus reflect off the surface and travel parallel to the axis of the parabola. This property is essential for achieving high directivity and gain, as it allows the antenna to focus energy into a narrow beam.</a:t>
            </a:r>
          </a:p>
        </p:txBody>
      </p:sp>
      <p:pic>
        <p:nvPicPr>
          <p:cNvPr id="5" name="Picture 4">
            <a:extLst>
              <a:ext uri="{FF2B5EF4-FFF2-40B4-BE49-F238E27FC236}">
                <a16:creationId xmlns:a16="http://schemas.microsoft.com/office/drawing/2014/main" id="{01EDCD76-7625-360C-06F4-2E8D342C3CAE}"/>
              </a:ext>
            </a:extLst>
          </p:cNvPr>
          <p:cNvPicPr>
            <a:picLocks noChangeAspect="1"/>
          </p:cNvPicPr>
          <p:nvPr/>
        </p:nvPicPr>
        <p:blipFill>
          <a:blip r:embed="rId4"/>
          <a:stretch>
            <a:fillRect/>
          </a:stretch>
        </p:blipFill>
        <p:spPr>
          <a:xfrm>
            <a:off x="778042" y="3921037"/>
            <a:ext cx="3016393" cy="1895736"/>
          </a:xfrm>
          <a:prstGeom prst="rect">
            <a:avLst/>
          </a:prstGeom>
        </p:spPr>
      </p:pic>
      <p:pic>
        <p:nvPicPr>
          <p:cNvPr id="3" name="Picture 2">
            <a:extLst>
              <a:ext uri="{FF2B5EF4-FFF2-40B4-BE49-F238E27FC236}">
                <a16:creationId xmlns:a16="http://schemas.microsoft.com/office/drawing/2014/main" id="{75A3AF4F-98B8-FC10-1BE9-B35C2235167B}"/>
              </a:ext>
            </a:extLst>
          </p:cNvPr>
          <p:cNvPicPr>
            <a:picLocks noChangeAspect="1"/>
          </p:cNvPicPr>
          <p:nvPr/>
        </p:nvPicPr>
        <p:blipFill>
          <a:blip r:embed="rId5"/>
          <a:srcRect l="1880" t="3070" r="1779" b="2544"/>
          <a:stretch/>
        </p:blipFill>
        <p:spPr>
          <a:xfrm>
            <a:off x="8277725" y="3290637"/>
            <a:ext cx="3296653" cy="1845577"/>
          </a:xfrm>
          <a:prstGeom prst="rect">
            <a:avLst/>
          </a:prstGeom>
        </p:spPr>
      </p:pic>
    </p:spTree>
    <p:extLst>
      <p:ext uri="{BB962C8B-B14F-4D97-AF65-F5344CB8AC3E}">
        <p14:creationId xmlns:p14="http://schemas.microsoft.com/office/powerpoint/2010/main" val="15783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ea typeface="Tahoma" panose="020B0604030504040204" pitchFamily="34" charset="0"/>
                <a:cs typeface="Arial" panose="020B0604020202020204" pitchFamily="34" charset="0"/>
              </a:rPr>
              <a:t>Antenna gain quantifies the ability of an antenna to focus energy in a particular direction, enhancing the signal strength in that direction</a:t>
            </a:r>
          </a:p>
        </p:txBody>
      </p:sp>
      <p:sp>
        <p:nvSpPr>
          <p:cNvPr id="4" name="TextBox 3">
            <a:extLst>
              <a:ext uri="{FF2B5EF4-FFF2-40B4-BE49-F238E27FC236}">
                <a16:creationId xmlns:a16="http://schemas.microsoft.com/office/drawing/2014/main" id="{36FE5986-5358-6463-DAFD-50D0932D4F58}"/>
              </a:ext>
            </a:extLst>
          </p:cNvPr>
          <p:cNvSpPr txBox="1"/>
          <p:nvPr/>
        </p:nvSpPr>
        <p:spPr>
          <a:xfrm>
            <a:off x="622706" y="2060942"/>
            <a:ext cx="10515599" cy="646331"/>
          </a:xfrm>
          <a:prstGeom prst="rect">
            <a:avLst/>
          </a:prstGeom>
          <a:noFill/>
        </p:spPr>
        <p:txBody>
          <a:bodyPr wrap="square">
            <a:spAutoFit/>
          </a:bodyPr>
          <a:lstStyle/>
          <a:p>
            <a:r>
              <a:rPr lang="en-US" sz="1200" dirty="0"/>
              <a:t>For transmitting antenna, the gain describes how well the antenna converts input power into radio waves headed in a specified direction. </a:t>
            </a:r>
          </a:p>
          <a:p>
            <a:endParaRPr lang="en-US" sz="1200" dirty="0"/>
          </a:p>
          <a:p>
            <a:r>
              <a:rPr lang="en-US" sz="1200" dirty="0"/>
              <a:t>For receiving antenna, the gain describes how well the antenna converts radio waves arriving from a specified direction into electrical power. </a:t>
            </a:r>
          </a:p>
        </p:txBody>
      </p:sp>
      <p:pic>
        <p:nvPicPr>
          <p:cNvPr id="8" name="Picture 7" descr="A close-up of a white object&#10;&#10;Description automatically generated">
            <a:extLst>
              <a:ext uri="{FF2B5EF4-FFF2-40B4-BE49-F238E27FC236}">
                <a16:creationId xmlns:a16="http://schemas.microsoft.com/office/drawing/2014/main" id="{FC10BE77-BA3E-D97C-ECA6-3D66EC136246}"/>
              </a:ext>
            </a:extLst>
          </p:cNvPr>
          <p:cNvPicPr>
            <a:picLocks noChangeAspect="1"/>
          </p:cNvPicPr>
          <p:nvPr/>
        </p:nvPicPr>
        <p:blipFill>
          <a:blip r:embed="rId3"/>
          <a:stretch>
            <a:fillRect/>
          </a:stretch>
        </p:blipFill>
        <p:spPr>
          <a:xfrm>
            <a:off x="1490928" y="3602382"/>
            <a:ext cx="3032946" cy="1691097"/>
          </a:xfrm>
          <a:prstGeom prst="rect">
            <a:avLst/>
          </a:prstGeom>
        </p:spPr>
      </p:pic>
      <p:sp>
        <p:nvSpPr>
          <p:cNvPr id="34" name="TextBox 33">
            <a:extLst>
              <a:ext uri="{FF2B5EF4-FFF2-40B4-BE49-F238E27FC236}">
                <a16:creationId xmlns:a16="http://schemas.microsoft.com/office/drawing/2014/main" id="{76D2C002-6FBC-7D06-207B-1B1D64640FE7}"/>
              </a:ext>
            </a:extLst>
          </p:cNvPr>
          <p:cNvSpPr txBox="1"/>
          <p:nvPr/>
        </p:nvSpPr>
        <p:spPr>
          <a:xfrm>
            <a:off x="5152582" y="3850194"/>
            <a:ext cx="5251712" cy="1200329"/>
          </a:xfrm>
          <a:prstGeom prst="rect">
            <a:avLst/>
          </a:prstGeom>
          <a:noFill/>
        </p:spPr>
        <p:txBody>
          <a:bodyPr wrap="square">
            <a:spAutoFit/>
          </a:bodyPr>
          <a:lstStyle/>
          <a:p>
            <a:r>
              <a:rPr lang="en-US" sz="1200" dirty="0" err="1"/>
              <a:t>xyz</a:t>
            </a:r>
            <a:r>
              <a:rPr lang="en-US" sz="1200" dirty="0"/>
              <a:t> are power density axes in watts per square meter.  </a:t>
            </a:r>
          </a:p>
          <a:p>
            <a:r>
              <a:rPr lang="en-US" sz="1200" dirty="0"/>
              <a:t>R is the radiation pattern of a directive antenna, which radiates a maximum power density of S watts per square meter at some given distance from the antenna. </a:t>
            </a:r>
          </a:p>
          <a:p>
            <a:r>
              <a:rPr lang="en-US" sz="1200" kern="100" dirty="0">
                <a:effectLst/>
                <a:latin typeface="Aptos" panose="020B0004020202020204" pitchFamily="34" charset="0"/>
                <a:ea typeface="Aptos" panose="020B0004020202020204" pitchFamily="34" charset="0"/>
                <a:cs typeface="Times New Roman" panose="02020603050405020304" pitchFamily="18" charset="0"/>
              </a:rPr>
              <a:t>R</a:t>
            </a:r>
            <a:r>
              <a:rPr lang="en-US" sz="1200" kern="100" baseline="-25000" dirty="0">
                <a:effectLst/>
                <a:latin typeface="Aptos" panose="020B0004020202020204" pitchFamily="34" charset="0"/>
                <a:ea typeface="Aptos" panose="020B0004020202020204" pitchFamily="34" charset="0"/>
                <a:cs typeface="Times New Roman" panose="02020603050405020304" pitchFamily="18" charset="0"/>
              </a:rPr>
              <a:t>iso</a:t>
            </a:r>
            <a:r>
              <a:rPr lang="en-US" sz="1200" kern="100" baseline="-25000" dirty="0">
                <a:latin typeface="Aptos" panose="020B0004020202020204" pitchFamily="34" charset="0"/>
                <a:ea typeface="Aptos" panose="020B0004020202020204" pitchFamily="34" charset="0"/>
                <a:cs typeface="Times New Roman" panose="02020603050405020304" pitchFamily="18" charset="0"/>
              </a:rPr>
              <a:t> </a:t>
            </a:r>
            <a:r>
              <a:rPr lang="en-US" sz="1200" dirty="0"/>
              <a:t> is the radiation pattern of an isotropic antenna which radiates the same total power,  and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S</a:t>
            </a:r>
            <a:r>
              <a:rPr lang="en-US" sz="1200" kern="100" baseline="-25000" dirty="0" err="1">
                <a:effectLst/>
                <a:latin typeface="Aptos" panose="020B0004020202020204" pitchFamily="34" charset="0"/>
                <a:ea typeface="Aptos" panose="020B0004020202020204" pitchFamily="34" charset="0"/>
                <a:cs typeface="Times New Roman" panose="02020603050405020304" pitchFamily="18" charset="0"/>
              </a:rPr>
              <a:t>iso</a:t>
            </a:r>
            <a:r>
              <a:rPr lang="en-US" sz="1200" dirty="0"/>
              <a:t> is the power density it radiates. </a:t>
            </a:r>
          </a:p>
        </p:txBody>
      </p:sp>
      <p:sp>
        <p:nvSpPr>
          <p:cNvPr id="35" name="TextBox 34">
            <a:extLst>
              <a:ext uri="{FF2B5EF4-FFF2-40B4-BE49-F238E27FC236}">
                <a16:creationId xmlns:a16="http://schemas.microsoft.com/office/drawing/2014/main" id="{DE963C13-EEBE-AACE-9B49-9024982E4FAF}"/>
              </a:ext>
            </a:extLst>
          </p:cNvPr>
          <p:cNvSpPr txBox="1"/>
          <p:nvPr/>
        </p:nvSpPr>
        <p:spPr>
          <a:xfrm>
            <a:off x="1490928" y="5327515"/>
            <a:ext cx="3032946" cy="246221"/>
          </a:xfrm>
          <a:prstGeom prst="rect">
            <a:avLst/>
          </a:prstGeom>
          <a:noFill/>
        </p:spPr>
        <p:txBody>
          <a:bodyPr wrap="square">
            <a:spAutoFit/>
          </a:bodyPr>
          <a:lstStyle/>
          <a:p>
            <a:pPr algn="ctr"/>
            <a:r>
              <a:rPr lang="en-US" sz="1000" dirty="0"/>
              <a:t>Visualization of gain</a:t>
            </a:r>
          </a:p>
        </p:txBody>
      </p:sp>
    </p:spTree>
    <p:extLst>
      <p:ext uri="{BB962C8B-B14F-4D97-AF65-F5344CB8AC3E}">
        <p14:creationId xmlns:p14="http://schemas.microsoft.com/office/powerpoint/2010/main" val="76232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ea typeface="Tahoma" panose="020B0604030504040204" pitchFamily="34" charset="0"/>
                <a:cs typeface="Arial" panose="020B0604020202020204" pitchFamily="34" charset="0"/>
              </a:rPr>
              <a:t>The radiation pattern of an antenna is a graphical representation that illustrates how the antenna radiates energy into space</a:t>
            </a:r>
          </a:p>
        </p:txBody>
      </p:sp>
      <p:pic>
        <p:nvPicPr>
          <p:cNvPr id="5" name="Picture 4" descr="A diagram of a function&#10;&#10;Description automatically generated">
            <a:extLst>
              <a:ext uri="{FF2B5EF4-FFF2-40B4-BE49-F238E27FC236}">
                <a16:creationId xmlns:a16="http://schemas.microsoft.com/office/drawing/2014/main" id="{8D9F2840-93DF-97CB-330E-4CD4074495E1}"/>
              </a:ext>
            </a:extLst>
          </p:cNvPr>
          <p:cNvPicPr>
            <a:picLocks noChangeAspect="1"/>
          </p:cNvPicPr>
          <p:nvPr/>
        </p:nvPicPr>
        <p:blipFill>
          <a:blip r:embed="rId3"/>
          <a:stretch>
            <a:fillRect/>
          </a:stretch>
        </p:blipFill>
        <p:spPr>
          <a:xfrm>
            <a:off x="852217" y="2522765"/>
            <a:ext cx="4395595" cy="1808604"/>
          </a:xfrm>
          <a:prstGeom prst="rect">
            <a:avLst/>
          </a:prstGeom>
        </p:spPr>
      </p:pic>
      <p:pic>
        <p:nvPicPr>
          <p:cNvPr id="7" name="Picture 6" descr="Diagram of a diagram of a body&#10;&#10;Description automatically generated">
            <a:extLst>
              <a:ext uri="{FF2B5EF4-FFF2-40B4-BE49-F238E27FC236}">
                <a16:creationId xmlns:a16="http://schemas.microsoft.com/office/drawing/2014/main" id="{26D29077-BA52-28BC-8E33-7923D76CB424}"/>
              </a:ext>
            </a:extLst>
          </p:cNvPr>
          <p:cNvPicPr>
            <a:picLocks noChangeAspect="1"/>
          </p:cNvPicPr>
          <p:nvPr/>
        </p:nvPicPr>
        <p:blipFill>
          <a:blip r:embed="rId4"/>
          <a:stretch>
            <a:fillRect/>
          </a:stretch>
        </p:blipFill>
        <p:spPr>
          <a:xfrm>
            <a:off x="7048463" y="1986497"/>
            <a:ext cx="3523285" cy="2890195"/>
          </a:xfrm>
          <a:prstGeom prst="rect">
            <a:avLst/>
          </a:prstGeom>
        </p:spPr>
      </p:pic>
      <p:sp>
        <p:nvSpPr>
          <p:cNvPr id="4" name="TextBox 3">
            <a:extLst>
              <a:ext uri="{FF2B5EF4-FFF2-40B4-BE49-F238E27FC236}">
                <a16:creationId xmlns:a16="http://schemas.microsoft.com/office/drawing/2014/main" id="{31615CBA-178F-F0BF-922F-6BBD08E29519}"/>
              </a:ext>
            </a:extLst>
          </p:cNvPr>
          <p:cNvSpPr txBox="1"/>
          <p:nvPr/>
        </p:nvSpPr>
        <p:spPr>
          <a:xfrm>
            <a:off x="6096000" y="5047072"/>
            <a:ext cx="5486400" cy="1200329"/>
          </a:xfrm>
          <a:prstGeom prst="rect">
            <a:avLst/>
          </a:prstGeom>
          <a:noFill/>
        </p:spPr>
        <p:txBody>
          <a:bodyPr wrap="square">
            <a:spAutoFit/>
          </a:bodyPr>
          <a:lstStyle/>
          <a:p>
            <a:r>
              <a:rPr lang="en-US" sz="1200" b="1" dirty="0"/>
              <a:t>Main Lobe</a:t>
            </a:r>
            <a:r>
              <a:rPr lang="en-US" sz="1200" dirty="0"/>
              <a:t>: The direction in which the maximum radiation occurs. This indicates the antenna's directivity.</a:t>
            </a:r>
          </a:p>
          <a:p>
            <a:r>
              <a:rPr lang="en-US" sz="1200" b="1" dirty="0"/>
              <a:t>Side Lobes</a:t>
            </a:r>
            <a:r>
              <a:rPr lang="en-US" sz="1200" dirty="0"/>
              <a:t>: Areas of lesser radiation that occur away from the main lobe. They can indicate unwanted radiation and affect performance.</a:t>
            </a:r>
          </a:p>
          <a:p>
            <a:r>
              <a:rPr lang="en-US" sz="1200" b="1" dirty="0"/>
              <a:t>Back Lobe</a:t>
            </a:r>
            <a:r>
              <a:rPr lang="en-US" sz="1200" dirty="0"/>
              <a:t>: Radiation that occurs in the opposite direction of the main lobe, often minimized in well-designed antennas.</a:t>
            </a:r>
          </a:p>
        </p:txBody>
      </p:sp>
    </p:spTree>
    <p:extLst>
      <p:ext uri="{BB962C8B-B14F-4D97-AF65-F5344CB8AC3E}">
        <p14:creationId xmlns:p14="http://schemas.microsoft.com/office/powerpoint/2010/main" val="307355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ea typeface="Tahoma" panose="020B0604030504040204" pitchFamily="34" charset="0"/>
                <a:cs typeface="Arial" panose="020B0604020202020204" pitchFamily="34" charset="0"/>
              </a:rPr>
              <a:t>Low-noise antennas are essential for receiving weak signals from satellites, where antenna noise temperature plays a critical role in overall system performance</a:t>
            </a:r>
          </a:p>
        </p:txBody>
      </p:sp>
      <p:sp>
        <p:nvSpPr>
          <p:cNvPr id="5" name="TextBox 4">
            <a:extLst>
              <a:ext uri="{FF2B5EF4-FFF2-40B4-BE49-F238E27FC236}">
                <a16:creationId xmlns:a16="http://schemas.microsoft.com/office/drawing/2014/main" id="{EA11D0EB-E10C-E675-EA9D-D805FECDEE93}"/>
              </a:ext>
            </a:extLst>
          </p:cNvPr>
          <p:cNvSpPr txBox="1"/>
          <p:nvPr/>
        </p:nvSpPr>
        <p:spPr>
          <a:xfrm>
            <a:off x="609600" y="1790700"/>
            <a:ext cx="10410825" cy="3486150"/>
          </a:xfrm>
          <a:prstGeom prst="rect">
            <a:avLst/>
          </a:prstGeom>
          <a:noFill/>
        </p:spPr>
        <p:txBody>
          <a:bodyPr wrap="square">
            <a:noAutofit/>
          </a:bodyPr>
          <a:lstStyle>
            <a:defPPr>
              <a:defRPr lang="en-US"/>
            </a:defPPr>
            <a:lvl1pPr marR="0" indent="0">
              <a:buFont typeface="Wingdings" panose="05000000000000000000" pitchFamily="2" charset="2"/>
              <a:buNone/>
              <a:defRPr sz="1600" b="0" i="0" u="none" strike="noStrike" baseline="0">
                <a:solidFill>
                  <a:srgbClr val="000000"/>
                </a:solidFill>
              </a:defRPr>
            </a:lvl1pPr>
          </a:lstStyle>
          <a:p>
            <a:pPr marL="285750" indent="-285750">
              <a:buFont typeface="Wingdings" panose="05000000000000000000" pitchFamily="2" charset="2"/>
              <a:buChar char="§"/>
            </a:pPr>
            <a:r>
              <a:rPr lang="en-US" dirty="0"/>
              <a:t>Noise temperature is one way of expressing the level of available noise power introduced by a component or source.</a:t>
            </a:r>
          </a:p>
          <a:p>
            <a:pPr marL="285750" indent="-285750">
              <a:buFont typeface="Wingdings" panose="05000000000000000000" pitchFamily="2" charset="2"/>
              <a:buChar char="§"/>
            </a:pPr>
            <a:r>
              <a:rPr lang="en-US" dirty="0"/>
              <a:t>Noise is everywhere, all attributing to the Antenna noise temperature, for example contributing factors are</a:t>
            </a:r>
          </a:p>
          <a:p>
            <a:pPr marL="742950" lvl="1" indent="-285750">
              <a:buFont typeface="Wingdings" panose="05000000000000000000" pitchFamily="2" charset="2"/>
              <a:buChar char="§"/>
            </a:pPr>
            <a:r>
              <a:rPr lang="en-US" sz="1600" dirty="0">
                <a:solidFill>
                  <a:srgbClr val="000000"/>
                </a:solidFill>
              </a:rPr>
              <a:t>Sky noise is one of the contributing factors, especially in bands such as Ka or Ku due to atmospheric absorption</a:t>
            </a:r>
          </a:p>
          <a:p>
            <a:pPr marL="742950" lvl="1" indent="-285750">
              <a:buFont typeface="Wingdings" panose="05000000000000000000" pitchFamily="2" charset="2"/>
              <a:buChar char="§"/>
            </a:pPr>
            <a:r>
              <a:rPr lang="en-US" sz="1600" dirty="0">
                <a:solidFill>
                  <a:srgbClr val="000000"/>
                </a:solidFill>
              </a:rPr>
              <a:t>Elevation (at lower elevations, antenna collects more noise due to the longer path signal takes through the atmosphere)</a:t>
            </a:r>
          </a:p>
          <a:p>
            <a:pPr marL="742950" lvl="1" indent="-285750">
              <a:buFont typeface="Wingdings" panose="05000000000000000000" pitchFamily="2" charset="2"/>
              <a:buChar char="§"/>
            </a:pPr>
            <a:r>
              <a:rPr lang="en-US" sz="1600" dirty="0">
                <a:solidFill>
                  <a:srgbClr val="000000"/>
                </a:solidFill>
              </a:rPr>
              <a:t>Cosmic background radiation (~2.7K)</a:t>
            </a:r>
          </a:p>
          <a:p>
            <a:pPr marL="742950" lvl="1" indent="-285750">
              <a:buFont typeface="Wingdings" panose="05000000000000000000" pitchFamily="2" charset="2"/>
              <a:buChar char="§"/>
            </a:pPr>
            <a:r>
              <a:rPr lang="en-US" sz="1600" dirty="0">
                <a:solidFill>
                  <a:srgbClr val="000000"/>
                </a:solidFill>
              </a:rPr>
              <a:t>Ground noise</a:t>
            </a:r>
          </a:p>
          <a:p>
            <a:pPr marL="742950" lvl="1" indent="-285750">
              <a:buFont typeface="Wingdings" panose="05000000000000000000" pitchFamily="2" charset="2"/>
              <a:buChar char="§"/>
            </a:pPr>
            <a:r>
              <a:rPr lang="en-US" sz="1600" dirty="0">
                <a:solidFill>
                  <a:srgbClr val="000000"/>
                </a:solidFill>
              </a:rPr>
              <a:t>Weather</a:t>
            </a:r>
          </a:p>
          <a:p>
            <a:pPr marL="742950" lvl="1" indent="-285750">
              <a:buFont typeface="Wingdings" panose="05000000000000000000" pitchFamily="2" charset="2"/>
              <a:buChar char="§"/>
            </a:pPr>
            <a:r>
              <a:rPr lang="en-US" sz="1600" dirty="0">
                <a:solidFill>
                  <a:srgbClr val="000000"/>
                </a:solidFill>
              </a:rPr>
              <a:t>Design – Feed, LNA…</a:t>
            </a:r>
          </a:p>
          <a:p>
            <a:pPr marL="742950" lvl="1" indent="-285750">
              <a:buFont typeface="Wingdings" panose="05000000000000000000" pitchFamily="2" charset="2"/>
              <a:buChar char="§"/>
            </a:pPr>
            <a:r>
              <a:rPr lang="en-US" sz="1600" dirty="0">
                <a:solidFill>
                  <a:srgbClr val="000000"/>
                </a:solidFill>
              </a:rPr>
              <a:t>Frequency band – Higher frequencies suffer from attenuation due to atmospheric loss, lower frequencies (&lt;3GHz) due to galactic sources</a:t>
            </a:r>
          </a:p>
          <a:p>
            <a:pPr marL="742950" lvl="1" indent="-285750">
              <a:buFont typeface="Wingdings" panose="05000000000000000000" pitchFamily="2" charset="2"/>
              <a:buChar char="§"/>
            </a:pPr>
            <a:r>
              <a:rPr lang="en-US" sz="1600" dirty="0">
                <a:solidFill>
                  <a:srgbClr val="000000"/>
                </a:solidFill>
              </a:rPr>
              <a:t>Human made – vehicles, buildings, reflection, scattering..</a:t>
            </a:r>
          </a:p>
        </p:txBody>
      </p:sp>
    </p:spTree>
    <p:extLst>
      <p:ext uri="{BB962C8B-B14F-4D97-AF65-F5344CB8AC3E}">
        <p14:creationId xmlns:p14="http://schemas.microsoft.com/office/powerpoint/2010/main" val="2931842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dirty="0">
                <a:latin typeface="Arial" panose="020B0604020202020204" pitchFamily="34" charset="0"/>
                <a:ea typeface="Tahoma" panose="020B0604030504040204" pitchFamily="34" charset="0"/>
                <a:cs typeface="Arial" panose="020B0604020202020204" pitchFamily="34" charset="0"/>
              </a:rPr>
              <a:t>Regular maintenance of satellite antennas is crucial for ensuring optimal performance, preventing signal loss, and extending the lifespan of the equipment</a:t>
            </a:r>
          </a:p>
        </p:txBody>
      </p:sp>
      <p:sp>
        <p:nvSpPr>
          <p:cNvPr id="7" name="TextBox 6">
            <a:extLst>
              <a:ext uri="{FF2B5EF4-FFF2-40B4-BE49-F238E27FC236}">
                <a16:creationId xmlns:a16="http://schemas.microsoft.com/office/drawing/2014/main" id="{EB99BC2D-5A94-0B47-B017-9E7743E30064}"/>
              </a:ext>
            </a:extLst>
          </p:cNvPr>
          <p:cNvSpPr txBox="1"/>
          <p:nvPr/>
        </p:nvSpPr>
        <p:spPr>
          <a:xfrm>
            <a:off x="615732" y="4343016"/>
            <a:ext cx="5228588" cy="1656731"/>
          </a:xfrm>
          <a:prstGeom prst="rect">
            <a:avLst/>
          </a:prstGeom>
          <a:noFill/>
        </p:spPr>
        <p:txBody>
          <a:bodyPr wrap="square">
            <a:noAutofit/>
          </a:bodyPr>
          <a:lstStyle>
            <a:defPPr>
              <a:defRPr lang="en-US"/>
            </a:defPPr>
            <a:lvl1pPr marR="0" indent="0">
              <a:buFont typeface="Wingdings" panose="05000000000000000000" pitchFamily="2" charset="2"/>
              <a:buNone/>
              <a:defRPr sz="1600" b="0" i="0" u="none" strike="noStrike" baseline="0">
                <a:solidFill>
                  <a:srgbClr val="000000"/>
                </a:solidFill>
              </a:defRPr>
            </a:lvl1pPr>
          </a:lstStyle>
          <a:p>
            <a:r>
              <a:rPr lang="en-US" sz="1200" dirty="0"/>
              <a:t>Example: </a:t>
            </a:r>
            <a:r>
              <a:rPr lang="en-US" sz="1200" b="1" dirty="0"/>
              <a:t>De-icing &amp; De-hydrating </a:t>
            </a:r>
          </a:p>
          <a:p>
            <a:endParaRPr lang="en-US" sz="1200" dirty="0"/>
          </a:p>
          <a:p>
            <a:r>
              <a:rPr lang="en-US" sz="1200" dirty="0"/>
              <a:t>Ice on the antenna is the main reason for a weak signal during winter.</a:t>
            </a:r>
          </a:p>
          <a:p>
            <a:r>
              <a:rPr lang="en-US" sz="1200" dirty="0"/>
              <a:t>The antenna is heated with heaters from the rear side.</a:t>
            </a:r>
          </a:p>
          <a:p>
            <a:r>
              <a:rPr lang="en-US" sz="1200" dirty="0"/>
              <a:t>Temperature sensors determine when heating is needed </a:t>
            </a:r>
          </a:p>
          <a:p>
            <a:endParaRPr lang="en-US" sz="1200" dirty="0"/>
          </a:p>
          <a:p>
            <a:r>
              <a:rPr lang="en-US" sz="1200" dirty="0"/>
              <a:t>Waveguides must be de-hydrated in order to prevent moisture and thus degradation of the signal quality </a:t>
            </a:r>
          </a:p>
          <a:p>
            <a:r>
              <a:rPr lang="en-US" sz="1200" dirty="0"/>
              <a:t>and then electric current starts to flow through heaters.</a:t>
            </a:r>
          </a:p>
        </p:txBody>
      </p:sp>
      <p:pic>
        <p:nvPicPr>
          <p:cNvPr id="9" name="Picture 8">
            <a:extLst>
              <a:ext uri="{FF2B5EF4-FFF2-40B4-BE49-F238E27FC236}">
                <a16:creationId xmlns:a16="http://schemas.microsoft.com/office/drawing/2014/main" id="{1323E4D3-78D2-7531-A534-35A5B5185E0D}"/>
              </a:ext>
            </a:extLst>
          </p:cNvPr>
          <p:cNvPicPr>
            <a:picLocks noChangeAspect="1"/>
          </p:cNvPicPr>
          <p:nvPr/>
        </p:nvPicPr>
        <p:blipFill>
          <a:blip r:embed="rId3"/>
          <a:stretch>
            <a:fillRect/>
          </a:stretch>
        </p:blipFill>
        <p:spPr>
          <a:xfrm>
            <a:off x="8091736" y="2133600"/>
            <a:ext cx="2773396" cy="4089400"/>
          </a:xfrm>
          <a:prstGeom prst="rect">
            <a:avLst/>
          </a:prstGeom>
        </p:spPr>
      </p:pic>
      <p:cxnSp>
        <p:nvCxnSpPr>
          <p:cNvPr id="6" name="Straight Arrow Connector 5">
            <a:extLst>
              <a:ext uri="{FF2B5EF4-FFF2-40B4-BE49-F238E27FC236}">
                <a16:creationId xmlns:a16="http://schemas.microsoft.com/office/drawing/2014/main" id="{57D65A3D-ABB5-4259-7E81-02546DFFE9BD}"/>
              </a:ext>
            </a:extLst>
          </p:cNvPr>
          <p:cNvCxnSpPr>
            <a:cxnSpLocks/>
          </p:cNvCxnSpPr>
          <p:nvPr/>
        </p:nvCxnSpPr>
        <p:spPr>
          <a:xfrm>
            <a:off x="5678905" y="5122333"/>
            <a:ext cx="393922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7CFA15-7D0F-DD19-6A55-A0C3ECCD0F62}"/>
              </a:ext>
            </a:extLst>
          </p:cNvPr>
          <p:cNvSpPr txBox="1"/>
          <p:nvPr/>
        </p:nvSpPr>
        <p:spPr>
          <a:xfrm>
            <a:off x="617621" y="1800662"/>
            <a:ext cx="5478379" cy="1938992"/>
          </a:xfrm>
          <a:prstGeom prst="rect">
            <a:avLst/>
          </a:prstGeom>
          <a:noFill/>
        </p:spPr>
        <p:txBody>
          <a:bodyPr wrap="square">
            <a:spAutoFit/>
          </a:bodyPr>
          <a:lstStyle/>
          <a:p>
            <a:r>
              <a:rPr lang="en-US" sz="1200" dirty="0"/>
              <a:t>Proper maintenance is vital to avoid disruptions caused by environmental factors, equipment wear, and misalignment. Regular checks can help identify issues before they escalate, ensuring continuous and reliable service.</a:t>
            </a:r>
          </a:p>
          <a:p>
            <a:endParaRPr lang="en-US" sz="1200" dirty="0"/>
          </a:p>
          <a:p>
            <a:r>
              <a:rPr lang="en-US" sz="1200" dirty="0"/>
              <a:t>Key Maintenance Practices:</a:t>
            </a:r>
          </a:p>
          <a:p>
            <a:pPr marL="171450" indent="-171450">
              <a:buFont typeface="Wingdings" panose="05000000000000000000" pitchFamily="2" charset="2"/>
              <a:buChar char="§"/>
            </a:pPr>
            <a:r>
              <a:rPr lang="en-US" sz="1200" dirty="0"/>
              <a:t>Routine Inspections</a:t>
            </a:r>
          </a:p>
          <a:p>
            <a:pPr marL="171450" indent="-171450">
              <a:buFont typeface="Wingdings" panose="05000000000000000000" pitchFamily="2" charset="2"/>
              <a:buChar char="§"/>
            </a:pPr>
            <a:r>
              <a:rPr lang="en-US" sz="1200" dirty="0"/>
              <a:t>Cleaning</a:t>
            </a:r>
          </a:p>
          <a:p>
            <a:pPr marL="171450" indent="-171450">
              <a:buFont typeface="Wingdings" panose="05000000000000000000" pitchFamily="2" charset="2"/>
              <a:buChar char="§"/>
            </a:pPr>
            <a:r>
              <a:rPr lang="en-US" sz="1200" dirty="0"/>
              <a:t>Lubrication</a:t>
            </a:r>
          </a:p>
          <a:p>
            <a:pPr marL="171450" indent="-171450">
              <a:buFont typeface="Wingdings" panose="05000000000000000000" pitchFamily="2" charset="2"/>
              <a:buChar char="§"/>
            </a:pPr>
            <a:r>
              <a:rPr lang="en-US" sz="1200" dirty="0"/>
              <a:t>Alignment Checks</a:t>
            </a:r>
          </a:p>
          <a:p>
            <a:pPr marL="171450" indent="-171450">
              <a:buFont typeface="Wingdings" panose="05000000000000000000" pitchFamily="2" charset="2"/>
              <a:buChar char="§"/>
            </a:pPr>
            <a:r>
              <a:rPr lang="en-US" sz="1200" dirty="0"/>
              <a:t>Preventive Maintenance</a:t>
            </a:r>
          </a:p>
        </p:txBody>
      </p:sp>
    </p:spTree>
    <p:extLst>
      <p:ext uri="{BB962C8B-B14F-4D97-AF65-F5344CB8AC3E}">
        <p14:creationId xmlns:p14="http://schemas.microsoft.com/office/powerpoint/2010/main" val="152222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The Largest Antennas</a:t>
            </a:r>
          </a:p>
        </p:txBody>
      </p:sp>
      <p:pic>
        <p:nvPicPr>
          <p:cNvPr id="5" name="Picture 4">
            <a:extLst>
              <a:ext uri="{FF2B5EF4-FFF2-40B4-BE49-F238E27FC236}">
                <a16:creationId xmlns:a16="http://schemas.microsoft.com/office/drawing/2014/main" id="{E1C14E53-2791-4DFD-362B-308462FAB3A1}"/>
              </a:ext>
            </a:extLst>
          </p:cNvPr>
          <p:cNvPicPr>
            <a:picLocks noChangeAspect="1"/>
          </p:cNvPicPr>
          <p:nvPr/>
        </p:nvPicPr>
        <p:blipFill>
          <a:blip r:embed="rId3"/>
          <a:srcRect l="4097" t="-1" r="1376" b="1983"/>
          <a:stretch/>
        </p:blipFill>
        <p:spPr>
          <a:xfrm>
            <a:off x="53083" y="1027906"/>
            <a:ext cx="4718074" cy="3418040"/>
          </a:xfrm>
          <a:prstGeom prst="rect">
            <a:avLst/>
          </a:prstGeom>
        </p:spPr>
      </p:pic>
      <p:pic>
        <p:nvPicPr>
          <p:cNvPr id="8" name="Picture 7">
            <a:extLst>
              <a:ext uri="{FF2B5EF4-FFF2-40B4-BE49-F238E27FC236}">
                <a16:creationId xmlns:a16="http://schemas.microsoft.com/office/drawing/2014/main" id="{476DAF51-D646-4F8C-D936-6FEF3DB02463}"/>
              </a:ext>
            </a:extLst>
          </p:cNvPr>
          <p:cNvPicPr>
            <a:picLocks noChangeAspect="1"/>
          </p:cNvPicPr>
          <p:nvPr/>
        </p:nvPicPr>
        <p:blipFill>
          <a:blip r:embed="rId4"/>
          <a:srcRect l="5032" t="2249" r="1945" b="3195"/>
          <a:stretch/>
        </p:blipFill>
        <p:spPr>
          <a:xfrm>
            <a:off x="3459861" y="2308642"/>
            <a:ext cx="4981630" cy="3231948"/>
          </a:xfrm>
          <a:prstGeom prst="rect">
            <a:avLst/>
          </a:prstGeom>
        </p:spPr>
      </p:pic>
      <p:pic>
        <p:nvPicPr>
          <p:cNvPr id="10" name="Picture 9">
            <a:extLst>
              <a:ext uri="{FF2B5EF4-FFF2-40B4-BE49-F238E27FC236}">
                <a16:creationId xmlns:a16="http://schemas.microsoft.com/office/drawing/2014/main" id="{B59DE3DA-69DC-3853-993C-1C902AA79C2D}"/>
              </a:ext>
            </a:extLst>
          </p:cNvPr>
          <p:cNvPicPr>
            <a:picLocks noChangeAspect="1"/>
          </p:cNvPicPr>
          <p:nvPr/>
        </p:nvPicPr>
        <p:blipFill>
          <a:blip r:embed="rId5"/>
          <a:stretch>
            <a:fillRect/>
          </a:stretch>
        </p:blipFill>
        <p:spPr>
          <a:xfrm>
            <a:off x="7419618" y="3244428"/>
            <a:ext cx="4719299" cy="3044092"/>
          </a:xfrm>
          <a:prstGeom prst="rect">
            <a:avLst/>
          </a:prstGeom>
        </p:spPr>
      </p:pic>
      <p:sp>
        <p:nvSpPr>
          <p:cNvPr id="11" name="Rectangle 10">
            <a:extLst>
              <a:ext uri="{FF2B5EF4-FFF2-40B4-BE49-F238E27FC236}">
                <a16:creationId xmlns:a16="http://schemas.microsoft.com/office/drawing/2014/main" id="{B6694BE4-2423-0F05-4917-A46A846501DC}"/>
              </a:ext>
            </a:extLst>
          </p:cNvPr>
          <p:cNvSpPr/>
          <p:nvPr/>
        </p:nvSpPr>
        <p:spPr>
          <a:xfrm>
            <a:off x="53083" y="1081052"/>
            <a:ext cx="107173" cy="153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654EC6-68C6-0945-1999-F5279C6F6BF0}"/>
              </a:ext>
            </a:extLst>
          </p:cNvPr>
          <p:cNvSpPr/>
          <p:nvPr/>
        </p:nvSpPr>
        <p:spPr>
          <a:xfrm>
            <a:off x="3459861" y="2276539"/>
            <a:ext cx="107173" cy="153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7D4F1C-E5C7-85DA-CB58-09B537CDA828}"/>
              </a:ext>
            </a:extLst>
          </p:cNvPr>
          <p:cNvSpPr/>
          <p:nvPr/>
        </p:nvSpPr>
        <p:spPr>
          <a:xfrm>
            <a:off x="7419618" y="3244428"/>
            <a:ext cx="107173" cy="153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77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2400" b="1" i="0" kern="1200">
                <a:latin typeface="Arial" charset="0"/>
                <a:ea typeface="Arial" charset="0"/>
                <a:cs typeface="Arial" charset="0"/>
              </a:rPr>
              <a:t>Utilizing a combination of Very Small Aperture Terminals (VSATs) in star or mesh configurations, ground networks employ advanced data transmission methods to facilitate seamless satellite connectivity</a:t>
            </a:r>
          </a:p>
        </p:txBody>
      </p:sp>
      <p:sp>
        <p:nvSpPr>
          <p:cNvPr id="5" name="Rectangle 4" descr="Satellite">
            <a:extLst>
              <a:ext uri="{FF2B5EF4-FFF2-40B4-BE49-F238E27FC236}">
                <a16:creationId xmlns:a16="http://schemas.microsoft.com/office/drawing/2014/main" id="{F767E5BD-1DF3-1B5D-42CF-A59BC8045623}"/>
              </a:ext>
            </a:extLst>
          </p:cNvPr>
          <p:cNvSpPr/>
          <p:nvPr/>
        </p:nvSpPr>
        <p:spPr>
          <a:xfrm>
            <a:off x="1109234" y="2922605"/>
            <a:ext cx="520402" cy="52040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57460D03-AF0F-ABBC-1671-3C4CA2A7C67F}"/>
              </a:ext>
            </a:extLst>
          </p:cNvPr>
          <p:cNvSpPr/>
          <p:nvPr/>
        </p:nvSpPr>
        <p:spPr>
          <a:xfrm>
            <a:off x="2010326" y="2734184"/>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Small intelligent earth satellite stations working in a system with one larger HUB earth station and a satellite in GEO orbit.</a:t>
            </a:r>
            <a:endParaRPr lang="en-US" sz="1200" kern="1200" dirty="0"/>
          </a:p>
        </p:txBody>
      </p:sp>
      <p:sp>
        <p:nvSpPr>
          <p:cNvPr id="10" name="Rectangle 9" descr="Airplane">
            <a:extLst>
              <a:ext uri="{FF2B5EF4-FFF2-40B4-BE49-F238E27FC236}">
                <a16:creationId xmlns:a16="http://schemas.microsoft.com/office/drawing/2014/main" id="{605EEC7C-289D-205B-54A9-1646539AF516}"/>
              </a:ext>
            </a:extLst>
          </p:cNvPr>
          <p:cNvSpPr/>
          <p:nvPr/>
        </p:nvSpPr>
        <p:spPr>
          <a:xfrm>
            <a:off x="4682196" y="2922605"/>
            <a:ext cx="520402" cy="52040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EF6A8723-581D-E778-9742-F194E4710137}"/>
              </a:ext>
            </a:extLst>
          </p:cNvPr>
          <p:cNvSpPr/>
          <p:nvPr/>
        </p:nvSpPr>
        <p:spPr>
          <a:xfrm>
            <a:off x="5583288" y="2734184"/>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0" i="0" kern="1200" baseline="0"/>
              <a:t>Usable for broadcasters, banks, airplane companies, oil and gas industry, news gathering, telemedicine, etc...</a:t>
            </a:r>
            <a:endParaRPr lang="en-US" sz="1200" kern="1200"/>
          </a:p>
        </p:txBody>
      </p:sp>
      <p:sp>
        <p:nvSpPr>
          <p:cNvPr id="13" name="Rectangle 12" descr="Processor">
            <a:extLst>
              <a:ext uri="{FF2B5EF4-FFF2-40B4-BE49-F238E27FC236}">
                <a16:creationId xmlns:a16="http://schemas.microsoft.com/office/drawing/2014/main" id="{F1D42889-1A5B-FE46-82AA-8417DAAE860F}"/>
              </a:ext>
            </a:extLst>
          </p:cNvPr>
          <p:cNvSpPr/>
          <p:nvPr/>
        </p:nvSpPr>
        <p:spPr>
          <a:xfrm>
            <a:off x="8255158" y="2922605"/>
            <a:ext cx="520402" cy="52040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BA8655EE-68C3-BDDF-AC8A-83A6FCF37340}"/>
              </a:ext>
            </a:extLst>
          </p:cNvPr>
          <p:cNvSpPr/>
          <p:nvPr/>
        </p:nvSpPr>
        <p:spPr>
          <a:xfrm>
            <a:off x="9156249" y="2734184"/>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0" i="0" kern="1200" baseline="0"/>
              <a:t>Terminals can just receive signal, just send signal or both.</a:t>
            </a:r>
            <a:endParaRPr lang="en-US" sz="1200" kern="1200"/>
          </a:p>
        </p:txBody>
      </p:sp>
      <p:sp>
        <p:nvSpPr>
          <p:cNvPr id="16" name="Rectangle 15" descr="User Network">
            <a:extLst>
              <a:ext uri="{FF2B5EF4-FFF2-40B4-BE49-F238E27FC236}">
                <a16:creationId xmlns:a16="http://schemas.microsoft.com/office/drawing/2014/main" id="{E2568883-625D-FB6D-7549-43911C41B173}"/>
              </a:ext>
            </a:extLst>
          </p:cNvPr>
          <p:cNvSpPr/>
          <p:nvPr/>
        </p:nvSpPr>
        <p:spPr>
          <a:xfrm>
            <a:off x="1109234" y="4559579"/>
            <a:ext cx="520402" cy="52040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3B5820C4-995D-BEB0-25E4-238012ED2FDD}"/>
              </a:ext>
            </a:extLst>
          </p:cNvPr>
          <p:cNvSpPr/>
          <p:nvPr/>
        </p:nvSpPr>
        <p:spPr>
          <a:xfrm>
            <a:off x="2010326" y="4371157"/>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0" i="0" kern="1200" baseline="0"/>
              <a:t>Users are arranged in star, mesh or point to point network.</a:t>
            </a:r>
            <a:endParaRPr lang="en-US" sz="1200" kern="1200"/>
          </a:p>
        </p:txBody>
      </p:sp>
      <p:sp>
        <p:nvSpPr>
          <p:cNvPr id="19" name="Rectangle 18" descr="Wireless router">
            <a:extLst>
              <a:ext uri="{FF2B5EF4-FFF2-40B4-BE49-F238E27FC236}">
                <a16:creationId xmlns:a16="http://schemas.microsoft.com/office/drawing/2014/main" id="{5D4FFCB2-6F34-13B1-33B7-301F48F7B09A}"/>
              </a:ext>
            </a:extLst>
          </p:cNvPr>
          <p:cNvSpPr/>
          <p:nvPr/>
        </p:nvSpPr>
        <p:spPr>
          <a:xfrm>
            <a:off x="4682196" y="4559579"/>
            <a:ext cx="520402" cy="52040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0" name="Freeform: Shape 19">
            <a:extLst>
              <a:ext uri="{FF2B5EF4-FFF2-40B4-BE49-F238E27FC236}">
                <a16:creationId xmlns:a16="http://schemas.microsoft.com/office/drawing/2014/main" id="{B6B0BF1A-9667-81A6-2A1D-6A101D77BFBD}"/>
              </a:ext>
            </a:extLst>
          </p:cNvPr>
          <p:cNvSpPr/>
          <p:nvPr/>
        </p:nvSpPr>
        <p:spPr>
          <a:xfrm>
            <a:off x="5583288" y="4371157"/>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0" i="0" kern="1200" baseline="0"/>
              <a:t>VSAT networks can operate in any band, but are usually mostly used in Ku for consumer broadband and enterprises and in Ka band for high capacity broadband.</a:t>
            </a:r>
            <a:endParaRPr lang="en-US" sz="1200" kern="1200"/>
          </a:p>
        </p:txBody>
      </p:sp>
      <p:sp>
        <p:nvSpPr>
          <p:cNvPr id="22" name="TextBox 21">
            <a:extLst>
              <a:ext uri="{FF2B5EF4-FFF2-40B4-BE49-F238E27FC236}">
                <a16:creationId xmlns:a16="http://schemas.microsoft.com/office/drawing/2014/main" id="{BB70502E-BF65-CCBC-4111-00BD9BA66B14}"/>
              </a:ext>
            </a:extLst>
          </p:cNvPr>
          <p:cNvSpPr txBox="1"/>
          <p:nvPr/>
        </p:nvSpPr>
        <p:spPr>
          <a:xfrm>
            <a:off x="617621" y="1996200"/>
            <a:ext cx="6096000" cy="369332"/>
          </a:xfrm>
          <a:prstGeom prst="rect">
            <a:avLst/>
          </a:prstGeom>
          <a:noFill/>
        </p:spPr>
        <p:txBody>
          <a:bodyPr wrap="square">
            <a:spAutoFit/>
          </a:bodyPr>
          <a:lstStyle/>
          <a:p>
            <a:r>
              <a:rPr lang="en-US" dirty="0"/>
              <a:t>Very Small Aperture Terminals (VSATs)</a:t>
            </a:r>
          </a:p>
        </p:txBody>
      </p:sp>
    </p:spTree>
    <p:extLst>
      <p:ext uri="{BB962C8B-B14F-4D97-AF65-F5344CB8AC3E}">
        <p14:creationId xmlns:p14="http://schemas.microsoft.com/office/powerpoint/2010/main" val="285435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sz="2800" dirty="0">
                <a:solidFill>
                  <a:schemeClr val="tx1"/>
                </a:solidFill>
                <a:latin typeface="Arial" panose="020B0604020202020204" pitchFamily="34" charset="0"/>
                <a:cs typeface="Arial" panose="020B0604020202020204" pitchFamily="34" charset="0"/>
              </a:rPr>
              <a:t>VSAT (Very Small Aperture Terminal) network architecture primarily utilizes two topologies: Star and Mesh, each designed to meet specific communication needs</a:t>
            </a:r>
          </a:p>
        </p:txBody>
      </p:sp>
      <p:pic>
        <p:nvPicPr>
          <p:cNvPr id="5" name="Picture 4">
            <a:extLst>
              <a:ext uri="{FF2B5EF4-FFF2-40B4-BE49-F238E27FC236}">
                <a16:creationId xmlns:a16="http://schemas.microsoft.com/office/drawing/2014/main" id="{D3B54F1E-9FC1-A9E0-418E-2D111B59D073}"/>
              </a:ext>
            </a:extLst>
          </p:cNvPr>
          <p:cNvPicPr>
            <a:picLocks noChangeAspect="1"/>
          </p:cNvPicPr>
          <p:nvPr/>
        </p:nvPicPr>
        <p:blipFill>
          <a:blip r:embed="rId3"/>
          <a:stretch>
            <a:fillRect/>
          </a:stretch>
        </p:blipFill>
        <p:spPr>
          <a:xfrm>
            <a:off x="903266" y="4080050"/>
            <a:ext cx="4845087" cy="1922577"/>
          </a:xfrm>
          <a:prstGeom prst="rect">
            <a:avLst/>
          </a:prstGeom>
        </p:spPr>
      </p:pic>
      <p:pic>
        <p:nvPicPr>
          <p:cNvPr id="7" name="Picture 6">
            <a:extLst>
              <a:ext uri="{FF2B5EF4-FFF2-40B4-BE49-F238E27FC236}">
                <a16:creationId xmlns:a16="http://schemas.microsoft.com/office/drawing/2014/main" id="{606F3B41-2BE8-3922-2C4D-DDE93B394D26}"/>
              </a:ext>
            </a:extLst>
          </p:cNvPr>
          <p:cNvPicPr>
            <a:picLocks noChangeAspect="1"/>
          </p:cNvPicPr>
          <p:nvPr/>
        </p:nvPicPr>
        <p:blipFill>
          <a:blip r:embed="rId4"/>
          <a:stretch>
            <a:fillRect/>
          </a:stretch>
        </p:blipFill>
        <p:spPr>
          <a:xfrm>
            <a:off x="6834625" y="4080051"/>
            <a:ext cx="4162238" cy="1922577"/>
          </a:xfrm>
          <a:prstGeom prst="rect">
            <a:avLst/>
          </a:prstGeom>
        </p:spPr>
      </p:pic>
      <p:sp>
        <p:nvSpPr>
          <p:cNvPr id="9" name="TextBox 8">
            <a:extLst>
              <a:ext uri="{FF2B5EF4-FFF2-40B4-BE49-F238E27FC236}">
                <a16:creationId xmlns:a16="http://schemas.microsoft.com/office/drawing/2014/main" id="{CB91BC3A-2F43-5589-E4F4-28F05FBF1787}"/>
              </a:ext>
            </a:extLst>
          </p:cNvPr>
          <p:cNvSpPr txBox="1"/>
          <p:nvPr/>
        </p:nvSpPr>
        <p:spPr>
          <a:xfrm>
            <a:off x="609600" y="2118683"/>
            <a:ext cx="10972800" cy="867930"/>
          </a:xfrm>
          <a:prstGeom prst="rect">
            <a:avLst/>
          </a:prstGeom>
          <a:noFill/>
        </p:spPr>
        <p:txBody>
          <a:bodyPr wrap="square">
            <a:noAutofit/>
          </a:bodyPr>
          <a:lstStyle>
            <a:defPPr>
              <a:defRPr lang="en-US"/>
            </a:defPPr>
            <a:lvl1pPr marR="0" indent="0">
              <a:buFont typeface="Wingdings" panose="05000000000000000000" pitchFamily="2" charset="2"/>
              <a:buNone/>
              <a:defRPr sz="1600" b="0" i="0" u="none" strike="noStrike" baseline="0">
                <a:solidFill>
                  <a:srgbClr val="000000"/>
                </a:solidFill>
              </a:defRPr>
            </a:lvl1pPr>
          </a:lstStyle>
          <a:p>
            <a:r>
              <a:rPr lang="en-US" sz="1200" dirty="0"/>
              <a:t>Broadly, a VSAT network consists of VSAT terminals distributed across different regions on Earth and a Hub station located at one central place. Communication between the Hub station and VSAT terminals is carried out using RF frequencies in different bands (e.g., C band, Ku band) as per applications and regions of use.</a:t>
            </a:r>
          </a:p>
        </p:txBody>
      </p:sp>
      <p:sp>
        <p:nvSpPr>
          <p:cNvPr id="4" name="TextBox 3">
            <a:extLst>
              <a:ext uri="{FF2B5EF4-FFF2-40B4-BE49-F238E27FC236}">
                <a16:creationId xmlns:a16="http://schemas.microsoft.com/office/drawing/2014/main" id="{D448308C-4BA0-3FC0-8DED-87D680BBBFC4}"/>
              </a:ext>
            </a:extLst>
          </p:cNvPr>
          <p:cNvSpPr txBox="1"/>
          <p:nvPr/>
        </p:nvSpPr>
        <p:spPr>
          <a:xfrm>
            <a:off x="606487" y="3304350"/>
            <a:ext cx="5152629" cy="461665"/>
          </a:xfrm>
          <a:prstGeom prst="rect">
            <a:avLst/>
          </a:prstGeom>
          <a:noFill/>
        </p:spPr>
        <p:txBody>
          <a:bodyPr wrap="square">
            <a:spAutoFit/>
          </a:bodyPr>
          <a:lstStyle/>
          <a:p>
            <a:r>
              <a:rPr lang="en-US" sz="1200" dirty="0"/>
              <a:t>In a </a:t>
            </a:r>
            <a:r>
              <a:rPr lang="en-US" sz="1200" b="1" dirty="0"/>
              <a:t>Star-type VSAT network</a:t>
            </a:r>
            <a:r>
              <a:rPr lang="en-US" sz="1200" dirty="0"/>
              <a:t>, all communications occur through the Hub station using multi-hop communication.</a:t>
            </a:r>
          </a:p>
        </p:txBody>
      </p:sp>
      <p:sp>
        <p:nvSpPr>
          <p:cNvPr id="6" name="TextBox 5">
            <a:extLst>
              <a:ext uri="{FF2B5EF4-FFF2-40B4-BE49-F238E27FC236}">
                <a16:creationId xmlns:a16="http://schemas.microsoft.com/office/drawing/2014/main" id="{0D05D8BB-9D6E-B522-C305-D0242D397AE8}"/>
              </a:ext>
            </a:extLst>
          </p:cNvPr>
          <p:cNvSpPr txBox="1"/>
          <p:nvPr/>
        </p:nvSpPr>
        <p:spPr>
          <a:xfrm>
            <a:off x="6429771" y="3304350"/>
            <a:ext cx="5152629" cy="461665"/>
          </a:xfrm>
          <a:prstGeom prst="rect">
            <a:avLst/>
          </a:prstGeom>
          <a:noFill/>
        </p:spPr>
        <p:txBody>
          <a:bodyPr wrap="square">
            <a:spAutoFit/>
          </a:bodyPr>
          <a:lstStyle/>
          <a:p>
            <a:r>
              <a:rPr lang="en-US" sz="1200" dirty="0"/>
              <a:t>In a </a:t>
            </a:r>
            <a:r>
              <a:rPr lang="en-US" sz="1200" b="1" dirty="0"/>
              <a:t>Mesh-type VSAT network</a:t>
            </a:r>
            <a:r>
              <a:rPr lang="en-US" sz="1200" dirty="0"/>
              <a:t>, all communications occur directly between VSATs without the need for a central Hub station.</a:t>
            </a:r>
          </a:p>
        </p:txBody>
      </p:sp>
    </p:spTree>
    <p:extLst>
      <p:ext uri="{BB962C8B-B14F-4D97-AF65-F5344CB8AC3E}">
        <p14:creationId xmlns:p14="http://schemas.microsoft.com/office/powerpoint/2010/main" val="2498805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tolzl" panose="00000500000000000000" pitchFamily="50" charset="-18"/>
              </a:rPr>
              <a:t>Thank you</a:t>
            </a:r>
            <a:endParaRPr lang="en-US" dirty="0">
              <a:latin typeface="Stolzl" panose="00000500000000000000" pitchFamily="50" charset="-18"/>
            </a:endParaRPr>
          </a:p>
        </p:txBody>
      </p:sp>
    </p:spTree>
    <p:extLst>
      <p:ext uri="{BB962C8B-B14F-4D97-AF65-F5344CB8AC3E}">
        <p14:creationId xmlns:p14="http://schemas.microsoft.com/office/powerpoint/2010/main" val="3456030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705184-7FDA-A33C-BD23-43140DDA594D}"/>
              </a:ext>
            </a:extLst>
          </p:cNvPr>
          <p:cNvSpPr>
            <a:spLocks noGrp="1"/>
          </p:cNvSpPr>
          <p:nvPr>
            <p:ph type="title"/>
          </p:nvPr>
        </p:nvSpPr>
        <p:spPr/>
        <p:txBody>
          <a:bodyPr/>
          <a:lstStyle/>
          <a:p>
            <a:r>
              <a:rPr lang="en-US"/>
              <a:t>08 Ground Segment</a:t>
            </a:r>
            <a:endParaRPr lang="en-US" dirty="0"/>
          </a:p>
        </p:txBody>
      </p:sp>
    </p:spTree>
    <p:extLst>
      <p:ext uri="{BB962C8B-B14F-4D97-AF65-F5344CB8AC3E}">
        <p14:creationId xmlns:p14="http://schemas.microsoft.com/office/powerpoint/2010/main" val="1171713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BAD48-A204-5918-270F-99EC3CA52D71}"/>
              </a:ext>
            </a:extLst>
          </p:cNvPr>
          <p:cNvSpPr>
            <a:spLocks noGrp="1"/>
          </p:cNvSpPr>
          <p:nvPr>
            <p:ph type="title"/>
          </p:nvPr>
        </p:nvSpPr>
        <p:spPr/>
        <p:txBody>
          <a:bodyPr/>
          <a:lstStyle/>
          <a:p>
            <a:r>
              <a:rPr lang="en-US" dirty="0"/>
              <a:t>A ground segment consists of all the ground-based elements of a space system used by operators and support personnel</a:t>
            </a:r>
          </a:p>
        </p:txBody>
      </p:sp>
      <p:grpSp>
        <p:nvGrpSpPr>
          <p:cNvPr id="50" name="Group 49">
            <a:extLst>
              <a:ext uri="{FF2B5EF4-FFF2-40B4-BE49-F238E27FC236}">
                <a16:creationId xmlns:a16="http://schemas.microsoft.com/office/drawing/2014/main" id="{0E720322-3446-E374-901B-827C53A123D0}"/>
              </a:ext>
            </a:extLst>
          </p:cNvPr>
          <p:cNvGrpSpPr/>
          <p:nvPr/>
        </p:nvGrpSpPr>
        <p:grpSpPr>
          <a:xfrm>
            <a:off x="609601" y="3625316"/>
            <a:ext cx="3719038" cy="2631174"/>
            <a:chOff x="609601" y="3625316"/>
            <a:chExt cx="3719038" cy="2631174"/>
          </a:xfrm>
        </p:grpSpPr>
        <p:pic>
          <p:nvPicPr>
            <p:cNvPr id="3" name="Picture 2">
              <a:extLst>
                <a:ext uri="{FF2B5EF4-FFF2-40B4-BE49-F238E27FC236}">
                  <a16:creationId xmlns:a16="http://schemas.microsoft.com/office/drawing/2014/main" id="{629891B1-009C-1B96-68E5-A7922E79A202}"/>
                </a:ext>
              </a:extLst>
            </p:cNvPr>
            <p:cNvPicPr>
              <a:picLocks noChangeAspect="1"/>
            </p:cNvPicPr>
            <p:nvPr/>
          </p:nvPicPr>
          <p:blipFill>
            <a:blip r:embed="rId2"/>
            <a:stretch>
              <a:fillRect/>
            </a:stretch>
          </p:blipFill>
          <p:spPr>
            <a:xfrm>
              <a:off x="625812" y="3625316"/>
              <a:ext cx="3702827" cy="1999527"/>
            </a:xfrm>
            <a:prstGeom prst="rect">
              <a:avLst/>
            </a:prstGeom>
          </p:spPr>
        </p:pic>
        <p:sp>
          <p:nvSpPr>
            <p:cNvPr id="4" name="TextBox 3">
              <a:extLst>
                <a:ext uri="{FF2B5EF4-FFF2-40B4-BE49-F238E27FC236}">
                  <a16:creationId xmlns:a16="http://schemas.microsoft.com/office/drawing/2014/main" id="{A8211B29-8B13-EC0B-0012-DC2F866A7147}"/>
                </a:ext>
              </a:extLst>
            </p:cNvPr>
            <p:cNvSpPr txBox="1"/>
            <p:nvPr/>
          </p:nvSpPr>
          <p:spPr>
            <a:xfrm>
              <a:off x="609601" y="5624843"/>
              <a:ext cx="3702827" cy="631647"/>
            </a:xfrm>
            <a:prstGeom prst="rect">
              <a:avLst/>
            </a:prstGeom>
            <a:noFill/>
          </p:spPr>
          <p:txBody>
            <a:bodyPr wrap="square">
              <a:noAutofit/>
            </a:bodyPr>
            <a:lstStyle/>
            <a:p>
              <a:r>
                <a:rPr lang="en-US" sz="1000" b="0" i="0" dirty="0">
                  <a:solidFill>
                    <a:srgbClr val="000000"/>
                  </a:solidFill>
                  <a:effectLst/>
                </a:rPr>
                <a:t>Source:</a:t>
              </a:r>
            </a:p>
            <a:p>
              <a:r>
                <a:rPr lang="en-US" sz="1000" b="0" i="0" dirty="0">
                  <a:solidFill>
                    <a:srgbClr val="000000"/>
                  </a:solidFill>
                  <a:effectLst/>
                </a:rPr>
                <a:t>The European Space Agency - Photo: ©ESA</a:t>
              </a:r>
            </a:p>
            <a:p>
              <a:r>
                <a:rPr lang="en-US" sz="1000" dirty="0">
                  <a:hlinkClick r:id="rId3"/>
                </a:rPr>
                <a:t>ESA - </a:t>
              </a:r>
              <a:r>
                <a:rPr lang="en-US" sz="1000" dirty="0" err="1">
                  <a:hlinkClick r:id="rId3"/>
                </a:rPr>
                <a:t>Redu</a:t>
              </a:r>
              <a:r>
                <a:rPr lang="en-US" sz="1000" dirty="0">
                  <a:hlinkClick r:id="rId3"/>
                </a:rPr>
                <a:t> facilities</a:t>
              </a:r>
              <a:endParaRPr lang="en-US" sz="1000" dirty="0"/>
            </a:p>
          </p:txBody>
        </p:sp>
      </p:grpSp>
      <p:sp>
        <p:nvSpPr>
          <p:cNvPr id="5" name="Rectangle 4">
            <a:extLst>
              <a:ext uri="{FF2B5EF4-FFF2-40B4-BE49-F238E27FC236}">
                <a16:creationId xmlns:a16="http://schemas.microsoft.com/office/drawing/2014/main" id="{EC51CF19-E71F-82F1-E214-C705FB9F2427}"/>
              </a:ext>
            </a:extLst>
          </p:cNvPr>
          <p:cNvSpPr/>
          <p:nvPr/>
        </p:nvSpPr>
        <p:spPr>
          <a:xfrm>
            <a:off x="619895" y="1802458"/>
            <a:ext cx="3692533" cy="836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Ground segment refers to the collection of ground-based hardware and software components used to support the operation, communication, and control of satellites orbiting the Earth.</a:t>
            </a:r>
          </a:p>
        </p:txBody>
      </p:sp>
      <p:sp>
        <p:nvSpPr>
          <p:cNvPr id="27" name="Rectangle 26">
            <a:extLst>
              <a:ext uri="{FF2B5EF4-FFF2-40B4-BE49-F238E27FC236}">
                <a16:creationId xmlns:a16="http://schemas.microsoft.com/office/drawing/2014/main" id="{48AF4D26-C3F9-90B9-CA62-6DF5EA0159E9}"/>
              </a:ext>
            </a:extLst>
          </p:cNvPr>
          <p:cNvSpPr/>
          <p:nvPr/>
        </p:nvSpPr>
        <p:spPr>
          <a:xfrm>
            <a:off x="4598633" y="1806237"/>
            <a:ext cx="6983766" cy="34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Key components are:</a:t>
            </a:r>
          </a:p>
        </p:txBody>
      </p:sp>
      <p:grpSp>
        <p:nvGrpSpPr>
          <p:cNvPr id="51" name="Group 50">
            <a:extLst>
              <a:ext uri="{FF2B5EF4-FFF2-40B4-BE49-F238E27FC236}">
                <a16:creationId xmlns:a16="http://schemas.microsoft.com/office/drawing/2014/main" id="{90575982-955E-3611-9BA2-A29B4D2D15E3}"/>
              </a:ext>
            </a:extLst>
          </p:cNvPr>
          <p:cNvGrpSpPr/>
          <p:nvPr/>
        </p:nvGrpSpPr>
        <p:grpSpPr>
          <a:xfrm>
            <a:off x="4598633" y="2174773"/>
            <a:ext cx="6973472" cy="463851"/>
            <a:chOff x="4598633" y="2174773"/>
            <a:chExt cx="6973472" cy="463851"/>
          </a:xfrm>
        </p:grpSpPr>
        <p:sp>
          <p:nvSpPr>
            <p:cNvPr id="29" name="Arrow: Pentagon 28">
              <a:extLst>
                <a:ext uri="{FF2B5EF4-FFF2-40B4-BE49-F238E27FC236}">
                  <a16:creationId xmlns:a16="http://schemas.microsoft.com/office/drawing/2014/main" id="{96246E5B-FF0A-7E86-BAB7-F83C61A2D65D}"/>
                </a:ext>
              </a:extLst>
            </p:cNvPr>
            <p:cNvSpPr/>
            <p:nvPr/>
          </p:nvSpPr>
          <p:spPr>
            <a:xfrm>
              <a:off x="4598633" y="2174773"/>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Ground Stations</a:t>
              </a:r>
            </a:p>
          </p:txBody>
        </p:sp>
        <p:sp>
          <p:nvSpPr>
            <p:cNvPr id="30" name="Rectangle 29">
              <a:extLst>
                <a:ext uri="{FF2B5EF4-FFF2-40B4-BE49-F238E27FC236}">
                  <a16:creationId xmlns:a16="http://schemas.microsoft.com/office/drawing/2014/main" id="{AAA46CE1-0093-0F3E-CFC5-3A54AF45BCEA}"/>
                </a:ext>
              </a:extLst>
            </p:cNvPr>
            <p:cNvSpPr/>
            <p:nvPr/>
          </p:nvSpPr>
          <p:spPr>
            <a:xfrm>
              <a:off x="6096000" y="2174774"/>
              <a:ext cx="5476105" cy="4638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They consist of antennas, transceivers, amplifiers, and other related equipment that enable the reception and transmission of signals to and from satellites. </a:t>
              </a:r>
            </a:p>
          </p:txBody>
        </p:sp>
      </p:grpSp>
      <p:grpSp>
        <p:nvGrpSpPr>
          <p:cNvPr id="52" name="Group 51">
            <a:extLst>
              <a:ext uri="{FF2B5EF4-FFF2-40B4-BE49-F238E27FC236}">
                <a16:creationId xmlns:a16="http://schemas.microsoft.com/office/drawing/2014/main" id="{957AF90C-787B-536C-F6CF-084328F2719D}"/>
              </a:ext>
            </a:extLst>
          </p:cNvPr>
          <p:cNvGrpSpPr/>
          <p:nvPr/>
        </p:nvGrpSpPr>
        <p:grpSpPr>
          <a:xfrm>
            <a:off x="4598633" y="2776485"/>
            <a:ext cx="6973472" cy="396975"/>
            <a:chOff x="4598633" y="2822724"/>
            <a:chExt cx="6973472" cy="396975"/>
          </a:xfrm>
        </p:grpSpPr>
        <p:sp>
          <p:nvSpPr>
            <p:cNvPr id="32" name="Arrow: Pentagon 31">
              <a:extLst>
                <a:ext uri="{FF2B5EF4-FFF2-40B4-BE49-F238E27FC236}">
                  <a16:creationId xmlns:a16="http://schemas.microsoft.com/office/drawing/2014/main" id="{5B9F8390-88F0-F4FD-4888-A8311E5EF37B}"/>
                </a:ext>
              </a:extLst>
            </p:cNvPr>
            <p:cNvSpPr/>
            <p:nvPr/>
          </p:nvSpPr>
          <p:spPr>
            <a:xfrm>
              <a:off x="4598633" y="2822724"/>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Tracking, Telemetry, and Command</a:t>
              </a:r>
            </a:p>
          </p:txBody>
        </p:sp>
        <p:sp>
          <p:nvSpPr>
            <p:cNvPr id="33" name="Rectangle 32">
              <a:extLst>
                <a:ext uri="{FF2B5EF4-FFF2-40B4-BE49-F238E27FC236}">
                  <a16:creationId xmlns:a16="http://schemas.microsoft.com/office/drawing/2014/main" id="{EA1B17A0-19D7-20E9-4D04-38FFA695ADD2}"/>
                </a:ext>
              </a:extLst>
            </p:cNvPr>
            <p:cNvSpPr/>
            <p:nvPr/>
          </p:nvSpPr>
          <p:spPr>
            <a:xfrm>
              <a:off x="6096000" y="2822725"/>
              <a:ext cx="5476105" cy="396974"/>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TT&amp;C system is responsible for monitoring and controlling the satellite’s health, position, and operational status.</a:t>
              </a:r>
            </a:p>
          </p:txBody>
        </p:sp>
      </p:grpSp>
      <p:grpSp>
        <p:nvGrpSpPr>
          <p:cNvPr id="53" name="Group 52">
            <a:extLst>
              <a:ext uri="{FF2B5EF4-FFF2-40B4-BE49-F238E27FC236}">
                <a16:creationId xmlns:a16="http://schemas.microsoft.com/office/drawing/2014/main" id="{9E44F1B0-76BD-C52F-FFD4-43FD3084D169}"/>
              </a:ext>
            </a:extLst>
          </p:cNvPr>
          <p:cNvGrpSpPr/>
          <p:nvPr/>
        </p:nvGrpSpPr>
        <p:grpSpPr>
          <a:xfrm>
            <a:off x="4598633" y="3311321"/>
            <a:ext cx="6973472" cy="431645"/>
            <a:chOff x="4598633" y="3321115"/>
            <a:chExt cx="6973472" cy="431645"/>
          </a:xfrm>
        </p:grpSpPr>
        <p:sp>
          <p:nvSpPr>
            <p:cNvPr id="35" name="Arrow: Pentagon 34">
              <a:extLst>
                <a:ext uri="{FF2B5EF4-FFF2-40B4-BE49-F238E27FC236}">
                  <a16:creationId xmlns:a16="http://schemas.microsoft.com/office/drawing/2014/main" id="{CC1A5FC5-F520-BA09-EB34-60763250A78A}"/>
                </a:ext>
              </a:extLst>
            </p:cNvPr>
            <p:cNvSpPr/>
            <p:nvPr/>
          </p:nvSpPr>
          <p:spPr>
            <a:xfrm>
              <a:off x="4598633" y="3321115"/>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Mission Control Center</a:t>
              </a:r>
            </a:p>
          </p:txBody>
        </p:sp>
        <p:sp>
          <p:nvSpPr>
            <p:cNvPr id="36" name="Rectangle 35">
              <a:extLst>
                <a:ext uri="{FF2B5EF4-FFF2-40B4-BE49-F238E27FC236}">
                  <a16:creationId xmlns:a16="http://schemas.microsoft.com/office/drawing/2014/main" id="{50BC447E-832B-40C8-442A-629A0A2E0315}"/>
                </a:ext>
              </a:extLst>
            </p:cNvPr>
            <p:cNvSpPr/>
            <p:nvPr/>
          </p:nvSpPr>
          <p:spPr>
            <a:xfrm>
              <a:off x="6096000" y="3321116"/>
              <a:ext cx="5476105" cy="431644"/>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b="0" i="0" dirty="0">
                  <a:solidFill>
                    <a:srgbClr val="000000"/>
                  </a:solidFill>
                  <a:effectLst/>
                </a:rPr>
                <a:t>The MCC is the hub of satellite operations, where personnel monitor and control all aspects of the satellite’s mission</a:t>
              </a:r>
              <a:endParaRPr lang="en-US" sz="1200" dirty="0">
                <a:solidFill>
                  <a:schemeClr val="tx1"/>
                </a:solidFill>
              </a:endParaRPr>
            </a:p>
          </p:txBody>
        </p:sp>
      </p:grpSp>
      <p:grpSp>
        <p:nvGrpSpPr>
          <p:cNvPr id="54" name="Group 53">
            <a:extLst>
              <a:ext uri="{FF2B5EF4-FFF2-40B4-BE49-F238E27FC236}">
                <a16:creationId xmlns:a16="http://schemas.microsoft.com/office/drawing/2014/main" id="{BD764A66-9C0F-8EBF-C405-B2741E6D939A}"/>
              </a:ext>
            </a:extLst>
          </p:cNvPr>
          <p:cNvGrpSpPr/>
          <p:nvPr/>
        </p:nvGrpSpPr>
        <p:grpSpPr>
          <a:xfrm>
            <a:off x="4598633" y="3880827"/>
            <a:ext cx="6973472" cy="468116"/>
            <a:chOff x="4598633" y="3998274"/>
            <a:chExt cx="6973472" cy="468116"/>
          </a:xfrm>
        </p:grpSpPr>
        <p:sp>
          <p:nvSpPr>
            <p:cNvPr id="38" name="Arrow: Pentagon 37">
              <a:extLst>
                <a:ext uri="{FF2B5EF4-FFF2-40B4-BE49-F238E27FC236}">
                  <a16:creationId xmlns:a16="http://schemas.microsoft.com/office/drawing/2014/main" id="{49086654-E743-5EF8-AA3F-4D7A9D6BD309}"/>
                </a:ext>
              </a:extLst>
            </p:cNvPr>
            <p:cNvSpPr/>
            <p:nvPr/>
          </p:nvSpPr>
          <p:spPr>
            <a:xfrm>
              <a:off x="4598633" y="3998274"/>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Data Processing and Distribution Centers</a:t>
              </a:r>
            </a:p>
          </p:txBody>
        </p:sp>
        <p:sp>
          <p:nvSpPr>
            <p:cNvPr id="39" name="Rectangle 38">
              <a:extLst>
                <a:ext uri="{FF2B5EF4-FFF2-40B4-BE49-F238E27FC236}">
                  <a16:creationId xmlns:a16="http://schemas.microsoft.com/office/drawing/2014/main" id="{616ECB9E-1A55-6A16-5FAD-42A8A6C0C06A}"/>
                </a:ext>
              </a:extLst>
            </p:cNvPr>
            <p:cNvSpPr/>
            <p:nvPr/>
          </p:nvSpPr>
          <p:spPr>
            <a:xfrm>
              <a:off x="6096000" y="3998275"/>
              <a:ext cx="5476105" cy="468115"/>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These centers process, store, and distribute the data collected by the satellites to end-users or other organizations.</a:t>
              </a:r>
            </a:p>
          </p:txBody>
        </p:sp>
      </p:grpSp>
      <p:grpSp>
        <p:nvGrpSpPr>
          <p:cNvPr id="55" name="Group 54">
            <a:extLst>
              <a:ext uri="{FF2B5EF4-FFF2-40B4-BE49-F238E27FC236}">
                <a16:creationId xmlns:a16="http://schemas.microsoft.com/office/drawing/2014/main" id="{DB45CB40-4C0C-BD7E-51AA-50AA3C6052CC}"/>
              </a:ext>
            </a:extLst>
          </p:cNvPr>
          <p:cNvGrpSpPr/>
          <p:nvPr/>
        </p:nvGrpSpPr>
        <p:grpSpPr>
          <a:xfrm>
            <a:off x="4598633" y="4486804"/>
            <a:ext cx="6973472" cy="468117"/>
            <a:chOff x="4598633" y="4681199"/>
            <a:chExt cx="6973472" cy="468117"/>
          </a:xfrm>
        </p:grpSpPr>
        <p:sp>
          <p:nvSpPr>
            <p:cNvPr id="41" name="Arrow: Pentagon 40">
              <a:extLst>
                <a:ext uri="{FF2B5EF4-FFF2-40B4-BE49-F238E27FC236}">
                  <a16:creationId xmlns:a16="http://schemas.microsoft.com/office/drawing/2014/main" id="{7A194208-98CF-18B2-92E3-D617EBE2115A}"/>
                </a:ext>
              </a:extLst>
            </p:cNvPr>
            <p:cNvSpPr/>
            <p:nvPr/>
          </p:nvSpPr>
          <p:spPr>
            <a:xfrm>
              <a:off x="4598633" y="4681199"/>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User Terminals</a:t>
              </a:r>
            </a:p>
          </p:txBody>
        </p:sp>
        <p:sp>
          <p:nvSpPr>
            <p:cNvPr id="42" name="Rectangle 41">
              <a:extLst>
                <a:ext uri="{FF2B5EF4-FFF2-40B4-BE49-F238E27FC236}">
                  <a16:creationId xmlns:a16="http://schemas.microsoft.com/office/drawing/2014/main" id="{CD9FA0C1-F61E-3AEE-57D9-4B339FBA14FF}"/>
                </a:ext>
              </a:extLst>
            </p:cNvPr>
            <p:cNvSpPr/>
            <p:nvPr/>
          </p:nvSpPr>
          <p:spPr>
            <a:xfrm>
              <a:off x="6096000" y="4681200"/>
              <a:ext cx="5476105" cy="468116"/>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User terminals are the end-point devices that receive and transmit data from and to the satellites.</a:t>
              </a:r>
            </a:p>
          </p:txBody>
        </p:sp>
      </p:grpSp>
      <p:grpSp>
        <p:nvGrpSpPr>
          <p:cNvPr id="56" name="Group 55">
            <a:extLst>
              <a:ext uri="{FF2B5EF4-FFF2-40B4-BE49-F238E27FC236}">
                <a16:creationId xmlns:a16="http://schemas.microsoft.com/office/drawing/2014/main" id="{A2D25227-2155-B182-90B1-1CF24CD70E16}"/>
              </a:ext>
            </a:extLst>
          </p:cNvPr>
          <p:cNvGrpSpPr/>
          <p:nvPr/>
        </p:nvGrpSpPr>
        <p:grpSpPr>
          <a:xfrm>
            <a:off x="4598633" y="5092782"/>
            <a:ext cx="6973472" cy="426183"/>
            <a:chOff x="4598633" y="5333416"/>
            <a:chExt cx="6973472" cy="426183"/>
          </a:xfrm>
        </p:grpSpPr>
        <p:sp>
          <p:nvSpPr>
            <p:cNvPr id="44" name="Arrow: Pentagon 43">
              <a:extLst>
                <a:ext uri="{FF2B5EF4-FFF2-40B4-BE49-F238E27FC236}">
                  <a16:creationId xmlns:a16="http://schemas.microsoft.com/office/drawing/2014/main" id="{1894B2C7-C02B-6C3B-F5C7-EEF6169F33FA}"/>
                </a:ext>
              </a:extLst>
            </p:cNvPr>
            <p:cNvSpPr/>
            <p:nvPr/>
          </p:nvSpPr>
          <p:spPr>
            <a:xfrm>
              <a:off x="4598633" y="5333416"/>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Network Operations Center</a:t>
              </a:r>
            </a:p>
          </p:txBody>
        </p:sp>
        <p:sp>
          <p:nvSpPr>
            <p:cNvPr id="45" name="Rectangle 44">
              <a:extLst>
                <a:ext uri="{FF2B5EF4-FFF2-40B4-BE49-F238E27FC236}">
                  <a16:creationId xmlns:a16="http://schemas.microsoft.com/office/drawing/2014/main" id="{DA2D8C4C-0D0F-3322-BC3D-A1AE62FA348B}"/>
                </a:ext>
              </a:extLst>
            </p:cNvPr>
            <p:cNvSpPr/>
            <p:nvPr/>
          </p:nvSpPr>
          <p:spPr>
            <a:xfrm>
              <a:off x="6096000" y="5333417"/>
              <a:ext cx="5476105" cy="42618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NOC oversees the overall health and performance of the ground segment’s communication networks.</a:t>
              </a:r>
            </a:p>
          </p:txBody>
        </p:sp>
      </p:grpSp>
      <p:grpSp>
        <p:nvGrpSpPr>
          <p:cNvPr id="57" name="Group 56">
            <a:extLst>
              <a:ext uri="{FF2B5EF4-FFF2-40B4-BE49-F238E27FC236}">
                <a16:creationId xmlns:a16="http://schemas.microsoft.com/office/drawing/2014/main" id="{2682A744-B1EB-5F4F-C790-7E2DD295A1BD}"/>
              </a:ext>
            </a:extLst>
          </p:cNvPr>
          <p:cNvGrpSpPr/>
          <p:nvPr/>
        </p:nvGrpSpPr>
        <p:grpSpPr>
          <a:xfrm>
            <a:off x="4598633" y="5656826"/>
            <a:ext cx="6973472" cy="631647"/>
            <a:chOff x="4598633" y="5861014"/>
            <a:chExt cx="6973472" cy="631647"/>
          </a:xfrm>
        </p:grpSpPr>
        <p:sp>
          <p:nvSpPr>
            <p:cNvPr id="47" name="Arrow: Pentagon 46">
              <a:extLst>
                <a:ext uri="{FF2B5EF4-FFF2-40B4-BE49-F238E27FC236}">
                  <a16:creationId xmlns:a16="http://schemas.microsoft.com/office/drawing/2014/main" id="{47D64D48-EAE5-35FC-6A4F-21DFB054403D}"/>
                </a:ext>
              </a:extLst>
            </p:cNvPr>
            <p:cNvSpPr/>
            <p:nvPr/>
          </p:nvSpPr>
          <p:spPr>
            <a:xfrm>
              <a:off x="4598633" y="5861014"/>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Backup and Redundancy Systems</a:t>
              </a:r>
            </a:p>
          </p:txBody>
        </p:sp>
        <p:sp>
          <p:nvSpPr>
            <p:cNvPr id="48" name="Rectangle 47">
              <a:extLst>
                <a:ext uri="{FF2B5EF4-FFF2-40B4-BE49-F238E27FC236}">
                  <a16:creationId xmlns:a16="http://schemas.microsoft.com/office/drawing/2014/main" id="{805DA3EF-8311-2B41-DD57-B24DC5F53E40}"/>
                </a:ext>
              </a:extLst>
            </p:cNvPr>
            <p:cNvSpPr/>
            <p:nvPr/>
          </p:nvSpPr>
          <p:spPr>
            <a:xfrm>
              <a:off x="6096000" y="5861015"/>
              <a:ext cx="5476105" cy="631646"/>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These systems may involve duplicated hardware, backup power sources, and alternate communication links that can be activated in case of an emergency or system failure.</a:t>
              </a:r>
            </a:p>
          </p:txBody>
        </p:sp>
      </p:grpSp>
    </p:spTree>
    <p:extLst>
      <p:ext uri="{BB962C8B-B14F-4D97-AF65-F5344CB8AC3E}">
        <p14:creationId xmlns:p14="http://schemas.microsoft.com/office/powerpoint/2010/main" val="87446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C1CC9-06D2-D095-B817-3F355AD19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9478-1BA8-AD39-F6B0-68273D9E1371}"/>
              </a:ext>
            </a:extLst>
          </p:cNvPr>
          <p:cNvSpPr>
            <a:spLocks noGrp="1"/>
          </p:cNvSpPr>
          <p:nvPr>
            <p:ph type="title"/>
          </p:nvPr>
        </p:nvSpPr>
        <p:spPr/>
        <p:txBody>
          <a:bodyPr>
            <a:normAutofit/>
          </a:bodyPr>
          <a:lstStyle/>
          <a:p>
            <a:r>
              <a:rPr lang="en-US" dirty="0">
                <a:latin typeface="Arial" panose="020B0604020202020204" pitchFamily="34" charset="0"/>
                <a:ea typeface="Tahoma" panose="020B0604030504040204" pitchFamily="34" charset="0"/>
                <a:cs typeface="Arial" panose="020B0604020202020204" pitchFamily="34" charset="0"/>
              </a:rPr>
              <a:t>The backbone of satellite networks is the ground segment</a:t>
            </a:r>
          </a:p>
        </p:txBody>
      </p:sp>
      <p:pic>
        <p:nvPicPr>
          <p:cNvPr id="3" name="Picture 2">
            <a:extLst>
              <a:ext uri="{FF2B5EF4-FFF2-40B4-BE49-F238E27FC236}">
                <a16:creationId xmlns:a16="http://schemas.microsoft.com/office/drawing/2014/main" id="{71734DC1-3710-4898-1DBD-104C878D7801}"/>
              </a:ext>
            </a:extLst>
          </p:cNvPr>
          <p:cNvPicPr>
            <a:picLocks noChangeAspect="1"/>
          </p:cNvPicPr>
          <p:nvPr/>
        </p:nvPicPr>
        <p:blipFill>
          <a:blip r:embed="rId3"/>
          <a:stretch>
            <a:fillRect/>
          </a:stretch>
        </p:blipFill>
        <p:spPr>
          <a:xfrm>
            <a:off x="1069429" y="2375698"/>
            <a:ext cx="3935273" cy="2949616"/>
          </a:xfrm>
          <a:prstGeom prst="rect">
            <a:avLst/>
          </a:prstGeom>
        </p:spPr>
      </p:pic>
      <p:sp>
        <p:nvSpPr>
          <p:cNvPr id="7" name="TextBox 6">
            <a:extLst>
              <a:ext uri="{FF2B5EF4-FFF2-40B4-BE49-F238E27FC236}">
                <a16:creationId xmlns:a16="http://schemas.microsoft.com/office/drawing/2014/main" id="{75BC722B-F357-AE5B-C90B-5A60EA9AC245}"/>
              </a:ext>
            </a:extLst>
          </p:cNvPr>
          <p:cNvSpPr txBox="1"/>
          <p:nvPr/>
        </p:nvSpPr>
        <p:spPr>
          <a:xfrm>
            <a:off x="6176211" y="3012773"/>
            <a:ext cx="5406189" cy="2123658"/>
          </a:xfrm>
          <a:prstGeom prst="rect">
            <a:avLst/>
          </a:prstGeom>
          <a:noFill/>
        </p:spPr>
        <p:txBody>
          <a:bodyPr wrap="square">
            <a:spAutoFit/>
          </a:bodyPr>
          <a:lstStyle/>
          <a:p>
            <a:r>
              <a:rPr lang="en-US" sz="1200" dirty="0"/>
              <a:t>Ground stations are vital for satellite operational success and data integrity.</a:t>
            </a:r>
          </a:p>
          <a:p>
            <a:endParaRPr lang="en-US" sz="1200" dirty="0"/>
          </a:p>
          <a:p>
            <a:endParaRPr lang="en-US" sz="1200" dirty="0"/>
          </a:p>
          <a:p>
            <a:r>
              <a:rPr lang="en-US" sz="1200" dirty="0"/>
              <a:t>Mission control centers oversee spacecraft telemetry and performance monitoring.</a:t>
            </a:r>
          </a:p>
          <a:p>
            <a:endParaRPr lang="en-US" sz="1200" dirty="0"/>
          </a:p>
          <a:p>
            <a:endParaRPr lang="en-US" sz="1200" dirty="0"/>
          </a:p>
          <a:p>
            <a:r>
              <a:rPr lang="en-US" sz="1200" dirty="0"/>
              <a:t>Integration and testing facilities ensure satellite system reliability and functionality.</a:t>
            </a:r>
          </a:p>
          <a:p>
            <a:endParaRPr lang="en-US" sz="1200" dirty="0"/>
          </a:p>
          <a:p>
            <a:endParaRPr lang="en-US" sz="1200" dirty="0"/>
          </a:p>
          <a:p>
            <a:r>
              <a:rPr lang="en-US" sz="1200" dirty="0"/>
              <a:t>Ground networks optimize connectivity and enable seamless data exchange in satellite networks.</a:t>
            </a:r>
          </a:p>
        </p:txBody>
      </p:sp>
      <p:sp>
        <p:nvSpPr>
          <p:cNvPr id="8" name="Oval 7">
            <a:extLst>
              <a:ext uri="{FF2B5EF4-FFF2-40B4-BE49-F238E27FC236}">
                <a16:creationId xmlns:a16="http://schemas.microsoft.com/office/drawing/2014/main" id="{F46388CB-7ED5-0318-BDBF-5AD72F5534CD}"/>
              </a:ext>
            </a:extLst>
          </p:cNvPr>
          <p:cNvSpPr/>
          <p:nvPr/>
        </p:nvSpPr>
        <p:spPr>
          <a:xfrm>
            <a:off x="5832910" y="3080083"/>
            <a:ext cx="182880" cy="18288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191134-B164-69AA-D424-8BF5A3F6903B}"/>
              </a:ext>
            </a:extLst>
          </p:cNvPr>
          <p:cNvSpPr/>
          <p:nvPr/>
        </p:nvSpPr>
        <p:spPr>
          <a:xfrm>
            <a:off x="5832910" y="3629525"/>
            <a:ext cx="182880" cy="18288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2CC2B7-3F41-6572-4DDE-7452C437760C}"/>
              </a:ext>
            </a:extLst>
          </p:cNvPr>
          <p:cNvSpPr/>
          <p:nvPr/>
        </p:nvSpPr>
        <p:spPr>
          <a:xfrm>
            <a:off x="5832910" y="4178967"/>
            <a:ext cx="182880" cy="18288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11F47B2-3A1C-D3D1-4E70-405EBB4A4703}"/>
              </a:ext>
            </a:extLst>
          </p:cNvPr>
          <p:cNvSpPr/>
          <p:nvPr/>
        </p:nvSpPr>
        <p:spPr>
          <a:xfrm>
            <a:off x="5832910" y="4728409"/>
            <a:ext cx="182880" cy="18288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08B75EA-55E0-5F58-8FFD-0751DDEF31D5}"/>
              </a:ext>
            </a:extLst>
          </p:cNvPr>
          <p:cNvCxnSpPr>
            <a:stCxn id="12" idx="0"/>
            <a:endCxn id="10" idx="4"/>
          </p:cNvCxnSpPr>
          <p:nvPr/>
        </p:nvCxnSpPr>
        <p:spPr>
          <a:xfrm flipV="1">
            <a:off x="5924350" y="4361847"/>
            <a:ext cx="0" cy="36656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C52BBF-EDC1-D259-E10F-C142FF8A5860}"/>
              </a:ext>
            </a:extLst>
          </p:cNvPr>
          <p:cNvCxnSpPr>
            <a:cxnSpLocks/>
            <a:stCxn id="10" idx="0"/>
            <a:endCxn id="9" idx="4"/>
          </p:cNvCxnSpPr>
          <p:nvPr/>
        </p:nvCxnSpPr>
        <p:spPr>
          <a:xfrm flipV="1">
            <a:off x="5924350" y="3812405"/>
            <a:ext cx="0" cy="36656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2F1AC3-81B9-70DA-CB55-319A3FEB155C}"/>
              </a:ext>
            </a:extLst>
          </p:cNvPr>
          <p:cNvCxnSpPr>
            <a:cxnSpLocks/>
            <a:stCxn id="9" idx="0"/>
            <a:endCxn id="8" idx="4"/>
          </p:cNvCxnSpPr>
          <p:nvPr/>
        </p:nvCxnSpPr>
        <p:spPr>
          <a:xfrm flipV="1">
            <a:off x="5924350" y="3262963"/>
            <a:ext cx="0" cy="36656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485AFF-AB0D-E453-7FAD-2EFF743A312A}"/>
              </a:ext>
            </a:extLst>
          </p:cNvPr>
          <p:cNvCxnSpPr>
            <a:cxnSpLocks/>
            <a:stCxn id="8" idx="0"/>
          </p:cNvCxnSpPr>
          <p:nvPr/>
        </p:nvCxnSpPr>
        <p:spPr>
          <a:xfrm flipV="1">
            <a:off x="5924350" y="2713521"/>
            <a:ext cx="0" cy="36656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62C075F-8E54-5640-62FA-DBE074FCF594}"/>
              </a:ext>
            </a:extLst>
          </p:cNvPr>
          <p:cNvCxnSpPr>
            <a:cxnSpLocks/>
            <a:endCxn id="12" idx="4"/>
          </p:cNvCxnSpPr>
          <p:nvPr/>
        </p:nvCxnSpPr>
        <p:spPr>
          <a:xfrm flipV="1">
            <a:off x="5921142" y="4911289"/>
            <a:ext cx="3208" cy="36576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F46F7BB-BDA7-C1E3-8E43-EBAE052CB104}"/>
              </a:ext>
            </a:extLst>
          </p:cNvPr>
          <p:cNvSpPr txBox="1"/>
          <p:nvPr/>
        </p:nvSpPr>
        <p:spPr>
          <a:xfrm>
            <a:off x="609601" y="5325314"/>
            <a:ext cx="5406189" cy="230832"/>
          </a:xfrm>
          <a:prstGeom prst="rect">
            <a:avLst/>
          </a:prstGeom>
          <a:noFill/>
        </p:spPr>
        <p:txBody>
          <a:bodyPr wrap="square">
            <a:spAutoFit/>
          </a:bodyPr>
          <a:lstStyle/>
          <a:p>
            <a:r>
              <a:rPr lang="en-US" sz="900" dirty="0"/>
              <a:t>Source: </a:t>
            </a:r>
            <a:r>
              <a:rPr lang="en-US" sz="900" dirty="0">
                <a:hlinkClick r:id="rId4"/>
              </a:rPr>
              <a:t>Ground segment - Wikipedia</a:t>
            </a:r>
            <a:endParaRPr lang="en-US" sz="900" dirty="0"/>
          </a:p>
        </p:txBody>
      </p:sp>
    </p:spTree>
    <p:extLst>
      <p:ext uri="{BB962C8B-B14F-4D97-AF65-F5344CB8AC3E}">
        <p14:creationId xmlns:p14="http://schemas.microsoft.com/office/powerpoint/2010/main" val="413559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638A-16AE-E18A-D659-95046C8C6315}"/>
              </a:ext>
            </a:extLst>
          </p:cNvPr>
          <p:cNvSpPr>
            <a:spLocks noGrp="1"/>
          </p:cNvSpPr>
          <p:nvPr>
            <p:ph type="title"/>
          </p:nvPr>
        </p:nvSpPr>
        <p:spPr/>
        <p:txBody>
          <a:bodyPr/>
          <a:lstStyle/>
          <a:p>
            <a:r>
              <a:rPr lang="en-US" dirty="0"/>
              <a:t>Ground stations are strategically located around the globe to provide continuous coverage and support to orbiting satellites</a:t>
            </a:r>
          </a:p>
        </p:txBody>
      </p:sp>
      <p:pic>
        <p:nvPicPr>
          <p:cNvPr id="1026" name="Picture 2" descr="world map with satellite locations pinned">
            <a:extLst>
              <a:ext uri="{FF2B5EF4-FFF2-40B4-BE49-F238E27FC236}">
                <a16:creationId xmlns:a16="http://schemas.microsoft.com/office/drawing/2014/main" id="{D455B554-5D4D-6080-03B8-7D262C7B3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32" y="1729428"/>
            <a:ext cx="5486399" cy="3127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0B8BF7-DB50-9933-15D1-49A982DF7EF2}"/>
              </a:ext>
            </a:extLst>
          </p:cNvPr>
          <p:cNvSpPr txBox="1"/>
          <p:nvPr/>
        </p:nvSpPr>
        <p:spPr>
          <a:xfrm>
            <a:off x="609601" y="5884114"/>
            <a:ext cx="5406189" cy="230832"/>
          </a:xfrm>
          <a:prstGeom prst="rect">
            <a:avLst/>
          </a:prstGeom>
          <a:noFill/>
        </p:spPr>
        <p:txBody>
          <a:bodyPr wrap="square">
            <a:spAutoFit/>
          </a:bodyPr>
          <a:lstStyle/>
          <a:p>
            <a:r>
              <a:rPr lang="en-US" sz="900" dirty="0"/>
              <a:t>Source: </a:t>
            </a:r>
            <a:r>
              <a:rPr lang="en-US" sz="900" dirty="0">
                <a:hlinkClick r:id="rId3"/>
              </a:rPr>
              <a:t>11.0 Ground Data Systems and Mission Operations - NASA</a:t>
            </a:r>
            <a:endParaRPr lang="en-US" sz="900" dirty="0"/>
          </a:p>
        </p:txBody>
      </p:sp>
      <p:pic>
        <p:nvPicPr>
          <p:cNvPr id="4" name="Picture 3">
            <a:extLst>
              <a:ext uri="{FF2B5EF4-FFF2-40B4-BE49-F238E27FC236}">
                <a16:creationId xmlns:a16="http://schemas.microsoft.com/office/drawing/2014/main" id="{C22F573E-C048-9CE0-06B5-ABC438BEC30A}"/>
              </a:ext>
            </a:extLst>
          </p:cNvPr>
          <p:cNvPicPr>
            <a:picLocks noChangeAspect="1"/>
          </p:cNvPicPr>
          <p:nvPr/>
        </p:nvPicPr>
        <p:blipFill>
          <a:blip r:embed="rId4"/>
          <a:stretch>
            <a:fillRect/>
          </a:stretch>
        </p:blipFill>
        <p:spPr>
          <a:xfrm>
            <a:off x="6203499" y="1790700"/>
            <a:ext cx="5378901" cy="3016667"/>
          </a:xfrm>
          <a:prstGeom prst="rect">
            <a:avLst/>
          </a:prstGeom>
        </p:spPr>
      </p:pic>
      <p:sp>
        <p:nvSpPr>
          <p:cNvPr id="5" name="Rectangle 4">
            <a:extLst>
              <a:ext uri="{FF2B5EF4-FFF2-40B4-BE49-F238E27FC236}">
                <a16:creationId xmlns:a16="http://schemas.microsoft.com/office/drawing/2014/main" id="{33CB9F75-308A-58CC-7AD3-95C2CFA3642F}"/>
              </a:ext>
            </a:extLst>
          </p:cNvPr>
          <p:cNvSpPr/>
          <p:nvPr/>
        </p:nvSpPr>
        <p:spPr>
          <a:xfrm>
            <a:off x="6203499" y="4907379"/>
            <a:ext cx="5378901" cy="120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AWS Ground Station is a managed service that lets customers build ground segment architectures in the cloud to control their satellites, process satellite data, and scale satellite operations without having to worry about building or managing their own antenna infrastructure. Customers can stream satellite data from any of the AWS antennas to the Amazon Elastic Compute Cloud (EC2) for real-time processing or to directly store data in the Amazon Simple Storage Service (S3).</a:t>
            </a:r>
          </a:p>
        </p:txBody>
      </p:sp>
      <p:sp>
        <p:nvSpPr>
          <p:cNvPr id="6" name="Rectangle 5">
            <a:extLst>
              <a:ext uri="{FF2B5EF4-FFF2-40B4-BE49-F238E27FC236}">
                <a16:creationId xmlns:a16="http://schemas.microsoft.com/office/drawing/2014/main" id="{F2F01714-06E8-4EC0-9FF6-4C08001E39D5}"/>
              </a:ext>
            </a:extLst>
          </p:cNvPr>
          <p:cNvSpPr/>
          <p:nvPr/>
        </p:nvSpPr>
        <p:spPr>
          <a:xfrm>
            <a:off x="615222" y="4907379"/>
            <a:ext cx="5378901" cy="883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The baseline of Kongsberg Satellite Services AS (KSAT)’s 3.7-meter KSATLITE antennas provide X-band and S-band for downlink and S-band for uplink. KSAT operates over 100 KSATLITE antennas at 15+ ground station sites across the globe, supporting over 1.5 million passes in 2023 alone.</a:t>
            </a:r>
          </a:p>
        </p:txBody>
      </p:sp>
    </p:spTree>
    <p:extLst>
      <p:ext uri="{BB962C8B-B14F-4D97-AF65-F5344CB8AC3E}">
        <p14:creationId xmlns:p14="http://schemas.microsoft.com/office/powerpoint/2010/main" val="2561573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DA1D3-2653-B178-A527-088B987DAF35}"/>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475DB570-7559-B040-0B7B-E70372659401}"/>
              </a:ext>
            </a:extLst>
          </p:cNvPr>
          <p:cNvGrpSpPr/>
          <p:nvPr/>
        </p:nvGrpSpPr>
        <p:grpSpPr>
          <a:xfrm>
            <a:off x="3786006" y="3103602"/>
            <a:ext cx="5985334" cy="594025"/>
            <a:chOff x="1652413" y="2964595"/>
            <a:chExt cx="5985334" cy="594025"/>
          </a:xfrm>
        </p:grpSpPr>
        <p:pic>
          <p:nvPicPr>
            <p:cNvPr id="5" name="Graphic 4" descr="Rainy scene with solid fill">
              <a:extLst>
                <a:ext uri="{FF2B5EF4-FFF2-40B4-BE49-F238E27FC236}">
                  <a16:creationId xmlns:a16="http://schemas.microsoft.com/office/drawing/2014/main" id="{241ED52E-A671-EF3C-1FB8-46260394E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2413" y="2964595"/>
              <a:ext cx="457200" cy="457200"/>
            </a:xfrm>
            <a:prstGeom prst="rect">
              <a:avLst/>
            </a:prstGeom>
          </p:spPr>
        </p:pic>
        <p:sp>
          <p:nvSpPr>
            <p:cNvPr id="14" name="TextBox 13">
              <a:extLst>
                <a:ext uri="{FF2B5EF4-FFF2-40B4-BE49-F238E27FC236}">
                  <a16:creationId xmlns:a16="http://schemas.microsoft.com/office/drawing/2014/main" id="{77ACA539-8FD8-1237-F0E7-AF9CB35B72B8}"/>
                </a:ext>
              </a:extLst>
            </p:cNvPr>
            <p:cNvSpPr txBox="1"/>
            <p:nvPr/>
          </p:nvSpPr>
          <p:spPr>
            <a:xfrm>
              <a:off x="2456147" y="2964595"/>
              <a:ext cx="5181600" cy="594025"/>
            </a:xfrm>
            <a:prstGeom prst="rect">
              <a:avLst/>
            </a:prstGeom>
            <a:noFill/>
          </p:spPr>
          <p:txBody>
            <a:bodyPr wrap="square">
              <a:noAutofit/>
            </a:bodyPr>
            <a:lstStyle/>
            <a:p>
              <a:pPr marR="0" algn="l"/>
              <a:r>
                <a:rPr lang="en-US" sz="1200" b="1" i="0" u="none" strike="noStrike" baseline="0" dirty="0">
                  <a:solidFill>
                    <a:srgbClr val="000000"/>
                  </a:solidFill>
                </a:rPr>
                <a:t>Terrain and Obstacles</a:t>
              </a:r>
              <a:r>
                <a:rPr lang="en-US" sz="1200" b="0" i="0" u="none" strike="noStrike" baseline="0" dirty="0">
                  <a:solidFill>
                    <a:srgbClr val="000000"/>
                  </a:solidFill>
                </a:rPr>
                <a:t>: The site should have a clear view of the sky to minimize signal interference caused by buildings, trees, or geographical features.</a:t>
              </a:r>
            </a:p>
          </p:txBody>
        </p:sp>
      </p:grpSp>
      <p:sp>
        <p:nvSpPr>
          <p:cNvPr id="2" name="Title 1">
            <a:extLst>
              <a:ext uri="{FF2B5EF4-FFF2-40B4-BE49-F238E27FC236}">
                <a16:creationId xmlns:a16="http://schemas.microsoft.com/office/drawing/2014/main" id="{C4C00120-4301-2922-B575-338D02381FBB}"/>
              </a:ext>
            </a:extLst>
          </p:cNvPr>
          <p:cNvSpPr>
            <a:spLocks noGrp="1"/>
          </p:cNvSpPr>
          <p:nvPr>
            <p:ph type="title"/>
          </p:nvPr>
        </p:nvSpPr>
        <p:spPr/>
        <p:txBody>
          <a:bodyPr>
            <a:normAutofit fontScale="90000"/>
          </a:bodyPr>
          <a:lstStyle/>
          <a:p>
            <a:r>
              <a:rPr lang="en-US" dirty="0">
                <a:latin typeface="Arial" panose="020B0604020202020204" pitchFamily="34" charset="0"/>
                <a:ea typeface="Tahoma" panose="020B0604030504040204" pitchFamily="34" charset="0"/>
                <a:cs typeface="Arial" panose="020B0604020202020204" pitchFamily="34" charset="0"/>
              </a:rPr>
              <a:t>When selecting a position for a ground station in a satellite communication system, several factors should be considered to ensure optimal functionality and communication efficiency</a:t>
            </a:r>
          </a:p>
        </p:txBody>
      </p:sp>
      <p:sp>
        <p:nvSpPr>
          <p:cNvPr id="7" name="TextBox 6">
            <a:extLst>
              <a:ext uri="{FF2B5EF4-FFF2-40B4-BE49-F238E27FC236}">
                <a16:creationId xmlns:a16="http://schemas.microsoft.com/office/drawing/2014/main" id="{7375888E-54A8-E9A6-88BF-52D644411DA6}"/>
              </a:ext>
            </a:extLst>
          </p:cNvPr>
          <p:cNvSpPr txBox="1"/>
          <p:nvPr/>
        </p:nvSpPr>
        <p:spPr>
          <a:xfrm>
            <a:off x="6096000" y="4870761"/>
            <a:ext cx="6097554" cy="369332"/>
          </a:xfrm>
          <a:prstGeom prst="rect">
            <a:avLst/>
          </a:prstGeom>
          <a:noFill/>
        </p:spPr>
        <p:txBody>
          <a:bodyPr wrap="square">
            <a:spAutoFit/>
          </a:bodyPr>
          <a:lstStyle/>
          <a:p>
            <a:r>
              <a:rPr lang="en-US" b="0" i="1">
                <a:solidFill>
                  <a:srgbClr val="868E96"/>
                </a:solidFill>
                <a:effectLst/>
                <a:latin typeface="Lato" panose="020F0502020204030204" pitchFamily="34" charset="0"/>
              </a:rPr>
              <a:t>.</a:t>
            </a:r>
            <a:endParaRPr lang="en-US" dirty="0"/>
          </a:p>
        </p:txBody>
      </p:sp>
      <p:grpSp>
        <p:nvGrpSpPr>
          <p:cNvPr id="17" name="Group 16">
            <a:extLst>
              <a:ext uri="{FF2B5EF4-FFF2-40B4-BE49-F238E27FC236}">
                <a16:creationId xmlns:a16="http://schemas.microsoft.com/office/drawing/2014/main" id="{F5786F30-E68C-376A-2080-0F095990E1F1}"/>
              </a:ext>
            </a:extLst>
          </p:cNvPr>
          <p:cNvGrpSpPr/>
          <p:nvPr/>
        </p:nvGrpSpPr>
        <p:grpSpPr>
          <a:xfrm>
            <a:off x="3786004" y="1950227"/>
            <a:ext cx="5985335" cy="767477"/>
            <a:chOff x="1652413" y="1942206"/>
            <a:chExt cx="5985335" cy="767477"/>
          </a:xfrm>
        </p:grpSpPr>
        <p:sp>
          <p:nvSpPr>
            <p:cNvPr id="9" name="TextBox 8">
              <a:extLst>
                <a:ext uri="{FF2B5EF4-FFF2-40B4-BE49-F238E27FC236}">
                  <a16:creationId xmlns:a16="http://schemas.microsoft.com/office/drawing/2014/main" id="{49EC7CCF-DB21-CD6D-4BD4-6B211BD7E859}"/>
                </a:ext>
              </a:extLst>
            </p:cNvPr>
            <p:cNvSpPr txBox="1"/>
            <p:nvPr/>
          </p:nvSpPr>
          <p:spPr>
            <a:xfrm>
              <a:off x="2456148" y="1942206"/>
              <a:ext cx="5181600" cy="767477"/>
            </a:xfrm>
            <a:prstGeom prst="rect">
              <a:avLst/>
            </a:prstGeom>
            <a:noFill/>
          </p:spPr>
          <p:txBody>
            <a:bodyPr wrap="square">
              <a:noAutofit/>
            </a:bodyPr>
            <a:lstStyle/>
            <a:p>
              <a:pPr marR="0" algn="l"/>
              <a:r>
                <a:rPr lang="en-US" sz="1200" b="1" i="0" u="none" strike="noStrike" baseline="0" dirty="0">
                  <a:solidFill>
                    <a:srgbClr val="000000"/>
                  </a:solidFill>
                </a:rPr>
                <a:t>Elevation</a:t>
              </a:r>
              <a:r>
                <a:rPr lang="en-US" sz="1200" b="0" i="0" u="none" strike="noStrike" baseline="0" dirty="0">
                  <a:solidFill>
                    <a:srgbClr val="000000"/>
                  </a:solidFill>
                </a:rPr>
                <a:t>: Higher elevations provide better line of sight with satellites and reduce the likelihood of signal obstructions from surrounding structures or terrain.</a:t>
              </a:r>
            </a:p>
          </p:txBody>
        </p:sp>
        <p:pic>
          <p:nvPicPr>
            <p:cNvPr id="13" name="Graphic 12" descr="Mountains with solid fill">
              <a:extLst>
                <a:ext uri="{FF2B5EF4-FFF2-40B4-BE49-F238E27FC236}">
                  <a16:creationId xmlns:a16="http://schemas.microsoft.com/office/drawing/2014/main" id="{A16D398D-EF56-E69C-CED0-6E83B3A2CB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2413" y="1942206"/>
              <a:ext cx="457200" cy="457200"/>
            </a:xfrm>
            <a:prstGeom prst="rect">
              <a:avLst/>
            </a:prstGeom>
          </p:spPr>
        </p:pic>
      </p:grpSp>
      <p:grpSp>
        <p:nvGrpSpPr>
          <p:cNvPr id="19" name="Group 18">
            <a:extLst>
              <a:ext uri="{FF2B5EF4-FFF2-40B4-BE49-F238E27FC236}">
                <a16:creationId xmlns:a16="http://schemas.microsoft.com/office/drawing/2014/main" id="{7765097B-32ED-873C-97F5-5FD6A78E33FB}"/>
              </a:ext>
            </a:extLst>
          </p:cNvPr>
          <p:cNvGrpSpPr/>
          <p:nvPr/>
        </p:nvGrpSpPr>
        <p:grpSpPr>
          <a:xfrm>
            <a:off x="3786004" y="4083525"/>
            <a:ext cx="5985336" cy="594024"/>
            <a:chOff x="1652413" y="3937576"/>
            <a:chExt cx="5985336" cy="594024"/>
          </a:xfrm>
        </p:grpSpPr>
        <p:pic>
          <p:nvPicPr>
            <p:cNvPr id="8" name="Graphic 7" descr="Braille with solid fill">
              <a:extLst>
                <a:ext uri="{FF2B5EF4-FFF2-40B4-BE49-F238E27FC236}">
                  <a16:creationId xmlns:a16="http://schemas.microsoft.com/office/drawing/2014/main" id="{6CBD041F-B11E-1EA6-708F-01AAEE578F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2413" y="3937576"/>
              <a:ext cx="457200" cy="457200"/>
            </a:xfrm>
            <a:prstGeom prst="rect">
              <a:avLst/>
            </a:prstGeom>
          </p:spPr>
        </p:pic>
        <p:sp>
          <p:nvSpPr>
            <p:cNvPr id="16" name="TextBox 15">
              <a:extLst>
                <a:ext uri="{FF2B5EF4-FFF2-40B4-BE49-F238E27FC236}">
                  <a16:creationId xmlns:a16="http://schemas.microsoft.com/office/drawing/2014/main" id="{18E705AA-9A1C-2EC8-DFB8-DF4B28C2EED5}"/>
                </a:ext>
              </a:extLst>
            </p:cNvPr>
            <p:cNvSpPr txBox="1"/>
            <p:nvPr/>
          </p:nvSpPr>
          <p:spPr>
            <a:xfrm>
              <a:off x="2456147" y="3937576"/>
              <a:ext cx="5181602" cy="594024"/>
            </a:xfrm>
            <a:prstGeom prst="rect">
              <a:avLst/>
            </a:prstGeom>
            <a:noFill/>
          </p:spPr>
          <p:txBody>
            <a:bodyPr wrap="square">
              <a:noAutofit/>
            </a:bodyPr>
            <a:lstStyle/>
            <a:p>
              <a:pPr marR="0" algn="l"/>
              <a:r>
                <a:rPr lang="en-US" sz="1200" b="1" i="0" u="none" strike="noStrike" baseline="0" dirty="0">
                  <a:solidFill>
                    <a:srgbClr val="000000"/>
                  </a:solidFill>
                </a:rPr>
                <a:t>Accessibility</a:t>
              </a:r>
              <a:r>
                <a:rPr lang="en-US" sz="1200" b="0" i="0" u="none" strike="noStrike" baseline="0" dirty="0">
                  <a:solidFill>
                    <a:srgbClr val="000000"/>
                  </a:solidFill>
                </a:rPr>
                <a:t>: Easy access to the site is crucial for maintenance and repairs. Additionally, good accessibility facilitates the installation of equipment and the delivery of supplies.</a:t>
              </a:r>
            </a:p>
          </p:txBody>
        </p:sp>
      </p:grpSp>
      <p:grpSp>
        <p:nvGrpSpPr>
          <p:cNvPr id="22" name="Group 21">
            <a:extLst>
              <a:ext uri="{FF2B5EF4-FFF2-40B4-BE49-F238E27FC236}">
                <a16:creationId xmlns:a16="http://schemas.microsoft.com/office/drawing/2014/main" id="{ABE503C0-4755-5A10-D08D-17441095E9F4}"/>
              </a:ext>
            </a:extLst>
          </p:cNvPr>
          <p:cNvGrpSpPr/>
          <p:nvPr/>
        </p:nvGrpSpPr>
        <p:grpSpPr>
          <a:xfrm>
            <a:off x="3786004" y="5063448"/>
            <a:ext cx="5985335" cy="761327"/>
            <a:chOff x="1652413" y="5055427"/>
            <a:chExt cx="5985335" cy="761327"/>
          </a:xfrm>
        </p:grpSpPr>
        <p:sp>
          <p:nvSpPr>
            <p:cNvPr id="15" name="TextBox 14">
              <a:extLst>
                <a:ext uri="{FF2B5EF4-FFF2-40B4-BE49-F238E27FC236}">
                  <a16:creationId xmlns:a16="http://schemas.microsoft.com/office/drawing/2014/main" id="{57895CA5-05DC-087C-B1A5-0B486281BD79}"/>
                </a:ext>
              </a:extLst>
            </p:cNvPr>
            <p:cNvSpPr txBox="1"/>
            <p:nvPr/>
          </p:nvSpPr>
          <p:spPr>
            <a:xfrm>
              <a:off x="2456148" y="5055427"/>
              <a:ext cx="5181600" cy="761327"/>
            </a:xfrm>
            <a:prstGeom prst="rect">
              <a:avLst/>
            </a:prstGeom>
            <a:noFill/>
          </p:spPr>
          <p:txBody>
            <a:bodyPr wrap="square">
              <a:noAutofit/>
            </a:bodyPr>
            <a:lstStyle/>
            <a:p>
              <a:pPr marR="0" algn="l"/>
              <a:r>
                <a:rPr lang="en-US" sz="1200" b="1" i="0" u="none" strike="noStrike" baseline="0" dirty="0">
                  <a:solidFill>
                    <a:srgbClr val="000000"/>
                  </a:solidFill>
                </a:rPr>
                <a:t>Environmental Factors</a:t>
              </a:r>
              <a:r>
                <a:rPr lang="en-US" sz="1200" b="0" i="0" u="none" strike="noStrike" baseline="0" dirty="0">
                  <a:solidFill>
                    <a:srgbClr val="000000"/>
                  </a:solidFill>
                </a:rPr>
                <a:t>: Local weather conditions, potential sources of electromagnetic interference, and adherence to zoning regulations play a significant role in determining the suitability of a site location for a ground station.</a:t>
              </a:r>
            </a:p>
          </p:txBody>
        </p:sp>
        <p:pic>
          <p:nvPicPr>
            <p:cNvPr id="21" name="Graphic 20" descr="Map with pin with solid fill">
              <a:extLst>
                <a:ext uri="{FF2B5EF4-FFF2-40B4-BE49-F238E27FC236}">
                  <a16:creationId xmlns:a16="http://schemas.microsoft.com/office/drawing/2014/main" id="{F73C6E8A-384B-35F3-B8A3-72F76A329E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2413" y="5055427"/>
              <a:ext cx="457200" cy="457200"/>
            </a:xfrm>
            <a:prstGeom prst="rect">
              <a:avLst/>
            </a:prstGeom>
          </p:spPr>
        </p:pic>
      </p:grpSp>
      <p:sp>
        <p:nvSpPr>
          <p:cNvPr id="24" name="TextBox 23">
            <a:extLst>
              <a:ext uri="{FF2B5EF4-FFF2-40B4-BE49-F238E27FC236}">
                <a16:creationId xmlns:a16="http://schemas.microsoft.com/office/drawing/2014/main" id="{0707736F-8D79-C091-53D9-7CB84EAC9ED6}"/>
              </a:ext>
            </a:extLst>
          </p:cNvPr>
          <p:cNvSpPr txBox="1"/>
          <p:nvPr/>
        </p:nvSpPr>
        <p:spPr>
          <a:xfrm>
            <a:off x="672345" y="1790700"/>
            <a:ext cx="2223255" cy="4457700"/>
          </a:xfrm>
          <a:prstGeom prst="rect">
            <a:avLst/>
          </a:prstGeom>
          <a:solidFill>
            <a:schemeClr val="bg1">
              <a:lumMod val="95000"/>
            </a:schemeClr>
          </a:solidFill>
        </p:spPr>
        <p:txBody>
          <a:bodyPr wrap="square" anchor="ctr">
            <a:noAutofit/>
          </a:bodyPr>
          <a:lstStyle/>
          <a:p>
            <a:r>
              <a:rPr lang="en-US" sz="1200" dirty="0"/>
              <a:t>Properly positioning antennas is essential for maximizing signal strength and quality. Factors such as elevation, obstructions, and interference must be considered to optimize performance. Neglecting antenna placement can result in poor reception and communication issues.</a:t>
            </a:r>
          </a:p>
        </p:txBody>
      </p:sp>
    </p:spTree>
    <p:extLst>
      <p:ext uri="{BB962C8B-B14F-4D97-AF65-F5344CB8AC3E}">
        <p14:creationId xmlns:p14="http://schemas.microsoft.com/office/powerpoint/2010/main" val="269783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326343-268C-B83B-A041-67BFD1C264A9}"/>
              </a:ext>
            </a:extLst>
          </p:cNvPr>
          <p:cNvSpPr>
            <a:spLocks noGrp="1"/>
          </p:cNvSpPr>
          <p:nvPr>
            <p:ph type="title"/>
          </p:nvPr>
        </p:nvSpPr>
        <p:spPr/>
        <p:txBody>
          <a:bodyPr/>
          <a:lstStyle/>
          <a:p>
            <a:r>
              <a:rPr lang="en-US" dirty="0"/>
              <a:t>An example transmit and receive block diagram</a:t>
            </a:r>
          </a:p>
        </p:txBody>
      </p:sp>
      <p:pic>
        <p:nvPicPr>
          <p:cNvPr id="8" name="Content Placeholder 10">
            <a:extLst>
              <a:ext uri="{FF2B5EF4-FFF2-40B4-BE49-F238E27FC236}">
                <a16:creationId xmlns:a16="http://schemas.microsoft.com/office/drawing/2014/main" id="{C4683496-C4A3-B04C-F3A7-CFF0A59EE7B1}"/>
              </a:ext>
            </a:extLst>
          </p:cNvPr>
          <p:cNvPicPr>
            <a:picLocks noChangeAspect="1"/>
          </p:cNvPicPr>
          <p:nvPr/>
        </p:nvPicPr>
        <p:blipFill>
          <a:blip r:embed="rId3"/>
          <a:stretch>
            <a:fillRect/>
          </a:stretch>
        </p:blipFill>
        <p:spPr>
          <a:xfrm>
            <a:off x="2586793" y="1796049"/>
            <a:ext cx="7031038" cy="2457450"/>
          </a:xfrm>
          <a:prstGeom prst="rect">
            <a:avLst/>
          </a:prstGeom>
        </p:spPr>
      </p:pic>
      <p:sp>
        <p:nvSpPr>
          <p:cNvPr id="9" name="TextBox 8">
            <a:extLst>
              <a:ext uri="{FF2B5EF4-FFF2-40B4-BE49-F238E27FC236}">
                <a16:creationId xmlns:a16="http://schemas.microsoft.com/office/drawing/2014/main" id="{3E54641C-598A-388C-CC4A-0F9F33ABB96F}"/>
              </a:ext>
            </a:extLst>
          </p:cNvPr>
          <p:cNvSpPr txBox="1"/>
          <p:nvPr/>
        </p:nvSpPr>
        <p:spPr>
          <a:xfrm>
            <a:off x="2589350" y="4772520"/>
            <a:ext cx="2864968" cy="1384995"/>
          </a:xfrm>
          <a:prstGeom prst="rect">
            <a:avLst/>
          </a:prstGeom>
          <a:noFill/>
        </p:spPr>
        <p:txBody>
          <a:bodyPr wrap="square" rtlCol="0">
            <a:spAutoFit/>
          </a:bodyPr>
          <a:lstStyle/>
          <a:p>
            <a:r>
              <a:rPr lang="en-US" sz="1200" dirty="0"/>
              <a:t>Simplified, data must be modulated for transmission. Then only intended frequency range must be transmitted. Upconverter converts the intermediate frequency to transmission frequency which is then amplified and transmitted through the antenna.</a:t>
            </a:r>
          </a:p>
        </p:txBody>
      </p:sp>
      <p:sp>
        <p:nvSpPr>
          <p:cNvPr id="10" name="TextBox 9">
            <a:extLst>
              <a:ext uri="{FF2B5EF4-FFF2-40B4-BE49-F238E27FC236}">
                <a16:creationId xmlns:a16="http://schemas.microsoft.com/office/drawing/2014/main" id="{2383B692-0C57-0A46-4B3A-DBBE4437C96F}"/>
              </a:ext>
            </a:extLst>
          </p:cNvPr>
          <p:cNvSpPr txBox="1"/>
          <p:nvPr/>
        </p:nvSpPr>
        <p:spPr>
          <a:xfrm>
            <a:off x="6104950" y="4692712"/>
            <a:ext cx="3515600" cy="276999"/>
          </a:xfrm>
          <a:prstGeom prst="rect">
            <a:avLst/>
          </a:prstGeom>
          <a:noFill/>
        </p:spPr>
        <p:txBody>
          <a:bodyPr wrap="square" rtlCol="0">
            <a:spAutoFit/>
          </a:bodyPr>
          <a:lstStyle/>
          <a:p>
            <a:r>
              <a:rPr lang="en-US" sz="1200" dirty="0"/>
              <a:t>On receiving sited, the process is reversed.</a:t>
            </a:r>
          </a:p>
        </p:txBody>
      </p:sp>
    </p:spTree>
    <p:extLst>
      <p:ext uri="{BB962C8B-B14F-4D97-AF65-F5344CB8AC3E}">
        <p14:creationId xmlns:p14="http://schemas.microsoft.com/office/powerpoint/2010/main" val="155144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antennas are essential for satellite communications as they play a crucial role in the transmission and reception of data, voice, and video signals</a:t>
            </a:r>
          </a:p>
        </p:txBody>
      </p:sp>
      <p:sp>
        <p:nvSpPr>
          <p:cNvPr id="3" name="Content Placeholder 2"/>
          <p:cNvSpPr>
            <a:spLocks noGrp="1"/>
          </p:cNvSpPr>
          <p:nvPr>
            <p:ph sz="half" idx="4294967295"/>
          </p:nvPr>
        </p:nvSpPr>
        <p:spPr>
          <a:xfrm>
            <a:off x="609600" y="1793063"/>
            <a:ext cx="6083431" cy="4126969"/>
          </a:xfrm>
          <a:noFill/>
        </p:spPr>
        <p:txBody>
          <a:bodyPr wrap="square">
            <a:noAutofit/>
          </a:bodyPr>
          <a:lstStyle/>
          <a:p>
            <a:pPr marL="285750" indent="-285750">
              <a:buFont typeface="Wingdings" panose="05000000000000000000" pitchFamily="2" charset="2"/>
              <a:buChar char="§"/>
            </a:pPr>
            <a:r>
              <a:rPr lang="en-US" sz="1200" dirty="0">
                <a:solidFill>
                  <a:srgbClr val="000000"/>
                </a:solidFill>
                <a:latin typeface="+mn-lt"/>
                <a:ea typeface="+mn-ea"/>
                <a:cs typeface="+mn-cs"/>
              </a:rPr>
              <a:t>Antennas are crucial for both ground stations and satellites.</a:t>
            </a:r>
          </a:p>
          <a:p>
            <a:pPr marL="285750" indent="-285750">
              <a:buFont typeface="Wingdings" panose="05000000000000000000" pitchFamily="2" charset="2"/>
              <a:buChar char="§"/>
            </a:pPr>
            <a:r>
              <a:rPr lang="en-US" sz="1200" dirty="0">
                <a:solidFill>
                  <a:srgbClr val="000000"/>
                </a:solidFill>
                <a:latin typeface="+mn-lt"/>
                <a:ea typeface="+mn-ea"/>
                <a:cs typeface="+mn-cs"/>
              </a:rPr>
              <a:t> Ground station antennas transmit signals to satellites and receive signals from them.</a:t>
            </a:r>
          </a:p>
          <a:p>
            <a:pPr marL="285750" indent="-285750">
              <a:buFont typeface="Wingdings" panose="05000000000000000000" pitchFamily="2" charset="2"/>
              <a:buChar char="§"/>
            </a:pPr>
            <a:r>
              <a:rPr lang="en-US" sz="1200" dirty="0">
                <a:solidFill>
                  <a:srgbClr val="000000"/>
                </a:solidFill>
                <a:latin typeface="+mn-lt"/>
                <a:ea typeface="+mn-ea"/>
                <a:cs typeface="+mn-cs"/>
              </a:rPr>
              <a:t>General Figure of merit of Antenna is G/T</a:t>
            </a:r>
          </a:p>
          <a:p>
            <a:pPr marL="0" indent="0">
              <a:buNone/>
            </a:pPr>
            <a:r>
              <a:rPr lang="en-US" sz="1200" dirty="0">
                <a:solidFill>
                  <a:srgbClr val="000000"/>
                </a:solidFill>
                <a:latin typeface="+mn-lt"/>
                <a:ea typeface="+mn-ea"/>
                <a:cs typeface="+mn-cs"/>
              </a:rPr>
              <a:t>The G/T (Gain-to-Noise Temperature ratio) of an antenna is a critical figure of merit that measures its performance in receiving weak signals. </a:t>
            </a:r>
          </a:p>
          <a:p>
            <a:pPr marL="0" indent="0">
              <a:buNone/>
            </a:pPr>
            <a:r>
              <a:rPr lang="en-US" sz="1200" dirty="0">
                <a:solidFill>
                  <a:srgbClr val="000000"/>
                </a:solidFill>
                <a:latin typeface="+mn-lt"/>
                <a:ea typeface="+mn-ea"/>
                <a:cs typeface="+mn-cs"/>
              </a:rPr>
              <a:t>It is expressed in decibels per Kelvin (dB/K) and provides insight into the antenna's ability to amplify desired signals while minimizing noise.</a:t>
            </a:r>
          </a:p>
          <a:p>
            <a:pPr marL="0" indent="0">
              <a:buNone/>
            </a:pPr>
            <a:r>
              <a:rPr lang="en-US" sz="1200" dirty="0">
                <a:solidFill>
                  <a:srgbClr val="000000"/>
                </a:solidFill>
                <a:latin typeface="+mn-lt"/>
                <a:ea typeface="+mn-ea"/>
                <a:cs typeface="+mn-cs"/>
              </a:rPr>
              <a:t>G is the antenna gain in decibels at the receive frequency.</a:t>
            </a:r>
          </a:p>
          <a:p>
            <a:pPr marL="0" indent="0">
              <a:buNone/>
            </a:pPr>
            <a:r>
              <a:rPr lang="en-US" sz="1200" dirty="0">
                <a:solidFill>
                  <a:srgbClr val="000000"/>
                </a:solidFill>
                <a:latin typeface="+mn-lt"/>
                <a:ea typeface="+mn-ea"/>
                <a:cs typeface="+mn-cs"/>
              </a:rPr>
              <a:t>T is the system noise temperature in Kelvin (K)</a:t>
            </a:r>
          </a:p>
          <a:p>
            <a:pPr marL="285750" indent="-285750">
              <a:buFont typeface="Wingdings" panose="05000000000000000000" pitchFamily="2" charset="2"/>
              <a:buChar char="§"/>
            </a:pPr>
            <a:r>
              <a:rPr lang="en-US" sz="1200" dirty="0">
                <a:solidFill>
                  <a:srgbClr val="000000"/>
                </a:solidFill>
                <a:latin typeface="+mn-lt"/>
                <a:ea typeface="+mn-ea"/>
                <a:cs typeface="+mn-cs"/>
              </a:rPr>
              <a:t>Higher the G/T means better performance in detecting week signals, which is crucial for satellite communication</a:t>
            </a:r>
          </a:p>
        </p:txBody>
      </p:sp>
      <p:sp>
        <p:nvSpPr>
          <p:cNvPr id="7" name="TextBox 6">
            <a:extLst>
              <a:ext uri="{FF2B5EF4-FFF2-40B4-BE49-F238E27FC236}">
                <a16:creationId xmlns:a16="http://schemas.microsoft.com/office/drawing/2014/main" id="{E2C3904E-FFC7-E223-0487-50995BBD2A96}"/>
              </a:ext>
            </a:extLst>
          </p:cNvPr>
          <p:cNvSpPr txBox="1"/>
          <p:nvPr/>
        </p:nvSpPr>
        <p:spPr>
          <a:xfrm>
            <a:off x="7178842" y="5139461"/>
            <a:ext cx="3523447" cy="338554"/>
          </a:xfrm>
          <a:prstGeom prst="rect">
            <a:avLst/>
          </a:prstGeom>
          <a:noFill/>
        </p:spPr>
        <p:txBody>
          <a:bodyPr wrap="square">
            <a:noAutofit/>
          </a:bodyPr>
          <a:lstStyle>
            <a:defPPr>
              <a:defRPr lang="en-US"/>
            </a:defPPr>
            <a:lvl1pPr marL="285750" marR="0" indent="-285750">
              <a:buFont typeface="Wingdings" panose="05000000000000000000" pitchFamily="2" charset="2"/>
              <a:buChar char="§"/>
              <a:defRPr sz="1600" b="0" i="0" u="none" strike="noStrike" baseline="0">
                <a:solidFill>
                  <a:srgbClr val="000000"/>
                </a:solidFill>
              </a:defRPr>
            </a:lvl1pPr>
          </a:lstStyle>
          <a:p>
            <a:pPr marL="0" indent="0">
              <a:buNone/>
            </a:pPr>
            <a:r>
              <a:rPr lang="en-US" sz="1200" dirty="0"/>
              <a:t>Satellite antennas in </a:t>
            </a:r>
            <a:r>
              <a:rPr lang="en-US" sz="1200" dirty="0" err="1"/>
              <a:t>Prottes</a:t>
            </a:r>
            <a:r>
              <a:rPr lang="en-US" sz="1200" dirty="0"/>
              <a:t>, Austria, </a:t>
            </a:r>
            <a:r>
              <a:rPr lang="en-US" sz="1200" dirty="0" err="1"/>
              <a:t>Eviden</a:t>
            </a:r>
            <a:r>
              <a:rPr lang="en-US" sz="1200" dirty="0"/>
              <a:t> Lab.</a:t>
            </a:r>
          </a:p>
        </p:txBody>
      </p:sp>
      <p:pic>
        <p:nvPicPr>
          <p:cNvPr id="8" name="Picture 7" descr="Several satellite dishes on a rocky ground&#10;&#10;Description automatically generated">
            <a:extLst>
              <a:ext uri="{FF2B5EF4-FFF2-40B4-BE49-F238E27FC236}">
                <a16:creationId xmlns:a16="http://schemas.microsoft.com/office/drawing/2014/main" id="{D8A0D3CE-722D-02FD-55EF-3B2BBD9D0442}"/>
              </a:ext>
            </a:extLst>
          </p:cNvPr>
          <p:cNvPicPr>
            <a:picLocks noChangeAspect="1"/>
          </p:cNvPicPr>
          <p:nvPr/>
        </p:nvPicPr>
        <p:blipFill>
          <a:blip r:embed="rId3"/>
          <a:srcRect l="8532" r="12340"/>
          <a:stretch/>
        </p:blipFill>
        <p:spPr>
          <a:xfrm>
            <a:off x="7178842" y="1793063"/>
            <a:ext cx="4403558" cy="3130370"/>
          </a:xfrm>
          <a:prstGeom prst="rect">
            <a:avLst/>
          </a:prstGeom>
          <a:noFill/>
        </p:spPr>
      </p:pic>
      <p:sp>
        <p:nvSpPr>
          <p:cNvPr id="15" name="TextBox 14">
            <a:extLst>
              <a:ext uri="{FF2B5EF4-FFF2-40B4-BE49-F238E27FC236}">
                <a16:creationId xmlns:a16="http://schemas.microsoft.com/office/drawing/2014/main" id="{E78EA7CC-1D8C-5859-644A-1C6C9D005B5C}"/>
              </a:ext>
            </a:extLst>
          </p:cNvPr>
          <p:cNvSpPr txBox="1"/>
          <p:nvPr/>
        </p:nvSpPr>
        <p:spPr>
          <a:xfrm>
            <a:off x="609600" y="5185250"/>
            <a:ext cx="6083432" cy="830997"/>
          </a:xfrm>
          <a:prstGeom prst="rect">
            <a:avLst/>
          </a:prstGeom>
          <a:solidFill>
            <a:schemeClr val="bg1">
              <a:lumMod val="95000"/>
            </a:schemeClr>
          </a:solidFill>
        </p:spPr>
        <p:txBody>
          <a:bodyPr wrap="square">
            <a:spAutoFit/>
          </a:bodyPr>
          <a:lstStyle/>
          <a:p>
            <a:r>
              <a:rPr lang="en-US" sz="1200" dirty="0"/>
              <a:t>Antenna size usually is derived from its intended use and frequency at which it  operates. VSAT antennas usually have diameter from 0.75 m to below 4m and are generally considered for general consumer use. HUBs usually have larger antennas with maximum diameter below 20m. Higher diameter antennas are usually for specialized use.</a:t>
            </a:r>
          </a:p>
        </p:txBody>
      </p:sp>
    </p:spTree>
    <p:extLst>
      <p:ext uri="{BB962C8B-B14F-4D97-AF65-F5344CB8AC3E}">
        <p14:creationId xmlns:p14="http://schemas.microsoft.com/office/powerpoint/2010/main" val="1232862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CAE-F330-2C16-5646-4DD0EC2A194E}"/>
              </a:ext>
            </a:extLst>
          </p:cNvPr>
          <p:cNvSpPr>
            <a:spLocks noGrp="1"/>
          </p:cNvSpPr>
          <p:nvPr>
            <p:ph type="title"/>
          </p:nvPr>
        </p:nvSpPr>
        <p:spPr/>
        <p:txBody>
          <a:bodyPr/>
          <a:lstStyle/>
          <a:p>
            <a:r>
              <a:rPr lang="en-US" dirty="0"/>
              <a:t>Example of ASTRA 1N</a:t>
            </a:r>
          </a:p>
        </p:txBody>
      </p:sp>
      <p:pic>
        <p:nvPicPr>
          <p:cNvPr id="3" name="Picture 2">
            <a:extLst>
              <a:ext uri="{FF2B5EF4-FFF2-40B4-BE49-F238E27FC236}">
                <a16:creationId xmlns:a16="http://schemas.microsoft.com/office/drawing/2014/main" id="{74887690-E8C6-C303-DD61-4F745ACCD318}"/>
              </a:ext>
            </a:extLst>
          </p:cNvPr>
          <p:cNvPicPr>
            <a:picLocks noChangeAspect="1"/>
          </p:cNvPicPr>
          <p:nvPr/>
        </p:nvPicPr>
        <p:blipFill>
          <a:blip r:embed="rId2"/>
          <a:srcRect t="1428" b="5988"/>
          <a:stretch/>
        </p:blipFill>
        <p:spPr>
          <a:xfrm>
            <a:off x="634225" y="2898859"/>
            <a:ext cx="3867808" cy="2784080"/>
          </a:xfrm>
          <a:prstGeom prst="rect">
            <a:avLst/>
          </a:prstGeom>
        </p:spPr>
      </p:pic>
      <p:sp>
        <p:nvSpPr>
          <p:cNvPr id="4" name="TextBox 3">
            <a:extLst>
              <a:ext uri="{FF2B5EF4-FFF2-40B4-BE49-F238E27FC236}">
                <a16:creationId xmlns:a16="http://schemas.microsoft.com/office/drawing/2014/main" id="{FAE205F5-6BCC-42B4-9F98-C0AEC39F6EE2}"/>
              </a:ext>
            </a:extLst>
          </p:cNvPr>
          <p:cNvSpPr txBox="1"/>
          <p:nvPr/>
        </p:nvSpPr>
        <p:spPr>
          <a:xfrm>
            <a:off x="6249574" y="2942827"/>
            <a:ext cx="729623" cy="276999"/>
          </a:xfrm>
          <a:prstGeom prst="rect">
            <a:avLst/>
          </a:prstGeom>
          <a:noFill/>
        </p:spPr>
        <p:txBody>
          <a:bodyPr wrap="none" rtlCol="0">
            <a:spAutoFit/>
          </a:bodyPr>
          <a:lstStyle/>
          <a:p>
            <a:r>
              <a:rPr lang="en-US" sz="1200" b="1" dirty="0"/>
              <a:t>Antenna</a:t>
            </a:r>
          </a:p>
        </p:txBody>
      </p:sp>
      <p:pic>
        <p:nvPicPr>
          <p:cNvPr id="5" name="Picture 4">
            <a:extLst>
              <a:ext uri="{FF2B5EF4-FFF2-40B4-BE49-F238E27FC236}">
                <a16:creationId xmlns:a16="http://schemas.microsoft.com/office/drawing/2014/main" id="{4F57E11F-5AA6-4BFB-A350-FA10F130CEC1}"/>
              </a:ext>
            </a:extLst>
          </p:cNvPr>
          <p:cNvPicPr>
            <a:picLocks noChangeAspect="1"/>
          </p:cNvPicPr>
          <p:nvPr/>
        </p:nvPicPr>
        <p:blipFill>
          <a:blip r:embed="rId3"/>
          <a:srcRect t="6688" r="74722" b="14766"/>
          <a:stretch/>
        </p:blipFill>
        <p:spPr>
          <a:xfrm>
            <a:off x="5429259" y="2809537"/>
            <a:ext cx="625546" cy="711872"/>
          </a:xfrm>
          <a:prstGeom prst="rect">
            <a:avLst/>
          </a:prstGeom>
        </p:spPr>
      </p:pic>
      <p:sp>
        <p:nvSpPr>
          <p:cNvPr id="6" name="TextBox 5">
            <a:extLst>
              <a:ext uri="{FF2B5EF4-FFF2-40B4-BE49-F238E27FC236}">
                <a16:creationId xmlns:a16="http://schemas.microsoft.com/office/drawing/2014/main" id="{3C22EB6A-EF4D-C284-5441-15D8F2B09BE8}"/>
              </a:ext>
            </a:extLst>
          </p:cNvPr>
          <p:cNvSpPr txBox="1"/>
          <p:nvPr/>
        </p:nvSpPr>
        <p:spPr>
          <a:xfrm>
            <a:off x="6095999" y="3484965"/>
            <a:ext cx="5461775" cy="830997"/>
          </a:xfrm>
          <a:prstGeom prst="rect">
            <a:avLst/>
          </a:prstGeom>
          <a:noFill/>
        </p:spPr>
        <p:txBody>
          <a:bodyPr wrap="square">
            <a:spAutoFit/>
          </a:bodyPr>
          <a:lstStyle/>
          <a:p>
            <a:pPr marL="285750" indent="-285750">
              <a:buFont typeface="Wingdings" panose="05000000000000000000" pitchFamily="2" charset="2"/>
              <a:buChar char="§"/>
            </a:pPr>
            <a:r>
              <a:rPr lang="en-US" sz="1200" dirty="0">
                <a:solidFill>
                  <a:srgbClr val="000000"/>
                </a:solidFill>
                <a:latin typeface="+mn-lt"/>
                <a:ea typeface="+mn-ea"/>
                <a:cs typeface="+mn-cs"/>
              </a:rPr>
              <a:t>Antenna characteristics are determined by type of signal received</a:t>
            </a:r>
          </a:p>
          <a:p>
            <a:pPr marL="285750" indent="-285750">
              <a:buFont typeface="Wingdings" panose="05000000000000000000" pitchFamily="2" charset="2"/>
              <a:buChar char="§"/>
            </a:pPr>
            <a:r>
              <a:rPr lang="en-US" sz="1200" dirty="0">
                <a:solidFill>
                  <a:srgbClr val="000000"/>
                </a:solidFill>
              </a:rPr>
              <a:t>For Astra 1N, we have Ku band with EIRP of anywhere between 45dBW to 51dBW which would equate to need for parabolic antenna size from 90 to 55cm</a:t>
            </a:r>
          </a:p>
          <a:p>
            <a:pPr marL="285750" indent="-285750">
              <a:buFont typeface="Wingdings" panose="05000000000000000000" pitchFamily="2" charset="2"/>
              <a:buChar char="§"/>
            </a:pPr>
            <a:r>
              <a:rPr lang="en-US" sz="1200" dirty="0">
                <a:solidFill>
                  <a:srgbClr val="000000"/>
                </a:solidFill>
                <a:latin typeface="+mn-lt"/>
                <a:ea typeface="+mn-ea"/>
                <a:cs typeface="+mn-cs"/>
              </a:rPr>
              <a:t>~Dish size (with noise figure of 0.7dB)</a:t>
            </a:r>
          </a:p>
        </p:txBody>
      </p:sp>
      <p:graphicFrame>
        <p:nvGraphicFramePr>
          <p:cNvPr id="7" name="Table 6">
            <a:extLst>
              <a:ext uri="{FF2B5EF4-FFF2-40B4-BE49-F238E27FC236}">
                <a16:creationId xmlns:a16="http://schemas.microsoft.com/office/drawing/2014/main" id="{1D315AA0-158E-86C1-E165-53AD14F74621}"/>
              </a:ext>
            </a:extLst>
          </p:cNvPr>
          <p:cNvGraphicFramePr>
            <a:graphicFrameLocks noGrp="1"/>
          </p:cNvGraphicFramePr>
          <p:nvPr>
            <p:extLst>
              <p:ext uri="{D42A27DB-BD31-4B8C-83A1-F6EECF244321}">
                <p14:modId xmlns:p14="http://schemas.microsoft.com/office/powerpoint/2010/main" val="93841083"/>
              </p:ext>
            </p:extLst>
          </p:nvPr>
        </p:nvGraphicFramePr>
        <p:xfrm>
          <a:off x="6982031" y="4533422"/>
          <a:ext cx="2697796" cy="1719008"/>
        </p:xfrm>
        <a:graphic>
          <a:graphicData uri="http://schemas.openxmlformats.org/drawingml/2006/table">
            <a:tbl>
              <a:tblPr/>
              <a:tblGrid>
                <a:gridCol w="1348898">
                  <a:extLst>
                    <a:ext uri="{9D8B030D-6E8A-4147-A177-3AD203B41FA5}">
                      <a16:colId xmlns:a16="http://schemas.microsoft.com/office/drawing/2014/main" val="2075092590"/>
                    </a:ext>
                  </a:extLst>
                </a:gridCol>
                <a:gridCol w="1348898">
                  <a:extLst>
                    <a:ext uri="{9D8B030D-6E8A-4147-A177-3AD203B41FA5}">
                      <a16:colId xmlns:a16="http://schemas.microsoft.com/office/drawing/2014/main" val="3672447289"/>
                    </a:ext>
                  </a:extLst>
                </a:gridCol>
              </a:tblGrid>
              <a:tr h="127981">
                <a:tc>
                  <a:txBody>
                    <a:bodyPr/>
                    <a:lstStyle/>
                    <a:p>
                      <a:pPr algn="ctr"/>
                      <a:r>
                        <a:rPr lang="en-US" sz="1200" b="1" dirty="0"/>
                        <a:t>EIRP [</a:t>
                      </a:r>
                      <a:r>
                        <a:rPr lang="en-US" sz="1200" b="1" dirty="0" err="1"/>
                        <a:t>dBW</a:t>
                      </a:r>
                      <a:r>
                        <a:rPr lang="en-US" sz="1200" b="1" dirty="0"/>
                        <a:t>]</a:t>
                      </a:r>
                      <a:endParaRPr lang="en-US" sz="1200" dirty="0"/>
                    </a:p>
                  </a:txBody>
                  <a:tcPr marL="31995" marR="31995" marT="15998" marB="15998" anchor="ctr">
                    <a:lnL>
                      <a:noFill/>
                    </a:lnL>
                    <a:lnR>
                      <a:noFill/>
                    </a:lnR>
                    <a:lnT>
                      <a:noFill/>
                    </a:lnT>
                    <a:lnB>
                      <a:noFill/>
                    </a:lnB>
                    <a:noFill/>
                  </a:tcPr>
                </a:tc>
                <a:tc>
                  <a:txBody>
                    <a:bodyPr/>
                    <a:lstStyle/>
                    <a:p>
                      <a:pPr algn="ctr"/>
                      <a:r>
                        <a:rPr lang="en-US" sz="1200" b="1" dirty="0"/>
                        <a:t>Dish diameter [cm]</a:t>
                      </a:r>
                      <a:endParaRPr lang="en-US" sz="1200" dirty="0"/>
                    </a:p>
                  </a:txBody>
                  <a:tcPr marL="31995" marR="31995" marT="15998" marB="15998" anchor="ctr">
                    <a:lnL>
                      <a:noFill/>
                    </a:lnL>
                    <a:lnR>
                      <a:noFill/>
                    </a:lnR>
                    <a:lnT>
                      <a:noFill/>
                    </a:lnT>
                    <a:lnB>
                      <a:noFill/>
                    </a:lnB>
                    <a:noFill/>
                  </a:tcPr>
                </a:tc>
                <a:extLst>
                  <a:ext uri="{0D108BD9-81ED-4DB2-BD59-A6C34878D82A}">
                    <a16:rowId xmlns:a16="http://schemas.microsoft.com/office/drawing/2014/main" val="2326532516"/>
                  </a:ext>
                </a:extLst>
              </a:tr>
              <a:tr h="127981">
                <a:tc>
                  <a:txBody>
                    <a:bodyPr/>
                    <a:lstStyle/>
                    <a:p>
                      <a:pPr algn="ctr"/>
                      <a:r>
                        <a:rPr lang="en-US" sz="1200" dirty="0"/>
                        <a:t>51</a:t>
                      </a:r>
                    </a:p>
                  </a:txBody>
                  <a:tcPr marL="31995" marR="31995" marT="15998" marB="15998" anchor="ctr">
                    <a:lnL>
                      <a:noFill/>
                    </a:lnL>
                    <a:lnR>
                      <a:noFill/>
                    </a:lnR>
                    <a:lnT>
                      <a:noFill/>
                    </a:lnT>
                    <a:lnB>
                      <a:noFill/>
                    </a:lnB>
                    <a:noFill/>
                  </a:tcPr>
                </a:tc>
                <a:tc>
                  <a:txBody>
                    <a:bodyPr/>
                    <a:lstStyle/>
                    <a:p>
                      <a:pPr algn="ctr"/>
                      <a:r>
                        <a:rPr lang="en-US" sz="1200" dirty="0"/>
                        <a:t>55 </a:t>
                      </a:r>
                    </a:p>
                  </a:txBody>
                  <a:tcPr marL="31995" marR="31995" marT="15998" marB="15998" anchor="ctr">
                    <a:lnL>
                      <a:noFill/>
                    </a:lnL>
                    <a:lnR>
                      <a:noFill/>
                    </a:lnR>
                    <a:lnT>
                      <a:noFill/>
                    </a:lnT>
                    <a:lnB>
                      <a:noFill/>
                    </a:lnB>
                    <a:noFill/>
                  </a:tcPr>
                </a:tc>
                <a:extLst>
                  <a:ext uri="{0D108BD9-81ED-4DB2-BD59-A6C34878D82A}">
                    <a16:rowId xmlns:a16="http://schemas.microsoft.com/office/drawing/2014/main" val="82041311"/>
                  </a:ext>
                </a:extLst>
              </a:tr>
              <a:tr h="127981">
                <a:tc>
                  <a:txBody>
                    <a:bodyPr/>
                    <a:lstStyle/>
                    <a:p>
                      <a:pPr algn="ctr"/>
                      <a:r>
                        <a:rPr lang="en-US" sz="1200"/>
                        <a:t>50</a:t>
                      </a:r>
                    </a:p>
                  </a:txBody>
                  <a:tcPr marL="31995" marR="31995" marT="15998" marB="15998" anchor="ctr">
                    <a:lnL>
                      <a:noFill/>
                    </a:lnL>
                    <a:lnR>
                      <a:noFill/>
                    </a:lnR>
                    <a:lnT>
                      <a:noFill/>
                    </a:lnT>
                    <a:lnB>
                      <a:noFill/>
                    </a:lnB>
                    <a:noFill/>
                  </a:tcPr>
                </a:tc>
                <a:tc>
                  <a:txBody>
                    <a:bodyPr/>
                    <a:lstStyle/>
                    <a:p>
                      <a:pPr algn="ctr"/>
                      <a:r>
                        <a:rPr lang="en-US" sz="1200" dirty="0"/>
                        <a:t>60 </a:t>
                      </a:r>
                    </a:p>
                  </a:txBody>
                  <a:tcPr marL="31995" marR="31995" marT="15998" marB="15998" anchor="ctr">
                    <a:lnL>
                      <a:noFill/>
                    </a:lnL>
                    <a:lnR>
                      <a:noFill/>
                    </a:lnR>
                    <a:lnT>
                      <a:noFill/>
                    </a:lnT>
                    <a:lnB>
                      <a:noFill/>
                    </a:lnB>
                    <a:noFill/>
                  </a:tcPr>
                </a:tc>
                <a:extLst>
                  <a:ext uri="{0D108BD9-81ED-4DB2-BD59-A6C34878D82A}">
                    <a16:rowId xmlns:a16="http://schemas.microsoft.com/office/drawing/2014/main" val="1374223617"/>
                  </a:ext>
                </a:extLst>
              </a:tr>
              <a:tr h="127981">
                <a:tc>
                  <a:txBody>
                    <a:bodyPr/>
                    <a:lstStyle/>
                    <a:p>
                      <a:pPr algn="ctr"/>
                      <a:r>
                        <a:rPr lang="en-US" sz="1200" dirty="0"/>
                        <a:t>49</a:t>
                      </a:r>
                    </a:p>
                  </a:txBody>
                  <a:tcPr marL="31995" marR="31995" marT="15998" marB="15998" anchor="ctr">
                    <a:lnL>
                      <a:noFill/>
                    </a:lnL>
                    <a:lnR>
                      <a:noFill/>
                    </a:lnR>
                    <a:lnT>
                      <a:noFill/>
                    </a:lnT>
                    <a:lnB>
                      <a:noFill/>
                    </a:lnB>
                    <a:noFill/>
                  </a:tcPr>
                </a:tc>
                <a:tc>
                  <a:txBody>
                    <a:bodyPr/>
                    <a:lstStyle/>
                    <a:p>
                      <a:pPr algn="ctr"/>
                      <a:r>
                        <a:rPr lang="en-US" sz="1200"/>
                        <a:t>60 </a:t>
                      </a:r>
                    </a:p>
                  </a:txBody>
                  <a:tcPr marL="31995" marR="31995" marT="15998" marB="15998" anchor="ctr">
                    <a:lnL>
                      <a:noFill/>
                    </a:lnL>
                    <a:lnR>
                      <a:noFill/>
                    </a:lnR>
                    <a:lnT>
                      <a:noFill/>
                    </a:lnT>
                    <a:lnB>
                      <a:noFill/>
                    </a:lnB>
                    <a:noFill/>
                  </a:tcPr>
                </a:tc>
                <a:extLst>
                  <a:ext uri="{0D108BD9-81ED-4DB2-BD59-A6C34878D82A}">
                    <a16:rowId xmlns:a16="http://schemas.microsoft.com/office/drawing/2014/main" val="3129283163"/>
                  </a:ext>
                </a:extLst>
              </a:tr>
              <a:tr h="184994">
                <a:tc>
                  <a:txBody>
                    <a:bodyPr/>
                    <a:lstStyle/>
                    <a:p>
                      <a:pPr algn="ctr"/>
                      <a:r>
                        <a:rPr lang="en-US" sz="1200"/>
                        <a:t>48</a:t>
                      </a:r>
                    </a:p>
                  </a:txBody>
                  <a:tcPr marL="31995" marR="31995" marT="15998" marB="15998" anchor="ctr">
                    <a:lnL>
                      <a:noFill/>
                    </a:lnL>
                    <a:lnR>
                      <a:noFill/>
                    </a:lnR>
                    <a:lnT>
                      <a:noFill/>
                    </a:lnT>
                    <a:lnB>
                      <a:noFill/>
                    </a:lnB>
                    <a:noFill/>
                  </a:tcPr>
                </a:tc>
                <a:tc>
                  <a:txBody>
                    <a:bodyPr/>
                    <a:lstStyle/>
                    <a:p>
                      <a:pPr algn="ctr"/>
                      <a:r>
                        <a:rPr lang="en-US" sz="1200"/>
                        <a:t>60 </a:t>
                      </a:r>
                    </a:p>
                  </a:txBody>
                  <a:tcPr marL="31995" marR="31995" marT="15998" marB="15998" anchor="ctr">
                    <a:lnL>
                      <a:noFill/>
                    </a:lnL>
                    <a:lnR>
                      <a:noFill/>
                    </a:lnR>
                    <a:lnT>
                      <a:noFill/>
                    </a:lnT>
                    <a:lnB>
                      <a:noFill/>
                    </a:lnB>
                    <a:noFill/>
                  </a:tcPr>
                </a:tc>
                <a:extLst>
                  <a:ext uri="{0D108BD9-81ED-4DB2-BD59-A6C34878D82A}">
                    <a16:rowId xmlns:a16="http://schemas.microsoft.com/office/drawing/2014/main" val="3756266217"/>
                  </a:ext>
                </a:extLst>
              </a:tr>
              <a:tr h="127981">
                <a:tc>
                  <a:txBody>
                    <a:bodyPr/>
                    <a:lstStyle/>
                    <a:p>
                      <a:pPr algn="ctr"/>
                      <a:r>
                        <a:rPr lang="en-US" sz="1200"/>
                        <a:t>47</a:t>
                      </a:r>
                    </a:p>
                  </a:txBody>
                  <a:tcPr marL="31995" marR="31995" marT="15998" marB="15998" anchor="ctr">
                    <a:lnL>
                      <a:noFill/>
                    </a:lnL>
                    <a:lnR>
                      <a:noFill/>
                    </a:lnR>
                    <a:lnT>
                      <a:noFill/>
                    </a:lnT>
                    <a:lnB>
                      <a:noFill/>
                    </a:lnB>
                    <a:noFill/>
                  </a:tcPr>
                </a:tc>
                <a:tc>
                  <a:txBody>
                    <a:bodyPr/>
                    <a:lstStyle/>
                    <a:p>
                      <a:pPr algn="ctr"/>
                      <a:r>
                        <a:rPr lang="en-US" sz="1200"/>
                        <a:t>75 </a:t>
                      </a:r>
                    </a:p>
                  </a:txBody>
                  <a:tcPr marL="31995" marR="31995" marT="15998" marB="15998" anchor="ctr">
                    <a:lnL>
                      <a:noFill/>
                    </a:lnL>
                    <a:lnR>
                      <a:noFill/>
                    </a:lnR>
                    <a:lnT>
                      <a:noFill/>
                    </a:lnT>
                    <a:lnB>
                      <a:noFill/>
                    </a:lnB>
                    <a:noFill/>
                  </a:tcPr>
                </a:tc>
                <a:extLst>
                  <a:ext uri="{0D108BD9-81ED-4DB2-BD59-A6C34878D82A}">
                    <a16:rowId xmlns:a16="http://schemas.microsoft.com/office/drawing/2014/main" val="1405687463"/>
                  </a:ext>
                </a:extLst>
              </a:tr>
              <a:tr h="127981">
                <a:tc>
                  <a:txBody>
                    <a:bodyPr/>
                    <a:lstStyle/>
                    <a:p>
                      <a:pPr algn="ctr"/>
                      <a:r>
                        <a:rPr lang="en-US" sz="1200"/>
                        <a:t>46</a:t>
                      </a:r>
                    </a:p>
                  </a:txBody>
                  <a:tcPr marL="31995" marR="31995" marT="15998" marB="15998" anchor="ctr">
                    <a:lnL>
                      <a:noFill/>
                    </a:lnL>
                    <a:lnR>
                      <a:noFill/>
                    </a:lnR>
                    <a:lnT>
                      <a:noFill/>
                    </a:lnT>
                    <a:lnB>
                      <a:noFill/>
                    </a:lnB>
                    <a:noFill/>
                  </a:tcPr>
                </a:tc>
                <a:tc>
                  <a:txBody>
                    <a:bodyPr/>
                    <a:lstStyle/>
                    <a:p>
                      <a:pPr algn="ctr"/>
                      <a:r>
                        <a:rPr lang="en-US" sz="1200"/>
                        <a:t>80 </a:t>
                      </a:r>
                    </a:p>
                  </a:txBody>
                  <a:tcPr marL="31995" marR="31995" marT="15998" marB="15998" anchor="ctr">
                    <a:lnL>
                      <a:noFill/>
                    </a:lnL>
                    <a:lnR>
                      <a:noFill/>
                    </a:lnR>
                    <a:lnT>
                      <a:noFill/>
                    </a:lnT>
                    <a:lnB>
                      <a:noFill/>
                    </a:lnB>
                    <a:noFill/>
                  </a:tcPr>
                </a:tc>
                <a:extLst>
                  <a:ext uri="{0D108BD9-81ED-4DB2-BD59-A6C34878D82A}">
                    <a16:rowId xmlns:a16="http://schemas.microsoft.com/office/drawing/2014/main" val="2709052916"/>
                  </a:ext>
                </a:extLst>
              </a:tr>
              <a:tr h="127981">
                <a:tc>
                  <a:txBody>
                    <a:bodyPr/>
                    <a:lstStyle/>
                    <a:p>
                      <a:pPr algn="ctr"/>
                      <a:r>
                        <a:rPr lang="en-US" sz="1200"/>
                        <a:t>45</a:t>
                      </a:r>
                    </a:p>
                  </a:txBody>
                  <a:tcPr marL="31995" marR="31995" marT="15998" marB="15998" anchor="ctr">
                    <a:lnL>
                      <a:noFill/>
                    </a:lnL>
                    <a:lnR>
                      <a:noFill/>
                    </a:lnR>
                    <a:lnT>
                      <a:noFill/>
                    </a:lnT>
                    <a:lnB>
                      <a:noFill/>
                    </a:lnB>
                    <a:noFill/>
                  </a:tcPr>
                </a:tc>
                <a:tc>
                  <a:txBody>
                    <a:bodyPr/>
                    <a:lstStyle/>
                    <a:p>
                      <a:pPr algn="ctr"/>
                      <a:r>
                        <a:rPr lang="en-US" sz="1200" dirty="0"/>
                        <a:t>90 </a:t>
                      </a:r>
                    </a:p>
                  </a:txBody>
                  <a:tcPr marL="31995" marR="31995" marT="15998" marB="15998" anchor="ctr">
                    <a:lnL>
                      <a:noFill/>
                    </a:lnL>
                    <a:lnR>
                      <a:noFill/>
                    </a:lnR>
                    <a:lnT>
                      <a:noFill/>
                    </a:lnT>
                    <a:lnB>
                      <a:noFill/>
                    </a:lnB>
                    <a:noFill/>
                  </a:tcPr>
                </a:tc>
                <a:extLst>
                  <a:ext uri="{0D108BD9-81ED-4DB2-BD59-A6C34878D82A}">
                    <a16:rowId xmlns:a16="http://schemas.microsoft.com/office/drawing/2014/main" val="145741891"/>
                  </a:ext>
                </a:extLst>
              </a:tr>
            </a:tbl>
          </a:graphicData>
        </a:graphic>
      </p:graphicFrame>
      <p:sp>
        <p:nvSpPr>
          <p:cNvPr id="9" name="TextBox 8">
            <a:extLst>
              <a:ext uri="{FF2B5EF4-FFF2-40B4-BE49-F238E27FC236}">
                <a16:creationId xmlns:a16="http://schemas.microsoft.com/office/drawing/2014/main" id="{B15355F4-5D9F-CB40-1670-52158633CB40}"/>
              </a:ext>
            </a:extLst>
          </p:cNvPr>
          <p:cNvSpPr txBox="1"/>
          <p:nvPr/>
        </p:nvSpPr>
        <p:spPr>
          <a:xfrm>
            <a:off x="617620" y="1796207"/>
            <a:ext cx="10964779" cy="1015663"/>
          </a:xfrm>
          <a:prstGeom prst="rect">
            <a:avLst/>
          </a:prstGeom>
          <a:noFill/>
        </p:spPr>
        <p:txBody>
          <a:bodyPr wrap="square">
            <a:spAutoFit/>
          </a:bodyPr>
          <a:lstStyle/>
          <a:p>
            <a:r>
              <a:rPr lang="en-US" sz="1200" dirty="0"/>
              <a:t>Astra 1N is part of Astra 1 constellation of four high-powered satellites at 19.2°E  inclination which are owned and operated by SES. Constellation consists of Astra 1L, Astra 1KR, Astra 1M and Astra 1N, all providing services to Europe and North Africa.</a:t>
            </a:r>
          </a:p>
          <a:p>
            <a:pPr marL="285750" indent="-285750">
              <a:buFont typeface="Wingdings" panose="05000000000000000000" pitchFamily="2" charset="2"/>
              <a:buChar char="§"/>
            </a:pPr>
            <a:r>
              <a:rPr lang="en-US" sz="1200" dirty="0">
                <a:solidFill>
                  <a:srgbClr val="000000"/>
                </a:solidFill>
              </a:rPr>
              <a:t>Channel bandwidth is between 26MHz and 33MHz. </a:t>
            </a:r>
          </a:p>
          <a:p>
            <a:pPr marL="285750" indent="-285750">
              <a:buFont typeface="Wingdings" panose="05000000000000000000" pitchFamily="2" charset="2"/>
              <a:buChar char="§"/>
            </a:pPr>
            <a:r>
              <a:rPr lang="en-US" sz="1200" dirty="0">
                <a:solidFill>
                  <a:srgbClr val="000000"/>
                </a:solidFill>
              </a:rPr>
              <a:t>Downlink frequencies are around 10.7-12.75 GHz (both standard Ku-band and extended Ku-band) and uplink frequency is around from 12.7-18.1 GHz. </a:t>
            </a:r>
          </a:p>
          <a:p>
            <a:endParaRPr lang="en-US" sz="1200" dirty="0"/>
          </a:p>
        </p:txBody>
      </p:sp>
    </p:spTree>
    <p:extLst>
      <p:ext uri="{BB962C8B-B14F-4D97-AF65-F5344CB8AC3E}">
        <p14:creationId xmlns:p14="http://schemas.microsoft.com/office/powerpoint/2010/main" val="2247821418"/>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TotalTime>
  <Words>2201</Words>
  <Application>Microsoft Office PowerPoint</Application>
  <PresentationFormat>Widescreen</PresentationFormat>
  <Paragraphs>194</Paragraphs>
  <Slides>19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Lato</vt:lpstr>
      <vt:lpstr>Wingdings</vt:lpstr>
      <vt:lpstr>Arial</vt:lpstr>
      <vt:lpstr>Calibri</vt:lpstr>
      <vt:lpstr>Aptos</vt:lpstr>
      <vt:lpstr>Stolzl</vt:lpstr>
      <vt:lpstr>Stolzl Bold</vt:lpstr>
      <vt:lpstr>Stolzl Book</vt:lpstr>
      <vt:lpstr>Office Theme</vt:lpstr>
      <vt:lpstr>Satellite Communication Systems</vt:lpstr>
      <vt:lpstr>08 Ground Segment</vt:lpstr>
      <vt:lpstr>A ground segment consists of all the ground-based elements of a space system used by operators and support personnel</vt:lpstr>
      <vt:lpstr>The backbone of satellite networks is the ground segment</vt:lpstr>
      <vt:lpstr>Ground stations are strategically located around the globe to provide continuous coverage and support to orbiting satellites</vt:lpstr>
      <vt:lpstr>When selecting a position for a ground station in a satellite communication system, several factors should be considered to ensure optimal functionality and communication efficiency</vt:lpstr>
      <vt:lpstr>An example transmit and receive block diagram</vt:lpstr>
      <vt:lpstr>Satellite antennas are essential for satellite communications as they play a crucial role in the transmission and reception of data, voice, and video signals</vt:lpstr>
      <vt:lpstr>Example of ASTRA 1N</vt:lpstr>
      <vt:lpstr>ASTRA 1N example – Components on the receiving side</vt:lpstr>
      <vt:lpstr>The geometry of a parabolic antenna is defined by its parabolic shape, which focuses incoming waves at a single point, maximizing gain and directivity</vt:lpstr>
      <vt:lpstr>Antenna gain quantifies the ability of an antenna to focus energy in a particular direction, enhancing the signal strength in that direction</vt:lpstr>
      <vt:lpstr>The radiation pattern of an antenna is a graphical representation that illustrates how the antenna radiates energy into space</vt:lpstr>
      <vt:lpstr>Low-noise antennas are essential for receiving weak signals from satellites, where antenna noise temperature plays a critical role in overall system performance</vt:lpstr>
      <vt:lpstr>Regular maintenance of satellite antennas is crucial for ensuring optimal performance, preventing signal loss, and extending the lifespan of the equipment</vt:lpstr>
      <vt:lpstr>The Largest Antennas</vt:lpstr>
      <vt:lpstr>Utilizing a combination of Very Small Aperture Terminals (VSATs) in star or mesh configurations, ground networks employ advanced data transmission methods to facilitate seamless satellite connectivity</vt:lpstr>
      <vt:lpstr>VSAT (Very Small Aperture Terminal) network architecture primarily utilizes two topologies: Star and Mesh, each designed to meet specific communication needs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Tvrtko Pavić</cp:lastModifiedBy>
  <cp:revision>106</cp:revision>
  <dcterms:created xsi:type="dcterms:W3CDTF">2018-01-24T13:33:55Z</dcterms:created>
  <dcterms:modified xsi:type="dcterms:W3CDTF">2025-12-04T13:51:45Z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cb69475-382c-4c7a-b21d-8ca64eeef1bd_Enabled">
    <vt:lpwstr>true</vt:lpwstr>
  </property>
  <property fmtid="{D5CDD505-2E9C-101B-9397-08002B2CF9AE}" pid="3" name="MSIP_Label_ecb69475-382c-4c7a-b21d-8ca64eeef1bd_SetDate">
    <vt:lpwstr>2024-05-25T11:17:07Z</vt:lpwstr>
  </property>
  <property fmtid="{D5CDD505-2E9C-101B-9397-08002B2CF9AE}" pid="4" name="MSIP_Label_ecb69475-382c-4c7a-b21d-8ca64eeef1bd_Method">
    <vt:lpwstr>Standard</vt:lpwstr>
  </property>
  <property fmtid="{D5CDD505-2E9C-101B-9397-08002B2CF9AE}" pid="5" name="MSIP_Label_ecb69475-382c-4c7a-b21d-8ca64eeef1bd_Name">
    <vt:lpwstr>Eviden For Internal Use - All Employees</vt:lpwstr>
  </property>
  <property fmtid="{D5CDD505-2E9C-101B-9397-08002B2CF9AE}" pid="6" name="MSIP_Label_ecb69475-382c-4c7a-b21d-8ca64eeef1bd_SiteId">
    <vt:lpwstr>7d1c7785-2d8a-437d-b842-1ed5d8fbe00a</vt:lpwstr>
  </property>
  <property fmtid="{D5CDD505-2E9C-101B-9397-08002B2CF9AE}" pid="7" name="MSIP_Label_ecb69475-382c-4c7a-b21d-8ca64eeef1bd_ActionId">
    <vt:lpwstr>209b597b-1915-4af7-abce-62f5a57f62de</vt:lpwstr>
  </property>
  <property fmtid="{D5CDD505-2E9C-101B-9397-08002B2CF9AE}" pid="8" name="MSIP_Label_ecb69475-382c-4c7a-b21d-8ca64eeef1bd_ContentBits">
    <vt:lpwstr>0</vt:lpwstr>
  </property>
  <property fmtid="{D5CDD505-2E9C-101B-9397-08002B2CF9AE}" pid="9" name="MSIP_Label_e463cba9-5f6c-478d-9329-7b2295e4e8ed_Enabled">
    <vt:lpwstr>true</vt:lpwstr>
  </property>
  <property fmtid="{D5CDD505-2E9C-101B-9397-08002B2CF9AE}" pid="10" name="MSIP_Label_e463cba9-5f6c-478d-9329-7b2295e4e8ed_SetDate">
    <vt:lpwstr>2025-12-02T13:03:28Z</vt:lpwstr>
  </property>
  <property fmtid="{D5CDD505-2E9C-101B-9397-08002B2CF9AE}" pid="11" name="MSIP_Label_e463cba9-5f6c-478d-9329-7b2295e4e8ed_Method">
    <vt:lpwstr>Standard</vt:lpwstr>
  </property>
  <property fmtid="{D5CDD505-2E9C-101B-9397-08002B2CF9AE}" pid="12" name="MSIP_Label_e463cba9-5f6c-478d-9329-7b2295e4e8ed_Name">
    <vt:lpwstr>All Employees_2</vt:lpwstr>
  </property>
  <property fmtid="{D5CDD505-2E9C-101B-9397-08002B2CF9AE}" pid="13" name="MSIP_Label_e463cba9-5f6c-478d-9329-7b2295e4e8ed_SiteId">
    <vt:lpwstr>33440fc6-b7c7-412c-bb73-0e70b0198d5a</vt:lpwstr>
  </property>
  <property fmtid="{D5CDD505-2E9C-101B-9397-08002B2CF9AE}" pid="14" name="MSIP_Label_e463cba9-5f6c-478d-9329-7b2295e4e8ed_ActionId">
    <vt:lpwstr>9b02f76e-673e-4f41-a614-492a7c3cdf6b</vt:lpwstr>
  </property>
  <property fmtid="{D5CDD505-2E9C-101B-9397-08002B2CF9AE}" pid="15" name="MSIP_Label_e463cba9-5f6c-478d-9329-7b2295e4e8ed_ContentBits">
    <vt:lpwstr>0</vt:lpwstr>
  </property>
  <property fmtid="{D5CDD505-2E9C-101B-9397-08002B2CF9AE}" pid="16" name="MSIP_Label_e463cba9-5f6c-478d-9329-7b2295e4e8ed_Tag">
    <vt:lpwstr>10, 3, 0, 1</vt:lpwstr>
  </property>
</Properties>
</file>