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8"/>
  </p:notesMasterIdLst>
  <p:sldIdLst>
    <p:sldId id="257" r:id="rId2"/>
    <p:sldId id="262" r:id="rId3"/>
    <p:sldId id="320" r:id="rId4"/>
    <p:sldId id="321" r:id="rId5"/>
    <p:sldId id="322" r:id="rId6"/>
    <p:sldId id="333" r:id="rId7"/>
    <p:sldId id="323" r:id="rId8"/>
    <p:sldId id="334" r:id="rId9"/>
    <p:sldId id="324" r:id="rId10"/>
    <p:sldId id="325" r:id="rId11"/>
    <p:sldId id="326" r:id="rId12"/>
    <p:sldId id="327" r:id="rId13"/>
    <p:sldId id="335" r:id="rId14"/>
    <p:sldId id="330" r:id="rId15"/>
    <p:sldId id="331" r:id="rId16"/>
    <p:sldId id="263" r:id="rId17"/>
  </p:sldIdLst>
  <p:sldSz cx="12192000" cy="6858000"/>
  <p:notesSz cx="6858000" cy="9144000"/>
  <p:embeddedFontLst>
    <p:embeddedFont>
      <p:font typeface="Cambria Math" panose="02040503050406030204" pitchFamily="18" charset="0"/>
      <p:regular r:id="rId19"/>
    </p:embeddedFont>
    <p:embeddedFont>
      <p:font typeface="Stolzl" panose="020B0604020202020204" charset="-18"/>
      <p:regular r:id="rId20"/>
    </p:embeddedFont>
    <p:embeddedFont>
      <p:font typeface="Stolzl Bold" panose="00000800000000000000" charset="-18"/>
      <p:bold r:id="rId21"/>
    </p:embeddedFont>
    <p:embeddedFont>
      <p:font typeface="Stolzl Book" panose="00000500000000000000" charset="-18"/>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73D"/>
    <a:srgbClr val="153A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78692" autoAdjust="0"/>
  </p:normalViewPr>
  <p:slideViewPr>
    <p:cSldViewPr snapToGrid="0" snapToObjects="1">
      <p:cViewPr varScale="1">
        <p:scale>
          <a:sx n="83" d="100"/>
          <a:sy n="83" d="100"/>
        </p:scale>
        <p:origin x="15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unoslav Franic" userId="b03ec1d2-35e4-46bb-badc-969249b4099a" providerId="ADAL" clId="{A146DFF4-0C07-4CC9-859A-4CAB568DADFB}"/>
    <pc:docChg chg="modSld">
      <pc:chgData name="Krunoslav Franic" userId="b03ec1d2-35e4-46bb-badc-969249b4099a" providerId="ADAL" clId="{A146DFF4-0C07-4CC9-859A-4CAB568DADFB}" dt="2025-12-04T15:35:33.904" v="13" actId="6549"/>
      <pc:docMkLst>
        <pc:docMk/>
      </pc:docMkLst>
      <pc:sldChg chg="modNotesTx">
        <pc:chgData name="Krunoslav Franic" userId="b03ec1d2-35e4-46bb-badc-969249b4099a" providerId="ADAL" clId="{A146DFF4-0C07-4CC9-859A-4CAB568DADFB}" dt="2025-12-04T15:35:33.904" v="13" actId="6549"/>
        <pc:sldMkLst>
          <pc:docMk/>
          <pc:sldMk cId="1347690618" sldId="262"/>
        </pc:sldMkLst>
      </pc:sldChg>
      <pc:sldChg chg="modNotesTx">
        <pc:chgData name="Krunoslav Franic" userId="b03ec1d2-35e4-46bb-badc-969249b4099a" providerId="ADAL" clId="{A146DFF4-0C07-4CC9-859A-4CAB568DADFB}" dt="2025-12-04T15:34:22.998" v="0" actId="6549"/>
        <pc:sldMkLst>
          <pc:docMk/>
          <pc:sldMk cId="875053488" sldId="320"/>
        </pc:sldMkLst>
      </pc:sldChg>
      <pc:sldChg chg="modNotesTx">
        <pc:chgData name="Krunoslav Franic" userId="b03ec1d2-35e4-46bb-badc-969249b4099a" providerId="ADAL" clId="{A146DFF4-0C07-4CC9-859A-4CAB568DADFB}" dt="2025-12-04T15:34:26.541" v="1" actId="6549"/>
        <pc:sldMkLst>
          <pc:docMk/>
          <pc:sldMk cId="3268014495" sldId="321"/>
        </pc:sldMkLst>
      </pc:sldChg>
      <pc:sldChg chg="modNotesTx">
        <pc:chgData name="Krunoslav Franic" userId="b03ec1d2-35e4-46bb-badc-969249b4099a" providerId="ADAL" clId="{A146DFF4-0C07-4CC9-859A-4CAB568DADFB}" dt="2025-12-04T15:34:28.981" v="2" actId="6549"/>
        <pc:sldMkLst>
          <pc:docMk/>
          <pc:sldMk cId="1280965644" sldId="322"/>
        </pc:sldMkLst>
      </pc:sldChg>
      <pc:sldChg chg="modNotesTx">
        <pc:chgData name="Krunoslav Franic" userId="b03ec1d2-35e4-46bb-badc-969249b4099a" providerId="ADAL" clId="{A146DFF4-0C07-4CC9-859A-4CAB568DADFB}" dt="2025-12-04T15:34:34.819" v="4" actId="6549"/>
        <pc:sldMkLst>
          <pc:docMk/>
          <pc:sldMk cId="2186098027" sldId="323"/>
        </pc:sldMkLst>
      </pc:sldChg>
      <pc:sldChg chg="modNotesTx">
        <pc:chgData name="Krunoslav Franic" userId="b03ec1d2-35e4-46bb-badc-969249b4099a" providerId="ADAL" clId="{A146DFF4-0C07-4CC9-859A-4CAB568DADFB}" dt="2025-12-04T15:35:05.694" v="6" actId="6549"/>
        <pc:sldMkLst>
          <pc:docMk/>
          <pc:sldMk cId="1228201866" sldId="324"/>
        </pc:sldMkLst>
      </pc:sldChg>
      <pc:sldChg chg="modNotesTx">
        <pc:chgData name="Krunoslav Franic" userId="b03ec1d2-35e4-46bb-badc-969249b4099a" providerId="ADAL" clId="{A146DFF4-0C07-4CC9-859A-4CAB568DADFB}" dt="2025-12-04T15:35:08.154" v="7" actId="6549"/>
        <pc:sldMkLst>
          <pc:docMk/>
          <pc:sldMk cId="3990950935" sldId="325"/>
        </pc:sldMkLst>
      </pc:sldChg>
      <pc:sldChg chg="modNotesTx">
        <pc:chgData name="Krunoslav Franic" userId="b03ec1d2-35e4-46bb-badc-969249b4099a" providerId="ADAL" clId="{A146DFF4-0C07-4CC9-859A-4CAB568DADFB}" dt="2025-12-04T15:35:11.652" v="8" actId="6549"/>
        <pc:sldMkLst>
          <pc:docMk/>
          <pc:sldMk cId="3668886337" sldId="326"/>
        </pc:sldMkLst>
      </pc:sldChg>
      <pc:sldChg chg="modNotesTx">
        <pc:chgData name="Krunoslav Franic" userId="b03ec1d2-35e4-46bb-badc-969249b4099a" providerId="ADAL" clId="{A146DFF4-0C07-4CC9-859A-4CAB568DADFB}" dt="2025-12-04T15:35:14.397" v="9" actId="6549"/>
        <pc:sldMkLst>
          <pc:docMk/>
          <pc:sldMk cId="1231322266" sldId="327"/>
        </pc:sldMkLst>
      </pc:sldChg>
      <pc:sldChg chg="modNotesTx">
        <pc:chgData name="Krunoslav Franic" userId="b03ec1d2-35e4-46bb-badc-969249b4099a" providerId="ADAL" clId="{A146DFF4-0C07-4CC9-859A-4CAB568DADFB}" dt="2025-12-04T15:35:20.157" v="11" actId="6549"/>
        <pc:sldMkLst>
          <pc:docMk/>
          <pc:sldMk cId="906482433" sldId="330"/>
        </pc:sldMkLst>
      </pc:sldChg>
      <pc:sldChg chg="modNotesTx">
        <pc:chgData name="Krunoslav Franic" userId="b03ec1d2-35e4-46bb-badc-969249b4099a" providerId="ADAL" clId="{A146DFF4-0C07-4CC9-859A-4CAB568DADFB}" dt="2025-12-04T15:35:22.371" v="12" actId="6549"/>
        <pc:sldMkLst>
          <pc:docMk/>
          <pc:sldMk cId="1172194998" sldId="331"/>
        </pc:sldMkLst>
      </pc:sldChg>
      <pc:sldChg chg="modNotesTx">
        <pc:chgData name="Krunoslav Franic" userId="b03ec1d2-35e4-46bb-badc-969249b4099a" providerId="ADAL" clId="{A146DFF4-0C07-4CC9-859A-4CAB568DADFB}" dt="2025-12-04T15:34:31.718" v="3" actId="6549"/>
        <pc:sldMkLst>
          <pc:docMk/>
          <pc:sldMk cId="1941018906" sldId="333"/>
        </pc:sldMkLst>
      </pc:sldChg>
      <pc:sldChg chg="modNotesTx">
        <pc:chgData name="Krunoslav Franic" userId="b03ec1d2-35e4-46bb-badc-969249b4099a" providerId="ADAL" clId="{A146DFF4-0C07-4CC9-859A-4CAB568DADFB}" dt="2025-12-04T15:34:37.612" v="5" actId="6549"/>
        <pc:sldMkLst>
          <pc:docMk/>
          <pc:sldMk cId="2938079707" sldId="334"/>
        </pc:sldMkLst>
      </pc:sldChg>
      <pc:sldChg chg="modNotesTx">
        <pc:chgData name="Krunoslav Franic" userId="b03ec1d2-35e4-46bb-badc-969249b4099a" providerId="ADAL" clId="{A146DFF4-0C07-4CC9-859A-4CAB568DADFB}" dt="2025-12-04T15:35:16.875" v="10" actId="6549"/>
        <pc:sldMkLst>
          <pc:docMk/>
          <pc:sldMk cId="2543928406" sldId="3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81C21E-1610-F840-997A-88EB307E0A1C}"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DC0C92-97E4-9540-AC90-F1BBF91896C7}" type="slidenum">
              <a:rPr lang="en-US" smtClean="0"/>
              <a:t>‹#›</a:t>
            </a:fld>
            <a:endParaRPr lang="en-US"/>
          </a:p>
        </p:txBody>
      </p:sp>
    </p:spTree>
    <p:extLst>
      <p:ext uri="{BB962C8B-B14F-4D97-AF65-F5344CB8AC3E}">
        <p14:creationId xmlns:p14="http://schemas.microsoft.com/office/powerpoint/2010/main" val="984343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DC0C92-97E4-9540-AC90-F1BBF91896C7}" type="slidenum">
              <a:rPr lang="en-US" smtClean="0"/>
              <a:t>2</a:t>
            </a:fld>
            <a:endParaRPr lang="en-US"/>
          </a:p>
        </p:txBody>
      </p:sp>
    </p:spTree>
    <p:extLst>
      <p:ext uri="{BB962C8B-B14F-4D97-AF65-F5344CB8AC3E}">
        <p14:creationId xmlns:p14="http://schemas.microsoft.com/office/powerpoint/2010/main" val="1500154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11</a:t>
            </a:fld>
            <a:endParaRPr lang="en-US"/>
          </a:p>
        </p:txBody>
      </p:sp>
    </p:spTree>
    <p:extLst>
      <p:ext uri="{BB962C8B-B14F-4D97-AF65-F5344CB8AC3E}">
        <p14:creationId xmlns:p14="http://schemas.microsoft.com/office/powerpoint/2010/main" val="51089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12</a:t>
            </a:fld>
            <a:endParaRPr lang="en-US"/>
          </a:p>
        </p:txBody>
      </p:sp>
    </p:spTree>
    <p:extLst>
      <p:ext uri="{BB962C8B-B14F-4D97-AF65-F5344CB8AC3E}">
        <p14:creationId xmlns:p14="http://schemas.microsoft.com/office/powerpoint/2010/main" val="2604344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DC0C92-97E4-9540-AC90-F1BBF91896C7}" type="slidenum">
              <a:rPr lang="en-US" smtClean="0"/>
              <a:t>13</a:t>
            </a:fld>
            <a:endParaRPr lang="en-US"/>
          </a:p>
        </p:txBody>
      </p:sp>
    </p:spTree>
    <p:extLst>
      <p:ext uri="{BB962C8B-B14F-4D97-AF65-F5344CB8AC3E}">
        <p14:creationId xmlns:p14="http://schemas.microsoft.com/office/powerpoint/2010/main" val="462056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14</a:t>
            </a:fld>
            <a:endParaRPr lang="en-US"/>
          </a:p>
        </p:txBody>
      </p:sp>
    </p:spTree>
    <p:extLst>
      <p:ext uri="{BB962C8B-B14F-4D97-AF65-F5344CB8AC3E}">
        <p14:creationId xmlns:p14="http://schemas.microsoft.com/office/powerpoint/2010/main" val="946524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15</a:t>
            </a:fld>
            <a:endParaRPr lang="en-US"/>
          </a:p>
        </p:txBody>
      </p:sp>
    </p:spTree>
    <p:extLst>
      <p:ext uri="{BB962C8B-B14F-4D97-AF65-F5344CB8AC3E}">
        <p14:creationId xmlns:p14="http://schemas.microsoft.com/office/powerpoint/2010/main" val="46356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3</a:t>
            </a:fld>
            <a:endParaRPr lang="en-US"/>
          </a:p>
        </p:txBody>
      </p:sp>
    </p:spTree>
    <p:extLst>
      <p:ext uri="{BB962C8B-B14F-4D97-AF65-F5344CB8AC3E}">
        <p14:creationId xmlns:p14="http://schemas.microsoft.com/office/powerpoint/2010/main" val="164843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4</a:t>
            </a:fld>
            <a:endParaRPr lang="en-US"/>
          </a:p>
        </p:txBody>
      </p:sp>
    </p:spTree>
    <p:extLst>
      <p:ext uri="{BB962C8B-B14F-4D97-AF65-F5344CB8AC3E}">
        <p14:creationId xmlns:p14="http://schemas.microsoft.com/office/powerpoint/2010/main" val="128603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5</a:t>
            </a:fld>
            <a:endParaRPr lang="en-US"/>
          </a:p>
        </p:txBody>
      </p:sp>
    </p:spTree>
    <p:extLst>
      <p:ext uri="{BB962C8B-B14F-4D97-AF65-F5344CB8AC3E}">
        <p14:creationId xmlns:p14="http://schemas.microsoft.com/office/powerpoint/2010/main" val="364780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DC0C92-97E4-9540-AC90-F1BBF91896C7}" type="slidenum">
              <a:rPr lang="en-US" smtClean="0"/>
              <a:t>6</a:t>
            </a:fld>
            <a:endParaRPr lang="en-US"/>
          </a:p>
        </p:txBody>
      </p:sp>
    </p:spTree>
    <p:extLst>
      <p:ext uri="{BB962C8B-B14F-4D97-AF65-F5344CB8AC3E}">
        <p14:creationId xmlns:p14="http://schemas.microsoft.com/office/powerpoint/2010/main" val="674758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DC0C92-97E4-9540-AC90-F1BBF91896C7}" type="slidenum">
              <a:rPr lang="en-US" smtClean="0"/>
              <a:t>7</a:t>
            </a:fld>
            <a:endParaRPr lang="en-US"/>
          </a:p>
        </p:txBody>
      </p:sp>
    </p:spTree>
    <p:extLst>
      <p:ext uri="{BB962C8B-B14F-4D97-AF65-F5344CB8AC3E}">
        <p14:creationId xmlns:p14="http://schemas.microsoft.com/office/powerpoint/2010/main" val="3825944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8</a:t>
            </a:fld>
            <a:endParaRPr lang="en-US"/>
          </a:p>
        </p:txBody>
      </p:sp>
    </p:spTree>
    <p:extLst>
      <p:ext uri="{BB962C8B-B14F-4D97-AF65-F5344CB8AC3E}">
        <p14:creationId xmlns:p14="http://schemas.microsoft.com/office/powerpoint/2010/main" val="2382645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9</a:t>
            </a:fld>
            <a:endParaRPr lang="en-US"/>
          </a:p>
        </p:txBody>
      </p:sp>
    </p:spTree>
    <p:extLst>
      <p:ext uri="{BB962C8B-B14F-4D97-AF65-F5344CB8AC3E}">
        <p14:creationId xmlns:p14="http://schemas.microsoft.com/office/powerpoint/2010/main" val="3080337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DC0C92-97E4-9540-AC90-F1BBF91896C7}" type="slidenum">
              <a:rPr lang="en-US" smtClean="0"/>
              <a:t>10</a:t>
            </a:fld>
            <a:endParaRPr lang="en-US"/>
          </a:p>
        </p:txBody>
      </p:sp>
    </p:spTree>
    <p:extLst>
      <p:ext uri="{BB962C8B-B14F-4D97-AF65-F5344CB8AC3E}">
        <p14:creationId xmlns:p14="http://schemas.microsoft.com/office/powerpoint/2010/main" val="2405308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1295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0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8571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36416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8111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795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9653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2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93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42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a:t>Click to edit Master title style</a:t>
            </a:r>
          </a:p>
        </p:txBody>
      </p:sp>
    </p:spTree>
    <p:extLst>
      <p:ext uri="{BB962C8B-B14F-4D97-AF65-F5344CB8AC3E}">
        <p14:creationId xmlns:p14="http://schemas.microsoft.com/office/powerpoint/2010/main" val="1257678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12/4/2025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094112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1131150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1" r:id="rId8"/>
    <p:sldLayoutId id="2147483662"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pos="7296" userDrawn="1">
          <p15:clr>
            <a:srgbClr val="F26B43"/>
          </p15:clr>
        </p15:guide>
        <p15:guide id="5" orient="horz" pos="1128" userDrawn="1">
          <p15:clr>
            <a:srgbClr val="F26B43"/>
          </p15:clr>
        </p15:guide>
        <p15:guide id="6"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openstax.org/books/physics/pages/13-3-wave-interaction-superposition-and-interferenc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hyperlink" Target="https://en.wikipedia.org/wiki/Electromagnetic_interference" TargetMode="Externa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en.wikipedia.org/wiki/Signal-to-noise_ratio"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science.nasa.gov/mission/voyager/where-are-voyager-1-and-voyager-2-now/" TargetMode="External"/><Relationship Id="rId4" Type="http://schemas.openxmlformats.org/officeDocument/2006/relationships/hyperlink" Target="https://www.sciencefacts.net/electromagnetic-wave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5450" y="671514"/>
            <a:ext cx="5891212" cy="2014537"/>
          </a:xfrm>
        </p:spPr>
        <p:txBody>
          <a:bodyPr>
            <a:normAutofit fontScale="90000"/>
          </a:bodyPr>
          <a:lstStyle/>
          <a:p>
            <a:r>
              <a:rPr lang="en-US" dirty="0">
                <a:latin typeface="Stolzl Bold" panose="00000800000000000000" pitchFamily="50" charset="-18"/>
              </a:rPr>
              <a:t>Satellite Communication Systems</a:t>
            </a:r>
            <a:endParaRPr lang="hr-HR" dirty="0">
              <a:latin typeface="Stolzl Book" panose="00000500000000000000" pitchFamily="50" charset="-18"/>
            </a:endParaRPr>
          </a:p>
        </p:txBody>
      </p:sp>
    </p:spTree>
    <p:extLst>
      <p:ext uri="{BB962C8B-B14F-4D97-AF65-F5344CB8AC3E}">
        <p14:creationId xmlns:p14="http://schemas.microsoft.com/office/powerpoint/2010/main" val="1847328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ave 1 and wave 2 are perfectly in phase, and their resultant has twice the amplitude of each individual wave.">
            <a:extLst>
              <a:ext uri="{FF2B5EF4-FFF2-40B4-BE49-F238E27FC236}">
                <a16:creationId xmlns:a16="http://schemas.microsoft.com/office/drawing/2014/main" id="{B6069EC1-5E01-8721-DD92-B6662400C6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45" y="4153922"/>
            <a:ext cx="3191879" cy="17934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lstStyle/>
          <a:p>
            <a:r>
              <a:rPr lang="en-US" dirty="0"/>
              <a:t>Wave interference is the phenomenon that occurs when two waves meet while traveling along the same medium</a:t>
            </a:r>
          </a:p>
        </p:txBody>
      </p:sp>
      <p:sp>
        <p:nvSpPr>
          <p:cNvPr id="3" name="TextBox 2">
            <a:extLst>
              <a:ext uri="{FF2B5EF4-FFF2-40B4-BE49-F238E27FC236}">
                <a16:creationId xmlns:a16="http://schemas.microsoft.com/office/drawing/2014/main" id="{395212B0-C580-8B42-4048-EFCDB8752509}"/>
              </a:ext>
            </a:extLst>
          </p:cNvPr>
          <p:cNvSpPr txBox="1"/>
          <p:nvPr/>
        </p:nvSpPr>
        <p:spPr>
          <a:xfrm>
            <a:off x="618424" y="1796830"/>
            <a:ext cx="3200400" cy="1678871"/>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Constructive interference</a:t>
            </a:r>
          </a:p>
          <a:p>
            <a:endParaRPr lang="en-US" sz="1200" dirty="0">
              <a:solidFill>
                <a:srgbClr val="0070C0"/>
              </a:solidFill>
            </a:endParaRPr>
          </a:p>
          <a:p>
            <a:r>
              <a:rPr lang="en-US" sz="1200" dirty="0">
                <a:solidFill>
                  <a:schemeClr val="tx1"/>
                </a:solidFill>
              </a:rPr>
              <a:t>Pure constructive interference occurs when two identical waves arrive at the same point exactly in phase.</a:t>
            </a:r>
          </a:p>
          <a:p>
            <a:r>
              <a:rPr lang="en-US" sz="1200" dirty="0">
                <a:solidFill>
                  <a:schemeClr val="tx1"/>
                </a:solidFill>
              </a:rPr>
              <a:t>When waves are exactly in phase, the crests of the two waves are precisely aligned, as are the troughs. Because the disturbances add, the pure constructive interference of two waves with the same amplitude produces a wave that has twice the amplitude of the two individual waves, but has the same wavelength.</a:t>
            </a:r>
          </a:p>
        </p:txBody>
      </p:sp>
      <p:sp>
        <p:nvSpPr>
          <p:cNvPr id="4" name="TextBox 3">
            <a:extLst>
              <a:ext uri="{FF2B5EF4-FFF2-40B4-BE49-F238E27FC236}">
                <a16:creationId xmlns:a16="http://schemas.microsoft.com/office/drawing/2014/main" id="{0FC75ADC-0D59-0C82-28B1-F4746C6CAE75}"/>
              </a:ext>
            </a:extLst>
          </p:cNvPr>
          <p:cNvSpPr txBox="1"/>
          <p:nvPr/>
        </p:nvSpPr>
        <p:spPr>
          <a:xfrm>
            <a:off x="4504319" y="1796830"/>
            <a:ext cx="3200400" cy="1678871"/>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Destructive interference</a:t>
            </a:r>
          </a:p>
          <a:p>
            <a:endParaRPr lang="en-US" sz="1200" dirty="0">
              <a:solidFill>
                <a:srgbClr val="0070C0"/>
              </a:solidFill>
            </a:endParaRPr>
          </a:p>
          <a:p>
            <a:r>
              <a:rPr lang="en-US" sz="1200" dirty="0">
                <a:solidFill>
                  <a:schemeClr val="tx1"/>
                </a:solidFill>
              </a:rPr>
              <a:t>Because the disturbances are in opposite directions for this superposition, the resulting amplitude is zero for pure destructive interference; that is, the waves completely cancel out each other.</a:t>
            </a:r>
          </a:p>
        </p:txBody>
      </p:sp>
      <p:sp>
        <p:nvSpPr>
          <p:cNvPr id="5" name="TextBox 4">
            <a:extLst>
              <a:ext uri="{FF2B5EF4-FFF2-40B4-BE49-F238E27FC236}">
                <a16:creationId xmlns:a16="http://schemas.microsoft.com/office/drawing/2014/main" id="{92DAEA92-4A94-5EF7-9D81-9248E0E3B3B3}"/>
              </a:ext>
            </a:extLst>
          </p:cNvPr>
          <p:cNvSpPr txBox="1"/>
          <p:nvPr/>
        </p:nvSpPr>
        <p:spPr>
          <a:xfrm>
            <a:off x="8378231" y="1796830"/>
            <a:ext cx="3200400" cy="1678871"/>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Superposition</a:t>
            </a:r>
          </a:p>
          <a:p>
            <a:endParaRPr lang="en-US" sz="1200" dirty="0">
              <a:solidFill>
                <a:srgbClr val="0070C0"/>
              </a:solidFill>
            </a:endParaRPr>
          </a:p>
          <a:p>
            <a:r>
              <a:rPr lang="en-US" sz="1200" dirty="0">
                <a:solidFill>
                  <a:schemeClr val="tx1"/>
                </a:solidFill>
              </a:rPr>
              <a:t>While pure constructive interference and pure destructive interference can occur, they are not very common because they require precisely aligned identical waves. The superposition of most waves that we see in nature produces a combination of constructive and destructive interferences.</a:t>
            </a:r>
          </a:p>
        </p:txBody>
      </p:sp>
      <p:sp>
        <p:nvSpPr>
          <p:cNvPr id="6" name="TextBox 5">
            <a:extLst>
              <a:ext uri="{FF2B5EF4-FFF2-40B4-BE49-F238E27FC236}">
                <a16:creationId xmlns:a16="http://schemas.microsoft.com/office/drawing/2014/main" id="{062C0F0C-8A8E-51C8-3D86-CC31ADB38862}"/>
              </a:ext>
            </a:extLst>
          </p:cNvPr>
          <p:cNvSpPr txBox="1"/>
          <p:nvPr/>
        </p:nvSpPr>
        <p:spPr>
          <a:xfrm>
            <a:off x="618424" y="6017342"/>
            <a:ext cx="10963976" cy="235975"/>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Source: </a:t>
            </a:r>
            <a:r>
              <a:rPr lang="en-US" sz="1200" dirty="0">
                <a:hlinkClick r:id="rId4"/>
              </a:rPr>
              <a:t>13.3 Wave Interaction: Superposition and Interference - Physics | OpenStax</a:t>
            </a:r>
            <a:endParaRPr lang="en-US" sz="1200" dirty="0">
              <a:solidFill>
                <a:schemeClr val="tx1"/>
              </a:solidFill>
            </a:endParaRPr>
          </a:p>
        </p:txBody>
      </p:sp>
      <p:pic>
        <p:nvPicPr>
          <p:cNvPr id="3076" name="Picture 4" descr="Wave 1 and wave 2 are perfectly out of phase, and their resultant has zero amplitude.">
            <a:extLst>
              <a:ext uri="{FF2B5EF4-FFF2-40B4-BE49-F238E27FC236}">
                <a16:creationId xmlns:a16="http://schemas.microsoft.com/office/drawing/2014/main" id="{D0B06F5A-40E8-D25C-EAF2-7264F60BE0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4319" y="4139818"/>
            <a:ext cx="3200400" cy="18075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Wave 1 has a large amplitude and a low frequency. Wave 2 has a small amplitude and a high frequency. The resultant is squiggly, without a perfect sinusoidal shape.">
            <a:extLst>
              <a:ext uri="{FF2B5EF4-FFF2-40B4-BE49-F238E27FC236}">
                <a16:creationId xmlns:a16="http://schemas.microsoft.com/office/drawing/2014/main" id="{AF5D584F-A874-FC9C-DFFF-2681DF16D7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54443" y="3629025"/>
            <a:ext cx="2847975" cy="261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950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lstStyle/>
          <a:p>
            <a:r>
              <a:rPr lang="en-US" dirty="0"/>
              <a:t>The task of determining the shape of the resultant demands that the principle of superposition is applied</a:t>
            </a:r>
          </a:p>
        </p:txBody>
      </p:sp>
      <p:sp>
        <p:nvSpPr>
          <p:cNvPr id="3" name="TextBox 2">
            <a:extLst>
              <a:ext uri="{FF2B5EF4-FFF2-40B4-BE49-F238E27FC236}">
                <a16:creationId xmlns:a16="http://schemas.microsoft.com/office/drawing/2014/main" id="{AB88E03D-A206-CE5E-F0D5-607B51F1D360}"/>
              </a:ext>
            </a:extLst>
          </p:cNvPr>
          <p:cNvSpPr txBox="1"/>
          <p:nvPr/>
        </p:nvSpPr>
        <p:spPr>
          <a:xfrm>
            <a:off x="618424" y="1796830"/>
            <a:ext cx="3200400" cy="1678871"/>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The principle of superposition is sometimes stated as follows:</a:t>
            </a:r>
          </a:p>
          <a:p>
            <a:endParaRPr lang="en-US" sz="1200" dirty="0">
              <a:solidFill>
                <a:srgbClr val="0070C0"/>
              </a:solidFill>
            </a:endParaRPr>
          </a:p>
          <a:p>
            <a:r>
              <a:rPr lang="en-US" sz="1200" dirty="0">
                <a:solidFill>
                  <a:srgbClr val="0070C0"/>
                </a:solidFill>
              </a:rPr>
              <a:t>When two waves interfere, the resulting displacement of the medium at any location is the algebraic sum of the displacements of the individual waves at that same location.</a:t>
            </a:r>
          </a:p>
          <a:p>
            <a:endParaRPr lang="en-US" sz="1200" dirty="0">
              <a:solidFill>
                <a:srgbClr val="0070C0"/>
              </a:solidFill>
            </a:endParaRPr>
          </a:p>
          <a:p>
            <a:endParaRPr lang="en-US" sz="1200" dirty="0">
              <a:solidFill>
                <a:srgbClr val="0070C0"/>
              </a:solidFill>
            </a:endParaRPr>
          </a:p>
        </p:txBody>
      </p:sp>
      <p:sp>
        <p:nvSpPr>
          <p:cNvPr id="8" name="TextBox 7">
            <a:extLst>
              <a:ext uri="{FF2B5EF4-FFF2-40B4-BE49-F238E27FC236}">
                <a16:creationId xmlns:a16="http://schemas.microsoft.com/office/drawing/2014/main" id="{C3DE0AFD-273B-275B-47ED-A4F219727DA3}"/>
              </a:ext>
            </a:extLst>
          </p:cNvPr>
          <p:cNvSpPr txBox="1"/>
          <p:nvPr/>
        </p:nvSpPr>
        <p:spPr>
          <a:xfrm>
            <a:off x="4495800" y="1801745"/>
            <a:ext cx="7077776" cy="520082"/>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The summing the individual displacements for locations of complete overlap was made out to be an easy task - as easy as simple arithmetic:</a:t>
            </a:r>
          </a:p>
          <a:p>
            <a:endParaRPr lang="en-US" sz="1200" dirty="0">
              <a:solidFill>
                <a:srgbClr val="0070C0"/>
              </a:solidFill>
            </a:endParaRPr>
          </a:p>
        </p:txBody>
      </p:sp>
      <p:graphicFrame>
        <p:nvGraphicFramePr>
          <p:cNvPr id="9" name="Table 8">
            <a:extLst>
              <a:ext uri="{FF2B5EF4-FFF2-40B4-BE49-F238E27FC236}">
                <a16:creationId xmlns:a16="http://schemas.microsoft.com/office/drawing/2014/main" id="{8EBD569B-1D06-3FEA-1D1C-E03AD57FA273}"/>
              </a:ext>
            </a:extLst>
          </p:cNvPr>
          <p:cNvGraphicFramePr>
            <a:graphicFrameLocks noGrp="1"/>
          </p:cNvGraphicFramePr>
          <p:nvPr>
            <p:extLst>
              <p:ext uri="{D42A27DB-BD31-4B8C-83A1-F6EECF244321}">
                <p14:modId xmlns:p14="http://schemas.microsoft.com/office/powerpoint/2010/main" val="1074701289"/>
              </p:ext>
            </p:extLst>
          </p:nvPr>
        </p:nvGraphicFramePr>
        <p:xfrm>
          <a:off x="5977288" y="2321826"/>
          <a:ext cx="4114800" cy="1554480"/>
        </p:xfrm>
        <a:graphic>
          <a:graphicData uri="http://schemas.openxmlformats.org/drawingml/2006/table">
            <a:tbl>
              <a:tblPr/>
              <a:tblGrid>
                <a:gridCol w="1371600">
                  <a:extLst>
                    <a:ext uri="{9D8B030D-6E8A-4147-A177-3AD203B41FA5}">
                      <a16:colId xmlns:a16="http://schemas.microsoft.com/office/drawing/2014/main" val="2719958025"/>
                    </a:ext>
                  </a:extLst>
                </a:gridCol>
                <a:gridCol w="1371600">
                  <a:extLst>
                    <a:ext uri="{9D8B030D-6E8A-4147-A177-3AD203B41FA5}">
                      <a16:colId xmlns:a16="http://schemas.microsoft.com/office/drawing/2014/main" val="1849049884"/>
                    </a:ext>
                  </a:extLst>
                </a:gridCol>
                <a:gridCol w="274320">
                  <a:extLst>
                    <a:ext uri="{9D8B030D-6E8A-4147-A177-3AD203B41FA5}">
                      <a16:colId xmlns:a16="http://schemas.microsoft.com/office/drawing/2014/main" val="435864981"/>
                    </a:ext>
                  </a:extLst>
                </a:gridCol>
                <a:gridCol w="1097280">
                  <a:extLst>
                    <a:ext uri="{9D8B030D-6E8A-4147-A177-3AD203B41FA5}">
                      <a16:colId xmlns:a16="http://schemas.microsoft.com/office/drawing/2014/main" val="2216949271"/>
                    </a:ext>
                  </a:extLst>
                </a:gridCol>
              </a:tblGrid>
              <a:tr h="0">
                <a:tc>
                  <a:txBody>
                    <a:bodyPr/>
                    <a:lstStyle/>
                    <a:p>
                      <a:pPr algn="l" fontAlgn="auto"/>
                      <a:r>
                        <a:rPr lang="en-US" sz="1200" dirty="0">
                          <a:effectLst/>
                        </a:rPr>
                        <a:t>Displacement of Pulse 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dirty="0">
                          <a:effectLst/>
                        </a:rPr>
                        <a:t>Displacement of Pulse 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dirty="0">
                          <a:effectLst/>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dirty="0">
                          <a:effectLst/>
                        </a:rPr>
                        <a:t>Resulting Displacement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50065537"/>
                  </a:ext>
                </a:extLst>
              </a:tr>
              <a:tr h="0">
                <a:tc>
                  <a:txBody>
                    <a:bodyPr/>
                    <a:lstStyle/>
                    <a:p>
                      <a:pPr algn="l" fontAlgn="auto"/>
                      <a:r>
                        <a:rPr lang="en-US" sz="1200" dirty="0">
                          <a:effectLs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dirty="0">
                          <a:effectLs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a:effectLst/>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a:effectLst/>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28294091"/>
                  </a:ext>
                </a:extLst>
              </a:tr>
              <a:tr h="0">
                <a:tc>
                  <a:txBody>
                    <a:bodyPr/>
                    <a:lstStyle/>
                    <a:p>
                      <a:pPr algn="l" fontAlgn="auto"/>
                      <a:r>
                        <a:rPr lang="en-US" sz="1200">
                          <a:effectLs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a:effectLs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a:effectLst/>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dirty="0">
                          <a:effectLst/>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59766125"/>
                  </a:ext>
                </a:extLst>
              </a:tr>
              <a:tr h="0">
                <a:tc>
                  <a:txBody>
                    <a:bodyPr/>
                    <a:lstStyle/>
                    <a:p>
                      <a:pPr algn="l" fontAlgn="auto"/>
                      <a:r>
                        <a:rPr lang="en-US" sz="1200" dirty="0">
                          <a:effectLs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a:effectLs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a:effectLst/>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dirty="0">
                          <a:effectLst/>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32490404"/>
                  </a:ext>
                </a:extLst>
              </a:tr>
              <a:tr h="0">
                <a:tc>
                  <a:txBody>
                    <a:bodyPr/>
                    <a:lstStyle/>
                    <a:p>
                      <a:pPr algn="l" fontAlgn="auto"/>
                      <a:r>
                        <a:rPr lang="en-US" sz="1200" dirty="0">
                          <a:effectLs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a:effectLst/>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a:effectLst/>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auto"/>
                      <a:r>
                        <a:rPr lang="en-US" sz="1200" dirty="0">
                          <a:effectLst/>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09121397"/>
                  </a:ext>
                </a:extLst>
              </a:tr>
            </a:tbl>
          </a:graphicData>
        </a:graphic>
      </p:graphicFrame>
      <p:sp>
        <p:nvSpPr>
          <p:cNvPr id="10" name="TextBox 9">
            <a:extLst>
              <a:ext uri="{FF2B5EF4-FFF2-40B4-BE49-F238E27FC236}">
                <a16:creationId xmlns:a16="http://schemas.microsoft.com/office/drawing/2014/main" id="{3EEF2C35-FCD2-5627-DB55-E9138C5D80EF}"/>
              </a:ext>
            </a:extLst>
          </p:cNvPr>
          <p:cNvSpPr txBox="1"/>
          <p:nvPr/>
        </p:nvSpPr>
        <p:spPr>
          <a:xfrm>
            <a:off x="4495800" y="4210647"/>
            <a:ext cx="7077776" cy="1678871"/>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In actuality, the task of determining the complete shape of the entire medium during interference demands that the principle of superposition be applied for every point (or nearly every point) along the medium</a:t>
            </a:r>
            <a:endParaRPr lang="en-US" sz="1200" dirty="0">
              <a:solidFill>
                <a:srgbClr val="0070C0"/>
              </a:solidFill>
            </a:endParaRPr>
          </a:p>
        </p:txBody>
      </p:sp>
    </p:spTree>
    <p:extLst>
      <p:ext uri="{BB962C8B-B14F-4D97-AF65-F5344CB8AC3E}">
        <p14:creationId xmlns:p14="http://schemas.microsoft.com/office/powerpoint/2010/main" val="3668886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lstStyle/>
          <a:p>
            <a:r>
              <a:rPr lang="en-US" dirty="0"/>
              <a:t>Electromagnetic interference (EMI), also called radio-frequency interference (RFI) when in the radio frequency spectrum, is a disturbance generated by an external source</a:t>
            </a:r>
          </a:p>
        </p:txBody>
      </p:sp>
      <p:sp>
        <p:nvSpPr>
          <p:cNvPr id="3" name="TextBox 2">
            <a:extLst>
              <a:ext uri="{FF2B5EF4-FFF2-40B4-BE49-F238E27FC236}">
                <a16:creationId xmlns:a16="http://schemas.microsoft.com/office/drawing/2014/main" id="{ABAA662F-43B5-E8B6-0C88-7510A9CCCC1F}"/>
              </a:ext>
            </a:extLst>
          </p:cNvPr>
          <p:cNvSpPr txBox="1"/>
          <p:nvPr/>
        </p:nvSpPr>
        <p:spPr>
          <a:xfrm>
            <a:off x="838200" y="2138476"/>
            <a:ext cx="4038600" cy="1557398"/>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600" dirty="0">
                <a:solidFill>
                  <a:schemeClr val="tx1"/>
                </a:solidFill>
              </a:rPr>
              <a:t>Both human-made and natural sources generate changing electrical currents and voltages that can cause Electromagnetic interference </a:t>
            </a:r>
            <a:endParaRPr lang="en-US" sz="1600" dirty="0">
              <a:solidFill>
                <a:srgbClr val="0070C0"/>
              </a:solidFill>
            </a:endParaRPr>
          </a:p>
        </p:txBody>
      </p:sp>
      <p:sp>
        <p:nvSpPr>
          <p:cNvPr id="6" name="TextBox 5">
            <a:extLst>
              <a:ext uri="{FF2B5EF4-FFF2-40B4-BE49-F238E27FC236}">
                <a16:creationId xmlns:a16="http://schemas.microsoft.com/office/drawing/2014/main" id="{60E5A3E1-9C98-564E-CCFC-DF3777410157}"/>
              </a:ext>
            </a:extLst>
          </p:cNvPr>
          <p:cNvSpPr txBox="1"/>
          <p:nvPr/>
        </p:nvSpPr>
        <p:spPr>
          <a:xfrm>
            <a:off x="5683045" y="5377005"/>
            <a:ext cx="5063613" cy="502685"/>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Recording of US House of Representatives debate on October 8, 2002, interrupted and distorted by electromagnetic interference from a solar flare</a:t>
            </a:r>
            <a:endParaRPr lang="en-US" sz="1200" dirty="0">
              <a:solidFill>
                <a:srgbClr val="0070C0"/>
              </a:solidFill>
            </a:endParaRPr>
          </a:p>
        </p:txBody>
      </p:sp>
      <p:sp>
        <p:nvSpPr>
          <p:cNvPr id="7" name="TextBox 6">
            <a:extLst>
              <a:ext uri="{FF2B5EF4-FFF2-40B4-BE49-F238E27FC236}">
                <a16:creationId xmlns:a16="http://schemas.microsoft.com/office/drawing/2014/main" id="{8CD6874B-B128-9111-C04E-75C9072C4433}"/>
              </a:ext>
            </a:extLst>
          </p:cNvPr>
          <p:cNvSpPr txBox="1"/>
          <p:nvPr/>
        </p:nvSpPr>
        <p:spPr>
          <a:xfrm>
            <a:off x="619432" y="5850193"/>
            <a:ext cx="5063613" cy="240890"/>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000" dirty="0">
                <a:solidFill>
                  <a:schemeClr val="tx1"/>
                </a:solidFill>
              </a:rPr>
              <a:t>Source: </a:t>
            </a:r>
            <a:r>
              <a:rPr lang="en-US" sz="1000" dirty="0">
                <a:hlinkClick r:id="rId5"/>
              </a:rPr>
              <a:t>Electromagnetic interference - Wikipedia</a:t>
            </a:r>
            <a:endParaRPr lang="en-US" sz="1000" dirty="0">
              <a:solidFill>
                <a:srgbClr val="0070C0"/>
              </a:solidFill>
            </a:endParaRPr>
          </a:p>
        </p:txBody>
      </p:sp>
      <p:pic>
        <p:nvPicPr>
          <p:cNvPr id="8" name="output_half">
            <a:hlinkClick r:id="" action="ppaction://media"/>
            <a:extLst>
              <a:ext uri="{FF2B5EF4-FFF2-40B4-BE49-F238E27FC236}">
                <a16:creationId xmlns:a16="http://schemas.microsoft.com/office/drawing/2014/main" id="{B41ABFBA-3891-BD5D-7623-16E2CEE9F37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5848145" y="1892300"/>
            <a:ext cx="4572000" cy="3429000"/>
          </a:xfrm>
          <a:prstGeom prst="rect">
            <a:avLst/>
          </a:prstGeom>
        </p:spPr>
      </p:pic>
    </p:spTree>
    <p:extLst>
      <p:ext uri="{BB962C8B-B14F-4D97-AF65-F5344CB8AC3E}">
        <p14:creationId xmlns:p14="http://schemas.microsoft.com/office/powerpoint/2010/main" val="123132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73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B8EE8-A372-F49D-52B7-6202B30E45DB}"/>
              </a:ext>
            </a:extLst>
          </p:cNvPr>
          <p:cNvSpPr>
            <a:spLocks noGrp="1"/>
          </p:cNvSpPr>
          <p:nvPr>
            <p:ph type="title"/>
          </p:nvPr>
        </p:nvSpPr>
        <p:spPr/>
        <p:txBody>
          <a:bodyPr/>
          <a:lstStyle/>
          <a:p>
            <a:r>
              <a:rPr lang="en-US" dirty="0"/>
              <a:t>Electromagnetic interference divides into several categories according to the source and signal characteristics</a:t>
            </a:r>
          </a:p>
        </p:txBody>
      </p:sp>
      <p:sp>
        <p:nvSpPr>
          <p:cNvPr id="3" name="TextBox 2">
            <a:extLst>
              <a:ext uri="{FF2B5EF4-FFF2-40B4-BE49-F238E27FC236}">
                <a16:creationId xmlns:a16="http://schemas.microsoft.com/office/drawing/2014/main" id="{98B7D4AC-3FEE-4DE1-6BA8-2B8BCB788DCB}"/>
              </a:ext>
            </a:extLst>
          </p:cNvPr>
          <p:cNvSpPr txBox="1"/>
          <p:nvPr/>
        </p:nvSpPr>
        <p:spPr>
          <a:xfrm>
            <a:off x="609601" y="2177060"/>
            <a:ext cx="10972800" cy="644797"/>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Continuous, or continuous wave (CW), interference arises where the source continuously emits at a given range of frequencies. This type is naturally divided into sub-categories according to frequency range, and as a whole is sometimes referred to as "DC to daylight". One common classification is into narrowband and broadband, according to the spread of the frequency range.</a:t>
            </a:r>
          </a:p>
          <a:p>
            <a:endParaRPr lang="en-US" sz="1200" dirty="0">
              <a:solidFill>
                <a:schemeClr val="tx1"/>
              </a:solidFill>
            </a:endParaRPr>
          </a:p>
        </p:txBody>
      </p:sp>
      <p:sp>
        <p:nvSpPr>
          <p:cNvPr id="8" name="TextBox 7">
            <a:extLst>
              <a:ext uri="{FF2B5EF4-FFF2-40B4-BE49-F238E27FC236}">
                <a16:creationId xmlns:a16="http://schemas.microsoft.com/office/drawing/2014/main" id="{EDC4E07F-9130-6365-2D21-B38D7FB5E07F}"/>
              </a:ext>
            </a:extLst>
          </p:cNvPr>
          <p:cNvSpPr txBox="1"/>
          <p:nvPr/>
        </p:nvSpPr>
        <p:spPr>
          <a:xfrm>
            <a:off x="609601" y="1802974"/>
            <a:ext cx="10972800" cy="270390"/>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The origin of interference, often called "noise" in this context, can be human-made (artificial) or natural.</a:t>
            </a:r>
          </a:p>
        </p:txBody>
      </p:sp>
      <p:grpSp>
        <p:nvGrpSpPr>
          <p:cNvPr id="6" name="Group 5">
            <a:extLst>
              <a:ext uri="{FF2B5EF4-FFF2-40B4-BE49-F238E27FC236}">
                <a16:creationId xmlns:a16="http://schemas.microsoft.com/office/drawing/2014/main" id="{8ED3C4C5-B7E9-B8F0-61F6-5465772C2518}"/>
              </a:ext>
            </a:extLst>
          </p:cNvPr>
          <p:cNvGrpSpPr/>
          <p:nvPr/>
        </p:nvGrpSpPr>
        <p:grpSpPr>
          <a:xfrm>
            <a:off x="1130710" y="2850571"/>
            <a:ext cx="10451690" cy="1043002"/>
            <a:chOff x="1130710" y="3204533"/>
            <a:chExt cx="10451690" cy="1043002"/>
          </a:xfrm>
        </p:grpSpPr>
        <p:sp>
          <p:nvSpPr>
            <p:cNvPr id="4" name="TextBox 3">
              <a:extLst>
                <a:ext uri="{FF2B5EF4-FFF2-40B4-BE49-F238E27FC236}">
                  <a16:creationId xmlns:a16="http://schemas.microsoft.com/office/drawing/2014/main" id="{2A7398BB-7205-9BD5-B073-8161B8095AEA}"/>
                </a:ext>
              </a:extLst>
            </p:cNvPr>
            <p:cNvSpPr txBox="1"/>
            <p:nvPr/>
          </p:nvSpPr>
          <p:spPr>
            <a:xfrm>
              <a:off x="2536723" y="3204533"/>
              <a:ext cx="9045677" cy="1043002"/>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Audio frequency, from very low frequencies up to around 20 kHz. Frequencies up to 100 kHz may sometimes be classified as audio. Sources include:</a:t>
              </a:r>
            </a:p>
            <a:p>
              <a:pPr marL="171450" indent="-171450">
                <a:buFont typeface="Wingdings" panose="05000000000000000000" pitchFamily="2" charset="2"/>
                <a:buChar char="§"/>
              </a:pPr>
              <a:r>
                <a:rPr lang="en-US" sz="1200" dirty="0">
                  <a:solidFill>
                    <a:schemeClr val="tx1"/>
                  </a:solidFill>
                </a:rPr>
                <a:t>Mains hum from: power supply units, nearby power supply wiring, transmission lines and substations.</a:t>
              </a:r>
            </a:p>
            <a:p>
              <a:pPr marL="171450" indent="-171450">
                <a:buFont typeface="Wingdings" panose="05000000000000000000" pitchFamily="2" charset="2"/>
                <a:buChar char="§"/>
              </a:pPr>
              <a:r>
                <a:rPr lang="en-US" sz="1200" dirty="0">
                  <a:solidFill>
                    <a:schemeClr val="tx1"/>
                  </a:solidFill>
                </a:rPr>
                <a:t>Audio processing equipment, such as audio power amplifiers and loudspeakers.</a:t>
              </a:r>
            </a:p>
            <a:p>
              <a:pPr marL="171450" indent="-171450">
                <a:buFont typeface="Wingdings" panose="05000000000000000000" pitchFamily="2" charset="2"/>
                <a:buChar char="§"/>
              </a:pPr>
              <a:r>
                <a:rPr lang="en-US" sz="1200" dirty="0">
                  <a:solidFill>
                    <a:schemeClr val="tx1"/>
                  </a:solidFill>
                </a:rPr>
                <a:t>Demodulation of a high-frequency carrier wave such as an FM radio transmission.</a:t>
              </a:r>
            </a:p>
          </p:txBody>
        </p:sp>
        <p:sp>
          <p:nvSpPr>
            <p:cNvPr id="5" name="TextBox 4">
              <a:extLst>
                <a:ext uri="{FF2B5EF4-FFF2-40B4-BE49-F238E27FC236}">
                  <a16:creationId xmlns:a16="http://schemas.microsoft.com/office/drawing/2014/main" id="{46107972-7EEA-2232-CF64-FA33176289E1}"/>
                </a:ext>
              </a:extLst>
            </p:cNvPr>
            <p:cNvSpPr txBox="1"/>
            <p:nvPr/>
          </p:nvSpPr>
          <p:spPr>
            <a:xfrm>
              <a:off x="1130710" y="3204533"/>
              <a:ext cx="1406013" cy="644797"/>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Audio frequency</a:t>
              </a:r>
            </a:p>
          </p:txBody>
        </p:sp>
      </p:grpSp>
      <p:grpSp>
        <p:nvGrpSpPr>
          <p:cNvPr id="7" name="Group 6">
            <a:extLst>
              <a:ext uri="{FF2B5EF4-FFF2-40B4-BE49-F238E27FC236}">
                <a16:creationId xmlns:a16="http://schemas.microsoft.com/office/drawing/2014/main" id="{62B459AB-4631-C76D-C290-700DA491041C}"/>
              </a:ext>
            </a:extLst>
          </p:cNvPr>
          <p:cNvGrpSpPr/>
          <p:nvPr/>
        </p:nvGrpSpPr>
        <p:grpSpPr>
          <a:xfrm>
            <a:off x="1130710" y="3973906"/>
            <a:ext cx="10451690" cy="1367467"/>
            <a:chOff x="1130710" y="3204532"/>
            <a:chExt cx="10451690" cy="1367467"/>
          </a:xfrm>
        </p:grpSpPr>
        <p:sp>
          <p:nvSpPr>
            <p:cNvPr id="9" name="TextBox 8">
              <a:extLst>
                <a:ext uri="{FF2B5EF4-FFF2-40B4-BE49-F238E27FC236}">
                  <a16:creationId xmlns:a16="http://schemas.microsoft.com/office/drawing/2014/main" id="{DDF074E4-66BB-6A88-6842-D2884EB6AB06}"/>
                </a:ext>
              </a:extLst>
            </p:cNvPr>
            <p:cNvSpPr txBox="1"/>
            <p:nvPr/>
          </p:nvSpPr>
          <p:spPr>
            <a:xfrm>
              <a:off x="2536723" y="3204532"/>
              <a:ext cx="9045677" cy="1367467"/>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Radio frequency interference (RFI), from typically 20 kHz to an upper limit which constantly increases as technology pushes it higher. Sources include:</a:t>
              </a:r>
            </a:p>
            <a:p>
              <a:pPr marL="171450" indent="-171450">
                <a:buFont typeface="Wingdings" panose="05000000000000000000" pitchFamily="2" charset="2"/>
                <a:buChar char="§"/>
              </a:pPr>
              <a:r>
                <a:rPr lang="en-US" sz="1200" dirty="0">
                  <a:solidFill>
                    <a:schemeClr val="tx1"/>
                  </a:solidFill>
                </a:rPr>
                <a:t>Wireless and radio frequency transmissions</a:t>
              </a:r>
            </a:p>
            <a:p>
              <a:pPr marL="171450" indent="-171450">
                <a:buFont typeface="Wingdings" panose="05000000000000000000" pitchFamily="2" charset="2"/>
                <a:buChar char="§"/>
              </a:pPr>
              <a:r>
                <a:rPr lang="en-US" sz="1200" dirty="0">
                  <a:solidFill>
                    <a:schemeClr val="tx1"/>
                  </a:solidFill>
                </a:rPr>
                <a:t>Television and radio receivers</a:t>
              </a:r>
            </a:p>
            <a:p>
              <a:pPr marL="171450" indent="-171450">
                <a:buFont typeface="Wingdings" panose="05000000000000000000" pitchFamily="2" charset="2"/>
                <a:buChar char="§"/>
              </a:pPr>
              <a:r>
                <a:rPr lang="en-US" sz="1200" dirty="0">
                  <a:solidFill>
                    <a:schemeClr val="tx1"/>
                  </a:solidFill>
                </a:rPr>
                <a:t>Industrial, scientific and medical equipment (ISM)</a:t>
              </a:r>
            </a:p>
            <a:p>
              <a:pPr marL="171450" indent="-171450">
                <a:buFont typeface="Wingdings" panose="05000000000000000000" pitchFamily="2" charset="2"/>
                <a:buChar char="§"/>
              </a:pPr>
              <a:r>
                <a:rPr lang="en-US" sz="1200" dirty="0">
                  <a:solidFill>
                    <a:schemeClr val="tx1"/>
                  </a:solidFill>
                </a:rPr>
                <a:t>Digital processing circuitry such as microcontrollers</a:t>
              </a:r>
            </a:p>
            <a:p>
              <a:pPr marL="171450" indent="-171450">
                <a:buFont typeface="Wingdings" panose="05000000000000000000" pitchFamily="2" charset="2"/>
                <a:buChar char="§"/>
              </a:pPr>
              <a:r>
                <a:rPr lang="en-US" sz="1200" dirty="0">
                  <a:solidFill>
                    <a:schemeClr val="tx1"/>
                  </a:solidFill>
                </a:rPr>
                <a:t>Switched-mode power supplies (SMPS)</a:t>
              </a:r>
            </a:p>
          </p:txBody>
        </p:sp>
        <p:sp>
          <p:nvSpPr>
            <p:cNvPr id="10" name="TextBox 9">
              <a:extLst>
                <a:ext uri="{FF2B5EF4-FFF2-40B4-BE49-F238E27FC236}">
                  <a16:creationId xmlns:a16="http://schemas.microsoft.com/office/drawing/2014/main" id="{AAA8A74A-167A-EA5B-0037-8D175A04EFCF}"/>
                </a:ext>
              </a:extLst>
            </p:cNvPr>
            <p:cNvSpPr txBox="1"/>
            <p:nvPr/>
          </p:nvSpPr>
          <p:spPr>
            <a:xfrm>
              <a:off x="1130710" y="3204533"/>
              <a:ext cx="1406013" cy="644797"/>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Radio frequency interference (RFI)</a:t>
              </a:r>
            </a:p>
          </p:txBody>
        </p:sp>
      </p:grpSp>
      <p:grpSp>
        <p:nvGrpSpPr>
          <p:cNvPr id="11" name="Group 10">
            <a:extLst>
              <a:ext uri="{FF2B5EF4-FFF2-40B4-BE49-F238E27FC236}">
                <a16:creationId xmlns:a16="http://schemas.microsoft.com/office/drawing/2014/main" id="{CC1280FD-1CA9-7EAF-9CB4-812665ADDE14}"/>
              </a:ext>
            </a:extLst>
          </p:cNvPr>
          <p:cNvGrpSpPr/>
          <p:nvPr/>
        </p:nvGrpSpPr>
        <p:grpSpPr>
          <a:xfrm>
            <a:off x="1130710" y="5421707"/>
            <a:ext cx="10451690" cy="796411"/>
            <a:chOff x="1130710" y="3204532"/>
            <a:chExt cx="10451690" cy="796411"/>
          </a:xfrm>
        </p:grpSpPr>
        <p:sp>
          <p:nvSpPr>
            <p:cNvPr id="12" name="TextBox 11">
              <a:extLst>
                <a:ext uri="{FF2B5EF4-FFF2-40B4-BE49-F238E27FC236}">
                  <a16:creationId xmlns:a16="http://schemas.microsoft.com/office/drawing/2014/main" id="{F02B6112-2175-4FB0-3824-06D7CB41C170}"/>
                </a:ext>
              </a:extLst>
            </p:cNvPr>
            <p:cNvSpPr txBox="1"/>
            <p:nvPr/>
          </p:nvSpPr>
          <p:spPr>
            <a:xfrm>
              <a:off x="2536723" y="3204532"/>
              <a:ext cx="9045677" cy="796411"/>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Broadband noise may be spread across parts of either or both frequency ranges, with no particular frequency accentuated. Sources include:</a:t>
              </a:r>
            </a:p>
            <a:p>
              <a:pPr marL="171450" indent="-171450">
                <a:buFont typeface="Wingdings" panose="05000000000000000000" pitchFamily="2" charset="2"/>
                <a:buChar char="§"/>
              </a:pPr>
              <a:r>
                <a:rPr lang="en-US" sz="1200" dirty="0">
                  <a:solidFill>
                    <a:schemeClr val="tx1"/>
                  </a:solidFill>
                </a:rPr>
                <a:t>Solar activity</a:t>
              </a:r>
            </a:p>
            <a:p>
              <a:pPr marL="171450" indent="-171450">
                <a:buFont typeface="Wingdings" panose="05000000000000000000" pitchFamily="2" charset="2"/>
                <a:buChar char="§"/>
              </a:pPr>
              <a:r>
                <a:rPr lang="en-US" sz="1200" dirty="0">
                  <a:solidFill>
                    <a:schemeClr val="tx1"/>
                  </a:solidFill>
                </a:rPr>
                <a:t>Continuously operating spark gaps such as arc welders</a:t>
              </a:r>
            </a:p>
            <a:p>
              <a:pPr marL="171450" indent="-171450">
                <a:buFont typeface="Wingdings" panose="05000000000000000000" pitchFamily="2" charset="2"/>
                <a:buChar char="§"/>
              </a:pPr>
              <a:r>
                <a:rPr lang="en-US" sz="1200" dirty="0">
                  <a:solidFill>
                    <a:schemeClr val="tx1"/>
                  </a:solidFill>
                </a:rPr>
                <a:t>CDMA (spread-spectrum) mobile telephony</a:t>
              </a:r>
            </a:p>
          </p:txBody>
        </p:sp>
        <p:sp>
          <p:nvSpPr>
            <p:cNvPr id="13" name="TextBox 12">
              <a:extLst>
                <a:ext uri="{FF2B5EF4-FFF2-40B4-BE49-F238E27FC236}">
                  <a16:creationId xmlns:a16="http://schemas.microsoft.com/office/drawing/2014/main" id="{04B874A5-3F95-B798-A31D-5A54CA0343B8}"/>
                </a:ext>
              </a:extLst>
            </p:cNvPr>
            <p:cNvSpPr txBox="1"/>
            <p:nvPr/>
          </p:nvSpPr>
          <p:spPr>
            <a:xfrm>
              <a:off x="1130710" y="3204533"/>
              <a:ext cx="1406013" cy="644797"/>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Broadband noise</a:t>
              </a:r>
            </a:p>
          </p:txBody>
        </p:sp>
      </p:grpSp>
    </p:spTree>
    <p:extLst>
      <p:ext uri="{BB962C8B-B14F-4D97-AF65-F5344CB8AC3E}">
        <p14:creationId xmlns:p14="http://schemas.microsoft.com/office/powerpoint/2010/main" val="2543928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lstStyle/>
          <a:p>
            <a:r>
              <a:rPr lang="en-US" dirty="0"/>
              <a:t>Noise is the random variation in the signal resulting from natural effects and the physical properties of the receiving system</a:t>
            </a:r>
          </a:p>
        </p:txBody>
      </p:sp>
      <p:sp>
        <p:nvSpPr>
          <p:cNvPr id="3" name="TextBox 2">
            <a:extLst>
              <a:ext uri="{FF2B5EF4-FFF2-40B4-BE49-F238E27FC236}">
                <a16:creationId xmlns:a16="http://schemas.microsoft.com/office/drawing/2014/main" id="{F8F592EE-E4EE-7584-C018-FCD3CDA4CEF6}"/>
              </a:ext>
            </a:extLst>
          </p:cNvPr>
          <p:cNvSpPr txBox="1"/>
          <p:nvPr/>
        </p:nvSpPr>
        <p:spPr>
          <a:xfrm>
            <a:off x="619432" y="1800533"/>
            <a:ext cx="10962968" cy="677196"/>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If the noise level increases, the signal gets progressively harder to understand. When the noise reaches a certain level, the signal becomes unintelligible. This point, in a receiver system, is called the threshold. The receiver threshold determines the minimum signal that must be received to ensure an intelligible signal.</a:t>
            </a:r>
          </a:p>
        </p:txBody>
      </p:sp>
      <p:sp>
        <p:nvSpPr>
          <p:cNvPr id="4" name="TextBox 3">
            <a:extLst>
              <a:ext uri="{FF2B5EF4-FFF2-40B4-BE49-F238E27FC236}">
                <a16:creationId xmlns:a16="http://schemas.microsoft.com/office/drawing/2014/main" id="{7B2487DC-4B74-6574-79F1-623B84EF2D3B}"/>
              </a:ext>
            </a:extLst>
          </p:cNvPr>
          <p:cNvSpPr txBox="1"/>
          <p:nvPr/>
        </p:nvSpPr>
        <p:spPr>
          <a:xfrm>
            <a:off x="619432" y="2477728"/>
            <a:ext cx="5083277" cy="3710677"/>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The noise level of the receiver system is determined by a number of factors which vary with the frequency, receiver design and geometry. The principal sources of noise are:</a:t>
            </a:r>
          </a:p>
          <a:p>
            <a:pPr marL="171450" indent="-171450">
              <a:buFont typeface="Wingdings" panose="05000000000000000000" pitchFamily="2" charset="2"/>
              <a:buChar char="§"/>
            </a:pPr>
            <a:r>
              <a:rPr lang="en-US" sz="1200" dirty="0">
                <a:solidFill>
                  <a:schemeClr val="tx1"/>
                </a:solidFill>
              </a:rPr>
              <a:t>Receiver noise, generated by the electronics in the receiver itself;</a:t>
            </a:r>
          </a:p>
          <a:p>
            <a:pPr marL="171450" indent="-171450">
              <a:buFont typeface="Wingdings" panose="05000000000000000000" pitchFamily="2" charset="2"/>
              <a:buChar char="§"/>
            </a:pPr>
            <a:r>
              <a:rPr lang="en-US" sz="1200" dirty="0">
                <a:solidFill>
                  <a:schemeClr val="tx1"/>
                </a:solidFill>
              </a:rPr>
              <a:t>Antenna noise, which is noise received from a number of sources by the antenna. The noise can be received by the main beam of the antenna or can be received by the sidelobes, in addition, the noise can be received directly from the radiating source or can be reflected from the ground, buildings or large structures. The main constituents of antenna noise are:</a:t>
            </a:r>
          </a:p>
          <a:p>
            <a:pPr marL="628650" lvl="1" indent="-171450">
              <a:buFont typeface="Wingdings" panose="05000000000000000000" pitchFamily="2" charset="2"/>
              <a:buChar char="§"/>
            </a:pPr>
            <a:r>
              <a:rPr lang="en-US" sz="1200" dirty="0">
                <a:solidFill>
                  <a:schemeClr val="tx1"/>
                </a:solidFill>
              </a:rPr>
              <a:t>Solar noise - the sun is a major source of radio noise because of its high temperature;</a:t>
            </a:r>
          </a:p>
          <a:p>
            <a:pPr marL="628650" lvl="1" indent="-171450">
              <a:buFont typeface="Wingdings" panose="05000000000000000000" pitchFamily="2" charset="2"/>
              <a:buChar char="§"/>
            </a:pPr>
            <a:r>
              <a:rPr lang="en-US" sz="1200" dirty="0">
                <a:solidFill>
                  <a:schemeClr val="tx1"/>
                </a:solidFill>
              </a:rPr>
              <a:t>Sky noise - several cosmic sources and the atmosphere itself generate noise;</a:t>
            </a:r>
          </a:p>
          <a:p>
            <a:pPr marL="628650" lvl="1" indent="-171450">
              <a:buFont typeface="Wingdings" panose="05000000000000000000" pitchFamily="2" charset="2"/>
              <a:buChar char="§"/>
            </a:pPr>
            <a:r>
              <a:rPr lang="en-US" sz="1200" dirty="0">
                <a:solidFill>
                  <a:schemeClr val="tx1"/>
                </a:solidFill>
              </a:rPr>
              <a:t>Ground noise - the Earth itself radiates microwave energy which, if the Earth is in the antenna beam, is received as noise.</a:t>
            </a:r>
          </a:p>
          <a:p>
            <a:r>
              <a:rPr lang="en-US" sz="1200" dirty="0">
                <a:solidFill>
                  <a:schemeClr val="tx1"/>
                </a:solidFill>
              </a:rPr>
              <a:t>One of the fundamental metrics used to express the signal quality is SNR, or signal to noise ratio.</a:t>
            </a:r>
          </a:p>
          <a:p>
            <a:pPr lvl="1"/>
            <a:endParaRPr lang="en-US" sz="1200" dirty="0">
              <a:solidFill>
                <a:schemeClr val="tx1"/>
              </a:solidFill>
            </a:endParaRPr>
          </a:p>
        </p:txBody>
      </p:sp>
      <p:graphicFrame>
        <p:nvGraphicFramePr>
          <p:cNvPr id="8" name="Table 7">
            <a:extLst>
              <a:ext uri="{FF2B5EF4-FFF2-40B4-BE49-F238E27FC236}">
                <a16:creationId xmlns:a16="http://schemas.microsoft.com/office/drawing/2014/main" id="{FA6A12EE-B70C-FCBF-4E78-BC2D3355621C}"/>
              </a:ext>
            </a:extLst>
          </p:cNvPr>
          <p:cNvGraphicFramePr>
            <a:graphicFrameLocks noGrp="1"/>
          </p:cNvGraphicFramePr>
          <p:nvPr>
            <p:extLst>
              <p:ext uri="{D42A27DB-BD31-4B8C-83A1-F6EECF244321}">
                <p14:modId xmlns:p14="http://schemas.microsoft.com/office/powerpoint/2010/main" val="219187938"/>
              </p:ext>
            </p:extLst>
          </p:nvPr>
        </p:nvGraphicFramePr>
        <p:xfrm>
          <a:off x="6219722" y="2895600"/>
          <a:ext cx="5352846" cy="2544579"/>
        </p:xfrm>
        <a:graphic>
          <a:graphicData uri="http://schemas.openxmlformats.org/drawingml/2006/table">
            <a:tbl>
              <a:tblPr firstRow="1" firstCol="1" bandRow="1">
                <a:tableStyleId>{9D7B26C5-4107-4FEC-AEDC-1716B250A1EF}</a:tableStyleId>
              </a:tblPr>
              <a:tblGrid>
                <a:gridCol w="1284635">
                  <a:extLst>
                    <a:ext uri="{9D8B030D-6E8A-4147-A177-3AD203B41FA5}">
                      <a16:colId xmlns:a16="http://schemas.microsoft.com/office/drawing/2014/main" val="4199450213"/>
                    </a:ext>
                  </a:extLst>
                </a:gridCol>
                <a:gridCol w="1032604">
                  <a:extLst>
                    <a:ext uri="{9D8B030D-6E8A-4147-A177-3AD203B41FA5}">
                      <a16:colId xmlns:a16="http://schemas.microsoft.com/office/drawing/2014/main" val="3665344952"/>
                    </a:ext>
                  </a:extLst>
                </a:gridCol>
                <a:gridCol w="3035607">
                  <a:extLst>
                    <a:ext uri="{9D8B030D-6E8A-4147-A177-3AD203B41FA5}">
                      <a16:colId xmlns:a16="http://schemas.microsoft.com/office/drawing/2014/main" val="592809326"/>
                    </a:ext>
                  </a:extLst>
                </a:gridCol>
              </a:tblGrid>
              <a:tr h="155996">
                <a:tc>
                  <a:txBody>
                    <a:bodyPr/>
                    <a:lstStyle/>
                    <a:p>
                      <a:pPr>
                        <a:lnSpc>
                          <a:spcPct val="115000"/>
                        </a:lnSpc>
                        <a:buNone/>
                      </a:pPr>
                      <a:r>
                        <a:rPr lang="en-US" sz="1200" kern="100" dirty="0">
                          <a:effectLst/>
                          <a:latin typeface="Aptos" panose="020B0004020202020204" pitchFamily="34" charset="0"/>
                        </a:rPr>
                        <a:t>SNR</a:t>
                      </a:r>
                    </a:p>
                  </a:txBody>
                  <a:tcPr marL="9525" marR="9525" marT="9525" marB="9525" anchor="ctr"/>
                </a:tc>
                <a:tc>
                  <a:txBody>
                    <a:bodyPr/>
                    <a:lstStyle/>
                    <a:p>
                      <a:pPr>
                        <a:lnSpc>
                          <a:spcPct val="115000"/>
                        </a:lnSpc>
                        <a:spcAft>
                          <a:spcPts val="800"/>
                        </a:spcAft>
                        <a:buNone/>
                      </a:pPr>
                      <a:r>
                        <a:rPr lang="en-US" sz="1200" kern="100">
                          <a:effectLst/>
                        </a:rPr>
                        <a:t>Interpretation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200" kern="100">
                          <a:effectLst/>
                        </a:rPr>
                        <a:t>Practical Implication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084189699"/>
                  </a:ext>
                </a:extLst>
              </a:tr>
              <a:tr h="305522">
                <a:tc>
                  <a:txBody>
                    <a:bodyPr/>
                    <a:lstStyle/>
                    <a:p>
                      <a:pPr>
                        <a:lnSpc>
                          <a:spcPct val="115000"/>
                        </a:lnSpc>
                        <a:spcAft>
                          <a:spcPts val="800"/>
                        </a:spcAft>
                        <a:buNone/>
                      </a:pPr>
                      <a:r>
                        <a:rPr lang="en-US" sz="1200" kern="100" dirty="0">
                          <a:effectLst/>
                        </a:rPr>
                        <a:t>&lt; 0 dB</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200" kern="100" dirty="0">
                          <a:effectLst/>
                        </a:rPr>
                        <a:t>Very Poor</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200" kern="100">
                          <a:effectLst/>
                        </a:rPr>
                        <a:t>Noise dominates; signal is unusable.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17650969"/>
                  </a:ext>
                </a:extLst>
              </a:tr>
              <a:tr h="470251">
                <a:tc>
                  <a:txBody>
                    <a:bodyPr/>
                    <a:lstStyle/>
                    <a:p>
                      <a:pPr>
                        <a:lnSpc>
                          <a:spcPct val="115000"/>
                        </a:lnSpc>
                        <a:spcAft>
                          <a:spcPts val="800"/>
                        </a:spcAft>
                        <a:buNone/>
                      </a:pPr>
                      <a:r>
                        <a:rPr lang="en-US" sz="1200" kern="100" dirty="0">
                          <a:effectLst/>
                        </a:rPr>
                        <a:t>0 dB to &lt;10 dB</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200" kern="100">
                          <a:effectLst/>
                        </a:rPr>
                        <a:t>Poor/Marginal</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200" kern="100" dirty="0">
                          <a:effectLst/>
                        </a:rPr>
                        <a:t>Signal barely detectable; high error rates; connection may be unreliable.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649346273"/>
                  </a:ext>
                </a:extLst>
              </a:tr>
              <a:tr h="605208">
                <a:tc>
                  <a:txBody>
                    <a:bodyPr/>
                    <a:lstStyle/>
                    <a:p>
                      <a:pPr>
                        <a:lnSpc>
                          <a:spcPct val="115000"/>
                        </a:lnSpc>
                        <a:spcAft>
                          <a:spcPts val="800"/>
                        </a:spcAft>
                        <a:buNone/>
                      </a:pPr>
                      <a:r>
                        <a:rPr lang="en-US" sz="1200" kern="100" dirty="0">
                          <a:effectLst/>
                        </a:rPr>
                        <a:t>10 dB to 20 dB</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200" kern="100">
                          <a:effectLst/>
                        </a:rPr>
                        <a:t>Low/Acceptable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200" kern="100" dirty="0">
                          <a:effectLst/>
                        </a:rPr>
                        <a:t>Understandable but with noticeable noise/errors. Often the minimum for a basic data connection.</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50908457"/>
                  </a:ext>
                </a:extLst>
              </a:tr>
              <a:tr h="455365">
                <a:tc>
                  <a:txBody>
                    <a:bodyPr/>
                    <a:lstStyle/>
                    <a:p>
                      <a:pPr>
                        <a:lnSpc>
                          <a:spcPct val="115000"/>
                        </a:lnSpc>
                        <a:spcAft>
                          <a:spcPts val="800"/>
                        </a:spcAft>
                        <a:buNone/>
                      </a:pPr>
                      <a:r>
                        <a:rPr lang="en-US" sz="1200" kern="100" dirty="0">
                          <a:effectLst/>
                        </a:rPr>
                        <a:t>20 dB to 30 dB</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200" kern="100">
                          <a:effectLst/>
                        </a:rPr>
                        <a:t>Good</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200" kern="100" dirty="0">
                          <a:effectLst/>
                        </a:rPr>
                        <a:t>Adequate for most voice and data communications; noise is faint.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678370780"/>
                  </a:ext>
                </a:extLst>
              </a:tr>
              <a:tr h="455365">
                <a:tc>
                  <a:txBody>
                    <a:bodyPr/>
                    <a:lstStyle/>
                    <a:p>
                      <a:pPr>
                        <a:lnSpc>
                          <a:spcPct val="115000"/>
                        </a:lnSpc>
                        <a:spcAft>
                          <a:spcPts val="800"/>
                        </a:spcAft>
                        <a:buNone/>
                      </a:pPr>
                      <a:r>
                        <a:rPr lang="en-US" sz="1200" kern="100" dirty="0">
                          <a:effectLst/>
                        </a:rPr>
                        <a:t>&gt; 30 dB</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200" kern="100" dirty="0">
                          <a:effectLst/>
                        </a:rPr>
                        <a:t>Excellent</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tc>
                  <a:txBody>
                    <a:bodyPr/>
                    <a:lstStyle/>
                    <a:p>
                      <a:pPr>
                        <a:lnSpc>
                          <a:spcPct val="115000"/>
                        </a:lnSpc>
                        <a:spcAft>
                          <a:spcPts val="800"/>
                        </a:spcAft>
                        <a:buNone/>
                      </a:pPr>
                      <a:r>
                        <a:rPr lang="en-US" sz="1200" kern="100" dirty="0">
                          <a:effectLst/>
                        </a:rPr>
                        <a:t>Excellent clarity and high data rates with negligible noise.</a:t>
                      </a: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96041496"/>
                  </a:ext>
                </a:extLst>
              </a:tr>
            </a:tbl>
          </a:graphicData>
        </a:graphic>
      </p:graphicFrame>
      <p:sp>
        <p:nvSpPr>
          <p:cNvPr id="9" name="TextBox 8">
            <a:extLst>
              <a:ext uri="{FF2B5EF4-FFF2-40B4-BE49-F238E27FC236}">
                <a16:creationId xmlns:a16="http://schemas.microsoft.com/office/drawing/2014/main" id="{5CAED0B4-99EA-F47D-5BE5-110898CBB2B2}"/>
              </a:ext>
            </a:extLst>
          </p:cNvPr>
          <p:cNvSpPr txBox="1"/>
          <p:nvPr/>
        </p:nvSpPr>
        <p:spPr>
          <a:xfrm>
            <a:off x="6096000" y="2466258"/>
            <a:ext cx="5486400" cy="429342"/>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Generally, a higher SNR is better, as it indicates a clearer signal. There is no single number for SNR, as it depends on many factors, but roughly speaking:</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1372C1B-FE8C-5BA5-5085-C02C910C0F85}"/>
                  </a:ext>
                </a:extLst>
              </p:cNvPr>
              <p:cNvSpPr txBox="1"/>
              <p:nvPr/>
            </p:nvSpPr>
            <p:spPr>
              <a:xfrm>
                <a:off x="931421" y="5799362"/>
                <a:ext cx="4459298" cy="27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t">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𝑆𝑁𝑅</m:t>
                          </m:r>
                        </m:e>
                        <m:sub>
                          <m:r>
                            <a:rPr lang="en-GB" b="0" i="1" smtClean="0">
                              <a:solidFill>
                                <a:schemeClr val="tx1"/>
                              </a:solidFill>
                              <a:latin typeface="Cambria Math" panose="02040503050406030204" pitchFamily="18" charset="0"/>
                            </a:rPr>
                            <m:t>𝑑𝐵</m:t>
                          </m:r>
                        </m:sub>
                      </m:sSub>
                      <m:r>
                        <a:rPr lang="en-GB" b="0" i="1" smtClean="0">
                          <a:solidFill>
                            <a:schemeClr val="tx1"/>
                          </a:solidFill>
                          <a:latin typeface="Cambria Math" panose="02040503050406030204" pitchFamily="18" charset="0"/>
                        </a:rPr>
                        <m:t>=</m:t>
                      </m:r>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𝑆𝑖𝑔𝑛𝑎𝑙</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𝑃𝑜𝑤𝑒𝑟</m:t>
                          </m:r>
                        </m:e>
                        <m:sub>
                          <m:r>
                            <a:rPr lang="en-GB" b="0" i="1" smtClean="0">
                              <a:solidFill>
                                <a:schemeClr val="tx1"/>
                              </a:solidFill>
                              <a:latin typeface="Cambria Math" panose="02040503050406030204" pitchFamily="18" charset="0"/>
                            </a:rPr>
                            <m:t>𝑑𝐵</m:t>
                          </m:r>
                        </m:sub>
                      </m:sSub>
                      <m:r>
                        <a:rPr lang="en-GB" b="0" i="1" smtClean="0">
                          <a:solidFill>
                            <a:schemeClr val="tx1"/>
                          </a:solidFill>
                          <a:latin typeface="Cambria Math" panose="02040503050406030204" pitchFamily="18" charset="0"/>
                        </a:rPr>
                        <m:t>− </m:t>
                      </m:r>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𝑁𝑜𝑖𝑠𝑒</m:t>
                          </m:r>
                          <m:r>
                            <a:rPr lang="en-GB" b="0" i="1" smtClean="0">
                              <a:solidFill>
                                <a:schemeClr val="tx1"/>
                              </a:solidFill>
                              <a:latin typeface="Cambria Math" panose="02040503050406030204" pitchFamily="18" charset="0"/>
                            </a:rPr>
                            <m:t> </m:t>
                          </m:r>
                          <m:r>
                            <a:rPr lang="en-GB" b="0" i="1" smtClean="0">
                              <a:solidFill>
                                <a:schemeClr val="tx1"/>
                              </a:solidFill>
                              <a:latin typeface="Cambria Math" panose="02040503050406030204" pitchFamily="18" charset="0"/>
                            </a:rPr>
                            <m:t>𝑃𝑜𝑤𝑒𝑟</m:t>
                          </m:r>
                        </m:e>
                        <m:sub>
                          <m:r>
                            <a:rPr lang="en-GB" b="0" i="1" smtClean="0">
                              <a:solidFill>
                                <a:schemeClr val="tx1"/>
                              </a:solidFill>
                              <a:latin typeface="Cambria Math" panose="02040503050406030204" pitchFamily="18" charset="0"/>
                            </a:rPr>
                            <m:t>𝑑𝐵</m:t>
                          </m:r>
                        </m:sub>
                      </m:sSub>
                    </m:oMath>
                  </m:oMathPara>
                </a14:m>
                <a:endParaRPr lang="en-GB" dirty="0">
                  <a:solidFill>
                    <a:schemeClr val="tx1"/>
                  </a:solidFill>
                </a:endParaRPr>
              </a:p>
            </p:txBody>
          </p:sp>
        </mc:Choice>
        <mc:Fallback xmlns="">
          <p:sp>
            <p:nvSpPr>
              <p:cNvPr id="11" name="TextBox 10">
                <a:extLst>
                  <a:ext uri="{FF2B5EF4-FFF2-40B4-BE49-F238E27FC236}">
                    <a16:creationId xmlns:a16="http://schemas.microsoft.com/office/drawing/2014/main" id="{D1372C1B-FE8C-5BA5-5085-C02C910C0F85}"/>
                  </a:ext>
                </a:extLst>
              </p:cNvPr>
              <p:cNvSpPr txBox="1">
                <a:spLocks noRot="1" noChangeAspect="1" noMove="1" noResize="1" noEditPoints="1" noAdjustHandles="1" noChangeArrowheads="1" noChangeShapeType="1" noTextEdit="1"/>
              </p:cNvSpPr>
              <p:nvPr/>
            </p:nvSpPr>
            <p:spPr>
              <a:xfrm>
                <a:off x="931421" y="5799362"/>
                <a:ext cx="4459298" cy="276999"/>
              </a:xfrm>
              <a:prstGeom prst="rect">
                <a:avLst/>
              </a:prstGeom>
              <a:blipFill>
                <a:blip r:embed="rId3"/>
                <a:stretch>
                  <a:fillRect l="-821" t="-2174" b="-32609"/>
                </a:stretch>
              </a:blipFill>
              <a:ln>
                <a:noFill/>
              </a:ln>
            </p:spPr>
            <p:txBody>
              <a:bodyPr/>
              <a:lstStyle/>
              <a:p>
                <a:r>
                  <a:rPr lang="en-GB">
                    <a:noFill/>
                  </a:rPr>
                  <a:t> </a:t>
                </a:r>
              </a:p>
            </p:txBody>
          </p:sp>
        </mc:Fallback>
      </mc:AlternateContent>
      <p:sp>
        <p:nvSpPr>
          <p:cNvPr id="13" name="TextBox 12">
            <a:extLst>
              <a:ext uri="{FF2B5EF4-FFF2-40B4-BE49-F238E27FC236}">
                <a16:creationId xmlns:a16="http://schemas.microsoft.com/office/drawing/2014/main" id="{8570926B-7760-0726-14BC-0918E5DF98AA}"/>
              </a:ext>
            </a:extLst>
          </p:cNvPr>
          <p:cNvSpPr txBox="1"/>
          <p:nvPr/>
        </p:nvSpPr>
        <p:spPr>
          <a:xfrm>
            <a:off x="6152945" y="5753195"/>
            <a:ext cx="5486400" cy="276999"/>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r>
              <a:rPr lang="en-GB" sz="1200" dirty="0">
                <a:solidFill>
                  <a:schemeClr val="tx1"/>
                </a:solidFill>
              </a:rPr>
              <a:t>Descriptive example: </a:t>
            </a:r>
            <a:r>
              <a:rPr lang="en-GB" sz="1200" dirty="0">
                <a:solidFill>
                  <a:schemeClr val="tx1"/>
                </a:solidFill>
                <a:hlinkClick r:id="rId4"/>
              </a:rPr>
              <a:t>https://en.wikipedia.org/wiki/Signal-to-noise_ratio</a:t>
            </a:r>
            <a:r>
              <a:rPr lang="en-GB" sz="1200" dirty="0">
                <a:solidFill>
                  <a:schemeClr val="tx1"/>
                </a:solidFill>
              </a:rPr>
              <a:t> </a:t>
            </a:r>
          </a:p>
        </p:txBody>
      </p:sp>
    </p:spTree>
    <p:extLst>
      <p:ext uri="{BB962C8B-B14F-4D97-AF65-F5344CB8AC3E}">
        <p14:creationId xmlns:p14="http://schemas.microsoft.com/office/powerpoint/2010/main" val="906482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lstStyle/>
          <a:p>
            <a:r>
              <a:rPr lang="en-US" dirty="0"/>
              <a:t>Several different terms are used to describe the various manifestations of interference</a:t>
            </a:r>
          </a:p>
        </p:txBody>
      </p:sp>
      <p:grpSp>
        <p:nvGrpSpPr>
          <p:cNvPr id="4" name="Group 3">
            <a:extLst>
              <a:ext uri="{FF2B5EF4-FFF2-40B4-BE49-F238E27FC236}">
                <a16:creationId xmlns:a16="http://schemas.microsoft.com/office/drawing/2014/main" id="{320D9340-A6F4-81DA-71E1-3711C06F73A6}"/>
              </a:ext>
            </a:extLst>
          </p:cNvPr>
          <p:cNvGrpSpPr/>
          <p:nvPr/>
        </p:nvGrpSpPr>
        <p:grpSpPr>
          <a:xfrm>
            <a:off x="865238" y="1877176"/>
            <a:ext cx="10451690" cy="644797"/>
            <a:chOff x="1130710" y="3204533"/>
            <a:chExt cx="10451690" cy="644797"/>
          </a:xfrm>
        </p:grpSpPr>
        <p:sp>
          <p:nvSpPr>
            <p:cNvPr id="5" name="TextBox 4">
              <a:extLst>
                <a:ext uri="{FF2B5EF4-FFF2-40B4-BE49-F238E27FC236}">
                  <a16:creationId xmlns:a16="http://schemas.microsoft.com/office/drawing/2014/main" id="{59636175-B5B4-4099-71A9-1300967139BB}"/>
                </a:ext>
              </a:extLst>
            </p:cNvPr>
            <p:cNvSpPr txBox="1"/>
            <p:nvPr/>
          </p:nvSpPr>
          <p:spPr>
            <a:xfrm>
              <a:off x="2536723" y="3204533"/>
              <a:ext cx="9045677" cy="616516"/>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Whenever two or more carriers are present in the bandwidth of a nonlinear device such as an amplifier, additional spurious signals called intermodulation products are generated.</a:t>
              </a:r>
            </a:p>
            <a:p>
              <a:r>
                <a:rPr lang="en-US" sz="1200" dirty="0">
                  <a:solidFill>
                    <a:schemeClr val="tx1"/>
                  </a:solidFill>
                </a:rPr>
                <a:t>Often, these intermodulation products will fall in adjacent channels and will cause interference.</a:t>
              </a:r>
            </a:p>
          </p:txBody>
        </p:sp>
        <p:sp>
          <p:nvSpPr>
            <p:cNvPr id="6" name="TextBox 5">
              <a:extLst>
                <a:ext uri="{FF2B5EF4-FFF2-40B4-BE49-F238E27FC236}">
                  <a16:creationId xmlns:a16="http://schemas.microsoft.com/office/drawing/2014/main" id="{E1C770DE-2729-C9E1-40B5-6CAECCBDE9E5}"/>
                </a:ext>
              </a:extLst>
            </p:cNvPr>
            <p:cNvSpPr txBox="1"/>
            <p:nvPr/>
          </p:nvSpPr>
          <p:spPr>
            <a:xfrm>
              <a:off x="1130710" y="3204533"/>
              <a:ext cx="1406013" cy="644797"/>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Intermodulation</a:t>
              </a:r>
            </a:p>
          </p:txBody>
        </p:sp>
      </p:grpSp>
      <p:grpSp>
        <p:nvGrpSpPr>
          <p:cNvPr id="7" name="Group 6">
            <a:extLst>
              <a:ext uri="{FF2B5EF4-FFF2-40B4-BE49-F238E27FC236}">
                <a16:creationId xmlns:a16="http://schemas.microsoft.com/office/drawing/2014/main" id="{746DFD64-DDB3-8326-526A-F55DE01FAB12}"/>
              </a:ext>
            </a:extLst>
          </p:cNvPr>
          <p:cNvGrpSpPr/>
          <p:nvPr/>
        </p:nvGrpSpPr>
        <p:grpSpPr>
          <a:xfrm>
            <a:off x="865238" y="3019357"/>
            <a:ext cx="10451690" cy="644797"/>
            <a:chOff x="1130710" y="3204533"/>
            <a:chExt cx="10451690" cy="644797"/>
          </a:xfrm>
        </p:grpSpPr>
        <p:sp>
          <p:nvSpPr>
            <p:cNvPr id="8" name="TextBox 7">
              <a:extLst>
                <a:ext uri="{FF2B5EF4-FFF2-40B4-BE49-F238E27FC236}">
                  <a16:creationId xmlns:a16="http://schemas.microsoft.com/office/drawing/2014/main" id="{F92DD934-22EC-ED80-E606-4055DDBA4F27}"/>
                </a:ext>
              </a:extLst>
            </p:cNvPr>
            <p:cNvSpPr txBox="1"/>
            <p:nvPr/>
          </p:nvSpPr>
          <p:spPr>
            <a:xfrm>
              <a:off x="2536723" y="3204533"/>
              <a:ext cx="9045677" cy="616516"/>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b="0" i="0" dirty="0">
                  <a:solidFill>
                    <a:srgbClr val="000000"/>
                  </a:solidFill>
                  <a:effectLst/>
                  <a:latin typeface="Arial" panose="020B0604020202020204" pitchFamily="34" charset="0"/>
                </a:rPr>
                <a:t>This general term is used to describe any interference which results from a transmission at the same frequency as the wanted signal. It can come from another earth station, satellite or, in some cases, from another repeater on the same satellite.</a:t>
              </a:r>
              <a:endParaRPr lang="en-US" sz="1200" dirty="0">
                <a:solidFill>
                  <a:schemeClr val="tx1"/>
                </a:solidFill>
              </a:endParaRPr>
            </a:p>
          </p:txBody>
        </p:sp>
        <p:sp>
          <p:nvSpPr>
            <p:cNvPr id="9" name="TextBox 8">
              <a:extLst>
                <a:ext uri="{FF2B5EF4-FFF2-40B4-BE49-F238E27FC236}">
                  <a16:creationId xmlns:a16="http://schemas.microsoft.com/office/drawing/2014/main" id="{663A6C7E-8849-329B-E05F-ECDF32A063DC}"/>
                </a:ext>
              </a:extLst>
            </p:cNvPr>
            <p:cNvSpPr txBox="1"/>
            <p:nvPr/>
          </p:nvSpPr>
          <p:spPr>
            <a:xfrm>
              <a:off x="1130710" y="3204533"/>
              <a:ext cx="1406013" cy="644797"/>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Co-Channel Interference</a:t>
              </a:r>
            </a:p>
          </p:txBody>
        </p:sp>
      </p:grpSp>
      <p:grpSp>
        <p:nvGrpSpPr>
          <p:cNvPr id="10" name="Group 9">
            <a:extLst>
              <a:ext uri="{FF2B5EF4-FFF2-40B4-BE49-F238E27FC236}">
                <a16:creationId xmlns:a16="http://schemas.microsoft.com/office/drawing/2014/main" id="{11E40197-10C5-0524-7870-E0290A24EA4A}"/>
              </a:ext>
            </a:extLst>
          </p:cNvPr>
          <p:cNvGrpSpPr/>
          <p:nvPr/>
        </p:nvGrpSpPr>
        <p:grpSpPr>
          <a:xfrm>
            <a:off x="865238" y="4161538"/>
            <a:ext cx="10451690" cy="644798"/>
            <a:chOff x="1130710" y="3204532"/>
            <a:chExt cx="10451690" cy="644798"/>
          </a:xfrm>
        </p:grpSpPr>
        <p:sp>
          <p:nvSpPr>
            <p:cNvPr id="11" name="TextBox 10">
              <a:extLst>
                <a:ext uri="{FF2B5EF4-FFF2-40B4-BE49-F238E27FC236}">
                  <a16:creationId xmlns:a16="http://schemas.microsoft.com/office/drawing/2014/main" id="{5A2B417F-AB3E-235C-B684-0F775CBAC8BD}"/>
                </a:ext>
              </a:extLst>
            </p:cNvPr>
            <p:cNvSpPr txBox="1"/>
            <p:nvPr/>
          </p:nvSpPr>
          <p:spPr>
            <a:xfrm>
              <a:off x="2536723" y="3204532"/>
              <a:ext cx="9045677" cy="546475"/>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This is used to describe interference in one channel caused by the sidebands of the adjacent channel, generally being transmitted by the same earth station or satellite.</a:t>
              </a:r>
            </a:p>
          </p:txBody>
        </p:sp>
        <p:sp>
          <p:nvSpPr>
            <p:cNvPr id="12" name="TextBox 11">
              <a:extLst>
                <a:ext uri="{FF2B5EF4-FFF2-40B4-BE49-F238E27FC236}">
                  <a16:creationId xmlns:a16="http://schemas.microsoft.com/office/drawing/2014/main" id="{1C28EC7B-9C4B-5185-F7BE-271C2F2B3898}"/>
                </a:ext>
              </a:extLst>
            </p:cNvPr>
            <p:cNvSpPr txBox="1"/>
            <p:nvPr/>
          </p:nvSpPr>
          <p:spPr>
            <a:xfrm>
              <a:off x="1130710" y="3204533"/>
              <a:ext cx="1406013" cy="644797"/>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Adjacent Channel Interference</a:t>
              </a:r>
            </a:p>
          </p:txBody>
        </p:sp>
      </p:grpSp>
      <p:grpSp>
        <p:nvGrpSpPr>
          <p:cNvPr id="13" name="Group 12">
            <a:extLst>
              <a:ext uri="{FF2B5EF4-FFF2-40B4-BE49-F238E27FC236}">
                <a16:creationId xmlns:a16="http://schemas.microsoft.com/office/drawing/2014/main" id="{15E1BF9B-D0FD-04FB-5D4E-5C0FB97E433A}"/>
              </a:ext>
            </a:extLst>
          </p:cNvPr>
          <p:cNvGrpSpPr/>
          <p:nvPr/>
        </p:nvGrpSpPr>
        <p:grpSpPr>
          <a:xfrm>
            <a:off x="865238" y="5303719"/>
            <a:ext cx="10451690" cy="743120"/>
            <a:chOff x="1130710" y="3204532"/>
            <a:chExt cx="10451690" cy="743120"/>
          </a:xfrm>
        </p:grpSpPr>
        <p:sp>
          <p:nvSpPr>
            <p:cNvPr id="14" name="TextBox 13">
              <a:extLst>
                <a:ext uri="{FF2B5EF4-FFF2-40B4-BE49-F238E27FC236}">
                  <a16:creationId xmlns:a16="http://schemas.microsoft.com/office/drawing/2014/main" id="{C85910B0-1710-2D67-F9B8-D2557291B6CC}"/>
                </a:ext>
              </a:extLst>
            </p:cNvPr>
            <p:cNvSpPr txBox="1"/>
            <p:nvPr/>
          </p:nvSpPr>
          <p:spPr>
            <a:xfrm>
              <a:off x="2536723" y="3204532"/>
              <a:ext cx="9045677" cy="743120"/>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chemeClr val="tx1"/>
                  </a:solidFill>
                </a:rPr>
                <a:t>This interference results from signals being transmitted on the opposite </a:t>
              </a:r>
              <a:r>
                <a:rPr lang="en-US" sz="1200" dirty="0" err="1">
                  <a:solidFill>
                    <a:schemeClr val="tx1"/>
                  </a:solidFill>
                </a:rPr>
                <a:t>polarisation</a:t>
              </a:r>
              <a:r>
                <a:rPr lang="en-US" sz="1200" dirty="0">
                  <a:solidFill>
                    <a:schemeClr val="tx1"/>
                  </a:solidFill>
                </a:rPr>
                <a:t> to the wanted signal leaking across to the intended received </a:t>
              </a:r>
              <a:r>
                <a:rPr lang="en-US" sz="1200" dirty="0" err="1">
                  <a:solidFill>
                    <a:schemeClr val="tx1"/>
                  </a:solidFill>
                </a:rPr>
                <a:t>polarisation</a:t>
              </a:r>
              <a:r>
                <a:rPr lang="en-US" sz="1200" dirty="0">
                  <a:solidFill>
                    <a:schemeClr val="tx1"/>
                  </a:solidFill>
                </a:rPr>
                <a:t>. This can occur because rain, for example, can cause the </a:t>
              </a:r>
              <a:r>
                <a:rPr lang="en-US" sz="1200" dirty="0" err="1">
                  <a:solidFill>
                    <a:schemeClr val="tx1"/>
                  </a:solidFill>
                </a:rPr>
                <a:t>polarisation</a:t>
              </a:r>
              <a:r>
                <a:rPr lang="en-US" sz="1200" dirty="0">
                  <a:solidFill>
                    <a:schemeClr val="tx1"/>
                  </a:solidFill>
                </a:rPr>
                <a:t> of a signal to rotate slightly resulting in a component in the opposite </a:t>
              </a:r>
              <a:r>
                <a:rPr lang="en-US" sz="1200" dirty="0" err="1">
                  <a:solidFill>
                    <a:schemeClr val="tx1"/>
                  </a:solidFill>
                </a:rPr>
                <a:t>polarisation</a:t>
              </a:r>
              <a:r>
                <a:rPr lang="en-US" sz="1200" dirty="0">
                  <a:solidFill>
                    <a:schemeClr val="tx1"/>
                  </a:solidFill>
                </a:rPr>
                <a:t>. It can also result from non-infinite isolation between opposite </a:t>
              </a:r>
              <a:r>
                <a:rPr lang="en-US" sz="1200" dirty="0" err="1">
                  <a:solidFill>
                    <a:schemeClr val="tx1"/>
                  </a:solidFill>
                </a:rPr>
                <a:t>polarisations</a:t>
              </a:r>
              <a:r>
                <a:rPr lang="en-US" sz="1200" dirty="0">
                  <a:solidFill>
                    <a:schemeClr val="tx1"/>
                  </a:solidFill>
                </a:rPr>
                <a:t> in an antenna, for example.</a:t>
              </a:r>
            </a:p>
          </p:txBody>
        </p:sp>
        <p:sp>
          <p:nvSpPr>
            <p:cNvPr id="15" name="TextBox 14">
              <a:extLst>
                <a:ext uri="{FF2B5EF4-FFF2-40B4-BE49-F238E27FC236}">
                  <a16:creationId xmlns:a16="http://schemas.microsoft.com/office/drawing/2014/main" id="{EAC3908B-993F-D6D1-E20E-BB33C21C7BCD}"/>
                </a:ext>
              </a:extLst>
            </p:cNvPr>
            <p:cNvSpPr txBox="1"/>
            <p:nvPr/>
          </p:nvSpPr>
          <p:spPr>
            <a:xfrm>
              <a:off x="1130710" y="3204533"/>
              <a:ext cx="1406013" cy="644797"/>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Cross Polar Interference</a:t>
              </a:r>
            </a:p>
          </p:txBody>
        </p:sp>
      </p:grpSp>
    </p:spTree>
    <p:extLst>
      <p:ext uri="{BB962C8B-B14F-4D97-AF65-F5344CB8AC3E}">
        <p14:creationId xmlns:p14="http://schemas.microsoft.com/office/powerpoint/2010/main" val="1172194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tolzl" panose="00000500000000000000" pitchFamily="50" charset="-18"/>
              </a:rPr>
              <a:t>Thank you</a:t>
            </a:r>
            <a:endParaRPr lang="en-US" dirty="0">
              <a:latin typeface="Stolzl" panose="00000500000000000000" pitchFamily="50" charset="-18"/>
            </a:endParaRPr>
          </a:p>
        </p:txBody>
      </p:sp>
    </p:spTree>
    <p:extLst>
      <p:ext uri="{BB962C8B-B14F-4D97-AF65-F5344CB8AC3E}">
        <p14:creationId xmlns:p14="http://schemas.microsoft.com/office/powerpoint/2010/main" val="1126191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8706" y="3304381"/>
            <a:ext cx="8636795" cy="2014537"/>
          </a:xfrm>
        </p:spPr>
        <p:txBody>
          <a:bodyPr>
            <a:normAutofit/>
          </a:bodyPr>
          <a:lstStyle/>
          <a:p>
            <a:r>
              <a:rPr lang="en-US" dirty="0">
                <a:latin typeface="Stolzl" panose="00000500000000000000" pitchFamily="50" charset="-18"/>
              </a:rPr>
              <a:t>09 ELM Waves Propagation</a:t>
            </a:r>
          </a:p>
        </p:txBody>
      </p:sp>
    </p:spTree>
    <p:extLst>
      <p:ext uri="{BB962C8B-B14F-4D97-AF65-F5344CB8AC3E}">
        <p14:creationId xmlns:p14="http://schemas.microsoft.com/office/powerpoint/2010/main" val="1347690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0BD3F9-0612-B065-41AE-596E0AEEC9A1}"/>
              </a:ext>
            </a:extLst>
          </p:cNvPr>
          <p:cNvSpPr>
            <a:spLocks noGrp="1"/>
          </p:cNvSpPr>
          <p:nvPr>
            <p:ph type="title"/>
          </p:nvPr>
        </p:nvSpPr>
        <p:spPr/>
        <p:txBody>
          <a:bodyPr>
            <a:normAutofit/>
          </a:bodyPr>
          <a:lstStyle/>
          <a:p>
            <a:r>
              <a:rPr lang="en-US" dirty="0"/>
              <a:t>Electromagnetic waves are created as a result of vibrations produced between an electric field and the magnetic field</a:t>
            </a:r>
          </a:p>
        </p:txBody>
      </p:sp>
      <p:pic>
        <p:nvPicPr>
          <p:cNvPr id="1026" name="Picture 2">
            <a:extLst>
              <a:ext uri="{FF2B5EF4-FFF2-40B4-BE49-F238E27FC236}">
                <a16:creationId xmlns:a16="http://schemas.microsoft.com/office/drawing/2014/main" id="{A24A4334-A97A-D3AF-57E0-83FB18D787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618478" y="1805035"/>
            <a:ext cx="4307408" cy="19679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8BF43EA-4BFB-21AE-B2FE-A6139D3DA944}"/>
              </a:ext>
            </a:extLst>
          </p:cNvPr>
          <p:cNvSpPr/>
          <p:nvPr/>
        </p:nvSpPr>
        <p:spPr>
          <a:xfrm>
            <a:off x="618479" y="4234649"/>
            <a:ext cx="5345743" cy="19264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Electromagnetic (EM) waves, also called electromagnetic radiation, are created by the coupling of oscillating electric and magnetic fields, whose directions are perpendicular to each other.</a:t>
            </a:r>
          </a:p>
          <a:p>
            <a:endParaRPr lang="en-US" sz="1200" dirty="0">
              <a:solidFill>
                <a:schemeClr val="tx1"/>
              </a:solidFill>
            </a:endParaRPr>
          </a:p>
          <a:p>
            <a:r>
              <a:rPr lang="en-US" sz="1200" dirty="0">
                <a:solidFill>
                  <a:schemeClr val="tx1"/>
                </a:solidFill>
              </a:rPr>
              <a:t>The direction of propagation of the EM wave is perpendicular to both the electric and magnetic field vectors. Unlike mechanical waves, electromagnetic waves do not need a medium to propagate. They can travel in a vacuum with the speed of light. The heat from a burning fire, the light from the sun, the X-rays used by a doctor, and the energy used for cooking food in a microwave are all examples of electromagnetic waves.</a:t>
            </a:r>
          </a:p>
        </p:txBody>
      </p:sp>
      <p:sp>
        <p:nvSpPr>
          <p:cNvPr id="5" name="Rectangle 4">
            <a:extLst>
              <a:ext uri="{FF2B5EF4-FFF2-40B4-BE49-F238E27FC236}">
                <a16:creationId xmlns:a16="http://schemas.microsoft.com/office/drawing/2014/main" id="{8896D5A4-9C07-048B-01F7-0AA73B6C7B47}"/>
              </a:ext>
            </a:extLst>
          </p:cNvPr>
          <p:cNvSpPr/>
          <p:nvPr/>
        </p:nvSpPr>
        <p:spPr>
          <a:xfrm>
            <a:off x="6227779" y="1805035"/>
            <a:ext cx="5345743" cy="35540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Characteristics of Electromagnetic Waves:</a:t>
            </a:r>
          </a:p>
          <a:p>
            <a:pPr marL="171450" indent="-171450">
              <a:buFont typeface="Wingdings" panose="05000000000000000000" pitchFamily="2" charset="2"/>
              <a:buChar char="§"/>
            </a:pPr>
            <a:r>
              <a:rPr lang="en-US" sz="1200" dirty="0">
                <a:solidFill>
                  <a:schemeClr val="tx1"/>
                </a:solidFill>
              </a:rPr>
              <a:t>Motion is similar to transverse waves, except that it does not require any medium to travel</a:t>
            </a:r>
          </a:p>
          <a:p>
            <a:pPr marL="171450" indent="-171450">
              <a:buFont typeface="Wingdings" panose="05000000000000000000" pitchFamily="2" charset="2"/>
              <a:buChar char="§"/>
            </a:pPr>
            <a:r>
              <a:rPr lang="en-US" sz="1200" dirty="0">
                <a:solidFill>
                  <a:schemeClr val="tx1"/>
                </a:solidFill>
              </a:rPr>
              <a:t>Consist of electric field and magnetic field perpendicular to each other and the direction of propagation</a:t>
            </a:r>
          </a:p>
          <a:p>
            <a:pPr marL="171450" indent="-171450">
              <a:buFont typeface="Wingdings" panose="05000000000000000000" pitchFamily="2" charset="2"/>
              <a:buChar char="§"/>
            </a:pPr>
            <a:r>
              <a:rPr lang="en-US" sz="1200" dirty="0">
                <a:solidFill>
                  <a:schemeClr val="tx1"/>
                </a:solidFill>
              </a:rPr>
              <a:t>Defined by wavelength, velocity, frequency, amplitude, and time-period.</a:t>
            </a:r>
          </a:p>
          <a:p>
            <a:pPr marL="171450" indent="-171450">
              <a:buFont typeface="Wingdings" panose="05000000000000000000" pitchFamily="2" charset="2"/>
              <a:buChar char="§"/>
            </a:pPr>
            <a:r>
              <a:rPr lang="en-US" sz="1200" dirty="0">
                <a:solidFill>
                  <a:schemeClr val="tx1"/>
                </a:solidFill>
              </a:rPr>
              <a:t>Velocity of EM waves in vacuum is a constant, c = 3 X 10^8 m/s</a:t>
            </a:r>
          </a:p>
          <a:p>
            <a:pPr marL="171450" indent="-171450">
              <a:buFont typeface="Wingdings" panose="05000000000000000000" pitchFamily="2" charset="2"/>
              <a:buChar char="§"/>
            </a:pPr>
            <a:r>
              <a:rPr lang="en-US" sz="1200" dirty="0">
                <a:solidFill>
                  <a:schemeClr val="tx1"/>
                </a:solidFill>
              </a:rPr>
              <a:t>While going from one medium to another, EM waves change their wavelength and hence, their speed</a:t>
            </a:r>
          </a:p>
          <a:p>
            <a:pPr marL="171450" indent="-171450">
              <a:buFont typeface="Wingdings" panose="05000000000000000000" pitchFamily="2" charset="2"/>
              <a:buChar char="§"/>
            </a:pPr>
            <a:r>
              <a:rPr lang="en-US" sz="1200" dirty="0">
                <a:solidFill>
                  <a:schemeClr val="tx1"/>
                </a:solidFill>
              </a:rPr>
              <a:t>Depending upon the type of radiation, EM waves have different sources. For example, x-rays are generated when high energy electrons impact a metal target.</a:t>
            </a:r>
          </a:p>
        </p:txBody>
      </p:sp>
      <p:sp>
        <p:nvSpPr>
          <p:cNvPr id="6" name="Rectangle 5">
            <a:extLst>
              <a:ext uri="{FF2B5EF4-FFF2-40B4-BE49-F238E27FC236}">
                <a16:creationId xmlns:a16="http://schemas.microsoft.com/office/drawing/2014/main" id="{F8F85A69-2093-E5B9-5C40-F0E0546D0521}"/>
              </a:ext>
            </a:extLst>
          </p:cNvPr>
          <p:cNvSpPr/>
          <p:nvPr/>
        </p:nvSpPr>
        <p:spPr>
          <a:xfrm>
            <a:off x="618479" y="3887358"/>
            <a:ext cx="5345743" cy="4449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rPr>
              <a:t>Source: </a:t>
            </a:r>
            <a:r>
              <a:rPr lang="en-US" sz="1000" dirty="0">
                <a:hlinkClick r:id="rId4"/>
              </a:rPr>
              <a:t>Electromagnetic waves: Definition, Propagation, and Types (sciencefacts.net)</a:t>
            </a:r>
            <a:endParaRPr lang="en-US" sz="1000" dirty="0">
              <a:solidFill>
                <a:schemeClr val="tx1"/>
              </a:solidFill>
            </a:endParaRPr>
          </a:p>
        </p:txBody>
      </p:sp>
      <p:sp>
        <p:nvSpPr>
          <p:cNvPr id="9" name="TextBox 8">
            <a:extLst>
              <a:ext uri="{FF2B5EF4-FFF2-40B4-BE49-F238E27FC236}">
                <a16:creationId xmlns:a16="http://schemas.microsoft.com/office/drawing/2014/main" id="{AB15CEFC-CEE6-E879-F256-BD8B9EFB4BE8}"/>
              </a:ext>
            </a:extLst>
          </p:cNvPr>
          <p:cNvSpPr txBox="1"/>
          <p:nvPr/>
        </p:nvSpPr>
        <p:spPr>
          <a:xfrm>
            <a:off x="6357395" y="6022425"/>
            <a:ext cx="4789025"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US"/>
            </a:defPPr>
            <a:lvl1pPr>
              <a:defRPr sz="1000">
                <a:solidFill>
                  <a:schemeClr val="tx1"/>
                </a:solidFill>
              </a:defRPr>
            </a:lvl1pPr>
          </a:lstStyle>
          <a:p>
            <a:r>
              <a:rPr lang="en-GB" dirty="0">
                <a:hlinkClick r:id="rId5"/>
              </a:rPr>
              <a:t>https://science.nasa.gov/mission/voyager/where-are-voyager-1-and-voyager-2-now/</a:t>
            </a:r>
            <a:r>
              <a:rPr lang="en-GB" dirty="0"/>
              <a:t> </a:t>
            </a:r>
          </a:p>
        </p:txBody>
      </p:sp>
      <p:pic>
        <p:nvPicPr>
          <p:cNvPr id="11" name="Picture 10">
            <a:extLst>
              <a:ext uri="{FF2B5EF4-FFF2-40B4-BE49-F238E27FC236}">
                <a16:creationId xmlns:a16="http://schemas.microsoft.com/office/drawing/2014/main" id="{81E3D36C-8DCE-26E2-8F9F-5E0C8619FE8A}"/>
              </a:ext>
            </a:extLst>
          </p:cNvPr>
          <p:cNvPicPr>
            <a:picLocks noChangeAspect="1"/>
          </p:cNvPicPr>
          <p:nvPr/>
        </p:nvPicPr>
        <p:blipFill>
          <a:blip r:embed="rId6"/>
          <a:stretch>
            <a:fillRect/>
          </a:stretch>
        </p:blipFill>
        <p:spPr>
          <a:xfrm>
            <a:off x="6449991" y="4061307"/>
            <a:ext cx="4789025" cy="1891639"/>
          </a:xfrm>
          <a:prstGeom prst="rect">
            <a:avLst/>
          </a:prstGeom>
        </p:spPr>
      </p:pic>
    </p:spTree>
    <p:extLst>
      <p:ext uri="{BB962C8B-B14F-4D97-AF65-F5344CB8AC3E}">
        <p14:creationId xmlns:p14="http://schemas.microsoft.com/office/powerpoint/2010/main" val="87505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70B0-6811-B530-6BB0-E86D1BB0F13C}"/>
              </a:ext>
            </a:extLst>
          </p:cNvPr>
          <p:cNvSpPr>
            <a:spLocks noGrp="1"/>
          </p:cNvSpPr>
          <p:nvPr>
            <p:ph type="title"/>
          </p:nvPr>
        </p:nvSpPr>
        <p:spPr/>
        <p:txBody>
          <a:bodyPr/>
          <a:lstStyle/>
          <a:p>
            <a:r>
              <a:rPr lang="en-US" dirty="0"/>
              <a:t>There are seven types of electromagnetic waves – radio wave, microwave, infrared, visible light, ultraviolet, x-rays, and gamma rays</a:t>
            </a:r>
          </a:p>
        </p:txBody>
      </p:sp>
      <p:grpSp>
        <p:nvGrpSpPr>
          <p:cNvPr id="27" name="Group 26">
            <a:extLst>
              <a:ext uri="{FF2B5EF4-FFF2-40B4-BE49-F238E27FC236}">
                <a16:creationId xmlns:a16="http://schemas.microsoft.com/office/drawing/2014/main" id="{0B890474-F08C-1CCA-D3B9-F1D62F2B608A}"/>
              </a:ext>
            </a:extLst>
          </p:cNvPr>
          <p:cNvGrpSpPr/>
          <p:nvPr/>
        </p:nvGrpSpPr>
        <p:grpSpPr>
          <a:xfrm>
            <a:off x="7319972" y="1907215"/>
            <a:ext cx="4516428" cy="3892100"/>
            <a:chOff x="7345372" y="2034215"/>
            <a:chExt cx="4330080" cy="3703969"/>
          </a:xfrm>
        </p:grpSpPr>
        <p:grpSp>
          <p:nvGrpSpPr>
            <p:cNvPr id="5" name="Group 4">
              <a:extLst>
                <a:ext uri="{FF2B5EF4-FFF2-40B4-BE49-F238E27FC236}">
                  <a16:creationId xmlns:a16="http://schemas.microsoft.com/office/drawing/2014/main" id="{26465041-337A-CB6E-028B-6907B6008CD2}"/>
                </a:ext>
              </a:extLst>
            </p:cNvPr>
            <p:cNvGrpSpPr/>
            <p:nvPr/>
          </p:nvGrpSpPr>
          <p:grpSpPr>
            <a:xfrm>
              <a:off x="7345372" y="2034215"/>
              <a:ext cx="4330080" cy="371909"/>
              <a:chOff x="6232124" y="1805923"/>
              <a:chExt cx="5341398" cy="458771"/>
            </a:xfrm>
          </p:grpSpPr>
          <p:sp>
            <p:nvSpPr>
              <p:cNvPr id="3" name="Rectangle 2">
                <a:extLst>
                  <a:ext uri="{FF2B5EF4-FFF2-40B4-BE49-F238E27FC236}">
                    <a16:creationId xmlns:a16="http://schemas.microsoft.com/office/drawing/2014/main" id="{26CD1C78-19E2-2609-D123-604CF92A8D3C}"/>
                  </a:ext>
                </a:extLst>
              </p:cNvPr>
              <p:cNvSpPr/>
              <p:nvPr/>
            </p:nvSpPr>
            <p:spPr>
              <a:xfrm>
                <a:off x="6560598" y="1805923"/>
                <a:ext cx="5012924" cy="4587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Radio waves</a:t>
                </a:r>
                <a:r>
                  <a:rPr lang="en-US" sz="1200" dirty="0">
                    <a:solidFill>
                      <a:schemeClr val="tx1"/>
                    </a:solidFill>
                  </a:rPr>
                  <a:t>: radio waves are emitted by radio stations, TV stations, and cellphone towers.</a:t>
                </a:r>
              </a:p>
            </p:txBody>
          </p:sp>
          <p:sp>
            <p:nvSpPr>
              <p:cNvPr id="4" name="Oval 3">
                <a:extLst>
                  <a:ext uri="{FF2B5EF4-FFF2-40B4-BE49-F238E27FC236}">
                    <a16:creationId xmlns:a16="http://schemas.microsoft.com/office/drawing/2014/main" id="{593BE758-06AA-74EA-F38D-02CDB3736F6C}"/>
                  </a:ext>
                </a:extLst>
              </p:cNvPr>
              <p:cNvSpPr/>
              <p:nvPr/>
            </p:nvSpPr>
            <p:spPr>
              <a:xfrm>
                <a:off x="6232124" y="1852428"/>
                <a:ext cx="365760" cy="3657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1</a:t>
                </a:r>
              </a:p>
            </p:txBody>
          </p:sp>
        </p:grpSp>
        <p:grpSp>
          <p:nvGrpSpPr>
            <p:cNvPr id="6" name="Group 5">
              <a:extLst>
                <a:ext uri="{FF2B5EF4-FFF2-40B4-BE49-F238E27FC236}">
                  <a16:creationId xmlns:a16="http://schemas.microsoft.com/office/drawing/2014/main" id="{76F1BAA7-7103-2055-68A5-E57B640B628E}"/>
                </a:ext>
              </a:extLst>
            </p:cNvPr>
            <p:cNvGrpSpPr/>
            <p:nvPr/>
          </p:nvGrpSpPr>
          <p:grpSpPr>
            <a:xfrm>
              <a:off x="7345372" y="2551458"/>
              <a:ext cx="4330080" cy="371909"/>
              <a:chOff x="6232124" y="1805923"/>
              <a:chExt cx="5341398" cy="458771"/>
            </a:xfrm>
          </p:grpSpPr>
          <p:sp>
            <p:nvSpPr>
              <p:cNvPr id="7" name="Rectangle 6">
                <a:extLst>
                  <a:ext uri="{FF2B5EF4-FFF2-40B4-BE49-F238E27FC236}">
                    <a16:creationId xmlns:a16="http://schemas.microsoft.com/office/drawing/2014/main" id="{A1EE4097-C38A-F4C6-408C-A1425A37DE01}"/>
                  </a:ext>
                </a:extLst>
              </p:cNvPr>
              <p:cNvSpPr/>
              <p:nvPr/>
            </p:nvSpPr>
            <p:spPr>
              <a:xfrm>
                <a:off x="6560598" y="1805923"/>
                <a:ext cx="5012924" cy="4587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Microwaves</a:t>
                </a:r>
                <a:r>
                  <a:rPr lang="en-US" sz="1200" dirty="0">
                    <a:solidFill>
                      <a:schemeClr val="tx1"/>
                    </a:solidFill>
                  </a:rPr>
                  <a:t>: Microwaves are used to broadcast information through space as they can penetrate through clouds and light rain.</a:t>
                </a:r>
              </a:p>
            </p:txBody>
          </p:sp>
          <p:sp>
            <p:nvSpPr>
              <p:cNvPr id="8" name="Oval 7">
                <a:extLst>
                  <a:ext uri="{FF2B5EF4-FFF2-40B4-BE49-F238E27FC236}">
                    <a16:creationId xmlns:a16="http://schemas.microsoft.com/office/drawing/2014/main" id="{BB22295D-2563-FF22-766F-03F080DE2B3D}"/>
                  </a:ext>
                </a:extLst>
              </p:cNvPr>
              <p:cNvSpPr/>
              <p:nvPr/>
            </p:nvSpPr>
            <p:spPr>
              <a:xfrm>
                <a:off x="6232124" y="1852428"/>
                <a:ext cx="365760" cy="3657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2</a:t>
                </a:r>
              </a:p>
            </p:txBody>
          </p:sp>
        </p:grpSp>
        <p:grpSp>
          <p:nvGrpSpPr>
            <p:cNvPr id="9" name="Group 8">
              <a:extLst>
                <a:ext uri="{FF2B5EF4-FFF2-40B4-BE49-F238E27FC236}">
                  <a16:creationId xmlns:a16="http://schemas.microsoft.com/office/drawing/2014/main" id="{EEE0D290-942F-85C9-0031-F3F94548B5BC}"/>
                </a:ext>
              </a:extLst>
            </p:cNvPr>
            <p:cNvGrpSpPr/>
            <p:nvPr/>
          </p:nvGrpSpPr>
          <p:grpSpPr>
            <a:xfrm>
              <a:off x="7345372" y="3132202"/>
              <a:ext cx="4330080" cy="371909"/>
              <a:chOff x="6232124" y="1805923"/>
              <a:chExt cx="5341398" cy="458771"/>
            </a:xfrm>
          </p:grpSpPr>
          <p:sp>
            <p:nvSpPr>
              <p:cNvPr id="10" name="Rectangle 9">
                <a:extLst>
                  <a:ext uri="{FF2B5EF4-FFF2-40B4-BE49-F238E27FC236}">
                    <a16:creationId xmlns:a16="http://schemas.microsoft.com/office/drawing/2014/main" id="{5688AF28-1F1E-5FE3-7B96-21818BE7A40D}"/>
                  </a:ext>
                </a:extLst>
              </p:cNvPr>
              <p:cNvSpPr/>
              <p:nvPr/>
            </p:nvSpPr>
            <p:spPr>
              <a:xfrm>
                <a:off x="6560598" y="1805923"/>
                <a:ext cx="5012924" cy="4587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fontAlgn="base"/>
                <a:r>
                  <a:rPr lang="en-US" sz="1200" b="0" i="0" dirty="0">
                    <a:solidFill>
                      <a:srgbClr val="0070C0"/>
                    </a:solidFill>
                    <a:effectLst/>
                  </a:rPr>
                  <a:t>Infrared</a:t>
                </a:r>
                <a:r>
                  <a:rPr lang="en-US" sz="1200" b="0" i="0" dirty="0">
                    <a:solidFill>
                      <a:srgbClr val="313131"/>
                    </a:solidFill>
                    <a:effectLst/>
                  </a:rPr>
                  <a:t>: Infrared radiation is thermal radiation that carries heat. They are used in many infrared devices and remote sensing for weather conditions.</a:t>
                </a:r>
              </a:p>
            </p:txBody>
          </p:sp>
          <p:sp>
            <p:nvSpPr>
              <p:cNvPr id="11" name="Oval 10">
                <a:extLst>
                  <a:ext uri="{FF2B5EF4-FFF2-40B4-BE49-F238E27FC236}">
                    <a16:creationId xmlns:a16="http://schemas.microsoft.com/office/drawing/2014/main" id="{893B3CF2-2AF2-C17F-65CB-5FB70820A6DC}"/>
                  </a:ext>
                </a:extLst>
              </p:cNvPr>
              <p:cNvSpPr/>
              <p:nvPr/>
            </p:nvSpPr>
            <p:spPr>
              <a:xfrm>
                <a:off x="6232124" y="1852428"/>
                <a:ext cx="365760" cy="3657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3</a:t>
                </a:r>
              </a:p>
            </p:txBody>
          </p:sp>
        </p:grpSp>
        <p:grpSp>
          <p:nvGrpSpPr>
            <p:cNvPr id="12" name="Group 11">
              <a:extLst>
                <a:ext uri="{FF2B5EF4-FFF2-40B4-BE49-F238E27FC236}">
                  <a16:creationId xmlns:a16="http://schemas.microsoft.com/office/drawing/2014/main" id="{F4C50A05-37E1-E176-EC92-8D4041D3DF2B}"/>
                </a:ext>
              </a:extLst>
            </p:cNvPr>
            <p:cNvGrpSpPr/>
            <p:nvPr/>
          </p:nvGrpSpPr>
          <p:grpSpPr>
            <a:xfrm>
              <a:off x="7345372" y="3725645"/>
              <a:ext cx="4330080" cy="371909"/>
              <a:chOff x="6232124" y="1805923"/>
              <a:chExt cx="5341398" cy="458771"/>
            </a:xfrm>
          </p:grpSpPr>
          <p:sp>
            <p:nvSpPr>
              <p:cNvPr id="13" name="Rectangle 12">
                <a:extLst>
                  <a:ext uri="{FF2B5EF4-FFF2-40B4-BE49-F238E27FC236}">
                    <a16:creationId xmlns:a16="http://schemas.microsoft.com/office/drawing/2014/main" id="{C7B3C335-EFFD-5875-648B-C5E1F53C007C}"/>
                  </a:ext>
                </a:extLst>
              </p:cNvPr>
              <p:cNvSpPr/>
              <p:nvPr/>
            </p:nvSpPr>
            <p:spPr>
              <a:xfrm>
                <a:off x="6560598" y="1805923"/>
                <a:ext cx="5012924" cy="4587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fontAlgn="base"/>
                <a:r>
                  <a:rPr lang="en-US" sz="1200" b="0" i="0" dirty="0">
                    <a:solidFill>
                      <a:srgbClr val="0070C0"/>
                    </a:solidFill>
                    <a:effectLst/>
                  </a:rPr>
                  <a:t>Visible Light</a:t>
                </a:r>
                <a:r>
                  <a:rPr lang="en-US" sz="1200" b="0" i="0" dirty="0">
                    <a:solidFill>
                      <a:srgbClr val="313131"/>
                    </a:solidFill>
                    <a:effectLst/>
                  </a:rPr>
                  <a:t>: Light is the only part of the electromagnetic spectrum that is visible to the human eye.</a:t>
                </a:r>
              </a:p>
            </p:txBody>
          </p:sp>
          <p:sp>
            <p:nvSpPr>
              <p:cNvPr id="14" name="Oval 13">
                <a:extLst>
                  <a:ext uri="{FF2B5EF4-FFF2-40B4-BE49-F238E27FC236}">
                    <a16:creationId xmlns:a16="http://schemas.microsoft.com/office/drawing/2014/main" id="{A7A92012-B460-15F0-3ED5-AA114F1DC403}"/>
                  </a:ext>
                </a:extLst>
              </p:cNvPr>
              <p:cNvSpPr/>
              <p:nvPr/>
            </p:nvSpPr>
            <p:spPr>
              <a:xfrm>
                <a:off x="6232124" y="1852428"/>
                <a:ext cx="365760" cy="3657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4</a:t>
                </a:r>
              </a:p>
            </p:txBody>
          </p:sp>
        </p:grpSp>
        <p:grpSp>
          <p:nvGrpSpPr>
            <p:cNvPr id="15" name="Group 14">
              <a:extLst>
                <a:ext uri="{FF2B5EF4-FFF2-40B4-BE49-F238E27FC236}">
                  <a16:creationId xmlns:a16="http://schemas.microsoft.com/office/drawing/2014/main" id="{95024446-E963-ED01-D927-BC988A52FA44}"/>
                </a:ext>
              </a:extLst>
            </p:cNvPr>
            <p:cNvGrpSpPr/>
            <p:nvPr/>
          </p:nvGrpSpPr>
          <p:grpSpPr>
            <a:xfrm>
              <a:off x="7345372" y="4242889"/>
              <a:ext cx="4330080" cy="371909"/>
              <a:chOff x="6232124" y="1805923"/>
              <a:chExt cx="5341398" cy="458771"/>
            </a:xfrm>
          </p:grpSpPr>
          <p:sp>
            <p:nvSpPr>
              <p:cNvPr id="16" name="Rectangle 15">
                <a:extLst>
                  <a:ext uri="{FF2B5EF4-FFF2-40B4-BE49-F238E27FC236}">
                    <a16:creationId xmlns:a16="http://schemas.microsoft.com/office/drawing/2014/main" id="{319868BD-E0E2-8254-3F15-09C51CBCDFCC}"/>
                  </a:ext>
                </a:extLst>
              </p:cNvPr>
              <p:cNvSpPr/>
              <p:nvPr/>
            </p:nvSpPr>
            <p:spPr>
              <a:xfrm>
                <a:off x="6560598" y="1805923"/>
                <a:ext cx="5012924" cy="4587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Ultraviolet</a:t>
                </a:r>
                <a:r>
                  <a:rPr lang="en-US" sz="1200" dirty="0">
                    <a:solidFill>
                      <a:schemeClr val="tx1"/>
                    </a:solidFill>
                  </a:rPr>
                  <a:t>: Ultraviolet light is emitted by the sun and is responsible for sunburn.</a:t>
                </a:r>
              </a:p>
            </p:txBody>
          </p:sp>
          <p:sp>
            <p:nvSpPr>
              <p:cNvPr id="17" name="Oval 16">
                <a:extLst>
                  <a:ext uri="{FF2B5EF4-FFF2-40B4-BE49-F238E27FC236}">
                    <a16:creationId xmlns:a16="http://schemas.microsoft.com/office/drawing/2014/main" id="{7966625D-CA96-8EC1-BFDD-2CCBFDA68D92}"/>
                  </a:ext>
                </a:extLst>
              </p:cNvPr>
              <p:cNvSpPr/>
              <p:nvPr/>
            </p:nvSpPr>
            <p:spPr>
              <a:xfrm>
                <a:off x="6232124" y="1852428"/>
                <a:ext cx="365760" cy="3657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5</a:t>
                </a:r>
              </a:p>
            </p:txBody>
          </p:sp>
        </p:grpSp>
        <p:grpSp>
          <p:nvGrpSpPr>
            <p:cNvPr id="18" name="Group 17">
              <a:extLst>
                <a:ext uri="{FF2B5EF4-FFF2-40B4-BE49-F238E27FC236}">
                  <a16:creationId xmlns:a16="http://schemas.microsoft.com/office/drawing/2014/main" id="{AA5545D7-E4AB-B9EE-4531-67A28516E4F8}"/>
                </a:ext>
              </a:extLst>
            </p:cNvPr>
            <p:cNvGrpSpPr/>
            <p:nvPr/>
          </p:nvGrpSpPr>
          <p:grpSpPr>
            <a:xfrm>
              <a:off x="7345372" y="4760132"/>
              <a:ext cx="4330080" cy="371909"/>
              <a:chOff x="6232124" y="1805923"/>
              <a:chExt cx="5341398" cy="458771"/>
            </a:xfrm>
          </p:grpSpPr>
          <p:sp>
            <p:nvSpPr>
              <p:cNvPr id="19" name="Rectangle 18">
                <a:extLst>
                  <a:ext uri="{FF2B5EF4-FFF2-40B4-BE49-F238E27FC236}">
                    <a16:creationId xmlns:a16="http://schemas.microsoft.com/office/drawing/2014/main" id="{D3AF10EE-9535-9251-110E-750AED74E7E6}"/>
                  </a:ext>
                </a:extLst>
              </p:cNvPr>
              <p:cNvSpPr/>
              <p:nvPr/>
            </p:nvSpPr>
            <p:spPr>
              <a:xfrm>
                <a:off x="6560598" y="1805923"/>
                <a:ext cx="5012924" cy="4587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X-rays</a:t>
                </a:r>
                <a:r>
                  <a:rPr lang="en-US" sz="1200" dirty="0">
                    <a:solidFill>
                      <a:schemeClr val="tx1"/>
                    </a:solidFill>
                  </a:rPr>
                  <a:t>: X-rays are used for medical purposes. They can penetrate through the skin and tissue and reveal a detailed structure of the interior.</a:t>
                </a:r>
              </a:p>
            </p:txBody>
          </p:sp>
          <p:sp>
            <p:nvSpPr>
              <p:cNvPr id="20" name="Oval 19">
                <a:extLst>
                  <a:ext uri="{FF2B5EF4-FFF2-40B4-BE49-F238E27FC236}">
                    <a16:creationId xmlns:a16="http://schemas.microsoft.com/office/drawing/2014/main" id="{5BF0344A-D220-88A7-26CF-0EFC0CA30291}"/>
                  </a:ext>
                </a:extLst>
              </p:cNvPr>
              <p:cNvSpPr/>
              <p:nvPr/>
            </p:nvSpPr>
            <p:spPr>
              <a:xfrm>
                <a:off x="6232124" y="1852428"/>
                <a:ext cx="365760" cy="3657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6</a:t>
                </a:r>
              </a:p>
            </p:txBody>
          </p:sp>
        </p:grpSp>
        <p:grpSp>
          <p:nvGrpSpPr>
            <p:cNvPr id="21" name="Group 20">
              <a:extLst>
                <a:ext uri="{FF2B5EF4-FFF2-40B4-BE49-F238E27FC236}">
                  <a16:creationId xmlns:a16="http://schemas.microsoft.com/office/drawing/2014/main" id="{E3891E7C-F6A2-3051-CE15-5A841A6FBC98}"/>
                </a:ext>
              </a:extLst>
            </p:cNvPr>
            <p:cNvGrpSpPr/>
            <p:nvPr/>
          </p:nvGrpSpPr>
          <p:grpSpPr>
            <a:xfrm>
              <a:off x="7345372" y="5366275"/>
              <a:ext cx="4330080" cy="371909"/>
              <a:chOff x="6232124" y="1805923"/>
              <a:chExt cx="5341398" cy="458771"/>
            </a:xfrm>
          </p:grpSpPr>
          <p:sp>
            <p:nvSpPr>
              <p:cNvPr id="22" name="Rectangle 21">
                <a:extLst>
                  <a:ext uri="{FF2B5EF4-FFF2-40B4-BE49-F238E27FC236}">
                    <a16:creationId xmlns:a16="http://schemas.microsoft.com/office/drawing/2014/main" id="{EBEE11E8-0BD4-6802-66EF-D590F7BC8709}"/>
                  </a:ext>
                </a:extLst>
              </p:cNvPr>
              <p:cNvSpPr/>
              <p:nvPr/>
            </p:nvSpPr>
            <p:spPr>
              <a:xfrm>
                <a:off x="6560598" y="1805923"/>
                <a:ext cx="5012924" cy="4587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rgbClr val="0070C0"/>
                    </a:solidFill>
                  </a:rPr>
                  <a:t>Gamma Rays</a:t>
                </a:r>
                <a:r>
                  <a:rPr lang="en-US" sz="1200" dirty="0">
                    <a:solidFill>
                      <a:schemeClr val="tx1"/>
                    </a:solidFill>
                  </a:rPr>
                  <a:t>: Distant astronomical bodies emit high energy gamma rays. They are also produced in the laboratory by bombarding subatomic particles with protons and neutrons and during a nuclear explosion.</a:t>
                </a:r>
              </a:p>
            </p:txBody>
          </p:sp>
          <p:sp>
            <p:nvSpPr>
              <p:cNvPr id="23" name="Oval 22">
                <a:extLst>
                  <a:ext uri="{FF2B5EF4-FFF2-40B4-BE49-F238E27FC236}">
                    <a16:creationId xmlns:a16="http://schemas.microsoft.com/office/drawing/2014/main" id="{234ECFBE-0CF4-D2F3-9763-9D1AD554230D}"/>
                  </a:ext>
                </a:extLst>
              </p:cNvPr>
              <p:cNvSpPr/>
              <p:nvPr/>
            </p:nvSpPr>
            <p:spPr>
              <a:xfrm>
                <a:off x="6232124" y="1852428"/>
                <a:ext cx="365760" cy="365760"/>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7</a:t>
                </a:r>
              </a:p>
            </p:txBody>
          </p:sp>
        </p:grpSp>
      </p:grpSp>
      <p:pic>
        <p:nvPicPr>
          <p:cNvPr id="45" name="Picture 44" descr="A screenshot of a video game&#10;&#10;AI-generated content may be incorrect.">
            <a:extLst>
              <a:ext uri="{FF2B5EF4-FFF2-40B4-BE49-F238E27FC236}">
                <a16:creationId xmlns:a16="http://schemas.microsoft.com/office/drawing/2014/main" id="{8F238029-E090-500B-A1E6-6D2A1223E70F}"/>
              </a:ext>
            </a:extLst>
          </p:cNvPr>
          <p:cNvPicPr>
            <a:picLocks noChangeAspect="1"/>
          </p:cNvPicPr>
          <p:nvPr/>
        </p:nvPicPr>
        <p:blipFill>
          <a:blip r:embed="rId3"/>
          <a:srcRect t="31688" b="1"/>
          <a:stretch>
            <a:fillRect/>
          </a:stretch>
        </p:blipFill>
        <p:spPr>
          <a:xfrm>
            <a:off x="355600" y="3190876"/>
            <a:ext cx="6616608" cy="2681808"/>
          </a:xfrm>
          <a:prstGeom prst="rect">
            <a:avLst/>
          </a:prstGeom>
        </p:spPr>
      </p:pic>
      <p:pic>
        <p:nvPicPr>
          <p:cNvPr id="55" name="Picture 54">
            <a:extLst>
              <a:ext uri="{FF2B5EF4-FFF2-40B4-BE49-F238E27FC236}">
                <a16:creationId xmlns:a16="http://schemas.microsoft.com/office/drawing/2014/main" id="{7E3C5897-4232-D72B-46D2-B4FBB3734D0E}"/>
              </a:ext>
            </a:extLst>
          </p:cNvPr>
          <p:cNvPicPr>
            <a:picLocks noChangeAspect="1"/>
          </p:cNvPicPr>
          <p:nvPr/>
        </p:nvPicPr>
        <p:blipFill>
          <a:blip r:embed="rId4"/>
          <a:stretch>
            <a:fillRect/>
          </a:stretch>
        </p:blipFill>
        <p:spPr>
          <a:xfrm>
            <a:off x="1249628" y="5759700"/>
            <a:ext cx="5584557" cy="465380"/>
          </a:xfrm>
          <a:prstGeom prst="rect">
            <a:avLst/>
          </a:prstGeom>
        </p:spPr>
      </p:pic>
      <p:sp>
        <p:nvSpPr>
          <p:cNvPr id="56" name="TextBox 55">
            <a:extLst>
              <a:ext uri="{FF2B5EF4-FFF2-40B4-BE49-F238E27FC236}">
                <a16:creationId xmlns:a16="http://schemas.microsoft.com/office/drawing/2014/main" id="{054292F0-C0A4-6CCC-7DDB-AA5AFC07C008}"/>
              </a:ext>
            </a:extLst>
          </p:cNvPr>
          <p:cNvSpPr txBox="1"/>
          <p:nvPr/>
        </p:nvSpPr>
        <p:spPr>
          <a:xfrm>
            <a:off x="1396375" y="4731028"/>
            <a:ext cx="495649" cy="230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spAutoFit/>
          </a:bodyPr>
          <a:lstStyle/>
          <a:p>
            <a:pPr algn="l"/>
            <a:r>
              <a:rPr lang="en-GB" sz="900" dirty="0">
                <a:solidFill>
                  <a:schemeClr val="tx1"/>
                </a:solidFill>
              </a:rPr>
              <a:t>10 kHz</a:t>
            </a:r>
          </a:p>
        </p:txBody>
      </p:sp>
      <p:sp>
        <p:nvSpPr>
          <p:cNvPr id="57" name="TextBox 56">
            <a:extLst>
              <a:ext uri="{FF2B5EF4-FFF2-40B4-BE49-F238E27FC236}">
                <a16:creationId xmlns:a16="http://schemas.microsoft.com/office/drawing/2014/main" id="{42F975EA-1F9B-1DE3-09E6-F18AE42ABDFF}"/>
              </a:ext>
            </a:extLst>
          </p:cNvPr>
          <p:cNvSpPr txBox="1"/>
          <p:nvPr/>
        </p:nvSpPr>
        <p:spPr>
          <a:xfrm>
            <a:off x="2228715" y="4731028"/>
            <a:ext cx="599844" cy="230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spAutoFit/>
          </a:bodyPr>
          <a:lstStyle/>
          <a:p>
            <a:pPr algn="l"/>
            <a:r>
              <a:rPr lang="en-GB" sz="900" dirty="0">
                <a:solidFill>
                  <a:schemeClr val="tx1"/>
                </a:solidFill>
              </a:rPr>
              <a:t>100 MHz</a:t>
            </a:r>
          </a:p>
        </p:txBody>
      </p:sp>
      <p:sp>
        <p:nvSpPr>
          <p:cNvPr id="58" name="TextBox 57">
            <a:extLst>
              <a:ext uri="{FF2B5EF4-FFF2-40B4-BE49-F238E27FC236}">
                <a16:creationId xmlns:a16="http://schemas.microsoft.com/office/drawing/2014/main" id="{B9987967-2AB1-F0B3-4CC2-E6F8D741B0BF}"/>
              </a:ext>
            </a:extLst>
          </p:cNvPr>
          <p:cNvSpPr txBox="1"/>
          <p:nvPr/>
        </p:nvSpPr>
        <p:spPr>
          <a:xfrm>
            <a:off x="3263058" y="4731028"/>
            <a:ext cx="415498" cy="230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spAutoFit/>
          </a:bodyPr>
          <a:lstStyle/>
          <a:p>
            <a:pPr algn="l"/>
            <a:r>
              <a:rPr lang="en-GB" sz="900" dirty="0">
                <a:solidFill>
                  <a:schemeClr val="tx1"/>
                </a:solidFill>
              </a:rPr>
              <a:t>1THz</a:t>
            </a:r>
          </a:p>
        </p:txBody>
      </p:sp>
      <p:sp>
        <p:nvSpPr>
          <p:cNvPr id="59" name="TextBox 58">
            <a:extLst>
              <a:ext uri="{FF2B5EF4-FFF2-40B4-BE49-F238E27FC236}">
                <a16:creationId xmlns:a16="http://schemas.microsoft.com/office/drawing/2014/main" id="{ACF9C509-3554-348E-B056-613BBF465A55}"/>
              </a:ext>
            </a:extLst>
          </p:cNvPr>
          <p:cNvSpPr txBox="1"/>
          <p:nvPr/>
        </p:nvSpPr>
        <p:spPr>
          <a:xfrm>
            <a:off x="4308665" y="4731028"/>
            <a:ext cx="418704" cy="230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spAutoFit/>
          </a:bodyPr>
          <a:lstStyle/>
          <a:p>
            <a:pPr algn="l"/>
            <a:r>
              <a:rPr lang="en-GB" sz="900" dirty="0">
                <a:solidFill>
                  <a:schemeClr val="tx1"/>
                </a:solidFill>
              </a:rPr>
              <a:t>1PHz</a:t>
            </a:r>
          </a:p>
        </p:txBody>
      </p:sp>
      <p:sp>
        <p:nvSpPr>
          <p:cNvPr id="60" name="TextBox 59">
            <a:extLst>
              <a:ext uri="{FF2B5EF4-FFF2-40B4-BE49-F238E27FC236}">
                <a16:creationId xmlns:a16="http://schemas.microsoft.com/office/drawing/2014/main" id="{E5BA7944-FB4B-BB04-42DA-6A1FE88011DF}"/>
              </a:ext>
            </a:extLst>
          </p:cNvPr>
          <p:cNvSpPr txBox="1"/>
          <p:nvPr/>
        </p:nvSpPr>
        <p:spPr>
          <a:xfrm>
            <a:off x="5526482" y="4731028"/>
            <a:ext cx="415498" cy="230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spAutoFit/>
          </a:bodyPr>
          <a:lstStyle/>
          <a:p>
            <a:pPr algn="l"/>
            <a:r>
              <a:rPr lang="en-GB" sz="900" dirty="0">
                <a:solidFill>
                  <a:schemeClr val="tx1"/>
                </a:solidFill>
              </a:rPr>
              <a:t>1EHz</a:t>
            </a:r>
          </a:p>
        </p:txBody>
      </p:sp>
      <p:sp>
        <p:nvSpPr>
          <p:cNvPr id="62" name="TextBox 61">
            <a:extLst>
              <a:ext uri="{FF2B5EF4-FFF2-40B4-BE49-F238E27FC236}">
                <a16:creationId xmlns:a16="http://schemas.microsoft.com/office/drawing/2014/main" id="{6C159B8A-E21D-8910-4A23-3DA8745D4D1E}"/>
              </a:ext>
            </a:extLst>
          </p:cNvPr>
          <p:cNvSpPr txBox="1"/>
          <p:nvPr/>
        </p:nvSpPr>
        <p:spPr>
          <a:xfrm>
            <a:off x="4873213" y="4731028"/>
            <a:ext cx="476412" cy="230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spAutoFit/>
          </a:bodyPr>
          <a:lstStyle/>
          <a:p>
            <a:pPr algn="l"/>
            <a:r>
              <a:rPr lang="en-GB" sz="900" dirty="0">
                <a:solidFill>
                  <a:schemeClr val="tx1"/>
                </a:solidFill>
              </a:rPr>
              <a:t>10PHz</a:t>
            </a:r>
          </a:p>
        </p:txBody>
      </p:sp>
      <p:sp>
        <p:nvSpPr>
          <p:cNvPr id="63" name="TextBox 62">
            <a:extLst>
              <a:ext uri="{FF2B5EF4-FFF2-40B4-BE49-F238E27FC236}">
                <a16:creationId xmlns:a16="http://schemas.microsoft.com/office/drawing/2014/main" id="{1819AA38-6256-D8A9-5EDA-0AA95E79EA8A}"/>
              </a:ext>
            </a:extLst>
          </p:cNvPr>
          <p:cNvSpPr txBox="1"/>
          <p:nvPr/>
        </p:nvSpPr>
        <p:spPr>
          <a:xfrm>
            <a:off x="6182838" y="4731028"/>
            <a:ext cx="530915" cy="230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spAutoFit/>
          </a:bodyPr>
          <a:lstStyle/>
          <a:p>
            <a:pPr algn="l"/>
            <a:r>
              <a:rPr lang="en-GB" sz="900" dirty="0">
                <a:solidFill>
                  <a:schemeClr val="tx1"/>
                </a:solidFill>
              </a:rPr>
              <a:t>100EHz</a:t>
            </a:r>
          </a:p>
        </p:txBody>
      </p:sp>
      <p:sp>
        <p:nvSpPr>
          <p:cNvPr id="2048" name="TextBox 2047">
            <a:extLst>
              <a:ext uri="{FF2B5EF4-FFF2-40B4-BE49-F238E27FC236}">
                <a16:creationId xmlns:a16="http://schemas.microsoft.com/office/drawing/2014/main" id="{F48F9E08-3F2D-34CD-BCE4-256E2D4683A4}"/>
              </a:ext>
            </a:extLst>
          </p:cNvPr>
          <p:cNvSpPr txBox="1"/>
          <p:nvPr/>
        </p:nvSpPr>
        <p:spPr>
          <a:xfrm>
            <a:off x="1529562" y="2952321"/>
            <a:ext cx="388248" cy="230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spAutoFit/>
          </a:bodyPr>
          <a:lstStyle/>
          <a:p>
            <a:pPr algn="l"/>
            <a:r>
              <a:rPr lang="en-GB" sz="900" dirty="0">
                <a:solidFill>
                  <a:schemeClr val="tx1"/>
                </a:solidFill>
              </a:rPr>
              <a:t>1km</a:t>
            </a:r>
          </a:p>
        </p:txBody>
      </p:sp>
      <p:sp>
        <p:nvSpPr>
          <p:cNvPr id="2049" name="TextBox 2048">
            <a:extLst>
              <a:ext uri="{FF2B5EF4-FFF2-40B4-BE49-F238E27FC236}">
                <a16:creationId xmlns:a16="http://schemas.microsoft.com/office/drawing/2014/main" id="{423B7DEC-98F8-C32F-9455-ACBB08933783}"/>
              </a:ext>
            </a:extLst>
          </p:cNvPr>
          <p:cNvSpPr txBox="1"/>
          <p:nvPr/>
        </p:nvSpPr>
        <p:spPr>
          <a:xfrm>
            <a:off x="2607806" y="2952321"/>
            <a:ext cx="383438" cy="230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spAutoFit/>
          </a:bodyPr>
          <a:lstStyle/>
          <a:p>
            <a:pPr algn="l"/>
            <a:r>
              <a:rPr lang="en-GB" sz="900" dirty="0">
                <a:solidFill>
                  <a:schemeClr val="tx1"/>
                </a:solidFill>
              </a:rPr>
              <a:t>1cm</a:t>
            </a:r>
          </a:p>
        </p:txBody>
      </p:sp>
      <p:sp>
        <p:nvSpPr>
          <p:cNvPr id="2051" name="TextBox 2050">
            <a:extLst>
              <a:ext uri="{FF2B5EF4-FFF2-40B4-BE49-F238E27FC236}">
                <a16:creationId xmlns:a16="http://schemas.microsoft.com/office/drawing/2014/main" id="{F976882E-3221-4DAA-86DC-E53784E64B34}"/>
              </a:ext>
            </a:extLst>
          </p:cNvPr>
          <p:cNvSpPr txBox="1"/>
          <p:nvPr/>
        </p:nvSpPr>
        <p:spPr>
          <a:xfrm>
            <a:off x="3435738" y="2952321"/>
            <a:ext cx="453970" cy="230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spAutoFit/>
          </a:bodyPr>
          <a:lstStyle/>
          <a:p>
            <a:pPr algn="l"/>
            <a:r>
              <a:rPr lang="en-GB" sz="900" dirty="0">
                <a:solidFill>
                  <a:schemeClr val="tx1"/>
                </a:solidFill>
              </a:rPr>
              <a:t>10µm</a:t>
            </a:r>
          </a:p>
        </p:txBody>
      </p:sp>
      <p:sp>
        <p:nvSpPr>
          <p:cNvPr id="2052" name="TextBox 2051">
            <a:extLst>
              <a:ext uri="{FF2B5EF4-FFF2-40B4-BE49-F238E27FC236}">
                <a16:creationId xmlns:a16="http://schemas.microsoft.com/office/drawing/2014/main" id="{28A6C6A3-B113-F398-0677-EC51A00D6EBC}"/>
              </a:ext>
            </a:extLst>
          </p:cNvPr>
          <p:cNvSpPr txBox="1"/>
          <p:nvPr/>
        </p:nvSpPr>
        <p:spPr>
          <a:xfrm>
            <a:off x="4136859" y="2952321"/>
            <a:ext cx="511679" cy="230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spAutoFit/>
          </a:bodyPr>
          <a:lstStyle/>
          <a:p>
            <a:pPr algn="l"/>
            <a:r>
              <a:rPr lang="en-GB" sz="900" dirty="0">
                <a:solidFill>
                  <a:schemeClr val="tx1"/>
                </a:solidFill>
              </a:rPr>
              <a:t>500nm</a:t>
            </a:r>
          </a:p>
        </p:txBody>
      </p:sp>
      <p:sp>
        <p:nvSpPr>
          <p:cNvPr id="2053" name="TextBox 2052">
            <a:extLst>
              <a:ext uri="{FF2B5EF4-FFF2-40B4-BE49-F238E27FC236}">
                <a16:creationId xmlns:a16="http://schemas.microsoft.com/office/drawing/2014/main" id="{C26C022E-1048-D877-9167-C36DD665C8FF}"/>
              </a:ext>
            </a:extLst>
          </p:cNvPr>
          <p:cNvSpPr txBox="1"/>
          <p:nvPr/>
        </p:nvSpPr>
        <p:spPr>
          <a:xfrm>
            <a:off x="5489071" y="2952321"/>
            <a:ext cx="511679" cy="230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spAutoFit/>
          </a:bodyPr>
          <a:lstStyle/>
          <a:p>
            <a:pPr algn="l"/>
            <a:r>
              <a:rPr lang="en-GB" sz="900" dirty="0">
                <a:solidFill>
                  <a:schemeClr val="tx1"/>
                </a:solidFill>
              </a:rPr>
              <a:t>100pm</a:t>
            </a:r>
          </a:p>
        </p:txBody>
      </p:sp>
      <p:sp>
        <p:nvSpPr>
          <p:cNvPr id="2054" name="TextBox 2053">
            <a:extLst>
              <a:ext uri="{FF2B5EF4-FFF2-40B4-BE49-F238E27FC236}">
                <a16:creationId xmlns:a16="http://schemas.microsoft.com/office/drawing/2014/main" id="{7F19995F-B08C-2DB9-5405-2F0B0629D865}"/>
              </a:ext>
            </a:extLst>
          </p:cNvPr>
          <p:cNvSpPr txBox="1"/>
          <p:nvPr/>
        </p:nvSpPr>
        <p:spPr>
          <a:xfrm>
            <a:off x="4899473" y="2952321"/>
            <a:ext cx="453970" cy="230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spAutoFit/>
          </a:bodyPr>
          <a:lstStyle/>
          <a:p>
            <a:pPr algn="l"/>
            <a:r>
              <a:rPr lang="en-GB" sz="900" dirty="0">
                <a:solidFill>
                  <a:schemeClr val="tx1"/>
                </a:solidFill>
              </a:rPr>
              <a:t>10nm</a:t>
            </a:r>
          </a:p>
        </p:txBody>
      </p:sp>
      <p:sp>
        <p:nvSpPr>
          <p:cNvPr id="2055" name="TextBox 2054">
            <a:extLst>
              <a:ext uri="{FF2B5EF4-FFF2-40B4-BE49-F238E27FC236}">
                <a16:creationId xmlns:a16="http://schemas.microsoft.com/office/drawing/2014/main" id="{031045E7-3224-D655-64DA-394BAC6D6954}"/>
              </a:ext>
            </a:extLst>
          </p:cNvPr>
          <p:cNvSpPr txBox="1"/>
          <p:nvPr/>
        </p:nvSpPr>
        <p:spPr>
          <a:xfrm>
            <a:off x="6309769" y="2952321"/>
            <a:ext cx="396262" cy="23083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t">
            <a:spAutoFit/>
          </a:bodyPr>
          <a:lstStyle/>
          <a:p>
            <a:pPr algn="l"/>
            <a:r>
              <a:rPr lang="en-GB" sz="900" dirty="0">
                <a:solidFill>
                  <a:schemeClr val="tx1"/>
                </a:solidFill>
              </a:rPr>
              <a:t>1pm</a:t>
            </a:r>
          </a:p>
        </p:txBody>
      </p:sp>
      <p:pic>
        <p:nvPicPr>
          <p:cNvPr id="2057" name="Picture 2056" descr="A screenshot of a video game&#10;&#10;AI-generated content may be incorrect.">
            <a:extLst>
              <a:ext uri="{FF2B5EF4-FFF2-40B4-BE49-F238E27FC236}">
                <a16:creationId xmlns:a16="http://schemas.microsoft.com/office/drawing/2014/main" id="{61A7BBC8-23FD-B1CE-2543-6CE30BE58CF6}"/>
              </a:ext>
            </a:extLst>
          </p:cNvPr>
          <p:cNvPicPr>
            <a:picLocks noChangeAspect="1"/>
          </p:cNvPicPr>
          <p:nvPr/>
        </p:nvPicPr>
        <p:blipFill>
          <a:blip r:embed="rId3"/>
          <a:srcRect t="1" b="68297"/>
          <a:stretch>
            <a:fillRect/>
          </a:stretch>
        </p:blipFill>
        <p:spPr>
          <a:xfrm>
            <a:off x="355600" y="1742723"/>
            <a:ext cx="6616608" cy="1244567"/>
          </a:xfrm>
          <a:prstGeom prst="rect">
            <a:avLst/>
          </a:prstGeom>
        </p:spPr>
      </p:pic>
      <p:sp>
        <p:nvSpPr>
          <p:cNvPr id="2058" name="Rectangle 2057">
            <a:extLst>
              <a:ext uri="{FF2B5EF4-FFF2-40B4-BE49-F238E27FC236}">
                <a16:creationId xmlns:a16="http://schemas.microsoft.com/office/drawing/2014/main" id="{0E3227E7-C9BA-CEB8-10AB-FA71D621F54B}"/>
              </a:ext>
            </a:extLst>
          </p:cNvPr>
          <p:cNvSpPr/>
          <p:nvPr/>
        </p:nvSpPr>
        <p:spPr>
          <a:xfrm>
            <a:off x="698500" y="3060971"/>
            <a:ext cx="742950" cy="2308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6801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lstStyle/>
          <a:p>
            <a:r>
              <a:rPr lang="en-US" dirty="0"/>
              <a:t>The electromagnetic waves are propagated from the transmitter antenna to the receiver antenna in the following ways</a:t>
            </a:r>
          </a:p>
        </p:txBody>
      </p:sp>
      <p:sp>
        <p:nvSpPr>
          <p:cNvPr id="3" name="Rectangle 2">
            <a:extLst>
              <a:ext uri="{FF2B5EF4-FFF2-40B4-BE49-F238E27FC236}">
                <a16:creationId xmlns:a16="http://schemas.microsoft.com/office/drawing/2014/main" id="{BCD83514-BB9F-43B1-CB8B-3DC23625946A}"/>
              </a:ext>
            </a:extLst>
          </p:cNvPr>
          <p:cNvSpPr/>
          <p:nvPr/>
        </p:nvSpPr>
        <p:spPr>
          <a:xfrm>
            <a:off x="6697502" y="1899428"/>
            <a:ext cx="3994078" cy="2743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dirty="0">
                <a:solidFill>
                  <a:srgbClr val="0070C0"/>
                </a:solidFill>
              </a:rPr>
              <a:t>Ground waves</a:t>
            </a:r>
          </a:p>
        </p:txBody>
      </p:sp>
      <p:sp>
        <p:nvSpPr>
          <p:cNvPr id="4" name="Rectangle 3">
            <a:extLst>
              <a:ext uri="{FF2B5EF4-FFF2-40B4-BE49-F238E27FC236}">
                <a16:creationId xmlns:a16="http://schemas.microsoft.com/office/drawing/2014/main" id="{BEEC9893-2FC9-336F-E522-426C2C8C99C0}"/>
              </a:ext>
            </a:extLst>
          </p:cNvPr>
          <p:cNvSpPr/>
          <p:nvPr/>
        </p:nvSpPr>
        <p:spPr>
          <a:xfrm>
            <a:off x="6697096" y="4673062"/>
            <a:ext cx="3994078" cy="2743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dirty="0">
                <a:solidFill>
                  <a:srgbClr val="0070C0"/>
                </a:solidFill>
              </a:rPr>
              <a:t>Space waves</a:t>
            </a:r>
          </a:p>
        </p:txBody>
      </p:sp>
      <p:sp>
        <p:nvSpPr>
          <p:cNvPr id="5" name="Rectangle 4">
            <a:extLst>
              <a:ext uri="{FF2B5EF4-FFF2-40B4-BE49-F238E27FC236}">
                <a16:creationId xmlns:a16="http://schemas.microsoft.com/office/drawing/2014/main" id="{75A828C0-CCB1-53AF-DFAA-74C745A38BAF}"/>
              </a:ext>
            </a:extLst>
          </p:cNvPr>
          <p:cNvSpPr/>
          <p:nvPr/>
        </p:nvSpPr>
        <p:spPr>
          <a:xfrm>
            <a:off x="6696690" y="3192252"/>
            <a:ext cx="3994078" cy="2743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400" dirty="0">
                <a:solidFill>
                  <a:srgbClr val="0070C0"/>
                </a:solidFill>
              </a:rPr>
              <a:t>Sky waves</a:t>
            </a:r>
          </a:p>
        </p:txBody>
      </p:sp>
      <p:sp>
        <p:nvSpPr>
          <p:cNvPr id="6" name="Rectangle 5">
            <a:extLst>
              <a:ext uri="{FF2B5EF4-FFF2-40B4-BE49-F238E27FC236}">
                <a16:creationId xmlns:a16="http://schemas.microsoft.com/office/drawing/2014/main" id="{F382D31C-8B11-071E-E94B-59701FB8675D}"/>
              </a:ext>
            </a:extLst>
          </p:cNvPr>
          <p:cNvSpPr/>
          <p:nvPr/>
        </p:nvSpPr>
        <p:spPr>
          <a:xfrm>
            <a:off x="6097013" y="2284099"/>
            <a:ext cx="4995967" cy="9618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When the electromagnetic waves are propagated along the surface, the propagation is known as ground wave propagation.</a:t>
            </a:r>
          </a:p>
        </p:txBody>
      </p:sp>
      <p:sp>
        <p:nvSpPr>
          <p:cNvPr id="7" name="Rectangle 6">
            <a:extLst>
              <a:ext uri="{FF2B5EF4-FFF2-40B4-BE49-F238E27FC236}">
                <a16:creationId xmlns:a16="http://schemas.microsoft.com/office/drawing/2014/main" id="{38261110-4511-58E9-D550-ED50E0A81911}"/>
              </a:ext>
            </a:extLst>
          </p:cNvPr>
          <p:cNvSpPr/>
          <p:nvPr/>
        </p:nvSpPr>
        <p:spPr>
          <a:xfrm>
            <a:off x="6096000" y="5057733"/>
            <a:ext cx="4996980" cy="9618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When the electromagnetic waves propagate from the transmitter antenna to the receiver antenna without any reflection or refraction, the propagation is known as space wave propagation.</a:t>
            </a:r>
          </a:p>
        </p:txBody>
      </p:sp>
      <p:sp>
        <p:nvSpPr>
          <p:cNvPr id="8" name="Rectangle 7">
            <a:extLst>
              <a:ext uri="{FF2B5EF4-FFF2-40B4-BE49-F238E27FC236}">
                <a16:creationId xmlns:a16="http://schemas.microsoft.com/office/drawing/2014/main" id="{39F84C67-ECF6-1B98-0F5F-4E7BBDF432CE}"/>
              </a:ext>
            </a:extLst>
          </p:cNvPr>
          <p:cNvSpPr/>
          <p:nvPr/>
        </p:nvSpPr>
        <p:spPr>
          <a:xfrm>
            <a:off x="6096201" y="3576923"/>
            <a:ext cx="4995967" cy="9618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400" dirty="0">
                <a:solidFill>
                  <a:schemeClr val="tx1"/>
                </a:solidFill>
              </a:rPr>
              <a:t>When the electromagnetic waves are propagated through the sky and get reflected back to the earth from the ionosphere, the propagation is known as sky wave propagation.</a:t>
            </a:r>
          </a:p>
        </p:txBody>
      </p:sp>
      <p:pic>
        <p:nvPicPr>
          <p:cNvPr id="10" name="Picture 9" descr="A map of the earth with a plane&#10;&#10;AI-generated content may be incorrect.">
            <a:extLst>
              <a:ext uri="{FF2B5EF4-FFF2-40B4-BE49-F238E27FC236}">
                <a16:creationId xmlns:a16="http://schemas.microsoft.com/office/drawing/2014/main" id="{B994AADE-1EFF-6D9B-6C27-006D41916AB5}"/>
              </a:ext>
            </a:extLst>
          </p:cNvPr>
          <p:cNvPicPr>
            <a:picLocks noChangeAspect="1"/>
          </p:cNvPicPr>
          <p:nvPr/>
        </p:nvPicPr>
        <p:blipFill>
          <a:blip r:embed="rId3"/>
          <a:stretch>
            <a:fillRect/>
          </a:stretch>
        </p:blipFill>
        <p:spPr>
          <a:xfrm>
            <a:off x="838200" y="1827849"/>
            <a:ext cx="4249994" cy="4275726"/>
          </a:xfrm>
          <a:prstGeom prst="rect">
            <a:avLst/>
          </a:prstGeom>
        </p:spPr>
      </p:pic>
    </p:spTree>
    <p:extLst>
      <p:ext uri="{BB962C8B-B14F-4D97-AF65-F5344CB8AC3E}">
        <p14:creationId xmlns:p14="http://schemas.microsoft.com/office/powerpoint/2010/main" val="128096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lstStyle/>
          <a:p>
            <a:r>
              <a:rPr lang="en-US" dirty="0"/>
              <a:t>Ground waves propagate over the earth’s surface in low and medium frequencies.</a:t>
            </a:r>
          </a:p>
        </p:txBody>
      </p:sp>
      <p:sp>
        <p:nvSpPr>
          <p:cNvPr id="16" name="Rectangle 15">
            <a:extLst>
              <a:ext uri="{FF2B5EF4-FFF2-40B4-BE49-F238E27FC236}">
                <a16:creationId xmlns:a16="http://schemas.microsoft.com/office/drawing/2014/main" id="{EFB5E9B0-CCC1-62D8-67F6-8F34BED7DBCB}"/>
              </a:ext>
            </a:extLst>
          </p:cNvPr>
          <p:cNvSpPr/>
          <p:nvPr/>
        </p:nvSpPr>
        <p:spPr>
          <a:xfrm>
            <a:off x="620788" y="1938200"/>
            <a:ext cx="3200400" cy="2743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solidFill>
                  <a:srgbClr val="0070C0"/>
                </a:solidFill>
              </a:rPr>
              <a:t>Ground waves</a:t>
            </a:r>
          </a:p>
        </p:txBody>
      </p:sp>
      <p:sp>
        <p:nvSpPr>
          <p:cNvPr id="17" name="Rectangle 16">
            <a:extLst>
              <a:ext uri="{FF2B5EF4-FFF2-40B4-BE49-F238E27FC236}">
                <a16:creationId xmlns:a16="http://schemas.microsoft.com/office/drawing/2014/main" id="{37DFC6FF-7EE4-F7B5-B97A-EA25FD1E342C}"/>
              </a:ext>
            </a:extLst>
          </p:cNvPr>
          <p:cNvSpPr/>
          <p:nvPr/>
        </p:nvSpPr>
        <p:spPr>
          <a:xfrm>
            <a:off x="618422" y="2639739"/>
            <a:ext cx="4740731" cy="19100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Ground wave propagation is a type of radio propagation which is also known as a surface wave. </a:t>
            </a:r>
          </a:p>
          <a:p>
            <a:r>
              <a:rPr lang="en-US" sz="1200" dirty="0">
                <a:solidFill>
                  <a:schemeClr val="tx1"/>
                </a:solidFill>
              </a:rPr>
              <a:t>These are mainly used for transmission between the surface of the earth and the ionosphere. These are made up of several constituent waves.</a:t>
            </a:r>
          </a:p>
          <a:p>
            <a:endParaRPr lang="en-US" sz="1200" dirty="0">
              <a:solidFill>
                <a:schemeClr val="tx1"/>
              </a:solidFill>
            </a:endParaRPr>
          </a:p>
          <a:p>
            <a:r>
              <a:rPr lang="en-US" sz="1200" dirty="0">
                <a:solidFill>
                  <a:schemeClr val="tx1"/>
                </a:solidFill>
              </a:rPr>
              <a:t>It is known as a ground wave because it is the sum of the waves that are reflected by the earth’s surface or any hills. The waves follow the earth’s curvature, enabling them to cover beyond the horizon. Beyond the horizon, the waves get blocked by the earth’s curvature, and the signals are produced by the diffracted surface wave.</a:t>
            </a:r>
          </a:p>
        </p:txBody>
      </p:sp>
      <p:sp>
        <p:nvSpPr>
          <p:cNvPr id="18" name="Rectangle 17">
            <a:extLst>
              <a:ext uri="{FF2B5EF4-FFF2-40B4-BE49-F238E27FC236}">
                <a16:creationId xmlns:a16="http://schemas.microsoft.com/office/drawing/2014/main" id="{752C6039-0DFA-4F3C-0B1C-D7D47E5C3A58}"/>
              </a:ext>
            </a:extLst>
          </p:cNvPr>
          <p:cNvSpPr/>
          <p:nvPr/>
        </p:nvSpPr>
        <p:spPr>
          <a:xfrm>
            <a:off x="6175843" y="2639739"/>
            <a:ext cx="5410347" cy="29088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Advantages of Ground Wave Propagation</a:t>
            </a:r>
          </a:p>
          <a:p>
            <a:pPr marL="171450" indent="-171450">
              <a:buFont typeface="Wingdings" panose="05000000000000000000" pitchFamily="2" charset="2"/>
              <a:buChar char="§"/>
            </a:pPr>
            <a:r>
              <a:rPr lang="en-US" sz="1200" dirty="0">
                <a:solidFill>
                  <a:schemeClr val="tx1"/>
                </a:solidFill>
              </a:rPr>
              <a:t>These waves have the tendency to bend around the corners or obstructions during propagation which makes them more efficient and also, these are not affected by the change in atmospheric conditions.</a:t>
            </a: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Disadvantages of Ground Wave Propagation</a:t>
            </a:r>
          </a:p>
          <a:p>
            <a:pPr marL="171450" indent="-171450">
              <a:buFont typeface="Wingdings" panose="05000000000000000000" pitchFamily="2" charset="2"/>
              <a:buChar char="§"/>
            </a:pPr>
            <a:r>
              <a:rPr lang="en-US" sz="1200" dirty="0">
                <a:solidFill>
                  <a:schemeClr val="tx1"/>
                </a:solidFill>
              </a:rPr>
              <a:t>High-frequency waves cannot be transmitted as the energy losses are more because of the energy absorption in the earth’s atmosphere.</a:t>
            </a:r>
          </a:p>
          <a:p>
            <a:pPr marL="171450" indent="-171450">
              <a:buFont typeface="Wingdings" panose="05000000000000000000" pitchFamily="2" charset="2"/>
              <a:buChar char="§"/>
            </a:pPr>
            <a:r>
              <a:rPr lang="en-US" sz="1200" dirty="0">
                <a:solidFill>
                  <a:schemeClr val="tx1"/>
                </a:solidFill>
              </a:rPr>
              <a:t>These are used to cover short ranges and also involves attenuation of waves as they interact with the eddy currents produced by the surface of the earth.</a:t>
            </a: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Applications Ground Wave Propagation</a:t>
            </a:r>
          </a:p>
          <a:p>
            <a:pPr marL="171450" indent="-171450">
              <a:buFont typeface="Wingdings" panose="05000000000000000000" pitchFamily="2" charset="2"/>
              <a:buChar char="§"/>
            </a:pPr>
            <a:r>
              <a:rPr lang="en-US" sz="1200" dirty="0">
                <a:solidFill>
                  <a:schemeClr val="tx1"/>
                </a:solidFill>
              </a:rPr>
              <a:t>These can be used for one-way communication from the military to submerged submarines as they penetrate to a significant depth into seawater.</a:t>
            </a:r>
          </a:p>
          <a:p>
            <a:pPr marL="171450" indent="-171450">
              <a:buFont typeface="Wingdings" panose="05000000000000000000" pitchFamily="2" charset="2"/>
              <a:buChar char="§"/>
            </a:pPr>
            <a:r>
              <a:rPr lang="en-US" sz="1200" dirty="0">
                <a:solidFill>
                  <a:schemeClr val="tx1"/>
                </a:solidFill>
              </a:rPr>
              <a:t>AM broadcasting can be done with the help of ground waves.</a:t>
            </a:r>
          </a:p>
        </p:txBody>
      </p:sp>
    </p:spTree>
    <p:extLst>
      <p:ext uri="{BB962C8B-B14F-4D97-AF65-F5344CB8AC3E}">
        <p14:creationId xmlns:p14="http://schemas.microsoft.com/office/powerpoint/2010/main" val="194101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lstStyle/>
          <a:p>
            <a:r>
              <a:rPr lang="en-US" dirty="0"/>
              <a:t>Sky waves are either the reflected or refracted back waves to the earth from the ionosphere, which is an electrically charged layer of the upper atmosphere</a:t>
            </a:r>
          </a:p>
        </p:txBody>
      </p:sp>
      <p:sp>
        <p:nvSpPr>
          <p:cNvPr id="4" name="Rectangle 3">
            <a:extLst>
              <a:ext uri="{FF2B5EF4-FFF2-40B4-BE49-F238E27FC236}">
                <a16:creationId xmlns:a16="http://schemas.microsoft.com/office/drawing/2014/main" id="{1D846F2A-063A-7713-42C9-597FF9A5C4BB}"/>
              </a:ext>
            </a:extLst>
          </p:cNvPr>
          <p:cNvSpPr/>
          <p:nvPr/>
        </p:nvSpPr>
        <p:spPr>
          <a:xfrm>
            <a:off x="618422" y="2639739"/>
            <a:ext cx="4740731" cy="19100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Medium and shortwave frequencies can be refracted back to earth which is beyond the horizon, which makes them useful in the transcontinental transmission of the waves.</a:t>
            </a:r>
          </a:p>
          <a:p>
            <a:endParaRPr lang="en-US" sz="1200" dirty="0">
              <a:solidFill>
                <a:schemeClr val="tx1"/>
              </a:solidFill>
            </a:endParaRPr>
          </a:p>
          <a:p>
            <a:r>
              <a:rPr lang="en-US" sz="1200" dirty="0">
                <a:solidFill>
                  <a:schemeClr val="tx1"/>
                </a:solidFill>
              </a:rPr>
              <a:t>Critical frequency is defined as the maximum frequency at which the total internal reflection takes place from the ionosphere.</a:t>
            </a:r>
          </a:p>
          <a:p>
            <a:endParaRPr lang="en-US" sz="1200" dirty="0">
              <a:solidFill>
                <a:schemeClr val="tx1"/>
              </a:solidFill>
            </a:endParaRPr>
          </a:p>
          <a:p>
            <a:r>
              <a:rPr lang="en-US" sz="1200" dirty="0">
                <a:solidFill>
                  <a:schemeClr val="tx1"/>
                </a:solidFill>
              </a:rPr>
              <a:t>Skip distance is the minimum distance between the earth’s surface and the radio signal’s transmission point. </a:t>
            </a:r>
          </a:p>
        </p:txBody>
      </p:sp>
      <p:sp>
        <p:nvSpPr>
          <p:cNvPr id="5" name="Rectangle 4">
            <a:extLst>
              <a:ext uri="{FF2B5EF4-FFF2-40B4-BE49-F238E27FC236}">
                <a16:creationId xmlns:a16="http://schemas.microsoft.com/office/drawing/2014/main" id="{FCE14515-D195-6926-6995-2BB1B5324BFB}"/>
              </a:ext>
            </a:extLst>
          </p:cNvPr>
          <p:cNvSpPr/>
          <p:nvPr/>
        </p:nvSpPr>
        <p:spPr>
          <a:xfrm>
            <a:off x="6175843" y="2639739"/>
            <a:ext cx="5410347" cy="19100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Skywave propagation applications:</a:t>
            </a:r>
          </a:p>
          <a:p>
            <a:pPr marL="171450" indent="-171450">
              <a:buFont typeface="Wingdings" panose="05000000000000000000" pitchFamily="2" charset="2"/>
              <a:buChar char="§"/>
            </a:pPr>
            <a:r>
              <a:rPr lang="en-US" sz="1200" dirty="0">
                <a:solidFill>
                  <a:schemeClr val="tx1"/>
                </a:solidFill>
              </a:rPr>
              <a:t>Satellite communications take place with the help of skywave propagation as it is dependent on the upper atmospheric conditions</a:t>
            </a:r>
          </a:p>
          <a:p>
            <a:pPr marL="171450" indent="-171450">
              <a:buFont typeface="Wingdings" panose="05000000000000000000" pitchFamily="2" charset="2"/>
              <a:buChar char="§"/>
            </a:pPr>
            <a:r>
              <a:rPr lang="en-US" sz="1200" dirty="0">
                <a:solidFill>
                  <a:schemeClr val="tx1"/>
                </a:solidFill>
              </a:rPr>
              <a:t>Mobile communications</a:t>
            </a:r>
          </a:p>
        </p:txBody>
      </p:sp>
      <p:sp>
        <p:nvSpPr>
          <p:cNvPr id="8" name="Rectangle 7">
            <a:extLst>
              <a:ext uri="{FF2B5EF4-FFF2-40B4-BE49-F238E27FC236}">
                <a16:creationId xmlns:a16="http://schemas.microsoft.com/office/drawing/2014/main" id="{09D63C5E-6C2B-AF6E-4203-6303B0B3995B}"/>
              </a:ext>
            </a:extLst>
          </p:cNvPr>
          <p:cNvSpPr/>
          <p:nvPr/>
        </p:nvSpPr>
        <p:spPr>
          <a:xfrm>
            <a:off x="620788" y="1938200"/>
            <a:ext cx="3200400" cy="2743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solidFill>
                  <a:srgbClr val="0070C0"/>
                </a:solidFill>
              </a:rPr>
              <a:t>Sky waves</a:t>
            </a:r>
          </a:p>
        </p:txBody>
      </p:sp>
    </p:spTree>
    <p:extLst>
      <p:ext uri="{BB962C8B-B14F-4D97-AF65-F5344CB8AC3E}">
        <p14:creationId xmlns:p14="http://schemas.microsoft.com/office/powerpoint/2010/main" val="218609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normAutofit fontScale="90000"/>
          </a:bodyPr>
          <a:lstStyle/>
          <a:p>
            <a:r>
              <a:rPr lang="en-US" dirty="0"/>
              <a:t>When the electromagnetic waves propagate from the transmitter antenna to the receiver antenna without any reflection or refraction, the propagation is known as space wave propagation</a:t>
            </a:r>
          </a:p>
        </p:txBody>
      </p:sp>
      <p:sp>
        <p:nvSpPr>
          <p:cNvPr id="11" name="Rectangle 10">
            <a:extLst>
              <a:ext uri="{FF2B5EF4-FFF2-40B4-BE49-F238E27FC236}">
                <a16:creationId xmlns:a16="http://schemas.microsoft.com/office/drawing/2014/main" id="{A50F568D-3859-89A8-0AC4-167E6FFA2BDE}"/>
              </a:ext>
            </a:extLst>
          </p:cNvPr>
          <p:cNvSpPr/>
          <p:nvPr/>
        </p:nvSpPr>
        <p:spPr>
          <a:xfrm>
            <a:off x="618422" y="2639739"/>
            <a:ext cx="4740731" cy="19100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Space wave propagation is defined for the radio waves that occur within the 20km of the atmosphere </a:t>
            </a:r>
            <a:r>
              <a:rPr lang="en-US" sz="1200" dirty="0" err="1">
                <a:solidFill>
                  <a:schemeClr val="tx1"/>
                </a:solidFill>
              </a:rPr>
              <a:t>ie</a:t>
            </a:r>
            <a:r>
              <a:rPr lang="en-US" sz="1200" dirty="0">
                <a:solidFill>
                  <a:schemeClr val="tx1"/>
                </a:solidFill>
              </a:rPr>
              <a:t>; troposphere, comprising of a direct and reflected waves. These waves are also known as tropospheric propagation as they can travel directly from the earth’s surface to the troposphere surface of the earth. It is also known as a line of sight propagation as the signals are sent in a straight line from the transmitter to the receiver.</a:t>
            </a:r>
          </a:p>
        </p:txBody>
      </p:sp>
      <p:sp>
        <p:nvSpPr>
          <p:cNvPr id="12" name="Rectangle 11">
            <a:extLst>
              <a:ext uri="{FF2B5EF4-FFF2-40B4-BE49-F238E27FC236}">
                <a16:creationId xmlns:a16="http://schemas.microsoft.com/office/drawing/2014/main" id="{256731B2-E930-3BC0-62AF-236B271419E5}"/>
              </a:ext>
            </a:extLst>
          </p:cNvPr>
          <p:cNvSpPr/>
          <p:nvPr/>
        </p:nvSpPr>
        <p:spPr>
          <a:xfrm>
            <a:off x="6175843" y="2639739"/>
            <a:ext cx="5410347" cy="19100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It is used in various communication systems like:</a:t>
            </a:r>
          </a:p>
          <a:p>
            <a:pPr marL="171450" indent="-171450">
              <a:buFont typeface="Wingdings" panose="05000000000000000000" pitchFamily="2" charset="2"/>
              <a:buChar char="§"/>
            </a:pPr>
            <a:r>
              <a:rPr lang="en-US" sz="1200" dirty="0">
                <a:solidFill>
                  <a:schemeClr val="tx1"/>
                </a:solidFill>
              </a:rPr>
              <a:t>A line of sight communication and satellite communication</a:t>
            </a:r>
          </a:p>
          <a:p>
            <a:pPr marL="171450" indent="-171450">
              <a:buFont typeface="Wingdings" panose="05000000000000000000" pitchFamily="2" charset="2"/>
              <a:buChar char="§"/>
            </a:pPr>
            <a:r>
              <a:rPr lang="en-US" sz="1200" dirty="0">
                <a:solidFill>
                  <a:schemeClr val="tx1"/>
                </a:solidFill>
              </a:rPr>
              <a:t>Radar communication</a:t>
            </a:r>
          </a:p>
          <a:p>
            <a:pPr marL="171450" indent="-171450">
              <a:buFont typeface="Wingdings" panose="05000000000000000000" pitchFamily="2" charset="2"/>
              <a:buChar char="§"/>
            </a:pPr>
            <a:r>
              <a:rPr lang="en-US" sz="1200" dirty="0">
                <a:solidFill>
                  <a:schemeClr val="tx1"/>
                </a:solidFill>
              </a:rPr>
              <a:t>Microwave linking</a:t>
            </a:r>
          </a:p>
          <a:p>
            <a:pPr marL="171450" indent="-171450">
              <a:buFont typeface="Wingdings" panose="05000000000000000000" pitchFamily="2" charset="2"/>
              <a:buChar char="§"/>
            </a:pPr>
            <a:endParaRPr lang="en-US" sz="1200" dirty="0">
              <a:solidFill>
                <a:schemeClr val="tx1"/>
              </a:solidFill>
            </a:endParaRPr>
          </a:p>
          <a:p>
            <a:r>
              <a:rPr lang="en-US" sz="1200" dirty="0">
                <a:solidFill>
                  <a:schemeClr val="tx1"/>
                </a:solidFill>
              </a:rPr>
              <a:t>Space wave propagation limitations:</a:t>
            </a:r>
          </a:p>
          <a:p>
            <a:pPr marL="171450" indent="-171450">
              <a:buFont typeface="Wingdings" panose="05000000000000000000" pitchFamily="2" charset="2"/>
              <a:buChar char="§"/>
            </a:pPr>
            <a:r>
              <a:rPr lang="en-US" sz="1200" dirty="0">
                <a:solidFill>
                  <a:schemeClr val="tx1"/>
                </a:solidFill>
              </a:rPr>
              <a:t>These waves are affected by the curvature of the earth.</a:t>
            </a:r>
          </a:p>
          <a:p>
            <a:pPr marL="171450" indent="-171450">
              <a:buFont typeface="Wingdings" panose="05000000000000000000" pitchFamily="2" charset="2"/>
              <a:buChar char="§"/>
            </a:pPr>
            <a:r>
              <a:rPr lang="en-US" sz="1200" dirty="0">
                <a:solidFill>
                  <a:schemeClr val="tx1"/>
                </a:solidFill>
              </a:rPr>
              <a:t>The propagation of these waves happens along the line of sight distance which is defined as the distance between the transmitting antenna and the receiving antenna which is also known as the range of communication.</a:t>
            </a:r>
          </a:p>
        </p:txBody>
      </p:sp>
      <p:sp>
        <p:nvSpPr>
          <p:cNvPr id="3" name="Rectangle 2">
            <a:extLst>
              <a:ext uri="{FF2B5EF4-FFF2-40B4-BE49-F238E27FC236}">
                <a16:creationId xmlns:a16="http://schemas.microsoft.com/office/drawing/2014/main" id="{0A9527FD-82D0-DA24-D4DE-03E8FEB8BC07}"/>
              </a:ext>
            </a:extLst>
          </p:cNvPr>
          <p:cNvSpPr/>
          <p:nvPr/>
        </p:nvSpPr>
        <p:spPr>
          <a:xfrm>
            <a:off x="620788" y="1938200"/>
            <a:ext cx="3200400" cy="2743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200" dirty="0">
                <a:solidFill>
                  <a:srgbClr val="0070C0"/>
                </a:solidFill>
              </a:rPr>
              <a:t>Space waves</a:t>
            </a:r>
          </a:p>
        </p:txBody>
      </p:sp>
    </p:spTree>
    <p:extLst>
      <p:ext uri="{BB962C8B-B14F-4D97-AF65-F5344CB8AC3E}">
        <p14:creationId xmlns:p14="http://schemas.microsoft.com/office/powerpoint/2010/main" val="2938079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343CF-E055-06F0-D835-5C8D1636FB82}"/>
              </a:ext>
            </a:extLst>
          </p:cNvPr>
          <p:cNvSpPr>
            <a:spLocks noGrp="1"/>
          </p:cNvSpPr>
          <p:nvPr>
            <p:ph type="title"/>
          </p:nvPr>
        </p:nvSpPr>
        <p:spPr/>
        <p:txBody>
          <a:bodyPr/>
          <a:lstStyle/>
          <a:p>
            <a:r>
              <a:rPr lang="en-US" dirty="0"/>
              <a:t>Polarization describes the way the electric field of the radio wave is oriented</a:t>
            </a:r>
          </a:p>
        </p:txBody>
      </p:sp>
      <p:sp>
        <p:nvSpPr>
          <p:cNvPr id="4" name="Rectangle 3">
            <a:extLst>
              <a:ext uri="{FF2B5EF4-FFF2-40B4-BE49-F238E27FC236}">
                <a16:creationId xmlns:a16="http://schemas.microsoft.com/office/drawing/2014/main" id="{BF2A0168-E28F-2694-97A0-82D10DBDBAF7}"/>
              </a:ext>
            </a:extLst>
          </p:cNvPr>
          <p:cNvSpPr/>
          <p:nvPr/>
        </p:nvSpPr>
        <p:spPr>
          <a:xfrm>
            <a:off x="618424" y="1805237"/>
            <a:ext cx="10963976" cy="5712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200" dirty="0">
                <a:solidFill>
                  <a:schemeClr val="tx1"/>
                </a:solidFill>
              </a:rPr>
              <a:t>In some cases, especially waves that are generated by a natural source, the fields vibrate in multiple random orientations, and are said to be unpolarized. But when waves are generated from, or passed through an intentionally polarizing device, such as  an antenna, the fields are restricted in movement and are said to be “polarized.”</a:t>
            </a:r>
          </a:p>
        </p:txBody>
      </p:sp>
      <p:sp>
        <p:nvSpPr>
          <p:cNvPr id="6" name="TextBox 5">
            <a:extLst>
              <a:ext uri="{FF2B5EF4-FFF2-40B4-BE49-F238E27FC236}">
                <a16:creationId xmlns:a16="http://schemas.microsoft.com/office/drawing/2014/main" id="{2BACD461-5D8E-DFB2-6358-6458D6426892}"/>
              </a:ext>
            </a:extLst>
          </p:cNvPr>
          <p:cNvSpPr txBox="1"/>
          <p:nvPr/>
        </p:nvSpPr>
        <p:spPr>
          <a:xfrm>
            <a:off x="618424" y="4412214"/>
            <a:ext cx="3200400" cy="1678871"/>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Linear Polarization</a:t>
            </a:r>
          </a:p>
          <a:p>
            <a:endParaRPr lang="en-US" sz="1200" dirty="0">
              <a:solidFill>
                <a:srgbClr val="0070C0"/>
              </a:solidFill>
            </a:endParaRPr>
          </a:p>
          <a:p>
            <a:r>
              <a:rPr lang="en-US" sz="1200" dirty="0">
                <a:solidFill>
                  <a:schemeClr val="tx1"/>
                </a:solidFill>
              </a:rPr>
              <a:t>Vertically and horizontally mounted antennas are designed to transmit or receive vertically and horizontally polarized waves, respectively. Therefore, changes in polarization cause changes in the magnitude of the received signal due to the inability of the antenna to receive polarization changes.</a:t>
            </a:r>
          </a:p>
        </p:txBody>
      </p:sp>
      <p:sp>
        <p:nvSpPr>
          <p:cNvPr id="7" name="TextBox 6">
            <a:extLst>
              <a:ext uri="{FF2B5EF4-FFF2-40B4-BE49-F238E27FC236}">
                <a16:creationId xmlns:a16="http://schemas.microsoft.com/office/drawing/2014/main" id="{E597E20B-4989-6B13-074C-62F746343592}"/>
              </a:ext>
            </a:extLst>
          </p:cNvPr>
          <p:cNvSpPr txBox="1"/>
          <p:nvPr/>
        </p:nvSpPr>
        <p:spPr>
          <a:xfrm>
            <a:off x="4504319" y="4412214"/>
            <a:ext cx="3200400" cy="1678871"/>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Circular polarization</a:t>
            </a:r>
          </a:p>
          <a:p>
            <a:endParaRPr lang="en-US" sz="1200" dirty="0">
              <a:solidFill>
                <a:srgbClr val="0070C0"/>
              </a:solidFill>
            </a:endParaRPr>
          </a:p>
          <a:p>
            <a:r>
              <a:rPr lang="en-US" sz="1200" dirty="0">
                <a:solidFill>
                  <a:schemeClr val="tx1"/>
                </a:solidFill>
              </a:rPr>
              <a:t>Circular polarization has the electric lines of force rotating through 360 degrees with every cycle of rf energy. Circular polarization arises by two 90° phase shift income signals and also by plane polarized antennas moving 90° simultaneously. </a:t>
            </a:r>
          </a:p>
        </p:txBody>
      </p:sp>
      <p:sp>
        <p:nvSpPr>
          <p:cNvPr id="8" name="TextBox 7">
            <a:extLst>
              <a:ext uri="{FF2B5EF4-FFF2-40B4-BE49-F238E27FC236}">
                <a16:creationId xmlns:a16="http://schemas.microsoft.com/office/drawing/2014/main" id="{A05054CE-9613-F1A5-FCBD-C97533B460A7}"/>
              </a:ext>
            </a:extLst>
          </p:cNvPr>
          <p:cNvSpPr txBox="1"/>
          <p:nvPr/>
        </p:nvSpPr>
        <p:spPr>
          <a:xfrm>
            <a:off x="8378231" y="4412214"/>
            <a:ext cx="3200400" cy="1678871"/>
          </a:xfrm>
          <a:prstGeom prst="rect">
            <a:avLst/>
          </a:prstGeom>
          <a:no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wrap="square">
            <a:noAutofit/>
          </a:bodyPr>
          <a:lstStyle/>
          <a:p>
            <a:r>
              <a:rPr lang="en-US" sz="1200" dirty="0">
                <a:solidFill>
                  <a:srgbClr val="0070C0"/>
                </a:solidFill>
              </a:rPr>
              <a:t>Elliptical polarization</a:t>
            </a:r>
          </a:p>
          <a:p>
            <a:endParaRPr lang="en-US" sz="1200" dirty="0">
              <a:solidFill>
                <a:srgbClr val="0070C0"/>
              </a:solidFill>
            </a:endParaRPr>
          </a:p>
          <a:p>
            <a:r>
              <a:rPr lang="en-US" sz="1200" dirty="0">
                <a:solidFill>
                  <a:schemeClr val="tx1"/>
                </a:solidFill>
              </a:rPr>
              <a:t>Elliptical polarization is such that the tip of the electric field vector describes an ellipse in any fixed plane intersecting, and normal to, the direction of propagation</a:t>
            </a:r>
          </a:p>
        </p:txBody>
      </p:sp>
      <p:pic>
        <p:nvPicPr>
          <p:cNvPr id="9" name="Content Placeholder 3">
            <a:extLst>
              <a:ext uri="{FF2B5EF4-FFF2-40B4-BE49-F238E27FC236}">
                <a16:creationId xmlns:a16="http://schemas.microsoft.com/office/drawing/2014/main" id="{7F8B7653-5064-805E-DC0A-05FE208FE1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26658" y="2375635"/>
            <a:ext cx="5949137" cy="2004003"/>
          </a:xfrm>
          <a:prstGeom prst="rect">
            <a:avLst/>
          </a:prstGeom>
        </p:spPr>
      </p:pic>
    </p:spTree>
    <p:extLst>
      <p:ext uri="{BB962C8B-B14F-4D97-AF65-F5344CB8AC3E}">
        <p14:creationId xmlns:p14="http://schemas.microsoft.com/office/powerpoint/2010/main" val="1228201866"/>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rtlCol="0" anchor="t"/>
      <a:lstStyle>
        <a:defPPr algn="l">
          <a:defRPr dirty="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2037</TotalTime>
  <Words>2670</Words>
  <Application>Microsoft Office PowerPoint</Application>
  <PresentationFormat>Widescreen</PresentationFormat>
  <Paragraphs>216</Paragraphs>
  <Slides>16</Slides>
  <Notes>14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Cambria Math</vt:lpstr>
      <vt:lpstr>Stolzl Book</vt:lpstr>
      <vt:lpstr>Stolzl</vt:lpstr>
      <vt:lpstr>Stolzl Bold</vt:lpstr>
      <vt:lpstr>Wingdings</vt:lpstr>
      <vt:lpstr>Calibri</vt:lpstr>
      <vt:lpstr>Office Theme</vt:lpstr>
      <vt:lpstr>Satellite Communication Systems</vt:lpstr>
      <vt:lpstr>09 ELM Waves Propagation</vt:lpstr>
      <vt:lpstr>Electromagnetic waves are created as a result of vibrations produced between an electric field and the magnetic field</vt:lpstr>
      <vt:lpstr>There are seven types of electromagnetic waves – radio wave, microwave, infrared, visible light, ultraviolet, x-rays, and gamma rays</vt:lpstr>
      <vt:lpstr>The electromagnetic waves are propagated from the transmitter antenna to the receiver antenna in the following ways</vt:lpstr>
      <vt:lpstr>Ground waves propagate over the earth’s surface in low and medium frequencies.</vt:lpstr>
      <vt:lpstr>Sky waves are either the reflected or refracted back waves to the earth from the ionosphere, which is an electrically charged layer of the upper atmosphere</vt:lpstr>
      <vt:lpstr>When the electromagnetic waves propagate from the transmitter antenna to the receiver antenna without any reflection or refraction, the propagation is known as space wave propagation</vt:lpstr>
      <vt:lpstr>Polarization describes the way the electric field of the radio wave is oriented</vt:lpstr>
      <vt:lpstr>Wave interference is the phenomenon that occurs when two waves meet while traveling along the same medium</vt:lpstr>
      <vt:lpstr>The task of determining the shape of the resultant demands that the principle of superposition is applied</vt:lpstr>
      <vt:lpstr>Electromagnetic interference (EMI), also called radio-frequency interference (RFI) when in the radio frequency spectrum, is a disturbance generated by an external source</vt:lpstr>
      <vt:lpstr>Electromagnetic interference divides into several categories according to the source and signal characteristics</vt:lpstr>
      <vt:lpstr>Noise is the random variation in the signal resulting from natural effects and the physical properties of the receiving system</vt:lpstr>
      <vt:lpstr>Several different terms are used to describe the various manifestations of interference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zana mrsa</dc:creator>
  <cp:lastModifiedBy>Krunoslav Franic</cp:lastModifiedBy>
  <cp:revision>381</cp:revision>
  <dcterms:created xsi:type="dcterms:W3CDTF">2018-01-24T13:33:55Z</dcterms:created>
  <dcterms:modified xsi:type="dcterms:W3CDTF">2025-12-04T15:35:36Z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b69475-382c-4c7a-b21d-8ca64eeef1bd_Enabled">
    <vt:lpwstr>true</vt:lpwstr>
  </property>
  <property fmtid="{D5CDD505-2E9C-101B-9397-08002B2CF9AE}" pid="3" name="MSIP_Label_ecb69475-382c-4c7a-b21d-8ca64eeef1bd_SetDate">
    <vt:lpwstr>2024-05-16T07:51:58Z</vt:lpwstr>
  </property>
  <property fmtid="{D5CDD505-2E9C-101B-9397-08002B2CF9AE}" pid="4" name="MSIP_Label_ecb69475-382c-4c7a-b21d-8ca64eeef1bd_Method">
    <vt:lpwstr>Standard</vt:lpwstr>
  </property>
  <property fmtid="{D5CDD505-2E9C-101B-9397-08002B2CF9AE}" pid="5" name="MSIP_Label_ecb69475-382c-4c7a-b21d-8ca64eeef1bd_Name">
    <vt:lpwstr>Eviden For Internal Use - All Employees</vt:lpwstr>
  </property>
  <property fmtid="{D5CDD505-2E9C-101B-9397-08002B2CF9AE}" pid="6" name="MSIP_Label_ecb69475-382c-4c7a-b21d-8ca64eeef1bd_SiteId">
    <vt:lpwstr>7d1c7785-2d8a-437d-b842-1ed5d8fbe00a</vt:lpwstr>
  </property>
  <property fmtid="{D5CDD505-2E9C-101B-9397-08002B2CF9AE}" pid="7" name="MSIP_Label_ecb69475-382c-4c7a-b21d-8ca64eeef1bd_ActionId">
    <vt:lpwstr>2d567745-8ed1-4cf6-9933-4640b63853b7</vt:lpwstr>
  </property>
  <property fmtid="{D5CDD505-2E9C-101B-9397-08002B2CF9AE}" pid="8" name="MSIP_Label_ecb69475-382c-4c7a-b21d-8ca64eeef1bd_ContentBits">
    <vt:lpwstr>0</vt:lpwstr>
  </property>
  <property fmtid="{D5CDD505-2E9C-101B-9397-08002B2CF9AE}" pid="9" name="MSIP_Label_e463cba9-5f6c-478d-9329-7b2295e4e8ed_Enabled">
    <vt:lpwstr>true</vt:lpwstr>
  </property>
  <property fmtid="{D5CDD505-2E9C-101B-9397-08002B2CF9AE}" pid="10" name="MSIP_Label_e463cba9-5f6c-478d-9329-7b2295e4e8ed_SetDate">
    <vt:lpwstr>2025-12-03T18:21:08Z</vt:lpwstr>
  </property>
  <property fmtid="{D5CDD505-2E9C-101B-9397-08002B2CF9AE}" pid="11" name="MSIP_Label_e463cba9-5f6c-478d-9329-7b2295e4e8ed_Method">
    <vt:lpwstr>Standard</vt:lpwstr>
  </property>
  <property fmtid="{D5CDD505-2E9C-101B-9397-08002B2CF9AE}" pid="12" name="MSIP_Label_e463cba9-5f6c-478d-9329-7b2295e4e8ed_Name">
    <vt:lpwstr>All Employees_2</vt:lpwstr>
  </property>
  <property fmtid="{D5CDD505-2E9C-101B-9397-08002B2CF9AE}" pid="13" name="MSIP_Label_e463cba9-5f6c-478d-9329-7b2295e4e8ed_SiteId">
    <vt:lpwstr>33440fc6-b7c7-412c-bb73-0e70b0198d5a</vt:lpwstr>
  </property>
  <property fmtid="{D5CDD505-2E9C-101B-9397-08002B2CF9AE}" pid="14" name="MSIP_Label_e463cba9-5f6c-478d-9329-7b2295e4e8ed_ActionId">
    <vt:lpwstr>bd8f10db-0deb-47ca-ae12-0d0dee09b3b8</vt:lpwstr>
  </property>
  <property fmtid="{D5CDD505-2E9C-101B-9397-08002B2CF9AE}" pid="15" name="MSIP_Label_e463cba9-5f6c-478d-9329-7b2295e4e8ed_ContentBits">
    <vt:lpwstr>0</vt:lpwstr>
  </property>
  <property fmtid="{D5CDD505-2E9C-101B-9397-08002B2CF9AE}" pid="16" name="MSIP_Label_e463cba9-5f6c-478d-9329-7b2295e4e8ed_Tag">
    <vt:lpwstr>10, 3, 0, 1</vt:lpwstr>
  </property>
</Properties>
</file>