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14"/>
  </p:notesMasterIdLst>
  <p:sldIdLst>
    <p:sldId id="273" r:id="rId2"/>
    <p:sldId id="274" r:id="rId3"/>
    <p:sldId id="309" r:id="rId4"/>
    <p:sldId id="302" r:id="rId5"/>
    <p:sldId id="300" r:id="rId6"/>
    <p:sldId id="301" r:id="rId7"/>
    <p:sldId id="304" r:id="rId8"/>
    <p:sldId id="305" r:id="rId9"/>
    <p:sldId id="306" r:id="rId10"/>
    <p:sldId id="307" r:id="rId11"/>
    <p:sldId id="303" r:id="rId12"/>
    <p:sldId id="275" r:id="rId13"/>
  </p:sldIdLst>
  <p:sldSz cx="12192000" cy="6858000"/>
  <p:notesSz cx="6858000" cy="9144000"/>
  <p:embeddedFontLst>
    <p:embeddedFont>
      <p:font typeface="Stolzl" panose="020B0604020202020204" charset="0"/>
      <p:regular r:id="rId15"/>
    </p:embeddedFont>
    <p:embeddedFont>
      <p:font typeface="Stolzl Bold" panose="00000800000000000000" charset="0"/>
      <p:bold r:id="rId16"/>
    </p:embeddedFont>
    <p:embeddedFont>
      <p:font typeface="Stolzl Book" panose="00000500000000000000"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7"/>
    <p:restoredTop sz="94706"/>
  </p:normalViewPr>
  <p:slideViewPr>
    <p:cSldViewPr snapToGrid="0" snapToObjects="1">
      <p:cViewPr varScale="1">
        <p:scale>
          <a:sx n="95" d="100"/>
          <a:sy n="95" d="100"/>
        </p:scale>
        <p:origin x="1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81C21E-1610-F840-997A-88EB307E0A1C}" type="datetimeFigureOut">
              <a:rPr lang="en-US" smtClean="0"/>
              <a:t>9/7/2024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DC0C92-97E4-9540-AC90-F1BBF91896C7}" type="slidenum">
              <a:rPr lang="en-US" smtClean="0"/>
              <a:t>‹#›</a:t>
            </a:fld>
            <a:endParaRPr lang="en-US"/>
          </a:p>
        </p:txBody>
      </p:sp>
    </p:spTree>
    <p:extLst>
      <p:ext uri="{BB962C8B-B14F-4D97-AF65-F5344CB8AC3E}">
        <p14:creationId xmlns:p14="http://schemas.microsoft.com/office/powerpoint/2010/main" val="984343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EDC0C92-97E4-9540-AC90-F1BBF91896C7}" type="slidenum">
              <a:rPr lang="en-US" smtClean="0"/>
              <a:t>5</a:t>
            </a:fld>
            <a:endParaRPr lang="en-US"/>
          </a:p>
        </p:txBody>
      </p:sp>
    </p:spTree>
    <p:extLst>
      <p:ext uri="{BB962C8B-B14F-4D97-AF65-F5344CB8AC3E}">
        <p14:creationId xmlns:p14="http://schemas.microsoft.com/office/powerpoint/2010/main" val="2513894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712958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860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278571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236416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081119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67955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965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920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319342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5422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a:bodyPr>
          <a:lstStyle>
            <a:lvl1pPr>
              <a:defRPr sz="2800"/>
            </a:lvl1pPr>
          </a:lstStyle>
          <a:p>
            <a:r>
              <a:rPr lang="en-US"/>
              <a:t>Click to edit Master title style</a:t>
            </a:r>
          </a:p>
        </p:txBody>
      </p:sp>
    </p:spTree>
    <p:extLst>
      <p:ext uri="{BB962C8B-B14F-4D97-AF65-F5344CB8AC3E}">
        <p14:creationId xmlns:p14="http://schemas.microsoft.com/office/powerpoint/2010/main" val="1257678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30912510-587E-0743-8BB6-FA03E27BCB0C}" type="datetimeFigureOut">
              <a:rPr lang="en-US" smtClean="0"/>
              <a:t>9/7/2024</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830844-789E-4246-80A3-6F7B92FC0B15}" type="slidenum">
              <a:rPr lang="en-US" smtClean="0"/>
              <a:t>‹#›</a:t>
            </a:fld>
            <a:endParaRPr lang="en-US"/>
          </a:p>
        </p:txBody>
      </p:sp>
      <p:sp>
        <p:nvSpPr>
          <p:cNvPr id="6" name="Rectangle 5"/>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6183086" y="728663"/>
            <a:ext cx="5170713" cy="1680429"/>
          </a:xfrm>
        </p:spPr>
        <p:txBody>
          <a:bodyPr>
            <a:normAutofit/>
          </a:bodyPr>
          <a:lstStyle>
            <a:lvl1pPr>
              <a:defRPr sz="5400">
                <a:solidFill>
                  <a:schemeClr val="bg1"/>
                </a:solidFill>
              </a:defRPr>
            </a:lvl1pPr>
          </a:lstStyle>
          <a:p>
            <a:r>
              <a:rPr lang="hr-HR" sz="4800" dirty="0">
                <a:solidFill>
                  <a:schemeClr val="bg1"/>
                </a:solidFill>
                <a:latin typeface="Stolzl Bold" panose="00000800000000000000" pitchFamily="50" charset="-18"/>
              </a:rPr>
              <a:t>Glavni naslov</a:t>
            </a:r>
            <a:br>
              <a:rPr lang="hr-HR" sz="4800" dirty="0">
                <a:solidFill>
                  <a:schemeClr val="bg1"/>
                </a:solidFill>
                <a:latin typeface="Stolzl Bold" panose="00000800000000000000" pitchFamily="50" charset="-18"/>
              </a:rPr>
            </a:br>
            <a:r>
              <a:rPr lang="hr-HR" sz="4800" dirty="0">
                <a:solidFill>
                  <a:schemeClr val="bg1"/>
                </a:solidFill>
                <a:latin typeface="Stolzl Book" panose="00000500000000000000" pitchFamily="50" charset="-18"/>
              </a:rPr>
              <a:t>Tekst</a:t>
            </a:r>
          </a:p>
        </p:txBody>
      </p:sp>
      <p:pic>
        <p:nvPicPr>
          <p:cNvPr id="8" name="Slik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473" t="483" r="4344" b="5617"/>
          <a:stretch/>
        </p:blipFill>
        <p:spPr>
          <a:xfrm>
            <a:off x="0" y="874540"/>
            <a:ext cx="6183086" cy="5993188"/>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30912510-587E-0743-8BB6-FA03E27BCB0C}" type="datetimeFigureOut">
              <a:rPr lang="en-US" smtClean="0"/>
              <a:t>9/7/2024</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830844-789E-4246-80A3-6F7B92FC0B15}" type="slidenum">
              <a:rPr lang="en-US" smtClean="0"/>
              <a:t>‹#›</a:t>
            </a:fld>
            <a:endParaRPr lang="en-US"/>
          </a:p>
        </p:txBody>
      </p:sp>
      <p:sp>
        <p:nvSpPr>
          <p:cNvPr id="6" name="Rectangle 5"/>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78718" y="3904457"/>
            <a:ext cx="6022181" cy="2014537"/>
          </a:xfrm>
        </p:spPr>
        <p:txBody>
          <a:bodyPr>
            <a:normAutofit/>
          </a:bodyPr>
          <a:lstStyle>
            <a:lvl1pPr>
              <a:defRPr sz="5400">
                <a:solidFill>
                  <a:schemeClr val="bg1"/>
                </a:solidFill>
              </a:defRPr>
            </a:lvl1pPr>
          </a:lstStyle>
          <a:p>
            <a:r>
              <a:rPr lang="en-US" dirty="0"/>
              <a:t>Click to edit Master title style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30912510-587E-0743-8BB6-FA03E27BCB0C}" type="datetimeFigureOut">
              <a:rPr lang="en-US" smtClean="0"/>
              <a:t>9/7/2024</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ED830844-789E-4246-80A3-6F7B92FC0B15}" type="slidenum">
              <a:rPr lang="en-US" smtClean="0"/>
              <a:t>‹#›</a:t>
            </a:fld>
            <a:endParaRPr lang="en-US"/>
          </a:p>
        </p:txBody>
      </p:sp>
      <p:sp>
        <p:nvSpPr>
          <p:cNvPr id="6" name="Rectangle 5"/>
          <p:cNvSpPr/>
          <p:nvPr userDrawn="1"/>
        </p:nvSpPr>
        <p:spPr>
          <a:xfrm>
            <a:off x="0" y="0"/>
            <a:ext cx="12192000" cy="6858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7632" y="6283318"/>
            <a:ext cx="1414604" cy="574682"/>
          </a:xfrm>
          <a:prstGeom prst="rect">
            <a:avLst/>
          </a:prstGeom>
        </p:spPr>
      </p:pic>
      <p:sp>
        <p:nvSpPr>
          <p:cNvPr id="9" name="Title 1"/>
          <p:cNvSpPr>
            <a:spLocks noGrp="1"/>
          </p:cNvSpPr>
          <p:nvPr>
            <p:ph type="title"/>
          </p:nvPr>
        </p:nvSpPr>
        <p:spPr>
          <a:xfrm>
            <a:off x="839788" y="457200"/>
            <a:ext cx="3932237" cy="1600200"/>
          </a:xfrm>
        </p:spPr>
        <p:txBody>
          <a:bodyPr anchor="b"/>
          <a:lstStyle>
            <a:lvl1pPr>
              <a:defRPr sz="3200">
                <a:solidFill>
                  <a:schemeClr val="bg1"/>
                </a:solidFill>
              </a:defRPr>
            </a:lvl1pPr>
          </a:lstStyle>
          <a:p>
            <a:r>
              <a:rPr lang="en-US" dirty="0"/>
              <a:t>Click to edit Master title style</a:t>
            </a:r>
          </a:p>
        </p:txBody>
      </p:sp>
      <p:sp>
        <p:nvSpPr>
          <p:cNvPr id="10" name="Content Placeholder 2"/>
          <p:cNvSpPr>
            <a:spLocks noGrp="1"/>
          </p:cNvSpPr>
          <p:nvPr>
            <p:ph idx="1"/>
          </p:nvPr>
        </p:nvSpPr>
        <p:spPr>
          <a:xfrm>
            <a:off x="5183188" y="987425"/>
            <a:ext cx="6172200" cy="4873625"/>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
          <p:cNvSpPr>
            <a:spLocks noGrp="1"/>
          </p:cNvSpPr>
          <p:nvPr>
            <p:ph type="body" sz="half" idx="2"/>
          </p:nvPr>
        </p:nvSpPr>
        <p:spPr>
          <a:xfrm>
            <a:off x="83978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2094112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Slika 3"/>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6306640"/>
            <a:ext cx="10564238" cy="548088"/>
          </a:xfrm>
          <a:prstGeom prst="rect">
            <a:avLst/>
          </a:prstGeom>
        </p:spPr>
      </p:pic>
    </p:spTree>
    <p:extLst>
      <p:ext uri="{BB962C8B-B14F-4D97-AF65-F5344CB8AC3E}">
        <p14:creationId xmlns:p14="http://schemas.microsoft.com/office/powerpoint/2010/main" val="1131150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61" r:id="rId8"/>
    <p:sldLayoutId id="2147483662" r:id="rId9"/>
    <p:sldLayoutId id="2147483655"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4400" b="1" i="0" kern="1200">
          <a:solidFill>
            <a:schemeClr val="tx1"/>
          </a:solidFill>
          <a:latin typeface="Arial" charset="0"/>
          <a:ea typeface="Arial" charset="0"/>
          <a:cs typeface="Arial" charset="0"/>
        </a:defRPr>
      </a:lvl1pPr>
    </p:titleStyle>
    <p:bodyStyle>
      <a:lvl1pPr marL="228600" indent="-228600" algn="l" defTabSz="914400" rtl="0" eaLnBrk="1" latinLnBrk="0" hangingPunct="1">
        <a:lnSpc>
          <a:spcPct val="90000"/>
        </a:lnSpc>
        <a:spcBef>
          <a:spcPts val="1000"/>
        </a:spcBef>
        <a:buFont typeface="Arial"/>
        <a:buChar char="•"/>
        <a:defRPr sz="2800" b="0" i="0" kern="1200">
          <a:solidFill>
            <a:schemeClr val="tx1"/>
          </a:solidFill>
          <a:latin typeface="Arial" charset="0"/>
          <a:ea typeface="Arial" charset="0"/>
          <a:cs typeface="Arial" charset="0"/>
        </a:defRPr>
      </a:lvl1pPr>
      <a:lvl2pPr marL="685800" indent="-228600" algn="l" defTabSz="914400" rtl="0" eaLnBrk="1" latinLnBrk="0" hangingPunct="1">
        <a:lnSpc>
          <a:spcPct val="90000"/>
        </a:lnSpc>
        <a:spcBef>
          <a:spcPts val="500"/>
        </a:spcBef>
        <a:buFont typeface="Arial"/>
        <a:buChar char="•"/>
        <a:defRPr sz="2400" b="0" i="0" kern="1200">
          <a:solidFill>
            <a:schemeClr val="tx1"/>
          </a:solidFill>
          <a:latin typeface="Arial" charset="0"/>
          <a:ea typeface="Arial" charset="0"/>
          <a:cs typeface="Arial" charset="0"/>
        </a:defRPr>
      </a:lvl2pPr>
      <a:lvl3pPr marL="1143000" indent="-228600" algn="l" defTabSz="914400" rtl="0" eaLnBrk="1" latinLnBrk="0" hangingPunct="1">
        <a:lnSpc>
          <a:spcPct val="90000"/>
        </a:lnSpc>
        <a:spcBef>
          <a:spcPts val="500"/>
        </a:spcBef>
        <a:buFont typeface="Arial"/>
        <a:buChar char="•"/>
        <a:defRPr sz="2000" b="0" i="0" kern="1200">
          <a:solidFill>
            <a:schemeClr val="tx1"/>
          </a:solidFill>
          <a:latin typeface="Arial" charset="0"/>
          <a:ea typeface="Arial" charset="0"/>
          <a:cs typeface="Arial" charset="0"/>
        </a:defRPr>
      </a:lvl3pPr>
      <a:lvl4pPr marL="16002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4pPr>
      <a:lvl5pPr marL="2057400" indent="-228600" algn="l" defTabSz="914400" rtl="0" eaLnBrk="1" latinLnBrk="0" hangingPunct="1">
        <a:lnSpc>
          <a:spcPct val="90000"/>
        </a:lnSpc>
        <a:spcBef>
          <a:spcPts val="500"/>
        </a:spcBef>
        <a:buFont typeface="Arial"/>
        <a:buChar char="•"/>
        <a:defRPr sz="1800" b="0" i="0" kern="1200">
          <a:solidFill>
            <a:schemeClr val="tx1"/>
          </a:solidFill>
          <a:latin typeface="Arial" charset="0"/>
          <a:ea typeface="Arial" charset="0"/>
          <a:cs typeface="Arial"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orient="horz" pos="1128" userDrawn="1">
          <p15:clr>
            <a:srgbClr val="F26B43"/>
          </p15:clr>
        </p15:guide>
        <p15:guide id="4" orient="horz" pos="3936" userDrawn="1">
          <p15:clr>
            <a:srgbClr val="F26B43"/>
          </p15:clr>
        </p15:guide>
        <p15:guide id="5" pos="384" userDrawn="1">
          <p15:clr>
            <a:srgbClr val="F26B43"/>
          </p15:clr>
        </p15:guide>
        <p15:guide id="6" pos="72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tm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hyperlink" Target="https://www.inmarsat.com/en/insights/corporate/2023/a-straightforward-introduction-to-satellite-communications.htm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5E864-C837-6C66-9570-5B69B5FD9BAA}"/>
              </a:ext>
            </a:extLst>
          </p:cNvPr>
          <p:cNvSpPr>
            <a:spLocks noGrp="1"/>
          </p:cNvSpPr>
          <p:nvPr>
            <p:ph type="title"/>
          </p:nvPr>
        </p:nvSpPr>
        <p:spPr/>
        <p:txBody>
          <a:bodyPr>
            <a:normAutofit fontScale="90000"/>
          </a:bodyPr>
          <a:lstStyle/>
          <a:p>
            <a:r>
              <a:rPr lang="en-US" dirty="0"/>
              <a:t>Satellite Communication Systems</a:t>
            </a:r>
          </a:p>
        </p:txBody>
      </p:sp>
    </p:spTree>
    <p:extLst>
      <p:ext uri="{BB962C8B-B14F-4D97-AF65-F5344CB8AC3E}">
        <p14:creationId xmlns:p14="http://schemas.microsoft.com/office/powerpoint/2010/main" val="39059750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11379-51F7-7D91-9D58-15D2AEEFB11E}"/>
              </a:ext>
            </a:extLst>
          </p:cNvPr>
          <p:cNvSpPr>
            <a:spLocks noGrp="1"/>
          </p:cNvSpPr>
          <p:nvPr>
            <p:ph type="title"/>
          </p:nvPr>
        </p:nvSpPr>
        <p:spPr/>
        <p:txBody>
          <a:bodyPr/>
          <a:lstStyle/>
          <a:p>
            <a:r>
              <a:rPr lang="en-US" dirty="0"/>
              <a:t>Ka-band measures at 27-40 GHz on the electromagnetic spectrum and primarily offers satellite internet that requires high data transfers</a:t>
            </a:r>
          </a:p>
        </p:txBody>
      </p:sp>
      <p:graphicFrame>
        <p:nvGraphicFramePr>
          <p:cNvPr id="3" name="Table 2">
            <a:extLst>
              <a:ext uri="{FF2B5EF4-FFF2-40B4-BE49-F238E27FC236}">
                <a16:creationId xmlns:a16="http://schemas.microsoft.com/office/drawing/2014/main" id="{A8E98C88-7F46-BD61-9CF0-D51C5CBBA379}"/>
              </a:ext>
            </a:extLst>
          </p:cNvPr>
          <p:cNvGraphicFramePr>
            <a:graphicFrameLocks noGrp="1"/>
          </p:cNvGraphicFramePr>
          <p:nvPr>
            <p:extLst>
              <p:ext uri="{D42A27DB-BD31-4B8C-83A1-F6EECF244321}">
                <p14:modId xmlns:p14="http://schemas.microsoft.com/office/powerpoint/2010/main" val="3218570221"/>
              </p:ext>
            </p:extLst>
          </p:nvPr>
        </p:nvGraphicFramePr>
        <p:xfrm>
          <a:off x="1710860" y="1790700"/>
          <a:ext cx="4389120" cy="1117498"/>
        </p:xfrm>
        <a:graphic>
          <a:graphicData uri="http://schemas.openxmlformats.org/drawingml/2006/table">
            <a:tbl>
              <a:tblPr/>
              <a:tblGrid>
                <a:gridCol w="1828800">
                  <a:extLst>
                    <a:ext uri="{9D8B030D-6E8A-4147-A177-3AD203B41FA5}">
                      <a16:colId xmlns:a16="http://schemas.microsoft.com/office/drawing/2014/main" val="2565544432"/>
                    </a:ext>
                  </a:extLst>
                </a:gridCol>
                <a:gridCol w="1280160">
                  <a:extLst>
                    <a:ext uri="{9D8B030D-6E8A-4147-A177-3AD203B41FA5}">
                      <a16:colId xmlns:a16="http://schemas.microsoft.com/office/drawing/2014/main" val="3937476945"/>
                    </a:ext>
                  </a:extLst>
                </a:gridCol>
                <a:gridCol w="1280160">
                  <a:extLst>
                    <a:ext uri="{9D8B030D-6E8A-4147-A177-3AD203B41FA5}">
                      <a16:colId xmlns:a16="http://schemas.microsoft.com/office/drawing/2014/main" val="1144428040"/>
                    </a:ext>
                  </a:extLst>
                </a:gridCol>
              </a:tblGrid>
              <a:tr h="291408">
                <a:tc>
                  <a:txBody>
                    <a:bodyPr/>
                    <a:lstStyle/>
                    <a:p>
                      <a:pPr fontAlgn="base"/>
                      <a:r>
                        <a:rPr lang="en-US" sz="1200" b="0" dirty="0">
                          <a:solidFill>
                            <a:schemeClr val="bg1">
                              <a:lumMod val="50000"/>
                            </a:schemeClr>
                          </a:solidFill>
                          <a:effectLst/>
                        </a:rPr>
                        <a:t>Frequency Band Designation</a:t>
                      </a:r>
                    </a:p>
                  </a:txBody>
                  <a:tcPr marL="60960" marR="60960" marT="60960" marB="60960" anchor="ctr">
                    <a:lnL w="7620" cap="flat" cmpd="sng" algn="ctr">
                      <a:noFill/>
                      <a:prstDash val="solid"/>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fontAlgn="base"/>
                      <a:r>
                        <a:rPr lang="en-US" sz="1200" b="0" dirty="0">
                          <a:solidFill>
                            <a:schemeClr val="bg1">
                              <a:lumMod val="50000"/>
                            </a:schemeClr>
                          </a:solidFill>
                          <a:effectLst/>
                        </a:rPr>
                        <a:t>Frequency Range</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fontAlgn="base"/>
                      <a:r>
                        <a:rPr lang="en-US" sz="1200" b="0" dirty="0">
                          <a:solidFill>
                            <a:schemeClr val="bg1">
                              <a:lumMod val="50000"/>
                            </a:schemeClr>
                          </a:solidFill>
                          <a:effectLst/>
                        </a:rPr>
                        <a:t>Wavelength</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3986623"/>
                  </a:ext>
                </a:extLst>
              </a:tr>
              <a:tr h="629818">
                <a:tc>
                  <a:txBody>
                    <a:bodyPr/>
                    <a:lstStyle/>
                    <a:p>
                      <a:pPr fontAlgn="base"/>
                      <a:r>
                        <a:rPr lang="en-US" sz="1200" b="0" dirty="0">
                          <a:effectLst/>
                        </a:rPr>
                        <a:t>Ka Band</a:t>
                      </a:r>
                    </a:p>
                  </a:txBody>
                  <a:tcPr marL="60960" marR="60960" marT="60960" marB="60960" anchor="ctr">
                    <a:lnL w="7620" cap="flat" cmpd="sng" algn="ctr">
                      <a:noFill/>
                      <a:prstDash val="solid"/>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base"/>
                      <a:r>
                        <a:rPr lang="en-US" sz="1200" b="0" dirty="0">
                          <a:effectLst/>
                        </a:rPr>
                        <a:t>27 to 40 GHz</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base"/>
                      <a:r>
                        <a:rPr lang="en-US" sz="1200" b="0" dirty="0">
                          <a:effectLst/>
                        </a:rPr>
                        <a:t>1.1 to 0.75 cm</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22034357"/>
                  </a:ext>
                </a:extLst>
              </a:tr>
            </a:tbl>
          </a:graphicData>
        </a:graphic>
      </p:graphicFrame>
      <p:sp>
        <p:nvSpPr>
          <p:cNvPr id="4" name="Rectangle 3">
            <a:extLst>
              <a:ext uri="{FF2B5EF4-FFF2-40B4-BE49-F238E27FC236}">
                <a16:creationId xmlns:a16="http://schemas.microsoft.com/office/drawing/2014/main" id="{FADF7FE2-A5B8-5B60-4891-B8865AD77672}"/>
              </a:ext>
            </a:extLst>
          </p:cNvPr>
          <p:cNvSpPr/>
          <p:nvPr/>
        </p:nvSpPr>
        <p:spPr>
          <a:xfrm>
            <a:off x="617415" y="3429000"/>
            <a:ext cx="4572206" cy="2819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Following are the advantages of Ka Band Frequency over other frequency bands.</a:t>
            </a:r>
          </a:p>
          <a:p>
            <a:pPr marL="171450" indent="-171450">
              <a:buFont typeface="Wingdings" panose="05000000000000000000" pitchFamily="2" charset="2"/>
              <a:buChar char="§"/>
            </a:pPr>
            <a:r>
              <a:rPr lang="en-US" sz="1200" dirty="0">
                <a:solidFill>
                  <a:schemeClr val="tx1"/>
                </a:solidFill>
              </a:rPr>
              <a:t>It allows high speed data  communication.</a:t>
            </a:r>
          </a:p>
          <a:p>
            <a:pPr marL="171450" indent="-171450">
              <a:buFont typeface="Wingdings" panose="05000000000000000000" pitchFamily="2" charset="2"/>
              <a:buChar char="§"/>
            </a:pPr>
            <a:r>
              <a:rPr lang="en-US" sz="1200" dirty="0">
                <a:solidFill>
                  <a:schemeClr val="tx1"/>
                </a:solidFill>
              </a:rPr>
              <a:t>It allows use of smaller dish antennas with diameters (0.9 meters).</a:t>
            </a:r>
          </a:p>
          <a:p>
            <a:pPr marL="171450" indent="-171450">
              <a:buFont typeface="Wingdings" panose="05000000000000000000" pitchFamily="2" charset="2"/>
              <a:buChar char="§"/>
            </a:pPr>
            <a:r>
              <a:rPr lang="en-US" sz="1200" dirty="0">
                <a:solidFill>
                  <a:schemeClr val="tx1"/>
                </a:solidFill>
              </a:rPr>
              <a:t>Due to small antenna sizes, installation is cheaper and easier.</a:t>
            </a:r>
          </a:p>
        </p:txBody>
      </p:sp>
      <p:sp>
        <p:nvSpPr>
          <p:cNvPr id="5" name="Rectangle 4">
            <a:extLst>
              <a:ext uri="{FF2B5EF4-FFF2-40B4-BE49-F238E27FC236}">
                <a16:creationId xmlns:a16="http://schemas.microsoft.com/office/drawing/2014/main" id="{02E3E89A-E995-1480-8AA1-42638E6E6355}"/>
              </a:ext>
            </a:extLst>
          </p:cNvPr>
          <p:cNvSpPr/>
          <p:nvPr/>
        </p:nvSpPr>
        <p:spPr>
          <a:xfrm>
            <a:off x="6096000" y="3429000"/>
            <a:ext cx="4572206" cy="2819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The disadvantages of Ka band are as follows.</a:t>
            </a:r>
          </a:p>
          <a:p>
            <a:pPr marL="171450" indent="-171450">
              <a:buFont typeface="Wingdings" panose="05000000000000000000" pitchFamily="2" charset="2"/>
              <a:buChar char="§"/>
            </a:pPr>
            <a:r>
              <a:rPr lang="en-US" sz="1200" dirty="0">
                <a:solidFill>
                  <a:schemeClr val="tx1"/>
                </a:solidFill>
              </a:rPr>
              <a:t>It has significant signal attenuation due to rain fading.</a:t>
            </a:r>
          </a:p>
        </p:txBody>
      </p:sp>
    </p:spTree>
    <p:extLst>
      <p:ext uri="{BB962C8B-B14F-4D97-AF65-F5344CB8AC3E}">
        <p14:creationId xmlns:p14="http://schemas.microsoft.com/office/powerpoint/2010/main" val="3002640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5DE42-3385-853F-99C3-D115D0C1FCB7}"/>
              </a:ext>
            </a:extLst>
          </p:cNvPr>
          <p:cNvSpPr>
            <a:spLocks noGrp="1"/>
          </p:cNvSpPr>
          <p:nvPr>
            <p:ph type="title"/>
          </p:nvPr>
        </p:nvSpPr>
        <p:spPr/>
        <p:txBody>
          <a:bodyPr>
            <a:normAutofit/>
          </a:bodyPr>
          <a:lstStyle/>
          <a:p>
            <a:r>
              <a:rPr lang="en-US" dirty="0"/>
              <a:t>Management of the RF spectrum is a complicated policy issue, with various entities at the national and international level providing oversight and coordination</a:t>
            </a:r>
          </a:p>
        </p:txBody>
      </p:sp>
      <p:sp>
        <p:nvSpPr>
          <p:cNvPr id="3" name="Rectangle 2">
            <a:extLst>
              <a:ext uri="{FF2B5EF4-FFF2-40B4-BE49-F238E27FC236}">
                <a16:creationId xmlns:a16="http://schemas.microsoft.com/office/drawing/2014/main" id="{933764BE-01C6-CA65-4B7D-46F78B3C8065}"/>
              </a:ext>
            </a:extLst>
          </p:cNvPr>
          <p:cNvSpPr/>
          <p:nvPr/>
        </p:nvSpPr>
        <p:spPr>
          <a:xfrm>
            <a:off x="617414" y="1790701"/>
            <a:ext cx="3818227" cy="445769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The radio frequency (RF) spectrum is a critical component of space activities. Nearly every satellite uses some portion of the RF spectrum to communicate with the ground or other satellites. As the RF spectrum is a limited natural resource, the increase in the number of terrestrial and space users leads to RF congestion that could result in unintentional radio frequency interference (RFI). Natural events such as space weather can also create RFI, as can intentional activities such as jamming. Management of the RF spectrum is a complicated policy issue, with various entities at the national and international level providing oversight and coordination. With a growing number of space actors and reliance on space, RFI is a significant challenge for ensuring space sustainability and security.</a:t>
            </a:r>
          </a:p>
        </p:txBody>
      </p:sp>
      <p:sp>
        <p:nvSpPr>
          <p:cNvPr id="4" name="Rectangle 3">
            <a:extLst>
              <a:ext uri="{FF2B5EF4-FFF2-40B4-BE49-F238E27FC236}">
                <a16:creationId xmlns:a16="http://schemas.microsoft.com/office/drawing/2014/main" id="{F1F69056-C651-9AD7-6010-580CC56A9E51}"/>
              </a:ext>
            </a:extLst>
          </p:cNvPr>
          <p:cNvSpPr/>
          <p:nvPr/>
        </p:nvSpPr>
        <p:spPr>
          <a:xfrm>
            <a:off x="6095998" y="1790702"/>
            <a:ext cx="5165764" cy="111442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Radio regulations are necessary to ensure an efficient and economical use of the radio-frequency spectrum by all communications systems, both terrestrial and satellite. While so doing, the sovereign right of each state to regulate its</a:t>
            </a:r>
          </a:p>
          <a:p>
            <a:r>
              <a:rPr lang="en-US" sz="1200" dirty="0">
                <a:solidFill>
                  <a:schemeClr val="tx1"/>
                </a:solidFill>
              </a:rPr>
              <a:t>telecommunications must be preserved. It is the role of the ITU to promote, coordinate, and harmonize the efforts of its members to fulfil these possibly conflicting objectives.</a:t>
            </a:r>
          </a:p>
        </p:txBody>
      </p:sp>
      <p:pic>
        <p:nvPicPr>
          <p:cNvPr id="1026" name="Picture 2" descr="ITU">
            <a:extLst>
              <a:ext uri="{FF2B5EF4-FFF2-40B4-BE49-F238E27FC236}">
                <a16:creationId xmlns:a16="http://schemas.microsoft.com/office/drawing/2014/main" id="{A137CB55-73B2-2649-23A9-65500E5DD1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9092" y="1792712"/>
            <a:ext cx="962025" cy="11144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7AA42460-95CB-32AA-D96C-75D5718D65D8}"/>
              </a:ext>
            </a:extLst>
          </p:cNvPr>
          <p:cNvSpPr/>
          <p:nvPr/>
        </p:nvSpPr>
        <p:spPr>
          <a:xfrm>
            <a:off x="6095998" y="3009499"/>
            <a:ext cx="5165765" cy="12151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ITU is the United Nations specialized agency for information and communication technologies (ICTs). The Organization is made up of a membership of 193 Member States and more than 1000 companies, universities and international and regional organizations. Headquartered in Geneva, Switzerland, and with regional offices on every continent, ITU is the oldest agency in the UN family – connecting the world since the dawn of the telegraph in 1865.​</a:t>
            </a:r>
          </a:p>
        </p:txBody>
      </p:sp>
      <p:sp>
        <p:nvSpPr>
          <p:cNvPr id="6" name="Rectangle 5">
            <a:extLst>
              <a:ext uri="{FF2B5EF4-FFF2-40B4-BE49-F238E27FC236}">
                <a16:creationId xmlns:a16="http://schemas.microsoft.com/office/drawing/2014/main" id="{093F0C46-4A6E-838A-8C28-62975B5DB38B}"/>
              </a:ext>
            </a:extLst>
          </p:cNvPr>
          <p:cNvSpPr/>
          <p:nvPr/>
        </p:nvSpPr>
        <p:spPr>
          <a:xfrm>
            <a:off x="6095998" y="4329059"/>
            <a:ext cx="5165763" cy="15418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ITU facilitates international connectivity in communication networks. ITU allocates global radio spectrum and satellite orbits, develops the technical standards that ensure networks and technologies connect seamlessly, and works to improve access to digital technologies in underserved communities worldwide. ITU works to bring digital connectivity to everyone, providing a trusted, multilateral platform to broker international agreements and standards, share knowledge, build capacity, and work with members and partners to spread access to technology around the world.​​</a:t>
            </a:r>
          </a:p>
        </p:txBody>
      </p:sp>
      <p:sp>
        <p:nvSpPr>
          <p:cNvPr id="8" name="TextBox 7">
            <a:extLst>
              <a:ext uri="{FF2B5EF4-FFF2-40B4-BE49-F238E27FC236}">
                <a16:creationId xmlns:a16="http://schemas.microsoft.com/office/drawing/2014/main" id="{248FB628-DD82-2E09-A5FB-A0EA695B7951}"/>
              </a:ext>
            </a:extLst>
          </p:cNvPr>
          <p:cNvSpPr txBox="1"/>
          <p:nvPr/>
        </p:nvSpPr>
        <p:spPr>
          <a:xfrm>
            <a:off x="6095998" y="5975230"/>
            <a:ext cx="5486400" cy="27699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defPPr>
              <a:defRPr lang="en-US"/>
            </a:defPPr>
            <a:lvl1pPr>
              <a:defRPr sz="1200"/>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solidFill>
                  <a:schemeClr val="tx1"/>
                </a:solidFill>
              </a:rPr>
              <a:t>https://www.itu.int/</a:t>
            </a:r>
          </a:p>
        </p:txBody>
      </p:sp>
    </p:spTree>
    <p:extLst>
      <p:ext uri="{BB962C8B-B14F-4D97-AF65-F5344CB8AC3E}">
        <p14:creationId xmlns:p14="http://schemas.microsoft.com/office/powerpoint/2010/main" val="2332658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Stolzl" panose="00000500000000000000" pitchFamily="50" charset="-18"/>
              </a:rPr>
              <a:t>Thank you</a:t>
            </a:r>
            <a:endParaRPr lang="en-US" dirty="0">
              <a:latin typeface="Stolzl" panose="00000500000000000000" pitchFamily="50" charset="-18"/>
            </a:endParaRPr>
          </a:p>
        </p:txBody>
      </p:sp>
    </p:spTree>
    <p:extLst>
      <p:ext uri="{BB962C8B-B14F-4D97-AF65-F5344CB8AC3E}">
        <p14:creationId xmlns:p14="http://schemas.microsoft.com/office/powerpoint/2010/main" val="1592481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3A7FDC-E81B-3533-E995-37DA7B70EF3E}"/>
              </a:ext>
            </a:extLst>
          </p:cNvPr>
          <p:cNvSpPr>
            <a:spLocks noGrp="1"/>
          </p:cNvSpPr>
          <p:nvPr>
            <p:ph type="title"/>
          </p:nvPr>
        </p:nvSpPr>
        <p:spPr/>
        <p:txBody>
          <a:bodyPr/>
          <a:lstStyle/>
          <a:p>
            <a:r>
              <a:rPr lang="en-US" dirty="0"/>
              <a:t>10 Radio frequency bands</a:t>
            </a:r>
          </a:p>
        </p:txBody>
      </p:sp>
    </p:spTree>
    <p:extLst>
      <p:ext uri="{BB962C8B-B14F-4D97-AF65-F5344CB8AC3E}">
        <p14:creationId xmlns:p14="http://schemas.microsoft.com/office/powerpoint/2010/main" val="2782171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69F0DB-1602-DEEB-93B0-C93E98AEF09F}"/>
              </a:ext>
            </a:extLst>
          </p:cNvPr>
          <p:cNvSpPr>
            <a:spLocks noGrp="1"/>
          </p:cNvSpPr>
          <p:nvPr>
            <p:ph type="title"/>
          </p:nvPr>
        </p:nvSpPr>
        <p:spPr/>
        <p:txBody>
          <a:bodyPr/>
          <a:lstStyle/>
          <a:p>
            <a:r>
              <a:rPr lang="en-US" dirty="0"/>
              <a:t>Radio frequency (RF) is a measurement representing the oscillation rate of electromagnetic radiation spectrum, or electromagnetic radio waves</a:t>
            </a:r>
          </a:p>
        </p:txBody>
      </p:sp>
      <p:sp>
        <p:nvSpPr>
          <p:cNvPr id="4" name="Rectangle 3">
            <a:extLst>
              <a:ext uri="{FF2B5EF4-FFF2-40B4-BE49-F238E27FC236}">
                <a16:creationId xmlns:a16="http://schemas.microsoft.com/office/drawing/2014/main" id="{B0563D73-9F5C-95F0-712F-847F791578E9}"/>
              </a:ext>
            </a:extLst>
          </p:cNvPr>
          <p:cNvSpPr/>
          <p:nvPr/>
        </p:nvSpPr>
        <p:spPr>
          <a:xfrm>
            <a:off x="617219" y="1790700"/>
            <a:ext cx="2249550" cy="21100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Radio frequency is measured in units called hertz (Hz), which represent the number of cycles per second when a radio wave is transmitted. One hertz equals one cycle per second; radio waves range from thousands (kilohertz) to millions (megahertz) to billions (gigahertz) of cycles per second. </a:t>
            </a:r>
          </a:p>
          <a:p>
            <a:endParaRPr lang="en-US" sz="1200" dirty="0">
              <a:solidFill>
                <a:schemeClr val="tx1"/>
              </a:solidFill>
            </a:endParaRPr>
          </a:p>
        </p:txBody>
      </p:sp>
      <p:pic>
        <p:nvPicPr>
          <p:cNvPr id="5" name="Picture 4">
            <a:extLst>
              <a:ext uri="{FF2B5EF4-FFF2-40B4-BE49-F238E27FC236}">
                <a16:creationId xmlns:a16="http://schemas.microsoft.com/office/drawing/2014/main" id="{216142B5-E3E8-EBBA-4634-325291D26AE8}"/>
              </a:ext>
            </a:extLst>
          </p:cNvPr>
          <p:cNvPicPr>
            <a:picLocks noChangeAspect="1"/>
          </p:cNvPicPr>
          <p:nvPr/>
        </p:nvPicPr>
        <p:blipFill>
          <a:blip r:embed="rId2"/>
          <a:stretch>
            <a:fillRect/>
          </a:stretch>
        </p:blipFill>
        <p:spPr>
          <a:xfrm>
            <a:off x="3825541" y="2783343"/>
            <a:ext cx="2746315" cy="1986917"/>
          </a:xfrm>
          <a:prstGeom prst="rect">
            <a:avLst/>
          </a:prstGeom>
        </p:spPr>
      </p:pic>
      <p:pic>
        <p:nvPicPr>
          <p:cNvPr id="7170" name="Picture 2">
            <a:extLst>
              <a:ext uri="{FF2B5EF4-FFF2-40B4-BE49-F238E27FC236}">
                <a16:creationId xmlns:a16="http://schemas.microsoft.com/office/drawing/2014/main" id="{26B2F689-644B-9E56-2C2B-1FDC5AD4FD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0628" y="2821019"/>
            <a:ext cx="3351566" cy="201405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C0C33F94-72E6-A3D2-6784-20651F293E0D}"/>
              </a:ext>
            </a:extLst>
          </p:cNvPr>
          <p:cNvSpPr/>
          <p:nvPr/>
        </p:nvSpPr>
        <p:spPr>
          <a:xfrm>
            <a:off x="3619821" y="1803872"/>
            <a:ext cx="7954960" cy="86150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In a radio wave, the wavelength is inversely proportional to the frequency. Radio frequencies are not visible to the human eye. As the frequency is increased beyond that of the RF spectrum, electromagnetic energy takes the form of microwaves, infrared radiation (IR), visible, ultraviolet, X-rays and gamma rays.</a:t>
            </a:r>
          </a:p>
        </p:txBody>
      </p:sp>
      <p:grpSp>
        <p:nvGrpSpPr>
          <p:cNvPr id="10" name="Group 9">
            <a:extLst>
              <a:ext uri="{FF2B5EF4-FFF2-40B4-BE49-F238E27FC236}">
                <a16:creationId xmlns:a16="http://schemas.microsoft.com/office/drawing/2014/main" id="{C15D79F0-F877-AE31-3AE8-F9C19A44DAB8}"/>
              </a:ext>
            </a:extLst>
          </p:cNvPr>
          <p:cNvGrpSpPr/>
          <p:nvPr/>
        </p:nvGrpSpPr>
        <p:grpSpPr>
          <a:xfrm>
            <a:off x="5317457" y="5210240"/>
            <a:ext cx="3505200" cy="963977"/>
            <a:chOff x="5053263" y="5210240"/>
            <a:chExt cx="3505200" cy="963977"/>
          </a:xfrm>
        </p:grpSpPr>
        <p:sp>
          <p:nvSpPr>
            <p:cNvPr id="7" name="Rectangle 6">
              <a:extLst>
                <a:ext uri="{FF2B5EF4-FFF2-40B4-BE49-F238E27FC236}">
                  <a16:creationId xmlns:a16="http://schemas.microsoft.com/office/drawing/2014/main" id="{AAFE926C-040C-6BBB-157B-21C8A87D5B9F}"/>
                </a:ext>
              </a:extLst>
            </p:cNvPr>
            <p:cNvSpPr/>
            <p:nvPr/>
          </p:nvSpPr>
          <p:spPr>
            <a:xfrm>
              <a:off x="5053263" y="5210240"/>
              <a:ext cx="3505200" cy="3002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Relationship between frequency and wavelength</a:t>
              </a:r>
            </a:p>
          </p:txBody>
        </p:sp>
        <p:pic>
          <p:nvPicPr>
            <p:cNvPr id="9" name="Picture 8" descr="A math equation with black text&#10;&#10;Description automatically generated">
              <a:extLst>
                <a:ext uri="{FF2B5EF4-FFF2-40B4-BE49-F238E27FC236}">
                  <a16:creationId xmlns:a16="http://schemas.microsoft.com/office/drawing/2014/main" id="{9BCDAA44-5D0D-07DC-D4C1-DE0BD9E51633}"/>
                </a:ext>
              </a:extLst>
            </p:cNvPr>
            <p:cNvPicPr>
              <a:picLocks noChangeAspect="1"/>
            </p:cNvPicPr>
            <p:nvPr/>
          </p:nvPicPr>
          <p:blipFill>
            <a:blip r:embed="rId4"/>
            <a:stretch>
              <a:fillRect/>
            </a:stretch>
          </p:blipFill>
          <p:spPr>
            <a:xfrm>
              <a:off x="5317457" y="5597050"/>
              <a:ext cx="2654969" cy="577167"/>
            </a:xfrm>
            <a:prstGeom prst="rect">
              <a:avLst/>
            </a:prstGeom>
          </p:spPr>
        </p:pic>
      </p:grpSp>
    </p:spTree>
    <p:extLst>
      <p:ext uri="{BB962C8B-B14F-4D97-AF65-F5344CB8AC3E}">
        <p14:creationId xmlns:p14="http://schemas.microsoft.com/office/powerpoint/2010/main" val="3037514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1661156-EB72-4185-0E0E-F4F8B53E0CB7}"/>
              </a:ext>
            </a:extLst>
          </p:cNvPr>
          <p:cNvSpPr>
            <a:spLocks noGrp="1"/>
          </p:cNvSpPr>
          <p:nvPr>
            <p:ph type="title"/>
          </p:nvPr>
        </p:nvSpPr>
        <p:spPr/>
        <p:txBody>
          <a:bodyPr/>
          <a:lstStyle/>
          <a:p>
            <a:r>
              <a:rPr lang="en-US" dirty="0"/>
              <a:t>The radio frequencies spectrum is the part of the electromagnetic spectrum with frequencies in the range between 300 Hz and 300 GHz</a:t>
            </a:r>
          </a:p>
        </p:txBody>
      </p:sp>
      <p:sp>
        <p:nvSpPr>
          <p:cNvPr id="6" name="Rectangle 5">
            <a:extLst>
              <a:ext uri="{FF2B5EF4-FFF2-40B4-BE49-F238E27FC236}">
                <a16:creationId xmlns:a16="http://schemas.microsoft.com/office/drawing/2014/main" id="{85525EBE-2691-5935-3E25-6EAAEB0A7A75}"/>
              </a:ext>
            </a:extLst>
          </p:cNvPr>
          <p:cNvSpPr/>
          <p:nvPr/>
        </p:nvSpPr>
        <p:spPr>
          <a:xfrm>
            <a:off x="617219" y="1793939"/>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lumMod val="50000"/>
                    <a:lumOff val="50000"/>
                  </a:schemeClr>
                </a:solidFill>
              </a:rPr>
              <a:t>Name</a:t>
            </a:r>
          </a:p>
        </p:txBody>
      </p:sp>
      <p:sp>
        <p:nvSpPr>
          <p:cNvPr id="7" name="Rectangle 6">
            <a:extLst>
              <a:ext uri="{FF2B5EF4-FFF2-40B4-BE49-F238E27FC236}">
                <a16:creationId xmlns:a16="http://schemas.microsoft.com/office/drawing/2014/main" id="{75470D29-050A-B623-B1D7-7BFFEA7341DE}"/>
              </a:ext>
            </a:extLst>
          </p:cNvPr>
          <p:cNvSpPr/>
          <p:nvPr/>
        </p:nvSpPr>
        <p:spPr>
          <a:xfrm>
            <a:off x="617219" y="2248254"/>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Extremely low frequency (ELF)</a:t>
            </a:r>
          </a:p>
        </p:txBody>
      </p:sp>
      <p:sp>
        <p:nvSpPr>
          <p:cNvPr id="8" name="Rectangle 7">
            <a:extLst>
              <a:ext uri="{FF2B5EF4-FFF2-40B4-BE49-F238E27FC236}">
                <a16:creationId xmlns:a16="http://schemas.microsoft.com/office/drawing/2014/main" id="{83F98EF3-0652-5DE0-BADA-170474F5AD5E}"/>
              </a:ext>
            </a:extLst>
          </p:cNvPr>
          <p:cNvSpPr/>
          <p:nvPr/>
        </p:nvSpPr>
        <p:spPr>
          <a:xfrm>
            <a:off x="617219" y="2702569"/>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Very low frequency (VLF)</a:t>
            </a:r>
          </a:p>
        </p:txBody>
      </p:sp>
      <p:sp>
        <p:nvSpPr>
          <p:cNvPr id="9" name="Rectangle 8">
            <a:extLst>
              <a:ext uri="{FF2B5EF4-FFF2-40B4-BE49-F238E27FC236}">
                <a16:creationId xmlns:a16="http://schemas.microsoft.com/office/drawing/2014/main" id="{F68C7A2F-44F3-6FA8-3213-919B88FC2B2F}"/>
              </a:ext>
            </a:extLst>
          </p:cNvPr>
          <p:cNvSpPr/>
          <p:nvPr/>
        </p:nvSpPr>
        <p:spPr>
          <a:xfrm>
            <a:off x="617219" y="3156884"/>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Low frequency (LF)</a:t>
            </a:r>
          </a:p>
        </p:txBody>
      </p:sp>
      <p:sp>
        <p:nvSpPr>
          <p:cNvPr id="10" name="Rectangle 9">
            <a:extLst>
              <a:ext uri="{FF2B5EF4-FFF2-40B4-BE49-F238E27FC236}">
                <a16:creationId xmlns:a16="http://schemas.microsoft.com/office/drawing/2014/main" id="{FF491CBB-FA6F-C53A-D620-EB0A693ACA4E}"/>
              </a:ext>
            </a:extLst>
          </p:cNvPr>
          <p:cNvSpPr/>
          <p:nvPr/>
        </p:nvSpPr>
        <p:spPr>
          <a:xfrm>
            <a:off x="617219" y="3611199"/>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Medium frequency (MF)</a:t>
            </a:r>
          </a:p>
        </p:txBody>
      </p:sp>
      <p:sp>
        <p:nvSpPr>
          <p:cNvPr id="11" name="Rectangle 10">
            <a:extLst>
              <a:ext uri="{FF2B5EF4-FFF2-40B4-BE49-F238E27FC236}">
                <a16:creationId xmlns:a16="http://schemas.microsoft.com/office/drawing/2014/main" id="{6E7CC826-7716-0C5A-CF1D-D1F1D6E6ED03}"/>
              </a:ext>
            </a:extLst>
          </p:cNvPr>
          <p:cNvSpPr/>
          <p:nvPr/>
        </p:nvSpPr>
        <p:spPr>
          <a:xfrm>
            <a:off x="617219" y="4065514"/>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High frequency (HF)</a:t>
            </a:r>
          </a:p>
        </p:txBody>
      </p:sp>
      <p:sp>
        <p:nvSpPr>
          <p:cNvPr id="12" name="Rectangle 11">
            <a:extLst>
              <a:ext uri="{FF2B5EF4-FFF2-40B4-BE49-F238E27FC236}">
                <a16:creationId xmlns:a16="http://schemas.microsoft.com/office/drawing/2014/main" id="{7CDB0B07-DEB9-CAB2-37DF-D039EC7E274D}"/>
              </a:ext>
            </a:extLst>
          </p:cNvPr>
          <p:cNvSpPr/>
          <p:nvPr/>
        </p:nvSpPr>
        <p:spPr>
          <a:xfrm>
            <a:off x="617219" y="4519829"/>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Very high frequency (VHF)</a:t>
            </a:r>
          </a:p>
        </p:txBody>
      </p:sp>
      <p:sp>
        <p:nvSpPr>
          <p:cNvPr id="13" name="Rectangle 12">
            <a:extLst>
              <a:ext uri="{FF2B5EF4-FFF2-40B4-BE49-F238E27FC236}">
                <a16:creationId xmlns:a16="http://schemas.microsoft.com/office/drawing/2014/main" id="{9E7BE94C-1527-BDF8-67B9-B1EE5C4F48A0}"/>
              </a:ext>
            </a:extLst>
          </p:cNvPr>
          <p:cNvSpPr/>
          <p:nvPr/>
        </p:nvSpPr>
        <p:spPr>
          <a:xfrm>
            <a:off x="617219" y="4974144"/>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Ultra high frequency (UHF)</a:t>
            </a:r>
          </a:p>
        </p:txBody>
      </p:sp>
      <p:sp>
        <p:nvSpPr>
          <p:cNvPr id="14" name="Rectangle 13">
            <a:extLst>
              <a:ext uri="{FF2B5EF4-FFF2-40B4-BE49-F238E27FC236}">
                <a16:creationId xmlns:a16="http://schemas.microsoft.com/office/drawing/2014/main" id="{BFDA967A-BF37-6FA4-6AA1-7C9549952D71}"/>
              </a:ext>
            </a:extLst>
          </p:cNvPr>
          <p:cNvSpPr/>
          <p:nvPr/>
        </p:nvSpPr>
        <p:spPr>
          <a:xfrm>
            <a:off x="617219" y="5428459"/>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Super high frequency (SHF)</a:t>
            </a:r>
          </a:p>
        </p:txBody>
      </p:sp>
      <p:sp>
        <p:nvSpPr>
          <p:cNvPr id="15" name="Rectangle 14">
            <a:extLst>
              <a:ext uri="{FF2B5EF4-FFF2-40B4-BE49-F238E27FC236}">
                <a16:creationId xmlns:a16="http://schemas.microsoft.com/office/drawing/2014/main" id="{B3558CA0-B879-BE2C-9DA4-70F7FACD96A0}"/>
              </a:ext>
            </a:extLst>
          </p:cNvPr>
          <p:cNvSpPr/>
          <p:nvPr/>
        </p:nvSpPr>
        <p:spPr>
          <a:xfrm>
            <a:off x="617219" y="5882774"/>
            <a:ext cx="2249550"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Extremely high frequency (EHF)</a:t>
            </a:r>
          </a:p>
        </p:txBody>
      </p:sp>
      <p:sp>
        <p:nvSpPr>
          <p:cNvPr id="16" name="Rectangle 15">
            <a:extLst>
              <a:ext uri="{FF2B5EF4-FFF2-40B4-BE49-F238E27FC236}">
                <a16:creationId xmlns:a16="http://schemas.microsoft.com/office/drawing/2014/main" id="{3468DE74-DF95-2655-8506-F899AFD75F49}"/>
              </a:ext>
            </a:extLst>
          </p:cNvPr>
          <p:cNvSpPr/>
          <p:nvPr/>
        </p:nvSpPr>
        <p:spPr>
          <a:xfrm>
            <a:off x="3195724" y="179393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lumMod val="50000"/>
                    <a:lumOff val="50000"/>
                  </a:schemeClr>
                </a:solidFill>
              </a:rPr>
              <a:t>Frequency range</a:t>
            </a:r>
          </a:p>
        </p:txBody>
      </p:sp>
      <p:sp>
        <p:nvSpPr>
          <p:cNvPr id="17" name="Rectangle 16">
            <a:extLst>
              <a:ext uri="{FF2B5EF4-FFF2-40B4-BE49-F238E27FC236}">
                <a16:creationId xmlns:a16="http://schemas.microsoft.com/office/drawing/2014/main" id="{9A975C4A-A97F-FB6C-39CF-CE2550D2287D}"/>
              </a:ext>
            </a:extLst>
          </p:cNvPr>
          <p:cNvSpPr/>
          <p:nvPr/>
        </p:nvSpPr>
        <p:spPr>
          <a:xfrm>
            <a:off x="3195724" y="224825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300 – 3000 Hz</a:t>
            </a:r>
          </a:p>
        </p:txBody>
      </p:sp>
      <p:sp>
        <p:nvSpPr>
          <p:cNvPr id="18" name="Rectangle 17">
            <a:extLst>
              <a:ext uri="{FF2B5EF4-FFF2-40B4-BE49-F238E27FC236}">
                <a16:creationId xmlns:a16="http://schemas.microsoft.com/office/drawing/2014/main" id="{E9F06AB8-4C06-2134-56F1-8BB2D01FFA21}"/>
              </a:ext>
            </a:extLst>
          </p:cNvPr>
          <p:cNvSpPr/>
          <p:nvPr/>
        </p:nvSpPr>
        <p:spPr>
          <a:xfrm>
            <a:off x="3195724" y="270256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 – 30 kHz</a:t>
            </a:r>
          </a:p>
        </p:txBody>
      </p:sp>
      <p:sp>
        <p:nvSpPr>
          <p:cNvPr id="19" name="Rectangle 18">
            <a:extLst>
              <a:ext uri="{FF2B5EF4-FFF2-40B4-BE49-F238E27FC236}">
                <a16:creationId xmlns:a16="http://schemas.microsoft.com/office/drawing/2014/main" id="{79DD8381-713F-5C92-5E0F-ED88BFB1155D}"/>
              </a:ext>
            </a:extLst>
          </p:cNvPr>
          <p:cNvSpPr/>
          <p:nvPr/>
        </p:nvSpPr>
        <p:spPr>
          <a:xfrm>
            <a:off x="3195724" y="315688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30 – 300 kHz</a:t>
            </a:r>
          </a:p>
        </p:txBody>
      </p:sp>
      <p:sp>
        <p:nvSpPr>
          <p:cNvPr id="20" name="Rectangle 19">
            <a:extLst>
              <a:ext uri="{FF2B5EF4-FFF2-40B4-BE49-F238E27FC236}">
                <a16:creationId xmlns:a16="http://schemas.microsoft.com/office/drawing/2014/main" id="{405662B5-1C35-D27C-29E7-2E9DE21D6CDD}"/>
              </a:ext>
            </a:extLst>
          </p:cNvPr>
          <p:cNvSpPr/>
          <p:nvPr/>
        </p:nvSpPr>
        <p:spPr>
          <a:xfrm>
            <a:off x="3195724" y="361119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300 – 3000 kHz</a:t>
            </a:r>
          </a:p>
        </p:txBody>
      </p:sp>
      <p:sp>
        <p:nvSpPr>
          <p:cNvPr id="21" name="Rectangle 20">
            <a:extLst>
              <a:ext uri="{FF2B5EF4-FFF2-40B4-BE49-F238E27FC236}">
                <a16:creationId xmlns:a16="http://schemas.microsoft.com/office/drawing/2014/main" id="{245714C0-9478-45B8-746D-82E04829CEE7}"/>
              </a:ext>
            </a:extLst>
          </p:cNvPr>
          <p:cNvSpPr/>
          <p:nvPr/>
        </p:nvSpPr>
        <p:spPr>
          <a:xfrm>
            <a:off x="3195724" y="406551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 – 30 MHz</a:t>
            </a:r>
          </a:p>
        </p:txBody>
      </p:sp>
      <p:sp>
        <p:nvSpPr>
          <p:cNvPr id="22" name="Rectangle 21">
            <a:extLst>
              <a:ext uri="{FF2B5EF4-FFF2-40B4-BE49-F238E27FC236}">
                <a16:creationId xmlns:a16="http://schemas.microsoft.com/office/drawing/2014/main" id="{EEEC3E93-E43C-86E4-3056-7CF561E5D958}"/>
              </a:ext>
            </a:extLst>
          </p:cNvPr>
          <p:cNvSpPr/>
          <p:nvPr/>
        </p:nvSpPr>
        <p:spPr>
          <a:xfrm>
            <a:off x="3195724" y="451982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30 – 300 MHz</a:t>
            </a:r>
          </a:p>
        </p:txBody>
      </p:sp>
      <p:sp>
        <p:nvSpPr>
          <p:cNvPr id="23" name="Rectangle 22">
            <a:extLst>
              <a:ext uri="{FF2B5EF4-FFF2-40B4-BE49-F238E27FC236}">
                <a16:creationId xmlns:a16="http://schemas.microsoft.com/office/drawing/2014/main" id="{C28199F0-6C55-0BA9-8B7C-7B81F217428E}"/>
              </a:ext>
            </a:extLst>
          </p:cNvPr>
          <p:cNvSpPr/>
          <p:nvPr/>
        </p:nvSpPr>
        <p:spPr>
          <a:xfrm>
            <a:off x="3195724" y="497414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300 – 3000 MHz</a:t>
            </a:r>
          </a:p>
        </p:txBody>
      </p:sp>
      <p:sp>
        <p:nvSpPr>
          <p:cNvPr id="24" name="Rectangle 23">
            <a:extLst>
              <a:ext uri="{FF2B5EF4-FFF2-40B4-BE49-F238E27FC236}">
                <a16:creationId xmlns:a16="http://schemas.microsoft.com/office/drawing/2014/main" id="{30ED50B0-EA65-DD1A-25FF-4423863D6333}"/>
              </a:ext>
            </a:extLst>
          </p:cNvPr>
          <p:cNvSpPr/>
          <p:nvPr/>
        </p:nvSpPr>
        <p:spPr>
          <a:xfrm>
            <a:off x="3195724" y="542845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 – 30 GHz</a:t>
            </a:r>
          </a:p>
        </p:txBody>
      </p:sp>
      <p:sp>
        <p:nvSpPr>
          <p:cNvPr id="25" name="Rectangle 24">
            <a:extLst>
              <a:ext uri="{FF2B5EF4-FFF2-40B4-BE49-F238E27FC236}">
                <a16:creationId xmlns:a16="http://schemas.microsoft.com/office/drawing/2014/main" id="{E605445B-AB86-4C2F-DC76-85C8217CE9E5}"/>
              </a:ext>
            </a:extLst>
          </p:cNvPr>
          <p:cNvSpPr/>
          <p:nvPr/>
        </p:nvSpPr>
        <p:spPr>
          <a:xfrm>
            <a:off x="3195724" y="588277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30 – 300 GHz</a:t>
            </a:r>
          </a:p>
        </p:txBody>
      </p:sp>
      <p:sp>
        <p:nvSpPr>
          <p:cNvPr id="28" name="Rectangle 27">
            <a:extLst>
              <a:ext uri="{FF2B5EF4-FFF2-40B4-BE49-F238E27FC236}">
                <a16:creationId xmlns:a16="http://schemas.microsoft.com/office/drawing/2014/main" id="{63CDF103-238C-33B8-10EB-984B14E60EAF}"/>
              </a:ext>
            </a:extLst>
          </p:cNvPr>
          <p:cNvSpPr/>
          <p:nvPr/>
        </p:nvSpPr>
        <p:spPr>
          <a:xfrm>
            <a:off x="5148092" y="179393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lumMod val="50000"/>
                    <a:lumOff val="50000"/>
                  </a:schemeClr>
                </a:solidFill>
              </a:rPr>
              <a:t>Wavelength</a:t>
            </a:r>
          </a:p>
        </p:txBody>
      </p:sp>
      <p:sp>
        <p:nvSpPr>
          <p:cNvPr id="29" name="Rectangle 28">
            <a:extLst>
              <a:ext uri="{FF2B5EF4-FFF2-40B4-BE49-F238E27FC236}">
                <a16:creationId xmlns:a16="http://schemas.microsoft.com/office/drawing/2014/main" id="{DB89BB0D-055D-88B5-247D-EE9073EA74C3}"/>
              </a:ext>
            </a:extLst>
          </p:cNvPr>
          <p:cNvSpPr/>
          <p:nvPr/>
        </p:nvSpPr>
        <p:spPr>
          <a:xfrm>
            <a:off x="5148092" y="224825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100 – 1000 km</a:t>
            </a:r>
          </a:p>
        </p:txBody>
      </p:sp>
      <p:sp>
        <p:nvSpPr>
          <p:cNvPr id="30" name="Rectangle 29">
            <a:extLst>
              <a:ext uri="{FF2B5EF4-FFF2-40B4-BE49-F238E27FC236}">
                <a16:creationId xmlns:a16="http://schemas.microsoft.com/office/drawing/2014/main" id="{0DF6A166-308F-CEA9-7092-2618A8985408}"/>
              </a:ext>
            </a:extLst>
          </p:cNvPr>
          <p:cNvSpPr/>
          <p:nvPr/>
        </p:nvSpPr>
        <p:spPr>
          <a:xfrm>
            <a:off x="5148092" y="270256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10 – 100 km</a:t>
            </a:r>
          </a:p>
        </p:txBody>
      </p:sp>
      <p:sp>
        <p:nvSpPr>
          <p:cNvPr id="31" name="Rectangle 30">
            <a:extLst>
              <a:ext uri="{FF2B5EF4-FFF2-40B4-BE49-F238E27FC236}">
                <a16:creationId xmlns:a16="http://schemas.microsoft.com/office/drawing/2014/main" id="{74B11C20-8AC9-34D8-D1D1-E94E178E98F1}"/>
              </a:ext>
            </a:extLst>
          </p:cNvPr>
          <p:cNvSpPr/>
          <p:nvPr/>
        </p:nvSpPr>
        <p:spPr>
          <a:xfrm>
            <a:off x="5148092" y="315688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 – 10 km</a:t>
            </a:r>
          </a:p>
        </p:txBody>
      </p:sp>
      <p:sp>
        <p:nvSpPr>
          <p:cNvPr id="32" name="Rectangle 31">
            <a:extLst>
              <a:ext uri="{FF2B5EF4-FFF2-40B4-BE49-F238E27FC236}">
                <a16:creationId xmlns:a16="http://schemas.microsoft.com/office/drawing/2014/main" id="{3BB46F43-A1C3-662F-081F-10AFF76F313C}"/>
              </a:ext>
            </a:extLst>
          </p:cNvPr>
          <p:cNvSpPr/>
          <p:nvPr/>
        </p:nvSpPr>
        <p:spPr>
          <a:xfrm>
            <a:off x="5148092" y="361119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100 – 1000 m</a:t>
            </a:r>
          </a:p>
        </p:txBody>
      </p:sp>
      <p:sp>
        <p:nvSpPr>
          <p:cNvPr id="33" name="Rectangle 32">
            <a:extLst>
              <a:ext uri="{FF2B5EF4-FFF2-40B4-BE49-F238E27FC236}">
                <a16:creationId xmlns:a16="http://schemas.microsoft.com/office/drawing/2014/main" id="{5B7F42C8-E620-D9EE-4C83-207B41C9E2B2}"/>
              </a:ext>
            </a:extLst>
          </p:cNvPr>
          <p:cNvSpPr/>
          <p:nvPr/>
        </p:nvSpPr>
        <p:spPr>
          <a:xfrm>
            <a:off x="5148092" y="406551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10 – 100 m</a:t>
            </a:r>
          </a:p>
        </p:txBody>
      </p:sp>
      <p:sp>
        <p:nvSpPr>
          <p:cNvPr id="34" name="Rectangle 33">
            <a:extLst>
              <a:ext uri="{FF2B5EF4-FFF2-40B4-BE49-F238E27FC236}">
                <a16:creationId xmlns:a16="http://schemas.microsoft.com/office/drawing/2014/main" id="{E2E043DF-3680-24CE-9673-482134733D63}"/>
              </a:ext>
            </a:extLst>
          </p:cNvPr>
          <p:cNvSpPr/>
          <p:nvPr/>
        </p:nvSpPr>
        <p:spPr>
          <a:xfrm>
            <a:off x="5148092" y="451982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 – 10 m </a:t>
            </a:r>
          </a:p>
        </p:txBody>
      </p:sp>
      <p:sp>
        <p:nvSpPr>
          <p:cNvPr id="35" name="Rectangle 34">
            <a:extLst>
              <a:ext uri="{FF2B5EF4-FFF2-40B4-BE49-F238E27FC236}">
                <a16:creationId xmlns:a16="http://schemas.microsoft.com/office/drawing/2014/main" id="{0CCC21F2-7EB5-F0CC-0E5A-C2C2181A81BC}"/>
              </a:ext>
            </a:extLst>
          </p:cNvPr>
          <p:cNvSpPr/>
          <p:nvPr/>
        </p:nvSpPr>
        <p:spPr>
          <a:xfrm>
            <a:off x="5148092" y="497414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10 – 100 cm</a:t>
            </a:r>
          </a:p>
        </p:txBody>
      </p:sp>
      <p:sp>
        <p:nvSpPr>
          <p:cNvPr id="36" name="Rectangle 35">
            <a:extLst>
              <a:ext uri="{FF2B5EF4-FFF2-40B4-BE49-F238E27FC236}">
                <a16:creationId xmlns:a16="http://schemas.microsoft.com/office/drawing/2014/main" id="{8BFEB72D-BAF5-9B18-A62E-DAAE3C2F5449}"/>
              </a:ext>
            </a:extLst>
          </p:cNvPr>
          <p:cNvSpPr/>
          <p:nvPr/>
        </p:nvSpPr>
        <p:spPr>
          <a:xfrm>
            <a:off x="5148092" y="5428459"/>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 – 10 cm</a:t>
            </a:r>
          </a:p>
        </p:txBody>
      </p:sp>
      <p:sp>
        <p:nvSpPr>
          <p:cNvPr id="37" name="Rectangle 36">
            <a:extLst>
              <a:ext uri="{FF2B5EF4-FFF2-40B4-BE49-F238E27FC236}">
                <a16:creationId xmlns:a16="http://schemas.microsoft.com/office/drawing/2014/main" id="{59AEF5A2-4D1F-14AF-023C-AFD6174C3EFF}"/>
              </a:ext>
            </a:extLst>
          </p:cNvPr>
          <p:cNvSpPr/>
          <p:nvPr/>
        </p:nvSpPr>
        <p:spPr>
          <a:xfrm>
            <a:off x="5148092" y="5882774"/>
            <a:ext cx="1442672"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1 – 10 mm</a:t>
            </a:r>
          </a:p>
        </p:txBody>
      </p:sp>
      <p:cxnSp>
        <p:nvCxnSpPr>
          <p:cNvPr id="38" name="Straight Connector 37">
            <a:extLst>
              <a:ext uri="{FF2B5EF4-FFF2-40B4-BE49-F238E27FC236}">
                <a16:creationId xmlns:a16="http://schemas.microsoft.com/office/drawing/2014/main" id="{0CDF3145-8337-6867-0AA1-F3763330C707}"/>
              </a:ext>
            </a:extLst>
          </p:cNvPr>
          <p:cNvCxnSpPr/>
          <p:nvPr/>
        </p:nvCxnSpPr>
        <p:spPr>
          <a:xfrm>
            <a:off x="4942703" y="1790700"/>
            <a:ext cx="0" cy="445770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39" name="Rectangle 38">
            <a:extLst>
              <a:ext uri="{FF2B5EF4-FFF2-40B4-BE49-F238E27FC236}">
                <a16:creationId xmlns:a16="http://schemas.microsoft.com/office/drawing/2014/main" id="{6F620EB6-9554-BFF6-5644-10F0DE455F5E}"/>
              </a:ext>
            </a:extLst>
          </p:cNvPr>
          <p:cNvSpPr/>
          <p:nvPr/>
        </p:nvSpPr>
        <p:spPr>
          <a:xfrm>
            <a:off x="6911546" y="1793939"/>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lumMod val="50000"/>
                    <a:lumOff val="50000"/>
                  </a:schemeClr>
                </a:solidFill>
              </a:rPr>
              <a:t>Application</a:t>
            </a:r>
          </a:p>
        </p:txBody>
      </p:sp>
      <p:sp>
        <p:nvSpPr>
          <p:cNvPr id="40" name="Rectangle 39">
            <a:extLst>
              <a:ext uri="{FF2B5EF4-FFF2-40B4-BE49-F238E27FC236}">
                <a16:creationId xmlns:a16="http://schemas.microsoft.com/office/drawing/2014/main" id="{401935FE-BAB2-58F8-D0A8-70F342D2D59F}"/>
              </a:ext>
            </a:extLst>
          </p:cNvPr>
          <p:cNvSpPr/>
          <p:nvPr/>
        </p:nvSpPr>
        <p:spPr>
          <a:xfrm>
            <a:off x="6911546" y="2248254"/>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This frequency band is used for underwater communication</a:t>
            </a:r>
          </a:p>
        </p:txBody>
      </p:sp>
      <p:sp>
        <p:nvSpPr>
          <p:cNvPr id="41" name="Rectangle 40">
            <a:extLst>
              <a:ext uri="{FF2B5EF4-FFF2-40B4-BE49-F238E27FC236}">
                <a16:creationId xmlns:a16="http://schemas.microsoft.com/office/drawing/2014/main" id="{D81DA6C2-0CDD-562D-4064-1F91BC9E59BE}"/>
              </a:ext>
            </a:extLst>
          </p:cNvPr>
          <p:cNvSpPr/>
          <p:nvPr/>
        </p:nvSpPr>
        <p:spPr>
          <a:xfrm>
            <a:off x="6911546" y="2702569"/>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Navigation, communication on large distances</a:t>
            </a:r>
          </a:p>
        </p:txBody>
      </p:sp>
      <p:sp>
        <p:nvSpPr>
          <p:cNvPr id="42" name="Rectangle 41">
            <a:extLst>
              <a:ext uri="{FF2B5EF4-FFF2-40B4-BE49-F238E27FC236}">
                <a16:creationId xmlns:a16="http://schemas.microsoft.com/office/drawing/2014/main" id="{E8A91F08-5A1F-B5AA-BC95-A1442E395D8E}"/>
              </a:ext>
            </a:extLst>
          </p:cNvPr>
          <p:cNvSpPr/>
          <p:nvPr/>
        </p:nvSpPr>
        <p:spPr>
          <a:xfrm>
            <a:off x="6911546" y="3156884"/>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Navigation, ship communication</a:t>
            </a:r>
          </a:p>
        </p:txBody>
      </p:sp>
      <p:sp>
        <p:nvSpPr>
          <p:cNvPr id="43" name="Rectangle 42">
            <a:extLst>
              <a:ext uri="{FF2B5EF4-FFF2-40B4-BE49-F238E27FC236}">
                <a16:creationId xmlns:a16="http://schemas.microsoft.com/office/drawing/2014/main" id="{C3C4E989-5176-9246-870F-F99FCCD8B426}"/>
              </a:ext>
            </a:extLst>
          </p:cNvPr>
          <p:cNvSpPr/>
          <p:nvPr/>
        </p:nvSpPr>
        <p:spPr>
          <a:xfrm>
            <a:off x="6911546" y="3611199"/>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AM radio, navigation</a:t>
            </a:r>
          </a:p>
        </p:txBody>
      </p:sp>
      <p:sp>
        <p:nvSpPr>
          <p:cNvPr id="44" name="Rectangle 43">
            <a:extLst>
              <a:ext uri="{FF2B5EF4-FFF2-40B4-BE49-F238E27FC236}">
                <a16:creationId xmlns:a16="http://schemas.microsoft.com/office/drawing/2014/main" id="{522C12BF-5BCA-AB3A-E800-486D2731D701}"/>
              </a:ext>
            </a:extLst>
          </p:cNvPr>
          <p:cNvSpPr/>
          <p:nvPr/>
        </p:nvSpPr>
        <p:spPr>
          <a:xfrm>
            <a:off x="6911546" y="4065514"/>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Broadcasting, point to point around Earth</a:t>
            </a:r>
          </a:p>
        </p:txBody>
      </p:sp>
      <p:sp>
        <p:nvSpPr>
          <p:cNvPr id="45" name="Rectangle 44">
            <a:extLst>
              <a:ext uri="{FF2B5EF4-FFF2-40B4-BE49-F238E27FC236}">
                <a16:creationId xmlns:a16="http://schemas.microsoft.com/office/drawing/2014/main" id="{EACAAA24-5B50-AE14-463B-059E38BDBA09}"/>
              </a:ext>
            </a:extLst>
          </p:cNvPr>
          <p:cNvSpPr/>
          <p:nvPr/>
        </p:nvSpPr>
        <p:spPr>
          <a:xfrm>
            <a:off x="6911546" y="4519829"/>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Radio and TV broadcasting, mobile services</a:t>
            </a:r>
          </a:p>
        </p:txBody>
      </p:sp>
      <p:sp>
        <p:nvSpPr>
          <p:cNvPr id="46" name="Rectangle 45">
            <a:extLst>
              <a:ext uri="{FF2B5EF4-FFF2-40B4-BE49-F238E27FC236}">
                <a16:creationId xmlns:a16="http://schemas.microsoft.com/office/drawing/2014/main" id="{4CB235D7-2B25-2F62-28C0-17219A05BF3A}"/>
              </a:ext>
            </a:extLst>
          </p:cNvPr>
          <p:cNvSpPr/>
          <p:nvPr/>
        </p:nvSpPr>
        <p:spPr>
          <a:xfrm>
            <a:off x="6911546" y="4974144"/>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Mobile telephony, satellites, radar</a:t>
            </a:r>
          </a:p>
        </p:txBody>
      </p:sp>
      <p:sp>
        <p:nvSpPr>
          <p:cNvPr id="47" name="Rectangle 46">
            <a:extLst>
              <a:ext uri="{FF2B5EF4-FFF2-40B4-BE49-F238E27FC236}">
                <a16:creationId xmlns:a16="http://schemas.microsoft.com/office/drawing/2014/main" id="{2A14D4F6-270B-0CE4-B591-E612677F9108}"/>
              </a:ext>
            </a:extLst>
          </p:cNvPr>
          <p:cNvSpPr/>
          <p:nvPr/>
        </p:nvSpPr>
        <p:spPr>
          <a:xfrm>
            <a:off x="6911546" y="5428459"/>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Microwave links, satellite communications</a:t>
            </a:r>
          </a:p>
        </p:txBody>
      </p:sp>
      <p:sp>
        <p:nvSpPr>
          <p:cNvPr id="48" name="Rectangle 47">
            <a:extLst>
              <a:ext uri="{FF2B5EF4-FFF2-40B4-BE49-F238E27FC236}">
                <a16:creationId xmlns:a16="http://schemas.microsoft.com/office/drawing/2014/main" id="{15FCD66B-2E5B-FE39-02E2-921E8E04A45B}"/>
              </a:ext>
            </a:extLst>
          </p:cNvPr>
          <p:cNvSpPr/>
          <p:nvPr/>
        </p:nvSpPr>
        <p:spPr>
          <a:xfrm>
            <a:off x="6911546" y="5882774"/>
            <a:ext cx="4670853" cy="28516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Radio astronomy, satellite broadcasting, communication satellites, weather satellites</a:t>
            </a:r>
          </a:p>
        </p:txBody>
      </p:sp>
      <p:cxnSp>
        <p:nvCxnSpPr>
          <p:cNvPr id="49" name="Straight Connector 48">
            <a:extLst>
              <a:ext uri="{FF2B5EF4-FFF2-40B4-BE49-F238E27FC236}">
                <a16:creationId xmlns:a16="http://schemas.microsoft.com/office/drawing/2014/main" id="{45347FAE-F3DA-2519-4740-7F4832673F01}"/>
              </a:ext>
            </a:extLst>
          </p:cNvPr>
          <p:cNvCxnSpPr/>
          <p:nvPr/>
        </p:nvCxnSpPr>
        <p:spPr>
          <a:xfrm>
            <a:off x="6706158" y="1790700"/>
            <a:ext cx="0" cy="445770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C26F50A-B027-51B7-EEEF-57AD19A872B2}"/>
              </a:ext>
            </a:extLst>
          </p:cNvPr>
          <p:cNvCxnSpPr/>
          <p:nvPr/>
        </p:nvCxnSpPr>
        <p:spPr>
          <a:xfrm>
            <a:off x="2990335" y="1790700"/>
            <a:ext cx="0" cy="445770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18F7973-00B2-3668-5873-B0F4DA940B1B}"/>
              </a:ext>
            </a:extLst>
          </p:cNvPr>
          <p:cNvCxnSpPr>
            <a:cxnSpLocks/>
          </p:cNvCxnSpPr>
          <p:nvPr/>
        </p:nvCxnSpPr>
        <p:spPr>
          <a:xfrm flipV="1">
            <a:off x="617219" y="2166308"/>
            <a:ext cx="109728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E169535-55D7-FC83-B5F4-F1F54E134A51}"/>
              </a:ext>
            </a:extLst>
          </p:cNvPr>
          <p:cNvCxnSpPr>
            <a:cxnSpLocks/>
          </p:cNvCxnSpPr>
          <p:nvPr/>
        </p:nvCxnSpPr>
        <p:spPr>
          <a:xfrm flipV="1">
            <a:off x="617219" y="2623508"/>
            <a:ext cx="109728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7E683039-2F77-72FC-29FC-11428952998B}"/>
              </a:ext>
            </a:extLst>
          </p:cNvPr>
          <p:cNvCxnSpPr>
            <a:cxnSpLocks/>
          </p:cNvCxnSpPr>
          <p:nvPr/>
        </p:nvCxnSpPr>
        <p:spPr>
          <a:xfrm flipV="1">
            <a:off x="617219" y="3064666"/>
            <a:ext cx="109728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ACD248F3-B112-C26D-497C-5B1178E381BD}"/>
              </a:ext>
            </a:extLst>
          </p:cNvPr>
          <p:cNvCxnSpPr>
            <a:cxnSpLocks/>
          </p:cNvCxnSpPr>
          <p:nvPr/>
        </p:nvCxnSpPr>
        <p:spPr>
          <a:xfrm flipV="1">
            <a:off x="617219" y="3537908"/>
            <a:ext cx="109728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80C09CC-B39B-D1B4-55E1-9997D1F427C3}"/>
              </a:ext>
            </a:extLst>
          </p:cNvPr>
          <p:cNvCxnSpPr>
            <a:cxnSpLocks/>
          </p:cNvCxnSpPr>
          <p:nvPr/>
        </p:nvCxnSpPr>
        <p:spPr>
          <a:xfrm flipV="1">
            <a:off x="617219" y="3995487"/>
            <a:ext cx="109728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BAD15B1-FCD2-D39A-E717-0DC8E7DB6098}"/>
              </a:ext>
            </a:extLst>
          </p:cNvPr>
          <p:cNvCxnSpPr>
            <a:cxnSpLocks/>
          </p:cNvCxnSpPr>
          <p:nvPr/>
        </p:nvCxnSpPr>
        <p:spPr>
          <a:xfrm flipV="1">
            <a:off x="617219" y="4436645"/>
            <a:ext cx="109728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F6FE4BA3-5FF8-C59C-57AA-B0339D282B24}"/>
              </a:ext>
            </a:extLst>
          </p:cNvPr>
          <p:cNvCxnSpPr>
            <a:cxnSpLocks/>
          </p:cNvCxnSpPr>
          <p:nvPr/>
        </p:nvCxnSpPr>
        <p:spPr>
          <a:xfrm flipV="1">
            <a:off x="617219" y="4877803"/>
            <a:ext cx="109728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71AE856-6D89-272B-56E4-8E68FF3ACA2D}"/>
              </a:ext>
            </a:extLst>
          </p:cNvPr>
          <p:cNvCxnSpPr>
            <a:cxnSpLocks/>
          </p:cNvCxnSpPr>
          <p:nvPr/>
        </p:nvCxnSpPr>
        <p:spPr>
          <a:xfrm flipV="1">
            <a:off x="617219" y="5343024"/>
            <a:ext cx="109728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DB28C8EB-C571-6C2A-E5ED-0B850ECDFC3F}"/>
              </a:ext>
            </a:extLst>
          </p:cNvPr>
          <p:cNvCxnSpPr>
            <a:cxnSpLocks/>
          </p:cNvCxnSpPr>
          <p:nvPr/>
        </p:nvCxnSpPr>
        <p:spPr>
          <a:xfrm flipV="1">
            <a:off x="617219" y="5802853"/>
            <a:ext cx="10972800"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6434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F9B13-BB76-B0A2-8EE6-E88E01CFA0BE}"/>
              </a:ext>
            </a:extLst>
          </p:cNvPr>
          <p:cNvSpPr>
            <a:spLocks noGrp="1"/>
          </p:cNvSpPr>
          <p:nvPr>
            <p:ph type="title"/>
          </p:nvPr>
        </p:nvSpPr>
        <p:spPr/>
        <p:txBody>
          <a:bodyPr>
            <a:normAutofit/>
          </a:bodyPr>
          <a:lstStyle/>
          <a:p>
            <a:r>
              <a:rPr lang="en-US" dirty="0"/>
              <a:t>Communication satellites use multiple frequencies bands to transmit information</a:t>
            </a:r>
          </a:p>
        </p:txBody>
      </p:sp>
      <p:pic>
        <p:nvPicPr>
          <p:cNvPr id="5" name="Picture 4">
            <a:extLst>
              <a:ext uri="{FF2B5EF4-FFF2-40B4-BE49-F238E27FC236}">
                <a16:creationId xmlns:a16="http://schemas.microsoft.com/office/drawing/2014/main" id="{D2424536-A942-F2F0-1BCB-011E67432A79}"/>
              </a:ext>
            </a:extLst>
          </p:cNvPr>
          <p:cNvPicPr>
            <a:picLocks noChangeAspect="1"/>
          </p:cNvPicPr>
          <p:nvPr/>
        </p:nvPicPr>
        <p:blipFill>
          <a:blip r:embed="rId3"/>
          <a:stretch>
            <a:fillRect/>
          </a:stretch>
        </p:blipFill>
        <p:spPr>
          <a:xfrm>
            <a:off x="1378528" y="1799013"/>
            <a:ext cx="9432175" cy="4279849"/>
          </a:xfrm>
          <a:prstGeom prst="rect">
            <a:avLst/>
          </a:prstGeom>
        </p:spPr>
      </p:pic>
      <p:sp>
        <p:nvSpPr>
          <p:cNvPr id="3" name="TextBox 2">
            <a:extLst>
              <a:ext uri="{FF2B5EF4-FFF2-40B4-BE49-F238E27FC236}">
                <a16:creationId xmlns:a16="http://schemas.microsoft.com/office/drawing/2014/main" id="{A68520A0-C639-01A5-4FE4-DC3FE77EDF6A}"/>
              </a:ext>
            </a:extLst>
          </p:cNvPr>
          <p:cNvSpPr txBox="1"/>
          <p:nvPr/>
        </p:nvSpPr>
        <p:spPr>
          <a:xfrm>
            <a:off x="1378529" y="6079872"/>
            <a:ext cx="9432174" cy="168528"/>
          </a:xfrm>
          <a:prstGeom prst="rect">
            <a:avLst/>
          </a:prstGeom>
          <a:noFill/>
        </p:spPr>
        <p:txBody>
          <a:bodyPr wrap="square">
            <a:noAutofit/>
          </a:bodyPr>
          <a:lstStyle/>
          <a:p>
            <a:r>
              <a:rPr lang="en-US" sz="1000" b="0" i="0" dirty="0">
                <a:solidFill>
                  <a:srgbClr val="000000"/>
                </a:solidFill>
                <a:effectLst/>
              </a:rPr>
              <a:t>Source: </a:t>
            </a:r>
            <a:r>
              <a:rPr lang="en-US" sz="1000" dirty="0">
                <a:hlinkClick r:id="rId4"/>
              </a:rPr>
              <a:t>A straightforward introduction to satellite communications (inmarsat.com)</a:t>
            </a:r>
            <a:endParaRPr lang="en-US" sz="1000" dirty="0"/>
          </a:p>
        </p:txBody>
      </p:sp>
    </p:spTree>
    <p:extLst>
      <p:ext uri="{BB962C8B-B14F-4D97-AF65-F5344CB8AC3E}">
        <p14:creationId xmlns:p14="http://schemas.microsoft.com/office/powerpoint/2010/main" val="3389898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F9B13-BB76-B0A2-8EE6-E88E01CFA0BE}"/>
              </a:ext>
            </a:extLst>
          </p:cNvPr>
          <p:cNvSpPr>
            <a:spLocks noGrp="1"/>
          </p:cNvSpPr>
          <p:nvPr>
            <p:ph type="title"/>
          </p:nvPr>
        </p:nvSpPr>
        <p:spPr/>
        <p:txBody>
          <a:bodyPr>
            <a:normAutofit/>
          </a:bodyPr>
          <a:lstStyle/>
          <a:p>
            <a:r>
              <a:rPr lang="en-US" dirty="0"/>
              <a:t>The most common frequencies used in satellite communications are L-band, C-band, S-band, and Ka-band</a:t>
            </a:r>
          </a:p>
        </p:txBody>
      </p:sp>
      <p:sp>
        <p:nvSpPr>
          <p:cNvPr id="3" name="Rectangle 2">
            <a:extLst>
              <a:ext uri="{FF2B5EF4-FFF2-40B4-BE49-F238E27FC236}">
                <a16:creationId xmlns:a16="http://schemas.microsoft.com/office/drawing/2014/main" id="{D1C0FAE0-80F7-0AE5-2E35-AD60FE774157}"/>
              </a:ext>
            </a:extLst>
          </p:cNvPr>
          <p:cNvSpPr/>
          <p:nvPr/>
        </p:nvSpPr>
        <p:spPr>
          <a:xfrm>
            <a:off x="617415" y="1800466"/>
            <a:ext cx="2267101" cy="3731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200" dirty="0">
                <a:solidFill>
                  <a:srgbClr val="0070C0"/>
                </a:solidFill>
              </a:rPr>
              <a:t>L-BAND FREQUENCY</a:t>
            </a:r>
          </a:p>
        </p:txBody>
      </p:sp>
      <p:sp>
        <p:nvSpPr>
          <p:cNvPr id="4" name="Rectangle 3">
            <a:extLst>
              <a:ext uri="{FF2B5EF4-FFF2-40B4-BE49-F238E27FC236}">
                <a16:creationId xmlns:a16="http://schemas.microsoft.com/office/drawing/2014/main" id="{443269D6-B182-A41B-A6E7-1E843D2D43E0}"/>
              </a:ext>
            </a:extLst>
          </p:cNvPr>
          <p:cNvSpPr/>
          <p:nvPr/>
        </p:nvSpPr>
        <p:spPr>
          <a:xfrm>
            <a:off x="617415" y="2283429"/>
            <a:ext cx="2267101" cy="3964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L-band frequencies operate at 1-2 GHz range on the electromagnetic spectrum and are used for many radars and GPS services. With a low bandwidth and low frequency range, L-band is not suitable for streaming applications like video, voice, and high-speed broadband connectivity. But is perfect for applications such as fleet management, asset tracking, Internet of Things (IoT) and maritime and aviation safety services.</a:t>
            </a:r>
          </a:p>
          <a:p>
            <a:endParaRPr lang="en-US" sz="1200" dirty="0">
              <a:solidFill>
                <a:schemeClr val="tx1"/>
              </a:solidFill>
            </a:endParaRPr>
          </a:p>
          <a:p>
            <a:endParaRPr lang="en-US" sz="1200" dirty="0">
              <a:solidFill>
                <a:schemeClr val="tx1"/>
              </a:solidFill>
            </a:endParaRPr>
          </a:p>
        </p:txBody>
      </p:sp>
      <p:sp>
        <p:nvSpPr>
          <p:cNvPr id="5" name="Rectangle 4">
            <a:extLst>
              <a:ext uri="{FF2B5EF4-FFF2-40B4-BE49-F238E27FC236}">
                <a16:creationId xmlns:a16="http://schemas.microsoft.com/office/drawing/2014/main" id="{14BFBAFF-53BD-106D-9D10-BDBBB3572B33}"/>
              </a:ext>
            </a:extLst>
          </p:cNvPr>
          <p:cNvSpPr/>
          <p:nvPr/>
        </p:nvSpPr>
        <p:spPr>
          <a:xfrm>
            <a:off x="3517467" y="1800466"/>
            <a:ext cx="2267101" cy="3731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200" dirty="0">
                <a:solidFill>
                  <a:srgbClr val="0070C0"/>
                </a:solidFill>
              </a:rPr>
              <a:t>S-BAND FREQUENCY</a:t>
            </a:r>
          </a:p>
        </p:txBody>
      </p:sp>
      <p:sp>
        <p:nvSpPr>
          <p:cNvPr id="6" name="Rectangle 5">
            <a:extLst>
              <a:ext uri="{FF2B5EF4-FFF2-40B4-BE49-F238E27FC236}">
                <a16:creationId xmlns:a16="http://schemas.microsoft.com/office/drawing/2014/main" id="{48482B92-B950-8F7A-5E77-D8E729C79C0D}"/>
              </a:ext>
            </a:extLst>
          </p:cNvPr>
          <p:cNvSpPr/>
          <p:nvPr/>
        </p:nvSpPr>
        <p:spPr>
          <a:xfrm>
            <a:off x="3517467" y="2283429"/>
            <a:ext cx="2267101" cy="3964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S-band frequencies operate at 2-4 GHz and are used for satellite communication and radar. S-band is of key importance to the shipping, aviation, and space industries. </a:t>
            </a:r>
          </a:p>
          <a:p>
            <a:endParaRPr lang="en-US" sz="1200" dirty="0">
              <a:solidFill>
                <a:schemeClr val="tx1"/>
              </a:solidFill>
            </a:endParaRPr>
          </a:p>
          <a:p>
            <a:endParaRPr lang="en-US" sz="1200" dirty="0">
              <a:solidFill>
                <a:schemeClr val="tx1"/>
              </a:solidFill>
            </a:endParaRPr>
          </a:p>
        </p:txBody>
      </p:sp>
      <p:sp>
        <p:nvSpPr>
          <p:cNvPr id="7" name="Rectangle 6">
            <a:extLst>
              <a:ext uri="{FF2B5EF4-FFF2-40B4-BE49-F238E27FC236}">
                <a16:creationId xmlns:a16="http://schemas.microsoft.com/office/drawing/2014/main" id="{843E8F94-626C-A2E2-0232-7E642A88103E}"/>
              </a:ext>
            </a:extLst>
          </p:cNvPr>
          <p:cNvSpPr/>
          <p:nvPr/>
        </p:nvSpPr>
        <p:spPr>
          <a:xfrm>
            <a:off x="6417519" y="1800466"/>
            <a:ext cx="2267101" cy="3731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200" dirty="0">
                <a:solidFill>
                  <a:srgbClr val="0070C0"/>
                </a:solidFill>
              </a:rPr>
              <a:t>C-BAND FREQUENCY</a:t>
            </a:r>
          </a:p>
        </p:txBody>
      </p:sp>
      <p:sp>
        <p:nvSpPr>
          <p:cNvPr id="8" name="Rectangle 7">
            <a:extLst>
              <a:ext uri="{FF2B5EF4-FFF2-40B4-BE49-F238E27FC236}">
                <a16:creationId xmlns:a16="http://schemas.microsoft.com/office/drawing/2014/main" id="{87B80423-1DA6-5F80-22F9-BDB053366F04}"/>
              </a:ext>
            </a:extLst>
          </p:cNvPr>
          <p:cNvSpPr/>
          <p:nvPr/>
        </p:nvSpPr>
        <p:spPr>
          <a:xfrm>
            <a:off x="6417519" y="2283429"/>
            <a:ext cx="2267101" cy="3964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C-band operates in the 4-8 GHz range of the electromagnetic spectrum. </a:t>
            </a:r>
          </a:p>
          <a:p>
            <a:r>
              <a:rPr lang="en-US" sz="1200" dirty="0">
                <a:solidFill>
                  <a:schemeClr val="tx1"/>
                </a:solidFill>
              </a:rPr>
              <a:t>With antennas reaching 1.8 meters – 2.4 meters long, C-band satellites relay a direct, end-to-end signal, primarily used for satellite communications, full-time satellite TV networks and raw satellite feeds, which are useful in areas impacted by heavy rain to extreme climate related weather.</a:t>
            </a: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p:txBody>
      </p:sp>
      <p:sp>
        <p:nvSpPr>
          <p:cNvPr id="9" name="Rectangle 8">
            <a:extLst>
              <a:ext uri="{FF2B5EF4-FFF2-40B4-BE49-F238E27FC236}">
                <a16:creationId xmlns:a16="http://schemas.microsoft.com/office/drawing/2014/main" id="{B9C827FF-4D58-6524-6B1B-F5B2CDBD0BBC}"/>
              </a:ext>
            </a:extLst>
          </p:cNvPr>
          <p:cNvSpPr/>
          <p:nvPr/>
        </p:nvSpPr>
        <p:spPr>
          <a:xfrm>
            <a:off x="9317572" y="1800466"/>
            <a:ext cx="2267101" cy="37318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200" dirty="0">
                <a:solidFill>
                  <a:srgbClr val="0070C0"/>
                </a:solidFill>
              </a:rPr>
              <a:t>Ka-BAND FREQUENCY</a:t>
            </a:r>
          </a:p>
        </p:txBody>
      </p:sp>
      <p:sp>
        <p:nvSpPr>
          <p:cNvPr id="10" name="Rectangle 9">
            <a:extLst>
              <a:ext uri="{FF2B5EF4-FFF2-40B4-BE49-F238E27FC236}">
                <a16:creationId xmlns:a16="http://schemas.microsoft.com/office/drawing/2014/main" id="{AE3CF701-2162-D776-53E0-A4A49C995912}"/>
              </a:ext>
            </a:extLst>
          </p:cNvPr>
          <p:cNvSpPr/>
          <p:nvPr/>
        </p:nvSpPr>
        <p:spPr>
          <a:xfrm>
            <a:off x="9317572" y="2283429"/>
            <a:ext cx="2267101" cy="3964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Ka-band measures at 27-40 GHz on the electromagnetic spectrum and primarily offers satellite internet that requires high data transfers.</a:t>
            </a:r>
          </a:p>
          <a:p>
            <a:endParaRPr lang="en-US" sz="1200" dirty="0">
              <a:solidFill>
                <a:schemeClr val="tx1"/>
              </a:solidFill>
            </a:endParaRPr>
          </a:p>
          <a:p>
            <a:r>
              <a:rPr lang="en-US" sz="1200" dirty="0">
                <a:solidFill>
                  <a:schemeClr val="tx1"/>
                </a:solidFill>
              </a:rPr>
              <a:t>This higher power frequency supports applications that need a higher bandwidth, such as video conferencing, live streaming, high-speed internet for services such as inflight Wi-Fi, and multi-media applications. This frequency also makes it easier to offer satellite internet in residential and remote regions on the planet. </a:t>
            </a:r>
          </a:p>
          <a:p>
            <a:endParaRPr lang="en-US" sz="1200" dirty="0">
              <a:solidFill>
                <a:schemeClr val="tx1"/>
              </a:solidFill>
            </a:endParaRPr>
          </a:p>
          <a:p>
            <a:endParaRPr lang="en-US" sz="1200" dirty="0">
              <a:solidFill>
                <a:schemeClr val="tx1"/>
              </a:solidFill>
            </a:endParaRPr>
          </a:p>
        </p:txBody>
      </p:sp>
    </p:spTree>
    <p:extLst>
      <p:ext uri="{BB962C8B-B14F-4D97-AF65-F5344CB8AC3E}">
        <p14:creationId xmlns:p14="http://schemas.microsoft.com/office/powerpoint/2010/main" val="1710597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AF2F9-A987-4FF6-B860-ED1F8DD12B45}"/>
              </a:ext>
            </a:extLst>
          </p:cNvPr>
          <p:cNvSpPr>
            <a:spLocks noGrp="1"/>
          </p:cNvSpPr>
          <p:nvPr>
            <p:ph type="title"/>
          </p:nvPr>
        </p:nvSpPr>
        <p:spPr/>
        <p:txBody>
          <a:bodyPr/>
          <a:lstStyle/>
          <a:p>
            <a:r>
              <a:rPr lang="en-US" sz="2800" dirty="0">
                <a:solidFill>
                  <a:schemeClr val="tx1"/>
                </a:solidFill>
              </a:rPr>
              <a:t>L-band frequencies operate at 1-2 GHz range on the electromagnetic spectrum and are used for many radars and GPS services</a:t>
            </a:r>
            <a:endParaRPr lang="en-US" dirty="0"/>
          </a:p>
        </p:txBody>
      </p:sp>
      <p:sp>
        <p:nvSpPr>
          <p:cNvPr id="3" name="Rectangle 2">
            <a:extLst>
              <a:ext uri="{FF2B5EF4-FFF2-40B4-BE49-F238E27FC236}">
                <a16:creationId xmlns:a16="http://schemas.microsoft.com/office/drawing/2014/main" id="{35D1D317-91A1-CE44-D028-C368E50F7C33}"/>
              </a:ext>
            </a:extLst>
          </p:cNvPr>
          <p:cNvSpPr/>
          <p:nvPr/>
        </p:nvSpPr>
        <p:spPr>
          <a:xfrm>
            <a:off x="617415" y="3429000"/>
            <a:ext cx="4572206" cy="2819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Following are the advantages of L Band over other frequency bands.</a:t>
            </a:r>
          </a:p>
          <a:p>
            <a:pPr marL="171450" indent="-171450">
              <a:buFont typeface="Wingdings" panose="05000000000000000000" pitchFamily="2" charset="2"/>
              <a:buChar char="§"/>
            </a:pPr>
            <a:r>
              <a:rPr lang="en-US" sz="1200" dirty="0">
                <a:solidFill>
                  <a:schemeClr val="tx1"/>
                </a:solidFill>
              </a:rPr>
              <a:t>L-band signals have good penetration capabilities which is used in NLOS conditions for communication.</a:t>
            </a:r>
          </a:p>
          <a:p>
            <a:pPr marL="171450" indent="-171450">
              <a:buFont typeface="Wingdings" panose="05000000000000000000" pitchFamily="2" charset="2"/>
              <a:buChar char="§"/>
            </a:pPr>
            <a:r>
              <a:rPr lang="en-US" sz="1200" dirty="0">
                <a:solidFill>
                  <a:schemeClr val="tx1"/>
                </a:solidFill>
              </a:rPr>
              <a:t>L band signals are less susceptible to atmospheric interference which makes them more reliable for communication and sensing in challenging environmental conditions.</a:t>
            </a:r>
          </a:p>
          <a:p>
            <a:pPr marL="171450" indent="-171450">
              <a:buFont typeface="Wingdings" panose="05000000000000000000" pitchFamily="2" charset="2"/>
              <a:buChar char="§"/>
            </a:pPr>
            <a:r>
              <a:rPr lang="en-US" sz="1200" dirty="0">
                <a:solidFill>
                  <a:schemeClr val="tx1"/>
                </a:solidFill>
              </a:rPr>
              <a:t>Shorter wavelength of L band can make use of relatively compact antennas, which is practical for mobile and portable communication devices.</a:t>
            </a:r>
          </a:p>
          <a:p>
            <a:pPr marL="171450" indent="-171450">
              <a:buFont typeface="Wingdings" panose="05000000000000000000" pitchFamily="2" charset="2"/>
              <a:buChar char="§"/>
            </a:pPr>
            <a:r>
              <a:rPr lang="en-US" sz="1200" dirty="0">
                <a:solidFill>
                  <a:schemeClr val="tx1"/>
                </a:solidFill>
              </a:rPr>
              <a:t>Many L band systems such as GPS and satellite phones offer global coverage which ensures connectivity in remote and inaccessible areas.</a:t>
            </a:r>
          </a:p>
          <a:p>
            <a:pPr marL="171450" indent="-171450">
              <a:buFont typeface="Wingdings" panose="05000000000000000000" pitchFamily="2" charset="2"/>
              <a:buChar char="§"/>
            </a:pPr>
            <a:r>
              <a:rPr lang="en-US" sz="1200" dirty="0">
                <a:solidFill>
                  <a:schemeClr val="tx1"/>
                </a:solidFill>
              </a:rPr>
              <a:t>L-band signals are less prone to multipath interference.</a:t>
            </a:r>
          </a:p>
        </p:txBody>
      </p:sp>
      <p:graphicFrame>
        <p:nvGraphicFramePr>
          <p:cNvPr id="4" name="Table 3">
            <a:extLst>
              <a:ext uri="{FF2B5EF4-FFF2-40B4-BE49-F238E27FC236}">
                <a16:creationId xmlns:a16="http://schemas.microsoft.com/office/drawing/2014/main" id="{503D068E-069D-0BF9-AF0A-323B51685163}"/>
              </a:ext>
            </a:extLst>
          </p:cNvPr>
          <p:cNvGraphicFramePr>
            <a:graphicFrameLocks noGrp="1"/>
          </p:cNvGraphicFramePr>
          <p:nvPr>
            <p:extLst>
              <p:ext uri="{D42A27DB-BD31-4B8C-83A1-F6EECF244321}">
                <p14:modId xmlns:p14="http://schemas.microsoft.com/office/powerpoint/2010/main" val="3385545956"/>
              </p:ext>
            </p:extLst>
          </p:nvPr>
        </p:nvGraphicFramePr>
        <p:xfrm>
          <a:off x="1710860" y="1790700"/>
          <a:ext cx="4389120" cy="1117498"/>
        </p:xfrm>
        <a:graphic>
          <a:graphicData uri="http://schemas.openxmlformats.org/drawingml/2006/table">
            <a:tbl>
              <a:tblPr/>
              <a:tblGrid>
                <a:gridCol w="1828800">
                  <a:extLst>
                    <a:ext uri="{9D8B030D-6E8A-4147-A177-3AD203B41FA5}">
                      <a16:colId xmlns:a16="http://schemas.microsoft.com/office/drawing/2014/main" val="2565544432"/>
                    </a:ext>
                  </a:extLst>
                </a:gridCol>
                <a:gridCol w="1280160">
                  <a:extLst>
                    <a:ext uri="{9D8B030D-6E8A-4147-A177-3AD203B41FA5}">
                      <a16:colId xmlns:a16="http://schemas.microsoft.com/office/drawing/2014/main" val="3937476945"/>
                    </a:ext>
                  </a:extLst>
                </a:gridCol>
                <a:gridCol w="1280160">
                  <a:extLst>
                    <a:ext uri="{9D8B030D-6E8A-4147-A177-3AD203B41FA5}">
                      <a16:colId xmlns:a16="http://schemas.microsoft.com/office/drawing/2014/main" val="1144428040"/>
                    </a:ext>
                  </a:extLst>
                </a:gridCol>
              </a:tblGrid>
              <a:tr h="291408">
                <a:tc>
                  <a:txBody>
                    <a:bodyPr/>
                    <a:lstStyle/>
                    <a:p>
                      <a:pPr fontAlgn="base"/>
                      <a:r>
                        <a:rPr lang="en-US" sz="1200" b="0" dirty="0">
                          <a:solidFill>
                            <a:schemeClr val="bg1">
                              <a:lumMod val="50000"/>
                            </a:schemeClr>
                          </a:solidFill>
                          <a:effectLst/>
                        </a:rPr>
                        <a:t>Frequency Band Designation</a:t>
                      </a:r>
                    </a:p>
                  </a:txBody>
                  <a:tcPr marL="60960" marR="60960" marT="60960" marB="60960" anchor="ctr">
                    <a:lnL w="7620" cap="flat" cmpd="sng" algn="ctr">
                      <a:noFill/>
                      <a:prstDash val="solid"/>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fontAlgn="base"/>
                      <a:r>
                        <a:rPr lang="en-US" sz="1200" b="0" dirty="0">
                          <a:solidFill>
                            <a:schemeClr val="bg1">
                              <a:lumMod val="50000"/>
                            </a:schemeClr>
                          </a:solidFill>
                          <a:effectLst/>
                        </a:rPr>
                        <a:t>Frequency Range</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fontAlgn="base"/>
                      <a:r>
                        <a:rPr lang="en-US" sz="1200" b="0" dirty="0">
                          <a:solidFill>
                            <a:schemeClr val="bg1">
                              <a:lumMod val="50000"/>
                            </a:schemeClr>
                          </a:solidFill>
                          <a:effectLst/>
                        </a:rPr>
                        <a:t>Wavelength</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3986623"/>
                  </a:ext>
                </a:extLst>
              </a:tr>
              <a:tr h="629818">
                <a:tc>
                  <a:txBody>
                    <a:bodyPr/>
                    <a:lstStyle/>
                    <a:p>
                      <a:pPr fontAlgn="base"/>
                      <a:r>
                        <a:rPr lang="en-US" sz="1200" b="0" dirty="0">
                          <a:effectLst/>
                        </a:rPr>
                        <a:t>L Band</a:t>
                      </a:r>
                    </a:p>
                  </a:txBody>
                  <a:tcPr marL="60960" marR="60960" marT="60960" marB="60960" anchor="ctr">
                    <a:lnL w="7620" cap="flat" cmpd="sng" algn="ctr">
                      <a:noFill/>
                      <a:prstDash val="solid"/>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base"/>
                      <a:r>
                        <a:rPr lang="en-US" sz="1200" b="0" dirty="0">
                          <a:effectLst/>
                        </a:rPr>
                        <a:t>1 to 2 GHz</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base"/>
                      <a:r>
                        <a:rPr lang="en-US" sz="1200" b="0" dirty="0">
                          <a:effectLst/>
                        </a:rPr>
                        <a:t>30 to 15 cm</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22034357"/>
                  </a:ext>
                </a:extLst>
              </a:tr>
            </a:tbl>
          </a:graphicData>
        </a:graphic>
      </p:graphicFrame>
      <p:sp>
        <p:nvSpPr>
          <p:cNvPr id="5" name="Rectangle 4">
            <a:extLst>
              <a:ext uri="{FF2B5EF4-FFF2-40B4-BE49-F238E27FC236}">
                <a16:creationId xmlns:a16="http://schemas.microsoft.com/office/drawing/2014/main" id="{7B420089-FF09-B214-C37F-E8102AE5D026}"/>
              </a:ext>
            </a:extLst>
          </p:cNvPr>
          <p:cNvSpPr/>
          <p:nvPr/>
        </p:nvSpPr>
        <p:spPr>
          <a:xfrm>
            <a:off x="6096000" y="3429000"/>
            <a:ext cx="4572206" cy="2819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Following are the disadvantages of L Band.</a:t>
            </a:r>
          </a:p>
          <a:p>
            <a:pPr marL="171450" indent="-171450">
              <a:buFont typeface="Wingdings" panose="05000000000000000000" pitchFamily="2" charset="2"/>
              <a:buChar char="§"/>
            </a:pPr>
            <a:r>
              <a:rPr lang="en-US" sz="1200" dirty="0">
                <a:solidFill>
                  <a:schemeClr val="tx1"/>
                </a:solidFill>
              </a:rPr>
              <a:t>L band frequencies have limited bandwidth which can restrict data rates achievable in communication systems compared to high frequency bands.</a:t>
            </a:r>
          </a:p>
          <a:p>
            <a:pPr marL="171450" indent="-171450">
              <a:buFont typeface="Wingdings" panose="05000000000000000000" pitchFamily="2" charset="2"/>
              <a:buChar char="§"/>
            </a:pPr>
            <a:r>
              <a:rPr lang="en-US" sz="1200" dirty="0">
                <a:solidFill>
                  <a:schemeClr val="tx1"/>
                </a:solidFill>
              </a:rPr>
              <a:t>In radar applications, L band frequencies offer lower resolutions compared to higher band frequencies. This can limit its suitability for some surveillance and imaging tasks.</a:t>
            </a:r>
          </a:p>
        </p:txBody>
      </p:sp>
    </p:spTree>
    <p:extLst>
      <p:ext uri="{BB962C8B-B14F-4D97-AF65-F5344CB8AC3E}">
        <p14:creationId xmlns:p14="http://schemas.microsoft.com/office/powerpoint/2010/main" val="4072837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11379-51F7-7D91-9D58-15D2AEEFB11E}"/>
              </a:ext>
            </a:extLst>
          </p:cNvPr>
          <p:cNvSpPr>
            <a:spLocks noGrp="1"/>
          </p:cNvSpPr>
          <p:nvPr>
            <p:ph type="title"/>
          </p:nvPr>
        </p:nvSpPr>
        <p:spPr/>
        <p:txBody>
          <a:bodyPr/>
          <a:lstStyle/>
          <a:p>
            <a:r>
              <a:rPr lang="en-US" dirty="0"/>
              <a:t>S-band frequencies operate at 2-4 GHz and are used for satellite communication and radar</a:t>
            </a:r>
          </a:p>
        </p:txBody>
      </p:sp>
      <p:graphicFrame>
        <p:nvGraphicFramePr>
          <p:cNvPr id="3" name="Table 2">
            <a:extLst>
              <a:ext uri="{FF2B5EF4-FFF2-40B4-BE49-F238E27FC236}">
                <a16:creationId xmlns:a16="http://schemas.microsoft.com/office/drawing/2014/main" id="{26765A26-1955-AB06-9C16-DBAC7063A7E6}"/>
              </a:ext>
            </a:extLst>
          </p:cNvPr>
          <p:cNvGraphicFramePr>
            <a:graphicFrameLocks noGrp="1"/>
          </p:cNvGraphicFramePr>
          <p:nvPr>
            <p:extLst>
              <p:ext uri="{D42A27DB-BD31-4B8C-83A1-F6EECF244321}">
                <p14:modId xmlns:p14="http://schemas.microsoft.com/office/powerpoint/2010/main" val="3878743765"/>
              </p:ext>
            </p:extLst>
          </p:nvPr>
        </p:nvGraphicFramePr>
        <p:xfrm>
          <a:off x="1710860" y="1790700"/>
          <a:ext cx="4389120" cy="1117498"/>
        </p:xfrm>
        <a:graphic>
          <a:graphicData uri="http://schemas.openxmlformats.org/drawingml/2006/table">
            <a:tbl>
              <a:tblPr/>
              <a:tblGrid>
                <a:gridCol w="1828800">
                  <a:extLst>
                    <a:ext uri="{9D8B030D-6E8A-4147-A177-3AD203B41FA5}">
                      <a16:colId xmlns:a16="http://schemas.microsoft.com/office/drawing/2014/main" val="2565544432"/>
                    </a:ext>
                  </a:extLst>
                </a:gridCol>
                <a:gridCol w="1280160">
                  <a:extLst>
                    <a:ext uri="{9D8B030D-6E8A-4147-A177-3AD203B41FA5}">
                      <a16:colId xmlns:a16="http://schemas.microsoft.com/office/drawing/2014/main" val="3937476945"/>
                    </a:ext>
                  </a:extLst>
                </a:gridCol>
                <a:gridCol w="1280160">
                  <a:extLst>
                    <a:ext uri="{9D8B030D-6E8A-4147-A177-3AD203B41FA5}">
                      <a16:colId xmlns:a16="http://schemas.microsoft.com/office/drawing/2014/main" val="1144428040"/>
                    </a:ext>
                  </a:extLst>
                </a:gridCol>
              </a:tblGrid>
              <a:tr h="291408">
                <a:tc>
                  <a:txBody>
                    <a:bodyPr/>
                    <a:lstStyle/>
                    <a:p>
                      <a:pPr fontAlgn="base"/>
                      <a:r>
                        <a:rPr lang="en-US" sz="1200" b="0" dirty="0">
                          <a:solidFill>
                            <a:schemeClr val="bg1">
                              <a:lumMod val="50000"/>
                            </a:schemeClr>
                          </a:solidFill>
                          <a:effectLst/>
                        </a:rPr>
                        <a:t>Frequency Band Designation</a:t>
                      </a:r>
                    </a:p>
                  </a:txBody>
                  <a:tcPr marL="60960" marR="60960" marT="60960" marB="60960" anchor="ctr">
                    <a:lnL w="7620" cap="flat" cmpd="sng" algn="ctr">
                      <a:noFill/>
                      <a:prstDash val="solid"/>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fontAlgn="base"/>
                      <a:r>
                        <a:rPr lang="en-US" sz="1200" b="0" dirty="0">
                          <a:solidFill>
                            <a:schemeClr val="bg1">
                              <a:lumMod val="50000"/>
                            </a:schemeClr>
                          </a:solidFill>
                          <a:effectLst/>
                        </a:rPr>
                        <a:t>Frequency Range</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fontAlgn="base"/>
                      <a:r>
                        <a:rPr lang="en-US" sz="1200" b="0" dirty="0">
                          <a:solidFill>
                            <a:schemeClr val="bg1">
                              <a:lumMod val="50000"/>
                            </a:schemeClr>
                          </a:solidFill>
                          <a:effectLst/>
                        </a:rPr>
                        <a:t>Wavelength</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3986623"/>
                  </a:ext>
                </a:extLst>
              </a:tr>
              <a:tr h="629818">
                <a:tc>
                  <a:txBody>
                    <a:bodyPr/>
                    <a:lstStyle/>
                    <a:p>
                      <a:pPr fontAlgn="base"/>
                      <a:r>
                        <a:rPr lang="en-US" sz="1200" b="0" dirty="0">
                          <a:effectLst/>
                        </a:rPr>
                        <a:t>S Band</a:t>
                      </a:r>
                    </a:p>
                  </a:txBody>
                  <a:tcPr marL="60960" marR="60960" marT="60960" marB="60960" anchor="ctr">
                    <a:lnL w="7620" cap="flat" cmpd="sng" algn="ctr">
                      <a:noFill/>
                      <a:prstDash val="solid"/>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base"/>
                      <a:r>
                        <a:rPr lang="en-US" sz="1200" dirty="0">
                          <a:effectLst/>
                        </a:rPr>
                        <a:t>2 to 4 GHz</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base"/>
                      <a:r>
                        <a:rPr lang="en-US" sz="1200" b="0" dirty="0">
                          <a:effectLst/>
                        </a:rPr>
                        <a:t>15 to 7.5 cm</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22034357"/>
                  </a:ext>
                </a:extLst>
              </a:tr>
            </a:tbl>
          </a:graphicData>
        </a:graphic>
      </p:graphicFrame>
      <p:sp>
        <p:nvSpPr>
          <p:cNvPr id="4" name="Rectangle 3">
            <a:extLst>
              <a:ext uri="{FF2B5EF4-FFF2-40B4-BE49-F238E27FC236}">
                <a16:creationId xmlns:a16="http://schemas.microsoft.com/office/drawing/2014/main" id="{25BDFFE8-6747-72D3-B2B4-E52EB46BCF9B}"/>
              </a:ext>
            </a:extLst>
          </p:cNvPr>
          <p:cNvSpPr/>
          <p:nvPr/>
        </p:nvSpPr>
        <p:spPr>
          <a:xfrm>
            <a:off x="617415" y="3429000"/>
            <a:ext cx="4572206" cy="2819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Following are the advantages of S Band :</a:t>
            </a:r>
          </a:p>
          <a:p>
            <a:pPr marL="171450" indent="-171450">
              <a:buFont typeface="Wingdings" panose="05000000000000000000" pitchFamily="2" charset="2"/>
              <a:buChar char="§"/>
            </a:pPr>
            <a:r>
              <a:rPr lang="en-US" sz="1200" dirty="0">
                <a:solidFill>
                  <a:schemeClr val="tx1"/>
                </a:solidFill>
              </a:rPr>
              <a:t>S band offers good balance between resolution and range in radar systems which make them versatile for various surveillance and detection applications.</a:t>
            </a:r>
          </a:p>
          <a:p>
            <a:pPr marL="171450" indent="-171450">
              <a:buFont typeface="Wingdings" panose="05000000000000000000" pitchFamily="2" charset="2"/>
              <a:buChar char="§"/>
            </a:pPr>
            <a:r>
              <a:rPr lang="en-US" sz="1200" dirty="0">
                <a:solidFill>
                  <a:schemeClr val="tx1"/>
                </a:solidFill>
              </a:rPr>
              <a:t>S band systems are known for their reliability and resistance to signal interference which makes them suitable for critical applications in aviation and maritime industries.</a:t>
            </a:r>
          </a:p>
          <a:p>
            <a:pPr marL="171450" indent="-171450">
              <a:buFont typeface="Wingdings" panose="05000000000000000000" pitchFamily="2" charset="2"/>
              <a:buChar char="§"/>
            </a:pPr>
            <a:r>
              <a:rPr lang="en-US" sz="1200" dirty="0">
                <a:solidFill>
                  <a:schemeClr val="tx1"/>
                </a:solidFill>
              </a:rPr>
              <a:t>S band radar provides more accurate data due to their relatively smaller wavelengths which is used for weather forecasting and air traffic control (ATC).</a:t>
            </a:r>
          </a:p>
          <a:p>
            <a:pPr marL="171450" indent="-171450">
              <a:buFont typeface="Wingdings" panose="05000000000000000000" pitchFamily="2" charset="2"/>
              <a:buChar char="§"/>
            </a:pPr>
            <a:r>
              <a:rPr lang="en-US" sz="1200" dirty="0">
                <a:solidFill>
                  <a:schemeClr val="tx1"/>
                </a:solidFill>
              </a:rPr>
              <a:t>Satellite communication systems operating in S band offer global coverage which ensure connectivity in remote and other underserved areas.</a:t>
            </a:r>
          </a:p>
          <a:p>
            <a:endParaRPr lang="en-US" sz="1200" dirty="0">
              <a:solidFill>
                <a:schemeClr val="tx1"/>
              </a:solidFill>
            </a:endParaRPr>
          </a:p>
        </p:txBody>
      </p:sp>
      <p:sp>
        <p:nvSpPr>
          <p:cNvPr id="5" name="Rectangle 4">
            <a:extLst>
              <a:ext uri="{FF2B5EF4-FFF2-40B4-BE49-F238E27FC236}">
                <a16:creationId xmlns:a16="http://schemas.microsoft.com/office/drawing/2014/main" id="{48450A1B-86C1-AF95-D7E0-DA4F3E594D96}"/>
              </a:ext>
            </a:extLst>
          </p:cNvPr>
          <p:cNvSpPr/>
          <p:nvPr/>
        </p:nvSpPr>
        <p:spPr>
          <a:xfrm>
            <a:off x="6096000" y="3429000"/>
            <a:ext cx="4572206" cy="2819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Following are the disadvantages of S Band :</a:t>
            </a:r>
          </a:p>
          <a:p>
            <a:pPr marL="171450" indent="-171450">
              <a:buFont typeface="Wingdings" panose="05000000000000000000" pitchFamily="2" charset="2"/>
              <a:buChar char="§"/>
            </a:pPr>
            <a:r>
              <a:rPr lang="en-US" sz="1200" dirty="0">
                <a:solidFill>
                  <a:schemeClr val="tx1"/>
                </a:solidFill>
              </a:rPr>
              <a:t>S-band frequencies can be affected by rain attenuation particularly in heavy rainfall areas. This may require additional mitigation measures for reliable communication.</a:t>
            </a:r>
          </a:p>
          <a:p>
            <a:pPr marL="171450" indent="-171450">
              <a:buFont typeface="Wingdings" panose="05000000000000000000" pitchFamily="2" charset="2"/>
              <a:buChar char="§"/>
            </a:pPr>
            <a:r>
              <a:rPr lang="en-US" sz="1200" dirty="0">
                <a:solidFill>
                  <a:schemeClr val="tx1"/>
                </a:solidFill>
              </a:rPr>
              <a:t>S band systems often require larger antennas compared to L band systems. This may be a limitation in certain applications where antenna size and weight is a major concern.</a:t>
            </a:r>
          </a:p>
        </p:txBody>
      </p:sp>
    </p:spTree>
    <p:extLst>
      <p:ext uri="{BB962C8B-B14F-4D97-AF65-F5344CB8AC3E}">
        <p14:creationId xmlns:p14="http://schemas.microsoft.com/office/powerpoint/2010/main" val="1067892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11379-51F7-7D91-9D58-15D2AEEFB11E}"/>
              </a:ext>
            </a:extLst>
          </p:cNvPr>
          <p:cNvSpPr>
            <a:spLocks noGrp="1"/>
          </p:cNvSpPr>
          <p:nvPr>
            <p:ph type="title"/>
          </p:nvPr>
        </p:nvSpPr>
        <p:spPr/>
        <p:txBody>
          <a:bodyPr/>
          <a:lstStyle/>
          <a:p>
            <a:r>
              <a:rPr lang="en-US" dirty="0"/>
              <a:t>C-band operates in the 4-8 GHz range of the electromagnetic spectrum</a:t>
            </a:r>
          </a:p>
        </p:txBody>
      </p:sp>
      <p:graphicFrame>
        <p:nvGraphicFramePr>
          <p:cNvPr id="3" name="Table 2">
            <a:extLst>
              <a:ext uri="{FF2B5EF4-FFF2-40B4-BE49-F238E27FC236}">
                <a16:creationId xmlns:a16="http://schemas.microsoft.com/office/drawing/2014/main" id="{FBFD9167-B62A-1F90-A2C8-2CFAEDD05A23}"/>
              </a:ext>
            </a:extLst>
          </p:cNvPr>
          <p:cNvGraphicFramePr>
            <a:graphicFrameLocks noGrp="1"/>
          </p:cNvGraphicFramePr>
          <p:nvPr>
            <p:extLst>
              <p:ext uri="{D42A27DB-BD31-4B8C-83A1-F6EECF244321}">
                <p14:modId xmlns:p14="http://schemas.microsoft.com/office/powerpoint/2010/main" val="1151198817"/>
              </p:ext>
            </p:extLst>
          </p:nvPr>
        </p:nvGraphicFramePr>
        <p:xfrm>
          <a:off x="1710860" y="1790700"/>
          <a:ext cx="4389120" cy="1117498"/>
        </p:xfrm>
        <a:graphic>
          <a:graphicData uri="http://schemas.openxmlformats.org/drawingml/2006/table">
            <a:tbl>
              <a:tblPr/>
              <a:tblGrid>
                <a:gridCol w="1828800">
                  <a:extLst>
                    <a:ext uri="{9D8B030D-6E8A-4147-A177-3AD203B41FA5}">
                      <a16:colId xmlns:a16="http://schemas.microsoft.com/office/drawing/2014/main" val="2565544432"/>
                    </a:ext>
                  </a:extLst>
                </a:gridCol>
                <a:gridCol w="1280160">
                  <a:extLst>
                    <a:ext uri="{9D8B030D-6E8A-4147-A177-3AD203B41FA5}">
                      <a16:colId xmlns:a16="http://schemas.microsoft.com/office/drawing/2014/main" val="3937476945"/>
                    </a:ext>
                  </a:extLst>
                </a:gridCol>
                <a:gridCol w="1280160">
                  <a:extLst>
                    <a:ext uri="{9D8B030D-6E8A-4147-A177-3AD203B41FA5}">
                      <a16:colId xmlns:a16="http://schemas.microsoft.com/office/drawing/2014/main" val="1144428040"/>
                    </a:ext>
                  </a:extLst>
                </a:gridCol>
              </a:tblGrid>
              <a:tr h="291408">
                <a:tc>
                  <a:txBody>
                    <a:bodyPr/>
                    <a:lstStyle/>
                    <a:p>
                      <a:pPr fontAlgn="base"/>
                      <a:r>
                        <a:rPr lang="en-US" sz="1200" b="0" dirty="0">
                          <a:solidFill>
                            <a:schemeClr val="bg1">
                              <a:lumMod val="50000"/>
                            </a:schemeClr>
                          </a:solidFill>
                          <a:effectLst/>
                        </a:rPr>
                        <a:t>Frequency Band Designation</a:t>
                      </a:r>
                    </a:p>
                  </a:txBody>
                  <a:tcPr marL="60960" marR="60960" marT="60960" marB="60960" anchor="ctr">
                    <a:lnL w="7620" cap="flat" cmpd="sng" algn="ctr">
                      <a:noFill/>
                      <a:prstDash val="solid"/>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fontAlgn="base"/>
                      <a:r>
                        <a:rPr lang="en-US" sz="1200" b="0" dirty="0">
                          <a:solidFill>
                            <a:schemeClr val="bg1">
                              <a:lumMod val="50000"/>
                            </a:schemeClr>
                          </a:solidFill>
                          <a:effectLst/>
                        </a:rPr>
                        <a:t>Frequency Range</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tc>
                  <a:txBody>
                    <a:bodyPr/>
                    <a:lstStyle/>
                    <a:p>
                      <a:pPr fontAlgn="base"/>
                      <a:r>
                        <a:rPr lang="en-US" sz="1200" b="0" dirty="0">
                          <a:solidFill>
                            <a:schemeClr val="bg1">
                              <a:lumMod val="50000"/>
                            </a:schemeClr>
                          </a:solidFill>
                          <a:effectLst/>
                        </a:rPr>
                        <a:t>Wavelength</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7620" cap="flat" cmpd="sng" algn="ctr">
                      <a:noFill/>
                      <a:prstDash val="solid"/>
                      <a:round/>
                      <a:headEnd type="none" w="med" len="med"/>
                      <a:tailEnd type="none" w="med" len="med"/>
                    </a:lnT>
                    <a:lnB w="12700" cap="flat" cmpd="sng" algn="ctr">
                      <a:solidFill>
                        <a:schemeClr val="tx1">
                          <a:lumMod val="50000"/>
                          <a:lumOff val="50000"/>
                        </a:schemeClr>
                      </a:solidFill>
                      <a:prstDash val="sysDash"/>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83986623"/>
                  </a:ext>
                </a:extLst>
              </a:tr>
              <a:tr h="629818">
                <a:tc>
                  <a:txBody>
                    <a:bodyPr/>
                    <a:lstStyle/>
                    <a:p>
                      <a:pPr fontAlgn="base"/>
                      <a:r>
                        <a:rPr lang="en-US" sz="1200" b="0" dirty="0">
                          <a:effectLst/>
                        </a:rPr>
                        <a:t>C Band</a:t>
                      </a:r>
                    </a:p>
                  </a:txBody>
                  <a:tcPr marL="60960" marR="60960" marT="60960" marB="60960" anchor="ctr">
                    <a:lnL w="7620" cap="flat" cmpd="sng" algn="ctr">
                      <a:noFill/>
                      <a:prstDash val="solid"/>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base"/>
                      <a:r>
                        <a:rPr lang="en-US" sz="1200" b="0" dirty="0">
                          <a:effectLst/>
                        </a:rPr>
                        <a:t>4 to 8 GHz</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p>
                      <a:pPr fontAlgn="base"/>
                      <a:r>
                        <a:rPr lang="en-US" sz="1200" b="0" dirty="0">
                          <a:effectLst/>
                        </a:rPr>
                        <a:t>7.5–3.75 cm</a:t>
                      </a:r>
                    </a:p>
                  </a:txBody>
                  <a:tcPr marL="60960" marR="60960" marT="60960" marB="60960" anchor="ctr">
                    <a:lnL w="12700" cap="flat" cmpd="sng" algn="ctr">
                      <a:solidFill>
                        <a:schemeClr val="tx1">
                          <a:lumMod val="50000"/>
                          <a:lumOff val="50000"/>
                        </a:schemeClr>
                      </a:solidFill>
                      <a:prstDash val="sysDash"/>
                      <a:round/>
                      <a:headEnd type="none" w="med" len="med"/>
                      <a:tailEnd type="none" w="med" len="med"/>
                    </a:lnL>
                    <a:lnR w="12700" cap="flat" cmpd="sng" algn="ctr">
                      <a:solidFill>
                        <a:schemeClr val="tx1">
                          <a:lumMod val="50000"/>
                          <a:lumOff val="50000"/>
                        </a:schemeClr>
                      </a:solidFill>
                      <a:prstDash val="sysDash"/>
                      <a:round/>
                      <a:headEnd type="none" w="med" len="med"/>
                      <a:tailEnd type="none" w="med" len="med"/>
                    </a:lnR>
                    <a:lnT w="12700" cap="flat" cmpd="sng" algn="ctr">
                      <a:solidFill>
                        <a:schemeClr val="tx1">
                          <a:lumMod val="50000"/>
                          <a:lumOff val="50000"/>
                        </a:schemeClr>
                      </a:solidFill>
                      <a:prstDash val="sysDash"/>
                      <a:round/>
                      <a:headEnd type="none" w="med" len="med"/>
                      <a:tailEnd type="none" w="med" len="med"/>
                    </a:lnT>
                    <a:lnB w="762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022034357"/>
                  </a:ext>
                </a:extLst>
              </a:tr>
            </a:tbl>
          </a:graphicData>
        </a:graphic>
      </p:graphicFrame>
      <p:sp>
        <p:nvSpPr>
          <p:cNvPr id="4" name="Rectangle 3">
            <a:extLst>
              <a:ext uri="{FF2B5EF4-FFF2-40B4-BE49-F238E27FC236}">
                <a16:creationId xmlns:a16="http://schemas.microsoft.com/office/drawing/2014/main" id="{8EA78D47-8AA0-3BE2-11C3-65D6F221DD1E}"/>
              </a:ext>
            </a:extLst>
          </p:cNvPr>
          <p:cNvSpPr/>
          <p:nvPr/>
        </p:nvSpPr>
        <p:spPr>
          <a:xfrm>
            <a:off x="617415" y="3429000"/>
            <a:ext cx="4572206" cy="2819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Following are the advantages of C Band:</a:t>
            </a:r>
          </a:p>
          <a:p>
            <a:pPr marL="171450" indent="-171450">
              <a:buFont typeface="Wingdings" panose="05000000000000000000" pitchFamily="2" charset="2"/>
              <a:buChar char="§"/>
            </a:pPr>
            <a:r>
              <a:rPr lang="en-US" sz="1200" dirty="0">
                <a:solidFill>
                  <a:schemeClr val="tx1"/>
                </a:solidFill>
              </a:rPr>
              <a:t>Less interference from heavy rain fading</a:t>
            </a:r>
          </a:p>
          <a:p>
            <a:pPr marL="171450" indent="-171450">
              <a:buFont typeface="Wingdings" panose="05000000000000000000" pitchFamily="2" charset="2"/>
              <a:buChar char="§"/>
            </a:pPr>
            <a:r>
              <a:rPr lang="en-US" sz="1200" dirty="0">
                <a:solidFill>
                  <a:schemeClr val="tx1"/>
                </a:solidFill>
              </a:rPr>
              <a:t>Cheaper bandwidth compared to other bands</a:t>
            </a:r>
          </a:p>
          <a:p>
            <a:pPr marL="171450" indent="-171450">
              <a:buFont typeface="Wingdings" panose="05000000000000000000" pitchFamily="2" charset="2"/>
              <a:buChar char="§"/>
            </a:pPr>
            <a:r>
              <a:rPr lang="en-US" sz="1200" dirty="0">
                <a:solidFill>
                  <a:schemeClr val="tx1"/>
                </a:solidFill>
              </a:rPr>
              <a:t>It has wider and global coverage.</a:t>
            </a:r>
          </a:p>
          <a:p>
            <a:pPr marL="171450" indent="-171450">
              <a:buFont typeface="Wingdings" panose="05000000000000000000" pitchFamily="2" charset="2"/>
              <a:buChar char="§"/>
            </a:pPr>
            <a:r>
              <a:rPr lang="en-US" sz="1200" dirty="0">
                <a:solidFill>
                  <a:schemeClr val="tx1"/>
                </a:solidFill>
              </a:rPr>
              <a:t>It has lower propagation delay.</a:t>
            </a:r>
          </a:p>
          <a:p>
            <a:pPr marL="171450" indent="-171450">
              <a:buFont typeface="Wingdings" panose="05000000000000000000" pitchFamily="2" charset="2"/>
              <a:buChar char="§"/>
            </a:pPr>
            <a:r>
              <a:rPr lang="en-US" sz="1200" dirty="0">
                <a:solidFill>
                  <a:schemeClr val="tx1"/>
                </a:solidFill>
              </a:rPr>
              <a:t>It has less attenuation compared to other bands.</a:t>
            </a:r>
          </a:p>
        </p:txBody>
      </p:sp>
      <p:sp>
        <p:nvSpPr>
          <p:cNvPr id="5" name="Rectangle 4">
            <a:extLst>
              <a:ext uri="{FF2B5EF4-FFF2-40B4-BE49-F238E27FC236}">
                <a16:creationId xmlns:a16="http://schemas.microsoft.com/office/drawing/2014/main" id="{D2AE2AFA-EB3C-7209-7CF2-230C00E0E4C6}"/>
              </a:ext>
            </a:extLst>
          </p:cNvPr>
          <p:cNvSpPr/>
          <p:nvPr/>
        </p:nvSpPr>
        <p:spPr>
          <a:xfrm>
            <a:off x="6096000" y="3429000"/>
            <a:ext cx="4572206" cy="28194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Following are the disadvantages of C Band:</a:t>
            </a:r>
          </a:p>
          <a:p>
            <a:pPr marL="171450" indent="-171450">
              <a:buFont typeface="Wingdings" panose="05000000000000000000" pitchFamily="2" charset="2"/>
              <a:buChar char="§"/>
            </a:pPr>
            <a:r>
              <a:rPr lang="en-US" sz="1200" dirty="0">
                <a:solidFill>
                  <a:schemeClr val="tx1"/>
                </a:solidFill>
              </a:rPr>
              <a:t>Antenna size is large.</a:t>
            </a:r>
          </a:p>
          <a:p>
            <a:pPr marL="171450" indent="-171450">
              <a:buFont typeface="Wingdings" panose="05000000000000000000" pitchFamily="2" charset="2"/>
              <a:buChar char="§"/>
            </a:pPr>
            <a:r>
              <a:rPr lang="en-US" sz="1200" dirty="0">
                <a:solidFill>
                  <a:schemeClr val="tx1"/>
                </a:solidFill>
              </a:rPr>
              <a:t>Throughput is less compared to other bands.</a:t>
            </a:r>
          </a:p>
          <a:p>
            <a:endParaRPr lang="en-US" sz="1200" dirty="0">
              <a:solidFill>
                <a:schemeClr val="tx1"/>
              </a:solidFill>
            </a:endParaRPr>
          </a:p>
        </p:txBody>
      </p:sp>
    </p:spTree>
    <p:extLst>
      <p:ext uri="{BB962C8B-B14F-4D97-AF65-F5344CB8AC3E}">
        <p14:creationId xmlns:p14="http://schemas.microsoft.com/office/powerpoint/2010/main" val="3704367630"/>
      </p:ext>
    </p:extLst>
  </p:cSld>
  <p:clrMapOvr>
    <a:masterClrMapping/>
  </p:clrMapOvr>
</p:sld>
</file>

<file path=ppt/theme/theme1.xml><?xml version="1.0" encoding="utf-8"?>
<a:theme xmlns:a="http://schemas.openxmlformats.org/drawingml/2006/main" name="Office Theme">
  <a:themeElements>
    <a:clrScheme name="algebra">
      <a:dk1>
        <a:srgbClr val="000000"/>
      </a:dk1>
      <a:lt1>
        <a:srgbClr val="FFFFFF"/>
      </a:lt1>
      <a:dk2>
        <a:srgbClr val="FFFFFF"/>
      </a:dk2>
      <a:lt2>
        <a:srgbClr val="FFFFFF"/>
      </a:lt2>
      <a:accent1>
        <a:srgbClr val="CF41AD"/>
      </a:accent1>
      <a:accent2>
        <a:srgbClr val="F7921D"/>
      </a:accent2>
      <a:accent3>
        <a:srgbClr val="E5E5E5"/>
      </a:accent3>
      <a:accent4>
        <a:srgbClr val="B71373"/>
      </a:accent4>
      <a:accent5>
        <a:srgbClr val="FF8529"/>
      </a:accent5>
      <a:accent6>
        <a:srgbClr val="E83773"/>
      </a:accent6>
      <a:hlink>
        <a:srgbClr val="414141"/>
      </a:hlink>
      <a:folHlink>
        <a:srgbClr val="C1316E"/>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noFill/>
        </a:ln>
      </a:spPr>
      <a:bodyPr rtlCol="0" anchor="t"/>
      <a:lstStyle>
        <a:defPPr algn="l">
          <a:defRPr sz="1200" dirty="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TotalTime>
  <Words>1623</Words>
  <Application>Microsoft Office PowerPoint</Application>
  <PresentationFormat>Widescreen</PresentationFormat>
  <Paragraphs>131</Paragraphs>
  <Slides>12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Wingdings</vt:lpstr>
      <vt:lpstr>Arial</vt:lpstr>
      <vt:lpstr>Stolzl</vt:lpstr>
      <vt:lpstr>Stolzl Book</vt:lpstr>
      <vt:lpstr>Stolzl Bold</vt:lpstr>
      <vt:lpstr>Calibri</vt:lpstr>
      <vt:lpstr>Office Theme</vt:lpstr>
      <vt:lpstr>Satellite Communication Systems</vt:lpstr>
      <vt:lpstr>10 Radio frequency bands</vt:lpstr>
      <vt:lpstr>Radio frequency (RF) is a measurement representing the oscillation rate of electromagnetic radiation spectrum, or electromagnetic radio waves</vt:lpstr>
      <vt:lpstr>The radio frequencies spectrum is the part of the electromagnetic spectrum with frequencies in the range between 300 Hz and 300 GHz</vt:lpstr>
      <vt:lpstr>Communication satellites use multiple frequencies bands to transmit information</vt:lpstr>
      <vt:lpstr>The most common frequencies used in satellite communications are L-band, C-band, S-band, and Ka-band</vt:lpstr>
      <vt:lpstr>L-band frequencies operate at 1-2 GHz range on the electromagnetic spectrum and are used for many radars and GPS services</vt:lpstr>
      <vt:lpstr>S-band frequencies operate at 2-4 GHz and are used for satellite communication and radar</vt:lpstr>
      <vt:lpstr>C-band operates in the 4-8 GHz range of the electromagnetic spectrum</vt:lpstr>
      <vt:lpstr>Ka-band measures at 27-40 GHz on the electromagnetic spectrum and primarily offers satellite internet that requires high data transfers</vt:lpstr>
      <vt:lpstr>Management of the RF spectrum is a complicated policy issue, with various entities at the national and international level providing oversight and coordination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zana mrsa</dc:creator>
  <cp:lastModifiedBy>Tvrtko Pavić</cp:lastModifiedBy>
  <cp:revision>88</cp:revision>
  <dcterms:created xsi:type="dcterms:W3CDTF">2018-01-24T13:33:55Z</dcterms:created>
  <dcterms:modified xsi:type="dcterms:W3CDTF">2024-09-07T10:30:43Z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b69475-382c-4c7a-b21d-8ca64eeef1bd_Enabled">
    <vt:lpwstr>true</vt:lpwstr>
  </property>
  <property fmtid="{D5CDD505-2E9C-101B-9397-08002B2CF9AE}" pid="3" name="MSIP_Label_ecb69475-382c-4c7a-b21d-8ca64eeef1bd_SetDate">
    <vt:lpwstr>2024-05-25T11:17:07Z</vt:lpwstr>
  </property>
  <property fmtid="{D5CDD505-2E9C-101B-9397-08002B2CF9AE}" pid="4" name="MSIP_Label_ecb69475-382c-4c7a-b21d-8ca64eeef1bd_Method">
    <vt:lpwstr>Standard</vt:lpwstr>
  </property>
  <property fmtid="{D5CDD505-2E9C-101B-9397-08002B2CF9AE}" pid="5" name="MSIP_Label_ecb69475-382c-4c7a-b21d-8ca64eeef1bd_Name">
    <vt:lpwstr>Eviden For Internal Use - All Employees</vt:lpwstr>
  </property>
  <property fmtid="{D5CDD505-2E9C-101B-9397-08002B2CF9AE}" pid="6" name="MSIP_Label_ecb69475-382c-4c7a-b21d-8ca64eeef1bd_SiteId">
    <vt:lpwstr>7d1c7785-2d8a-437d-b842-1ed5d8fbe00a</vt:lpwstr>
  </property>
  <property fmtid="{D5CDD505-2E9C-101B-9397-08002B2CF9AE}" pid="7" name="MSIP_Label_ecb69475-382c-4c7a-b21d-8ca64eeef1bd_ActionId">
    <vt:lpwstr>209b597b-1915-4af7-abce-62f5a57f62de</vt:lpwstr>
  </property>
  <property fmtid="{D5CDD505-2E9C-101B-9397-08002B2CF9AE}" pid="8" name="MSIP_Label_ecb69475-382c-4c7a-b21d-8ca64eeef1bd_ContentBits">
    <vt:lpwstr>0</vt:lpwstr>
  </property>
</Properties>
</file>