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14"/>
  </p:notesMasterIdLst>
  <p:handoutMasterIdLst>
    <p:handoutMasterId r:id="rId15"/>
  </p:handoutMasterIdLst>
  <p:sldIdLst>
    <p:sldId id="293" r:id="rId2"/>
    <p:sldId id="294" r:id="rId3"/>
    <p:sldId id="302" r:id="rId4"/>
    <p:sldId id="296" r:id="rId5"/>
    <p:sldId id="303" r:id="rId6"/>
    <p:sldId id="297" r:id="rId7"/>
    <p:sldId id="300" r:id="rId8"/>
    <p:sldId id="301" r:id="rId9"/>
    <p:sldId id="298" r:id="rId10"/>
    <p:sldId id="304" r:id="rId11"/>
    <p:sldId id="305" r:id="rId12"/>
    <p:sldId id="295" r:id="rId13"/>
  </p:sldIdLst>
  <p:sldSz cx="12192000" cy="6858000"/>
  <p:notesSz cx="6858000" cy="9144000"/>
  <p:embeddedFontLst>
    <p:embeddedFont>
      <p:font typeface="Stolzl" panose="020B0604020202020204" charset="0"/>
      <p:regular r:id="rId16"/>
    </p:embeddedFont>
    <p:embeddedFont>
      <p:font typeface="Stolzl Bold" panose="00000800000000000000" charset="0"/>
      <p:bold r:id="rId17"/>
    </p:embeddedFont>
    <p:embeddedFont>
      <p:font typeface="Stolzl Book" panose="00000500000000000000" charset="0"/>
      <p:regular r:id="rId18"/>
    </p:embeddedFont>
    <p:embeddedFont>
      <p:font typeface="Verdana" panose="020B060403050404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34" autoAdjust="0"/>
    <p:restoredTop sz="94706"/>
  </p:normalViewPr>
  <p:slideViewPr>
    <p:cSldViewPr snapToGrid="0" snapToObjects="1">
      <p:cViewPr varScale="1">
        <p:scale>
          <a:sx n="92" d="100"/>
          <a:sy n="92" d="100"/>
        </p:scale>
        <p:origin x="91" y="144"/>
      </p:cViewPr>
      <p:guideLst/>
    </p:cSldViewPr>
  </p:slideViewPr>
  <p:notesTextViewPr>
    <p:cViewPr>
      <p:scale>
        <a:sx n="1" d="1"/>
        <a:sy n="1" d="1"/>
      </p:scale>
      <p:origin x="0" y="0"/>
    </p:cViewPr>
  </p:notesTextViewPr>
  <p:notesViewPr>
    <p:cSldViewPr snapToGrid="0" snapToObjects="1" showGuides="1">
      <p:cViewPr varScale="1">
        <p:scale>
          <a:sx n="72" d="100"/>
          <a:sy n="72" d="100"/>
        </p:scale>
        <p:origin x="3010"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7.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6A785B-4D6A-62BE-FED8-98309DB301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11DE2AB-682E-928E-29FA-550FDBD504C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D94EEAB-0D08-4717-9EDB-77601E8C491D}" type="datetimeFigureOut">
              <a:rPr lang="en-US" smtClean="0"/>
              <a:t>9/10/2024</a:t>
            </a:fld>
            <a:endParaRPr lang="en-US"/>
          </a:p>
        </p:txBody>
      </p:sp>
      <p:sp>
        <p:nvSpPr>
          <p:cNvPr id="4" name="Footer Placeholder 3">
            <a:extLst>
              <a:ext uri="{FF2B5EF4-FFF2-40B4-BE49-F238E27FC236}">
                <a16:creationId xmlns:a16="http://schemas.microsoft.com/office/drawing/2014/main" id="{AEC37BBE-61B4-1DB6-843E-F3BCDBE066C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D0EFD3-ABB6-5449-9A82-60F61179FB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A7D3DC-C971-4D23-A624-B1484C9A110A}" type="slidenum">
              <a:rPr lang="en-US" smtClean="0"/>
              <a:t>‹#›</a:t>
            </a:fld>
            <a:endParaRPr lang="en-US"/>
          </a:p>
        </p:txBody>
      </p:sp>
    </p:spTree>
    <p:extLst>
      <p:ext uri="{BB962C8B-B14F-4D97-AF65-F5344CB8AC3E}">
        <p14:creationId xmlns:p14="http://schemas.microsoft.com/office/powerpoint/2010/main" val="3791111479"/>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81C21E-1610-F840-997A-88EB307E0A1C}" type="datetimeFigureOut">
              <a:rPr lang="en-US" smtClean="0"/>
              <a:t>9/10/2024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C0C92-97E4-9540-AC90-F1BBF91896C7}" type="slidenum">
              <a:rPr lang="en-US" smtClean="0"/>
              <a:t>‹#›</a:t>
            </a:fld>
            <a:endParaRPr lang="en-US"/>
          </a:p>
        </p:txBody>
      </p:sp>
    </p:spTree>
    <p:extLst>
      <p:ext uri="{BB962C8B-B14F-4D97-AF65-F5344CB8AC3E}">
        <p14:creationId xmlns:p14="http://schemas.microsoft.com/office/powerpoint/2010/main" val="984343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712958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860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278571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236416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8111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67955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965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920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31934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5422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57678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30912510-587E-0743-8BB6-FA03E27BCB0C}" type="datetimeFigureOut">
              <a:rPr lang="en-US" smtClean="0"/>
              <a:t>9/10/2024</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830844-789E-4246-80A3-6F7B92FC0B15}" type="slidenum">
              <a:rPr lang="en-US" smtClean="0"/>
              <a:t>‹#›</a:t>
            </a:fld>
            <a:endParaRPr lang="en-US"/>
          </a:p>
        </p:txBody>
      </p:sp>
      <p:sp>
        <p:nvSpPr>
          <p:cNvPr id="6" name="Rectangle 5"/>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6183086" y="728663"/>
            <a:ext cx="5170713" cy="1680429"/>
          </a:xfrm>
        </p:spPr>
        <p:txBody>
          <a:bodyPr>
            <a:normAutofit/>
          </a:bodyPr>
          <a:lstStyle>
            <a:lvl1pPr>
              <a:defRPr sz="5400">
                <a:solidFill>
                  <a:schemeClr val="bg1"/>
                </a:solidFill>
              </a:defRPr>
            </a:lvl1pPr>
          </a:lstStyle>
          <a:p>
            <a:r>
              <a:rPr lang="hr-HR" sz="4800" dirty="0">
                <a:solidFill>
                  <a:schemeClr val="bg1"/>
                </a:solidFill>
                <a:latin typeface="Stolzl Bold" panose="00000800000000000000" pitchFamily="50" charset="-18"/>
              </a:rPr>
              <a:t>Glavni naslov</a:t>
            </a:r>
            <a:br>
              <a:rPr lang="hr-HR" sz="4800" dirty="0">
                <a:solidFill>
                  <a:schemeClr val="bg1"/>
                </a:solidFill>
                <a:latin typeface="Stolzl Bold" panose="00000800000000000000" pitchFamily="50" charset="-18"/>
              </a:rPr>
            </a:br>
            <a:r>
              <a:rPr lang="hr-HR" sz="4800" dirty="0">
                <a:solidFill>
                  <a:schemeClr val="bg1"/>
                </a:solidFill>
                <a:latin typeface="Stolzl Book" panose="00000500000000000000" pitchFamily="50" charset="-18"/>
              </a:rPr>
              <a:t>Tekst</a:t>
            </a:r>
          </a:p>
        </p:txBody>
      </p:sp>
      <p:pic>
        <p:nvPicPr>
          <p:cNvPr id="8" name="Slik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473" t="483" r="4344" b="5617"/>
          <a:stretch/>
        </p:blipFill>
        <p:spPr>
          <a:xfrm>
            <a:off x="0" y="874540"/>
            <a:ext cx="6183086" cy="5993188"/>
          </a:xfrm>
          <a:prstGeom prst="rect">
            <a:avLst/>
          </a:prstGeom>
        </p:spPr>
      </p:pic>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30912510-587E-0743-8BB6-FA03E27BCB0C}" type="datetimeFigureOut">
              <a:rPr lang="en-US" smtClean="0"/>
              <a:t>9/10/2024</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830844-789E-4246-80A3-6F7B92FC0B15}" type="slidenum">
              <a:rPr lang="en-US" smtClean="0"/>
              <a:t>‹#›</a:t>
            </a:fld>
            <a:endParaRPr lang="en-US"/>
          </a:p>
        </p:txBody>
      </p:sp>
      <p:sp>
        <p:nvSpPr>
          <p:cNvPr id="6" name="Rectangle 5"/>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78718" y="3904457"/>
            <a:ext cx="6022181" cy="2014537"/>
          </a:xfrm>
        </p:spPr>
        <p:txBody>
          <a:bodyPr>
            <a:normAutofit/>
          </a:bodyPr>
          <a:lstStyle>
            <a:lvl1pPr>
              <a:defRPr sz="5400">
                <a:solidFill>
                  <a:schemeClr val="bg1"/>
                </a:solidFill>
              </a:defRPr>
            </a:lvl1pPr>
          </a:lstStyle>
          <a:p>
            <a:r>
              <a:rPr lang="en-US" dirty="0"/>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30912510-587E-0743-8BB6-FA03E27BCB0C}" type="datetimeFigureOut">
              <a:rPr lang="en-US" smtClean="0"/>
              <a:t>9/10/2024</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830844-789E-4246-80A3-6F7B92FC0B15}" type="slidenum">
              <a:rPr lang="en-US" smtClean="0"/>
              <a:t>‹#›</a:t>
            </a:fld>
            <a:endParaRPr lang="en-US"/>
          </a:p>
        </p:txBody>
      </p:sp>
      <p:sp>
        <p:nvSpPr>
          <p:cNvPr id="6" name="Rectangle 5"/>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7632" y="6283318"/>
            <a:ext cx="1414604" cy="574682"/>
          </a:xfrm>
          <a:prstGeom prst="rect">
            <a:avLst/>
          </a:prstGeom>
        </p:spPr>
      </p:pic>
      <p:sp>
        <p:nvSpPr>
          <p:cNvPr id="9" name="Title 1"/>
          <p:cNvSpPr>
            <a:spLocks noGrp="1"/>
          </p:cNvSpPr>
          <p:nvPr>
            <p:ph type="title"/>
          </p:nvPr>
        </p:nvSpPr>
        <p:spPr>
          <a:xfrm>
            <a:off x="839788" y="457200"/>
            <a:ext cx="3932237" cy="1600200"/>
          </a:xfrm>
        </p:spPr>
        <p:txBody>
          <a:bodyPr anchor="b"/>
          <a:lstStyle>
            <a:lvl1pPr>
              <a:defRPr sz="3200">
                <a:solidFill>
                  <a:schemeClr val="bg1"/>
                </a:solidFill>
              </a:defRPr>
            </a:lvl1pPr>
          </a:lstStyle>
          <a:p>
            <a:r>
              <a:rPr lang="en-US" dirty="0"/>
              <a:t>Click to edit Master title style</a:t>
            </a:r>
          </a:p>
        </p:txBody>
      </p:sp>
      <p:sp>
        <p:nvSpPr>
          <p:cNvPr id="10" name="Content Placeholder 2"/>
          <p:cNvSpPr>
            <a:spLocks noGrp="1"/>
          </p:cNvSpPr>
          <p:nvPr>
            <p:ph idx="1"/>
          </p:nvPr>
        </p:nvSpPr>
        <p:spPr>
          <a:xfrm>
            <a:off x="5183188" y="987425"/>
            <a:ext cx="6172200" cy="487362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
          <p:cNvSpPr>
            <a:spLocks noGrp="1"/>
          </p:cNvSpPr>
          <p:nvPr>
            <p:ph type="body" sz="half" idx="2"/>
          </p:nvPr>
        </p:nvSpPr>
        <p:spPr>
          <a:xfrm>
            <a:off x="83978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2094112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Slika 3"/>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6306640"/>
            <a:ext cx="10564238" cy="548088"/>
          </a:xfrm>
          <a:prstGeom prst="rect">
            <a:avLst/>
          </a:prstGeom>
        </p:spPr>
      </p:pic>
    </p:spTree>
    <p:extLst>
      <p:ext uri="{BB962C8B-B14F-4D97-AF65-F5344CB8AC3E}">
        <p14:creationId xmlns:p14="http://schemas.microsoft.com/office/powerpoint/2010/main" val="1131150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61" r:id="rId8"/>
    <p:sldLayoutId id="2147483662" r:id="rId9"/>
    <p:sldLayoutId id="2147483655"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2800" b="1" i="0" kern="1200">
          <a:solidFill>
            <a:schemeClr val="tx1"/>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84" userDrawn="1">
          <p15:clr>
            <a:srgbClr val="F26B43"/>
          </p15:clr>
        </p15:guide>
        <p15:guide id="4" pos="7296" userDrawn="1">
          <p15:clr>
            <a:srgbClr val="F26B43"/>
          </p15:clr>
        </p15:guide>
        <p15:guide id="5" orient="horz" pos="1128" userDrawn="1">
          <p15:clr>
            <a:srgbClr val="F26B43"/>
          </p15:clr>
        </p15:guide>
        <p15:guide id="6" orient="horz" pos="393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8.sv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8.sv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24DF3F-5751-7B2F-BD41-7C2EDAB18CE3}"/>
              </a:ext>
            </a:extLst>
          </p:cNvPr>
          <p:cNvSpPr>
            <a:spLocks noGrp="1"/>
          </p:cNvSpPr>
          <p:nvPr>
            <p:ph type="title"/>
          </p:nvPr>
        </p:nvSpPr>
        <p:spPr/>
        <p:txBody>
          <a:bodyPr>
            <a:normAutofit fontScale="90000"/>
          </a:bodyPr>
          <a:lstStyle/>
          <a:p>
            <a:r>
              <a:rPr lang="en-US" dirty="0"/>
              <a:t>Satellite Communication Systems</a:t>
            </a:r>
          </a:p>
        </p:txBody>
      </p:sp>
    </p:spTree>
    <p:extLst>
      <p:ext uri="{BB962C8B-B14F-4D97-AF65-F5344CB8AC3E}">
        <p14:creationId xmlns:p14="http://schemas.microsoft.com/office/powerpoint/2010/main" val="2218531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D0055-7BE2-713B-002A-5D8B8531BC34}"/>
              </a:ext>
            </a:extLst>
          </p:cNvPr>
          <p:cNvSpPr>
            <a:spLocks noGrp="1"/>
          </p:cNvSpPr>
          <p:nvPr>
            <p:ph type="title"/>
          </p:nvPr>
        </p:nvSpPr>
        <p:spPr/>
        <p:txBody>
          <a:bodyPr/>
          <a:lstStyle/>
          <a:p>
            <a:r>
              <a:rPr lang="en-US" dirty="0"/>
              <a:t>Bit Error Rate (BER) is a measure of the number of erroneous bits received compared to the total number of bits transmitted in a data transmission system</a:t>
            </a:r>
          </a:p>
        </p:txBody>
      </p:sp>
      <p:sp>
        <p:nvSpPr>
          <p:cNvPr id="3" name="Content Placeholder 2">
            <a:extLst>
              <a:ext uri="{FF2B5EF4-FFF2-40B4-BE49-F238E27FC236}">
                <a16:creationId xmlns:a16="http://schemas.microsoft.com/office/drawing/2014/main" id="{8D8A2E58-39C7-4926-EFBC-CA59EBC255D5}"/>
              </a:ext>
            </a:extLst>
          </p:cNvPr>
          <p:cNvSpPr txBox="1">
            <a:spLocks/>
          </p:cNvSpPr>
          <p:nvPr/>
        </p:nvSpPr>
        <p:spPr>
          <a:xfrm>
            <a:off x="615253" y="1799013"/>
            <a:ext cx="5145467" cy="444938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It quantifies the accuracy of data transfer and provides insights into the quality of a communication channel or a digital link.</a:t>
            </a:r>
          </a:p>
          <a:p>
            <a:pPr marL="0" indent="0">
              <a:buFont typeface="Arial"/>
              <a:buNone/>
            </a:pPr>
            <a:endParaRPr lang="en-US" sz="1200" dirty="0">
              <a:solidFill>
                <a:srgbClr val="000000"/>
              </a:solidFill>
              <a:latin typeface="+mn-lt"/>
              <a:ea typeface="Tahoma" panose="020B0604030504040204" pitchFamily="34" charset="0"/>
              <a:cs typeface="Tahoma" panose="020B0604030504040204" pitchFamily="34" charset="0"/>
            </a:endParaRPr>
          </a:p>
          <a:p>
            <a:pPr marL="0" indent="0">
              <a:buFont typeface="Arial"/>
              <a:buNone/>
            </a:pPr>
            <a:r>
              <a:rPr lang="en-US" sz="1200" dirty="0">
                <a:solidFill>
                  <a:srgbClr val="222222"/>
                </a:solidFill>
                <a:latin typeface="+mn-lt"/>
                <a:ea typeface="Tahoma" panose="020B0604030504040204" pitchFamily="34" charset="0"/>
                <a:cs typeface="Tahoma" panose="020B0604030504040204" pitchFamily="34" charset="0"/>
              </a:rPr>
              <a:t>To determine the BER, a sender transmits a known pattern or sequence of bits to the receiver. The receiver then compares the received bits with the original transmitted pattern and identifies any discrepancies. The bit error ratio (also BER) is the number of bit errors divided by the total number of transferred bits during a studied time interval. BER is typically expressed as a ratio or percentage, representing the probability of bit errors occurring during transmission.</a:t>
            </a:r>
          </a:p>
          <a:p>
            <a:pPr marL="0" indent="0">
              <a:buFont typeface="Arial"/>
              <a:buNone/>
            </a:pPr>
            <a:endParaRPr lang="en-US" sz="1200" dirty="0">
              <a:solidFill>
                <a:srgbClr val="222222"/>
              </a:solidFill>
              <a:latin typeface="+mn-lt"/>
              <a:ea typeface="Tahoma" panose="020B0604030504040204" pitchFamily="34" charset="0"/>
              <a:cs typeface="Tahoma" panose="020B0604030504040204" pitchFamily="34" charset="0"/>
            </a:endParaRPr>
          </a:p>
          <a:p>
            <a:pPr marL="0" indent="0">
              <a:buFont typeface="Arial"/>
              <a:buNone/>
            </a:pPr>
            <a:r>
              <a:rPr lang="en-US" sz="1200" dirty="0">
                <a:solidFill>
                  <a:srgbClr val="222222"/>
                </a:solidFill>
                <a:latin typeface="+mn-lt"/>
                <a:ea typeface="Tahoma" panose="020B0604030504040204" pitchFamily="34" charset="0"/>
                <a:cs typeface="Tahoma" panose="020B0604030504040204" pitchFamily="34" charset="0"/>
              </a:rPr>
              <a:t>The interpretation of BER values depends on the specific application and the desired level of performance. In general, lower BER values indicate better transmission accuracy and higher data integrity. For instance, a BER of 10^-6 means that, on average, one bit error occurs every one million bits transmitted. In contrast, a BER of 10^-9 signifies an error occurrence of one bit in every billion transmitted bits, indicating a significantly more reliable system.</a:t>
            </a:r>
          </a:p>
          <a:p>
            <a:pPr marL="0" indent="0">
              <a:buFont typeface="Arial"/>
              <a:buNone/>
            </a:pPr>
            <a:endParaRPr lang="en-US" sz="1200" dirty="0">
              <a:solidFill>
                <a:srgbClr val="222222"/>
              </a:solidFill>
              <a:latin typeface="+mn-lt"/>
              <a:ea typeface="Tahoma" panose="020B0604030504040204" pitchFamily="34" charset="0"/>
              <a:cs typeface="Tahoma" panose="020B0604030504040204" pitchFamily="34" charset="0"/>
            </a:endParaRPr>
          </a:p>
          <a:p>
            <a:pPr marL="0" indent="0">
              <a:buFont typeface="Arial"/>
              <a:buNone/>
            </a:pPr>
            <a:r>
              <a:rPr lang="en-US" sz="1200" dirty="0">
                <a:solidFill>
                  <a:srgbClr val="222222"/>
                </a:solidFill>
                <a:latin typeface="+mn-lt"/>
                <a:ea typeface="Tahoma" panose="020B0604030504040204" pitchFamily="34" charset="0"/>
                <a:cs typeface="Tahoma" panose="020B0604030504040204" pitchFamily="34" charset="0"/>
              </a:rPr>
              <a:t>Achieving a lower BER often comes at the cost of increased complexity, bandwidth utilization, or power consumption. Engineers and designers need to strike a balance between BER, system requirements, and available resources.</a:t>
            </a:r>
          </a:p>
        </p:txBody>
      </p:sp>
    </p:spTree>
    <p:extLst>
      <p:ext uri="{BB962C8B-B14F-4D97-AF65-F5344CB8AC3E}">
        <p14:creationId xmlns:p14="http://schemas.microsoft.com/office/powerpoint/2010/main" val="886661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A4DD9-919E-3C68-7B31-01FF656E15A6}"/>
              </a:ext>
            </a:extLst>
          </p:cNvPr>
          <p:cNvSpPr>
            <a:spLocks noGrp="1"/>
          </p:cNvSpPr>
          <p:nvPr>
            <p:ph type="title"/>
          </p:nvPr>
        </p:nvSpPr>
        <p:spPr/>
        <p:txBody>
          <a:bodyPr/>
          <a:lstStyle/>
          <a:p>
            <a:r>
              <a:rPr lang="en-US" dirty="0"/>
              <a:t>Link design is a process of determining specification of communication architectures to establish link between satellites and ground stations or satellites each other</a:t>
            </a:r>
          </a:p>
        </p:txBody>
      </p:sp>
      <p:sp>
        <p:nvSpPr>
          <p:cNvPr id="3" name="Content Placeholder 2">
            <a:extLst>
              <a:ext uri="{FF2B5EF4-FFF2-40B4-BE49-F238E27FC236}">
                <a16:creationId xmlns:a16="http://schemas.microsoft.com/office/drawing/2014/main" id="{DF5194D2-A5B3-A307-715A-C198DC77E093}"/>
              </a:ext>
            </a:extLst>
          </p:cNvPr>
          <p:cNvSpPr txBox="1">
            <a:spLocks/>
          </p:cNvSpPr>
          <p:nvPr/>
        </p:nvSpPr>
        <p:spPr>
          <a:xfrm>
            <a:off x="615253" y="1799013"/>
            <a:ext cx="5145467" cy="603365"/>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000" b="0" i="0" dirty="0">
                <a:solidFill>
                  <a:srgbClr val="000000"/>
                </a:solidFill>
                <a:effectLst/>
                <a:latin typeface="Verdana" panose="020B0604030504040204" pitchFamily="34" charset="0"/>
              </a:rPr>
              <a:t>A wireless link budget is drafted prior to data transmission to anticipate the possible losses that could occur during transmission of data through the channel</a:t>
            </a:r>
          </a:p>
          <a:p>
            <a:pPr marL="0" indent="0">
              <a:buFont typeface="Arial"/>
              <a:buNone/>
            </a:pPr>
            <a:r>
              <a:rPr lang="en-US" sz="1000" b="0" i="0" dirty="0">
                <a:solidFill>
                  <a:srgbClr val="000000"/>
                </a:solidFill>
                <a:effectLst/>
                <a:latin typeface="Verdana" panose="020B0604030504040204" pitchFamily="34" charset="0"/>
              </a:rPr>
              <a:t>A link budget takes into account all forms of possible losses including path loss, atmospheric absorption loss and channel noise.</a:t>
            </a:r>
            <a:endParaRPr lang="en-US" sz="1200" dirty="0">
              <a:solidFill>
                <a:srgbClr val="222222"/>
              </a:solidFill>
              <a:latin typeface="+mn-lt"/>
              <a:ea typeface="Tahoma" panose="020B0604030504040204" pitchFamily="34" charset="0"/>
              <a:cs typeface="Tahoma" panose="020B0604030504040204" pitchFamily="34" charset="0"/>
            </a:endParaRPr>
          </a:p>
        </p:txBody>
      </p:sp>
      <p:sp>
        <p:nvSpPr>
          <p:cNvPr id="4" name="Content Placeholder 2">
            <a:extLst>
              <a:ext uri="{FF2B5EF4-FFF2-40B4-BE49-F238E27FC236}">
                <a16:creationId xmlns:a16="http://schemas.microsoft.com/office/drawing/2014/main" id="{D04BA222-1D99-911F-15EF-19F4AFD28FE5}"/>
              </a:ext>
            </a:extLst>
          </p:cNvPr>
          <p:cNvSpPr txBox="1">
            <a:spLocks/>
          </p:cNvSpPr>
          <p:nvPr/>
        </p:nvSpPr>
        <p:spPr>
          <a:xfrm>
            <a:off x="615253" y="3084282"/>
            <a:ext cx="5145467" cy="3166890"/>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000" b="0" i="0" dirty="0">
                <a:solidFill>
                  <a:srgbClr val="000000"/>
                </a:solidFill>
                <a:effectLst/>
                <a:latin typeface="Verdana" panose="020B0604030504040204" pitchFamily="34" charset="0"/>
              </a:rPr>
              <a:t>A satellite link budget will take into consideration several factors such as −</a:t>
            </a:r>
          </a:p>
          <a:p>
            <a:pPr>
              <a:buFont typeface="Wingdings" panose="05000000000000000000" pitchFamily="2" charset="2"/>
              <a:buChar char="§"/>
            </a:pPr>
            <a:r>
              <a:rPr lang="en-US" sz="1000" b="0" i="0" dirty="0">
                <a:solidFill>
                  <a:srgbClr val="000000"/>
                </a:solidFill>
                <a:effectLst/>
                <a:latin typeface="Verdana" panose="020B0604030504040204" pitchFamily="34" charset="0"/>
              </a:rPr>
              <a:t>Transmission power (PT)</a:t>
            </a:r>
          </a:p>
          <a:p>
            <a:pPr>
              <a:buFont typeface="Wingdings" panose="05000000000000000000" pitchFamily="2" charset="2"/>
              <a:buChar char="§"/>
            </a:pPr>
            <a:r>
              <a:rPr lang="en-US" sz="1000" b="0" i="0" dirty="0">
                <a:solidFill>
                  <a:srgbClr val="000000"/>
                </a:solidFill>
                <a:effectLst/>
                <a:latin typeface="Verdana" panose="020B0604030504040204" pitchFamily="34" charset="0"/>
              </a:rPr>
              <a:t>Antenna Gain (G)</a:t>
            </a:r>
          </a:p>
          <a:p>
            <a:pPr>
              <a:buFont typeface="Wingdings" panose="05000000000000000000" pitchFamily="2" charset="2"/>
              <a:buChar char="§"/>
            </a:pPr>
            <a:r>
              <a:rPr lang="en-US" sz="1000" b="0" i="0" dirty="0">
                <a:solidFill>
                  <a:srgbClr val="000000"/>
                </a:solidFill>
                <a:effectLst/>
                <a:latin typeface="Verdana" panose="020B0604030504040204" pitchFamily="34" charset="0"/>
              </a:rPr>
              <a:t>Frequency of operation (f)</a:t>
            </a:r>
          </a:p>
          <a:p>
            <a:pPr>
              <a:buFont typeface="Wingdings" panose="05000000000000000000" pitchFamily="2" charset="2"/>
              <a:buChar char="§"/>
            </a:pPr>
            <a:r>
              <a:rPr lang="en-US" sz="1000" b="0" i="0" dirty="0">
                <a:solidFill>
                  <a:srgbClr val="000000"/>
                </a:solidFill>
                <a:effectLst/>
                <a:latin typeface="Verdana" panose="020B0604030504040204" pitchFamily="34" charset="0"/>
              </a:rPr>
              <a:t>Feeder loss (or connector loss)</a:t>
            </a:r>
          </a:p>
          <a:p>
            <a:pPr>
              <a:buFont typeface="Wingdings" panose="05000000000000000000" pitchFamily="2" charset="2"/>
              <a:buChar char="§"/>
            </a:pPr>
            <a:r>
              <a:rPr lang="en-US" sz="1000" b="0" i="0" dirty="0">
                <a:solidFill>
                  <a:srgbClr val="000000"/>
                </a:solidFill>
                <a:effectLst/>
                <a:latin typeface="Verdana" panose="020B0604030504040204" pitchFamily="34" charset="0"/>
              </a:rPr>
              <a:t>Atmospheric absorption loss (including rain attenuation if it demands)</a:t>
            </a:r>
          </a:p>
          <a:p>
            <a:pPr>
              <a:buFont typeface="Wingdings" panose="05000000000000000000" pitchFamily="2" charset="2"/>
              <a:buChar char="§"/>
            </a:pPr>
            <a:r>
              <a:rPr lang="en-US" sz="1000" b="0" i="0" dirty="0">
                <a:solidFill>
                  <a:srgbClr val="000000"/>
                </a:solidFill>
                <a:effectLst/>
                <a:latin typeface="Verdana" panose="020B0604030504040204" pitchFamily="34" charset="0"/>
              </a:rPr>
              <a:t>C/N ratio (Carrier to Noise ratio)</a:t>
            </a:r>
          </a:p>
          <a:p>
            <a:pPr>
              <a:buFont typeface="Wingdings" panose="05000000000000000000" pitchFamily="2" charset="2"/>
              <a:buChar char="§"/>
            </a:pPr>
            <a:r>
              <a:rPr lang="en-US" sz="1000" b="0" i="0" dirty="0">
                <a:solidFill>
                  <a:srgbClr val="000000"/>
                </a:solidFill>
                <a:effectLst/>
                <a:latin typeface="Verdana" panose="020B0604030504040204" pitchFamily="34" charset="0"/>
              </a:rPr>
              <a:t>Gr/Ts ratio</a:t>
            </a:r>
          </a:p>
          <a:p>
            <a:pPr>
              <a:buFont typeface="Wingdings" panose="05000000000000000000" pitchFamily="2" charset="2"/>
              <a:buChar char="§"/>
            </a:pPr>
            <a:endParaRPr lang="en-US" sz="1000" dirty="0">
              <a:solidFill>
                <a:srgbClr val="000000"/>
              </a:solidFill>
              <a:latin typeface="Verdana" panose="020B0604030504040204" pitchFamily="34" charset="0"/>
              <a:ea typeface="Tahoma" panose="020B0604030504040204" pitchFamily="34" charset="0"/>
              <a:cs typeface="Tahoma" panose="020B0604030504040204" pitchFamily="34" charset="0"/>
            </a:endParaRPr>
          </a:p>
          <a:p>
            <a:pPr marL="0" indent="0">
              <a:buNone/>
            </a:pPr>
            <a:r>
              <a:rPr lang="en-US" sz="1200" dirty="0">
                <a:solidFill>
                  <a:srgbClr val="222222"/>
                </a:solidFill>
                <a:latin typeface="+mn-lt"/>
                <a:ea typeface="Tahoma" panose="020B0604030504040204" pitchFamily="34" charset="0"/>
                <a:cs typeface="Tahoma" panose="020B0604030504040204" pitchFamily="34" charset="0"/>
              </a:rPr>
              <a:t>The above mentioned factors or parameters are of prime importance. Along with these parameters, depending on the requirements of the applications, miscellaneous factors are also included in the link budget.</a:t>
            </a:r>
          </a:p>
        </p:txBody>
      </p:sp>
      <p:sp>
        <p:nvSpPr>
          <p:cNvPr id="6" name="TextBox 5">
            <a:extLst>
              <a:ext uri="{FF2B5EF4-FFF2-40B4-BE49-F238E27FC236}">
                <a16:creationId xmlns:a16="http://schemas.microsoft.com/office/drawing/2014/main" id="{860766E3-C037-068B-6047-5B7491E27A6F}"/>
              </a:ext>
            </a:extLst>
          </p:cNvPr>
          <p:cNvSpPr txBox="1"/>
          <p:nvPr/>
        </p:nvSpPr>
        <p:spPr>
          <a:xfrm>
            <a:off x="6232468" y="2413338"/>
            <a:ext cx="5349932" cy="1015662"/>
          </a:xfrm>
          <a:prstGeom prst="rect">
            <a:avLst/>
          </a:prstGeom>
        </p:spPr>
        <p:txBody>
          <a:bodyPr/>
          <a:lstStyle>
            <a:defPPr>
              <a:defRPr lang="en-US"/>
            </a:defPPr>
            <a:lvl1pPr indent="0">
              <a:lnSpc>
                <a:spcPct val="90000"/>
              </a:lnSpc>
              <a:spcBef>
                <a:spcPts val="1000"/>
              </a:spcBef>
              <a:buFont typeface="Arial"/>
              <a:buNone/>
              <a:defRPr sz="1000" b="0" i="0">
                <a:solidFill>
                  <a:srgbClr val="000000"/>
                </a:solidFill>
                <a:effectLst/>
                <a:latin typeface="Verdana" panose="020B0604030504040204" pitchFamily="34" charset="0"/>
                <a:ea typeface="Arial" charset="0"/>
                <a:cs typeface="Arial" charset="0"/>
              </a:defRPr>
            </a:lvl1pPr>
            <a:lvl2pPr marL="685800" indent="-228600">
              <a:lnSpc>
                <a:spcPct val="90000"/>
              </a:lnSpc>
              <a:spcBef>
                <a:spcPts val="500"/>
              </a:spcBef>
              <a:buFont typeface="Arial"/>
              <a:buChar char="•"/>
              <a:defRPr sz="2400" b="0" i="0">
                <a:latin typeface="Arial" charset="0"/>
                <a:ea typeface="Arial" charset="0"/>
                <a:cs typeface="Arial" charset="0"/>
              </a:defRPr>
            </a:lvl2pPr>
            <a:lvl3pPr marL="1143000" indent="-228600">
              <a:lnSpc>
                <a:spcPct val="90000"/>
              </a:lnSpc>
              <a:spcBef>
                <a:spcPts val="500"/>
              </a:spcBef>
              <a:buFont typeface="Arial"/>
              <a:buChar char="•"/>
              <a:defRPr sz="2000" b="0" i="0">
                <a:latin typeface="Arial" charset="0"/>
                <a:ea typeface="Arial" charset="0"/>
                <a:cs typeface="Arial" charset="0"/>
              </a:defRPr>
            </a:lvl3pPr>
            <a:lvl4pPr marL="1600200" indent="-228600">
              <a:lnSpc>
                <a:spcPct val="90000"/>
              </a:lnSpc>
              <a:spcBef>
                <a:spcPts val="500"/>
              </a:spcBef>
              <a:buFont typeface="Arial"/>
              <a:buChar char="•"/>
              <a:defRPr b="0" i="0">
                <a:latin typeface="Arial" charset="0"/>
                <a:ea typeface="Arial" charset="0"/>
                <a:cs typeface="Arial" charset="0"/>
              </a:defRPr>
            </a:lvl4pPr>
            <a:lvl5pPr marL="2057400" indent="-228600">
              <a:lnSpc>
                <a:spcPct val="90000"/>
              </a:lnSpc>
              <a:spcBef>
                <a:spcPts val="500"/>
              </a:spcBef>
              <a:buFont typeface="Arial"/>
              <a:buChar char="•"/>
              <a:defRPr b="0" i="0">
                <a:latin typeface="Arial" charset="0"/>
                <a:ea typeface="Arial" charset="0"/>
                <a:cs typeface="Arial" charset="0"/>
              </a:defRPr>
            </a:lvl5pPr>
            <a:lvl6pPr marL="2514600" indent="-228600">
              <a:lnSpc>
                <a:spcPct val="90000"/>
              </a:lnSpc>
              <a:spcBef>
                <a:spcPts val="500"/>
              </a:spcBef>
              <a:buFont typeface="Arial"/>
              <a:buChar char="•"/>
            </a:lvl6pPr>
            <a:lvl7pPr marL="2971800" indent="-228600">
              <a:lnSpc>
                <a:spcPct val="90000"/>
              </a:lnSpc>
              <a:spcBef>
                <a:spcPts val="500"/>
              </a:spcBef>
              <a:buFont typeface="Arial"/>
              <a:buChar char="•"/>
            </a:lvl7pPr>
            <a:lvl8pPr marL="3429000" indent="-228600">
              <a:lnSpc>
                <a:spcPct val="90000"/>
              </a:lnSpc>
              <a:spcBef>
                <a:spcPts val="500"/>
              </a:spcBef>
              <a:buFont typeface="Arial"/>
              <a:buChar char="•"/>
            </a:lvl8pPr>
            <a:lvl9pPr marL="3886200" indent="-228600">
              <a:lnSpc>
                <a:spcPct val="90000"/>
              </a:lnSpc>
              <a:spcBef>
                <a:spcPts val="500"/>
              </a:spcBef>
              <a:buFont typeface="Arial"/>
              <a:buChar char="•"/>
            </a:lvl9pPr>
          </a:lstStyle>
          <a:p>
            <a:r>
              <a:rPr lang="en-US" dirty="0">
                <a:solidFill>
                  <a:srgbClr val="0070C0"/>
                </a:solidFill>
              </a:rPr>
              <a:t>Transmission power</a:t>
            </a:r>
          </a:p>
          <a:p>
            <a:r>
              <a:rPr lang="en-US" dirty="0"/>
              <a:t>The transmission power is a vital parameter in the link budget design. The signal transmitted from the earth station (ES) travels hundreds to thousands of kilometers to reach the receiving satellite. To ensure that the SNR of the signal at the receiver is above the threshold SNR, proper signal power must be allocated.</a:t>
            </a:r>
          </a:p>
        </p:txBody>
      </p:sp>
      <p:sp>
        <p:nvSpPr>
          <p:cNvPr id="7" name="TextBox 6">
            <a:extLst>
              <a:ext uri="{FF2B5EF4-FFF2-40B4-BE49-F238E27FC236}">
                <a16:creationId xmlns:a16="http://schemas.microsoft.com/office/drawing/2014/main" id="{E444C0AA-CCC1-E5F2-4C8D-DD2D88D600D8}"/>
              </a:ext>
            </a:extLst>
          </p:cNvPr>
          <p:cNvSpPr txBox="1"/>
          <p:nvPr/>
        </p:nvSpPr>
        <p:spPr>
          <a:xfrm>
            <a:off x="6232468" y="4095601"/>
            <a:ext cx="5349932" cy="886815"/>
          </a:xfrm>
          <a:prstGeom prst="rect">
            <a:avLst/>
          </a:prstGeom>
        </p:spPr>
        <p:txBody>
          <a:bodyPr/>
          <a:lstStyle>
            <a:defPPr>
              <a:defRPr lang="en-US"/>
            </a:defPPr>
            <a:lvl1pPr indent="0">
              <a:lnSpc>
                <a:spcPct val="90000"/>
              </a:lnSpc>
              <a:spcBef>
                <a:spcPts val="1000"/>
              </a:spcBef>
              <a:buFont typeface="Arial"/>
              <a:buNone/>
              <a:defRPr sz="1000" b="0" i="0">
                <a:solidFill>
                  <a:srgbClr val="000000"/>
                </a:solidFill>
                <a:effectLst/>
                <a:latin typeface="Verdana" panose="020B0604030504040204" pitchFamily="34" charset="0"/>
                <a:ea typeface="Arial" charset="0"/>
                <a:cs typeface="Arial" charset="0"/>
              </a:defRPr>
            </a:lvl1pPr>
            <a:lvl2pPr marL="685800" indent="-228600">
              <a:lnSpc>
                <a:spcPct val="90000"/>
              </a:lnSpc>
              <a:spcBef>
                <a:spcPts val="500"/>
              </a:spcBef>
              <a:buFont typeface="Arial"/>
              <a:buChar char="•"/>
              <a:defRPr sz="2400" b="0" i="0">
                <a:latin typeface="Arial" charset="0"/>
                <a:ea typeface="Arial" charset="0"/>
                <a:cs typeface="Arial" charset="0"/>
              </a:defRPr>
            </a:lvl2pPr>
            <a:lvl3pPr marL="1143000" indent="-228600">
              <a:lnSpc>
                <a:spcPct val="90000"/>
              </a:lnSpc>
              <a:spcBef>
                <a:spcPts val="500"/>
              </a:spcBef>
              <a:buFont typeface="Arial"/>
              <a:buChar char="•"/>
              <a:defRPr sz="2000" b="0" i="0">
                <a:latin typeface="Arial" charset="0"/>
                <a:ea typeface="Arial" charset="0"/>
                <a:cs typeface="Arial" charset="0"/>
              </a:defRPr>
            </a:lvl3pPr>
            <a:lvl4pPr marL="1600200" indent="-228600">
              <a:lnSpc>
                <a:spcPct val="90000"/>
              </a:lnSpc>
              <a:spcBef>
                <a:spcPts val="500"/>
              </a:spcBef>
              <a:buFont typeface="Arial"/>
              <a:buChar char="•"/>
              <a:defRPr b="0" i="0">
                <a:latin typeface="Arial" charset="0"/>
                <a:ea typeface="Arial" charset="0"/>
                <a:cs typeface="Arial" charset="0"/>
              </a:defRPr>
            </a:lvl4pPr>
            <a:lvl5pPr marL="2057400" indent="-228600">
              <a:lnSpc>
                <a:spcPct val="90000"/>
              </a:lnSpc>
              <a:spcBef>
                <a:spcPts val="500"/>
              </a:spcBef>
              <a:buFont typeface="Arial"/>
              <a:buChar char="•"/>
              <a:defRPr b="0" i="0">
                <a:latin typeface="Arial" charset="0"/>
                <a:ea typeface="Arial" charset="0"/>
                <a:cs typeface="Arial" charset="0"/>
              </a:defRPr>
            </a:lvl5pPr>
            <a:lvl6pPr marL="2514600" indent="-228600">
              <a:lnSpc>
                <a:spcPct val="90000"/>
              </a:lnSpc>
              <a:spcBef>
                <a:spcPts val="500"/>
              </a:spcBef>
              <a:buFont typeface="Arial"/>
              <a:buChar char="•"/>
            </a:lvl6pPr>
            <a:lvl7pPr marL="2971800" indent="-228600">
              <a:lnSpc>
                <a:spcPct val="90000"/>
              </a:lnSpc>
              <a:spcBef>
                <a:spcPts val="500"/>
              </a:spcBef>
              <a:buFont typeface="Arial"/>
              <a:buChar char="•"/>
            </a:lvl7pPr>
            <a:lvl8pPr marL="3429000" indent="-228600">
              <a:lnSpc>
                <a:spcPct val="90000"/>
              </a:lnSpc>
              <a:spcBef>
                <a:spcPts val="500"/>
              </a:spcBef>
              <a:buFont typeface="Arial"/>
              <a:buChar char="•"/>
            </a:lvl8pPr>
            <a:lvl9pPr marL="3886200" indent="-228600">
              <a:lnSpc>
                <a:spcPct val="90000"/>
              </a:lnSpc>
              <a:spcBef>
                <a:spcPts val="500"/>
              </a:spcBef>
              <a:buFont typeface="Arial"/>
              <a:buChar char="•"/>
            </a:lvl9pPr>
          </a:lstStyle>
          <a:p>
            <a:r>
              <a:rPr lang="en-US" dirty="0">
                <a:solidFill>
                  <a:srgbClr val="0070C0"/>
                </a:solidFill>
              </a:rPr>
              <a:t>Antenna gain</a:t>
            </a:r>
          </a:p>
          <a:p>
            <a:r>
              <a:rPr lang="en-US" dirty="0"/>
              <a:t>High gain antennas are used in long distance communications. Using high gain antennas reduces the path loss. For long distance communications, parabolic reflector antennas are preferred. This is because, antennas with high diameter offer high gains.</a:t>
            </a:r>
          </a:p>
        </p:txBody>
      </p:sp>
    </p:spTree>
    <p:extLst>
      <p:ext uri="{BB962C8B-B14F-4D97-AF65-F5344CB8AC3E}">
        <p14:creationId xmlns:p14="http://schemas.microsoft.com/office/powerpoint/2010/main" val="1948140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Stolzl" panose="00000500000000000000" pitchFamily="50" charset="-18"/>
              </a:rPr>
              <a:t>Thank you</a:t>
            </a:r>
            <a:endParaRPr lang="en-US" dirty="0">
              <a:latin typeface="Stolzl" panose="00000500000000000000" pitchFamily="50" charset="-18"/>
            </a:endParaRPr>
          </a:p>
        </p:txBody>
      </p:sp>
    </p:spTree>
    <p:extLst>
      <p:ext uri="{BB962C8B-B14F-4D97-AF65-F5344CB8AC3E}">
        <p14:creationId xmlns:p14="http://schemas.microsoft.com/office/powerpoint/2010/main" val="1592481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3FAD5A-8D55-5A35-A026-C45D9BA6899E}"/>
              </a:ext>
            </a:extLst>
          </p:cNvPr>
          <p:cNvSpPr>
            <a:spLocks noGrp="1"/>
          </p:cNvSpPr>
          <p:nvPr>
            <p:ph type="title"/>
          </p:nvPr>
        </p:nvSpPr>
        <p:spPr/>
        <p:txBody>
          <a:bodyPr/>
          <a:lstStyle/>
          <a:p>
            <a:r>
              <a:rPr lang="en-US" dirty="0"/>
              <a:t>11 Link Budget and Design</a:t>
            </a:r>
          </a:p>
        </p:txBody>
      </p:sp>
    </p:spTree>
    <p:extLst>
      <p:ext uri="{BB962C8B-B14F-4D97-AF65-F5344CB8AC3E}">
        <p14:creationId xmlns:p14="http://schemas.microsoft.com/office/powerpoint/2010/main" val="2823734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8B80F-EB40-C2B3-A127-4849AEC70C03}"/>
              </a:ext>
            </a:extLst>
          </p:cNvPr>
          <p:cNvSpPr>
            <a:spLocks noGrp="1"/>
          </p:cNvSpPr>
          <p:nvPr>
            <p:ph type="title"/>
          </p:nvPr>
        </p:nvSpPr>
        <p:spPr/>
        <p:txBody>
          <a:bodyPr/>
          <a:lstStyle/>
          <a:p>
            <a:r>
              <a:rPr lang="en-US" dirty="0"/>
              <a:t>A typical satellite signal is gaining and losing power, finally</a:t>
            </a:r>
            <a:br>
              <a:rPr lang="en-US" dirty="0"/>
            </a:br>
            <a:r>
              <a:rPr lang="en-US" dirty="0"/>
              <a:t>arriving at the destination with just enough power to be decoded</a:t>
            </a:r>
          </a:p>
        </p:txBody>
      </p:sp>
      <p:pic>
        <p:nvPicPr>
          <p:cNvPr id="4" name="Picture 3" descr="A graph with red lines and blue lines&#10;&#10;Description automatically generated">
            <a:extLst>
              <a:ext uri="{FF2B5EF4-FFF2-40B4-BE49-F238E27FC236}">
                <a16:creationId xmlns:a16="http://schemas.microsoft.com/office/drawing/2014/main" id="{451AE780-3016-B811-D8D2-67A69B4D29CC}"/>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15147" y="1795550"/>
            <a:ext cx="6096693" cy="4336473"/>
          </a:xfrm>
          <a:prstGeom prst="rect">
            <a:avLst/>
          </a:prstGeom>
        </p:spPr>
      </p:pic>
      <p:sp>
        <p:nvSpPr>
          <p:cNvPr id="5" name="Content Placeholder 2">
            <a:extLst>
              <a:ext uri="{FF2B5EF4-FFF2-40B4-BE49-F238E27FC236}">
                <a16:creationId xmlns:a16="http://schemas.microsoft.com/office/drawing/2014/main" id="{F4E31A79-D5FF-EE3A-D961-4CB5D34A2385}"/>
              </a:ext>
            </a:extLst>
          </p:cNvPr>
          <p:cNvSpPr txBox="1">
            <a:spLocks/>
          </p:cNvSpPr>
          <p:nvPr/>
        </p:nvSpPr>
        <p:spPr>
          <a:xfrm>
            <a:off x="2394066" y="6076606"/>
            <a:ext cx="3458095" cy="210158"/>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000" dirty="0">
                <a:solidFill>
                  <a:srgbClr val="000000"/>
                </a:solidFill>
                <a:latin typeface="+mn-lt"/>
                <a:ea typeface="Tahoma" panose="020B0604030504040204" pitchFamily="34" charset="0"/>
                <a:cs typeface="Tahoma" panose="020B0604030504040204" pitchFamily="34" charset="0"/>
              </a:rPr>
              <a:t>Source: Langton C.: Doing Link Budgets</a:t>
            </a:r>
            <a:endParaRPr lang="en-US" sz="1000" dirty="0">
              <a:solidFill>
                <a:srgbClr val="222222"/>
              </a:solidFill>
              <a:latin typeface="+mn-lt"/>
              <a:ea typeface="Tahoma" panose="020B0604030504040204" pitchFamily="34" charset="0"/>
              <a:cs typeface="Tahoma" panose="020B0604030504040204" pitchFamily="34" charset="0"/>
            </a:endParaRPr>
          </a:p>
        </p:txBody>
      </p:sp>
      <p:sp>
        <p:nvSpPr>
          <p:cNvPr id="6" name="Content Placeholder 2">
            <a:extLst>
              <a:ext uri="{FF2B5EF4-FFF2-40B4-BE49-F238E27FC236}">
                <a16:creationId xmlns:a16="http://schemas.microsoft.com/office/drawing/2014/main" id="{35887F08-12B6-CA71-2B52-ED9DC8E82D01}"/>
              </a:ext>
            </a:extLst>
          </p:cNvPr>
          <p:cNvSpPr txBox="1">
            <a:spLocks/>
          </p:cNvSpPr>
          <p:nvPr/>
        </p:nvSpPr>
        <p:spPr>
          <a:xfrm>
            <a:off x="7057506" y="2768140"/>
            <a:ext cx="4522100" cy="1325563"/>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 The red lines show the injection of power by the amplifiers and the antennas, and the blue lines show the attenuation at various points in a line of sight satellite uplink and downlink. We need to have the signal arrive at a given threshold of power. Any less and, the receiver will not be able to decode it. Any more would be wasted. This process of arriving at the threshold required power, while considering all intermediate losses and gains, is called doing the link budget.</a:t>
            </a:r>
            <a:endParaRPr lang="en-US" sz="1200" dirty="0">
              <a:solidFill>
                <a:srgbClr val="222222"/>
              </a:solidFill>
              <a:latin typeface="+mn-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12344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F4438-DF23-274D-D3A7-FFCA51DD5C08}"/>
              </a:ext>
            </a:extLst>
          </p:cNvPr>
          <p:cNvSpPr>
            <a:spLocks noGrp="1"/>
          </p:cNvSpPr>
          <p:nvPr>
            <p:ph type="title"/>
          </p:nvPr>
        </p:nvSpPr>
        <p:spPr/>
        <p:txBody>
          <a:bodyPr>
            <a:normAutofit/>
          </a:bodyPr>
          <a:lstStyle/>
          <a:p>
            <a:r>
              <a:rPr lang="en-US" dirty="0"/>
              <a:t>In a Satellite communication system, a link budget analysis is the detailed investigation of signal gains and losses moving through a channel from a sender to receiver</a:t>
            </a:r>
          </a:p>
        </p:txBody>
      </p:sp>
      <p:sp>
        <p:nvSpPr>
          <p:cNvPr id="4" name="Content Placeholder 2">
            <a:extLst>
              <a:ext uri="{FF2B5EF4-FFF2-40B4-BE49-F238E27FC236}">
                <a16:creationId xmlns:a16="http://schemas.microsoft.com/office/drawing/2014/main" id="{ED6425B7-0B23-6A9C-F997-02A0648E0045}"/>
              </a:ext>
            </a:extLst>
          </p:cNvPr>
          <p:cNvSpPr txBox="1">
            <a:spLocks/>
          </p:cNvSpPr>
          <p:nvPr/>
        </p:nvSpPr>
        <p:spPr>
          <a:xfrm>
            <a:off x="615253" y="1799091"/>
            <a:ext cx="5145467" cy="2639905"/>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Satellite link budget analysis accounts for all the power gains and losses that an RF signal experiences, from a transmitter, through the communication medium, to the receiver</a:t>
            </a:r>
          </a:p>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A link budget analysis is required to determine the maximum efficiency.</a:t>
            </a:r>
          </a:p>
          <a:p>
            <a:pPr marL="0" indent="0">
              <a:buFont typeface="Arial"/>
              <a:buNone/>
            </a:pPr>
            <a:r>
              <a:rPr lang="hr-HR" sz="1200" dirty="0">
                <a:solidFill>
                  <a:srgbClr val="000000"/>
                </a:solidFill>
                <a:latin typeface="+mn-lt"/>
                <a:ea typeface="Tahoma" panose="020B0604030504040204" pitchFamily="34" charset="0"/>
                <a:cs typeface="Tahoma" panose="020B0604030504040204" pitchFamily="34" charset="0"/>
              </a:rPr>
              <a:t>A link</a:t>
            </a:r>
            <a:r>
              <a:rPr lang="en-US" sz="1200" dirty="0">
                <a:solidFill>
                  <a:srgbClr val="000000"/>
                </a:solidFill>
                <a:latin typeface="+mn-lt"/>
                <a:ea typeface="Tahoma" panose="020B0604030504040204" pitchFamily="34" charset="0"/>
                <a:cs typeface="Tahoma" panose="020B0604030504040204" pitchFamily="34" charset="0"/>
              </a:rPr>
              <a:t> budget is a comprehensive calculation to predict the performance of a radio communication link.</a:t>
            </a:r>
            <a:endParaRPr lang="hr-HR" sz="1200" dirty="0">
              <a:solidFill>
                <a:srgbClr val="000000"/>
              </a:solidFill>
              <a:latin typeface="+mn-lt"/>
              <a:ea typeface="Tahoma" panose="020B0604030504040204" pitchFamily="34" charset="0"/>
              <a:cs typeface="Tahoma" panose="020B0604030504040204" pitchFamily="34" charset="0"/>
            </a:endParaRPr>
          </a:p>
          <a:p>
            <a:pPr>
              <a:buFont typeface="Wingdings" panose="05000000000000000000" pitchFamily="2" charset="2"/>
              <a:buChar char="§"/>
            </a:pPr>
            <a:r>
              <a:rPr lang="en-US" sz="1200" b="1" dirty="0">
                <a:solidFill>
                  <a:srgbClr val="222222"/>
                </a:solidFill>
                <a:latin typeface="+mn-lt"/>
                <a:ea typeface="Tahoma" panose="020B0604030504040204" pitchFamily="34" charset="0"/>
                <a:cs typeface="Tahoma" panose="020B0604030504040204" pitchFamily="34" charset="0"/>
              </a:rPr>
              <a:t>Effective Isotropic Radiated Power (EIRP)</a:t>
            </a:r>
            <a:r>
              <a:rPr lang="en-US" sz="1200" dirty="0">
                <a:solidFill>
                  <a:srgbClr val="222222"/>
                </a:solidFill>
                <a:latin typeface="+mn-lt"/>
                <a:ea typeface="Tahoma" panose="020B0604030504040204" pitchFamily="34" charset="0"/>
                <a:cs typeface="Tahoma" panose="020B0604030504040204" pitchFamily="34" charset="0"/>
              </a:rPr>
              <a:t>: The power radiated by the transmitter into a given direction.</a:t>
            </a:r>
          </a:p>
          <a:p>
            <a:pPr>
              <a:buFont typeface="Wingdings" panose="05000000000000000000" pitchFamily="2" charset="2"/>
              <a:buChar char="§"/>
            </a:pPr>
            <a:r>
              <a:rPr lang="en-US" sz="1200" b="1" dirty="0">
                <a:solidFill>
                  <a:srgbClr val="222222"/>
                </a:solidFill>
                <a:latin typeface="+mn-lt"/>
                <a:ea typeface="Tahoma" panose="020B0604030504040204" pitchFamily="34" charset="0"/>
                <a:cs typeface="Tahoma" panose="020B0604030504040204" pitchFamily="34" charset="0"/>
              </a:rPr>
              <a:t>Path Loss</a:t>
            </a:r>
            <a:r>
              <a:rPr lang="en-US" sz="1200" dirty="0">
                <a:solidFill>
                  <a:srgbClr val="222222"/>
                </a:solidFill>
                <a:latin typeface="+mn-lt"/>
                <a:ea typeface="Tahoma" panose="020B0604030504040204" pitchFamily="34" charset="0"/>
                <a:cs typeface="Tahoma" panose="020B0604030504040204" pitchFamily="34" charset="0"/>
              </a:rPr>
              <a:t>: The attenuation of signal strength as it travels through free space.</a:t>
            </a:r>
          </a:p>
          <a:p>
            <a:pPr>
              <a:buFont typeface="Wingdings" panose="05000000000000000000" pitchFamily="2" charset="2"/>
              <a:buChar char="§"/>
            </a:pPr>
            <a:r>
              <a:rPr lang="en-US" sz="1200" b="1" dirty="0">
                <a:solidFill>
                  <a:srgbClr val="222222"/>
                </a:solidFill>
                <a:latin typeface="+mn-lt"/>
                <a:ea typeface="Tahoma" panose="020B0604030504040204" pitchFamily="34" charset="0"/>
                <a:cs typeface="Tahoma" panose="020B0604030504040204" pitchFamily="34" charset="0"/>
              </a:rPr>
              <a:t>Receiver Sensitivity</a:t>
            </a:r>
            <a:r>
              <a:rPr lang="en-US" sz="1200" dirty="0">
                <a:solidFill>
                  <a:srgbClr val="222222"/>
                </a:solidFill>
                <a:latin typeface="+mn-lt"/>
                <a:ea typeface="Tahoma" panose="020B0604030504040204" pitchFamily="34" charset="0"/>
                <a:cs typeface="Tahoma" panose="020B0604030504040204" pitchFamily="34" charset="0"/>
              </a:rPr>
              <a:t>: The minimum signal power level at which the receiver can detect a signal with an acceptable error rate.</a:t>
            </a:r>
          </a:p>
        </p:txBody>
      </p:sp>
      <p:grpSp>
        <p:nvGrpSpPr>
          <p:cNvPr id="6" name="Group 5">
            <a:extLst>
              <a:ext uri="{FF2B5EF4-FFF2-40B4-BE49-F238E27FC236}">
                <a16:creationId xmlns:a16="http://schemas.microsoft.com/office/drawing/2014/main" id="{6589C266-B157-E6BE-BE52-C55210094FCF}"/>
              </a:ext>
            </a:extLst>
          </p:cNvPr>
          <p:cNvGrpSpPr/>
          <p:nvPr/>
        </p:nvGrpSpPr>
        <p:grpSpPr>
          <a:xfrm>
            <a:off x="6678609" y="1845467"/>
            <a:ext cx="4071158" cy="3529016"/>
            <a:chOff x="1508092" y="2431255"/>
            <a:chExt cx="4071158" cy="3529016"/>
          </a:xfrm>
        </p:grpSpPr>
        <p:pic>
          <p:nvPicPr>
            <p:cNvPr id="7" name="Graphic 6" descr="Satellite dish outline">
              <a:extLst>
                <a:ext uri="{FF2B5EF4-FFF2-40B4-BE49-F238E27FC236}">
                  <a16:creationId xmlns:a16="http://schemas.microsoft.com/office/drawing/2014/main" id="{282928FD-544B-1CF2-92C3-4CCBFF801F8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69225" y="4676775"/>
              <a:ext cx="914400" cy="914400"/>
            </a:xfrm>
            <a:prstGeom prst="rect">
              <a:avLst/>
            </a:prstGeom>
          </p:spPr>
        </p:pic>
        <p:pic>
          <p:nvPicPr>
            <p:cNvPr id="8" name="Graphic 7" descr="Satellite outline">
              <a:extLst>
                <a:ext uri="{FF2B5EF4-FFF2-40B4-BE49-F238E27FC236}">
                  <a16:creationId xmlns:a16="http://schemas.microsoft.com/office/drawing/2014/main" id="{66515019-2BF8-94FA-3A28-CE6850FEA4C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02775" y="2781300"/>
              <a:ext cx="914400" cy="914400"/>
            </a:xfrm>
            <a:prstGeom prst="rect">
              <a:avLst/>
            </a:prstGeom>
          </p:spPr>
        </p:pic>
        <p:pic>
          <p:nvPicPr>
            <p:cNvPr id="9" name="Graphic 8" descr="Satellite dish outline">
              <a:extLst>
                <a:ext uri="{FF2B5EF4-FFF2-40B4-BE49-F238E27FC236}">
                  <a16:creationId xmlns:a16="http://schemas.microsoft.com/office/drawing/2014/main" id="{D1611316-9163-8F36-9F43-3DB745F87D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4569600" y="4676775"/>
              <a:ext cx="914400" cy="914400"/>
            </a:xfrm>
            <a:prstGeom prst="rect">
              <a:avLst/>
            </a:prstGeom>
          </p:spPr>
        </p:pic>
        <p:cxnSp>
          <p:nvCxnSpPr>
            <p:cNvPr id="10" name="Straight Arrow Connector 9">
              <a:extLst>
                <a:ext uri="{FF2B5EF4-FFF2-40B4-BE49-F238E27FC236}">
                  <a16:creationId xmlns:a16="http://schemas.microsoft.com/office/drawing/2014/main" id="{F635DC29-D013-9F7A-4517-6A8BA11B60F8}"/>
                </a:ext>
              </a:extLst>
            </p:cNvPr>
            <p:cNvCxnSpPr/>
            <p:nvPr/>
          </p:nvCxnSpPr>
          <p:spPr>
            <a:xfrm flipV="1">
              <a:off x="2305050" y="3609975"/>
              <a:ext cx="1076325" cy="1152525"/>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F317001F-CB3C-C4D7-6D71-15EC5B959EA8}"/>
                </a:ext>
              </a:extLst>
            </p:cNvPr>
            <p:cNvCxnSpPr>
              <a:cxnSpLocks/>
            </p:cNvCxnSpPr>
            <p:nvPr/>
          </p:nvCxnSpPr>
          <p:spPr>
            <a:xfrm>
              <a:off x="3486150" y="3695700"/>
              <a:ext cx="1219200" cy="1066800"/>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4B69673C-91C9-9250-3812-5F973723DB81}"/>
                </a:ext>
              </a:extLst>
            </p:cNvPr>
            <p:cNvSpPr/>
            <p:nvPr/>
          </p:nvSpPr>
          <p:spPr>
            <a:xfrm>
              <a:off x="1878676" y="3962400"/>
              <a:ext cx="983552"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Transmitted signal</a:t>
              </a:r>
            </a:p>
          </p:txBody>
        </p:sp>
        <p:sp>
          <p:nvSpPr>
            <p:cNvPr id="13" name="Rectangle 12">
              <a:extLst>
                <a:ext uri="{FF2B5EF4-FFF2-40B4-BE49-F238E27FC236}">
                  <a16:creationId xmlns:a16="http://schemas.microsoft.com/office/drawing/2014/main" id="{51E2F775-C942-5C4E-1DE0-D89E3511F223}"/>
                </a:ext>
              </a:extLst>
            </p:cNvPr>
            <p:cNvSpPr/>
            <p:nvPr/>
          </p:nvSpPr>
          <p:spPr>
            <a:xfrm>
              <a:off x="4114735" y="3957636"/>
              <a:ext cx="873900"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Receiving signal</a:t>
              </a:r>
            </a:p>
          </p:txBody>
        </p:sp>
        <p:sp>
          <p:nvSpPr>
            <p:cNvPr id="14" name="Rectangle 13">
              <a:extLst>
                <a:ext uri="{FF2B5EF4-FFF2-40B4-BE49-F238E27FC236}">
                  <a16:creationId xmlns:a16="http://schemas.microsoft.com/office/drawing/2014/main" id="{6F453CD1-A968-5845-05FE-E96502892F8F}"/>
                </a:ext>
              </a:extLst>
            </p:cNvPr>
            <p:cNvSpPr/>
            <p:nvPr/>
          </p:nvSpPr>
          <p:spPr>
            <a:xfrm>
              <a:off x="3302775" y="2431255"/>
              <a:ext cx="873900"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Satellite</a:t>
              </a:r>
            </a:p>
          </p:txBody>
        </p:sp>
        <p:sp>
          <p:nvSpPr>
            <p:cNvPr id="15" name="Rectangle 14">
              <a:extLst>
                <a:ext uri="{FF2B5EF4-FFF2-40B4-BE49-F238E27FC236}">
                  <a16:creationId xmlns:a16="http://schemas.microsoft.com/office/drawing/2014/main" id="{A1A0E105-FF6D-7466-06E3-33273A350AD8}"/>
                </a:ext>
              </a:extLst>
            </p:cNvPr>
            <p:cNvSpPr/>
            <p:nvPr/>
          </p:nvSpPr>
          <p:spPr>
            <a:xfrm>
              <a:off x="1508092" y="5664995"/>
              <a:ext cx="1077166"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Transmitting antenna</a:t>
              </a:r>
            </a:p>
          </p:txBody>
        </p:sp>
        <p:sp>
          <p:nvSpPr>
            <p:cNvPr id="16" name="Rectangle 15">
              <a:extLst>
                <a:ext uri="{FF2B5EF4-FFF2-40B4-BE49-F238E27FC236}">
                  <a16:creationId xmlns:a16="http://schemas.microsoft.com/office/drawing/2014/main" id="{2C638E54-4A7F-066E-86E8-B6FC75D23E3B}"/>
                </a:ext>
              </a:extLst>
            </p:cNvPr>
            <p:cNvSpPr/>
            <p:nvPr/>
          </p:nvSpPr>
          <p:spPr>
            <a:xfrm>
              <a:off x="4705350" y="5660231"/>
              <a:ext cx="873900"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Receiving antenna</a:t>
              </a:r>
            </a:p>
          </p:txBody>
        </p:sp>
        <p:sp>
          <p:nvSpPr>
            <p:cNvPr id="17" name="Rectangle 16">
              <a:extLst>
                <a:ext uri="{FF2B5EF4-FFF2-40B4-BE49-F238E27FC236}">
                  <a16:creationId xmlns:a16="http://schemas.microsoft.com/office/drawing/2014/main" id="{7C7B569E-EF28-E1F6-E545-D1E81CBB8941}"/>
                </a:ext>
              </a:extLst>
            </p:cNvPr>
            <p:cNvSpPr/>
            <p:nvPr/>
          </p:nvSpPr>
          <p:spPr>
            <a:xfrm>
              <a:off x="2473049" y="4529137"/>
              <a:ext cx="873900"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Uplink</a:t>
              </a:r>
            </a:p>
          </p:txBody>
        </p:sp>
        <p:sp>
          <p:nvSpPr>
            <p:cNvPr id="18" name="Rectangle 17">
              <a:extLst>
                <a:ext uri="{FF2B5EF4-FFF2-40B4-BE49-F238E27FC236}">
                  <a16:creationId xmlns:a16="http://schemas.microsoft.com/office/drawing/2014/main" id="{62C7E24B-8C0A-5F97-5EBC-15051AB8D0F4}"/>
                </a:ext>
              </a:extLst>
            </p:cNvPr>
            <p:cNvSpPr/>
            <p:nvPr/>
          </p:nvSpPr>
          <p:spPr>
            <a:xfrm>
              <a:off x="3571973" y="4367210"/>
              <a:ext cx="873900"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Downlink</a:t>
              </a:r>
            </a:p>
          </p:txBody>
        </p:sp>
      </p:grpSp>
    </p:spTree>
    <p:extLst>
      <p:ext uri="{BB962C8B-B14F-4D97-AF65-F5344CB8AC3E}">
        <p14:creationId xmlns:p14="http://schemas.microsoft.com/office/powerpoint/2010/main" val="2386551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6DD2A-989C-ED32-7049-B2CEE11A596A}"/>
              </a:ext>
            </a:extLst>
          </p:cNvPr>
          <p:cNvSpPr>
            <a:spLocks noGrp="1"/>
          </p:cNvSpPr>
          <p:nvPr>
            <p:ph type="title"/>
          </p:nvPr>
        </p:nvSpPr>
        <p:spPr/>
        <p:txBody>
          <a:bodyPr/>
          <a:lstStyle/>
          <a:p>
            <a:r>
              <a:rPr lang="en-US" dirty="0"/>
              <a:t>The basic block diagram</a:t>
            </a:r>
          </a:p>
        </p:txBody>
      </p:sp>
      <p:pic>
        <p:nvPicPr>
          <p:cNvPr id="4" name="Graphic 3" descr="Satellite dish outline">
            <a:extLst>
              <a:ext uri="{FF2B5EF4-FFF2-40B4-BE49-F238E27FC236}">
                <a16:creationId xmlns:a16="http://schemas.microsoft.com/office/drawing/2014/main" id="{B23D1330-0BB5-5676-3407-696FE98BB37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52801" y="4265917"/>
            <a:ext cx="649091" cy="614849"/>
          </a:xfrm>
          <a:prstGeom prst="rect">
            <a:avLst/>
          </a:prstGeom>
        </p:spPr>
      </p:pic>
      <p:pic>
        <p:nvPicPr>
          <p:cNvPr id="5" name="Graphic 4" descr="Satellite outline">
            <a:extLst>
              <a:ext uri="{FF2B5EF4-FFF2-40B4-BE49-F238E27FC236}">
                <a16:creationId xmlns:a16="http://schemas.microsoft.com/office/drawing/2014/main" id="{7025F66D-B78D-D0C0-09D1-7C69645DC6D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783368" y="2991386"/>
            <a:ext cx="649091" cy="614849"/>
          </a:xfrm>
          <a:prstGeom prst="rect">
            <a:avLst/>
          </a:prstGeom>
        </p:spPr>
      </p:pic>
      <p:pic>
        <p:nvPicPr>
          <p:cNvPr id="6" name="Graphic 5" descr="Satellite dish outline">
            <a:extLst>
              <a:ext uri="{FF2B5EF4-FFF2-40B4-BE49-F238E27FC236}">
                <a16:creationId xmlns:a16="http://schemas.microsoft.com/office/drawing/2014/main" id="{45A50E2D-8714-0E23-78A8-D31F55F67B6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6682629" y="4265917"/>
            <a:ext cx="649091" cy="614849"/>
          </a:xfrm>
          <a:prstGeom prst="rect">
            <a:avLst/>
          </a:prstGeom>
        </p:spPr>
      </p:pic>
      <p:cxnSp>
        <p:nvCxnSpPr>
          <p:cNvPr id="7" name="Straight Arrow Connector 6">
            <a:extLst>
              <a:ext uri="{FF2B5EF4-FFF2-40B4-BE49-F238E27FC236}">
                <a16:creationId xmlns:a16="http://schemas.microsoft.com/office/drawing/2014/main" id="{0D52A1FB-651D-3F42-FD44-1EAA47D3D694}"/>
              </a:ext>
            </a:extLst>
          </p:cNvPr>
          <p:cNvCxnSpPr/>
          <p:nvPr/>
        </p:nvCxnSpPr>
        <p:spPr>
          <a:xfrm flipV="1">
            <a:off x="5075129" y="3548593"/>
            <a:ext cx="764034" cy="774966"/>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02A0F989-1004-631E-9A6B-FA4E9D9DAC18}"/>
              </a:ext>
            </a:extLst>
          </p:cNvPr>
          <p:cNvCxnSpPr>
            <a:cxnSpLocks/>
          </p:cNvCxnSpPr>
          <p:nvPr/>
        </p:nvCxnSpPr>
        <p:spPr>
          <a:xfrm>
            <a:off x="5913537" y="3606235"/>
            <a:ext cx="865454" cy="717324"/>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DE75C3D7-BD08-FF02-9897-214267D8B685}"/>
              </a:ext>
            </a:extLst>
          </p:cNvPr>
          <p:cNvSpPr/>
          <p:nvPr/>
        </p:nvSpPr>
        <p:spPr>
          <a:xfrm>
            <a:off x="5783368" y="2756013"/>
            <a:ext cx="620341" cy="1985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Satellite</a:t>
            </a:r>
          </a:p>
        </p:txBody>
      </p:sp>
      <p:sp>
        <p:nvSpPr>
          <p:cNvPr id="12" name="Rectangle 11">
            <a:extLst>
              <a:ext uri="{FF2B5EF4-FFF2-40B4-BE49-F238E27FC236}">
                <a16:creationId xmlns:a16="http://schemas.microsoft.com/office/drawing/2014/main" id="{F26DBD09-C810-55C5-A704-CF64F55C57D8}"/>
              </a:ext>
            </a:extLst>
          </p:cNvPr>
          <p:cNvSpPr/>
          <p:nvPr/>
        </p:nvSpPr>
        <p:spPr>
          <a:xfrm>
            <a:off x="3394953" y="4541048"/>
            <a:ext cx="1157848" cy="1985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Transmitting antenna</a:t>
            </a:r>
          </a:p>
        </p:txBody>
      </p:sp>
      <p:sp>
        <p:nvSpPr>
          <p:cNvPr id="13" name="Rectangle 12">
            <a:extLst>
              <a:ext uri="{FF2B5EF4-FFF2-40B4-BE49-F238E27FC236}">
                <a16:creationId xmlns:a16="http://schemas.microsoft.com/office/drawing/2014/main" id="{7410009C-200A-A271-01C3-427A53C9CB5B}"/>
              </a:ext>
            </a:extLst>
          </p:cNvPr>
          <p:cNvSpPr/>
          <p:nvPr/>
        </p:nvSpPr>
        <p:spPr>
          <a:xfrm>
            <a:off x="7558841" y="4541048"/>
            <a:ext cx="939356" cy="1985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Receiving antenna</a:t>
            </a:r>
          </a:p>
        </p:txBody>
      </p:sp>
      <p:sp>
        <p:nvSpPr>
          <p:cNvPr id="14" name="Rectangle 13">
            <a:extLst>
              <a:ext uri="{FF2B5EF4-FFF2-40B4-BE49-F238E27FC236}">
                <a16:creationId xmlns:a16="http://schemas.microsoft.com/office/drawing/2014/main" id="{22F5ADA1-646B-E037-E3C4-177973494BD4}"/>
              </a:ext>
            </a:extLst>
          </p:cNvPr>
          <p:cNvSpPr/>
          <p:nvPr/>
        </p:nvSpPr>
        <p:spPr>
          <a:xfrm>
            <a:off x="4764958" y="3803452"/>
            <a:ext cx="620341" cy="1985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Uplink</a:t>
            </a:r>
          </a:p>
        </p:txBody>
      </p:sp>
      <p:sp>
        <p:nvSpPr>
          <p:cNvPr id="15" name="Rectangle 14">
            <a:extLst>
              <a:ext uri="{FF2B5EF4-FFF2-40B4-BE49-F238E27FC236}">
                <a16:creationId xmlns:a16="http://schemas.microsoft.com/office/drawing/2014/main" id="{678432A2-D3C8-8785-1FEB-DFF391BAB723}"/>
              </a:ext>
            </a:extLst>
          </p:cNvPr>
          <p:cNvSpPr/>
          <p:nvPr/>
        </p:nvSpPr>
        <p:spPr>
          <a:xfrm>
            <a:off x="6346264" y="3704004"/>
            <a:ext cx="865454" cy="1985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Downlink</a:t>
            </a:r>
          </a:p>
        </p:txBody>
      </p:sp>
      <p:sp>
        <p:nvSpPr>
          <p:cNvPr id="16" name="Rectangle 15">
            <a:extLst>
              <a:ext uri="{FF2B5EF4-FFF2-40B4-BE49-F238E27FC236}">
                <a16:creationId xmlns:a16="http://schemas.microsoft.com/office/drawing/2014/main" id="{18915C26-651F-7E98-D916-25217DFE0DF8}"/>
              </a:ext>
            </a:extLst>
          </p:cNvPr>
          <p:cNvSpPr/>
          <p:nvPr/>
        </p:nvSpPr>
        <p:spPr>
          <a:xfrm>
            <a:off x="1064033" y="5436519"/>
            <a:ext cx="897775" cy="34082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Encoder</a:t>
            </a:r>
          </a:p>
        </p:txBody>
      </p:sp>
      <p:sp>
        <p:nvSpPr>
          <p:cNvPr id="17" name="Rectangle 16">
            <a:extLst>
              <a:ext uri="{FF2B5EF4-FFF2-40B4-BE49-F238E27FC236}">
                <a16:creationId xmlns:a16="http://schemas.microsoft.com/office/drawing/2014/main" id="{09BC66E3-3D35-C7CD-2484-7E8BC4AC0252}"/>
              </a:ext>
            </a:extLst>
          </p:cNvPr>
          <p:cNvSpPr/>
          <p:nvPr/>
        </p:nvSpPr>
        <p:spPr>
          <a:xfrm>
            <a:off x="2186252" y="5436519"/>
            <a:ext cx="897775" cy="34082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Modulator</a:t>
            </a:r>
          </a:p>
        </p:txBody>
      </p:sp>
      <p:sp>
        <p:nvSpPr>
          <p:cNvPr id="18" name="Rectangle 17">
            <a:extLst>
              <a:ext uri="{FF2B5EF4-FFF2-40B4-BE49-F238E27FC236}">
                <a16:creationId xmlns:a16="http://schemas.microsoft.com/office/drawing/2014/main" id="{D14BFB60-38A0-D0D1-1D0A-2E4A3072E708}"/>
              </a:ext>
            </a:extLst>
          </p:cNvPr>
          <p:cNvSpPr/>
          <p:nvPr/>
        </p:nvSpPr>
        <p:spPr>
          <a:xfrm>
            <a:off x="3308471" y="5436519"/>
            <a:ext cx="897775" cy="34082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Up converter</a:t>
            </a:r>
          </a:p>
        </p:txBody>
      </p:sp>
      <p:sp>
        <p:nvSpPr>
          <p:cNvPr id="19" name="Rectangle 18">
            <a:extLst>
              <a:ext uri="{FF2B5EF4-FFF2-40B4-BE49-F238E27FC236}">
                <a16:creationId xmlns:a16="http://schemas.microsoft.com/office/drawing/2014/main" id="{1E809734-EFE7-13A2-E173-5F23844CE461}"/>
              </a:ext>
            </a:extLst>
          </p:cNvPr>
          <p:cNvSpPr/>
          <p:nvPr/>
        </p:nvSpPr>
        <p:spPr>
          <a:xfrm>
            <a:off x="4430690" y="5436519"/>
            <a:ext cx="897775" cy="34082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High power amplifier</a:t>
            </a:r>
          </a:p>
        </p:txBody>
      </p:sp>
      <p:cxnSp>
        <p:nvCxnSpPr>
          <p:cNvPr id="20" name="Straight Arrow Connector 19">
            <a:extLst>
              <a:ext uri="{FF2B5EF4-FFF2-40B4-BE49-F238E27FC236}">
                <a16:creationId xmlns:a16="http://schemas.microsoft.com/office/drawing/2014/main" id="{9F1FAE2F-919B-13EA-963B-BC6E4B9E8E18}"/>
              </a:ext>
            </a:extLst>
          </p:cNvPr>
          <p:cNvCxnSpPr>
            <a:cxnSpLocks/>
            <a:stCxn id="16" idx="3"/>
            <a:endCxn id="17" idx="1"/>
          </p:cNvCxnSpPr>
          <p:nvPr/>
        </p:nvCxnSpPr>
        <p:spPr>
          <a:xfrm>
            <a:off x="1961808" y="5606930"/>
            <a:ext cx="22444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12A30813-61F5-91DF-4EB5-19B39FB5C5D5}"/>
              </a:ext>
            </a:extLst>
          </p:cNvPr>
          <p:cNvCxnSpPr>
            <a:cxnSpLocks/>
            <a:stCxn id="17" idx="3"/>
            <a:endCxn id="18" idx="1"/>
          </p:cNvCxnSpPr>
          <p:nvPr/>
        </p:nvCxnSpPr>
        <p:spPr>
          <a:xfrm>
            <a:off x="3084027" y="5606930"/>
            <a:ext cx="22444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F6AED684-4F28-9915-12B3-016692215EDC}"/>
              </a:ext>
            </a:extLst>
          </p:cNvPr>
          <p:cNvCxnSpPr>
            <a:cxnSpLocks/>
            <a:stCxn id="18" idx="3"/>
            <a:endCxn id="19" idx="1"/>
          </p:cNvCxnSpPr>
          <p:nvPr/>
        </p:nvCxnSpPr>
        <p:spPr>
          <a:xfrm>
            <a:off x="4206246" y="5606930"/>
            <a:ext cx="22444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41D19341-7A5C-8909-EB7B-CA2AAD166840}"/>
              </a:ext>
            </a:extLst>
          </p:cNvPr>
          <p:cNvCxnSpPr>
            <a:cxnSpLocks/>
            <a:stCxn id="19" idx="0"/>
            <a:endCxn id="4" idx="2"/>
          </p:cNvCxnSpPr>
          <p:nvPr/>
        </p:nvCxnSpPr>
        <p:spPr>
          <a:xfrm flipH="1" flipV="1">
            <a:off x="4877347" y="4880766"/>
            <a:ext cx="2231" cy="55575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841EACF7-C77F-D3FA-70A3-1E8D14E29A62}"/>
              </a:ext>
            </a:extLst>
          </p:cNvPr>
          <p:cNvSpPr/>
          <p:nvPr/>
        </p:nvSpPr>
        <p:spPr>
          <a:xfrm>
            <a:off x="6569623" y="5436519"/>
            <a:ext cx="897775" cy="34082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Low noise amplifier</a:t>
            </a:r>
          </a:p>
        </p:txBody>
      </p:sp>
      <p:sp>
        <p:nvSpPr>
          <p:cNvPr id="34" name="Rectangle 33">
            <a:extLst>
              <a:ext uri="{FF2B5EF4-FFF2-40B4-BE49-F238E27FC236}">
                <a16:creationId xmlns:a16="http://schemas.microsoft.com/office/drawing/2014/main" id="{CE21C6AE-670F-967D-F4FA-C5381DE98F73}"/>
              </a:ext>
            </a:extLst>
          </p:cNvPr>
          <p:cNvSpPr/>
          <p:nvPr/>
        </p:nvSpPr>
        <p:spPr>
          <a:xfrm>
            <a:off x="7691842" y="5436519"/>
            <a:ext cx="897775" cy="34082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Down converter</a:t>
            </a:r>
          </a:p>
        </p:txBody>
      </p:sp>
      <p:sp>
        <p:nvSpPr>
          <p:cNvPr id="35" name="Rectangle 34">
            <a:extLst>
              <a:ext uri="{FF2B5EF4-FFF2-40B4-BE49-F238E27FC236}">
                <a16:creationId xmlns:a16="http://schemas.microsoft.com/office/drawing/2014/main" id="{5C5F968F-8264-FF3D-475A-93520A95FEA2}"/>
              </a:ext>
            </a:extLst>
          </p:cNvPr>
          <p:cNvSpPr/>
          <p:nvPr/>
        </p:nvSpPr>
        <p:spPr>
          <a:xfrm>
            <a:off x="8741817" y="5436519"/>
            <a:ext cx="1042264" cy="34082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Demodulator</a:t>
            </a:r>
          </a:p>
        </p:txBody>
      </p:sp>
      <p:sp>
        <p:nvSpPr>
          <p:cNvPr id="36" name="Rectangle 35">
            <a:extLst>
              <a:ext uri="{FF2B5EF4-FFF2-40B4-BE49-F238E27FC236}">
                <a16:creationId xmlns:a16="http://schemas.microsoft.com/office/drawing/2014/main" id="{E9392894-050F-FEEF-9D62-24C795D4608F}"/>
              </a:ext>
            </a:extLst>
          </p:cNvPr>
          <p:cNvSpPr/>
          <p:nvPr/>
        </p:nvSpPr>
        <p:spPr>
          <a:xfrm>
            <a:off x="9936280" y="5436519"/>
            <a:ext cx="897775" cy="34082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Encoder</a:t>
            </a:r>
          </a:p>
        </p:txBody>
      </p:sp>
      <p:cxnSp>
        <p:nvCxnSpPr>
          <p:cNvPr id="37" name="Straight Arrow Connector 36">
            <a:extLst>
              <a:ext uri="{FF2B5EF4-FFF2-40B4-BE49-F238E27FC236}">
                <a16:creationId xmlns:a16="http://schemas.microsoft.com/office/drawing/2014/main" id="{FD833233-9AD4-A217-5026-8033CA21D7D8}"/>
              </a:ext>
            </a:extLst>
          </p:cNvPr>
          <p:cNvCxnSpPr>
            <a:cxnSpLocks/>
            <a:stCxn id="33" idx="3"/>
            <a:endCxn id="34" idx="1"/>
          </p:cNvCxnSpPr>
          <p:nvPr/>
        </p:nvCxnSpPr>
        <p:spPr>
          <a:xfrm>
            <a:off x="7467398" y="5606930"/>
            <a:ext cx="22444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8C8133A4-8440-5D14-D809-9BD03AAD217F}"/>
              </a:ext>
            </a:extLst>
          </p:cNvPr>
          <p:cNvCxnSpPr>
            <a:cxnSpLocks/>
            <a:stCxn id="34" idx="3"/>
            <a:endCxn id="35" idx="1"/>
          </p:cNvCxnSpPr>
          <p:nvPr/>
        </p:nvCxnSpPr>
        <p:spPr>
          <a:xfrm>
            <a:off x="8589617" y="5606930"/>
            <a:ext cx="1522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A80047F4-960F-6290-CA60-498DA1F3B905}"/>
              </a:ext>
            </a:extLst>
          </p:cNvPr>
          <p:cNvCxnSpPr>
            <a:cxnSpLocks/>
            <a:stCxn id="35" idx="3"/>
            <a:endCxn id="36" idx="1"/>
          </p:cNvCxnSpPr>
          <p:nvPr/>
        </p:nvCxnSpPr>
        <p:spPr>
          <a:xfrm>
            <a:off x="9784081" y="5606930"/>
            <a:ext cx="15219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574E6402-8E26-47C4-B76A-3A4CC16A4150}"/>
              </a:ext>
            </a:extLst>
          </p:cNvPr>
          <p:cNvCxnSpPr>
            <a:cxnSpLocks/>
            <a:stCxn id="33" idx="0"/>
            <a:endCxn id="6" idx="2"/>
          </p:cNvCxnSpPr>
          <p:nvPr/>
        </p:nvCxnSpPr>
        <p:spPr>
          <a:xfrm flipH="1" flipV="1">
            <a:off x="7007174" y="4880766"/>
            <a:ext cx="11337" cy="55575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9D9AB066-3687-B4A7-2B35-937C72BBD529}"/>
              </a:ext>
            </a:extLst>
          </p:cNvPr>
          <p:cNvSpPr/>
          <p:nvPr/>
        </p:nvSpPr>
        <p:spPr>
          <a:xfrm>
            <a:off x="-13510" y="5436519"/>
            <a:ext cx="897775" cy="340822"/>
          </a:xfrm>
          <a:prstGeom prst="rect">
            <a:avLst/>
          </a:prstGeom>
          <a:no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Baseband signal input</a:t>
            </a:r>
          </a:p>
        </p:txBody>
      </p:sp>
      <p:cxnSp>
        <p:nvCxnSpPr>
          <p:cNvPr id="45" name="Straight Arrow Connector 44">
            <a:extLst>
              <a:ext uri="{FF2B5EF4-FFF2-40B4-BE49-F238E27FC236}">
                <a16:creationId xmlns:a16="http://schemas.microsoft.com/office/drawing/2014/main" id="{251D1C99-11EC-19FD-E1C9-0D1433A2CF16}"/>
              </a:ext>
            </a:extLst>
          </p:cNvPr>
          <p:cNvCxnSpPr>
            <a:cxnSpLocks/>
            <a:stCxn id="44" idx="3"/>
            <a:endCxn id="16" idx="1"/>
          </p:cNvCxnSpPr>
          <p:nvPr/>
        </p:nvCxnSpPr>
        <p:spPr>
          <a:xfrm>
            <a:off x="884265" y="5606930"/>
            <a:ext cx="17976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Rectangle 48">
            <a:extLst>
              <a:ext uri="{FF2B5EF4-FFF2-40B4-BE49-F238E27FC236}">
                <a16:creationId xmlns:a16="http://schemas.microsoft.com/office/drawing/2014/main" id="{79A5BE6E-5CE6-547B-E78E-25A94545114C}"/>
              </a:ext>
            </a:extLst>
          </p:cNvPr>
          <p:cNvSpPr/>
          <p:nvPr/>
        </p:nvSpPr>
        <p:spPr>
          <a:xfrm>
            <a:off x="11058499" y="5436519"/>
            <a:ext cx="897775" cy="340822"/>
          </a:xfrm>
          <a:prstGeom prst="rect">
            <a:avLst/>
          </a:prstGeom>
          <a:no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Baseband signal</a:t>
            </a:r>
          </a:p>
        </p:txBody>
      </p:sp>
      <p:cxnSp>
        <p:nvCxnSpPr>
          <p:cNvPr id="52" name="Straight Arrow Connector 51">
            <a:extLst>
              <a:ext uri="{FF2B5EF4-FFF2-40B4-BE49-F238E27FC236}">
                <a16:creationId xmlns:a16="http://schemas.microsoft.com/office/drawing/2014/main" id="{5FF6732D-B09B-9E01-2B20-FA80F391803F}"/>
              </a:ext>
            </a:extLst>
          </p:cNvPr>
          <p:cNvCxnSpPr>
            <a:cxnSpLocks/>
            <a:stCxn id="36" idx="3"/>
            <a:endCxn id="49" idx="1"/>
          </p:cNvCxnSpPr>
          <p:nvPr/>
        </p:nvCxnSpPr>
        <p:spPr>
          <a:xfrm>
            <a:off x="10834055" y="5606930"/>
            <a:ext cx="22444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C9DA5D6C-6CE0-23B2-C5E3-B662558E1A23}"/>
              </a:ext>
            </a:extLst>
          </p:cNvPr>
          <p:cNvSpPr/>
          <p:nvPr/>
        </p:nvSpPr>
        <p:spPr>
          <a:xfrm>
            <a:off x="3906043" y="2118708"/>
            <a:ext cx="1011582" cy="21916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Demodulator</a:t>
            </a:r>
          </a:p>
        </p:txBody>
      </p:sp>
      <p:sp>
        <p:nvSpPr>
          <p:cNvPr id="59" name="Rectangle 58">
            <a:extLst>
              <a:ext uri="{FF2B5EF4-FFF2-40B4-BE49-F238E27FC236}">
                <a16:creationId xmlns:a16="http://schemas.microsoft.com/office/drawing/2014/main" id="{F845F9E6-B47F-8423-2FAE-3AEC4FDF1FDC}"/>
              </a:ext>
            </a:extLst>
          </p:cNvPr>
          <p:cNvSpPr/>
          <p:nvPr/>
        </p:nvSpPr>
        <p:spPr>
          <a:xfrm>
            <a:off x="5178830" y="2118704"/>
            <a:ext cx="897775" cy="53636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Switch</a:t>
            </a:r>
          </a:p>
        </p:txBody>
      </p:sp>
      <p:cxnSp>
        <p:nvCxnSpPr>
          <p:cNvPr id="62" name="Straight Arrow Connector 61">
            <a:extLst>
              <a:ext uri="{FF2B5EF4-FFF2-40B4-BE49-F238E27FC236}">
                <a16:creationId xmlns:a16="http://schemas.microsoft.com/office/drawing/2014/main" id="{95B2FB66-6B9B-7DB2-811B-7F1A5000FB4D}"/>
              </a:ext>
            </a:extLst>
          </p:cNvPr>
          <p:cNvCxnSpPr>
            <a:cxnSpLocks/>
            <a:stCxn id="58" idx="3"/>
          </p:cNvCxnSpPr>
          <p:nvPr/>
        </p:nvCxnSpPr>
        <p:spPr>
          <a:xfrm>
            <a:off x="4917625" y="2228288"/>
            <a:ext cx="26120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A2737B09-ACD2-9965-9043-F292F5113A0D}"/>
              </a:ext>
            </a:extLst>
          </p:cNvPr>
          <p:cNvCxnSpPr>
            <a:cxnSpLocks/>
            <a:stCxn id="107" idx="3"/>
            <a:endCxn id="110" idx="1"/>
          </p:cNvCxnSpPr>
          <p:nvPr/>
        </p:nvCxnSpPr>
        <p:spPr>
          <a:xfrm>
            <a:off x="7323177" y="2228288"/>
            <a:ext cx="24728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Rectangle 64">
            <a:extLst>
              <a:ext uri="{FF2B5EF4-FFF2-40B4-BE49-F238E27FC236}">
                <a16:creationId xmlns:a16="http://schemas.microsoft.com/office/drawing/2014/main" id="{A072E9A8-2B79-E9B6-B472-18D468FEC71F}"/>
              </a:ext>
            </a:extLst>
          </p:cNvPr>
          <p:cNvSpPr/>
          <p:nvPr/>
        </p:nvSpPr>
        <p:spPr>
          <a:xfrm>
            <a:off x="2979069" y="2216473"/>
            <a:ext cx="512278" cy="340822"/>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RX</a:t>
            </a:r>
          </a:p>
        </p:txBody>
      </p:sp>
      <p:cxnSp>
        <p:nvCxnSpPr>
          <p:cNvPr id="66" name="Straight Arrow Connector 65">
            <a:extLst>
              <a:ext uri="{FF2B5EF4-FFF2-40B4-BE49-F238E27FC236}">
                <a16:creationId xmlns:a16="http://schemas.microsoft.com/office/drawing/2014/main" id="{8C17A946-E68A-44B5-E149-A0B215C852B6}"/>
              </a:ext>
            </a:extLst>
          </p:cNvPr>
          <p:cNvCxnSpPr>
            <a:cxnSpLocks/>
            <a:stCxn id="65" idx="3"/>
            <a:endCxn id="58" idx="1"/>
          </p:cNvCxnSpPr>
          <p:nvPr/>
        </p:nvCxnSpPr>
        <p:spPr>
          <a:xfrm flipV="1">
            <a:off x="3491347" y="2228288"/>
            <a:ext cx="414696" cy="1585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CE563C1A-C186-3382-595F-8BCE212263B4}"/>
              </a:ext>
            </a:extLst>
          </p:cNvPr>
          <p:cNvSpPr/>
          <p:nvPr/>
        </p:nvSpPr>
        <p:spPr>
          <a:xfrm>
            <a:off x="1496296" y="1788457"/>
            <a:ext cx="9203081" cy="935551"/>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tx1"/>
                </a:solidFill>
              </a:rPr>
              <a:t>Transponder</a:t>
            </a:r>
          </a:p>
        </p:txBody>
      </p:sp>
      <p:cxnSp>
        <p:nvCxnSpPr>
          <p:cNvPr id="72" name="Straight Arrow Connector 71">
            <a:extLst>
              <a:ext uri="{FF2B5EF4-FFF2-40B4-BE49-F238E27FC236}">
                <a16:creationId xmlns:a16="http://schemas.microsoft.com/office/drawing/2014/main" id="{422BDA81-3571-E771-37F9-BE710D33189A}"/>
              </a:ext>
            </a:extLst>
          </p:cNvPr>
          <p:cNvCxnSpPr>
            <a:cxnSpLocks/>
            <a:stCxn id="73" idx="3"/>
            <a:endCxn id="65" idx="1"/>
          </p:cNvCxnSpPr>
          <p:nvPr/>
        </p:nvCxnSpPr>
        <p:spPr>
          <a:xfrm>
            <a:off x="2341081" y="2386884"/>
            <a:ext cx="637988" cy="0"/>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3" name="Rectangle 72">
            <a:extLst>
              <a:ext uri="{FF2B5EF4-FFF2-40B4-BE49-F238E27FC236}">
                <a16:creationId xmlns:a16="http://schemas.microsoft.com/office/drawing/2014/main" id="{DCDBF95F-7F6F-B223-6901-DD9DBB452992}"/>
              </a:ext>
            </a:extLst>
          </p:cNvPr>
          <p:cNvSpPr/>
          <p:nvPr/>
        </p:nvSpPr>
        <p:spPr>
          <a:xfrm>
            <a:off x="1720740" y="2216473"/>
            <a:ext cx="620341" cy="3408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Uplink</a:t>
            </a:r>
          </a:p>
        </p:txBody>
      </p:sp>
      <p:cxnSp>
        <p:nvCxnSpPr>
          <p:cNvPr id="79" name="Straight Arrow Connector 78">
            <a:extLst>
              <a:ext uri="{FF2B5EF4-FFF2-40B4-BE49-F238E27FC236}">
                <a16:creationId xmlns:a16="http://schemas.microsoft.com/office/drawing/2014/main" id="{EEB35888-E468-FAEE-474A-F04C8A93CA12}"/>
              </a:ext>
            </a:extLst>
          </p:cNvPr>
          <p:cNvCxnSpPr>
            <a:cxnSpLocks/>
            <a:stCxn id="110" idx="3"/>
            <a:endCxn id="80" idx="1"/>
          </p:cNvCxnSpPr>
          <p:nvPr/>
        </p:nvCxnSpPr>
        <p:spPr>
          <a:xfrm>
            <a:off x="9129591" y="2228288"/>
            <a:ext cx="731520" cy="158596"/>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4737A986-D3D0-D43E-7737-B03F9C5E3EC4}"/>
              </a:ext>
            </a:extLst>
          </p:cNvPr>
          <p:cNvSpPr/>
          <p:nvPr/>
        </p:nvSpPr>
        <p:spPr>
          <a:xfrm>
            <a:off x="9861111" y="2216473"/>
            <a:ext cx="838267" cy="3408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Downlink</a:t>
            </a:r>
          </a:p>
        </p:txBody>
      </p:sp>
      <p:sp>
        <p:nvSpPr>
          <p:cNvPr id="96" name="Rectangle 95">
            <a:extLst>
              <a:ext uri="{FF2B5EF4-FFF2-40B4-BE49-F238E27FC236}">
                <a16:creationId xmlns:a16="http://schemas.microsoft.com/office/drawing/2014/main" id="{A27A54FF-EB93-72FB-B7F5-9F0D4CC78DCB}"/>
              </a:ext>
            </a:extLst>
          </p:cNvPr>
          <p:cNvSpPr/>
          <p:nvPr/>
        </p:nvSpPr>
        <p:spPr>
          <a:xfrm>
            <a:off x="3906043" y="2434043"/>
            <a:ext cx="1011582" cy="21916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Demodulator</a:t>
            </a:r>
          </a:p>
        </p:txBody>
      </p:sp>
      <p:cxnSp>
        <p:nvCxnSpPr>
          <p:cNvPr id="97" name="Straight Arrow Connector 96">
            <a:extLst>
              <a:ext uri="{FF2B5EF4-FFF2-40B4-BE49-F238E27FC236}">
                <a16:creationId xmlns:a16="http://schemas.microsoft.com/office/drawing/2014/main" id="{A127EC75-24D6-5638-FFC2-07E4787CEF37}"/>
              </a:ext>
            </a:extLst>
          </p:cNvPr>
          <p:cNvCxnSpPr>
            <a:cxnSpLocks/>
            <a:stCxn id="65" idx="3"/>
            <a:endCxn id="96" idx="1"/>
          </p:cNvCxnSpPr>
          <p:nvPr/>
        </p:nvCxnSpPr>
        <p:spPr>
          <a:xfrm>
            <a:off x="3491347" y="2386884"/>
            <a:ext cx="414696" cy="15673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6DD6C0B7-BBC0-D170-D479-EE51AE754200}"/>
              </a:ext>
            </a:extLst>
          </p:cNvPr>
          <p:cNvCxnSpPr>
            <a:cxnSpLocks/>
            <a:stCxn id="96" idx="3"/>
          </p:cNvCxnSpPr>
          <p:nvPr/>
        </p:nvCxnSpPr>
        <p:spPr>
          <a:xfrm>
            <a:off x="4917625" y="2543623"/>
            <a:ext cx="26120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7" name="Rectangle 106">
            <a:extLst>
              <a:ext uri="{FF2B5EF4-FFF2-40B4-BE49-F238E27FC236}">
                <a16:creationId xmlns:a16="http://schemas.microsoft.com/office/drawing/2014/main" id="{3F068A9D-5F98-1358-4754-3535367B825D}"/>
              </a:ext>
            </a:extLst>
          </p:cNvPr>
          <p:cNvSpPr/>
          <p:nvPr/>
        </p:nvSpPr>
        <p:spPr>
          <a:xfrm>
            <a:off x="6311595" y="2118708"/>
            <a:ext cx="1011582" cy="21916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Modulator</a:t>
            </a:r>
          </a:p>
        </p:txBody>
      </p:sp>
      <p:sp>
        <p:nvSpPr>
          <p:cNvPr id="108" name="Rectangle 107">
            <a:extLst>
              <a:ext uri="{FF2B5EF4-FFF2-40B4-BE49-F238E27FC236}">
                <a16:creationId xmlns:a16="http://schemas.microsoft.com/office/drawing/2014/main" id="{FA330847-04A4-55F1-D0C7-31A7BD63749E}"/>
              </a:ext>
            </a:extLst>
          </p:cNvPr>
          <p:cNvSpPr/>
          <p:nvPr/>
        </p:nvSpPr>
        <p:spPr>
          <a:xfrm>
            <a:off x="6311595" y="2434043"/>
            <a:ext cx="1011582" cy="21916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Modulator</a:t>
            </a:r>
          </a:p>
        </p:txBody>
      </p:sp>
      <p:sp>
        <p:nvSpPr>
          <p:cNvPr id="110" name="Rectangle 109">
            <a:extLst>
              <a:ext uri="{FF2B5EF4-FFF2-40B4-BE49-F238E27FC236}">
                <a16:creationId xmlns:a16="http://schemas.microsoft.com/office/drawing/2014/main" id="{17B630D7-5E9A-0C61-458B-E7082DA079C7}"/>
              </a:ext>
            </a:extLst>
          </p:cNvPr>
          <p:cNvSpPr/>
          <p:nvPr/>
        </p:nvSpPr>
        <p:spPr>
          <a:xfrm>
            <a:off x="7570466" y="2118708"/>
            <a:ext cx="1559125" cy="21916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High power amplifier</a:t>
            </a:r>
          </a:p>
        </p:txBody>
      </p:sp>
      <p:sp>
        <p:nvSpPr>
          <p:cNvPr id="111" name="Rectangle 110">
            <a:extLst>
              <a:ext uri="{FF2B5EF4-FFF2-40B4-BE49-F238E27FC236}">
                <a16:creationId xmlns:a16="http://schemas.microsoft.com/office/drawing/2014/main" id="{608D0676-9D88-961E-4D31-5E978CDF58BC}"/>
              </a:ext>
            </a:extLst>
          </p:cNvPr>
          <p:cNvSpPr/>
          <p:nvPr/>
        </p:nvSpPr>
        <p:spPr>
          <a:xfrm>
            <a:off x="7570466" y="2434043"/>
            <a:ext cx="1559125" cy="21916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High power amplifier</a:t>
            </a:r>
          </a:p>
        </p:txBody>
      </p:sp>
      <p:cxnSp>
        <p:nvCxnSpPr>
          <p:cNvPr id="114" name="Straight Arrow Connector 113">
            <a:extLst>
              <a:ext uri="{FF2B5EF4-FFF2-40B4-BE49-F238E27FC236}">
                <a16:creationId xmlns:a16="http://schemas.microsoft.com/office/drawing/2014/main" id="{A54C2C08-0B3D-6201-30E4-B61072A4F7D7}"/>
              </a:ext>
            </a:extLst>
          </p:cNvPr>
          <p:cNvCxnSpPr>
            <a:cxnSpLocks/>
            <a:stCxn id="111" idx="3"/>
            <a:endCxn id="80" idx="1"/>
          </p:cNvCxnSpPr>
          <p:nvPr/>
        </p:nvCxnSpPr>
        <p:spPr>
          <a:xfrm flipV="1">
            <a:off x="9129591" y="2386884"/>
            <a:ext cx="731520" cy="156739"/>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7065D45F-DAF7-AEDE-35CC-0D878427D08F}"/>
              </a:ext>
            </a:extLst>
          </p:cNvPr>
          <p:cNvCxnSpPr>
            <a:cxnSpLocks/>
          </p:cNvCxnSpPr>
          <p:nvPr/>
        </p:nvCxnSpPr>
        <p:spPr>
          <a:xfrm>
            <a:off x="6082754" y="2228288"/>
            <a:ext cx="2286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0EC50171-3B4E-0D8C-FD3A-6205187AC51A}"/>
              </a:ext>
            </a:extLst>
          </p:cNvPr>
          <p:cNvCxnSpPr>
            <a:cxnSpLocks/>
          </p:cNvCxnSpPr>
          <p:nvPr/>
        </p:nvCxnSpPr>
        <p:spPr>
          <a:xfrm>
            <a:off x="6082754" y="2543623"/>
            <a:ext cx="2286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Straight Arrow Connector 129">
            <a:extLst>
              <a:ext uri="{FF2B5EF4-FFF2-40B4-BE49-F238E27FC236}">
                <a16:creationId xmlns:a16="http://schemas.microsoft.com/office/drawing/2014/main" id="{CA6B6D53-C7C4-4469-FB28-0F3471FD2AA7}"/>
              </a:ext>
            </a:extLst>
          </p:cNvPr>
          <p:cNvCxnSpPr>
            <a:cxnSpLocks/>
            <a:stCxn id="108" idx="3"/>
            <a:endCxn id="111" idx="1"/>
          </p:cNvCxnSpPr>
          <p:nvPr/>
        </p:nvCxnSpPr>
        <p:spPr>
          <a:xfrm>
            <a:off x="7323177" y="2543623"/>
            <a:ext cx="24728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9960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110F11-CF6E-3D0A-CA89-4B0418EB3938}"/>
              </a:ext>
            </a:extLst>
          </p:cNvPr>
          <p:cNvSpPr>
            <a:spLocks noGrp="1"/>
          </p:cNvSpPr>
          <p:nvPr>
            <p:ph type="title"/>
          </p:nvPr>
        </p:nvSpPr>
        <p:spPr/>
        <p:txBody>
          <a:bodyPr/>
          <a:lstStyle/>
          <a:p>
            <a:r>
              <a:rPr lang="en-US" dirty="0"/>
              <a:t>There are two types of link budget calculations since there are two links namely, uplink and downlink</a:t>
            </a:r>
          </a:p>
        </p:txBody>
      </p:sp>
      <p:sp>
        <p:nvSpPr>
          <p:cNvPr id="6" name="Content Placeholder 2">
            <a:extLst>
              <a:ext uri="{FF2B5EF4-FFF2-40B4-BE49-F238E27FC236}">
                <a16:creationId xmlns:a16="http://schemas.microsoft.com/office/drawing/2014/main" id="{AAF19C82-603F-182F-49BE-A9C6FD6A49D3}"/>
              </a:ext>
            </a:extLst>
          </p:cNvPr>
          <p:cNvSpPr txBox="1">
            <a:spLocks/>
          </p:cNvSpPr>
          <p:nvPr/>
        </p:nvSpPr>
        <p:spPr>
          <a:xfrm>
            <a:off x="615253" y="2106661"/>
            <a:ext cx="5145467"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It is the process in which earth is transmitting the signal to the satellite and satellite is receiving it. Its mathematical equation can be written as:</a:t>
            </a:r>
            <a:endParaRPr lang="en-US" sz="1200" dirty="0">
              <a:solidFill>
                <a:srgbClr val="222222"/>
              </a:solidFill>
              <a:latin typeface="+mn-lt"/>
              <a:ea typeface="Tahoma" panose="020B0604030504040204" pitchFamily="34" charset="0"/>
              <a:cs typeface="Tahoma" panose="020B0604030504040204" pitchFamily="34" charset="0"/>
            </a:endParaRPr>
          </a:p>
        </p:txBody>
      </p:sp>
      <p:sp>
        <p:nvSpPr>
          <p:cNvPr id="7" name="Content Placeholder 2">
            <a:extLst>
              <a:ext uri="{FF2B5EF4-FFF2-40B4-BE49-F238E27FC236}">
                <a16:creationId xmlns:a16="http://schemas.microsoft.com/office/drawing/2014/main" id="{2E5C6D22-E52C-70B5-9A93-8E4FF420B679}"/>
              </a:ext>
            </a:extLst>
          </p:cNvPr>
          <p:cNvSpPr txBox="1">
            <a:spLocks/>
          </p:cNvSpPr>
          <p:nvPr/>
        </p:nvSpPr>
        <p:spPr>
          <a:xfrm>
            <a:off x="6436933" y="2106661"/>
            <a:ext cx="5145467" cy="111042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In this process, satellite sends the signal and the earth station receives it. The equation is same as the satellite uplink with a difference that we use the abbreviation “D” everywhere instead of “U” to denote the downlink phenomena. Its mathematical equation can be written as;</a:t>
            </a:r>
          </a:p>
          <a:p>
            <a:pPr marL="0" indent="0">
              <a:buFont typeface="Arial"/>
              <a:buNone/>
            </a:pPr>
            <a:br>
              <a:rPr lang="en-US" sz="1200" dirty="0">
                <a:solidFill>
                  <a:srgbClr val="000000"/>
                </a:solidFill>
                <a:latin typeface="+mn-lt"/>
                <a:ea typeface="Tahoma" panose="020B0604030504040204" pitchFamily="34" charset="0"/>
                <a:cs typeface="Tahoma" panose="020B0604030504040204" pitchFamily="34" charset="0"/>
              </a:rPr>
            </a:br>
            <a:endParaRPr lang="en-US" sz="1200" dirty="0">
              <a:solidFill>
                <a:srgbClr val="000000"/>
              </a:solidFill>
              <a:latin typeface="+mn-lt"/>
              <a:ea typeface="Tahoma" panose="020B0604030504040204" pitchFamily="34" charset="0"/>
              <a:cs typeface="Tahoma" panose="020B0604030504040204" pitchFamily="34" charset="0"/>
            </a:endParaRPr>
          </a:p>
        </p:txBody>
      </p:sp>
      <p:sp>
        <p:nvSpPr>
          <p:cNvPr id="8" name="Content Placeholder 2">
            <a:extLst>
              <a:ext uri="{FF2B5EF4-FFF2-40B4-BE49-F238E27FC236}">
                <a16:creationId xmlns:a16="http://schemas.microsoft.com/office/drawing/2014/main" id="{1BF05911-1F22-2C4E-4925-C257C748C62B}"/>
              </a:ext>
            </a:extLst>
          </p:cNvPr>
          <p:cNvSpPr txBox="1">
            <a:spLocks/>
          </p:cNvSpPr>
          <p:nvPr/>
        </p:nvSpPr>
        <p:spPr>
          <a:xfrm>
            <a:off x="615253" y="1794242"/>
            <a:ext cx="5145467" cy="299953"/>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Font typeface="Arial"/>
              <a:buNone/>
            </a:pPr>
            <a:r>
              <a:rPr lang="en-US" sz="1200" dirty="0">
                <a:solidFill>
                  <a:srgbClr val="0070C0"/>
                </a:solidFill>
                <a:latin typeface="+mn-lt"/>
                <a:ea typeface="Tahoma" panose="020B0604030504040204" pitchFamily="34" charset="0"/>
                <a:cs typeface="Tahoma" panose="020B0604030504040204" pitchFamily="34" charset="0"/>
              </a:rPr>
              <a:t>Uplink</a:t>
            </a:r>
          </a:p>
        </p:txBody>
      </p:sp>
      <p:sp>
        <p:nvSpPr>
          <p:cNvPr id="9" name="Content Placeholder 2">
            <a:extLst>
              <a:ext uri="{FF2B5EF4-FFF2-40B4-BE49-F238E27FC236}">
                <a16:creationId xmlns:a16="http://schemas.microsoft.com/office/drawing/2014/main" id="{4ECC53C3-F9E9-E329-27EE-49C2483592BB}"/>
              </a:ext>
            </a:extLst>
          </p:cNvPr>
          <p:cNvSpPr txBox="1">
            <a:spLocks/>
          </p:cNvSpPr>
          <p:nvPr/>
        </p:nvSpPr>
        <p:spPr>
          <a:xfrm>
            <a:off x="6436933" y="1794242"/>
            <a:ext cx="5145467" cy="299953"/>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Font typeface="Arial"/>
              <a:buNone/>
            </a:pPr>
            <a:r>
              <a:rPr lang="en-US" sz="1200" dirty="0">
                <a:solidFill>
                  <a:srgbClr val="0070C0"/>
                </a:solidFill>
                <a:latin typeface="+mn-lt"/>
                <a:ea typeface="Tahoma" panose="020B0604030504040204" pitchFamily="34" charset="0"/>
                <a:cs typeface="Tahoma" panose="020B0604030504040204" pitchFamily="34" charset="0"/>
              </a:rPr>
              <a:t>Downlink</a:t>
            </a:r>
          </a:p>
        </p:txBody>
      </p:sp>
      <p:grpSp>
        <p:nvGrpSpPr>
          <p:cNvPr id="57" name="Group 56">
            <a:extLst>
              <a:ext uri="{FF2B5EF4-FFF2-40B4-BE49-F238E27FC236}">
                <a16:creationId xmlns:a16="http://schemas.microsoft.com/office/drawing/2014/main" id="{DEDD7503-B49F-1FCF-8E63-649C00E216B2}"/>
              </a:ext>
            </a:extLst>
          </p:cNvPr>
          <p:cNvGrpSpPr/>
          <p:nvPr/>
        </p:nvGrpSpPr>
        <p:grpSpPr>
          <a:xfrm>
            <a:off x="6508976" y="2963552"/>
            <a:ext cx="5081851" cy="2097261"/>
            <a:chOff x="6508976" y="3345938"/>
            <a:chExt cx="5081851" cy="2097261"/>
          </a:xfrm>
        </p:grpSpPr>
        <p:pic>
          <p:nvPicPr>
            <p:cNvPr id="25" name="Picture 24">
              <a:extLst>
                <a:ext uri="{FF2B5EF4-FFF2-40B4-BE49-F238E27FC236}">
                  <a16:creationId xmlns:a16="http://schemas.microsoft.com/office/drawing/2014/main" id="{2079889C-6B69-2A5D-3FE9-58B809C9B3B9}"/>
                </a:ext>
              </a:extLst>
            </p:cNvPr>
            <p:cNvPicPr>
              <a:picLocks noChangeAspect="1"/>
            </p:cNvPicPr>
            <p:nvPr/>
          </p:nvPicPr>
          <p:blipFill>
            <a:blip r:embed="rId2"/>
            <a:stretch>
              <a:fillRect/>
            </a:stretch>
          </p:blipFill>
          <p:spPr>
            <a:xfrm>
              <a:off x="7162745" y="3345938"/>
              <a:ext cx="3503458" cy="548640"/>
            </a:xfrm>
            <a:prstGeom prst="rect">
              <a:avLst/>
            </a:prstGeom>
          </p:spPr>
        </p:pic>
        <p:sp>
          <p:nvSpPr>
            <p:cNvPr id="26" name="Content Placeholder 2">
              <a:extLst>
                <a:ext uri="{FF2B5EF4-FFF2-40B4-BE49-F238E27FC236}">
                  <a16:creationId xmlns:a16="http://schemas.microsoft.com/office/drawing/2014/main" id="{69E79768-BC91-5093-9F0A-245B76F972BE}"/>
                </a:ext>
              </a:extLst>
            </p:cNvPr>
            <p:cNvSpPr txBox="1">
              <a:spLocks/>
            </p:cNvSpPr>
            <p:nvPr/>
          </p:nvSpPr>
          <p:spPr>
            <a:xfrm>
              <a:off x="6508976" y="4098108"/>
              <a:ext cx="1354863"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is the carrier to noise density ratio</a:t>
              </a:r>
              <a:endParaRPr lang="en-US" sz="1200" dirty="0">
                <a:solidFill>
                  <a:srgbClr val="222222"/>
                </a:solidFill>
                <a:latin typeface="+mn-lt"/>
                <a:ea typeface="Tahoma" panose="020B0604030504040204" pitchFamily="34" charset="0"/>
                <a:cs typeface="Tahoma" panose="020B0604030504040204" pitchFamily="34" charset="0"/>
              </a:endParaRPr>
            </a:p>
          </p:txBody>
        </p:sp>
        <p:sp>
          <p:nvSpPr>
            <p:cNvPr id="27" name="Content Placeholder 2">
              <a:extLst>
                <a:ext uri="{FF2B5EF4-FFF2-40B4-BE49-F238E27FC236}">
                  <a16:creationId xmlns:a16="http://schemas.microsoft.com/office/drawing/2014/main" id="{45762FB7-9987-6545-EC47-ED43065CCA06}"/>
                </a:ext>
              </a:extLst>
            </p:cNvPr>
            <p:cNvSpPr txBox="1">
              <a:spLocks/>
            </p:cNvSpPr>
            <p:nvPr/>
          </p:nvSpPr>
          <p:spPr>
            <a:xfrm>
              <a:off x="8440522" y="4098108"/>
              <a:ext cx="1512932"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is the earth station receiver G/T ratio and units are dB/K</a:t>
              </a:r>
              <a:endParaRPr lang="en-US" sz="1200" dirty="0">
                <a:solidFill>
                  <a:srgbClr val="222222"/>
                </a:solidFill>
                <a:latin typeface="+mn-lt"/>
                <a:ea typeface="Tahoma" panose="020B0604030504040204" pitchFamily="34" charset="0"/>
                <a:cs typeface="Tahoma" panose="020B0604030504040204" pitchFamily="34" charset="0"/>
              </a:endParaRPr>
            </a:p>
          </p:txBody>
        </p:sp>
        <p:cxnSp>
          <p:nvCxnSpPr>
            <p:cNvPr id="28" name="Straight Connector 27">
              <a:extLst>
                <a:ext uri="{FF2B5EF4-FFF2-40B4-BE49-F238E27FC236}">
                  <a16:creationId xmlns:a16="http://schemas.microsoft.com/office/drawing/2014/main" id="{006B4118-AF2B-8382-17DB-17E8171997E0}"/>
                </a:ext>
              </a:extLst>
            </p:cNvPr>
            <p:cNvCxnSpPr>
              <a:stCxn id="26" idx="0"/>
            </p:cNvCxnSpPr>
            <p:nvPr/>
          </p:nvCxnSpPr>
          <p:spPr>
            <a:xfrm flipV="1">
              <a:off x="7186408" y="3907044"/>
              <a:ext cx="162042" cy="191064"/>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C24A1C18-1591-5C7C-A31C-126C0B57D275}"/>
                </a:ext>
              </a:extLst>
            </p:cNvPr>
            <p:cNvCxnSpPr>
              <a:cxnSpLocks/>
              <a:stCxn id="27" idx="0"/>
            </p:cNvCxnSpPr>
            <p:nvPr/>
          </p:nvCxnSpPr>
          <p:spPr>
            <a:xfrm flipH="1" flipV="1">
              <a:off x="9060872" y="3907044"/>
              <a:ext cx="136116" cy="191064"/>
            </a:xfrm>
            <a:prstGeom prst="line">
              <a:avLst/>
            </a:prstGeom>
          </p:spPr>
          <p:style>
            <a:lnRef idx="1">
              <a:schemeClr val="dk1"/>
            </a:lnRef>
            <a:fillRef idx="0">
              <a:schemeClr val="dk1"/>
            </a:fillRef>
            <a:effectRef idx="0">
              <a:schemeClr val="dk1"/>
            </a:effectRef>
            <a:fontRef idx="minor">
              <a:schemeClr val="tx1"/>
            </a:fontRef>
          </p:style>
        </p:cxnSp>
        <p:sp>
          <p:nvSpPr>
            <p:cNvPr id="40" name="Content Placeholder 2">
              <a:extLst>
                <a:ext uri="{FF2B5EF4-FFF2-40B4-BE49-F238E27FC236}">
                  <a16:creationId xmlns:a16="http://schemas.microsoft.com/office/drawing/2014/main" id="{D18AB19B-6506-DAE5-5A17-826B24A6991F}"/>
                </a:ext>
              </a:extLst>
            </p:cNvPr>
            <p:cNvSpPr txBox="1">
              <a:spLocks/>
            </p:cNvSpPr>
            <p:nvPr/>
          </p:nvSpPr>
          <p:spPr>
            <a:xfrm>
              <a:off x="10540819" y="4088960"/>
              <a:ext cx="1041582"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Boltzmann's Constant = -228.6 (</a:t>
              </a:r>
              <a:r>
                <a:rPr lang="en-US" sz="1200" dirty="0" err="1">
                  <a:solidFill>
                    <a:srgbClr val="000000"/>
                  </a:solidFill>
                  <a:latin typeface="+mn-lt"/>
                  <a:ea typeface="Tahoma" panose="020B0604030504040204" pitchFamily="34" charset="0"/>
                  <a:cs typeface="Tahoma" panose="020B0604030504040204" pitchFamily="34" charset="0"/>
                </a:rPr>
                <a:t>dBK</a:t>
              </a:r>
              <a:r>
                <a:rPr lang="en-US" sz="1200" dirty="0">
                  <a:solidFill>
                    <a:srgbClr val="000000"/>
                  </a:solidFill>
                  <a:latin typeface="+mn-lt"/>
                  <a:ea typeface="Tahoma" panose="020B0604030504040204" pitchFamily="34" charset="0"/>
                  <a:cs typeface="Tahoma" panose="020B0604030504040204" pitchFamily="34" charset="0"/>
                </a:rPr>
                <a:t>)</a:t>
              </a:r>
              <a:endParaRPr lang="en-US" sz="1200" dirty="0">
                <a:solidFill>
                  <a:srgbClr val="222222"/>
                </a:solidFill>
                <a:latin typeface="+mn-lt"/>
                <a:ea typeface="Tahoma" panose="020B0604030504040204" pitchFamily="34" charset="0"/>
                <a:cs typeface="Tahoma" panose="020B0604030504040204" pitchFamily="34" charset="0"/>
              </a:endParaRPr>
            </a:p>
          </p:txBody>
        </p:sp>
        <p:cxnSp>
          <p:nvCxnSpPr>
            <p:cNvPr id="41" name="Straight Connector 40">
              <a:extLst>
                <a:ext uri="{FF2B5EF4-FFF2-40B4-BE49-F238E27FC236}">
                  <a16:creationId xmlns:a16="http://schemas.microsoft.com/office/drawing/2014/main" id="{B4132FEB-00AC-6C67-7451-327FE9478BB2}"/>
                </a:ext>
              </a:extLst>
            </p:cNvPr>
            <p:cNvCxnSpPr>
              <a:cxnSpLocks/>
            </p:cNvCxnSpPr>
            <p:nvPr/>
          </p:nvCxnSpPr>
          <p:spPr>
            <a:xfrm flipH="1" flipV="1">
              <a:off x="10687954" y="3748202"/>
              <a:ext cx="429658" cy="245226"/>
            </a:xfrm>
            <a:prstGeom prst="line">
              <a:avLst/>
            </a:prstGeom>
          </p:spPr>
          <p:style>
            <a:lnRef idx="1">
              <a:schemeClr val="dk1"/>
            </a:lnRef>
            <a:fillRef idx="0">
              <a:schemeClr val="dk1"/>
            </a:fillRef>
            <a:effectRef idx="0">
              <a:schemeClr val="dk1"/>
            </a:effectRef>
            <a:fontRef idx="minor">
              <a:schemeClr val="tx1"/>
            </a:fontRef>
          </p:style>
        </p:cxnSp>
        <p:sp>
          <p:nvSpPr>
            <p:cNvPr id="44" name="Content Placeholder 2">
              <a:extLst>
                <a:ext uri="{FF2B5EF4-FFF2-40B4-BE49-F238E27FC236}">
                  <a16:creationId xmlns:a16="http://schemas.microsoft.com/office/drawing/2014/main" id="{1CDF0CAE-3697-BF52-766B-E7895DD5C61A}"/>
                </a:ext>
              </a:extLst>
            </p:cNvPr>
            <p:cNvSpPr txBox="1">
              <a:spLocks/>
            </p:cNvSpPr>
            <p:nvPr/>
          </p:nvSpPr>
          <p:spPr>
            <a:xfrm>
              <a:off x="7097655" y="4931352"/>
              <a:ext cx="2100016"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Equivalent isotropic radiated power (EIRP)</a:t>
              </a:r>
              <a:endParaRPr lang="en-US" sz="1200" dirty="0">
                <a:solidFill>
                  <a:srgbClr val="222222"/>
                </a:solidFill>
                <a:latin typeface="+mn-lt"/>
                <a:ea typeface="Tahoma" panose="020B0604030504040204" pitchFamily="34" charset="0"/>
                <a:cs typeface="Tahoma" panose="020B0604030504040204" pitchFamily="34" charset="0"/>
              </a:endParaRPr>
            </a:p>
          </p:txBody>
        </p:sp>
        <p:cxnSp>
          <p:nvCxnSpPr>
            <p:cNvPr id="45" name="Straight Connector 44">
              <a:extLst>
                <a:ext uri="{FF2B5EF4-FFF2-40B4-BE49-F238E27FC236}">
                  <a16:creationId xmlns:a16="http://schemas.microsoft.com/office/drawing/2014/main" id="{BA795853-43E8-285E-29DE-BC5621FEF504}"/>
                </a:ext>
              </a:extLst>
            </p:cNvPr>
            <p:cNvCxnSpPr>
              <a:cxnSpLocks/>
              <a:stCxn id="44" idx="0"/>
            </p:cNvCxnSpPr>
            <p:nvPr/>
          </p:nvCxnSpPr>
          <p:spPr>
            <a:xfrm flipV="1">
              <a:off x="8147663" y="3942459"/>
              <a:ext cx="49030" cy="988893"/>
            </a:xfrm>
            <a:prstGeom prst="line">
              <a:avLst/>
            </a:prstGeom>
          </p:spPr>
          <p:style>
            <a:lnRef idx="1">
              <a:schemeClr val="dk1"/>
            </a:lnRef>
            <a:fillRef idx="0">
              <a:schemeClr val="dk1"/>
            </a:fillRef>
            <a:effectRef idx="0">
              <a:schemeClr val="dk1"/>
            </a:effectRef>
            <a:fontRef idx="minor">
              <a:schemeClr val="tx1"/>
            </a:fontRef>
          </p:style>
        </p:cxnSp>
        <p:sp>
          <p:nvSpPr>
            <p:cNvPr id="47" name="Content Placeholder 2">
              <a:extLst>
                <a:ext uri="{FF2B5EF4-FFF2-40B4-BE49-F238E27FC236}">
                  <a16:creationId xmlns:a16="http://schemas.microsoft.com/office/drawing/2014/main" id="{32BC951C-E4E1-729D-0A2F-A8AA06974A8B}"/>
                </a:ext>
              </a:extLst>
            </p:cNvPr>
            <p:cNvSpPr txBox="1">
              <a:spLocks/>
            </p:cNvSpPr>
            <p:nvPr/>
          </p:nvSpPr>
          <p:spPr>
            <a:xfrm>
              <a:off x="9490811" y="4931352"/>
              <a:ext cx="2100016"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All the losses that are present around earth stations</a:t>
              </a:r>
              <a:endParaRPr lang="en-US" sz="1200" dirty="0">
                <a:solidFill>
                  <a:srgbClr val="222222"/>
                </a:solidFill>
                <a:latin typeface="+mn-lt"/>
                <a:ea typeface="Tahoma" panose="020B0604030504040204" pitchFamily="34" charset="0"/>
                <a:cs typeface="Tahoma" panose="020B0604030504040204" pitchFamily="34" charset="0"/>
              </a:endParaRPr>
            </a:p>
          </p:txBody>
        </p:sp>
        <p:cxnSp>
          <p:nvCxnSpPr>
            <p:cNvPr id="48" name="Straight Connector 47">
              <a:extLst>
                <a:ext uri="{FF2B5EF4-FFF2-40B4-BE49-F238E27FC236}">
                  <a16:creationId xmlns:a16="http://schemas.microsoft.com/office/drawing/2014/main" id="{977DCE73-0D9B-69AE-68FD-B8EE7058018C}"/>
                </a:ext>
              </a:extLst>
            </p:cNvPr>
            <p:cNvCxnSpPr>
              <a:cxnSpLocks/>
              <a:stCxn id="47" idx="0"/>
            </p:cNvCxnSpPr>
            <p:nvPr/>
          </p:nvCxnSpPr>
          <p:spPr>
            <a:xfrm flipH="1" flipV="1">
              <a:off x="10247679" y="3894578"/>
              <a:ext cx="293140" cy="1036774"/>
            </a:xfrm>
            <a:prstGeom prst="line">
              <a:avLst/>
            </a:prstGeom>
          </p:spPr>
          <p:style>
            <a:lnRef idx="1">
              <a:schemeClr val="dk1"/>
            </a:lnRef>
            <a:fillRef idx="0">
              <a:schemeClr val="dk1"/>
            </a:fillRef>
            <a:effectRef idx="0">
              <a:schemeClr val="dk1"/>
            </a:effectRef>
            <a:fontRef idx="minor">
              <a:schemeClr val="tx1"/>
            </a:fontRef>
          </p:style>
        </p:cxnSp>
      </p:grpSp>
      <p:grpSp>
        <p:nvGrpSpPr>
          <p:cNvPr id="56" name="Group 55">
            <a:extLst>
              <a:ext uri="{FF2B5EF4-FFF2-40B4-BE49-F238E27FC236}">
                <a16:creationId xmlns:a16="http://schemas.microsoft.com/office/drawing/2014/main" id="{0B98AF58-AB88-B5D7-F469-2390A2CBBD5A}"/>
              </a:ext>
            </a:extLst>
          </p:cNvPr>
          <p:cNvGrpSpPr/>
          <p:nvPr/>
        </p:nvGrpSpPr>
        <p:grpSpPr>
          <a:xfrm>
            <a:off x="615253" y="2642152"/>
            <a:ext cx="5455420" cy="2487688"/>
            <a:chOff x="615253" y="2808408"/>
            <a:chExt cx="5455420" cy="2487688"/>
          </a:xfrm>
        </p:grpSpPr>
        <p:pic>
          <p:nvPicPr>
            <p:cNvPr id="11" name="Picture 10" descr="A math equation with a plus and t&#10;&#10;Description automatically generated">
              <a:extLst>
                <a:ext uri="{FF2B5EF4-FFF2-40B4-BE49-F238E27FC236}">
                  <a16:creationId xmlns:a16="http://schemas.microsoft.com/office/drawing/2014/main" id="{FCCE6802-5F90-BF09-67EE-9469BD235140}"/>
                </a:ext>
              </a:extLst>
            </p:cNvPr>
            <p:cNvPicPr>
              <a:picLocks noChangeAspect="1"/>
            </p:cNvPicPr>
            <p:nvPr/>
          </p:nvPicPr>
          <p:blipFill>
            <a:blip r:embed="rId3"/>
            <a:stretch>
              <a:fillRect/>
            </a:stretch>
          </p:blipFill>
          <p:spPr>
            <a:xfrm>
              <a:off x="1350051" y="2808408"/>
              <a:ext cx="3440119" cy="548640"/>
            </a:xfrm>
            <a:prstGeom prst="rect">
              <a:avLst/>
            </a:prstGeom>
          </p:spPr>
        </p:pic>
        <p:sp>
          <p:nvSpPr>
            <p:cNvPr id="12" name="Content Placeholder 2">
              <a:extLst>
                <a:ext uri="{FF2B5EF4-FFF2-40B4-BE49-F238E27FC236}">
                  <a16:creationId xmlns:a16="http://schemas.microsoft.com/office/drawing/2014/main" id="{CEEE2BA3-A759-A149-AB82-CD636F4FD52D}"/>
                </a:ext>
              </a:extLst>
            </p:cNvPr>
            <p:cNvSpPr txBox="1">
              <a:spLocks/>
            </p:cNvSpPr>
            <p:nvPr/>
          </p:nvSpPr>
          <p:spPr>
            <a:xfrm>
              <a:off x="615253" y="3541158"/>
              <a:ext cx="1354863"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is the carrier to noise density ratio</a:t>
              </a:r>
              <a:endParaRPr lang="en-US" sz="1200" dirty="0">
                <a:solidFill>
                  <a:srgbClr val="222222"/>
                </a:solidFill>
                <a:latin typeface="+mn-lt"/>
                <a:ea typeface="Tahoma" panose="020B0604030504040204" pitchFamily="34" charset="0"/>
                <a:cs typeface="Tahoma" panose="020B0604030504040204" pitchFamily="34" charset="0"/>
              </a:endParaRPr>
            </a:p>
          </p:txBody>
        </p:sp>
        <p:sp>
          <p:nvSpPr>
            <p:cNvPr id="13" name="Content Placeholder 2">
              <a:extLst>
                <a:ext uri="{FF2B5EF4-FFF2-40B4-BE49-F238E27FC236}">
                  <a16:creationId xmlns:a16="http://schemas.microsoft.com/office/drawing/2014/main" id="{0774FA73-4DDA-F266-71CC-510628DBFDC2}"/>
                </a:ext>
              </a:extLst>
            </p:cNvPr>
            <p:cNvSpPr txBox="1">
              <a:spLocks/>
            </p:cNvSpPr>
            <p:nvPr/>
          </p:nvSpPr>
          <p:spPr>
            <a:xfrm>
              <a:off x="2583378" y="3541158"/>
              <a:ext cx="1694350"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is the satellite receiver G/T ratio and units are dB/K. G/T represent noise performance.</a:t>
              </a:r>
              <a:endParaRPr lang="en-US" sz="1200" dirty="0">
                <a:solidFill>
                  <a:srgbClr val="222222"/>
                </a:solidFill>
                <a:latin typeface="+mn-lt"/>
                <a:ea typeface="Tahoma" panose="020B0604030504040204" pitchFamily="34" charset="0"/>
                <a:cs typeface="Tahoma" panose="020B0604030504040204" pitchFamily="34" charset="0"/>
              </a:endParaRPr>
            </a:p>
          </p:txBody>
        </p:sp>
        <p:cxnSp>
          <p:nvCxnSpPr>
            <p:cNvPr id="15" name="Straight Connector 14">
              <a:extLst>
                <a:ext uri="{FF2B5EF4-FFF2-40B4-BE49-F238E27FC236}">
                  <a16:creationId xmlns:a16="http://schemas.microsoft.com/office/drawing/2014/main" id="{16AB98B3-6C30-232B-E629-83B909795D2F}"/>
                </a:ext>
              </a:extLst>
            </p:cNvPr>
            <p:cNvCxnSpPr>
              <a:stCxn id="12" idx="0"/>
            </p:cNvCxnSpPr>
            <p:nvPr/>
          </p:nvCxnSpPr>
          <p:spPr>
            <a:xfrm flipV="1">
              <a:off x="1292685" y="3350094"/>
              <a:ext cx="162042" cy="191064"/>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803B24AC-B01F-7752-9740-29B9D12BAE35}"/>
                </a:ext>
              </a:extLst>
            </p:cNvPr>
            <p:cNvCxnSpPr>
              <a:cxnSpLocks/>
              <a:stCxn id="13" idx="0"/>
            </p:cNvCxnSpPr>
            <p:nvPr/>
          </p:nvCxnSpPr>
          <p:spPr>
            <a:xfrm flipH="1" flipV="1">
              <a:off x="3258243" y="3316842"/>
              <a:ext cx="172310" cy="224316"/>
            </a:xfrm>
            <a:prstGeom prst="line">
              <a:avLst/>
            </a:prstGeom>
          </p:spPr>
          <p:style>
            <a:lnRef idx="1">
              <a:schemeClr val="dk1"/>
            </a:lnRef>
            <a:fillRef idx="0">
              <a:schemeClr val="dk1"/>
            </a:fillRef>
            <a:effectRef idx="0">
              <a:schemeClr val="dk1"/>
            </a:effectRef>
            <a:fontRef idx="minor">
              <a:schemeClr val="tx1"/>
            </a:fontRef>
          </p:style>
        </p:cxnSp>
        <p:sp>
          <p:nvSpPr>
            <p:cNvPr id="33" name="Content Placeholder 2">
              <a:extLst>
                <a:ext uri="{FF2B5EF4-FFF2-40B4-BE49-F238E27FC236}">
                  <a16:creationId xmlns:a16="http://schemas.microsoft.com/office/drawing/2014/main" id="{B7B43F57-3A86-00D3-7CC9-BCCBE4F7ACB8}"/>
                </a:ext>
              </a:extLst>
            </p:cNvPr>
            <p:cNvSpPr txBox="1">
              <a:spLocks/>
            </p:cNvSpPr>
            <p:nvPr/>
          </p:nvSpPr>
          <p:spPr>
            <a:xfrm>
              <a:off x="1273649" y="4438675"/>
              <a:ext cx="2100016"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Equivalent isotropic radiated power (EIRP)</a:t>
              </a:r>
              <a:endParaRPr lang="en-US" sz="1200" dirty="0">
                <a:solidFill>
                  <a:srgbClr val="222222"/>
                </a:solidFill>
                <a:latin typeface="+mn-lt"/>
                <a:ea typeface="Tahoma" panose="020B0604030504040204" pitchFamily="34" charset="0"/>
                <a:cs typeface="Tahoma" panose="020B0604030504040204" pitchFamily="34" charset="0"/>
              </a:endParaRPr>
            </a:p>
          </p:txBody>
        </p:sp>
        <p:cxnSp>
          <p:nvCxnSpPr>
            <p:cNvPr id="34" name="Straight Connector 33">
              <a:extLst>
                <a:ext uri="{FF2B5EF4-FFF2-40B4-BE49-F238E27FC236}">
                  <a16:creationId xmlns:a16="http://schemas.microsoft.com/office/drawing/2014/main" id="{353DD461-3B82-8073-D9E2-101D212610EE}"/>
                </a:ext>
              </a:extLst>
            </p:cNvPr>
            <p:cNvCxnSpPr>
              <a:cxnSpLocks/>
              <a:stCxn id="33" idx="0"/>
            </p:cNvCxnSpPr>
            <p:nvPr/>
          </p:nvCxnSpPr>
          <p:spPr>
            <a:xfrm flipV="1">
              <a:off x="2323657" y="3449782"/>
              <a:ext cx="49030" cy="988893"/>
            </a:xfrm>
            <a:prstGeom prst="line">
              <a:avLst/>
            </a:prstGeom>
          </p:spPr>
          <p:style>
            <a:lnRef idx="1">
              <a:schemeClr val="dk1"/>
            </a:lnRef>
            <a:fillRef idx="0">
              <a:schemeClr val="dk1"/>
            </a:fillRef>
            <a:effectRef idx="0">
              <a:schemeClr val="dk1"/>
            </a:effectRef>
            <a:fontRef idx="minor">
              <a:schemeClr val="tx1"/>
            </a:fontRef>
          </p:style>
        </p:cxnSp>
        <p:sp>
          <p:nvSpPr>
            <p:cNvPr id="37" name="Content Placeholder 2">
              <a:extLst>
                <a:ext uri="{FF2B5EF4-FFF2-40B4-BE49-F238E27FC236}">
                  <a16:creationId xmlns:a16="http://schemas.microsoft.com/office/drawing/2014/main" id="{8D27ED16-80F3-5461-0BFC-8C0784BA6BD5}"/>
                </a:ext>
              </a:extLst>
            </p:cNvPr>
            <p:cNvSpPr txBox="1">
              <a:spLocks/>
            </p:cNvSpPr>
            <p:nvPr/>
          </p:nvSpPr>
          <p:spPr>
            <a:xfrm>
              <a:off x="4810242" y="3541158"/>
              <a:ext cx="1260431" cy="51184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Boltzmann's Constant = -228.6 (</a:t>
              </a:r>
              <a:r>
                <a:rPr lang="en-US" sz="1200" dirty="0" err="1">
                  <a:solidFill>
                    <a:srgbClr val="000000"/>
                  </a:solidFill>
                  <a:latin typeface="+mn-lt"/>
                  <a:ea typeface="Tahoma" panose="020B0604030504040204" pitchFamily="34" charset="0"/>
                  <a:cs typeface="Tahoma" panose="020B0604030504040204" pitchFamily="34" charset="0"/>
                </a:rPr>
                <a:t>dBK</a:t>
              </a:r>
              <a:r>
                <a:rPr lang="en-US" sz="1200" dirty="0">
                  <a:solidFill>
                    <a:srgbClr val="000000"/>
                  </a:solidFill>
                  <a:latin typeface="+mn-lt"/>
                  <a:ea typeface="Tahoma" panose="020B0604030504040204" pitchFamily="34" charset="0"/>
                  <a:cs typeface="Tahoma" panose="020B0604030504040204" pitchFamily="34" charset="0"/>
                </a:rPr>
                <a:t>)</a:t>
              </a:r>
              <a:endParaRPr lang="en-US" sz="1200" dirty="0">
                <a:solidFill>
                  <a:srgbClr val="222222"/>
                </a:solidFill>
                <a:latin typeface="+mn-lt"/>
                <a:ea typeface="Tahoma" panose="020B0604030504040204" pitchFamily="34" charset="0"/>
                <a:cs typeface="Tahoma" panose="020B0604030504040204" pitchFamily="34" charset="0"/>
              </a:endParaRPr>
            </a:p>
          </p:txBody>
        </p:sp>
        <p:cxnSp>
          <p:nvCxnSpPr>
            <p:cNvPr id="38" name="Straight Connector 37">
              <a:extLst>
                <a:ext uri="{FF2B5EF4-FFF2-40B4-BE49-F238E27FC236}">
                  <a16:creationId xmlns:a16="http://schemas.microsoft.com/office/drawing/2014/main" id="{EB202DED-A9D4-C101-DC16-D9A400244C16}"/>
                </a:ext>
              </a:extLst>
            </p:cNvPr>
            <p:cNvCxnSpPr>
              <a:cxnSpLocks/>
            </p:cNvCxnSpPr>
            <p:nvPr/>
          </p:nvCxnSpPr>
          <p:spPr>
            <a:xfrm flipH="1" flipV="1">
              <a:off x="4816063" y="3200400"/>
              <a:ext cx="429658" cy="245226"/>
            </a:xfrm>
            <a:prstGeom prst="line">
              <a:avLst/>
            </a:prstGeom>
          </p:spPr>
          <p:style>
            <a:lnRef idx="1">
              <a:schemeClr val="dk1"/>
            </a:lnRef>
            <a:fillRef idx="0">
              <a:schemeClr val="dk1"/>
            </a:fillRef>
            <a:effectRef idx="0">
              <a:schemeClr val="dk1"/>
            </a:effectRef>
            <a:fontRef idx="minor">
              <a:schemeClr val="tx1"/>
            </a:fontRef>
          </p:style>
        </p:cxnSp>
        <p:sp>
          <p:nvSpPr>
            <p:cNvPr id="52" name="Content Placeholder 2">
              <a:extLst>
                <a:ext uri="{FF2B5EF4-FFF2-40B4-BE49-F238E27FC236}">
                  <a16:creationId xmlns:a16="http://schemas.microsoft.com/office/drawing/2014/main" id="{03EBA192-3557-9144-3ECB-AC28646AA1B2}"/>
                </a:ext>
              </a:extLst>
            </p:cNvPr>
            <p:cNvSpPr txBox="1">
              <a:spLocks/>
            </p:cNvSpPr>
            <p:nvPr/>
          </p:nvSpPr>
          <p:spPr>
            <a:xfrm>
              <a:off x="3572212" y="4432586"/>
              <a:ext cx="2100016" cy="863510"/>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Losses represent the satellite receiver feeder losses. The losses which depend upon the frequency are all taken into the consideration.</a:t>
              </a:r>
              <a:endParaRPr lang="en-US" sz="1200" dirty="0">
                <a:solidFill>
                  <a:srgbClr val="222222"/>
                </a:solidFill>
                <a:latin typeface="+mn-lt"/>
                <a:ea typeface="Tahoma" panose="020B0604030504040204" pitchFamily="34" charset="0"/>
                <a:cs typeface="Tahoma" panose="020B0604030504040204" pitchFamily="34" charset="0"/>
              </a:endParaRPr>
            </a:p>
          </p:txBody>
        </p:sp>
        <p:cxnSp>
          <p:nvCxnSpPr>
            <p:cNvPr id="53" name="Straight Connector 52">
              <a:extLst>
                <a:ext uri="{FF2B5EF4-FFF2-40B4-BE49-F238E27FC236}">
                  <a16:creationId xmlns:a16="http://schemas.microsoft.com/office/drawing/2014/main" id="{84861B5E-0EE2-4F0F-443B-6EF1D82B0FC4}"/>
                </a:ext>
              </a:extLst>
            </p:cNvPr>
            <p:cNvCxnSpPr>
              <a:cxnSpLocks/>
              <a:stCxn id="52" idx="0"/>
            </p:cNvCxnSpPr>
            <p:nvPr/>
          </p:nvCxnSpPr>
          <p:spPr>
            <a:xfrm flipH="1" flipV="1">
              <a:off x="4329080" y="3395812"/>
              <a:ext cx="293140" cy="1036774"/>
            </a:xfrm>
            <a:prstGeom prst="line">
              <a:avLst/>
            </a:prstGeom>
          </p:spPr>
          <p:style>
            <a:lnRef idx="1">
              <a:schemeClr val="dk1"/>
            </a:lnRef>
            <a:fillRef idx="0">
              <a:schemeClr val="dk1"/>
            </a:fillRef>
            <a:effectRef idx="0">
              <a:schemeClr val="dk1"/>
            </a:effectRef>
            <a:fontRef idx="minor">
              <a:schemeClr val="tx1"/>
            </a:fontRef>
          </p:style>
        </p:cxnSp>
      </p:grpSp>
      <p:sp>
        <p:nvSpPr>
          <p:cNvPr id="59" name="Content Placeholder 2">
            <a:extLst>
              <a:ext uri="{FF2B5EF4-FFF2-40B4-BE49-F238E27FC236}">
                <a16:creationId xmlns:a16="http://schemas.microsoft.com/office/drawing/2014/main" id="{B94EB08A-C10A-B3BD-C812-5A3A2F43551F}"/>
              </a:ext>
            </a:extLst>
          </p:cNvPr>
          <p:cNvSpPr txBox="1">
            <a:spLocks/>
          </p:cNvSpPr>
          <p:nvPr/>
        </p:nvSpPr>
        <p:spPr>
          <a:xfrm>
            <a:off x="609601" y="5496261"/>
            <a:ext cx="10972800" cy="756522"/>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The difference between the power sent at one end and received at the receiving station is known as Transmission losses. The losses can be categorized into 2 types: Constant losses and Variable losses. The losses which are constant such as feeder losses are known as constant losses. No matter what precautions we might have taken, still these losses are bound to occur. Another type of loses are variable loss. The sky and weather condition is an example of this type of loss. Means if the sky is not clear signal will not reach effectively to the satellite or vice versa.</a:t>
            </a:r>
          </a:p>
        </p:txBody>
      </p:sp>
    </p:spTree>
    <p:extLst>
      <p:ext uri="{BB962C8B-B14F-4D97-AF65-F5344CB8AC3E}">
        <p14:creationId xmlns:p14="http://schemas.microsoft.com/office/powerpoint/2010/main" val="160585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8E667-FC8C-3897-D446-A590CBB4E72D}"/>
              </a:ext>
            </a:extLst>
          </p:cNvPr>
          <p:cNvSpPr>
            <a:spLocks noGrp="1"/>
          </p:cNvSpPr>
          <p:nvPr>
            <p:ph type="title"/>
          </p:nvPr>
        </p:nvSpPr>
        <p:spPr/>
        <p:txBody>
          <a:bodyPr/>
          <a:lstStyle/>
          <a:p>
            <a:r>
              <a:rPr lang="en-US" dirty="0"/>
              <a:t>The link budget is generally written out in a standard format</a:t>
            </a:r>
          </a:p>
        </p:txBody>
      </p:sp>
      <p:graphicFrame>
        <p:nvGraphicFramePr>
          <p:cNvPr id="3" name="Table 2">
            <a:extLst>
              <a:ext uri="{FF2B5EF4-FFF2-40B4-BE49-F238E27FC236}">
                <a16:creationId xmlns:a16="http://schemas.microsoft.com/office/drawing/2014/main" id="{AF2C3B09-8D28-DD4D-CD61-81A4147D67D8}"/>
              </a:ext>
            </a:extLst>
          </p:cNvPr>
          <p:cNvGraphicFramePr>
            <a:graphicFrameLocks noGrp="1"/>
          </p:cNvGraphicFramePr>
          <p:nvPr>
            <p:extLst>
              <p:ext uri="{D42A27DB-BD31-4B8C-83A1-F6EECF244321}">
                <p14:modId xmlns:p14="http://schemas.microsoft.com/office/powerpoint/2010/main" val="1030124967"/>
              </p:ext>
            </p:extLst>
          </p:nvPr>
        </p:nvGraphicFramePr>
        <p:xfrm>
          <a:off x="4543594" y="1789240"/>
          <a:ext cx="3017520" cy="2129790"/>
        </p:xfrm>
        <a:graphic>
          <a:graphicData uri="http://schemas.openxmlformats.org/drawingml/2006/table">
            <a:tbl>
              <a:tblPr/>
              <a:tblGrid>
                <a:gridCol w="1554480">
                  <a:extLst>
                    <a:ext uri="{9D8B030D-6E8A-4147-A177-3AD203B41FA5}">
                      <a16:colId xmlns:a16="http://schemas.microsoft.com/office/drawing/2014/main" val="25333562"/>
                    </a:ext>
                  </a:extLst>
                </a:gridCol>
                <a:gridCol w="1463040">
                  <a:extLst>
                    <a:ext uri="{9D8B030D-6E8A-4147-A177-3AD203B41FA5}">
                      <a16:colId xmlns:a16="http://schemas.microsoft.com/office/drawing/2014/main" val="3901554800"/>
                    </a:ext>
                  </a:extLst>
                </a:gridCol>
              </a:tblGrid>
              <a:tr h="0">
                <a:tc gridSpan="2">
                  <a:txBody>
                    <a:bodyPr/>
                    <a:lstStyle/>
                    <a:p>
                      <a:pPr algn="ctr"/>
                      <a:r>
                        <a:rPr lang="en-US" sz="1200" b="1" dirty="0">
                          <a:latin typeface="+mn-lt"/>
                        </a:rPr>
                        <a:t>Link Budget</a:t>
                      </a:r>
                      <a:endParaRPr lang="en-US" sz="1200" dirty="0">
                        <a:latin typeface="+mn-lt"/>
                      </a:endParaRPr>
                    </a:p>
                  </a:txBody>
                  <a:tcPr marL="66675" marR="66675" marT="66675" marB="66675">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hMerge="1">
                  <a:txBody>
                    <a:bodyPr/>
                    <a:lstStyle/>
                    <a:p>
                      <a:endParaRPr lang="en-US"/>
                    </a:p>
                  </a:txBody>
                  <a:tcPr/>
                </a:tc>
                <a:extLst>
                  <a:ext uri="{0D108BD9-81ED-4DB2-BD59-A6C34878D82A}">
                    <a16:rowId xmlns:a16="http://schemas.microsoft.com/office/drawing/2014/main" val="1555089462"/>
                  </a:ext>
                </a:extLst>
              </a:tr>
              <a:tr h="0">
                <a:tc>
                  <a:txBody>
                    <a:bodyPr/>
                    <a:lstStyle/>
                    <a:p>
                      <a:r>
                        <a:rPr lang="en-US" sz="1200" dirty="0">
                          <a:latin typeface="+mn-lt"/>
                        </a:rPr>
                        <a:t>EIRP</a:t>
                      </a:r>
                      <a:br>
                        <a:rPr lang="en-US" sz="1200" dirty="0">
                          <a:latin typeface="+mn-lt"/>
                        </a:rPr>
                      </a:br>
                      <a:r>
                        <a:rPr lang="en-US" sz="1200" dirty="0">
                          <a:latin typeface="+mn-lt"/>
                        </a:rPr>
                        <a:t>Transmission Loss</a:t>
                      </a:r>
                      <a:br>
                        <a:rPr lang="en-US" sz="1200" dirty="0">
                          <a:latin typeface="+mn-lt"/>
                        </a:rPr>
                      </a:br>
                      <a:r>
                        <a:rPr lang="en-US" sz="1200" dirty="0">
                          <a:latin typeface="+mn-lt"/>
                        </a:rPr>
                        <a:t>G/T</a:t>
                      </a:r>
                      <a:br>
                        <a:rPr lang="en-US" sz="1200" dirty="0">
                          <a:latin typeface="+mn-lt"/>
                        </a:rPr>
                      </a:br>
                      <a:r>
                        <a:rPr lang="en-US" sz="1200" dirty="0">
                          <a:latin typeface="+mn-lt"/>
                        </a:rPr>
                        <a:t>K</a:t>
                      </a:r>
                    </a:p>
                  </a:txBody>
                  <a:tcPr marL="66675" marR="66675" marT="66675" marB="66675">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r>
                        <a:rPr lang="en-US" sz="1200" dirty="0">
                          <a:latin typeface="+mn-lt"/>
                        </a:rPr>
                        <a:t>37.0 </a:t>
                      </a:r>
                      <a:r>
                        <a:rPr lang="en-US" sz="1200" dirty="0" err="1">
                          <a:latin typeface="+mn-lt"/>
                        </a:rPr>
                        <a:t>dBW</a:t>
                      </a:r>
                      <a:br>
                        <a:rPr lang="en-US" sz="1200" dirty="0">
                          <a:latin typeface="+mn-lt"/>
                        </a:rPr>
                      </a:br>
                      <a:r>
                        <a:rPr lang="en-US" sz="1200" dirty="0">
                          <a:latin typeface="+mn-lt"/>
                        </a:rPr>
                        <a:t>121.3 dB</a:t>
                      </a:r>
                      <a:br>
                        <a:rPr lang="en-US" sz="1200" dirty="0">
                          <a:latin typeface="+mn-lt"/>
                        </a:rPr>
                      </a:br>
                      <a:r>
                        <a:rPr lang="en-US" sz="1200" dirty="0">
                          <a:latin typeface="+mn-lt"/>
                        </a:rPr>
                        <a:t>-4.0 dB/K</a:t>
                      </a:r>
                      <a:br>
                        <a:rPr lang="en-US" sz="1200" dirty="0">
                          <a:latin typeface="+mn-lt"/>
                        </a:rPr>
                      </a:br>
                      <a:r>
                        <a:rPr lang="en-US" sz="1200" dirty="0">
                          <a:latin typeface="+mn-lt"/>
                        </a:rPr>
                        <a:t>-228.6 </a:t>
                      </a:r>
                      <a:r>
                        <a:rPr lang="en-US" sz="1200" dirty="0" err="1">
                          <a:latin typeface="+mn-lt"/>
                        </a:rPr>
                        <a:t>dBK</a:t>
                      </a:r>
                      <a:endParaRPr lang="en-US" sz="1200" dirty="0">
                        <a:latin typeface="+mn-lt"/>
                      </a:endParaRPr>
                    </a:p>
                  </a:txBody>
                  <a:tcPr marL="66675" marR="66675" marT="66675" marB="66675">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9520877"/>
                  </a:ext>
                </a:extLst>
              </a:tr>
              <a:tr h="0">
                <a:tc>
                  <a:txBody>
                    <a:bodyPr/>
                    <a:lstStyle/>
                    <a:p>
                      <a:r>
                        <a:rPr lang="en-US" sz="1200">
                          <a:latin typeface="+mn-lt"/>
                        </a:rPr>
                        <a:t>C/N</a:t>
                      </a:r>
                      <a:r>
                        <a:rPr lang="en-US" sz="1200" baseline="-25000">
                          <a:latin typeface="+mn-lt"/>
                        </a:rPr>
                        <a:t>0</a:t>
                      </a:r>
                      <a:endParaRPr lang="en-US" sz="1200">
                        <a:latin typeface="+mn-lt"/>
                      </a:endParaRPr>
                    </a:p>
                  </a:txBody>
                  <a:tcPr marL="66675" marR="66675" marT="66675" marB="66675">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r>
                        <a:rPr lang="en-US" sz="1200">
                          <a:latin typeface="+mn-lt"/>
                        </a:rPr>
                        <a:t>140.3 dBW/Hz</a:t>
                      </a:r>
                    </a:p>
                  </a:txBody>
                  <a:tcPr marL="66675" marR="66675" marT="66675" marB="66675">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414373151"/>
                  </a:ext>
                </a:extLst>
              </a:tr>
              <a:tr h="0">
                <a:tc>
                  <a:txBody>
                    <a:bodyPr/>
                    <a:lstStyle/>
                    <a:p>
                      <a:r>
                        <a:rPr lang="en-US" sz="1200">
                          <a:latin typeface="+mn-lt"/>
                        </a:rPr>
                        <a:t>C/I</a:t>
                      </a:r>
                      <a:r>
                        <a:rPr lang="en-US" sz="1200" baseline="-25000">
                          <a:latin typeface="+mn-lt"/>
                        </a:rPr>
                        <a:t>0</a:t>
                      </a:r>
                      <a:r>
                        <a:rPr lang="en-US" sz="1200">
                          <a:latin typeface="+mn-lt"/>
                        </a:rPr>
                        <a:t> (interference)</a:t>
                      </a:r>
                    </a:p>
                  </a:txBody>
                  <a:tcPr marL="66675" marR="66675" marT="66675" marB="66675">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r>
                        <a:rPr lang="en-US" sz="1200">
                          <a:latin typeface="+mn-lt"/>
                        </a:rPr>
                        <a:t>150.7 dBW/Hz</a:t>
                      </a:r>
                    </a:p>
                  </a:txBody>
                  <a:tcPr marL="66675" marR="66675" marT="66675" marB="66675">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848713045"/>
                  </a:ext>
                </a:extLst>
              </a:tr>
              <a:tr h="0">
                <a:tc>
                  <a:txBody>
                    <a:bodyPr/>
                    <a:lstStyle/>
                    <a:p>
                      <a:r>
                        <a:rPr lang="en-US" sz="1200">
                          <a:latin typeface="+mn-lt"/>
                        </a:rPr>
                        <a:t>C/(N</a:t>
                      </a:r>
                      <a:r>
                        <a:rPr lang="en-US" sz="1200" baseline="-25000">
                          <a:latin typeface="+mn-lt"/>
                        </a:rPr>
                        <a:t>0</a:t>
                      </a:r>
                      <a:r>
                        <a:rPr lang="en-US" sz="1200">
                          <a:latin typeface="+mn-lt"/>
                        </a:rPr>
                        <a:t> + I</a:t>
                      </a:r>
                      <a:r>
                        <a:rPr lang="en-US" sz="1200" baseline="-25000">
                          <a:latin typeface="+mn-lt"/>
                        </a:rPr>
                        <a:t>0</a:t>
                      </a:r>
                      <a:r>
                        <a:rPr lang="en-US" sz="1200">
                          <a:latin typeface="+mn-lt"/>
                        </a:rPr>
                        <a:t>) overall</a:t>
                      </a:r>
                    </a:p>
                  </a:txBody>
                  <a:tcPr marL="66675" marR="66675" marT="66675" marB="66675">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r>
                        <a:rPr lang="en-US" sz="1200" dirty="0">
                          <a:latin typeface="+mn-lt"/>
                        </a:rPr>
                        <a:t>139.9 </a:t>
                      </a:r>
                      <a:r>
                        <a:rPr lang="en-US" sz="1200" dirty="0" err="1">
                          <a:latin typeface="+mn-lt"/>
                        </a:rPr>
                        <a:t>dBW</a:t>
                      </a:r>
                      <a:r>
                        <a:rPr lang="en-US" sz="1200" dirty="0">
                          <a:latin typeface="+mn-lt"/>
                        </a:rPr>
                        <a:t>/Hz</a:t>
                      </a:r>
                    </a:p>
                  </a:txBody>
                  <a:tcPr marL="66675" marR="66675" marT="66675" marB="66675">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193505550"/>
                  </a:ext>
                </a:extLst>
              </a:tr>
            </a:tbl>
          </a:graphicData>
        </a:graphic>
      </p:graphicFrame>
      <p:sp>
        <p:nvSpPr>
          <p:cNvPr id="4" name="Content Placeholder 2">
            <a:extLst>
              <a:ext uri="{FF2B5EF4-FFF2-40B4-BE49-F238E27FC236}">
                <a16:creationId xmlns:a16="http://schemas.microsoft.com/office/drawing/2014/main" id="{A8FAE08D-34B1-26C8-2C8C-6AA2DEB41897}"/>
              </a:ext>
            </a:extLst>
          </p:cNvPr>
          <p:cNvSpPr txBox="1">
            <a:spLocks/>
          </p:cNvSpPr>
          <p:nvPr/>
        </p:nvSpPr>
        <p:spPr>
          <a:xfrm>
            <a:off x="609601" y="4365729"/>
            <a:ext cx="10972800" cy="756522"/>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l">
              <a:buNone/>
            </a:pPr>
            <a:r>
              <a:rPr lang="en-US" sz="1200" b="0" i="0" dirty="0">
                <a:solidFill>
                  <a:srgbClr val="000000"/>
                </a:solidFill>
                <a:effectLst/>
                <a:latin typeface="+mn-lt"/>
              </a:rPr>
              <a:t>Interference can be treated as an additional source of noise and is often included in link budgets. The interference in 1 Hz is calculated and this is combined with the calculated C/N</a:t>
            </a:r>
            <a:r>
              <a:rPr lang="en-US" sz="1200" b="0" i="0" baseline="-25000" dirty="0">
                <a:solidFill>
                  <a:srgbClr val="000000"/>
                </a:solidFill>
                <a:effectLst/>
                <a:latin typeface="+mn-lt"/>
              </a:rPr>
              <a:t>0</a:t>
            </a:r>
            <a:r>
              <a:rPr lang="en-US" sz="1200" b="0" i="0" dirty="0">
                <a:solidFill>
                  <a:srgbClr val="000000"/>
                </a:solidFill>
                <a:effectLst/>
                <a:latin typeface="+mn-lt"/>
              </a:rPr>
              <a:t> to form a composite C/(N</a:t>
            </a:r>
            <a:r>
              <a:rPr lang="en-US" sz="1200" b="0" i="0" baseline="-25000" dirty="0">
                <a:solidFill>
                  <a:srgbClr val="000000"/>
                </a:solidFill>
                <a:effectLst/>
                <a:latin typeface="+mn-lt"/>
              </a:rPr>
              <a:t>0</a:t>
            </a:r>
            <a:r>
              <a:rPr lang="en-US" sz="1200" b="0" i="0" dirty="0">
                <a:solidFill>
                  <a:srgbClr val="000000"/>
                </a:solidFill>
                <a:effectLst/>
                <a:latin typeface="+mn-lt"/>
              </a:rPr>
              <a:t>+I</a:t>
            </a:r>
            <a:r>
              <a:rPr lang="en-US" sz="1200" b="0" i="0" baseline="-25000" dirty="0">
                <a:solidFill>
                  <a:srgbClr val="000000"/>
                </a:solidFill>
                <a:effectLst/>
                <a:latin typeface="+mn-lt"/>
              </a:rPr>
              <a:t>0</a:t>
            </a:r>
            <a:r>
              <a:rPr lang="en-US" sz="1200" b="0" i="0" dirty="0">
                <a:solidFill>
                  <a:srgbClr val="000000"/>
                </a:solidFill>
                <a:effectLst/>
                <a:latin typeface="+mn-lt"/>
              </a:rPr>
              <a:t>):</a:t>
            </a:r>
          </a:p>
        </p:txBody>
      </p:sp>
      <p:pic>
        <p:nvPicPr>
          <p:cNvPr id="7" name="Picture 6">
            <a:extLst>
              <a:ext uri="{FF2B5EF4-FFF2-40B4-BE49-F238E27FC236}">
                <a16:creationId xmlns:a16="http://schemas.microsoft.com/office/drawing/2014/main" id="{01D52BD0-C460-174B-40F6-76D8B1708B2F}"/>
              </a:ext>
            </a:extLst>
          </p:cNvPr>
          <p:cNvPicPr>
            <a:picLocks noChangeAspect="1"/>
          </p:cNvPicPr>
          <p:nvPr/>
        </p:nvPicPr>
        <p:blipFill>
          <a:blip r:embed="rId2"/>
          <a:stretch>
            <a:fillRect/>
          </a:stretch>
        </p:blipFill>
        <p:spPr>
          <a:xfrm>
            <a:off x="5093363" y="5157811"/>
            <a:ext cx="2019582" cy="447737"/>
          </a:xfrm>
          <a:prstGeom prst="rect">
            <a:avLst/>
          </a:prstGeom>
        </p:spPr>
      </p:pic>
    </p:spTree>
    <p:extLst>
      <p:ext uri="{BB962C8B-B14F-4D97-AF65-F5344CB8AC3E}">
        <p14:creationId xmlns:p14="http://schemas.microsoft.com/office/powerpoint/2010/main" val="696232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20995-D48C-2817-D11A-375645A2BCA0}"/>
              </a:ext>
            </a:extLst>
          </p:cNvPr>
          <p:cNvSpPr>
            <a:spLocks noGrp="1"/>
          </p:cNvSpPr>
          <p:nvPr>
            <p:ph type="title"/>
          </p:nvPr>
        </p:nvSpPr>
        <p:spPr/>
        <p:txBody>
          <a:bodyPr>
            <a:normAutofit fontScale="90000"/>
          </a:bodyPr>
          <a:lstStyle/>
          <a:p>
            <a:r>
              <a:rPr lang="en-US" dirty="0"/>
              <a:t>The performance of the total satellite link from the transmit earth station, through the satellite and down to the receive earth station can be calculated by combining the performance of the uplink and downlink</a:t>
            </a:r>
          </a:p>
        </p:txBody>
      </p:sp>
      <p:grpSp>
        <p:nvGrpSpPr>
          <p:cNvPr id="35" name="Group 34">
            <a:extLst>
              <a:ext uri="{FF2B5EF4-FFF2-40B4-BE49-F238E27FC236}">
                <a16:creationId xmlns:a16="http://schemas.microsoft.com/office/drawing/2014/main" id="{1D714C99-75A0-2972-0831-BA06E20395CA}"/>
              </a:ext>
            </a:extLst>
          </p:cNvPr>
          <p:cNvGrpSpPr/>
          <p:nvPr/>
        </p:nvGrpSpPr>
        <p:grpSpPr>
          <a:xfrm>
            <a:off x="1253343" y="3375402"/>
            <a:ext cx="3875609" cy="2809875"/>
            <a:chOff x="1444535" y="3009640"/>
            <a:chExt cx="3875609" cy="2809875"/>
          </a:xfrm>
        </p:grpSpPr>
        <p:pic>
          <p:nvPicPr>
            <p:cNvPr id="4" name="Graphic 3" descr="Satellite dish outline">
              <a:extLst>
                <a:ext uri="{FF2B5EF4-FFF2-40B4-BE49-F238E27FC236}">
                  <a16:creationId xmlns:a16="http://schemas.microsoft.com/office/drawing/2014/main" id="{9D8346D6-B601-D604-1EDF-55CDDE99C43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44535" y="4905115"/>
              <a:ext cx="914400" cy="914400"/>
            </a:xfrm>
            <a:prstGeom prst="rect">
              <a:avLst/>
            </a:prstGeom>
          </p:spPr>
        </p:pic>
        <p:pic>
          <p:nvPicPr>
            <p:cNvPr id="5" name="Graphic 4" descr="Satellite outline">
              <a:extLst>
                <a:ext uri="{FF2B5EF4-FFF2-40B4-BE49-F238E27FC236}">
                  <a16:creationId xmlns:a16="http://schemas.microsoft.com/office/drawing/2014/main" id="{E37AD85D-4757-9FDC-A2E7-9AAFF4DE440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178085" y="3009640"/>
              <a:ext cx="914400" cy="914400"/>
            </a:xfrm>
            <a:prstGeom prst="rect">
              <a:avLst/>
            </a:prstGeom>
          </p:spPr>
        </p:pic>
        <p:cxnSp>
          <p:nvCxnSpPr>
            <p:cNvPr id="7" name="Straight Arrow Connector 6">
              <a:extLst>
                <a:ext uri="{FF2B5EF4-FFF2-40B4-BE49-F238E27FC236}">
                  <a16:creationId xmlns:a16="http://schemas.microsoft.com/office/drawing/2014/main" id="{7BD38802-289C-3C07-AE9D-1A7641C707D9}"/>
                </a:ext>
              </a:extLst>
            </p:cNvPr>
            <p:cNvCxnSpPr/>
            <p:nvPr/>
          </p:nvCxnSpPr>
          <p:spPr>
            <a:xfrm flipV="1">
              <a:off x="2180360" y="3838315"/>
              <a:ext cx="1076325" cy="1152525"/>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89D5435-BBDF-7E1A-1457-D3C73A432C06}"/>
                </a:ext>
              </a:extLst>
            </p:cNvPr>
            <p:cNvCxnSpPr>
              <a:cxnSpLocks/>
            </p:cNvCxnSpPr>
            <p:nvPr/>
          </p:nvCxnSpPr>
          <p:spPr>
            <a:xfrm flipH="1" flipV="1">
              <a:off x="3440537" y="3975040"/>
              <a:ext cx="367982" cy="439537"/>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AAB04786-9A38-7426-CDF2-C9044EA39F82}"/>
                </a:ext>
              </a:extLst>
            </p:cNvPr>
            <p:cNvSpPr/>
            <p:nvPr/>
          </p:nvSpPr>
          <p:spPr>
            <a:xfrm>
              <a:off x="1753986" y="4017797"/>
              <a:ext cx="983552"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Space loss Ls</a:t>
              </a:r>
            </a:p>
          </p:txBody>
        </p:sp>
        <p:sp>
          <p:nvSpPr>
            <p:cNvPr id="11" name="Rectangle 10">
              <a:extLst>
                <a:ext uri="{FF2B5EF4-FFF2-40B4-BE49-F238E27FC236}">
                  <a16:creationId xmlns:a16="http://schemas.microsoft.com/office/drawing/2014/main" id="{79530464-6489-C0A9-6B56-ABAA1A9CF38A}"/>
                </a:ext>
              </a:extLst>
            </p:cNvPr>
            <p:cNvSpPr/>
            <p:nvPr/>
          </p:nvSpPr>
          <p:spPr>
            <a:xfrm>
              <a:off x="2501957" y="3406822"/>
              <a:ext cx="873900"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Satellite G/T</a:t>
              </a:r>
            </a:p>
          </p:txBody>
        </p:sp>
        <p:sp>
          <p:nvSpPr>
            <p:cNvPr id="13" name="Rectangle 12">
              <a:extLst>
                <a:ext uri="{FF2B5EF4-FFF2-40B4-BE49-F238E27FC236}">
                  <a16:creationId xmlns:a16="http://schemas.microsoft.com/office/drawing/2014/main" id="{325B441E-CF17-FC28-BD76-E9ACBFC208C4}"/>
                </a:ext>
              </a:extLst>
            </p:cNvPr>
            <p:cNvSpPr/>
            <p:nvPr/>
          </p:nvSpPr>
          <p:spPr>
            <a:xfrm>
              <a:off x="3925761" y="4102287"/>
              <a:ext cx="1394383"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Interference C/Io</a:t>
              </a:r>
            </a:p>
          </p:txBody>
        </p:sp>
        <p:sp>
          <p:nvSpPr>
            <p:cNvPr id="14" name="Rectangle 13">
              <a:extLst>
                <a:ext uri="{FF2B5EF4-FFF2-40B4-BE49-F238E27FC236}">
                  <a16:creationId xmlns:a16="http://schemas.microsoft.com/office/drawing/2014/main" id="{49CF5F77-25C2-4A19-188E-17A4D2D08BDE}"/>
                </a:ext>
              </a:extLst>
            </p:cNvPr>
            <p:cNvSpPr/>
            <p:nvPr/>
          </p:nvSpPr>
          <p:spPr>
            <a:xfrm>
              <a:off x="2358935" y="5009371"/>
              <a:ext cx="1219199"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Earth station EIRP</a:t>
              </a:r>
            </a:p>
          </p:txBody>
        </p:sp>
      </p:grpSp>
      <p:grpSp>
        <p:nvGrpSpPr>
          <p:cNvPr id="34" name="Group 33">
            <a:extLst>
              <a:ext uri="{FF2B5EF4-FFF2-40B4-BE49-F238E27FC236}">
                <a16:creationId xmlns:a16="http://schemas.microsoft.com/office/drawing/2014/main" id="{708006AE-E69A-FA8B-4301-BFE9D196C5A8}"/>
              </a:ext>
            </a:extLst>
          </p:cNvPr>
          <p:cNvGrpSpPr/>
          <p:nvPr/>
        </p:nvGrpSpPr>
        <p:grpSpPr>
          <a:xfrm>
            <a:off x="7133025" y="3375402"/>
            <a:ext cx="3755330" cy="2809875"/>
            <a:chOff x="8188742" y="3009640"/>
            <a:chExt cx="3755330" cy="2809875"/>
          </a:xfrm>
        </p:grpSpPr>
        <p:pic>
          <p:nvPicPr>
            <p:cNvPr id="18" name="Graphic 17" descr="Satellite outline">
              <a:extLst>
                <a:ext uri="{FF2B5EF4-FFF2-40B4-BE49-F238E27FC236}">
                  <a16:creationId xmlns:a16="http://schemas.microsoft.com/office/drawing/2014/main" id="{B9EA2924-EFF2-751D-A3E0-089035A9F34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930492" y="3009640"/>
              <a:ext cx="914400" cy="914400"/>
            </a:xfrm>
            <a:prstGeom prst="rect">
              <a:avLst/>
            </a:prstGeom>
          </p:spPr>
        </p:pic>
        <p:pic>
          <p:nvPicPr>
            <p:cNvPr id="19" name="Graphic 18" descr="Satellite dish outline">
              <a:extLst>
                <a:ext uri="{FF2B5EF4-FFF2-40B4-BE49-F238E27FC236}">
                  <a16:creationId xmlns:a16="http://schemas.microsoft.com/office/drawing/2014/main" id="{156A241B-6E06-84CB-C806-3389FB09778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197317" y="4905115"/>
              <a:ext cx="914400" cy="914400"/>
            </a:xfrm>
            <a:prstGeom prst="rect">
              <a:avLst/>
            </a:prstGeom>
          </p:spPr>
        </p:pic>
        <p:cxnSp>
          <p:nvCxnSpPr>
            <p:cNvPr id="20" name="Straight Arrow Connector 19">
              <a:extLst>
                <a:ext uri="{FF2B5EF4-FFF2-40B4-BE49-F238E27FC236}">
                  <a16:creationId xmlns:a16="http://schemas.microsoft.com/office/drawing/2014/main" id="{59B96CAB-5CE7-5552-06A2-899144CE4073}"/>
                </a:ext>
              </a:extLst>
            </p:cNvPr>
            <p:cNvCxnSpPr>
              <a:cxnSpLocks/>
            </p:cNvCxnSpPr>
            <p:nvPr/>
          </p:nvCxnSpPr>
          <p:spPr>
            <a:xfrm>
              <a:off x="9387692" y="5009371"/>
              <a:ext cx="623948" cy="43382"/>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2804726-C6F6-71CD-E632-D9312312534B}"/>
                </a:ext>
              </a:extLst>
            </p:cNvPr>
            <p:cNvCxnSpPr>
              <a:cxnSpLocks/>
            </p:cNvCxnSpPr>
            <p:nvPr/>
          </p:nvCxnSpPr>
          <p:spPr>
            <a:xfrm>
              <a:off x="9113867" y="3924040"/>
              <a:ext cx="1219200" cy="1066800"/>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54FE41A0-D2B4-4F44-7959-648BAC8E5EDF}"/>
                </a:ext>
              </a:extLst>
            </p:cNvPr>
            <p:cNvSpPr/>
            <p:nvPr/>
          </p:nvSpPr>
          <p:spPr>
            <a:xfrm>
              <a:off x="9742452" y="4185976"/>
              <a:ext cx="1089032"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Space loss Ls</a:t>
              </a:r>
            </a:p>
          </p:txBody>
        </p:sp>
        <p:sp>
          <p:nvSpPr>
            <p:cNvPr id="24" name="Rectangle 23">
              <a:extLst>
                <a:ext uri="{FF2B5EF4-FFF2-40B4-BE49-F238E27FC236}">
                  <a16:creationId xmlns:a16="http://schemas.microsoft.com/office/drawing/2014/main" id="{F45873CE-42E9-32E1-56EF-AE939221E28A}"/>
                </a:ext>
              </a:extLst>
            </p:cNvPr>
            <p:cNvSpPr/>
            <p:nvPr/>
          </p:nvSpPr>
          <p:spPr>
            <a:xfrm>
              <a:off x="8188742" y="3740512"/>
              <a:ext cx="873900"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Satellite EIRP</a:t>
              </a:r>
            </a:p>
          </p:txBody>
        </p:sp>
        <p:sp>
          <p:nvSpPr>
            <p:cNvPr id="27" name="Rectangle 26">
              <a:extLst>
                <a:ext uri="{FF2B5EF4-FFF2-40B4-BE49-F238E27FC236}">
                  <a16:creationId xmlns:a16="http://schemas.microsoft.com/office/drawing/2014/main" id="{605EC28C-3FFB-E11B-5EAE-D0063BF4AF16}"/>
                </a:ext>
              </a:extLst>
            </p:cNvPr>
            <p:cNvSpPr/>
            <p:nvPr/>
          </p:nvSpPr>
          <p:spPr>
            <a:xfrm>
              <a:off x="8470669" y="5157009"/>
              <a:ext cx="1280178"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Interference C/Io</a:t>
              </a:r>
            </a:p>
          </p:txBody>
        </p:sp>
        <p:sp>
          <p:nvSpPr>
            <p:cNvPr id="28" name="Rectangle 27">
              <a:extLst>
                <a:ext uri="{FF2B5EF4-FFF2-40B4-BE49-F238E27FC236}">
                  <a16:creationId xmlns:a16="http://schemas.microsoft.com/office/drawing/2014/main" id="{F706F5D2-ABA4-A5E2-158B-93CABD0EEB5D}"/>
                </a:ext>
              </a:extLst>
            </p:cNvPr>
            <p:cNvSpPr/>
            <p:nvPr/>
          </p:nvSpPr>
          <p:spPr>
            <a:xfrm>
              <a:off x="11070172" y="4927019"/>
              <a:ext cx="873900" cy="2952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Earth station G/T</a:t>
              </a:r>
            </a:p>
          </p:txBody>
        </p:sp>
      </p:grpSp>
      <p:sp>
        <p:nvSpPr>
          <p:cNvPr id="37" name="Content Placeholder 2">
            <a:extLst>
              <a:ext uri="{FF2B5EF4-FFF2-40B4-BE49-F238E27FC236}">
                <a16:creationId xmlns:a16="http://schemas.microsoft.com/office/drawing/2014/main" id="{8525763B-E380-A564-B607-53C960F26934}"/>
              </a:ext>
            </a:extLst>
          </p:cNvPr>
          <p:cNvSpPr txBox="1">
            <a:spLocks/>
          </p:cNvSpPr>
          <p:nvPr/>
        </p:nvSpPr>
        <p:spPr>
          <a:xfrm>
            <a:off x="615253" y="2356043"/>
            <a:ext cx="5145467" cy="107295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For a given satellite, uplink performance is limited primarily by the satellite G/T. Satellite antenna gains tend to be lower than ideal for two reasons. Firstly, because a wide coverage area is required and secondly, because satellite antennas are generally relatively small because of mechanical constraints. Satellite receiver noise figures are also not as low as can be achieved terrestrially.</a:t>
            </a:r>
            <a:endParaRPr lang="en-US" sz="1200" dirty="0">
              <a:solidFill>
                <a:srgbClr val="222222"/>
              </a:solidFill>
              <a:latin typeface="+mn-lt"/>
              <a:ea typeface="Tahoma" panose="020B0604030504040204" pitchFamily="34" charset="0"/>
              <a:cs typeface="Tahoma" panose="020B0604030504040204" pitchFamily="34" charset="0"/>
            </a:endParaRPr>
          </a:p>
        </p:txBody>
      </p:sp>
      <p:sp>
        <p:nvSpPr>
          <p:cNvPr id="38" name="Content Placeholder 2">
            <a:extLst>
              <a:ext uri="{FF2B5EF4-FFF2-40B4-BE49-F238E27FC236}">
                <a16:creationId xmlns:a16="http://schemas.microsoft.com/office/drawing/2014/main" id="{83E8F248-7451-8FC9-C184-B3FBAA4919AD}"/>
              </a:ext>
            </a:extLst>
          </p:cNvPr>
          <p:cNvSpPr txBox="1">
            <a:spLocks/>
          </p:cNvSpPr>
          <p:nvPr/>
        </p:nvSpPr>
        <p:spPr>
          <a:xfrm>
            <a:off x="6436933" y="2356043"/>
            <a:ext cx="5145467" cy="107295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For a given satellite, downlink performance is limited primarily by satellite EIRP. As noted above, satellite antenna gains tend to be lower than ideal. Satellites are also generally severely power limited, which imposes constraints on the High Power Amplifier output powers which can be used.</a:t>
            </a:r>
            <a:endParaRPr lang="en-US" sz="1200" dirty="0">
              <a:solidFill>
                <a:srgbClr val="222222"/>
              </a:solidFill>
              <a:latin typeface="+mn-lt"/>
              <a:ea typeface="Tahoma" panose="020B0604030504040204" pitchFamily="34" charset="0"/>
              <a:cs typeface="Tahoma" panose="020B0604030504040204" pitchFamily="34" charset="0"/>
            </a:endParaRPr>
          </a:p>
        </p:txBody>
      </p:sp>
      <p:sp>
        <p:nvSpPr>
          <p:cNvPr id="39" name="Content Placeholder 2">
            <a:extLst>
              <a:ext uri="{FF2B5EF4-FFF2-40B4-BE49-F238E27FC236}">
                <a16:creationId xmlns:a16="http://schemas.microsoft.com/office/drawing/2014/main" id="{157D9E8E-DDA9-ECD0-6190-9D705DC4A2CC}"/>
              </a:ext>
            </a:extLst>
          </p:cNvPr>
          <p:cNvSpPr txBox="1">
            <a:spLocks/>
          </p:cNvSpPr>
          <p:nvPr/>
        </p:nvSpPr>
        <p:spPr>
          <a:xfrm>
            <a:off x="606940" y="1995738"/>
            <a:ext cx="5145467" cy="290123"/>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THE EARTH TO SPACE LINK (UPLINK)</a:t>
            </a:r>
            <a:endParaRPr lang="en-US" sz="1200" dirty="0">
              <a:solidFill>
                <a:srgbClr val="222222"/>
              </a:solidFill>
              <a:latin typeface="+mn-lt"/>
              <a:ea typeface="Tahoma" panose="020B0604030504040204" pitchFamily="34" charset="0"/>
              <a:cs typeface="Tahoma" panose="020B0604030504040204" pitchFamily="34" charset="0"/>
            </a:endParaRPr>
          </a:p>
        </p:txBody>
      </p:sp>
      <p:sp>
        <p:nvSpPr>
          <p:cNvPr id="40" name="Content Placeholder 2">
            <a:extLst>
              <a:ext uri="{FF2B5EF4-FFF2-40B4-BE49-F238E27FC236}">
                <a16:creationId xmlns:a16="http://schemas.microsoft.com/office/drawing/2014/main" id="{1969D264-AFFC-7594-AEFE-67B451331A9E}"/>
              </a:ext>
            </a:extLst>
          </p:cNvPr>
          <p:cNvSpPr txBox="1">
            <a:spLocks/>
          </p:cNvSpPr>
          <p:nvPr/>
        </p:nvSpPr>
        <p:spPr>
          <a:xfrm>
            <a:off x="6436932" y="1995738"/>
            <a:ext cx="5145467" cy="290123"/>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THE SPACE TO EARTH LINK (DOWNLINK)</a:t>
            </a:r>
            <a:endParaRPr lang="en-US" sz="1200" dirty="0">
              <a:solidFill>
                <a:srgbClr val="222222"/>
              </a:solidFill>
              <a:latin typeface="+mn-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54468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4F30F-939F-9DF5-52E9-B1A205EEE0F4}"/>
              </a:ext>
            </a:extLst>
          </p:cNvPr>
          <p:cNvSpPr>
            <a:spLocks noGrp="1"/>
          </p:cNvSpPr>
          <p:nvPr>
            <p:ph type="title"/>
          </p:nvPr>
        </p:nvSpPr>
        <p:spPr/>
        <p:txBody>
          <a:bodyPr>
            <a:normAutofit/>
          </a:bodyPr>
          <a:lstStyle/>
          <a:p>
            <a:r>
              <a:rPr lang="en-US" dirty="0"/>
              <a:t>Effective (Equivalent) Isotropic Radiated Power (EIRP) is a measurement of radiated output power from an ideal isotropic antenna in a single direction</a:t>
            </a:r>
          </a:p>
        </p:txBody>
      </p:sp>
      <p:sp>
        <p:nvSpPr>
          <p:cNvPr id="3" name="Content Placeholder 2">
            <a:extLst>
              <a:ext uri="{FF2B5EF4-FFF2-40B4-BE49-F238E27FC236}">
                <a16:creationId xmlns:a16="http://schemas.microsoft.com/office/drawing/2014/main" id="{44ECA0BC-B449-CD40-EFC6-8320A7DE9BE6}"/>
              </a:ext>
            </a:extLst>
          </p:cNvPr>
          <p:cNvSpPr txBox="1">
            <a:spLocks/>
          </p:cNvSpPr>
          <p:nvPr/>
        </p:nvSpPr>
        <p:spPr>
          <a:xfrm>
            <a:off x="615253" y="2356043"/>
            <a:ext cx="5145467" cy="2166082"/>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An isotropic antenna is meant to distribute power equally in all directions – When we channel that power into a single direction and calculate the power it is known as EIRP. It will be the maximum power emitted by the antenna in the direction with highest antenna gain. When calculating EIRP we must take in to account the losses in the transmission line and the loss of power due to the connectors.</a:t>
            </a:r>
          </a:p>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Typically, for an antenna radiation pattern measurement, if a single value of EIRP is given, this will be the maximum value of the EIRP over all measured angles.</a:t>
            </a:r>
          </a:p>
          <a:p>
            <a:pPr marL="0" indent="0">
              <a:buFont typeface="Arial"/>
              <a:buNone/>
            </a:pPr>
            <a:r>
              <a:rPr lang="en-US" sz="1200" dirty="0">
                <a:solidFill>
                  <a:srgbClr val="222222"/>
                </a:solidFill>
                <a:latin typeface="+mn-lt"/>
                <a:ea typeface="Tahoma" panose="020B0604030504040204" pitchFamily="34" charset="0"/>
                <a:cs typeface="Tahoma" panose="020B0604030504040204" pitchFamily="34" charset="0"/>
              </a:rPr>
              <a:t>Equivalent isotropic radiated power (EIRP) is the main parameter that is used in measurement of link budget.</a:t>
            </a:r>
          </a:p>
        </p:txBody>
      </p:sp>
      <p:grpSp>
        <p:nvGrpSpPr>
          <p:cNvPr id="21" name="Group 20">
            <a:extLst>
              <a:ext uri="{FF2B5EF4-FFF2-40B4-BE49-F238E27FC236}">
                <a16:creationId xmlns:a16="http://schemas.microsoft.com/office/drawing/2014/main" id="{78940640-8A89-2E1F-59EB-0A5812BD2838}"/>
              </a:ext>
            </a:extLst>
          </p:cNvPr>
          <p:cNvGrpSpPr/>
          <p:nvPr/>
        </p:nvGrpSpPr>
        <p:grpSpPr>
          <a:xfrm>
            <a:off x="6101637" y="2251912"/>
            <a:ext cx="5480748" cy="2358882"/>
            <a:chOff x="615252" y="3191249"/>
            <a:chExt cx="5480748" cy="2358882"/>
          </a:xfrm>
        </p:grpSpPr>
        <p:sp>
          <p:nvSpPr>
            <p:cNvPr id="4" name="Content Placeholder 2">
              <a:extLst>
                <a:ext uri="{FF2B5EF4-FFF2-40B4-BE49-F238E27FC236}">
                  <a16:creationId xmlns:a16="http://schemas.microsoft.com/office/drawing/2014/main" id="{38AC0077-5624-E887-CFED-F70E01837155}"/>
                </a:ext>
              </a:extLst>
            </p:cNvPr>
            <p:cNvSpPr txBox="1">
              <a:spLocks/>
            </p:cNvSpPr>
            <p:nvPr/>
          </p:nvSpPr>
          <p:spPr>
            <a:xfrm>
              <a:off x="615252" y="3973485"/>
              <a:ext cx="1271738" cy="1235056"/>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EIRP – output power of a signal when it is concentrated into a smaller area by the antenna</a:t>
              </a:r>
            </a:p>
          </p:txBody>
        </p:sp>
        <p:pic>
          <p:nvPicPr>
            <p:cNvPr id="6" name="Picture 5" descr="A black text with a black line&#10;&#10;Description automatically generated">
              <a:extLst>
                <a:ext uri="{FF2B5EF4-FFF2-40B4-BE49-F238E27FC236}">
                  <a16:creationId xmlns:a16="http://schemas.microsoft.com/office/drawing/2014/main" id="{DA30E90C-EEC1-05C5-0EFE-F64982F3A678}"/>
                </a:ext>
              </a:extLst>
            </p:cNvPr>
            <p:cNvPicPr>
              <a:picLocks noChangeAspect="1"/>
            </p:cNvPicPr>
            <p:nvPr/>
          </p:nvPicPr>
          <p:blipFill>
            <a:blip r:embed="rId2"/>
            <a:stretch>
              <a:fillRect/>
            </a:stretch>
          </p:blipFill>
          <p:spPr>
            <a:xfrm>
              <a:off x="1697344" y="3191249"/>
              <a:ext cx="2151449" cy="475501"/>
            </a:xfrm>
            <a:prstGeom prst="rect">
              <a:avLst/>
            </a:prstGeom>
          </p:spPr>
        </p:pic>
        <p:cxnSp>
          <p:nvCxnSpPr>
            <p:cNvPr id="7" name="Straight Connector 6">
              <a:extLst>
                <a:ext uri="{FF2B5EF4-FFF2-40B4-BE49-F238E27FC236}">
                  <a16:creationId xmlns:a16="http://schemas.microsoft.com/office/drawing/2014/main" id="{8A8DB9A6-0905-1889-21B2-EAD95C71681F}"/>
                </a:ext>
              </a:extLst>
            </p:cNvPr>
            <p:cNvCxnSpPr/>
            <p:nvPr/>
          </p:nvCxnSpPr>
          <p:spPr>
            <a:xfrm flipV="1">
              <a:off x="1616323" y="3666750"/>
              <a:ext cx="162042" cy="191064"/>
            </a:xfrm>
            <a:prstGeom prst="line">
              <a:avLst/>
            </a:prstGeom>
          </p:spPr>
          <p:style>
            <a:lnRef idx="1">
              <a:schemeClr val="dk1"/>
            </a:lnRef>
            <a:fillRef idx="0">
              <a:schemeClr val="dk1"/>
            </a:fillRef>
            <a:effectRef idx="0">
              <a:schemeClr val="dk1"/>
            </a:effectRef>
            <a:fontRef idx="minor">
              <a:schemeClr val="tx1"/>
            </a:fontRef>
          </p:style>
        </p:cxnSp>
        <p:sp>
          <p:nvSpPr>
            <p:cNvPr id="8" name="Content Placeholder 2">
              <a:extLst>
                <a:ext uri="{FF2B5EF4-FFF2-40B4-BE49-F238E27FC236}">
                  <a16:creationId xmlns:a16="http://schemas.microsoft.com/office/drawing/2014/main" id="{18D77F23-B8F4-6F3C-B59D-4AC4FE659C5B}"/>
                </a:ext>
              </a:extLst>
            </p:cNvPr>
            <p:cNvSpPr txBox="1">
              <a:spLocks/>
            </p:cNvSpPr>
            <p:nvPr/>
          </p:nvSpPr>
          <p:spPr>
            <a:xfrm>
              <a:off x="2018255" y="3973485"/>
              <a:ext cx="1271738" cy="739833"/>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en-US" sz="1200" dirty="0">
                  <a:solidFill>
                    <a:srgbClr val="000000"/>
                  </a:solidFill>
                  <a:latin typeface="+mn-lt"/>
                  <a:ea typeface="Tahoma" panose="020B0604030504040204" pitchFamily="34" charset="0"/>
                  <a:cs typeface="Tahoma" panose="020B0604030504040204" pitchFamily="34" charset="0"/>
                </a:rPr>
                <a:t>Output power of the transmitter</a:t>
              </a:r>
            </a:p>
          </p:txBody>
        </p:sp>
        <p:sp>
          <p:nvSpPr>
            <p:cNvPr id="9" name="Content Placeholder 2">
              <a:extLst>
                <a:ext uri="{FF2B5EF4-FFF2-40B4-BE49-F238E27FC236}">
                  <a16:creationId xmlns:a16="http://schemas.microsoft.com/office/drawing/2014/main" id="{F2834BFB-6923-F33E-CDFE-7E1678629FE7}"/>
                </a:ext>
              </a:extLst>
            </p:cNvPr>
            <p:cNvSpPr txBox="1">
              <a:spLocks/>
            </p:cNvSpPr>
            <p:nvPr/>
          </p:nvSpPr>
          <p:spPr>
            <a:xfrm>
              <a:off x="3421258" y="3973485"/>
              <a:ext cx="1271738" cy="1576646"/>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Cable loss</a:t>
              </a:r>
            </a:p>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Often the cable losses L can be neglected, as they are generally a small fraction of a </a:t>
              </a:r>
              <a:r>
                <a:rPr lang="en-US" sz="1200" dirty="0" err="1">
                  <a:solidFill>
                    <a:srgbClr val="000000"/>
                  </a:solidFill>
                  <a:latin typeface="+mn-lt"/>
                  <a:ea typeface="Tahoma" panose="020B0604030504040204" pitchFamily="34" charset="0"/>
                  <a:cs typeface="Tahoma" panose="020B0604030504040204" pitchFamily="34" charset="0"/>
                </a:rPr>
                <a:t>dB.</a:t>
              </a:r>
              <a:endParaRPr lang="en-US" sz="1200" dirty="0">
                <a:solidFill>
                  <a:srgbClr val="000000"/>
                </a:solidFill>
                <a:latin typeface="+mn-lt"/>
                <a:ea typeface="Tahoma" panose="020B0604030504040204" pitchFamily="34" charset="0"/>
                <a:cs typeface="Tahoma" panose="020B0604030504040204" pitchFamily="34" charset="0"/>
              </a:endParaRPr>
            </a:p>
          </p:txBody>
        </p:sp>
        <p:sp>
          <p:nvSpPr>
            <p:cNvPr id="10" name="Content Placeholder 2">
              <a:extLst>
                <a:ext uri="{FF2B5EF4-FFF2-40B4-BE49-F238E27FC236}">
                  <a16:creationId xmlns:a16="http://schemas.microsoft.com/office/drawing/2014/main" id="{6B0871D8-A025-E8E4-ED1F-D3E731BFCB3B}"/>
                </a:ext>
              </a:extLst>
            </p:cNvPr>
            <p:cNvSpPr txBox="1">
              <a:spLocks/>
            </p:cNvSpPr>
            <p:nvPr/>
          </p:nvSpPr>
          <p:spPr>
            <a:xfrm>
              <a:off x="4824262" y="3973485"/>
              <a:ext cx="1271738" cy="739833"/>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sz="1200" dirty="0">
                  <a:solidFill>
                    <a:srgbClr val="000000"/>
                  </a:solidFill>
                  <a:latin typeface="+mn-lt"/>
                  <a:ea typeface="Tahoma" panose="020B0604030504040204" pitchFamily="34" charset="0"/>
                  <a:cs typeface="Tahoma" panose="020B0604030504040204" pitchFamily="34" charset="0"/>
                </a:rPr>
                <a:t>Antenna gain</a:t>
              </a:r>
            </a:p>
          </p:txBody>
        </p:sp>
        <p:cxnSp>
          <p:nvCxnSpPr>
            <p:cNvPr id="11" name="Straight Connector 10">
              <a:extLst>
                <a:ext uri="{FF2B5EF4-FFF2-40B4-BE49-F238E27FC236}">
                  <a16:creationId xmlns:a16="http://schemas.microsoft.com/office/drawing/2014/main" id="{99B754EC-44EA-9C53-C438-317AF40D63D3}"/>
                </a:ext>
              </a:extLst>
            </p:cNvPr>
            <p:cNvCxnSpPr>
              <a:cxnSpLocks/>
              <a:stCxn id="8" idx="0"/>
            </p:cNvCxnSpPr>
            <p:nvPr/>
          </p:nvCxnSpPr>
          <p:spPr>
            <a:xfrm flipV="1">
              <a:off x="2654124" y="3666750"/>
              <a:ext cx="0" cy="306735"/>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75E8C8FE-9F56-38A5-A303-DB1DA441FA6C}"/>
                </a:ext>
              </a:extLst>
            </p:cNvPr>
            <p:cNvCxnSpPr>
              <a:cxnSpLocks/>
            </p:cNvCxnSpPr>
            <p:nvPr/>
          </p:nvCxnSpPr>
          <p:spPr>
            <a:xfrm flipH="1" flipV="1">
              <a:off x="3084236" y="3666750"/>
              <a:ext cx="623240" cy="306735"/>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2C69474D-F775-FFE1-F961-A79C6F048585}"/>
                </a:ext>
              </a:extLst>
            </p:cNvPr>
            <p:cNvCxnSpPr>
              <a:cxnSpLocks/>
            </p:cNvCxnSpPr>
            <p:nvPr/>
          </p:nvCxnSpPr>
          <p:spPr>
            <a:xfrm flipH="1" flipV="1">
              <a:off x="3707476" y="3647418"/>
              <a:ext cx="1294788" cy="267264"/>
            </a:xfrm>
            <a:prstGeom prst="line">
              <a:avLst/>
            </a:prstGeom>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997586594"/>
      </p:ext>
    </p:extLst>
  </p:cSld>
  <p:clrMapOvr>
    <a:masterClrMapping/>
  </p:clrMapOvr>
</p:sld>
</file>

<file path=ppt/theme/theme1.xml><?xml version="1.0" encoding="utf-8"?>
<a:theme xmlns:a="http://schemas.openxmlformats.org/drawingml/2006/main" name="Office Theme">
  <a:themeElements>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TotalTime>
  <Words>1697</Words>
  <Application>Microsoft Office PowerPoint</Application>
  <PresentationFormat>Widescreen</PresentationFormat>
  <Paragraphs>122</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Stolzl</vt:lpstr>
      <vt:lpstr>Calibri</vt:lpstr>
      <vt:lpstr>Stolzl Book</vt:lpstr>
      <vt:lpstr>Stolzl Bold</vt:lpstr>
      <vt:lpstr>Wingdings</vt:lpstr>
      <vt:lpstr>Verdana</vt:lpstr>
      <vt:lpstr>Arial</vt:lpstr>
      <vt:lpstr>Office Theme</vt:lpstr>
      <vt:lpstr>Satellite Communication Systems</vt:lpstr>
      <vt:lpstr>11 Link Budget and Design</vt:lpstr>
      <vt:lpstr>A typical satellite signal is gaining and losing power, finally arriving at the destination with just enough power to be decoded</vt:lpstr>
      <vt:lpstr>In a Satellite communication system, a link budget analysis is the detailed investigation of signal gains and losses moving through a channel from a sender to receiver</vt:lpstr>
      <vt:lpstr>The basic block diagram</vt:lpstr>
      <vt:lpstr>There are two types of link budget calculations since there are two links namely, uplink and downlink</vt:lpstr>
      <vt:lpstr>The link budget is generally written out in a standard format</vt:lpstr>
      <vt:lpstr>The performance of the total satellite link from the transmit earth station, through the satellite and down to the receive earth station can be calculated by combining the performance of the uplink and downlink</vt:lpstr>
      <vt:lpstr>Effective (Equivalent) Isotropic Radiated Power (EIRP) is a measurement of radiated output power from an ideal isotropic antenna in a single direction</vt:lpstr>
      <vt:lpstr>Bit Error Rate (BER) is a measure of the number of erroneous bits received compared to the total number of bits transmitted in a data transmission system</vt:lpstr>
      <vt:lpstr>Link design is a process of determining specification of communication architectures to establish link between satellites and ground stations or satellites each other</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zana mrsa</dc:creator>
  <cp:lastModifiedBy>Tvrtko Pavić</cp:lastModifiedBy>
  <cp:revision>161</cp:revision>
  <dcterms:created xsi:type="dcterms:W3CDTF">2018-01-24T13:33:55Z</dcterms:created>
  <dcterms:modified xsi:type="dcterms:W3CDTF">2024-09-10T08:47:33Z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b69475-382c-4c7a-b21d-8ca64eeef1bd_Enabled">
    <vt:lpwstr>true</vt:lpwstr>
  </property>
  <property fmtid="{D5CDD505-2E9C-101B-9397-08002B2CF9AE}" pid="3" name="MSIP_Label_ecb69475-382c-4c7a-b21d-8ca64eeef1bd_SetDate">
    <vt:lpwstr>2024-05-25T11:17:07Z</vt:lpwstr>
  </property>
  <property fmtid="{D5CDD505-2E9C-101B-9397-08002B2CF9AE}" pid="4" name="MSIP_Label_ecb69475-382c-4c7a-b21d-8ca64eeef1bd_Method">
    <vt:lpwstr>Standard</vt:lpwstr>
  </property>
  <property fmtid="{D5CDD505-2E9C-101B-9397-08002B2CF9AE}" pid="5" name="MSIP_Label_ecb69475-382c-4c7a-b21d-8ca64eeef1bd_Name">
    <vt:lpwstr>Eviden For Internal Use - All Employees</vt:lpwstr>
  </property>
  <property fmtid="{D5CDD505-2E9C-101B-9397-08002B2CF9AE}" pid="6" name="MSIP_Label_ecb69475-382c-4c7a-b21d-8ca64eeef1bd_SiteId">
    <vt:lpwstr>7d1c7785-2d8a-437d-b842-1ed5d8fbe00a</vt:lpwstr>
  </property>
  <property fmtid="{D5CDD505-2E9C-101B-9397-08002B2CF9AE}" pid="7" name="MSIP_Label_ecb69475-382c-4c7a-b21d-8ca64eeef1bd_ActionId">
    <vt:lpwstr>209b597b-1915-4af7-abce-62f5a57f62de</vt:lpwstr>
  </property>
  <property fmtid="{D5CDD505-2E9C-101B-9397-08002B2CF9AE}" pid="8" name="MSIP_Label_ecb69475-382c-4c7a-b21d-8ca64eeef1bd_ContentBits">
    <vt:lpwstr>0</vt:lpwstr>
  </property>
</Properties>
</file>