
<file path=[Content_Types].xml><?xml version="1.0" encoding="utf-8"?>
<Types xmlns="http://schemas.openxmlformats.org/package/2006/content-types">
  <Default Extension="emf" ContentType="image/x-emf"/>
  <Default Extension="fntdata" ContentType="application/x-fontdata"/>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63"/>
  </p:notesMasterIdLst>
  <p:sldIdLst>
    <p:sldId id="311" r:id="rId2"/>
    <p:sldId id="313" r:id="rId3"/>
    <p:sldId id="314" r:id="rId4"/>
    <p:sldId id="315" r:id="rId5"/>
    <p:sldId id="323" r:id="rId6"/>
    <p:sldId id="318" r:id="rId7"/>
    <p:sldId id="325" r:id="rId8"/>
    <p:sldId id="317" r:id="rId9"/>
    <p:sldId id="316" r:id="rId10"/>
    <p:sldId id="327" r:id="rId11"/>
    <p:sldId id="324" r:id="rId12"/>
    <p:sldId id="322" r:id="rId13"/>
    <p:sldId id="320" r:id="rId14"/>
    <p:sldId id="321" r:id="rId15"/>
    <p:sldId id="326" r:id="rId16"/>
    <p:sldId id="330" r:id="rId17"/>
    <p:sldId id="331" r:id="rId18"/>
    <p:sldId id="328" r:id="rId19"/>
    <p:sldId id="332" r:id="rId20"/>
    <p:sldId id="334" r:id="rId21"/>
    <p:sldId id="301" r:id="rId22"/>
    <p:sldId id="267" r:id="rId23"/>
    <p:sldId id="284" r:id="rId24"/>
    <p:sldId id="288" r:id="rId25"/>
    <p:sldId id="286" r:id="rId26"/>
    <p:sldId id="302" r:id="rId27"/>
    <p:sldId id="305" r:id="rId28"/>
    <p:sldId id="303" r:id="rId29"/>
    <p:sldId id="304" r:id="rId30"/>
    <p:sldId id="306" r:id="rId31"/>
    <p:sldId id="307" r:id="rId32"/>
    <p:sldId id="310" r:id="rId33"/>
    <p:sldId id="309" r:id="rId34"/>
    <p:sldId id="273" r:id="rId35"/>
    <p:sldId id="289" r:id="rId36"/>
    <p:sldId id="290" r:id="rId37"/>
    <p:sldId id="291" r:id="rId38"/>
    <p:sldId id="293" r:id="rId39"/>
    <p:sldId id="287" r:id="rId40"/>
    <p:sldId id="292" r:id="rId41"/>
    <p:sldId id="283" r:id="rId42"/>
    <p:sldId id="294" r:id="rId43"/>
    <p:sldId id="295" r:id="rId44"/>
    <p:sldId id="335" r:id="rId45"/>
    <p:sldId id="336" r:id="rId46"/>
    <p:sldId id="338" r:id="rId47"/>
    <p:sldId id="296" r:id="rId48"/>
    <p:sldId id="339" r:id="rId49"/>
    <p:sldId id="297" r:id="rId50"/>
    <p:sldId id="298" r:id="rId51"/>
    <p:sldId id="278" r:id="rId52"/>
    <p:sldId id="271" r:id="rId53"/>
    <p:sldId id="269" r:id="rId54"/>
    <p:sldId id="277" r:id="rId55"/>
    <p:sldId id="270" r:id="rId56"/>
    <p:sldId id="279" r:id="rId57"/>
    <p:sldId id="280" r:id="rId58"/>
    <p:sldId id="299" r:id="rId59"/>
    <p:sldId id="300" r:id="rId60"/>
    <p:sldId id="282" r:id="rId61"/>
    <p:sldId id="312" r:id="rId62"/>
  </p:sldIdLst>
  <p:sldSz cx="12192000" cy="6858000"/>
  <p:notesSz cx="6858000" cy="9144000"/>
  <p:embeddedFontLst>
    <p:embeddedFont>
      <p:font typeface="Stolzl" panose="020B0604020202020204" charset="-18"/>
      <p:regular r:id="rId64"/>
    </p:embeddedFont>
    <p:embeddedFont>
      <p:font typeface="Stolzl Bold" panose="00000800000000000000" charset="-18"/>
      <p:bold r:id="rId65"/>
    </p:embeddedFont>
    <p:embeddedFont>
      <p:font typeface="Stolzl Book" panose="00000500000000000000" charset="-18"/>
      <p:regular r:id="rId66"/>
    </p:embeddedFont>
    <p:embeddedFont>
      <p:font typeface="Tahoma" panose="020B0604030504040204" pitchFamily="34" charset="0"/>
      <p:regular r:id="rId67"/>
      <p:bold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07" d="100"/>
          <a:sy n="107" d="100"/>
        </p:scale>
        <p:origin x="71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3.fntdata"/><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81C21E-1610-F840-997A-88EB307E0A1C}" type="datetimeFigureOut">
              <a:rPr lang="en-US" smtClean="0"/>
              <a:t>1/20/2025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DC0C92-97E4-9540-AC90-F1BBF91896C7}" type="slidenum">
              <a:rPr lang="en-US" smtClean="0"/>
              <a:t>‹#›</a:t>
            </a:fld>
            <a:endParaRPr lang="en-US"/>
          </a:p>
        </p:txBody>
      </p:sp>
    </p:spTree>
    <p:extLst>
      <p:ext uri="{BB962C8B-B14F-4D97-AF65-F5344CB8AC3E}">
        <p14:creationId xmlns:p14="http://schemas.microsoft.com/office/powerpoint/2010/main" val="984343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12958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60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78571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36416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8111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7955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9653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20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1934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5422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lvl1pPr>
              <a:defRPr sz="2800"/>
            </a:lvl1pPr>
          </a:lstStyle>
          <a:p>
            <a:r>
              <a:rPr lang="en-US"/>
              <a:t>Click to edit Master title style</a:t>
            </a:r>
          </a:p>
        </p:txBody>
      </p:sp>
    </p:spTree>
    <p:extLst>
      <p:ext uri="{BB962C8B-B14F-4D97-AF65-F5344CB8AC3E}">
        <p14:creationId xmlns:p14="http://schemas.microsoft.com/office/powerpoint/2010/main" val="12576782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30912510-587E-0743-8BB6-FA03E27BCB0C}" type="datetimeFigureOut">
              <a:rPr lang="en-US" smtClean="0"/>
              <a:t>1/20/2025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D830844-789E-4246-80A3-6F7B92FC0B15}" type="slidenum">
              <a:rPr lang="en-US" smtClean="0"/>
              <a:t>‹#›</a:t>
            </a:fld>
            <a:endParaRPr lang="en-US"/>
          </a:p>
        </p:txBody>
      </p:sp>
      <p:sp>
        <p:nvSpPr>
          <p:cNvPr id="6" name="Rectangle 5"/>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183086" y="728663"/>
            <a:ext cx="5170713" cy="1680429"/>
          </a:xfrm>
        </p:spPr>
        <p:txBody>
          <a:bodyPr>
            <a:normAutofit/>
          </a:bodyPr>
          <a:lstStyle>
            <a:lvl1pPr>
              <a:defRPr sz="5400">
                <a:solidFill>
                  <a:schemeClr val="bg1"/>
                </a:solidFill>
              </a:defRPr>
            </a:lvl1pPr>
          </a:lstStyle>
          <a:p>
            <a:r>
              <a:rPr lang="hr-HR" sz="4800">
                <a:solidFill>
                  <a:schemeClr val="bg1"/>
                </a:solidFill>
                <a:latin typeface="Stolzl Bold" panose="00000800000000000000" pitchFamily="50" charset="-18"/>
              </a:rPr>
              <a:t>Glavni naslov</a:t>
            </a:r>
            <a:br>
              <a:rPr lang="hr-HR" sz="4800">
                <a:solidFill>
                  <a:schemeClr val="bg1"/>
                </a:solidFill>
                <a:latin typeface="Stolzl Bold" panose="00000800000000000000" pitchFamily="50" charset="-18"/>
              </a:rPr>
            </a:br>
            <a:r>
              <a:rPr lang="hr-HR" sz="4800">
                <a:solidFill>
                  <a:schemeClr val="bg1"/>
                </a:solidFill>
                <a:latin typeface="Stolzl Book" panose="00000500000000000000" pitchFamily="50" charset="-18"/>
              </a:rPr>
              <a:t>Tekst</a:t>
            </a:r>
          </a:p>
        </p:txBody>
      </p:sp>
      <p:pic>
        <p:nvPicPr>
          <p:cNvPr id="8" name="Slika 7"/>
          <p:cNvPicPr>
            <a:picLocks noChangeAspect="1"/>
          </p:cNvPicPr>
          <p:nvPr userDrawn="1"/>
        </p:nvPicPr>
        <p:blipFill rotWithShape="1">
          <a:blip r:embed="rId2" cstate="print">
            <a:extLst>
              <a:ext uri="{28A0092B-C50C-407E-A947-70E740481C1C}">
                <a14:useLocalDpi xmlns:a14="http://schemas.microsoft.com/office/drawing/2010/main" val="0"/>
              </a:ext>
            </a:extLst>
          </a:blip>
          <a:srcRect l="6473" t="483" r="4344" b="5617"/>
          <a:stretch/>
        </p:blipFill>
        <p:spPr>
          <a:xfrm>
            <a:off x="0" y="874540"/>
            <a:ext cx="6183086" cy="5993188"/>
          </a:xfrm>
          <a:prstGeom prst="rect">
            <a:avLst/>
          </a:prstGeom>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30912510-587E-0743-8BB6-FA03E27BCB0C}" type="datetimeFigureOut">
              <a:rPr lang="en-US" smtClean="0"/>
              <a:t>1/20/2025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D830844-789E-4246-80A3-6F7B92FC0B15}" type="slidenum">
              <a:rPr lang="en-US" smtClean="0"/>
              <a:t>‹#›</a:t>
            </a:fld>
            <a:endParaRPr lang="en-US"/>
          </a:p>
        </p:txBody>
      </p:sp>
      <p:sp>
        <p:nvSpPr>
          <p:cNvPr id="6" name="Rectangle 5"/>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78718" y="3904457"/>
            <a:ext cx="6022181" cy="2014537"/>
          </a:xfrm>
        </p:spPr>
        <p:txBody>
          <a:bodyPr>
            <a:normAutofit/>
          </a:bodyPr>
          <a:lstStyle>
            <a:lvl1pPr>
              <a:defRPr sz="5400">
                <a:solidFill>
                  <a:schemeClr val="bg1"/>
                </a:solidFill>
              </a:defRPr>
            </a:lvl1p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30912510-587E-0743-8BB6-FA03E27BCB0C}" type="datetimeFigureOut">
              <a:rPr lang="en-US" smtClean="0"/>
              <a:t>1/20/2025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D830844-789E-4246-80A3-6F7B92FC0B15}" type="slidenum">
              <a:rPr lang="en-US" smtClean="0"/>
              <a:t>‹#›</a:t>
            </a:fld>
            <a:endParaRPr lang="en-US"/>
          </a:p>
        </p:txBody>
      </p:sp>
      <p:sp>
        <p:nvSpPr>
          <p:cNvPr id="6" name="Rectangle 5"/>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632" y="6283318"/>
            <a:ext cx="1414604" cy="574682"/>
          </a:xfrm>
          <a:prstGeom prst="rect">
            <a:avLst/>
          </a:prstGeom>
        </p:spPr>
      </p:pic>
      <p:sp>
        <p:nvSpPr>
          <p:cNvPr id="9"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a:t>Click to edit Master title style</a:t>
            </a:r>
          </a:p>
        </p:txBody>
      </p:sp>
      <p:sp>
        <p:nvSpPr>
          <p:cNvPr id="10" name="Content Placeholder 2"/>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94112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Slika 3"/>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6306640"/>
            <a:ext cx="10564238" cy="548088"/>
          </a:xfrm>
          <a:prstGeom prst="rect">
            <a:avLst/>
          </a:prstGeom>
        </p:spPr>
      </p:pic>
    </p:spTree>
    <p:extLst>
      <p:ext uri="{BB962C8B-B14F-4D97-AF65-F5344CB8AC3E}">
        <p14:creationId xmlns:p14="http://schemas.microsoft.com/office/powerpoint/2010/main" val="1131150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0" r:id="rId7"/>
    <p:sldLayoutId id="2147483661" r:id="rId8"/>
    <p:sldLayoutId id="2147483662" r:id="rId9"/>
    <p:sldLayoutId id="2147483655"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b="1" i="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84" userDrawn="1">
          <p15:clr>
            <a:srgbClr val="F26B43"/>
          </p15:clr>
        </p15:guide>
        <p15:guide id="4" pos="7296" userDrawn="1">
          <p15:clr>
            <a:srgbClr val="F26B43"/>
          </p15:clr>
        </p15:guide>
        <p15:guide id="5" orient="horz" pos="1128" userDrawn="1">
          <p15:clr>
            <a:srgbClr val="F26B43"/>
          </p15:clr>
        </p15:guide>
        <p15:guide id="6" orient="horz" pos="393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hyperlink" Target="http://tablice.hakom.hr:8080/vis?lang=hr" TargetMode="External"/><Relationship Id="rId7" Type="http://schemas.openxmlformats.org/officeDocument/2006/relationships/hyperlink" Target="https://gssc.esa.int/navipedia/index.php?title=CDMA_FDMA_Techniques" TargetMode="External"/><Relationship Id="rId2" Type="http://schemas.openxmlformats.org/officeDocument/2006/relationships/hyperlink" Target="https://www.hakom.hr/hr/hakom-dodijelio-spektar-za-mreze-pokretnih-komunikacija/10500" TargetMode="External"/><Relationship Id="rId1" Type="http://schemas.openxmlformats.org/officeDocument/2006/relationships/slideLayout" Target="../slideLayouts/slideLayout6.xml"/><Relationship Id="rId6" Type="http://schemas.openxmlformats.org/officeDocument/2006/relationships/hyperlink" Target="https://gssc.esa.int/navipedia/index.php?title=GLONASS_Signal_Plan" TargetMode="External"/><Relationship Id="rId5" Type="http://schemas.openxmlformats.org/officeDocument/2006/relationships/hyperlink" Target="https://gssc.esa.int/navipedia/index.php?title=GNSS_signal" TargetMode="External"/><Relationship Id="rId4" Type="http://schemas.openxmlformats.org/officeDocument/2006/relationships/hyperlink" Target="https://gssc.esa.int/navipedia/index.php?title=About_navipedia"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9179D-08B6-637C-98A7-DD844B65D5F4}"/>
              </a:ext>
            </a:extLst>
          </p:cNvPr>
          <p:cNvSpPr>
            <a:spLocks noGrp="1"/>
          </p:cNvSpPr>
          <p:nvPr>
            <p:ph type="title"/>
          </p:nvPr>
        </p:nvSpPr>
        <p:spPr/>
        <p:txBody>
          <a:bodyPr>
            <a:normAutofit fontScale="90000"/>
          </a:bodyPr>
          <a:lstStyle/>
          <a:p>
            <a:r>
              <a:rPr lang="en-US"/>
              <a:t>Satellite Communication Systems</a:t>
            </a:r>
          </a:p>
        </p:txBody>
      </p:sp>
    </p:spTree>
    <p:extLst>
      <p:ext uri="{BB962C8B-B14F-4D97-AF65-F5344CB8AC3E}">
        <p14:creationId xmlns:p14="http://schemas.microsoft.com/office/powerpoint/2010/main" val="2876206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73FB30-871A-05C6-0B61-642CC21D50D0}"/>
              </a:ext>
            </a:extLst>
          </p:cNvPr>
          <p:cNvPicPr>
            <a:picLocks noChangeAspect="1"/>
          </p:cNvPicPr>
          <p:nvPr/>
        </p:nvPicPr>
        <p:blipFill>
          <a:blip r:embed="rId2"/>
          <a:stretch>
            <a:fillRect/>
          </a:stretch>
        </p:blipFill>
        <p:spPr>
          <a:xfrm>
            <a:off x="394447" y="641947"/>
            <a:ext cx="5981362" cy="4985786"/>
          </a:xfrm>
          <a:prstGeom prst="rect">
            <a:avLst/>
          </a:prstGeom>
        </p:spPr>
      </p:pic>
      <p:pic>
        <p:nvPicPr>
          <p:cNvPr id="1026" name="Picture 2" descr="undefined">
            <a:extLst>
              <a:ext uri="{FF2B5EF4-FFF2-40B4-BE49-F238E27FC236}">
                <a16:creationId xmlns:a16="http://schemas.microsoft.com/office/drawing/2014/main" id="{9490FB3B-2649-F45B-A107-D2228B7B00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4553" y="875134"/>
            <a:ext cx="4953000" cy="430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569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61257D-181A-A938-FB37-75D7B0297B10}"/>
              </a:ext>
            </a:extLst>
          </p:cNvPr>
          <p:cNvPicPr>
            <a:picLocks noChangeAspect="1"/>
          </p:cNvPicPr>
          <p:nvPr/>
        </p:nvPicPr>
        <p:blipFill>
          <a:blip r:embed="rId2"/>
          <a:stretch>
            <a:fillRect/>
          </a:stretch>
        </p:blipFill>
        <p:spPr>
          <a:xfrm>
            <a:off x="1422867" y="1007543"/>
            <a:ext cx="9346265" cy="4842913"/>
          </a:xfrm>
          <a:prstGeom prst="rect">
            <a:avLst/>
          </a:prstGeom>
        </p:spPr>
      </p:pic>
    </p:spTree>
    <p:extLst>
      <p:ext uri="{BB962C8B-B14F-4D97-AF65-F5344CB8AC3E}">
        <p14:creationId xmlns:p14="http://schemas.microsoft.com/office/powerpoint/2010/main" val="3796990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79DE8D-DEDA-9242-0658-8D63E48A1F54}"/>
              </a:ext>
            </a:extLst>
          </p:cNvPr>
          <p:cNvPicPr>
            <a:picLocks noChangeAspect="1"/>
          </p:cNvPicPr>
          <p:nvPr/>
        </p:nvPicPr>
        <p:blipFill>
          <a:blip r:embed="rId2"/>
          <a:stretch>
            <a:fillRect/>
          </a:stretch>
        </p:blipFill>
        <p:spPr>
          <a:xfrm>
            <a:off x="1049694" y="908694"/>
            <a:ext cx="10092612" cy="5040611"/>
          </a:xfrm>
          <a:prstGeom prst="rect">
            <a:avLst/>
          </a:prstGeom>
        </p:spPr>
      </p:pic>
    </p:spTree>
    <p:extLst>
      <p:ext uri="{BB962C8B-B14F-4D97-AF65-F5344CB8AC3E}">
        <p14:creationId xmlns:p14="http://schemas.microsoft.com/office/powerpoint/2010/main" val="260869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651850-743C-E722-F07E-DD4856523BD4}"/>
              </a:ext>
            </a:extLst>
          </p:cNvPr>
          <p:cNvSpPr txBox="1"/>
          <p:nvPr/>
        </p:nvSpPr>
        <p:spPr>
          <a:xfrm>
            <a:off x="304799" y="528918"/>
            <a:ext cx="6660777" cy="5355312"/>
          </a:xfrm>
          <a:prstGeom prst="rect">
            <a:avLst/>
          </a:prstGeom>
          <a:noFill/>
        </p:spPr>
        <p:txBody>
          <a:bodyPr wrap="square">
            <a:spAutoFit/>
          </a:bodyPr>
          <a:lstStyle/>
          <a:p>
            <a:r>
              <a:rPr lang="en-US" b="1" dirty="0" err="1"/>
              <a:t>Amplitudna</a:t>
            </a:r>
            <a:r>
              <a:rPr lang="en-US" b="1" dirty="0"/>
              <a:t> </a:t>
            </a:r>
            <a:r>
              <a:rPr lang="en-US" b="1" dirty="0" err="1"/>
              <a:t>modulacija</a:t>
            </a:r>
            <a:r>
              <a:rPr lang="en-US" b="1" dirty="0"/>
              <a:t> </a:t>
            </a:r>
            <a:r>
              <a:rPr lang="en-US" dirty="0" err="1"/>
              <a:t>koristi</a:t>
            </a:r>
            <a:r>
              <a:rPr lang="en-US" dirty="0"/>
              <a:t> </a:t>
            </a:r>
            <a:r>
              <a:rPr lang="en-US" dirty="0" err="1"/>
              <a:t>varijacije</a:t>
            </a:r>
            <a:r>
              <a:rPr lang="en-US" dirty="0"/>
              <a:t> u </a:t>
            </a:r>
            <a:r>
              <a:rPr lang="en-US" dirty="0" err="1"/>
              <a:t>amplitudi</a:t>
            </a:r>
            <a:r>
              <a:rPr lang="en-US" dirty="0"/>
              <a:t> </a:t>
            </a:r>
            <a:r>
              <a:rPr lang="en-US" dirty="0" err="1"/>
              <a:t>nosivog</a:t>
            </a:r>
            <a:r>
              <a:rPr lang="en-US" dirty="0"/>
              <a:t> </a:t>
            </a:r>
            <a:r>
              <a:rPr lang="en-US" dirty="0" err="1"/>
              <a:t>signala</a:t>
            </a:r>
            <a:r>
              <a:rPr lang="en-US" dirty="0"/>
              <a:t> </a:t>
            </a:r>
            <a:r>
              <a:rPr lang="en-US" dirty="0" err="1"/>
              <a:t>kako</a:t>
            </a:r>
            <a:r>
              <a:rPr lang="en-US" dirty="0"/>
              <a:t> bi se </a:t>
            </a:r>
            <a:r>
              <a:rPr lang="en-US" dirty="0" err="1"/>
              <a:t>kodirale</a:t>
            </a:r>
            <a:r>
              <a:rPr lang="en-US" dirty="0"/>
              <a:t> </a:t>
            </a:r>
            <a:r>
              <a:rPr lang="en-US" dirty="0" err="1"/>
              <a:t>informacije</a:t>
            </a:r>
            <a:r>
              <a:rPr lang="en-US" dirty="0"/>
              <a:t>. </a:t>
            </a:r>
            <a:r>
              <a:rPr lang="en-US" dirty="0" err="1"/>
              <a:t>Viša</a:t>
            </a:r>
            <a:r>
              <a:rPr lang="en-US" dirty="0"/>
              <a:t> </a:t>
            </a:r>
            <a:r>
              <a:rPr lang="en-US" dirty="0" err="1"/>
              <a:t>amplituda</a:t>
            </a:r>
            <a:r>
              <a:rPr lang="en-US" dirty="0"/>
              <a:t> </a:t>
            </a:r>
            <a:r>
              <a:rPr lang="en-US" dirty="0" err="1"/>
              <a:t>predstavlja</a:t>
            </a:r>
            <a:r>
              <a:rPr lang="en-US" dirty="0"/>
              <a:t> </a:t>
            </a:r>
            <a:r>
              <a:rPr lang="en-US" dirty="0" err="1"/>
              <a:t>jednu</a:t>
            </a:r>
            <a:r>
              <a:rPr lang="en-US" dirty="0"/>
              <a:t> </a:t>
            </a:r>
            <a:r>
              <a:rPr lang="en-US" dirty="0" err="1"/>
              <a:t>vrijednost</a:t>
            </a:r>
            <a:r>
              <a:rPr lang="en-US" dirty="0"/>
              <a:t>, a </a:t>
            </a:r>
            <a:r>
              <a:rPr lang="en-US" dirty="0" err="1"/>
              <a:t>niža</a:t>
            </a:r>
            <a:r>
              <a:rPr lang="en-US" dirty="0"/>
              <a:t> </a:t>
            </a:r>
            <a:r>
              <a:rPr lang="en-US" dirty="0" err="1"/>
              <a:t>amplituda</a:t>
            </a:r>
            <a:r>
              <a:rPr lang="en-US" dirty="0"/>
              <a:t> </a:t>
            </a:r>
            <a:r>
              <a:rPr lang="en-US" dirty="0" err="1"/>
              <a:t>predstavlja</a:t>
            </a:r>
            <a:r>
              <a:rPr lang="en-US" dirty="0"/>
              <a:t> </a:t>
            </a:r>
            <a:r>
              <a:rPr lang="en-US" dirty="0" err="1"/>
              <a:t>drugu</a:t>
            </a:r>
            <a:r>
              <a:rPr lang="en-US" dirty="0"/>
              <a:t> </a:t>
            </a:r>
            <a:r>
              <a:rPr lang="en-US" dirty="0" err="1"/>
              <a:t>vrijednost</a:t>
            </a:r>
            <a:r>
              <a:rPr lang="en-US" dirty="0"/>
              <a:t>. </a:t>
            </a:r>
            <a:r>
              <a:rPr lang="en-US" dirty="0" err="1"/>
              <a:t>Amplitudna</a:t>
            </a:r>
            <a:r>
              <a:rPr lang="en-US" dirty="0"/>
              <a:t> </a:t>
            </a:r>
            <a:r>
              <a:rPr lang="en-US" dirty="0" err="1"/>
              <a:t>demodulacija</a:t>
            </a:r>
            <a:r>
              <a:rPr lang="en-US" dirty="0"/>
              <a:t> se </a:t>
            </a:r>
            <a:r>
              <a:rPr lang="en-US" dirty="0" err="1"/>
              <a:t>koristi</a:t>
            </a:r>
            <a:r>
              <a:rPr lang="en-US" dirty="0"/>
              <a:t> </a:t>
            </a:r>
            <a:r>
              <a:rPr lang="en-US" dirty="0" err="1"/>
              <a:t>na</a:t>
            </a:r>
            <a:r>
              <a:rPr lang="en-US" dirty="0"/>
              <a:t> </a:t>
            </a:r>
            <a:r>
              <a:rPr lang="en-US" dirty="0" err="1"/>
              <a:t>prijemnoj</a:t>
            </a:r>
            <a:r>
              <a:rPr lang="en-US" dirty="0"/>
              <a:t> </a:t>
            </a:r>
            <a:r>
              <a:rPr lang="en-US" dirty="0" err="1"/>
              <a:t>strani</a:t>
            </a:r>
            <a:r>
              <a:rPr lang="en-US" dirty="0"/>
              <a:t> </a:t>
            </a:r>
            <a:r>
              <a:rPr lang="en-US" dirty="0" err="1"/>
              <a:t>kako</a:t>
            </a:r>
            <a:r>
              <a:rPr lang="en-US" dirty="0"/>
              <a:t> bi se </a:t>
            </a:r>
            <a:r>
              <a:rPr lang="en-US" dirty="0" err="1"/>
              <a:t>izdvojile</a:t>
            </a:r>
            <a:r>
              <a:rPr lang="en-US" dirty="0"/>
              <a:t> </a:t>
            </a:r>
            <a:r>
              <a:rPr lang="en-US" dirty="0" err="1"/>
              <a:t>promjene</a:t>
            </a:r>
            <a:r>
              <a:rPr lang="en-US" dirty="0"/>
              <a:t> u </a:t>
            </a:r>
            <a:r>
              <a:rPr lang="en-US" dirty="0" err="1"/>
              <a:t>amplitudi</a:t>
            </a:r>
            <a:r>
              <a:rPr lang="en-US" dirty="0"/>
              <a:t> </a:t>
            </a:r>
            <a:r>
              <a:rPr lang="en-US" dirty="0" err="1"/>
              <a:t>moduliranog</a:t>
            </a:r>
            <a:r>
              <a:rPr lang="en-US" dirty="0"/>
              <a:t> </a:t>
            </a:r>
            <a:r>
              <a:rPr lang="en-US" dirty="0" err="1"/>
              <a:t>signala</a:t>
            </a:r>
            <a:r>
              <a:rPr lang="en-US" dirty="0"/>
              <a:t> </a:t>
            </a:r>
            <a:r>
              <a:rPr lang="en-US" dirty="0" err="1"/>
              <a:t>i</a:t>
            </a:r>
            <a:r>
              <a:rPr lang="en-US" dirty="0"/>
              <a:t> </a:t>
            </a:r>
            <a:r>
              <a:rPr lang="en-US" dirty="0" err="1"/>
              <a:t>dobile</a:t>
            </a:r>
            <a:r>
              <a:rPr lang="en-US" dirty="0"/>
              <a:t> </a:t>
            </a:r>
            <a:r>
              <a:rPr lang="en-US" dirty="0" err="1"/>
              <a:t>originalne</a:t>
            </a:r>
            <a:r>
              <a:rPr lang="en-US" dirty="0"/>
              <a:t> </a:t>
            </a:r>
            <a:r>
              <a:rPr lang="en-US" dirty="0" err="1"/>
              <a:t>informacije</a:t>
            </a:r>
            <a:r>
              <a:rPr lang="en-US" dirty="0"/>
              <a:t>. </a:t>
            </a:r>
            <a:endParaRPr lang="hr-HR" dirty="0"/>
          </a:p>
          <a:p>
            <a:endParaRPr lang="hr-HR" b="1" dirty="0"/>
          </a:p>
          <a:p>
            <a:r>
              <a:rPr lang="en-US" b="1" dirty="0" err="1"/>
              <a:t>Frekvencijska</a:t>
            </a:r>
            <a:r>
              <a:rPr lang="en-US" b="1" dirty="0"/>
              <a:t> </a:t>
            </a:r>
            <a:r>
              <a:rPr lang="en-US" b="1" dirty="0" err="1"/>
              <a:t>modulacija</a:t>
            </a:r>
            <a:r>
              <a:rPr lang="en-US" b="1" dirty="0"/>
              <a:t> </a:t>
            </a:r>
            <a:r>
              <a:rPr lang="en-US" dirty="0" err="1"/>
              <a:t>koristi</a:t>
            </a:r>
            <a:r>
              <a:rPr lang="en-US" dirty="0"/>
              <a:t> </a:t>
            </a:r>
            <a:r>
              <a:rPr lang="en-US" dirty="0" err="1"/>
              <a:t>varijacije</a:t>
            </a:r>
            <a:r>
              <a:rPr lang="en-US" dirty="0"/>
              <a:t> u </a:t>
            </a:r>
            <a:r>
              <a:rPr lang="en-US" dirty="0" err="1"/>
              <a:t>frekvenciji</a:t>
            </a:r>
            <a:r>
              <a:rPr lang="en-US" dirty="0"/>
              <a:t> </a:t>
            </a:r>
            <a:r>
              <a:rPr lang="en-US" dirty="0" err="1"/>
              <a:t>nosivog</a:t>
            </a:r>
            <a:r>
              <a:rPr lang="en-US" dirty="0"/>
              <a:t> </a:t>
            </a:r>
            <a:r>
              <a:rPr lang="en-US" dirty="0" err="1"/>
              <a:t>signala</a:t>
            </a:r>
            <a:r>
              <a:rPr lang="en-US" dirty="0"/>
              <a:t> </a:t>
            </a:r>
            <a:r>
              <a:rPr lang="en-US" dirty="0" err="1"/>
              <a:t>kako</a:t>
            </a:r>
            <a:r>
              <a:rPr lang="en-US" dirty="0"/>
              <a:t> bi se </a:t>
            </a:r>
            <a:r>
              <a:rPr lang="en-US" dirty="0" err="1"/>
              <a:t>informacije</a:t>
            </a:r>
            <a:r>
              <a:rPr lang="en-US" dirty="0"/>
              <a:t> </a:t>
            </a:r>
            <a:r>
              <a:rPr lang="en-US" dirty="0" err="1"/>
              <a:t>kodirale</a:t>
            </a:r>
            <a:r>
              <a:rPr lang="en-US" dirty="0"/>
              <a:t>. </a:t>
            </a:r>
            <a:r>
              <a:rPr lang="en-US" dirty="0" err="1"/>
              <a:t>Viša</a:t>
            </a:r>
            <a:r>
              <a:rPr lang="en-US" dirty="0"/>
              <a:t> </a:t>
            </a:r>
            <a:r>
              <a:rPr lang="en-US" dirty="0" err="1"/>
              <a:t>frekvencija</a:t>
            </a:r>
            <a:r>
              <a:rPr lang="en-US" dirty="0"/>
              <a:t> </a:t>
            </a:r>
            <a:r>
              <a:rPr lang="en-US" dirty="0" err="1"/>
              <a:t>predstavlja</a:t>
            </a:r>
            <a:r>
              <a:rPr lang="en-US" dirty="0"/>
              <a:t> </a:t>
            </a:r>
            <a:r>
              <a:rPr lang="en-US" dirty="0" err="1"/>
              <a:t>jednu</a:t>
            </a:r>
            <a:r>
              <a:rPr lang="en-US" dirty="0"/>
              <a:t> </a:t>
            </a:r>
            <a:r>
              <a:rPr lang="en-US" dirty="0" err="1"/>
              <a:t>vrijednost</a:t>
            </a:r>
            <a:r>
              <a:rPr lang="en-US" dirty="0"/>
              <a:t>, a </a:t>
            </a:r>
            <a:r>
              <a:rPr lang="en-US" dirty="0" err="1"/>
              <a:t>niža</a:t>
            </a:r>
            <a:r>
              <a:rPr lang="en-US" dirty="0"/>
              <a:t> </a:t>
            </a:r>
            <a:r>
              <a:rPr lang="en-US" dirty="0" err="1"/>
              <a:t>frekvencija</a:t>
            </a:r>
            <a:r>
              <a:rPr lang="en-US" dirty="0"/>
              <a:t> </a:t>
            </a:r>
            <a:r>
              <a:rPr lang="en-US" dirty="0" err="1"/>
              <a:t>predstavlja</a:t>
            </a:r>
            <a:r>
              <a:rPr lang="en-US" dirty="0"/>
              <a:t> </a:t>
            </a:r>
            <a:r>
              <a:rPr lang="en-US" dirty="0" err="1"/>
              <a:t>drugu</a:t>
            </a:r>
            <a:r>
              <a:rPr lang="en-US" dirty="0"/>
              <a:t> </a:t>
            </a:r>
            <a:r>
              <a:rPr lang="en-US" dirty="0" err="1"/>
              <a:t>vrijednost</a:t>
            </a:r>
            <a:r>
              <a:rPr lang="en-US" dirty="0"/>
              <a:t>. </a:t>
            </a:r>
            <a:r>
              <a:rPr lang="en-US" dirty="0" err="1"/>
              <a:t>Frekvencijska</a:t>
            </a:r>
            <a:r>
              <a:rPr lang="en-US" dirty="0"/>
              <a:t> </a:t>
            </a:r>
            <a:r>
              <a:rPr lang="en-US" dirty="0" err="1"/>
              <a:t>demodulacija</a:t>
            </a:r>
            <a:r>
              <a:rPr lang="en-US" dirty="0"/>
              <a:t> se </a:t>
            </a:r>
            <a:r>
              <a:rPr lang="en-US" dirty="0" err="1"/>
              <a:t>koristi</a:t>
            </a:r>
            <a:r>
              <a:rPr lang="en-US" dirty="0"/>
              <a:t> </a:t>
            </a:r>
            <a:r>
              <a:rPr lang="en-US" dirty="0" err="1"/>
              <a:t>na</a:t>
            </a:r>
            <a:r>
              <a:rPr lang="en-US" dirty="0"/>
              <a:t> </a:t>
            </a:r>
            <a:r>
              <a:rPr lang="en-US" dirty="0" err="1"/>
              <a:t>prijemnoj</a:t>
            </a:r>
            <a:r>
              <a:rPr lang="en-US" dirty="0"/>
              <a:t> </a:t>
            </a:r>
            <a:r>
              <a:rPr lang="en-US" dirty="0" err="1"/>
              <a:t>strani</a:t>
            </a:r>
            <a:r>
              <a:rPr lang="en-US" dirty="0"/>
              <a:t> </a:t>
            </a:r>
            <a:r>
              <a:rPr lang="en-US" dirty="0" err="1"/>
              <a:t>kako</a:t>
            </a:r>
            <a:r>
              <a:rPr lang="en-US" dirty="0"/>
              <a:t> bi se </a:t>
            </a:r>
            <a:r>
              <a:rPr lang="en-US" dirty="0" err="1"/>
              <a:t>izdvojile</a:t>
            </a:r>
            <a:r>
              <a:rPr lang="en-US" dirty="0"/>
              <a:t> </a:t>
            </a:r>
            <a:r>
              <a:rPr lang="en-US" dirty="0" err="1"/>
              <a:t>promjene</a:t>
            </a:r>
            <a:r>
              <a:rPr lang="en-US" dirty="0"/>
              <a:t> u </a:t>
            </a:r>
            <a:r>
              <a:rPr lang="en-US" dirty="0" err="1"/>
              <a:t>frekvenciji</a:t>
            </a:r>
            <a:r>
              <a:rPr lang="en-US" dirty="0"/>
              <a:t> </a:t>
            </a:r>
            <a:r>
              <a:rPr lang="en-US" dirty="0" err="1"/>
              <a:t>moduliranog</a:t>
            </a:r>
            <a:r>
              <a:rPr lang="en-US" dirty="0"/>
              <a:t> </a:t>
            </a:r>
            <a:r>
              <a:rPr lang="en-US" dirty="0" err="1"/>
              <a:t>signala</a:t>
            </a:r>
            <a:r>
              <a:rPr lang="en-US" dirty="0"/>
              <a:t> </a:t>
            </a:r>
            <a:r>
              <a:rPr lang="en-US" dirty="0" err="1"/>
              <a:t>i</a:t>
            </a:r>
            <a:r>
              <a:rPr lang="en-US" dirty="0"/>
              <a:t> </a:t>
            </a:r>
            <a:r>
              <a:rPr lang="en-US" dirty="0" err="1"/>
              <a:t>dobile</a:t>
            </a:r>
            <a:r>
              <a:rPr lang="en-US" dirty="0"/>
              <a:t> </a:t>
            </a:r>
            <a:r>
              <a:rPr lang="en-US" dirty="0" err="1"/>
              <a:t>originalne</a:t>
            </a:r>
            <a:r>
              <a:rPr lang="en-US" dirty="0"/>
              <a:t> </a:t>
            </a:r>
            <a:r>
              <a:rPr lang="en-US" dirty="0" err="1"/>
              <a:t>informacije</a:t>
            </a:r>
            <a:r>
              <a:rPr lang="en-US" dirty="0"/>
              <a:t>.</a:t>
            </a:r>
            <a:endParaRPr lang="hr-HR" dirty="0"/>
          </a:p>
          <a:p>
            <a:endParaRPr lang="hr-HR" dirty="0"/>
          </a:p>
          <a:p>
            <a:r>
              <a:rPr lang="en-US" b="1" dirty="0" err="1"/>
              <a:t>Fazna</a:t>
            </a:r>
            <a:r>
              <a:rPr lang="en-US" b="1" dirty="0"/>
              <a:t> </a:t>
            </a:r>
            <a:r>
              <a:rPr lang="en-US" b="1" dirty="0" err="1"/>
              <a:t>modulacija</a:t>
            </a:r>
            <a:r>
              <a:rPr lang="en-US" b="1" dirty="0"/>
              <a:t> </a:t>
            </a:r>
            <a:r>
              <a:rPr lang="en-US" dirty="0" err="1"/>
              <a:t>koristi</a:t>
            </a:r>
            <a:r>
              <a:rPr lang="en-US" dirty="0"/>
              <a:t> </a:t>
            </a:r>
            <a:r>
              <a:rPr lang="en-US" dirty="0" err="1"/>
              <a:t>varijacije</a:t>
            </a:r>
            <a:r>
              <a:rPr lang="en-US" dirty="0"/>
              <a:t> u </a:t>
            </a:r>
            <a:r>
              <a:rPr lang="en-US" dirty="0" err="1"/>
              <a:t>fazi</a:t>
            </a:r>
            <a:r>
              <a:rPr lang="en-US" dirty="0"/>
              <a:t> </a:t>
            </a:r>
            <a:r>
              <a:rPr lang="en-US" dirty="0" err="1"/>
              <a:t>nosivog</a:t>
            </a:r>
            <a:r>
              <a:rPr lang="en-US" dirty="0"/>
              <a:t> </a:t>
            </a:r>
            <a:r>
              <a:rPr lang="en-US" dirty="0" err="1"/>
              <a:t>signala</a:t>
            </a:r>
            <a:r>
              <a:rPr lang="en-US" dirty="0"/>
              <a:t> </a:t>
            </a:r>
            <a:r>
              <a:rPr lang="en-US" dirty="0" err="1"/>
              <a:t>kako</a:t>
            </a:r>
            <a:r>
              <a:rPr lang="en-US" dirty="0"/>
              <a:t> bi se </a:t>
            </a:r>
            <a:r>
              <a:rPr lang="en-US" dirty="0" err="1"/>
              <a:t>kodirale</a:t>
            </a:r>
            <a:r>
              <a:rPr lang="en-US" dirty="0"/>
              <a:t> </a:t>
            </a:r>
            <a:r>
              <a:rPr lang="en-US" dirty="0" err="1"/>
              <a:t>informacije</a:t>
            </a:r>
            <a:r>
              <a:rPr lang="en-US" dirty="0"/>
              <a:t>. </a:t>
            </a:r>
            <a:r>
              <a:rPr lang="en-US" dirty="0" err="1"/>
              <a:t>Različite</a:t>
            </a:r>
            <a:r>
              <a:rPr lang="en-US" dirty="0"/>
              <a:t> faze </a:t>
            </a:r>
            <a:r>
              <a:rPr lang="en-US" dirty="0" err="1"/>
              <a:t>odgovaraju</a:t>
            </a:r>
            <a:r>
              <a:rPr lang="en-US" dirty="0"/>
              <a:t> </a:t>
            </a:r>
            <a:r>
              <a:rPr lang="en-US" dirty="0" err="1"/>
              <a:t>različitim</a:t>
            </a:r>
            <a:r>
              <a:rPr lang="en-US" dirty="0"/>
              <a:t> </a:t>
            </a:r>
            <a:r>
              <a:rPr lang="en-US" dirty="0" err="1"/>
              <a:t>vrijednostima</a:t>
            </a:r>
            <a:r>
              <a:rPr lang="en-US" dirty="0"/>
              <a:t> </a:t>
            </a:r>
            <a:r>
              <a:rPr lang="en-US" dirty="0" err="1"/>
              <a:t>podataka</a:t>
            </a:r>
            <a:r>
              <a:rPr lang="en-US" dirty="0"/>
              <a:t>. </a:t>
            </a:r>
            <a:r>
              <a:rPr lang="en-US" dirty="0" err="1"/>
              <a:t>Fazna</a:t>
            </a:r>
            <a:r>
              <a:rPr lang="en-US" dirty="0"/>
              <a:t> </a:t>
            </a:r>
            <a:r>
              <a:rPr lang="en-US" dirty="0" err="1"/>
              <a:t>demodulacija</a:t>
            </a:r>
            <a:r>
              <a:rPr lang="en-US" dirty="0"/>
              <a:t> se </a:t>
            </a:r>
            <a:r>
              <a:rPr lang="en-US" dirty="0" err="1"/>
              <a:t>koristi</a:t>
            </a:r>
            <a:r>
              <a:rPr lang="en-US" dirty="0"/>
              <a:t> </a:t>
            </a:r>
            <a:r>
              <a:rPr lang="en-US" dirty="0" err="1"/>
              <a:t>na</a:t>
            </a:r>
            <a:r>
              <a:rPr lang="en-US" dirty="0"/>
              <a:t> </a:t>
            </a:r>
            <a:r>
              <a:rPr lang="en-US" dirty="0" err="1"/>
              <a:t>prijemnoj</a:t>
            </a:r>
            <a:r>
              <a:rPr lang="en-US" dirty="0"/>
              <a:t> </a:t>
            </a:r>
            <a:r>
              <a:rPr lang="en-US" dirty="0" err="1"/>
              <a:t>strani</a:t>
            </a:r>
            <a:r>
              <a:rPr lang="en-US" dirty="0"/>
              <a:t> </a:t>
            </a:r>
            <a:r>
              <a:rPr lang="en-US" dirty="0" err="1"/>
              <a:t>kako</a:t>
            </a:r>
            <a:r>
              <a:rPr lang="en-US" dirty="0"/>
              <a:t> bi se </a:t>
            </a:r>
            <a:r>
              <a:rPr lang="en-US" dirty="0" err="1"/>
              <a:t>izdvojile</a:t>
            </a:r>
            <a:r>
              <a:rPr lang="en-US" dirty="0"/>
              <a:t> </a:t>
            </a:r>
            <a:r>
              <a:rPr lang="en-US" dirty="0" err="1"/>
              <a:t>promjene</a:t>
            </a:r>
            <a:r>
              <a:rPr lang="en-US" dirty="0"/>
              <a:t> u </a:t>
            </a:r>
            <a:r>
              <a:rPr lang="en-US" dirty="0" err="1"/>
              <a:t>fazi</a:t>
            </a:r>
            <a:r>
              <a:rPr lang="en-US" dirty="0"/>
              <a:t> </a:t>
            </a:r>
            <a:r>
              <a:rPr lang="en-US" dirty="0" err="1"/>
              <a:t>moduliranog</a:t>
            </a:r>
            <a:r>
              <a:rPr lang="en-US" dirty="0"/>
              <a:t> </a:t>
            </a:r>
            <a:r>
              <a:rPr lang="en-US" dirty="0" err="1"/>
              <a:t>signala</a:t>
            </a:r>
            <a:r>
              <a:rPr lang="en-US" dirty="0"/>
              <a:t> </a:t>
            </a:r>
            <a:r>
              <a:rPr lang="en-US" dirty="0" err="1"/>
              <a:t>i</a:t>
            </a:r>
            <a:r>
              <a:rPr lang="en-US" dirty="0"/>
              <a:t> </a:t>
            </a:r>
            <a:r>
              <a:rPr lang="en-US" dirty="0" err="1"/>
              <a:t>dobile</a:t>
            </a:r>
            <a:r>
              <a:rPr lang="en-US" dirty="0"/>
              <a:t> </a:t>
            </a:r>
            <a:r>
              <a:rPr lang="en-US" dirty="0" err="1"/>
              <a:t>originalne</a:t>
            </a:r>
            <a:r>
              <a:rPr lang="en-US" dirty="0"/>
              <a:t> </a:t>
            </a:r>
            <a:r>
              <a:rPr lang="en-US" dirty="0" err="1"/>
              <a:t>informacije</a:t>
            </a:r>
            <a:r>
              <a:rPr lang="en-US" dirty="0"/>
              <a:t>. </a:t>
            </a:r>
          </a:p>
        </p:txBody>
      </p:sp>
      <p:pic>
        <p:nvPicPr>
          <p:cNvPr id="5" name="Picture 4">
            <a:extLst>
              <a:ext uri="{FF2B5EF4-FFF2-40B4-BE49-F238E27FC236}">
                <a16:creationId xmlns:a16="http://schemas.microsoft.com/office/drawing/2014/main" id="{98E48053-43AD-6E45-C0DE-C57B2E5A3F76}"/>
              </a:ext>
            </a:extLst>
          </p:cNvPr>
          <p:cNvPicPr>
            <a:picLocks noChangeAspect="1"/>
          </p:cNvPicPr>
          <p:nvPr/>
        </p:nvPicPr>
        <p:blipFill>
          <a:blip r:embed="rId2"/>
          <a:stretch>
            <a:fillRect/>
          </a:stretch>
        </p:blipFill>
        <p:spPr>
          <a:xfrm>
            <a:off x="7171764" y="127594"/>
            <a:ext cx="4849906" cy="2055312"/>
          </a:xfrm>
          <a:prstGeom prst="rect">
            <a:avLst/>
          </a:prstGeom>
        </p:spPr>
      </p:pic>
      <p:pic>
        <p:nvPicPr>
          <p:cNvPr id="9" name="Picture 8">
            <a:extLst>
              <a:ext uri="{FF2B5EF4-FFF2-40B4-BE49-F238E27FC236}">
                <a16:creationId xmlns:a16="http://schemas.microsoft.com/office/drawing/2014/main" id="{6D3B54BB-C65D-331A-0604-C72DED2641B4}"/>
              </a:ext>
            </a:extLst>
          </p:cNvPr>
          <p:cNvPicPr>
            <a:picLocks noChangeAspect="1"/>
          </p:cNvPicPr>
          <p:nvPr/>
        </p:nvPicPr>
        <p:blipFill>
          <a:blip r:embed="rId3"/>
          <a:stretch>
            <a:fillRect/>
          </a:stretch>
        </p:blipFill>
        <p:spPr>
          <a:xfrm>
            <a:off x="7171764" y="2377949"/>
            <a:ext cx="4849906" cy="1712016"/>
          </a:xfrm>
          <a:prstGeom prst="rect">
            <a:avLst/>
          </a:prstGeom>
        </p:spPr>
      </p:pic>
      <p:pic>
        <p:nvPicPr>
          <p:cNvPr id="11" name="Picture 10">
            <a:extLst>
              <a:ext uri="{FF2B5EF4-FFF2-40B4-BE49-F238E27FC236}">
                <a16:creationId xmlns:a16="http://schemas.microsoft.com/office/drawing/2014/main" id="{114590DA-AC07-357A-78E5-FDDF7FFD5E05}"/>
              </a:ext>
            </a:extLst>
          </p:cNvPr>
          <p:cNvPicPr>
            <a:picLocks noChangeAspect="1"/>
          </p:cNvPicPr>
          <p:nvPr/>
        </p:nvPicPr>
        <p:blipFill>
          <a:blip r:embed="rId4"/>
          <a:stretch>
            <a:fillRect/>
          </a:stretch>
        </p:blipFill>
        <p:spPr>
          <a:xfrm>
            <a:off x="7171764" y="4285008"/>
            <a:ext cx="4849906" cy="1898780"/>
          </a:xfrm>
          <a:prstGeom prst="rect">
            <a:avLst/>
          </a:prstGeom>
        </p:spPr>
      </p:pic>
    </p:spTree>
    <p:extLst>
      <p:ext uri="{BB962C8B-B14F-4D97-AF65-F5344CB8AC3E}">
        <p14:creationId xmlns:p14="http://schemas.microsoft.com/office/powerpoint/2010/main" val="3581534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0F3349-4587-DF47-0519-501093EF4456}"/>
              </a:ext>
            </a:extLst>
          </p:cNvPr>
          <p:cNvPicPr>
            <a:picLocks noChangeAspect="1"/>
          </p:cNvPicPr>
          <p:nvPr/>
        </p:nvPicPr>
        <p:blipFill>
          <a:blip r:embed="rId2"/>
          <a:stretch>
            <a:fillRect/>
          </a:stretch>
        </p:blipFill>
        <p:spPr>
          <a:xfrm>
            <a:off x="0" y="390197"/>
            <a:ext cx="12192000" cy="6077605"/>
          </a:xfrm>
          <a:prstGeom prst="rect">
            <a:avLst/>
          </a:prstGeom>
        </p:spPr>
      </p:pic>
    </p:spTree>
    <p:extLst>
      <p:ext uri="{BB962C8B-B14F-4D97-AF65-F5344CB8AC3E}">
        <p14:creationId xmlns:p14="http://schemas.microsoft.com/office/powerpoint/2010/main" val="2339203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6FAA91-18C0-9C89-469C-A8A41EB65822}"/>
              </a:ext>
            </a:extLst>
          </p:cNvPr>
          <p:cNvPicPr>
            <a:picLocks noChangeAspect="1"/>
          </p:cNvPicPr>
          <p:nvPr/>
        </p:nvPicPr>
        <p:blipFill>
          <a:blip r:embed="rId2"/>
          <a:stretch>
            <a:fillRect/>
          </a:stretch>
        </p:blipFill>
        <p:spPr>
          <a:xfrm>
            <a:off x="317241" y="276337"/>
            <a:ext cx="10512490" cy="5794094"/>
          </a:xfrm>
          <a:prstGeom prst="rect">
            <a:avLst/>
          </a:prstGeom>
        </p:spPr>
      </p:pic>
    </p:spTree>
    <p:extLst>
      <p:ext uri="{BB962C8B-B14F-4D97-AF65-F5344CB8AC3E}">
        <p14:creationId xmlns:p14="http://schemas.microsoft.com/office/powerpoint/2010/main" val="2861276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7472D1-21B9-760B-7840-82008F9FA563}"/>
              </a:ext>
            </a:extLst>
          </p:cNvPr>
          <p:cNvPicPr>
            <a:picLocks noChangeAspect="1"/>
          </p:cNvPicPr>
          <p:nvPr/>
        </p:nvPicPr>
        <p:blipFill>
          <a:blip r:embed="rId2"/>
          <a:stretch>
            <a:fillRect/>
          </a:stretch>
        </p:blipFill>
        <p:spPr>
          <a:xfrm>
            <a:off x="158621" y="68471"/>
            <a:ext cx="10974325" cy="6121791"/>
          </a:xfrm>
          <a:prstGeom prst="rect">
            <a:avLst/>
          </a:prstGeom>
        </p:spPr>
      </p:pic>
    </p:spTree>
    <p:extLst>
      <p:ext uri="{BB962C8B-B14F-4D97-AF65-F5344CB8AC3E}">
        <p14:creationId xmlns:p14="http://schemas.microsoft.com/office/powerpoint/2010/main" val="12745963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ECCA62-DC04-3E63-F7F8-6ADE17CB96D1}"/>
              </a:ext>
            </a:extLst>
          </p:cNvPr>
          <p:cNvPicPr>
            <a:picLocks noChangeAspect="1"/>
          </p:cNvPicPr>
          <p:nvPr/>
        </p:nvPicPr>
        <p:blipFill>
          <a:blip r:embed="rId2"/>
          <a:stretch>
            <a:fillRect/>
          </a:stretch>
        </p:blipFill>
        <p:spPr>
          <a:xfrm>
            <a:off x="233266" y="111445"/>
            <a:ext cx="10842171" cy="6047087"/>
          </a:xfrm>
          <a:prstGeom prst="rect">
            <a:avLst/>
          </a:prstGeom>
        </p:spPr>
      </p:pic>
    </p:spTree>
    <p:extLst>
      <p:ext uri="{BB962C8B-B14F-4D97-AF65-F5344CB8AC3E}">
        <p14:creationId xmlns:p14="http://schemas.microsoft.com/office/powerpoint/2010/main" val="1122509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E28742-6DA1-7962-C89B-1D457C88515E}"/>
              </a:ext>
            </a:extLst>
          </p:cNvPr>
          <p:cNvPicPr>
            <a:picLocks noChangeAspect="1"/>
          </p:cNvPicPr>
          <p:nvPr/>
        </p:nvPicPr>
        <p:blipFill>
          <a:blip r:embed="rId2"/>
          <a:stretch>
            <a:fillRect/>
          </a:stretch>
        </p:blipFill>
        <p:spPr>
          <a:xfrm>
            <a:off x="322729" y="279002"/>
            <a:ext cx="10300447" cy="5762488"/>
          </a:xfrm>
          <a:prstGeom prst="rect">
            <a:avLst/>
          </a:prstGeom>
        </p:spPr>
      </p:pic>
    </p:spTree>
    <p:extLst>
      <p:ext uri="{BB962C8B-B14F-4D97-AF65-F5344CB8AC3E}">
        <p14:creationId xmlns:p14="http://schemas.microsoft.com/office/powerpoint/2010/main" val="1859371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B39D31-F487-6DE3-AF9F-158C406DF9DD}"/>
              </a:ext>
            </a:extLst>
          </p:cNvPr>
          <p:cNvPicPr>
            <a:picLocks noChangeAspect="1"/>
          </p:cNvPicPr>
          <p:nvPr/>
        </p:nvPicPr>
        <p:blipFill>
          <a:blip r:embed="rId2"/>
          <a:stretch>
            <a:fillRect/>
          </a:stretch>
        </p:blipFill>
        <p:spPr>
          <a:xfrm>
            <a:off x="421340" y="292447"/>
            <a:ext cx="10479741" cy="5826606"/>
          </a:xfrm>
          <a:prstGeom prst="rect">
            <a:avLst/>
          </a:prstGeom>
        </p:spPr>
      </p:pic>
    </p:spTree>
    <p:extLst>
      <p:ext uri="{BB962C8B-B14F-4D97-AF65-F5344CB8AC3E}">
        <p14:creationId xmlns:p14="http://schemas.microsoft.com/office/powerpoint/2010/main" val="468709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66693D-F3F1-4199-E926-9350F70AF42B}"/>
              </a:ext>
            </a:extLst>
          </p:cNvPr>
          <p:cNvSpPr>
            <a:spLocks noGrp="1"/>
          </p:cNvSpPr>
          <p:nvPr>
            <p:ph type="title"/>
          </p:nvPr>
        </p:nvSpPr>
        <p:spPr/>
        <p:txBody>
          <a:bodyPr/>
          <a:lstStyle/>
          <a:p>
            <a:r>
              <a:rPr lang="en-US"/>
              <a:t>12 Satellite Signal Processing</a:t>
            </a:r>
          </a:p>
        </p:txBody>
      </p:sp>
    </p:spTree>
    <p:extLst>
      <p:ext uri="{BB962C8B-B14F-4D97-AF65-F5344CB8AC3E}">
        <p14:creationId xmlns:p14="http://schemas.microsoft.com/office/powerpoint/2010/main" val="3577617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A3CEA2-12B1-DB5A-B180-A30F29AE32D7}"/>
              </a:ext>
            </a:extLst>
          </p:cNvPr>
          <p:cNvPicPr>
            <a:picLocks noChangeAspect="1"/>
          </p:cNvPicPr>
          <p:nvPr/>
        </p:nvPicPr>
        <p:blipFill>
          <a:blip r:embed="rId2"/>
          <a:stretch>
            <a:fillRect/>
          </a:stretch>
        </p:blipFill>
        <p:spPr>
          <a:xfrm>
            <a:off x="502022" y="342319"/>
            <a:ext cx="10049435" cy="5567403"/>
          </a:xfrm>
          <a:prstGeom prst="rect">
            <a:avLst/>
          </a:prstGeom>
        </p:spPr>
      </p:pic>
    </p:spTree>
    <p:extLst>
      <p:ext uri="{BB962C8B-B14F-4D97-AF65-F5344CB8AC3E}">
        <p14:creationId xmlns:p14="http://schemas.microsoft.com/office/powerpoint/2010/main" val="19142772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A576F-0DCE-C73D-F245-29F42FA05774}"/>
              </a:ext>
            </a:extLst>
          </p:cNvPr>
          <p:cNvSpPr>
            <a:spLocks noGrp="1"/>
          </p:cNvSpPr>
          <p:nvPr>
            <p:ph type="title"/>
          </p:nvPr>
        </p:nvSpPr>
        <p:spPr/>
        <p:txBody>
          <a:bodyPr/>
          <a:lstStyle/>
          <a:p>
            <a:r>
              <a:rPr lang="hr-HR" err="1"/>
              <a:t>Modulation</a:t>
            </a:r>
            <a:r>
              <a:rPr lang="hr-HR"/>
              <a:t> </a:t>
            </a:r>
            <a:r>
              <a:rPr lang="hr-HR" err="1"/>
              <a:t>and</a:t>
            </a:r>
            <a:r>
              <a:rPr lang="hr-HR"/>
              <a:t> </a:t>
            </a:r>
            <a:r>
              <a:rPr lang="hr-HR" err="1"/>
              <a:t>Coding</a:t>
            </a:r>
            <a:endParaRPr lang="de-DE"/>
          </a:p>
        </p:txBody>
      </p:sp>
      <p:pic>
        <p:nvPicPr>
          <p:cNvPr id="3" name="Picture 2">
            <a:extLst>
              <a:ext uri="{FF2B5EF4-FFF2-40B4-BE49-F238E27FC236}">
                <a16:creationId xmlns:a16="http://schemas.microsoft.com/office/drawing/2014/main" id="{989DD8F6-6EC6-5913-683E-0262BC9700B1}"/>
              </a:ext>
            </a:extLst>
          </p:cNvPr>
          <p:cNvPicPr>
            <a:picLocks noChangeAspect="1"/>
          </p:cNvPicPr>
          <p:nvPr/>
        </p:nvPicPr>
        <p:blipFill>
          <a:blip r:embed="rId2"/>
          <a:stretch>
            <a:fillRect/>
          </a:stretch>
        </p:blipFill>
        <p:spPr>
          <a:xfrm>
            <a:off x="6422086" y="1800428"/>
            <a:ext cx="5160317" cy="2169593"/>
          </a:xfrm>
          <a:prstGeom prst="rect">
            <a:avLst/>
          </a:prstGeom>
        </p:spPr>
      </p:pic>
      <p:sp>
        <p:nvSpPr>
          <p:cNvPr id="5" name="TextBox 4">
            <a:extLst>
              <a:ext uri="{FF2B5EF4-FFF2-40B4-BE49-F238E27FC236}">
                <a16:creationId xmlns:a16="http://schemas.microsoft.com/office/drawing/2014/main" id="{2881D255-3AAC-A57A-99AD-5FFE211F08CA}"/>
              </a:ext>
            </a:extLst>
          </p:cNvPr>
          <p:cNvSpPr txBox="1"/>
          <p:nvPr/>
        </p:nvSpPr>
        <p:spPr>
          <a:xfrm>
            <a:off x="619327" y="1796193"/>
            <a:ext cx="5160317" cy="2800767"/>
          </a:xfrm>
          <a:prstGeom prst="rect">
            <a:avLst/>
          </a:prstGeom>
          <a:noFill/>
        </p:spPr>
        <p:txBody>
          <a:bodyPr wrap="square">
            <a:spAutoFit/>
          </a:bodyPr>
          <a:lstStyle/>
          <a:p>
            <a:pPr marL="285750" indent="-285750">
              <a:buFont typeface="Wingdings" panose="05000000000000000000" pitchFamily="2" charset="2"/>
              <a:buChar char="§"/>
            </a:pPr>
            <a:r>
              <a:rPr lang="en-US" sz="1600">
                <a:ea typeface="Tahoma" panose="020B0604030504040204" pitchFamily="34" charset="0"/>
                <a:cs typeface="Tahoma" panose="020B0604030504040204" pitchFamily="34" charset="0"/>
              </a:rPr>
              <a:t>Modulation is impressing the wanted data on a Radio Frequency (RF) carrier which is then conveyed over the satellite link and demodulated at the receiving terminal. </a:t>
            </a:r>
            <a:endParaRPr lang="hr-HR" sz="160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hr-HR" sz="1600">
                <a:ea typeface="Tahoma" panose="020B0604030504040204" pitchFamily="34" charset="0"/>
                <a:cs typeface="Tahoma" panose="020B0604030504040204" pitchFamily="34" charset="0"/>
              </a:rPr>
              <a:t>M</a:t>
            </a:r>
            <a:r>
              <a:rPr lang="en-US" sz="1600" err="1">
                <a:ea typeface="Tahoma" panose="020B0604030504040204" pitchFamily="34" charset="0"/>
                <a:cs typeface="Tahoma" panose="020B0604030504040204" pitchFamily="34" charset="0"/>
              </a:rPr>
              <a:t>odulation</a:t>
            </a:r>
            <a:r>
              <a:rPr lang="en-US" sz="1600">
                <a:ea typeface="Tahoma" panose="020B0604030504040204" pitchFamily="34" charset="0"/>
                <a:cs typeface="Tahoma" panose="020B0604030504040204" pitchFamily="34" charset="0"/>
              </a:rPr>
              <a:t> translates a baseband spectrum (in a lower frequency range) to a carrier spectrum (at a much higher frequency range).</a:t>
            </a:r>
            <a:endParaRPr lang="hr-HR" sz="1600">
              <a:ea typeface="Tahoma" panose="020B0604030504040204" pitchFamily="34" charset="0"/>
              <a:cs typeface="Tahoma" panose="020B0604030504040204" pitchFamily="34" charset="0"/>
            </a:endParaRPr>
          </a:p>
          <a:p>
            <a:pPr marL="285750" marR="0" indent="-285750" algn="l">
              <a:buFont typeface="Wingdings" panose="05000000000000000000" pitchFamily="2" charset="2"/>
              <a:buChar char="§"/>
            </a:pPr>
            <a:r>
              <a:rPr lang="en-US" sz="1600" b="0" i="0" u="none" strike="noStrike" baseline="0">
                <a:solidFill>
                  <a:srgbClr val="000000"/>
                </a:solidFill>
                <a:ea typeface="Tahoma" panose="020B0604030504040204" pitchFamily="34" charset="0"/>
                <a:cs typeface="Tahoma" panose="020B0604030504040204" pitchFamily="34" charset="0"/>
              </a:rPr>
              <a:t>In </a:t>
            </a:r>
            <a:r>
              <a:rPr lang="hr-HR" sz="1600" b="0" i="0" u="none" strike="noStrike" baseline="0" err="1">
                <a:solidFill>
                  <a:srgbClr val="000000"/>
                </a:solidFill>
                <a:ea typeface="Tahoma" panose="020B0604030504040204" pitchFamily="34" charset="0"/>
                <a:cs typeface="Tahoma" panose="020B0604030504040204" pitchFamily="34" charset="0"/>
              </a:rPr>
              <a:t>the</a:t>
            </a:r>
            <a:r>
              <a:rPr lang="hr-HR" sz="1600" b="0" i="0" u="none" strike="noStrike" baseline="0">
                <a:solidFill>
                  <a:srgbClr val="000000"/>
                </a:solidFill>
                <a:ea typeface="Tahoma" panose="020B0604030504040204" pitchFamily="34" charset="0"/>
                <a:cs typeface="Tahoma" panose="020B0604030504040204" pitchFamily="34" charset="0"/>
              </a:rPr>
              <a:t> </a:t>
            </a:r>
            <a:r>
              <a:rPr lang="en-US" sz="1600" b="0" i="0" u="none" strike="noStrike" baseline="0">
                <a:solidFill>
                  <a:srgbClr val="000000"/>
                </a:solidFill>
                <a:ea typeface="Tahoma" panose="020B0604030504040204" pitchFamily="34" charset="0"/>
                <a:cs typeface="Tahoma" panose="020B0604030504040204" pitchFamily="34" charset="0"/>
              </a:rPr>
              <a:t>modulation process, one or more parameters of the auxiliary signal is changed. </a:t>
            </a:r>
            <a:r>
              <a:rPr lang="en-US" sz="1600" b="1" i="0" u="none" strike="noStrike" baseline="0">
                <a:solidFill>
                  <a:srgbClr val="000000"/>
                </a:solidFill>
                <a:ea typeface="Tahoma" panose="020B0604030504040204" pitchFamily="34" charset="0"/>
                <a:cs typeface="Tahoma" panose="020B0604030504040204" pitchFamily="34" charset="0"/>
              </a:rPr>
              <a:t>The auxiliary signal is called the carrier</a:t>
            </a:r>
            <a:r>
              <a:rPr lang="en-US" sz="1600" b="0" i="0" u="none" strike="noStrike" baseline="0">
                <a:solidFill>
                  <a:srgbClr val="000000"/>
                </a:solidFill>
                <a:ea typeface="Tahoma" panose="020B0604030504040204" pitchFamily="34" charset="0"/>
                <a:cs typeface="Tahoma" panose="020B0604030504040204" pitchFamily="34" charset="0"/>
              </a:rPr>
              <a:t>. </a:t>
            </a:r>
          </a:p>
          <a:p>
            <a:pPr marL="285750" marR="0" indent="-285750" algn="l">
              <a:buFont typeface="Wingdings" panose="05000000000000000000" pitchFamily="2" charset="2"/>
              <a:buChar char="§"/>
            </a:pPr>
            <a:r>
              <a:rPr lang="hr-HR" sz="1600" b="0" i="0" u="none" strike="noStrike" baseline="0" err="1">
                <a:solidFill>
                  <a:srgbClr val="000000"/>
                </a:solidFill>
                <a:ea typeface="Tahoma" panose="020B0604030504040204" pitchFamily="34" charset="0"/>
                <a:cs typeface="Tahoma" panose="020B0604030504040204" pitchFamily="34" charset="0"/>
              </a:rPr>
              <a:t>The</a:t>
            </a:r>
            <a:r>
              <a:rPr lang="hr-HR" sz="1600" b="0" i="0" u="none" strike="noStrike" baseline="0">
                <a:solidFill>
                  <a:srgbClr val="000000"/>
                </a:solidFill>
                <a:ea typeface="Tahoma" panose="020B0604030504040204" pitchFamily="34" charset="0"/>
                <a:cs typeface="Tahoma" panose="020B0604030504040204" pitchFamily="34" charset="0"/>
              </a:rPr>
              <a:t> signal</a:t>
            </a:r>
            <a:r>
              <a:rPr lang="en-US" sz="1600" b="0" i="0" u="none" strike="noStrike" baseline="0">
                <a:solidFill>
                  <a:srgbClr val="000000"/>
                </a:solidFill>
                <a:ea typeface="Tahoma" panose="020B0604030504040204" pitchFamily="34" charset="0"/>
                <a:cs typeface="Tahoma" panose="020B0604030504040204" pitchFamily="34" charset="0"/>
              </a:rPr>
              <a:t> which contains the information is called the modulation signal</a:t>
            </a:r>
            <a:endParaRPr lang="en-US" sz="160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73872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err="1">
                <a:latin typeface="Arial" panose="020B0604020202020204" pitchFamily="34" charset="0"/>
                <a:cs typeface="Arial" panose="020B0604020202020204" pitchFamily="34" charset="0"/>
              </a:rPr>
              <a:t>Modulation</a:t>
            </a:r>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86BE8FF-3D0A-F7E6-AEDA-AA34E36E7124}"/>
              </a:ext>
            </a:extLst>
          </p:cNvPr>
          <p:cNvSpPr txBox="1"/>
          <p:nvPr/>
        </p:nvSpPr>
        <p:spPr>
          <a:xfrm>
            <a:off x="617622" y="1798721"/>
            <a:ext cx="5486400" cy="1569660"/>
          </a:xfrm>
          <a:prstGeom prst="rect">
            <a:avLst/>
          </a:prstGeom>
          <a:noFill/>
        </p:spPr>
        <p:txBody>
          <a:bodyPr wrap="square">
            <a:spAutoFit/>
          </a:bodyPr>
          <a:lstStyle>
            <a:defPPr>
              <a:defRPr lang="en-US"/>
            </a:defPPr>
            <a:lvl1pPr marL="285750" indent="-285750">
              <a:buFont typeface="Wingdings" panose="05000000000000000000" pitchFamily="2" charset="2"/>
              <a:buChar char="§"/>
              <a:defRPr sz="1600">
                <a:ea typeface="Tahoma" panose="020B0604030504040204" pitchFamily="34" charset="0"/>
                <a:cs typeface="Tahoma" panose="020B0604030504040204" pitchFamily="34" charset="0"/>
              </a:defRPr>
            </a:lvl1pPr>
          </a:lstStyle>
          <a:p>
            <a:pPr marL="0" indent="0">
              <a:buNone/>
            </a:pPr>
            <a:r>
              <a:rPr lang="en-US"/>
              <a:t>Most communications systems optimize efficiencies in system designs, including spectral, power, and cost. </a:t>
            </a:r>
          </a:p>
          <a:p>
            <a:endParaRPr lang="en-US"/>
          </a:p>
          <a:p>
            <a:pPr marL="0" indent="0">
              <a:buNone/>
            </a:pPr>
            <a:r>
              <a:rPr lang="en-US"/>
              <a:t>The selection of modulation schemes for satellite communications depends on the communication channels, hardware limitations, and data throughput requirements.</a:t>
            </a:r>
          </a:p>
        </p:txBody>
      </p:sp>
      <p:pic>
        <p:nvPicPr>
          <p:cNvPr id="5" name="Picture 4">
            <a:extLst>
              <a:ext uri="{FF2B5EF4-FFF2-40B4-BE49-F238E27FC236}">
                <a16:creationId xmlns:a16="http://schemas.microsoft.com/office/drawing/2014/main" id="{DB9CA32E-ACF5-2A7F-67CE-DDBD2B4DF4CD}"/>
              </a:ext>
            </a:extLst>
          </p:cNvPr>
          <p:cNvPicPr>
            <a:picLocks noChangeAspect="1"/>
          </p:cNvPicPr>
          <p:nvPr/>
        </p:nvPicPr>
        <p:blipFill>
          <a:blip r:embed="rId2"/>
          <a:stretch>
            <a:fillRect/>
          </a:stretch>
        </p:blipFill>
        <p:spPr>
          <a:xfrm>
            <a:off x="2814498" y="3779715"/>
            <a:ext cx="6578154" cy="2066723"/>
          </a:xfrm>
          <a:prstGeom prst="rect">
            <a:avLst/>
          </a:prstGeom>
        </p:spPr>
      </p:pic>
    </p:spTree>
    <p:extLst>
      <p:ext uri="{BB962C8B-B14F-4D97-AF65-F5344CB8AC3E}">
        <p14:creationId xmlns:p14="http://schemas.microsoft.com/office/powerpoint/2010/main" val="3050711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err="1">
                <a:latin typeface="Arial" panose="020B0604020202020204" pitchFamily="34" charset="0"/>
                <a:cs typeface="Arial" panose="020B0604020202020204" pitchFamily="34" charset="0"/>
              </a:rPr>
              <a:t>Modulation</a:t>
            </a:r>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104BB28-9C0E-9455-7B57-D2FCEB9AFD66}"/>
              </a:ext>
            </a:extLst>
          </p:cNvPr>
          <p:cNvSpPr txBox="1"/>
          <p:nvPr/>
        </p:nvSpPr>
        <p:spPr>
          <a:xfrm>
            <a:off x="609600" y="1790700"/>
            <a:ext cx="10972800" cy="1077218"/>
          </a:xfrm>
          <a:prstGeom prst="rect">
            <a:avLst/>
          </a:prstGeom>
          <a:noFill/>
        </p:spPr>
        <p:txBody>
          <a:bodyPr wrap="square">
            <a:spAutoFit/>
          </a:bodyPr>
          <a:lstStyle>
            <a:defPPr>
              <a:defRPr lang="en-US"/>
            </a:defPPr>
            <a:lvl1pPr indent="0">
              <a:buFont typeface="Wingdings" panose="05000000000000000000" pitchFamily="2" charset="2"/>
              <a:buNone/>
              <a:defRPr sz="1600">
                <a:ea typeface="Tahoma" panose="020B0604030504040204" pitchFamily="34" charset="0"/>
                <a:cs typeface="Tahoma" panose="020B0604030504040204" pitchFamily="34" charset="0"/>
              </a:defRPr>
            </a:lvl1pPr>
          </a:lstStyle>
          <a:p>
            <a:r>
              <a:rPr lang="de-DE"/>
              <a:t>The</a:t>
            </a:r>
            <a:r>
              <a:rPr lang="hr-HR"/>
              <a:t> </a:t>
            </a:r>
            <a:r>
              <a:rPr lang="de-DE"/>
              <a:t>main</a:t>
            </a:r>
            <a:r>
              <a:rPr lang="hr-HR"/>
              <a:t> </a:t>
            </a:r>
            <a:r>
              <a:rPr lang="de-DE"/>
              <a:t>function</a:t>
            </a:r>
            <a:r>
              <a:rPr lang="hr-HR"/>
              <a:t> </a:t>
            </a:r>
            <a:r>
              <a:rPr lang="de-DE"/>
              <a:t>of</a:t>
            </a:r>
            <a:r>
              <a:rPr lang="hr-HR"/>
              <a:t> </a:t>
            </a:r>
            <a:r>
              <a:rPr lang="de-DE"/>
              <a:t>modulation</a:t>
            </a:r>
            <a:r>
              <a:rPr lang="hr-HR"/>
              <a:t> </a:t>
            </a:r>
            <a:r>
              <a:rPr lang="de-DE"/>
              <a:t>is</a:t>
            </a:r>
            <a:r>
              <a:rPr lang="hr-HR"/>
              <a:t> </a:t>
            </a:r>
            <a:r>
              <a:rPr lang="de-DE"/>
              <a:t>transforming</a:t>
            </a:r>
            <a:r>
              <a:rPr lang="hr-HR"/>
              <a:t> </a:t>
            </a:r>
            <a:r>
              <a:rPr lang="de-DE"/>
              <a:t>the</a:t>
            </a:r>
            <a:r>
              <a:rPr lang="hr-HR"/>
              <a:t> </a:t>
            </a:r>
            <a:r>
              <a:rPr lang="de-DE"/>
              <a:t>‘information’</a:t>
            </a:r>
            <a:r>
              <a:rPr lang="hr-HR"/>
              <a:t> </a:t>
            </a:r>
            <a:r>
              <a:rPr lang="de-DE"/>
              <a:t>into</a:t>
            </a:r>
            <a:r>
              <a:rPr lang="hr-HR"/>
              <a:t> </a:t>
            </a:r>
            <a:r>
              <a:rPr lang="de-DE"/>
              <a:t>a</a:t>
            </a:r>
            <a:r>
              <a:rPr lang="hr-HR"/>
              <a:t> </a:t>
            </a:r>
            <a:r>
              <a:rPr lang="de-DE"/>
              <a:t>radio</a:t>
            </a:r>
            <a:r>
              <a:rPr lang="hr-HR"/>
              <a:t> </a:t>
            </a:r>
            <a:r>
              <a:rPr lang="de-DE"/>
              <a:t>signal</a:t>
            </a:r>
            <a:r>
              <a:rPr lang="hr-HR"/>
              <a:t> </a:t>
            </a:r>
            <a:r>
              <a:rPr lang="de-DE"/>
              <a:t>for</a:t>
            </a:r>
            <a:r>
              <a:rPr lang="hr-HR"/>
              <a:t> </a:t>
            </a:r>
            <a:r>
              <a:rPr lang="de-DE"/>
              <a:t>transmission</a:t>
            </a:r>
            <a:r>
              <a:rPr lang="hr-HR"/>
              <a:t> </a:t>
            </a:r>
            <a:r>
              <a:rPr lang="de-DE"/>
              <a:t>and,</a:t>
            </a:r>
            <a:r>
              <a:rPr lang="hr-HR"/>
              <a:t> </a:t>
            </a:r>
            <a:r>
              <a:rPr lang="de-DE"/>
              <a:t>together</a:t>
            </a:r>
            <a:r>
              <a:rPr lang="hr-HR"/>
              <a:t> </a:t>
            </a:r>
            <a:r>
              <a:rPr lang="de-DE"/>
              <a:t>with</a:t>
            </a:r>
            <a:r>
              <a:rPr lang="hr-HR"/>
              <a:t> </a:t>
            </a:r>
            <a:r>
              <a:rPr lang="de-DE"/>
              <a:t>the</a:t>
            </a:r>
            <a:r>
              <a:rPr lang="hr-HR"/>
              <a:t> </a:t>
            </a:r>
            <a:r>
              <a:rPr lang="de-DE"/>
              <a:t>codi</a:t>
            </a:r>
            <a:r>
              <a:rPr lang="hr-HR"/>
              <a:t>ng</a:t>
            </a:r>
            <a:r>
              <a:rPr lang="de-DE"/>
              <a:t>,</a:t>
            </a:r>
            <a:r>
              <a:rPr lang="hr-HR"/>
              <a:t> determining </a:t>
            </a:r>
            <a:r>
              <a:rPr lang="de-DE"/>
              <a:t>the</a:t>
            </a:r>
            <a:r>
              <a:rPr lang="hr-HR"/>
              <a:t> </a:t>
            </a:r>
            <a:r>
              <a:rPr lang="de-DE"/>
              <a:t>bandwidth</a:t>
            </a:r>
            <a:r>
              <a:rPr lang="hr-HR"/>
              <a:t> </a:t>
            </a:r>
            <a:r>
              <a:rPr lang="de-DE"/>
              <a:t>(BW)</a:t>
            </a:r>
            <a:r>
              <a:rPr lang="hr-HR"/>
              <a:t> </a:t>
            </a:r>
            <a:r>
              <a:rPr lang="de-DE"/>
              <a:t>to</a:t>
            </a:r>
            <a:r>
              <a:rPr lang="hr-HR"/>
              <a:t> </a:t>
            </a:r>
            <a:r>
              <a:rPr lang="de-DE"/>
              <a:t>be</a:t>
            </a:r>
            <a:r>
              <a:rPr lang="hr-HR"/>
              <a:t> </a:t>
            </a:r>
            <a:r>
              <a:rPr lang="de-DE"/>
              <a:t>occupied</a:t>
            </a:r>
            <a:r>
              <a:rPr lang="hr-HR"/>
              <a:t> </a:t>
            </a:r>
            <a:r>
              <a:rPr lang="de-DE"/>
              <a:t>in</a:t>
            </a:r>
            <a:r>
              <a:rPr lang="hr-HR"/>
              <a:t> </a:t>
            </a:r>
            <a:r>
              <a:rPr lang="de-DE"/>
              <a:t>the</a:t>
            </a:r>
            <a:r>
              <a:rPr lang="hr-HR"/>
              <a:t> </a:t>
            </a:r>
            <a:r>
              <a:rPr lang="de-DE"/>
              <a:t>satellite.</a:t>
            </a:r>
            <a:endParaRPr lang="hr-HR"/>
          </a:p>
          <a:p>
            <a:endParaRPr lang="hr-HR"/>
          </a:p>
          <a:p>
            <a:endParaRPr lang="de-DE"/>
          </a:p>
        </p:txBody>
      </p:sp>
      <p:pic>
        <p:nvPicPr>
          <p:cNvPr id="3" name="Picture 2">
            <a:extLst>
              <a:ext uri="{FF2B5EF4-FFF2-40B4-BE49-F238E27FC236}">
                <a16:creationId xmlns:a16="http://schemas.microsoft.com/office/drawing/2014/main" id="{CE26B082-FBD6-C3F7-52E5-AC8A0ED9666E}"/>
              </a:ext>
            </a:extLst>
          </p:cNvPr>
          <p:cNvPicPr>
            <a:picLocks noChangeAspect="1"/>
          </p:cNvPicPr>
          <p:nvPr/>
        </p:nvPicPr>
        <p:blipFill>
          <a:blip r:embed="rId2"/>
          <a:stretch>
            <a:fillRect/>
          </a:stretch>
        </p:blipFill>
        <p:spPr>
          <a:xfrm>
            <a:off x="3934372" y="3092506"/>
            <a:ext cx="4334632" cy="3164098"/>
          </a:xfrm>
          <a:prstGeom prst="rect">
            <a:avLst/>
          </a:prstGeom>
        </p:spPr>
      </p:pic>
    </p:spTree>
    <p:extLst>
      <p:ext uri="{BB962C8B-B14F-4D97-AF65-F5344CB8AC3E}">
        <p14:creationId xmlns:p14="http://schemas.microsoft.com/office/powerpoint/2010/main" val="2632540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latin typeface="Arial" panose="020B0604020202020204" pitchFamily="34" charset="0"/>
                <a:cs typeface="Arial" panose="020B0604020202020204" pitchFamily="34" charset="0"/>
              </a:rPr>
              <a:t>Digital Modulation Types</a:t>
            </a:r>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6AB7CCA-F37D-2425-42CC-4A6E370B7DA5}"/>
              </a:ext>
            </a:extLst>
          </p:cNvPr>
          <p:cNvSpPr txBox="1"/>
          <p:nvPr/>
        </p:nvSpPr>
        <p:spPr>
          <a:xfrm>
            <a:off x="1455885" y="3905935"/>
            <a:ext cx="4640115" cy="369332"/>
          </a:xfrm>
          <a:prstGeom prst="rect">
            <a:avLst/>
          </a:prstGeom>
          <a:noFill/>
        </p:spPr>
        <p:txBody>
          <a:bodyPr wrap="square">
            <a:spAutoFit/>
          </a:bodyPr>
          <a:lstStyle>
            <a:defPPr>
              <a:defRPr lang="en-US"/>
            </a:defPPr>
            <a:lvl1pPr indent="0">
              <a:buFont typeface="Wingdings" panose="05000000000000000000" pitchFamily="2" charset="2"/>
              <a:buNone/>
              <a:defRPr sz="1600">
                <a:ea typeface="Tahoma" panose="020B0604030504040204" pitchFamily="34" charset="0"/>
                <a:cs typeface="Tahoma" panose="020B0604030504040204" pitchFamily="34" charset="0"/>
              </a:defRPr>
            </a:lvl1pPr>
          </a:lstStyle>
          <a:p>
            <a:r>
              <a:rPr lang="de-DE"/>
              <a:t>PSK – Phase Shift Keying</a:t>
            </a:r>
          </a:p>
        </p:txBody>
      </p:sp>
      <p:pic>
        <p:nvPicPr>
          <p:cNvPr id="8" name="Picture 7">
            <a:extLst>
              <a:ext uri="{FF2B5EF4-FFF2-40B4-BE49-F238E27FC236}">
                <a16:creationId xmlns:a16="http://schemas.microsoft.com/office/drawing/2014/main" id="{A0D88EA9-B0E5-CEDF-A7EE-FC31ED821B21}"/>
              </a:ext>
            </a:extLst>
          </p:cNvPr>
          <p:cNvPicPr>
            <a:picLocks noChangeAspect="1"/>
          </p:cNvPicPr>
          <p:nvPr/>
        </p:nvPicPr>
        <p:blipFill>
          <a:blip r:embed="rId2"/>
          <a:stretch>
            <a:fillRect/>
          </a:stretch>
        </p:blipFill>
        <p:spPr>
          <a:xfrm>
            <a:off x="6579392" y="1790700"/>
            <a:ext cx="4031587" cy="4469376"/>
          </a:xfrm>
          <a:prstGeom prst="rect">
            <a:avLst/>
          </a:prstGeom>
        </p:spPr>
      </p:pic>
      <p:sp>
        <p:nvSpPr>
          <p:cNvPr id="4" name="TextBox 3">
            <a:extLst>
              <a:ext uri="{FF2B5EF4-FFF2-40B4-BE49-F238E27FC236}">
                <a16:creationId xmlns:a16="http://schemas.microsoft.com/office/drawing/2014/main" id="{A1EDAC7D-7E2B-CB21-1B79-72E0B7E6D218}"/>
              </a:ext>
            </a:extLst>
          </p:cNvPr>
          <p:cNvSpPr txBox="1"/>
          <p:nvPr/>
        </p:nvSpPr>
        <p:spPr>
          <a:xfrm>
            <a:off x="617621" y="1806742"/>
            <a:ext cx="4775200" cy="1077218"/>
          </a:xfrm>
          <a:prstGeom prst="rect">
            <a:avLst/>
          </a:prstGeom>
          <a:noFill/>
        </p:spPr>
        <p:txBody>
          <a:bodyPr wrap="square">
            <a:spAutoFit/>
          </a:bodyPr>
          <a:lstStyle>
            <a:defPPr>
              <a:defRPr lang="en-US"/>
            </a:defPPr>
            <a:lvl1pPr indent="0">
              <a:buFont typeface="Wingdings" panose="05000000000000000000" pitchFamily="2" charset="2"/>
              <a:buNone/>
              <a:defRPr sz="1600">
                <a:ea typeface="Tahoma" panose="020B0604030504040204" pitchFamily="34" charset="0"/>
                <a:cs typeface="Tahoma" panose="020B0604030504040204" pitchFamily="34" charset="0"/>
              </a:defRPr>
            </a:lvl1pPr>
          </a:lstStyle>
          <a:p>
            <a:r>
              <a:rPr lang="en-US"/>
              <a:t>The difference between analog and digital modulations is in the modulation signal. </a:t>
            </a:r>
          </a:p>
          <a:p>
            <a:r>
              <a:rPr lang="en-US"/>
              <a:t>With digital modulations, the modulation signal is either “0” or “1”. </a:t>
            </a:r>
          </a:p>
        </p:txBody>
      </p:sp>
    </p:spTree>
    <p:extLst>
      <p:ext uri="{BB962C8B-B14F-4D97-AF65-F5344CB8AC3E}">
        <p14:creationId xmlns:p14="http://schemas.microsoft.com/office/powerpoint/2010/main" val="19117731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latin typeface="Arial" panose="020B0604020202020204" pitchFamily="34" charset="0"/>
                <a:cs typeface="Arial" panose="020B0604020202020204" pitchFamily="34" charset="0"/>
              </a:rPr>
              <a:t>Digital </a:t>
            </a:r>
            <a:r>
              <a:rPr lang="hr-HR" err="1">
                <a:latin typeface="Arial" panose="020B0604020202020204" pitchFamily="34" charset="0"/>
                <a:cs typeface="Arial" panose="020B0604020202020204" pitchFamily="34" charset="0"/>
              </a:rPr>
              <a:t>Modulation</a:t>
            </a:r>
            <a:endParaRPr lang="en-US">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F062AB1-DBF8-BFB1-EB8B-4E4B9B00B5E6}"/>
              </a:ext>
            </a:extLst>
          </p:cNvPr>
          <p:cNvPicPr>
            <a:picLocks noChangeAspect="1"/>
          </p:cNvPicPr>
          <p:nvPr/>
        </p:nvPicPr>
        <p:blipFill>
          <a:blip r:embed="rId2"/>
          <a:stretch>
            <a:fillRect/>
          </a:stretch>
        </p:blipFill>
        <p:spPr>
          <a:xfrm>
            <a:off x="7543800" y="1790195"/>
            <a:ext cx="3222948" cy="4332878"/>
          </a:xfrm>
          <a:prstGeom prst="rect">
            <a:avLst/>
          </a:prstGeom>
        </p:spPr>
      </p:pic>
      <p:sp>
        <p:nvSpPr>
          <p:cNvPr id="6" name="TextBox 5">
            <a:extLst>
              <a:ext uri="{FF2B5EF4-FFF2-40B4-BE49-F238E27FC236}">
                <a16:creationId xmlns:a16="http://schemas.microsoft.com/office/drawing/2014/main" id="{91C8372F-1206-FC9F-3C32-6A95E056121D}"/>
              </a:ext>
            </a:extLst>
          </p:cNvPr>
          <p:cNvSpPr txBox="1"/>
          <p:nvPr/>
        </p:nvSpPr>
        <p:spPr>
          <a:xfrm>
            <a:off x="1518385" y="2219913"/>
            <a:ext cx="3222948" cy="369332"/>
          </a:xfrm>
          <a:prstGeom prst="rect">
            <a:avLst/>
          </a:prstGeom>
          <a:noFill/>
        </p:spPr>
        <p:txBody>
          <a:bodyPr wrap="square">
            <a:spAutoFit/>
          </a:bodyPr>
          <a:lstStyle>
            <a:defPPr>
              <a:defRPr lang="en-US"/>
            </a:defPPr>
            <a:lvl1pPr indent="0">
              <a:buFont typeface="Wingdings" panose="05000000000000000000" pitchFamily="2" charset="2"/>
              <a:buNone/>
              <a:defRPr sz="1600">
                <a:ea typeface="Tahoma" panose="020B0604030504040204" pitchFamily="34" charset="0"/>
                <a:cs typeface="Tahoma" panose="020B0604030504040204" pitchFamily="34" charset="0"/>
              </a:defRPr>
            </a:lvl1pPr>
          </a:lstStyle>
          <a:p>
            <a:r>
              <a:rPr lang="de-DE"/>
              <a:t>ASK–Amplitude Shift Keying </a:t>
            </a:r>
          </a:p>
        </p:txBody>
      </p:sp>
      <p:sp>
        <p:nvSpPr>
          <p:cNvPr id="5" name="TextBox 4">
            <a:extLst>
              <a:ext uri="{FF2B5EF4-FFF2-40B4-BE49-F238E27FC236}">
                <a16:creationId xmlns:a16="http://schemas.microsoft.com/office/drawing/2014/main" id="{CF5200DC-C52B-FCF4-026D-B4A0B26A38FD}"/>
              </a:ext>
            </a:extLst>
          </p:cNvPr>
          <p:cNvSpPr txBox="1"/>
          <p:nvPr/>
        </p:nvSpPr>
        <p:spPr>
          <a:xfrm>
            <a:off x="609599" y="3429000"/>
            <a:ext cx="5486401" cy="1569660"/>
          </a:xfrm>
          <a:prstGeom prst="rect">
            <a:avLst/>
          </a:prstGeom>
          <a:noFill/>
        </p:spPr>
        <p:txBody>
          <a:bodyPr wrap="square">
            <a:spAutoFit/>
          </a:bodyPr>
          <a:lstStyle>
            <a:defPPr>
              <a:defRPr lang="en-US"/>
            </a:defPPr>
            <a:lvl1pPr indent="0">
              <a:buFont typeface="Wingdings" panose="05000000000000000000" pitchFamily="2" charset="2"/>
              <a:buNone/>
              <a:defRPr sz="1600">
                <a:ea typeface="Tahoma" panose="020B0604030504040204" pitchFamily="34" charset="0"/>
                <a:cs typeface="Tahoma" panose="020B0604030504040204" pitchFamily="34" charset="0"/>
              </a:defRPr>
            </a:lvl1pPr>
          </a:lstStyle>
          <a:p>
            <a:r>
              <a:rPr lang="en-US"/>
              <a:t>Ideal ASK has </a:t>
            </a:r>
            <a:r>
              <a:rPr lang="hr-HR"/>
              <a:t>an </a:t>
            </a:r>
            <a:r>
              <a:rPr lang="en-US"/>
              <a:t>infinitive spectrum. It is therefore necessary to shape pulses to narrow the frequency bandwidth.</a:t>
            </a:r>
          </a:p>
          <a:p>
            <a:r>
              <a:rPr lang="en-US"/>
              <a:t>Disadvantage of ASK modulation is that S/N ratio is not same for “1” and for “0”. It also needs different powers for those two states.</a:t>
            </a:r>
          </a:p>
          <a:p>
            <a:r>
              <a:rPr lang="hr-HR"/>
              <a:t>A break</a:t>
            </a:r>
            <a:r>
              <a:rPr lang="en-US"/>
              <a:t> in communication is read as “0”.</a:t>
            </a:r>
            <a:endParaRPr lang="de-DE"/>
          </a:p>
        </p:txBody>
      </p:sp>
    </p:spTree>
    <p:extLst>
      <p:ext uri="{BB962C8B-B14F-4D97-AF65-F5344CB8AC3E}">
        <p14:creationId xmlns:p14="http://schemas.microsoft.com/office/powerpoint/2010/main" val="19581837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latin typeface="Arial" panose="020B0604020202020204" pitchFamily="34" charset="0"/>
                <a:cs typeface="Arial" panose="020B0604020202020204" pitchFamily="34" charset="0"/>
              </a:rPr>
              <a:t>Digital </a:t>
            </a:r>
            <a:r>
              <a:rPr lang="hr-HR" err="1">
                <a:latin typeface="Arial" panose="020B0604020202020204" pitchFamily="34" charset="0"/>
                <a:cs typeface="Arial" panose="020B0604020202020204" pitchFamily="34" charset="0"/>
              </a:rPr>
              <a:t>Modulation</a:t>
            </a:r>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F5200DC-C52B-FCF4-026D-B4A0B26A38FD}"/>
              </a:ext>
            </a:extLst>
          </p:cNvPr>
          <p:cNvSpPr txBox="1"/>
          <p:nvPr/>
        </p:nvSpPr>
        <p:spPr>
          <a:xfrm>
            <a:off x="609600" y="1790700"/>
            <a:ext cx="3962400" cy="2308324"/>
          </a:xfrm>
          <a:prstGeom prst="rect">
            <a:avLst/>
          </a:prstGeom>
          <a:noFill/>
        </p:spPr>
        <p:txBody>
          <a:bodyPr wrap="square">
            <a:spAutoFit/>
          </a:bodyPr>
          <a:lstStyle>
            <a:defPPr>
              <a:defRPr lang="en-US"/>
            </a:defPPr>
            <a:lvl1pPr indent="0">
              <a:buFont typeface="Wingdings" panose="05000000000000000000" pitchFamily="2" charset="2"/>
              <a:buNone/>
              <a:defRPr sz="1600">
                <a:ea typeface="Tahoma" panose="020B0604030504040204" pitchFamily="34" charset="0"/>
                <a:cs typeface="Tahoma" panose="020B0604030504040204" pitchFamily="34" charset="0"/>
              </a:defRPr>
            </a:lvl1pPr>
          </a:lstStyle>
          <a:p>
            <a:pPr marL="285750" indent="-285750">
              <a:buFont typeface="Wingdings" panose="05000000000000000000" pitchFamily="2" charset="2"/>
              <a:buChar char="§"/>
            </a:pPr>
            <a:r>
              <a:rPr lang="en-US"/>
              <a:t>BPSK is resilient to interference but has </a:t>
            </a:r>
            <a:r>
              <a:rPr lang="hr-HR"/>
              <a:t>a </a:t>
            </a:r>
            <a:r>
              <a:rPr lang="en-US"/>
              <a:t>small spectral efficiency. </a:t>
            </a:r>
          </a:p>
          <a:p>
            <a:pPr marL="285750" indent="-285750">
              <a:buFont typeface="Wingdings" panose="05000000000000000000" pitchFamily="2" charset="2"/>
              <a:buChar char="§"/>
            </a:pPr>
            <a:r>
              <a:rPr lang="en-US"/>
              <a:t>Each state of QPSK requires two bits while BPSK requires one bit. </a:t>
            </a:r>
          </a:p>
          <a:p>
            <a:pPr marL="285750" indent="-285750">
              <a:buFont typeface="Wingdings" panose="05000000000000000000" pitchFamily="2" charset="2"/>
              <a:buChar char="§"/>
            </a:pPr>
            <a:r>
              <a:rPr lang="en-US"/>
              <a:t>QPSK demands more memory, and the possibility of error is higher. Spectral efficiency is higher, that is, it is possible to transmit two times more information in a communication channel. </a:t>
            </a:r>
          </a:p>
        </p:txBody>
      </p:sp>
      <p:pic>
        <p:nvPicPr>
          <p:cNvPr id="7" name="Picture 6">
            <a:extLst>
              <a:ext uri="{FF2B5EF4-FFF2-40B4-BE49-F238E27FC236}">
                <a16:creationId xmlns:a16="http://schemas.microsoft.com/office/drawing/2014/main" id="{CA8A969E-4EA9-9605-AD98-47F3FA16B413}"/>
              </a:ext>
            </a:extLst>
          </p:cNvPr>
          <p:cNvPicPr>
            <a:picLocks noChangeAspect="1"/>
          </p:cNvPicPr>
          <p:nvPr/>
        </p:nvPicPr>
        <p:blipFill>
          <a:blip r:embed="rId2"/>
          <a:stretch>
            <a:fillRect/>
          </a:stretch>
        </p:blipFill>
        <p:spPr>
          <a:xfrm>
            <a:off x="5932789" y="1794961"/>
            <a:ext cx="5649611" cy="2197917"/>
          </a:xfrm>
          <a:prstGeom prst="rect">
            <a:avLst/>
          </a:prstGeom>
        </p:spPr>
      </p:pic>
    </p:spTree>
    <p:extLst>
      <p:ext uri="{BB962C8B-B14F-4D97-AF65-F5344CB8AC3E}">
        <p14:creationId xmlns:p14="http://schemas.microsoft.com/office/powerpoint/2010/main" val="1501482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latin typeface="Arial" panose="020B0604020202020204" pitchFamily="34" charset="0"/>
                <a:cs typeface="Arial" panose="020B0604020202020204" pitchFamily="34" charset="0"/>
              </a:rPr>
              <a:t>Digital </a:t>
            </a:r>
            <a:r>
              <a:rPr lang="hr-HR" err="1">
                <a:latin typeface="Arial" panose="020B0604020202020204" pitchFamily="34" charset="0"/>
                <a:cs typeface="Arial" panose="020B0604020202020204" pitchFamily="34" charset="0"/>
              </a:rPr>
              <a:t>Modulation</a:t>
            </a:r>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DF5864F-958F-4359-361D-33E64F4A1DE2}"/>
              </a:ext>
            </a:extLst>
          </p:cNvPr>
          <p:cNvSpPr txBox="1"/>
          <p:nvPr/>
        </p:nvSpPr>
        <p:spPr>
          <a:xfrm>
            <a:off x="616768" y="1794326"/>
            <a:ext cx="4503602" cy="2062103"/>
          </a:xfrm>
          <a:prstGeom prst="rect">
            <a:avLst/>
          </a:prstGeom>
          <a:noFill/>
        </p:spPr>
        <p:txBody>
          <a:bodyPr wrap="square">
            <a:spAutoFit/>
          </a:bodyPr>
          <a:lstStyle>
            <a:defPPr>
              <a:defRPr lang="en-US"/>
            </a:defPPr>
            <a:lvl1pPr indent="0">
              <a:buFont typeface="Wingdings" panose="05000000000000000000" pitchFamily="2" charset="2"/>
              <a:buNone/>
              <a:defRPr sz="1600">
                <a:ea typeface="Tahoma" panose="020B0604030504040204" pitchFamily="34" charset="0"/>
                <a:cs typeface="Tahoma" panose="020B0604030504040204" pitchFamily="34" charset="0"/>
              </a:defRPr>
            </a:lvl1pPr>
          </a:lstStyle>
          <a:p>
            <a:r>
              <a:rPr lang="en-US" b="1"/>
              <a:t>FSK – Frequency Shift Keying</a:t>
            </a:r>
          </a:p>
          <a:p>
            <a:endParaRPr lang="hr-HR"/>
          </a:p>
          <a:p>
            <a:r>
              <a:rPr lang="en-US"/>
              <a:t>With FSK, the frequency of carrier is changed discretely according to the modulation signal.</a:t>
            </a:r>
          </a:p>
          <a:p>
            <a:r>
              <a:rPr lang="en-US"/>
              <a:t>The simplest FSK is the BPSK or binary FSK with two carrier frequencies.</a:t>
            </a:r>
          </a:p>
          <a:p>
            <a:r>
              <a:rPr lang="en-US"/>
              <a:t>Demodulation of ASK is much easier than demodulation of FSK.</a:t>
            </a:r>
            <a:endParaRPr lang="de-DE"/>
          </a:p>
        </p:txBody>
      </p:sp>
      <p:pic>
        <p:nvPicPr>
          <p:cNvPr id="10" name="Picture 9">
            <a:extLst>
              <a:ext uri="{FF2B5EF4-FFF2-40B4-BE49-F238E27FC236}">
                <a16:creationId xmlns:a16="http://schemas.microsoft.com/office/drawing/2014/main" id="{3873B25B-9A75-91A6-B8C9-44636FFE72BD}"/>
              </a:ext>
            </a:extLst>
          </p:cNvPr>
          <p:cNvPicPr>
            <a:picLocks noChangeAspect="1"/>
          </p:cNvPicPr>
          <p:nvPr/>
        </p:nvPicPr>
        <p:blipFill>
          <a:blip r:embed="rId2"/>
          <a:stretch>
            <a:fillRect/>
          </a:stretch>
        </p:blipFill>
        <p:spPr>
          <a:xfrm>
            <a:off x="6825271" y="1798721"/>
            <a:ext cx="3797722" cy="4440985"/>
          </a:xfrm>
          <a:prstGeom prst="rect">
            <a:avLst/>
          </a:prstGeom>
        </p:spPr>
      </p:pic>
    </p:spTree>
    <p:extLst>
      <p:ext uri="{BB962C8B-B14F-4D97-AF65-F5344CB8AC3E}">
        <p14:creationId xmlns:p14="http://schemas.microsoft.com/office/powerpoint/2010/main" val="3798805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latin typeface="Arial" panose="020B0604020202020204" pitchFamily="34" charset="0"/>
                <a:cs typeface="Arial" panose="020B0604020202020204" pitchFamily="34" charset="0"/>
              </a:rPr>
              <a:t>QAM – </a:t>
            </a:r>
            <a:r>
              <a:rPr lang="hr-HR" err="1">
                <a:latin typeface="Arial" panose="020B0604020202020204" pitchFamily="34" charset="0"/>
                <a:cs typeface="Arial" panose="020B0604020202020204" pitchFamily="34" charset="0"/>
              </a:rPr>
              <a:t>Quadrature</a:t>
            </a:r>
            <a:r>
              <a:rPr lang="hr-HR">
                <a:latin typeface="Arial" panose="020B0604020202020204" pitchFamily="34" charset="0"/>
                <a:cs typeface="Arial" panose="020B0604020202020204" pitchFamily="34" charset="0"/>
              </a:rPr>
              <a:t> amplitude </a:t>
            </a:r>
            <a:r>
              <a:rPr lang="hr-HR" err="1">
                <a:latin typeface="Arial" panose="020B0604020202020204" pitchFamily="34" charset="0"/>
                <a:cs typeface="Arial" panose="020B0604020202020204" pitchFamily="34" charset="0"/>
              </a:rPr>
              <a:t>modulation</a:t>
            </a:r>
            <a:endParaRPr lang="en-US">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455AD68-BD5B-EB02-039F-CC96747B495A}"/>
              </a:ext>
            </a:extLst>
          </p:cNvPr>
          <p:cNvPicPr>
            <a:picLocks noChangeAspect="1"/>
          </p:cNvPicPr>
          <p:nvPr/>
        </p:nvPicPr>
        <p:blipFill>
          <a:blip r:embed="rId2"/>
          <a:stretch>
            <a:fillRect/>
          </a:stretch>
        </p:blipFill>
        <p:spPr>
          <a:xfrm>
            <a:off x="6312571" y="1794304"/>
            <a:ext cx="5268216" cy="3114333"/>
          </a:xfrm>
          <a:prstGeom prst="rect">
            <a:avLst/>
          </a:prstGeom>
        </p:spPr>
      </p:pic>
      <p:sp>
        <p:nvSpPr>
          <p:cNvPr id="6" name="TextBox 5">
            <a:extLst>
              <a:ext uri="{FF2B5EF4-FFF2-40B4-BE49-F238E27FC236}">
                <a16:creationId xmlns:a16="http://schemas.microsoft.com/office/drawing/2014/main" id="{464BF520-9356-DE1C-DE40-139F3357D508}"/>
              </a:ext>
            </a:extLst>
          </p:cNvPr>
          <p:cNvSpPr txBox="1"/>
          <p:nvPr/>
        </p:nvSpPr>
        <p:spPr>
          <a:xfrm>
            <a:off x="617621" y="1798721"/>
            <a:ext cx="4997116" cy="2554545"/>
          </a:xfrm>
          <a:prstGeom prst="rect">
            <a:avLst/>
          </a:prstGeom>
          <a:noFill/>
        </p:spPr>
        <p:txBody>
          <a:bodyPr wrap="square">
            <a:spAutoFit/>
          </a:bodyPr>
          <a:lstStyle>
            <a:defPPr>
              <a:defRPr lang="en-US"/>
            </a:defPPr>
            <a:lvl1pPr indent="0">
              <a:buFont typeface="Wingdings" panose="05000000000000000000" pitchFamily="2" charset="2"/>
              <a:buNone/>
              <a:defRPr sz="1600">
                <a:ea typeface="Tahoma" panose="020B0604030504040204" pitchFamily="34" charset="0"/>
                <a:cs typeface="Tahoma" panose="020B0604030504040204" pitchFamily="34" charset="0"/>
              </a:defRPr>
            </a:lvl1pPr>
          </a:lstStyle>
          <a:p>
            <a:pPr marL="285750" indent="-285750">
              <a:buFont typeface="Wingdings" panose="05000000000000000000" pitchFamily="2" charset="2"/>
              <a:buChar char="§"/>
            </a:pPr>
            <a:r>
              <a:rPr lang="en-US"/>
              <a:t>QAM can be both analog and digital.</a:t>
            </a:r>
            <a:endParaRPr lang="hr-HR"/>
          </a:p>
          <a:p>
            <a:pPr marL="285750" indent="-285750">
              <a:buFont typeface="Wingdings" panose="05000000000000000000" pitchFamily="2" charset="2"/>
              <a:buChar char="§"/>
            </a:pPr>
            <a:r>
              <a:rPr lang="en-US"/>
              <a:t>Digital QAM is used more often than analog QAM.</a:t>
            </a:r>
          </a:p>
          <a:p>
            <a:pPr marL="285750" indent="-285750">
              <a:buFont typeface="Wingdings" panose="05000000000000000000" pitchFamily="2" charset="2"/>
              <a:buChar char="§"/>
            </a:pPr>
            <a:r>
              <a:rPr lang="en-US"/>
              <a:t>It has two modulation signals I(t) and Q(t) which are in relation</a:t>
            </a:r>
          </a:p>
          <a:p>
            <a:pPr marL="285750" indent="-285750">
              <a:buFont typeface="Wingdings" panose="05000000000000000000" pitchFamily="2" charset="2"/>
              <a:buChar char="§"/>
            </a:pPr>
            <a:r>
              <a:rPr lang="en-US"/>
              <a:t>QPSK is a special case of QAM.</a:t>
            </a:r>
          </a:p>
          <a:p>
            <a:pPr marL="285750" indent="-285750">
              <a:buFont typeface="Wingdings" panose="05000000000000000000" pitchFamily="2" charset="2"/>
              <a:buChar char="§"/>
            </a:pPr>
            <a:r>
              <a:rPr lang="hr-HR"/>
              <a:t>The difference</a:t>
            </a:r>
            <a:r>
              <a:rPr lang="en-US"/>
              <a:t> is that QPSK has no amplitude modulation while QAM has.</a:t>
            </a:r>
          </a:p>
          <a:p>
            <a:pPr marL="285750" indent="-285750">
              <a:buFont typeface="Wingdings" panose="05000000000000000000" pitchFamily="2" charset="2"/>
              <a:buChar char="§"/>
            </a:pPr>
            <a:r>
              <a:rPr lang="en-US"/>
              <a:t>Depending on the quantization level, there could be 4-QAM, 16-QAM, </a:t>
            </a:r>
            <a:r>
              <a:rPr lang="hr-HR"/>
              <a:t>and </a:t>
            </a:r>
            <a:r>
              <a:rPr lang="en-US"/>
              <a:t>64-QAM.</a:t>
            </a:r>
          </a:p>
          <a:p>
            <a:pPr marL="285750" indent="-285750">
              <a:buFont typeface="Wingdings" panose="05000000000000000000" pitchFamily="2" charset="2"/>
              <a:buChar char="§"/>
            </a:pPr>
            <a:r>
              <a:rPr lang="en-US"/>
              <a:t>More states </a:t>
            </a:r>
            <a:r>
              <a:rPr lang="hr-HR" err="1"/>
              <a:t>mean</a:t>
            </a:r>
            <a:r>
              <a:rPr lang="en-US"/>
              <a:t> more possibility of error.</a:t>
            </a:r>
            <a:endParaRPr lang="de-DE"/>
          </a:p>
        </p:txBody>
      </p:sp>
    </p:spTree>
    <p:extLst>
      <p:ext uri="{BB962C8B-B14F-4D97-AF65-F5344CB8AC3E}">
        <p14:creationId xmlns:p14="http://schemas.microsoft.com/office/powerpoint/2010/main" val="31388160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fr-FR" i="0">
                <a:effectLst/>
                <a:latin typeface="Arial" panose="020B0604020202020204" pitchFamily="34" charset="0"/>
                <a:ea typeface="Tahoma" panose="020B0604030504040204" pitchFamily="34" charset="0"/>
                <a:cs typeface="Arial" panose="020B0604020202020204" pitchFamily="34" charset="0"/>
              </a:rPr>
              <a:t>Constant </a:t>
            </a:r>
            <a:r>
              <a:rPr lang="fr-FR" i="0" err="1">
                <a:effectLst/>
                <a:latin typeface="Arial" panose="020B0604020202020204" pitchFamily="34" charset="0"/>
                <a:ea typeface="Tahoma" panose="020B0604030504040204" pitchFamily="34" charset="0"/>
                <a:cs typeface="Arial" panose="020B0604020202020204" pitchFamily="34" charset="0"/>
              </a:rPr>
              <a:t>Envelope</a:t>
            </a:r>
            <a:r>
              <a:rPr lang="fr-FR" i="0">
                <a:effectLst/>
                <a:latin typeface="Arial" panose="020B0604020202020204" pitchFamily="34" charset="0"/>
                <a:ea typeface="Tahoma" panose="020B0604030504040204" pitchFamily="34" charset="0"/>
                <a:cs typeface="Arial" panose="020B0604020202020204" pitchFamily="34" charset="0"/>
              </a:rPr>
              <a:t> Digital Modulation </a:t>
            </a:r>
            <a:r>
              <a:rPr lang="fr-FR" i="0" err="1">
                <a:effectLst/>
                <a:latin typeface="Arial" panose="020B0604020202020204" pitchFamily="34" charset="0"/>
                <a:ea typeface="Tahoma" panose="020B0604030504040204" pitchFamily="34" charset="0"/>
                <a:cs typeface="Arial" panose="020B0604020202020204" pitchFamily="34" charset="0"/>
              </a:rPr>
              <a:t>Schemes</a:t>
            </a:r>
            <a:endParaRPr lang="fr-FR" i="0">
              <a:effectLst/>
              <a:latin typeface="Arial" panose="020B0604020202020204" pitchFamily="34" charset="0"/>
              <a:ea typeface="Tahoma" panose="020B0604030504040204" pitchFamily="34" charset="0"/>
              <a:cs typeface="Arial" panose="020B0604020202020204" pitchFamily="34" charset="0"/>
            </a:endParaRPr>
          </a:p>
        </p:txBody>
      </p:sp>
      <p:sp>
        <p:nvSpPr>
          <p:cNvPr id="4" name="TextBox 3">
            <a:extLst>
              <a:ext uri="{FF2B5EF4-FFF2-40B4-BE49-F238E27FC236}">
                <a16:creationId xmlns:a16="http://schemas.microsoft.com/office/drawing/2014/main" id="{77FD57A6-6F0A-B3D5-39EF-02191F5B6919}"/>
              </a:ext>
            </a:extLst>
          </p:cNvPr>
          <p:cNvSpPr txBox="1"/>
          <p:nvPr/>
        </p:nvSpPr>
        <p:spPr>
          <a:xfrm>
            <a:off x="619667" y="1796262"/>
            <a:ext cx="5123407" cy="1077218"/>
          </a:xfrm>
          <a:prstGeom prst="rect">
            <a:avLst/>
          </a:prstGeom>
          <a:noFill/>
        </p:spPr>
        <p:txBody>
          <a:bodyPr wrap="square">
            <a:spAutoFit/>
          </a:bodyPr>
          <a:lstStyle>
            <a:defPPr>
              <a:defRPr lang="en-US"/>
            </a:defPPr>
            <a:lvl1pPr indent="0">
              <a:buFont typeface="Wingdings" panose="05000000000000000000" pitchFamily="2" charset="2"/>
              <a:buNone/>
              <a:defRPr sz="1600">
                <a:ea typeface="Tahoma" panose="020B0604030504040204" pitchFamily="34" charset="0"/>
                <a:cs typeface="Tahoma" panose="020B0604030504040204" pitchFamily="34" charset="0"/>
              </a:defRPr>
            </a:lvl1pPr>
          </a:lstStyle>
          <a:p>
            <a:r>
              <a:rPr lang="en-US"/>
              <a:t>The constant envelope modulation schemes such as FSK and PSK are the most suitable for satellite communications because they minimize the effect of nonlinear amplification in the high-power amplifier.</a:t>
            </a:r>
            <a:endParaRPr lang="de-DE"/>
          </a:p>
        </p:txBody>
      </p:sp>
      <p:pic>
        <p:nvPicPr>
          <p:cNvPr id="6" name="Picture 5">
            <a:extLst>
              <a:ext uri="{FF2B5EF4-FFF2-40B4-BE49-F238E27FC236}">
                <a16:creationId xmlns:a16="http://schemas.microsoft.com/office/drawing/2014/main" id="{2939BFC9-E864-77BC-4EA2-C51AA28E409C}"/>
              </a:ext>
            </a:extLst>
          </p:cNvPr>
          <p:cNvPicPr>
            <a:picLocks noChangeAspect="1"/>
          </p:cNvPicPr>
          <p:nvPr/>
        </p:nvPicPr>
        <p:blipFill>
          <a:blip r:embed="rId2"/>
          <a:stretch>
            <a:fillRect/>
          </a:stretch>
        </p:blipFill>
        <p:spPr>
          <a:xfrm>
            <a:off x="6104021" y="1795089"/>
            <a:ext cx="5614737" cy="2192234"/>
          </a:xfrm>
          <a:prstGeom prst="rect">
            <a:avLst/>
          </a:prstGeom>
        </p:spPr>
      </p:pic>
      <p:sp>
        <p:nvSpPr>
          <p:cNvPr id="8" name="TextBox 7">
            <a:extLst>
              <a:ext uri="{FF2B5EF4-FFF2-40B4-BE49-F238E27FC236}">
                <a16:creationId xmlns:a16="http://schemas.microsoft.com/office/drawing/2014/main" id="{DF9AFADD-08A2-6D88-7E73-C56528198223}"/>
              </a:ext>
            </a:extLst>
          </p:cNvPr>
          <p:cNvSpPr txBox="1"/>
          <p:nvPr/>
        </p:nvSpPr>
        <p:spPr>
          <a:xfrm>
            <a:off x="619667" y="3449217"/>
            <a:ext cx="5123407" cy="1323439"/>
          </a:xfrm>
          <a:prstGeom prst="rect">
            <a:avLst/>
          </a:prstGeom>
          <a:noFill/>
        </p:spPr>
        <p:txBody>
          <a:bodyPr wrap="square">
            <a:spAutoFit/>
          </a:bodyPr>
          <a:lstStyle>
            <a:defPPr>
              <a:defRPr lang="en-US"/>
            </a:defPPr>
            <a:lvl1pPr indent="0">
              <a:buFont typeface="Wingdings" panose="05000000000000000000" pitchFamily="2" charset="2"/>
              <a:buNone/>
              <a:defRPr sz="1600">
                <a:ea typeface="Tahoma" panose="020B0604030504040204" pitchFamily="34" charset="0"/>
                <a:cs typeface="Tahoma" panose="020B0604030504040204" pitchFamily="34" charset="0"/>
              </a:defRPr>
            </a:lvl1pPr>
          </a:lstStyle>
          <a:p>
            <a:r>
              <a:rPr lang="en-US"/>
              <a:t>For higher-order PSK, the constellation points are closer to each other, and the system is more sensitive to channel impairments. For FSK, 4FSK (2 bits per symbol) has higher spectral efficiency than 2FSK’s but the smaller frequency deviation will cause a bad sensitivity in the receiver.</a:t>
            </a:r>
            <a:endParaRPr lang="de-DE"/>
          </a:p>
        </p:txBody>
      </p:sp>
    </p:spTree>
    <p:extLst>
      <p:ext uri="{BB962C8B-B14F-4D97-AF65-F5344CB8AC3E}">
        <p14:creationId xmlns:p14="http://schemas.microsoft.com/office/powerpoint/2010/main" val="1975254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AD557A-08C1-2DCE-2800-8F7D76157411}"/>
              </a:ext>
            </a:extLst>
          </p:cNvPr>
          <p:cNvSpPr txBox="1"/>
          <p:nvPr/>
        </p:nvSpPr>
        <p:spPr>
          <a:xfrm>
            <a:off x="475129" y="417290"/>
            <a:ext cx="6590385" cy="5355312"/>
          </a:xfrm>
          <a:prstGeom prst="rect">
            <a:avLst/>
          </a:prstGeom>
          <a:noFill/>
        </p:spPr>
        <p:txBody>
          <a:bodyPr wrap="square">
            <a:spAutoFit/>
          </a:bodyPr>
          <a:lstStyle/>
          <a:p>
            <a:r>
              <a:rPr lang="en-US" sz="1800" b="1" i="0" u="none" strike="noStrike" baseline="0" dirty="0" err="1">
                <a:solidFill>
                  <a:srgbClr val="000000"/>
                </a:solidFill>
                <a:latin typeface="Calibri" panose="020F0502020204030204" pitchFamily="34" charset="0"/>
              </a:rPr>
              <a:t>Analogni</a:t>
            </a:r>
            <a:r>
              <a:rPr lang="en-US" sz="1800" b="1"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prijenos</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podataka</a:t>
            </a:r>
            <a:r>
              <a:rPr lang="en-US" sz="1800" b="0" i="0" u="none" strike="noStrike" baseline="0" dirty="0">
                <a:solidFill>
                  <a:srgbClr val="000000"/>
                </a:solidFill>
                <a:latin typeface="Calibri" panose="020F0502020204030204" pitchFamily="34" charset="0"/>
              </a:rPr>
              <a:t> je </a:t>
            </a:r>
            <a:r>
              <a:rPr lang="en-US" sz="1800" b="0" i="0" u="none" strike="noStrike" baseline="0" dirty="0" err="1">
                <a:solidFill>
                  <a:srgbClr val="000000"/>
                </a:solidFill>
                <a:latin typeface="Calibri" panose="020F0502020204030204" pitchFamily="34" charset="0"/>
              </a:rPr>
              <a:t>način</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prenošenja</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informacija</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putem</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električnih</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ili</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elektromagnetskih</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signala</a:t>
            </a:r>
            <a:r>
              <a:rPr lang="en-US" sz="1800" b="0" i="0" u="none" strike="noStrike" baseline="0" dirty="0">
                <a:solidFill>
                  <a:srgbClr val="000000"/>
                </a:solidFill>
                <a:latin typeface="Calibri" panose="020F0502020204030204" pitchFamily="34" charset="0"/>
              </a:rPr>
              <a:t> koji </a:t>
            </a:r>
            <a:r>
              <a:rPr lang="en-US" sz="1800" b="1" i="0" u="none" strike="noStrike" baseline="0" dirty="0" err="1">
                <a:solidFill>
                  <a:srgbClr val="000000"/>
                </a:solidFill>
                <a:latin typeface="Calibri" panose="020F0502020204030204" pitchFamily="34" charset="0"/>
              </a:rPr>
              <a:t>variraju</a:t>
            </a:r>
            <a:r>
              <a:rPr lang="en-US" sz="1800" b="1"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kontinuirano</a:t>
            </a:r>
            <a:r>
              <a:rPr lang="en-US" sz="1800" b="0" i="0" u="none" strike="noStrike" baseline="0" dirty="0">
                <a:solidFill>
                  <a:srgbClr val="000000"/>
                </a:solidFill>
                <a:latin typeface="Calibri" panose="020F0502020204030204" pitchFamily="34" charset="0"/>
              </a:rPr>
              <a:t>. Na </a:t>
            </a:r>
            <a:r>
              <a:rPr lang="en-US" sz="1800" b="0" i="0" u="none" strike="noStrike" baseline="0" dirty="0" err="1">
                <a:solidFill>
                  <a:srgbClr val="000000"/>
                </a:solidFill>
                <a:latin typeface="Calibri" panose="020F0502020204030204" pitchFamily="34" charset="0"/>
              </a:rPr>
              <a:t>slici</a:t>
            </a:r>
            <a:r>
              <a:rPr lang="en-US" sz="1800" b="0" i="0" u="none" strike="noStrike" baseline="0" dirty="0">
                <a:solidFill>
                  <a:srgbClr val="000000"/>
                </a:solidFill>
                <a:latin typeface="Calibri" panose="020F0502020204030204" pitchFamily="34" charset="0"/>
              </a:rPr>
              <a:t> je </a:t>
            </a:r>
            <a:r>
              <a:rPr lang="en-US" sz="1800" b="0" i="0" u="none" strike="noStrike" baseline="0" dirty="0" err="1">
                <a:solidFill>
                  <a:srgbClr val="000000"/>
                </a:solidFill>
                <a:latin typeface="Calibri" panose="020F0502020204030204" pitchFamily="34" charset="0"/>
              </a:rPr>
              <a:t>žutim</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valom</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prikazan</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analogni</a:t>
            </a:r>
            <a:r>
              <a:rPr lang="en-US" sz="1800" b="0" i="0" u="none" strike="noStrike" baseline="0" dirty="0">
                <a:solidFill>
                  <a:srgbClr val="000000"/>
                </a:solidFill>
                <a:latin typeface="Calibri" panose="020F0502020204030204" pitchFamily="34" charset="0"/>
              </a:rPr>
              <a:t> signal. </a:t>
            </a:r>
            <a:r>
              <a:rPr lang="en-US" sz="1800" b="0" i="0" u="none" strike="noStrike" baseline="0" dirty="0" err="1">
                <a:solidFill>
                  <a:srgbClr val="000000"/>
                </a:solidFill>
                <a:latin typeface="Calibri" panose="020F0502020204030204" pitchFamily="34" charset="0"/>
              </a:rPr>
              <a:t>Umjesto</a:t>
            </a:r>
            <a:r>
              <a:rPr lang="en-US" sz="1800" b="0" i="0" u="none" strike="noStrike" baseline="0" dirty="0">
                <a:solidFill>
                  <a:srgbClr val="000000"/>
                </a:solidFill>
                <a:latin typeface="Calibri" panose="020F0502020204030204" pitchFamily="34" charset="0"/>
              </a:rPr>
              <a:t> da </a:t>
            </a:r>
            <a:r>
              <a:rPr lang="en-US" sz="1800" b="0" i="0" u="none" strike="noStrike" baseline="0" dirty="0" err="1">
                <a:solidFill>
                  <a:srgbClr val="000000"/>
                </a:solidFill>
                <a:latin typeface="Calibri" panose="020F0502020204030204" pitchFamily="34" charset="0"/>
              </a:rPr>
              <a:t>koristi</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diskretne</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odvojene</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vrijednosti</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kao</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što</a:t>
            </a:r>
            <a:r>
              <a:rPr lang="en-US" sz="1800" b="0" i="0" u="none" strike="noStrike" baseline="0" dirty="0">
                <a:solidFill>
                  <a:srgbClr val="000000"/>
                </a:solidFill>
                <a:latin typeface="Calibri" panose="020F0502020204030204" pitchFamily="34" charset="0"/>
              </a:rPr>
              <a:t> to </a:t>
            </a:r>
            <a:r>
              <a:rPr lang="en-US" sz="1800" b="0" i="0" u="none" strike="noStrike" baseline="0" dirty="0" err="1">
                <a:solidFill>
                  <a:srgbClr val="000000"/>
                </a:solidFill>
                <a:latin typeface="Calibri" panose="020F0502020204030204" pitchFamily="34" charset="0"/>
              </a:rPr>
              <a:t>čini</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digitalni</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prijenos</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podataka</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analogni</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prijenos</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koristi</a:t>
            </a:r>
            <a:r>
              <a:rPr lang="en-US" sz="1800" b="0" i="0" u="none" strike="noStrike" baseline="0" dirty="0">
                <a:solidFill>
                  <a:srgbClr val="000000"/>
                </a:solidFill>
                <a:latin typeface="Calibri" panose="020F0502020204030204" pitchFamily="34" charset="0"/>
              </a:rPr>
              <a:t> </a:t>
            </a:r>
            <a:r>
              <a:rPr lang="en-US" sz="1800" b="1" i="0" u="none" strike="noStrike" baseline="0" dirty="0" err="1">
                <a:solidFill>
                  <a:srgbClr val="000000"/>
                </a:solidFill>
                <a:latin typeface="Calibri" panose="020F0502020204030204" pitchFamily="34" charset="0"/>
              </a:rPr>
              <a:t>beskrajno</a:t>
            </a:r>
            <a:r>
              <a:rPr lang="en-US" sz="1800" b="1" i="0" u="none" strike="noStrike" baseline="0" dirty="0">
                <a:solidFill>
                  <a:srgbClr val="000000"/>
                </a:solidFill>
                <a:latin typeface="Calibri" panose="020F0502020204030204" pitchFamily="34" charset="0"/>
              </a:rPr>
              <a:t> </a:t>
            </a:r>
            <a:r>
              <a:rPr lang="en-US" sz="1800" b="1" i="0" u="none" strike="noStrike" baseline="0" dirty="0" err="1">
                <a:solidFill>
                  <a:srgbClr val="000000"/>
                </a:solidFill>
                <a:latin typeface="Calibri" panose="020F0502020204030204" pitchFamily="34" charset="0"/>
              </a:rPr>
              <a:t>različite</a:t>
            </a:r>
            <a:r>
              <a:rPr lang="en-US" sz="1800" b="1" i="0" u="none" strike="noStrike" baseline="0" dirty="0">
                <a:solidFill>
                  <a:srgbClr val="000000"/>
                </a:solidFill>
                <a:latin typeface="Calibri" panose="020F0502020204030204" pitchFamily="34" charset="0"/>
              </a:rPr>
              <a:t> </a:t>
            </a:r>
            <a:r>
              <a:rPr lang="en-US" sz="1800" b="1" i="0" u="none" strike="noStrike" baseline="0" dirty="0" err="1">
                <a:solidFill>
                  <a:srgbClr val="000000"/>
                </a:solidFill>
                <a:latin typeface="Calibri" panose="020F0502020204030204" pitchFamily="34" charset="0"/>
              </a:rPr>
              <a:t>vrijednosti</a:t>
            </a:r>
            <a:r>
              <a:rPr lang="en-US" sz="1800" b="1"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između</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minimalne</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i</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maksimalne</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razine</a:t>
            </a:r>
            <a:r>
              <a:rPr lang="en-US" sz="1800" b="0" i="0" u="none" strike="noStrike" baseline="0" dirty="0">
                <a:solidFill>
                  <a:srgbClr val="000000"/>
                </a:solidFill>
                <a:latin typeface="Calibri" panose="020F0502020204030204" pitchFamily="34" charset="0"/>
              </a:rPr>
              <a:t>. </a:t>
            </a:r>
            <a:endParaRPr lang="hr-HR"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err="1">
                <a:solidFill>
                  <a:srgbClr val="000000"/>
                </a:solidFill>
                <a:latin typeface="Calibri" panose="020F0502020204030204" pitchFamily="34" charset="0"/>
              </a:rPr>
              <a:t>Analogni</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prijenos</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podataka</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šalje</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informaciju</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putem</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neprekidnih</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električnih</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ili</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elektromagnetskih</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signala</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tako</a:t>
            </a:r>
            <a:r>
              <a:rPr lang="en-US" sz="1800" b="0" i="0" u="none" strike="noStrike" baseline="0" dirty="0">
                <a:solidFill>
                  <a:srgbClr val="000000"/>
                </a:solidFill>
                <a:latin typeface="Calibri" panose="020F0502020204030204" pitchFamily="34" charset="0"/>
              </a:rPr>
              <a:t> da </a:t>
            </a:r>
            <a:r>
              <a:rPr lang="en-US" sz="1800" b="0" i="0" u="none" strike="noStrike" baseline="0" dirty="0" err="1">
                <a:solidFill>
                  <a:srgbClr val="000000"/>
                </a:solidFill>
                <a:latin typeface="Calibri" panose="020F0502020204030204" pitchFamily="34" charset="0"/>
              </a:rPr>
              <a:t>mijenja</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napon</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struju</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ili</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neku</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drugu</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fizičku</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veličinu</a:t>
            </a:r>
            <a:r>
              <a:rPr lang="en-US" sz="1800" b="0" i="0" u="none" strike="noStrike" baseline="0" dirty="0">
                <a:solidFill>
                  <a:srgbClr val="000000"/>
                </a:solidFill>
                <a:latin typeface="Calibri" panose="020F0502020204030204" pitchFamily="34" charset="0"/>
              </a:rPr>
              <a:t>. </a:t>
            </a:r>
            <a:endParaRPr lang="hr-HR" sz="1800" b="0" i="0" u="none" strike="noStrike" baseline="0" dirty="0">
              <a:solidFill>
                <a:srgbClr val="000000"/>
              </a:solidFill>
              <a:latin typeface="Calibri" panose="020F0502020204030204" pitchFamily="34" charset="0"/>
            </a:endParaRPr>
          </a:p>
          <a:p>
            <a:endParaRPr lang="hr-HR" dirty="0">
              <a:solidFill>
                <a:srgbClr val="000000"/>
              </a:solidFill>
              <a:latin typeface="Calibri" panose="020F0502020204030204" pitchFamily="34" charset="0"/>
            </a:endParaRPr>
          </a:p>
          <a:p>
            <a:r>
              <a:rPr lang="en-US" sz="1800" b="0" i="0" u="none" strike="noStrike" baseline="0" dirty="0" err="1">
                <a:solidFill>
                  <a:srgbClr val="000000"/>
                </a:solidFill>
                <a:latin typeface="Calibri" panose="020F0502020204030204" pitchFamily="34" charset="0"/>
              </a:rPr>
              <a:t>Zbog</a:t>
            </a:r>
            <a:r>
              <a:rPr lang="en-US" sz="1800" b="0" i="0" u="none" strike="noStrike" baseline="0" dirty="0">
                <a:solidFill>
                  <a:srgbClr val="000000"/>
                </a:solidFill>
                <a:latin typeface="Calibri" panose="020F0502020204030204" pitchFamily="34" charset="0"/>
              </a:rPr>
              <a:t> toga </a:t>
            </a:r>
            <a:r>
              <a:rPr lang="en-US" sz="1800" b="0" i="0" u="none" strike="noStrike" baseline="0" dirty="0" err="1">
                <a:solidFill>
                  <a:srgbClr val="000000"/>
                </a:solidFill>
                <a:latin typeface="Calibri" panose="020F0502020204030204" pitchFamily="34" charset="0"/>
              </a:rPr>
              <a:t>analogni</a:t>
            </a:r>
            <a:r>
              <a:rPr lang="en-US" sz="1800" b="0" i="0" u="none" strike="noStrike" baseline="0" dirty="0">
                <a:solidFill>
                  <a:srgbClr val="000000"/>
                </a:solidFill>
                <a:latin typeface="Calibri" panose="020F0502020204030204" pitchFamily="34" charset="0"/>
              </a:rPr>
              <a:t> signal </a:t>
            </a:r>
            <a:r>
              <a:rPr lang="en-US" sz="1800" b="0" i="0" u="none" strike="noStrike" baseline="0" dirty="0" err="1">
                <a:solidFill>
                  <a:srgbClr val="000000"/>
                </a:solidFill>
                <a:latin typeface="Calibri" panose="020F0502020204030204" pitchFamily="34" charset="0"/>
              </a:rPr>
              <a:t>može</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biti</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podložan</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smetnjama</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šumovima</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i</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gubicima</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kvalitete</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signala</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tijekom</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prijenosa</a:t>
            </a:r>
            <a:r>
              <a:rPr lang="en-US" sz="1800" b="0" i="0" u="none" strike="noStrike" baseline="0" dirty="0">
                <a:solidFill>
                  <a:srgbClr val="000000"/>
                </a:solidFill>
                <a:latin typeface="Calibri" panose="020F0502020204030204" pitchFamily="34" charset="0"/>
              </a:rPr>
              <a:t>. To </a:t>
            </a:r>
            <a:r>
              <a:rPr lang="en-US" sz="1800" b="0" i="0" u="none" strike="noStrike" baseline="0" dirty="0" err="1">
                <a:solidFill>
                  <a:srgbClr val="000000"/>
                </a:solidFill>
                <a:latin typeface="Calibri" panose="020F0502020204030204" pitchFamily="34" charset="0"/>
              </a:rPr>
              <a:t>znači</a:t>
            </a:r>
            <a:r>
              <a:rPr lang="en-US" sz="1800" b="0" i="0" u="none" strike="noStrike" baseline="0" dirty="0">
                <a:solidFill>
                  <a:srgbClr val="000000"/>
                </a:solidFill>
                <a:latin typeface="Calibri" panose="020F0502020204030204" pitchFamily="34" charset="0"/>
              </a:rPr>
              <a:t> da </a:t>
            </a:r>
            <a:r>
              <a:rPr lang="en-US" sz="1800" b="0" i="0" u="none" strike="noStrike" baseline="0" dirty="0" err="1">
                <a:solidFill>
                  <a:srgbClr val="000000"/>
                </a:solidFill>
                <a:latin typeface="Calibri" panose="020F0502020204030204" pitchFamily="34" charset="0"/>
              </a:rPr>
              <a:t>udaljeni</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kraj</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može</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doživjeti</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promjene</a:t>
            </a:r>
            <a:r>
              <a:rPr lang="en-US" sz="1800" b="0" i="0" u="none" strike="noStrike" baseline="0" dirty="0">
                <a:solidFill>
                  <a:srgbClr val="000000"/>
                </a:solidFill>
                <a:latin typeface="Calibri" panose="020F0502020204030204" pitchFamily="34" charset="0"/>
              </a:rPr>
              <a:t> u </a:t>
            </a:r>
            <a:r>
              <a:rPr lang="en-US" sz="1800" b="0" i="0" u="none" strike="noStrike" baseline="0" dirty="0" err="1">
                <a:solidFill>
                  <a:srgbClr val="000000"/>
                </a:solidFill>
                <a:latin typeface="Calibri" panose="020F0502020204030204" pitchFamily="34" charset="0"/>
              </a:rPr>
              <a:t>signalu</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koje</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mogu</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izobličiti</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originalnu</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informaciju</a:t>
            </a:r>
            <a:r>
              <a:rPr lang="en-US" sz="1800" b="0" i="0" u="none" strike="noStrike" baseline="0" dirty="0">
                <a:solidFill>
                  <a:srgbClr val="000000"/>
                </a:solidFill>
                <a:latin typeface="Calibri" panose="020F0502020204030204" pitchFamily="34" charset="0"/>
              </a:rPr>
              <a:t>. </a:t>
            </a:r>
            <a:endParaRPr lang="hr-HR" sz="1800" b="0" i="0" u="none" strike="noStrike" baseline="0" dirty="0">
              <a:solidFill>
                <a:srgbClr val="000000"/>
              </a:solidFill>
              <a:latin typeface="Calibri" panose="020F0502020204030204" pitchFamily="34" charset="0"/>
            </a:endParaRPr>
          </a:p>
          <a:p>
            <a:endParaRPr lang="hr-HR" dirty="0">
              <a:solidFill>
                <a:srgbClr val="000000"/>
              </a:solidFill>
              <a:latin typeface="Calibri" panose="020F0502020204030204" pitchFamily="34" charset="0"/>
            </a:endParaRPr>
          </a:p>
          <a:p>
            <a:r>
              <a:rPr lang="en-US" sz="1800" b="0" i="0" u="none" strike="noStrike" baseline="0" dirty="0" err="1">
                <a:solidFill>
                  <a:srgbClr val="000000"/>
                </a:solidFill>
                <a:latin typeface="Calibri" panose="020F0502020204030204" pitchFamily="34" charset="0"/>
              </a:rPr>
              <a:t>Osim</a:t>
            </a:r>
            <a:r>
              <a:rPr lang="en-US" sz="1800" b="0" i="0" u="none" strike="noStrike" baseline="0" dirty="0">
                <a:solidFill>
                  <a:srgbClr val="000000"/>
                </a:solidFill>
                <a:latin typeface="Calibri" panose="020F0502020204030204" pitchFamily="34" charset="0"/>
              </a:rPr>
              <a:t> toga, </a:t>
            </a:r>
            <a:r>
              <a:rPr lang="en-US" sz="1800" b="0" i="0" u="none" strike="noStrike" baseline="0" dirty="0" err="1">
                <a:solidFill>
                  <a:srgbClr val="000000"/>
                </a:solidFill>
                <a:latin typeface="Calibri" panose="020F0502020204030204" pitchFamily="34" charset="0"/>
              </a:rPr>
              <a:t>analogni</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signali</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imaju</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ograničen</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kapacitet</a:t>
            </a:r>
            <a:r>
              <a:rPr lang="en-US" sz="1800" b="0" i="0" u="none" strike="noStrike" baseline="0" dirty="0">
                <a:solidFill>
                  <a:srgbClr val="000000"/>
                </a:solidFill>
                <a:latin typeface="Calibri" panose="020F0502020204030204" pitchFamily="34" charset="0"/>
              </a:rPr>
              <a:t> u </a:t>
            </a:r>
            <a:r>
              <a:rPr lang="en-US" sz="1800" b="0" i="0" u="none" strike="noStrike" baseline="0" dirty="0" err="1">
                <a:solidFill>
                  <a:srgbClr val="000000"/>
                </a:solidFill>
                <a:latin typeface="Calibri" panose="020F0502020204030204" pitchFamily="34" charset="0"/>
              </a:rPr>
              <a:t>prijenosu</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informacija</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što</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također</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može</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dovesti</a:t>
            </a:r>
            <a:r>
              <a:rPr lang="en-US" sz="1800" b="0" i="0" u="none" strike="noStrike" baseline="0" dirty="0">
                <a:solidFill>
                  <a:srgbClr val="000000"/>
                </a:solidFill>
                <a:latin typeface="Calibri" panose="020F0502020204030204" pitchFamily="34" charset="0"/>
              </a:rPr>
              <a:t> do </a:t>
            </a:r>
            <a:r>
              <a:rPr lang="en-US" sz="1800" b="0" i="0" u="none" strike="noStrike" baseline="0" dirty="0" err="1">
                <a:solidFill>
                  <a:srgbClr val="000000"/>
                </a:solidFill>
                <a:latin typeface="Calibri" panose="020F0502020204030204" pitchFamily="34" charset="0"/>
              </a:rPr>
              <a:t>gubitka</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kvalitete</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prijenosa</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kod</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većih</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udaljenosti</a:t>
            </a:r>
            <a:r>
              <a:rPr lang="en-US" sz="1800" b="0" i="0" u="none" strike="noStrike" baseline="0" dirty="0">
                <a:solidFill>
                  <a:srgbClr val="000000"/>
                </a:solidFill>
                <a:latin typeface="Calibri" panose="020F0502020204030204" pitchFamily="34" charset="0"/>
              </a:rPr>
              <a:t>. </a:t>
            </a:r>
            <a:endParaRPr lang="en-US" dirty="0"/>
          </a:p>
        </p:txBody>
      </p:sp>
      <p:pic>
        <p:nvPicPr>
          <p:cNvPr id="6" name="Picture 5">
            <a:extLst>
              <a:ext uri="{FF2B5EF4-FFF2-40B4-BE49-F238E27FC236}">
                <a16:creationId xmlns:a16="http://schemas.microsoft.com/office/drawing/2014/main" id="{7F705580-6B0A-5E81-0D8A-44C42CD11BAA}"/>
              </a:ext>
            </a:extLst>
          </p:cNvPr>
          <p:cNvPicPr>
            <a:picLocks noChangeAspect="1"/>
          </p:cNvPicPr>
          <p:nvPr/>
        </p:nvPicPr>
        <p:blipFill>
          <a:blip r:embed="rId2"/>
          <a:stretch>
            <a:fillRect/>
          </a:stretch>
        </p:blipFill>
        <p:spPr>
          <a:xfrm>
            <a:off x="7065515" y="887506"/>
            <a:ext cx="4164630" cy="3433482"/>
          </a:xfrm>
          <a:prstGeom prst="rect">
            <a:avLst/>
          </a:prstGeom>
        </p:spPr>
      </p:pic>
    </p:spTree>
    <p:extLst>
      <p:ext uri="{BB962C8B-B14F-4D97-AF65-F5344CB8AC3E}">
        <p14:creationId xmlns:p14="http://schemas.microsoft.com/office/powerpoint/2010/main" val="6803047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0F275-5118-826B-8FA3-523FB805AF88}"/>
              </a:ext>
            </a:extLst>
          </p:cNvPr>
          <p:cNvSpPr>
            <a:spLocks noGrp="1"/>
          </p:cNvSpPr>
          <p:nvPr>
            <p:ph type="title"/>
          </p:nvPr>
        </p:nvSpPr>
        <p:spPr/>
        <p:txBody>
          <a:bodyPr/>
          <a:lstStyle/>
          <a:p>
            <a:r>
              <a:rPr lang="hr-HR" err="1"/>
              <a:t>Nonc</a:t>
            </a:r>
            <a:r>
              <a:rPr lang="fr-FR" err="1"/>
              <a:t>onstant</a:t>
            </a:r>
            <a:r>
              <a:rPr lang="fr-FR"/>
              <a:t> </a:t>
            </a:r>
            <a:r>
              <a:rPr lang="fr-FR" err="1"/>
              <a:t>Envelope</a:t>
            </a:r>
            <a:r>
              <a:rPr lang="fr-FR"/>
              <a:t> Digital Modulation </a:t>
            </a:r>
            <a:r>
              <a:rPr lang="fr-FR" err="1"/>
              <a:t>Schemes</a:t>
            </a:r>
            <a:endParaRPr lang="de-DE"/>
          </a:p>
        </p:txBody>
      </p:sp>
      <p:pic>
        <p:nvPicPr>
          <p:cNvPr id="4" name="Picture 3">
            <a:extLst>
              <a:ext uri="{FF2B5EF4-FFF2-40B4-BE49-F238E27FC236}">
                <a16:creationId xmlns:a16="http://schemas.microsoft.com/office/drawing/2014/main" id="{E6796477-50E2-B1D8-F47A-E24F715621C7}"/>
              </a:ext>
            </a:extLst>
          </p:cNvPr>
          <p:cNvPicPr>
            <a:picLocks noChangeAspect="1"/>
          </p:cNvPicPr>
          <p:nvPr/>
        </p:nvPicPr>
        <p:blipFill>
          <a:blip r:embed="rId2"/>
          <a:stretch>
            <a:fillRect/>
          </a:stretch>
        </p:blipFill>
        <p:spPr>
          <a:xfrm>
            <a:off x="5901096" y="2369915"/>
            <a:ext cx="5753494" cy="2958564"/>
          </a:xfrm>
          <a:prstGeom prst="rect">
            <a:avLst/>
          </a:prstGeom>
        </p:spPr>
      </p:pic>
      <p:sp>
        <p:nvSpPr>
          <p:cNvPr id="6" name="TextBox 5">
            <a:extLst>
              <a:ext uri="{FF2B5EF4-FFF2-40B4-BE49-F238E27FC236}">
                <a16:creationId xmlns:a16="http://schemas.microsoft.com/office/drawing/2014/main" id="{6369A43F-6961-3780-5523-05A5343EBC0A}"/>
              </a:ext>
            </a:extLst>
          </p:cNvPr>
          <p:cNvSpPr txBox="1"/>
          <p:nvPr/>
        </p:nvSpPr>
        <p:spPr>
          <a:xfrm>
            <a:off x="614056" y="1794157"/>
            <a:ext cx="4749801" cy="2062103"/>
          </a:xfrm>
          <a:prstGeom prst="rect">
            <a:avLst/>
          </a:prstGeom>
          <a:noFill/>
        </p:spPr>
        <p:txBody>
          <a:bodyPr wrap="square">
            <a:spAutoFit/>
          </a:bodyPr>
          <a:lstStyle>
            <a:defPPr>
              <a:defRPr lang="en-US"/>
            </a:defPPr>
            <a:lvl1pPr indent="0">
              <a:buFont typeface="Wingdings" panose="05000000000000000000" pitchFamily="2" charset="2"/>
              <a:buNone/>
              <a:defRPr sz="1600">
                <a:ea typeface="Tahoma" panose="020B0604030504040204" pitchFamily="34" charset="0"/>
                <a:cs typeface="Tahoma" panose="020B0604030504040204" pitchFamily="34" charset="0"/>
              </a:defRPr>
            </a:lvl1pPr>
          </a:lstStyle>
          <a:p>
            <a:r>
              <a:rPr lang="en-US"/>
              <a:t>16QAM increases the distance between the constellation points and has better resistance to signal impairments. </a:t>
            </a:r>
            <a:endParaRPr lang="hr-HR"/>
          </a:p>
          <a:p>
            <a:r>
              <a:rPr lang="en-US"/>
              <a:t>However, 16QAM also increases the amplitude levels to three (rings) compared with 16PSK. RF power amplifiers require a wider linear range for nonconstant modulation schemes.</a:t>
            </a:r>
          </a:p>
          <a:p>
            <a:endParaRPr lang="en-US"/>
          </a:p>
        </p:txBody>
      </p:sp>
      <p:sp>
        <p:nvSpPr>
          <p:cNvPr id="8" name="TextBox 7">
            <a:extLst>
              <a:ext uri="{FF2B5EF4-FFF2-40B4-BE49-F238E27FC236}">
                <a16:creationId xmlns:a16="http://schemas.microsoft.com/office/drawing/2014/main" id="{64AE3562-EC17-E162-04B8-BCB70ECA2375}"/>
              </a:ext>
            </a:extLst>
          </p:cNvPr>
          <p:cNvSpPr txBox="1"/>
          <p:nvPr/>
        </p:nvSpPr>
        <p:spPr>
          <a:xfrm>
            <a:off x="609600" y="4361303"/>
            <a:ext cx="5173132" cy="1077218"/>
          </a:xfrm>
          <a:prstGeom prst="rect">
            <a:avLst/>
          </a:prstGeom>
          <a:noFill/>
        </p:spPr>
        <p:txBody>
          <a:bodyPr wrap="square">
            <a:spAutoFit/>
          </a:bodyPr>
          <a:lstStyle>
            <a:defPPr>
              <a:defRPr lang="en-US"/>
            </a:defPPr>
            <a:lvl1pPr indent="0">
              <a:buFont typeface="Wingdings" panose="05000000000000000000" pitchFamily="2" charset="2"/>
              <a:buNone/>
              <a:defRPr sz="1600">
                <a:ea typeface="Tahoma" panose="020B0604030504040204" pitchFamily="34" charset="0"/>
                <a:cs typeface="Tahoma" panose="020B0604030504040204" pitchFamily="34" charset="0"/>
              </a:defRPr>
            </a:lvl1pPr>
          </a:lstStyle>
          <a:p>
            <a:r>
              <a:rPr lang="en-US"/>
              <a:t>Satellite equipment must be capable of transmitting at a high power level while maintaining high output linearity. Also, the higher modulation schemes enable higher data throughput but are sensitive to signal impairments.</a:t>
            </a:r>
            <a:endParaRPr lang="de-DE"/>
          </a:p>
        </p:txBody>
      </p:sp>
    </p:spTree>
    <p:extLst>
      <p:ext uri="{BB962C8B-B14F-4D97-AF65-F5344CB8AC3E}">
        <p14:creationId xmlns:p14="http://schemas.microsoft.com/office/powerpoint/2010/main" val="4922746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5831E-FC76-9B30-2A5A-8BE12B538805}"/>
              </a:ext>
            </a:extLst>
          </p:cNvPr>
          <p:cNvSpPr>
            <a:spLocks noGrp="1"/>
          </p:cNvSpPr>
          <p:nvPr>
            <p:ph type="title"/>
          </p:nvPr>
        </p:nvSpPr>
        <p:spPr/>
        <p:txBody>
          <a:bodyPr/>
          <a:lstStyle/>
          <a:p>
            <a:r>
              <a:rPr lang="de-DE"/>
              <a:t>ISI – </a:t>
            </a:r>
            <a:r>
              <a:rPr lang="de-DE" err="1"/>
              <a:t>Interymbol</a:t>
            </a:r>
            <a:r>
              <a:rPr lang="de-DE"/>
              <a:t> </a:t>
            </a:r>
            <a:r>
              <a:rPr lang="de-DE" err="1"/>
              <a:t>interference</a:t>
            </a:r>
            <a:endParaRPr lang="de-DE"/>
          </a:p>
        </p:txBody>
      </p:sp>
      <p:pic>
        <p:nvPicPr>
          <p:cNvPr id="4" name="Picture 3">
            <a:extLst>
              <a:ext uri="{FF2B5EF4-FFF2-40B4-BE49-F238E27FC236}">
                <a16:creationId xmlns:a16="http://schemas.microsoft.com/office/drawing/2014/main" id="{2C0F4FD2-181E-A3BD-6DBD-82C3D84CDF95}"/>
              </a:ext>
            </a:extLst>
          </p:cNvPr>
          <p:cNvPicPr>
            <a:picLocks noChangeAspect="1"/>
          </p:cNvPicPr>
          <p:nvPr/>
        </p:nvPicPr>
        <p:blipFill>
          <a:blip r:embed="rId2"/>
          <a:stretch>
            <a:fillRect/>
          </a:stretch>
        </p:blipFill>
        <p:spPr>
          <a:xfrm>
            <a:off x="7054570" y="1798721"/>
            <a:ext cx="4521592" cy="2646581"/>
          </a:xfrm>
          <a:prstGeom prst="rect">
            <a:avLst/>
          </a:prstGeom>
        </p:spPr>
      </p:pic>
      <p:sp>
        <p:nvSpPr>
          <p:cNvPr id="6" name="TextBox 5">
            <a:extLst>
              <a:ext uri="{FF2B5EF4-FFF2-40B4-BE49-F238E27FC236}">
                <a16:creationId xmlns:a16="http://schemas.microsoft.com/office/drawing/2014/main" id="{0E0352BD-BFDC-7868-A6F5-839E23FFBB2B}"/>
              </a:ext>
            </a:extLst>
          </p:cNvPr>
          <p:cNvSpPr txBox="1"/>
          <p:nvPr/>
        </p:nvSpPr>
        <p:spPr>
          <a:xfrm>
            <a:off x="615839" y="1798721"/>
            <a:ext cx="5480162" cy="2554545"/>
          </a:xfrm>
          <a:prstGeom prst="rect">
            <a:avLst/>
          </a:prstGeom>
          <a:noFill/>
        </p:spPr>
        <p:txBody>
          <a:bodyPr wrap="square">
            <a:spAutoFit/>
          </a:bodyPr>
          <a:lstStyle>
            <a:defPPr>
              <a:defRPr lang="en-US"/>
            </a:defPPr>
            <a:lvl1pPr indent="0">
              <a:buFont typeface="Wingdings" panose="05000000000000000000" pitchFamily="2" charset="2"/>
              <a:buNone/>
              <a:defRPr sz="1600">
                <a:ea typeface="Tahoma" panose="020B0604030504040204" pitchFamily="34" charset="0"/>
                <a:cs typeface="Tahoma" panose="020B0604030504040204" pitchFamily="34" charset="0"/>
              </a:defRPr>
            </a:lvl1pPr>
          </a:lstStyle>
          <a:p>
            <a:r>
              <a:rPr lang="en-US" dirty="0"/>
              <a:t>When rectangular pulses pass through the frequency </a:t>
            </a:r>
            <a:r>
              <a:rPr lang="hr-HR" dirty="0"/>
              <a:t>band-</a:t>
            </a:r>
            <a:r>
              <a:rPr lang="hr-HR" dirty="0" err="1"/>
              <a:t>limited</a:t>
            </a:r>
            <a:r>
              <a:rPr lang="en-US" dirty="0"/>
              <a:t> channel, they spread in time, and </a:t>
            </a:r>
            <a:r>
              <a:rPr lang="hr-HR" dirty="0" err="1"/>
              <a:t>the</a:t>
            </a:r>
            <a:r>
              <a:rPr lang="hr-HR" dirty="0"/>
              <a:t> </a:t>
            </a:r>
            <a:r>
              <a:rPr lang="en-US" dirty="0"/>
              <a:t>pulse from each symbol will be spread into the time interval of </a:t>
            </a:r>
            <a:r>
              <a:rPr lang="hr-HR" dirty="0" err="1"/>
              <a:t>the</a:t>
            </a:r>
            <a:r>
              <a:rPr lang="hr-HR" dirty="0"/>
              <a:t> </a:t>
            </a:r>
            <a:r>
              <a:rPr lang="en-US" dirty="0"/>
              <a:t>adjacent (next) pulse. </a:t>
            </a:r>
            <a:endParaRPr lang="hr-HR" dirty="0"/>
          </a:p>
          <a:p>
            <a:endParaRPr lang="hr-HR" dirty="0"/>
          </a:p>
          <a:p>
            <a:r>
              <a:rPr lang="en-US" dirty="0"/>
              <a:t>This leads to </a:t>
            </a:r>
            <a:r>
              <a:rPr lang="en-US" dirty="0" err="1"/>
              <a:t>intersymbol</a:t>
            </a:r>
            <a:r>
              <a:rPr lang="en-US" dirty="0"/>
              <a:t> interference. ISI can also appear from multipath propagation.</a:t>
            </a:r>
          </a:p>
          <a:p>
            <a:endParaRPr lang="en-US" dirty="0"/>
          </a:p>
          <a:p>
            <a:r>
              <a:rPr lang="en-US" dirty="0"/>
              <a:t>The obvious solution for lowering ISI is increasing the frequency bandwidth.</a:t>
            </a:r>
            <a:endParaRPr lang="de-DE" dirty="0"/>
          </a:p>
        </p:txBody>
      </p:sp>
    </p:spTree>
    <p:extLst>
      <p:ext uri="{BB962C8B-B14F-4D97-AF65-F5344CB8AC3E}">
        <p14:creationId xmlns:p14="http://schemas.microsoft.com/office/powerpoint/2010/main" val="18784492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5831E-FC76-9B30-2A5A-8BE12B538805}"/>
              </a:ext>
            </a:extLst>
          </p:cNvPr>
          <p:cNvSpPr>
            <a:spLocks noGrp="1"/>
          </p:cNvSpPr>
          <p:nvPr>
            <p:ph type="title"/>
          </p:nvPr>
        </p:nvSpPr>
        <p:spPr/>
        <p:txBody>
          <a:bodyPr/>
          <a:lstStyle/>
          <a:p>
            <a:r>
              <a:rPr lang="de-DE"/>
              <a:t>ISI – </a:t>
            </a:r>
            <a:r>
              <a:rPr lang="de-DE" err="1"/>
              <a:t>Inter</a:t>
            </a:r>
            <a:r>
              <a:rPr lang="hr-HR"/>
              <a:t>s</a:t>
            </a:r>
            <a:r>
              <a:rPr lang="de-DE" err="1"/>
              <a:t>ymbol</a:t>
            </a:r>
            <a:r>
              <a:rPr lang="de-DE"/>
              <a:t> </a:t>
            </a:r>
            <a:r>
              <a:rPr lang="de-DE" err="1"/>
              <a:t>interference</a:t>
            </a:r>
            <a:endParaRPr lang="de-DE"/>
          </a:p>
        </p:txBody>
      </p:sp>
      <p:pic>
        <p:nvPicPr>
          <p:cNvPr id="5" name="Picture 4">
            <a:extLst>
              <a:ext uri="{FF2B5EF4-FFF2-40B4-BE49-F238E27FC236}">
                <a16:creationId xmlns:a16="http://schemas.microsoft.com/office/drawing/2014/main" id="{9122ACC0-E4B2-7E98-70B6-63A0455DDDD9}"/>
              </a:ext>
            </a:extLst>
          </p:cNvPr>
          <p:cNvPicPr>
            <a:picLocks noChangeAspect="1"/>
          </p:cNvPicPr>
          <p:nvPr/>
        </p:nvPicPr>
        <p:blipFill>
          <a:blip r:embed="rId2"/>
          <a:stretch>
            <a:fillRect/>
          </a:stretch>
        </p:blipFill>
        <p:spPr>
          <a:xfrm>
            <a:off x="6951598" y="1608667"/>
            <a:ext cx="4264934" cy="2518683"/>
          </a:xfrm>
          <a:prstGeom prst="rect">
            <a:avLst/>
          </a:prstGeom>
        </p:spPr>
      </p:pic>
      <p:pic>
        <p:nvPicPr>
          <p:cNvPr id="8" name="Picture 7">
            <a:extLst>
              <a:ext uri="{FF2B5EF4-FFF2-40B4-BE49-F238E27FC236}">
                <a16:creationId xmlns:a16="http://schemas.microsoft.com/office/drawing/2014/main" id="{E5146460-F2A3-8D45-0449-ACBDBFF4B510}"/>
              </a:ext>
            </a:extLst>
          </p:cNvPr>
          <p:cNvPicPr>
            <a:picLocks noChangeAspect="1"/>
          </p:cNvPicPr>
          <p:nvPr/>
        </p:nvPicPr>
        <p:blipFill>
          <a:blip r:embed="rId3"/>
          <a:stretch>
            <a:fillRect/>
          </a:stretch>
        </p:blipFill>
        <p:spPr>
          <a:xfrm>
            <a:off x="6239933" y="3934337"/>
            <a:ext cx="3789415" cy="2237863"/>
          </a:xfrm>
          <a:prstGeom prst="rect">
            <a:avLst/>
          </a:prstGeom>
        </p:spPr>
      </p:pic>
      <p:sp>
        <p:nvSpPr>
          <p:cNvPr id="10" name="TextBox 9">
            <a:extLst>
              <a:ext uri="{FF2B5EF4-FFF2-40B4-BE49-F238E27FC236}">
                <a16:creationId xmlns:a16="http://schemas.microsoft.com/office/drawing/2014/main" id="{C95D036B-3278-72DD-EC12-E9F5559724B8}"/>
              </a:ext>
            </a:extLst>
          </p:cNvPr>
          <p:cNvSpPr txBox="1"/>
          <p:nvPr/>
        </p:nvSpPr>
        <p:spPr>
          <a:xfrm>
            <a:off x="614523" y="1808008"/>
            <a:ext cx="4191000" cy="830997"/>
          </a:xfrm>
          <a:prstGeom prst="rect">
            <a:avLst/>
          </a:prstGeom>
          <a:noFill/>
        </p:spPr>
        <p:txBody>
          <a:bodyPr wrap="square">
            <a:spAutoFit/>
          </a:bodyPr>
          <a:lstStyle>
            <a:defPPr>
              <a:defRPr lang="en-US"/>
            </a:defPPr>
            <a:lvl1pPr indent="0">
              <a:buFont typeface="Wingdings" panose="05000000000000000000" pitchFamily="2" charset="2"/>
              <a:buNone/>
              <a:defRPr sz="1600">
                <a:ea typeface="Tahoma" panose="020B0604030504040204" pitchFamily="34" charset="0"/>
                <a:cs typeface="Tahoma" panose="020B0604030504040204" pitchFamily="34" charset="0"/>
              </a:defRPr>
            </a:lvl1pPr>
          </a:lstStyle>
          <a:p>
            <a:r>
              <a:rPr lang="hr-HR"/>
              <a:t>The figure</a:t>
            </a:r>
            <a:r>
              <a:rPr lang="en-US"/>
              <a:t> shows frequency response (above) and impulse response (below) of raised-cosine filter with various roll-off factors.</a:t>
            </a:r>
            <a:endParaRPr lang="de-DE"/>
          </a:p>
        </p:txBody>
      </p:sp>
      <p:sp>
        <p:nvSpPr>
          <p:cNvPr id="12" name="TextBox 11">
            <a:extLst>
              <a:ext uri="{FF2B5EF4-FFF2-40B4-BE49-F238E27FC236}">
                <a16:creationId xmlns:a16="http://schemas.microsoft.com/office/drawing/2014/main" id="{BFF227A2-1A5B-2336-179C-AA0DC871B3AE}"/>
              </a:ext>
            </a:extLst>
          </p:cNvPr>
          <p:cNvSpPr txBox="1"/>
          <p:nvPr/>
        </p:nvSpPr>
        <p:spPr>
          <a:xfrm>
            <a:off x="614522" y="3361077"/>
            <a:ext cx="4191000" cy="584775"/>
          </a:xfrm>
          <a:prstGeom prst="rect">
            <a:avLst/>
          </a:prstGeom>
          <a:noFill/>
        </p:spPr>
        <p:txBody>
          <a:bodyPr wrap="square">
            <a:spAutoFit/>
          </a:bodyPr>
          <a:lstStyle>
            <a:defPPr>
              <a:defRPr lang="en-US"/>
            </a:defPPr>
            <a:lvl1pPr indent="0">
              <a:buFont typeface="Wingdings" panose="05000000000000000000" pitchFamily="2" charset="2"/>
              <a:buNone/>
              <a:defRPr sz="1600">
                <a:ea typeface="Tahoma" panose="020B0604030504040204" pitchFamily="34" charset="0"/>
                <a:cs typeface="Tahoma" panose="020B0604030504040204" pitchFamily="34" charset="0"/>
              </a:defRPr>
            </a:lvl1pPr>
          </a:lstStyle>
          <a:p>
            <a:r>
              <a:rPr lang="en-US"/>
              <a:t>Unwanted emission outside bandwidth should be 40 dB to 80 dB lower than in its own channel.</a:t>
            </a:r>
            <a:endParaRPr lang="de-DE"/>
          </a:p>
        </p:txBody>
      </p:sp>
    </p:spTree>
    <p:extLst>
      <p:ext uri="{BB962C8B-B14F-4D97-AF65-F5344CB8AC3E}">
        <p14:creationId xmlns:p14="http://schemas.microsoft.com/office/powerpoint/2010/main" val="11058394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834C4-8EDB-C45C-10DE-7D82C345CFB3}"/>
              </a:ext>
            </a:extLst>
          </p:cNvPr>
          <p:cNvSpPr>
            <a:spLocks noGrp="1"/>
          </p:cNvSpPr>
          <p:nvPr>
            <p:ph type="title"/>
          </p:nvPr>
        </p:nvSpPr>
        <p:spPr/>
        <p:txBody>
          <a:bodyPr/>
          <a:lstStyle/>
          <a:p>
            <a:r>
              <a:rPr lang="de-DE"/>
              <a:t>Modulation </a:t>
            </a:r>
            <a:r>
              <a:rPr lang="de-DE" err="1"/>
              <a:t>spectral</a:t>
            </a:r>
            <a:r>
              <a:rPr lang="de-DE"/>
              <a:t> </a:t>
            </a:r>
            <a:r>
              <a:rPr lang="de-DE" err="1"/>
              <a:t>efficiency</a:t>
            </a:r>
            <a:endParaRPr lang="de-DE"/>
          </a:p>
        </p:txBody>
      </p:sp>
      <p:sp>
        <p:nvSpPr>
          <p:cNvPr id="4" name="TextBox 3">
            <a:extLst>
              <a:ext uri="{FF2B5EF4-FFF2-40B4-BE49-F238E27FC236}">
                <a16:creationId xmlns:a16="http://schemas.microsoft.com/office/drawing/2014/main" id="{CF20C8D6-2EB1-7303-F6A4-AC96DE62521C}"/>
              </a:ext>
            </a:extLst>
          </p:cNvPr>
          <p:cNvSpPr txBox="1"/>
          <p:nvPr/>
        </p:nvSpPr>
        <p:spPr>
          <a:xfrm>
            <a:off x="617621" y="1799358"/>
            <a:ext cx="8509000" cy="3662541"/>
          </a:xfrm>
          <a:prstGeom prst="rect">
            <a:avLst/>
          </a:prstGeom>
          <a:noFill/>
        </p:spPr>
        <p:txBody>
          <a:bodyPr wrap="square">
            <a:spAutoFit/>
          </a:bodyPr>
          <a:lstStyle>
            <a:defPPr>
              <a:defRPr lang="en-US"/>
            </a:defPPr>
            <a:lvl1pPr indent="0">
              <a:buFont typeface="Wingdings" panose="05000000000000000000" pitchFamily="2" charset="2"/>
              <a:buNone/>
              <a:defRPr sz="1600">
                <a:ea typeface="Tahoma" panose="020B0604030504040204" pitchFamily="34" charset="0"/>
                <a:cs typeface="Tahoma" panose="020B0604030504040204" pitchFamily="34" charset="0"/>
              </a:defRPr>
            </a:lvl1pPr>
          </a:lstStyle>
          <a:p>
            <a:r>
              <a:rPr lang="en-US"/>
              <a:t>Modulation spectral efficiency is </a:t>
            </a:r>
            <a:r>
              <a:rPr lang="hr-HR"/>
              <a:t>the </a:t>
            </a:r>
            <a:r>
              <a:rPr lang="en-US"/>
              <a:t>ratio of the transmitted bit rate </a:t>
            </a:r>
            <a:r>
              <a:rPr lang="en-US" err="1"/>
              <a:t>Rc</a:t>
            </a:r>
            <a:r>
              <a:rPr lang="en-US"/>
              <a:t> and bandwidth occupied by the carrier.</a:t>
            </a:r>
          </a:p>
          <a:p>
            <a:r>
              <a:rPr lang="en-US"/>
              <a:t>The bandwidth occupied by the carrier depends on </a:t>
            </a:r>
            <a:r>
              <a:rPr lang="hr-HR"/>
              <a:t>the </a:t>
            </a:r>
            <a:r>
              <a:rPr lang="en-US"/>
              <a:t>spectrum of the modulated carrier and filtering. Filtering is used for lowering the interference to adjacent carriers.</a:t>
            </a:r>
          </a:p>
          <a:p>
            <a:r>
              <a:rPr lang="en-US"/>
              <a:t>ISI-free transmissions can be achieved with </a:t>
            </a:r>
            <a:r>
              <a:rPr lang="hr-HR"/>
              <a:t>a </a:t>
            </a:r>
            <a:r>
              <a:rPr lang="en-US"/>
              <a:t>raised cosine filter.</a:t>
            </a:r>
          </a:p>
          <a:p>
            <a:r>
              <a:rPr lang="en-US"/>
              <a:t>Roll-off factor α will determine the bandwidth.</a:t>
            </a:r>
            <a:endParaRPr lang="hr-HR"/>
          </a:p>
          <a:p>
            <a:endParaRPr lang="hr-HR"/>
          </a:p>
          <a:p>
            <a:endParaRPr lang="hr-HR"/>
          </a:p>
          <a:p>
            <a:endParaRPr lang="de-DE"/>
          </a:p>
          <a:p>
            <a:endParaRPr lang="hr-HR"/>
          </a:p>
          <a:p>
            <a:endParaRPr lang="hr-HR"/>
          </a:p>
          <a:p>
            <a:r>
              <a:rPr lang="en-US"/>
              <a:t>For </a:t>
            </a:r>
            <a:r>
              <a:rPr lang="hr-HR"/>
              <a:t>roll-off</a:t>
            </a:r>
            <a:r>
              <a:rPr lang="en-US"/>
              <a:t> factor α = 0.35, </a:t>
            </a:r>
            <a:r>
              <a:rPr lang="hr-HR"/>
              <a:t>the </a:t>
            </a:r>
            <a:r>
              <a:rPr lang="en-US"/>
              <a:t>required bandwidth is 1.35/TS, and spectral efficiencies (bit/s/Hz) are: 0.7 for BPSK, 1.5 for QPSK and 2.2 for 8PSK </a:t>
            </a:r>
          </a:p>
          <a:p>
            <a:endParaRPr lang="de-DE"/>
          </a:p>
        </p:txBody>
      </p:sp>
      <p:pic>
        <p:nvPicPr>
          <p:cNvPr id="5" name="Picture 4">
            <a:extLst>
              <a:ext uri="{FF2B5EF4-FFF2-40B4-BE49-F238E27FC236}">
                <a16:creationId xmlns:a16="http://schemas.microsoft.com/office/drawing/2014/main" id="{028818EC-497E-F6FF-7C61-52BC37E6E146}"/>
              </a:ext>
            </a:extLst>
          </p:cNvPr>
          <p:cNvPicPr>
            <a:picLocks noChangeAspect="1"/>
          </p:cNvPicPr>
          <p:nvPr/>
        </p:nvPicPr>
        <p:blipFill>
          <a:blip r:embed="rId2"/>
          <a:stretch>
            <a:fillRect/>
          </a:stretch>
        </p:blipFill>
        <p:spPr>
          <a:xfrm>
            <a:off x="2471821" y="3518334"/>
            <a:ext cx="4502912" cy="802560"/>
          </a:xfrm>
          <a:prstGeom prst="rect">
            <a:avLst/>
          </a:prstGeom>
        </p:spPr>
      </p:pic>
    </p:spTree>
    <p:extLst>
      <p:ext uri="{BB962C8B-B14F-4D97-AF65-F5344CB8AC3E}">
        <p14:creationId xmlns:p14="http://schemas.microsoft.com/office/powerpoint/2010/main" val="3149820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err="1">
                <a:latin typeface="Arial" panose="020B0604020202020204" pitchFamily="34" charset="0"/>
                <a:cs typeface="Arial" panose="020B0604020202020204" pitchFamily="34" charset="0"/>
              </a:rPr>
              <a:t>Coding</a:t>
            </a: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F754872-3DA5-40F5-D89A-5662B988CDE2}"/>
              </a:ext>
            </a:extLst>
          </p:cNvPr>
          <p:cNvSpPr txBox="1"/>
          <p:nvPr/>
        </p:nvSpPr>
        <p:spPr>
          <a:xfrm>
            <a:off x="619328" y="1801851"/>
            <a:ext cx="9364132" cy="2308324"/>
          </a:xfrm>
          <a:prstGeom prst="rect">
            <a:avLst/>
          </a:prstGeom>
          <a:noFill/>
        </p:spPr>
        <p:txBody>
          <a:bodyPr wrap="square">
            <a:spAutoFit/>
          </a:bodyPr>
          <a:lstStyle/>
          <a:p>
            <a:pPr marR="4430" algn="just"/>
            <a:r>
              <a:rPr lang="de-DE" sz="1600" b="0" i="0" u="none" strike="noStrike" baseline="0">
                <a:solidFill>
                  <a:srgbClr val="0070C0"/>
                </a:solidFill>
                <a:ea typeface="Tahoma" panose="020B0604030504040204" pitchFamily="34" charset="0"/>
                <a:cs typeface="Tahoma" panose="020B0604030504040204" pitchFamily="34" charset="0"/>
              </a:rPr>
              <a:t>Codi</a:t>
            </a:r>
            <a:r>
              <a:rPr lang="hr-HR" sz="1600" b="0" i="0" u="none" strike="noStrike" baseline="0" err="1">
                <a:solidFill>
                  <a:srgbClr val="0070C0"/>
                </a:solidFill>
                <a:ea typeface="Tahoma" panose="020B0604030504040204" pitchFamily="34" charset="0"/>
                <a:cs typeface="Tahoma" panose="020B0604030504040204" pitchFamily="34" charset="0"/>
              </a:rPr>
              <a:t>ng</a:t>
            </a:r>
            <a:r>
              <a:rPr lang="hr-HR" sz="1600" b="0" i="0" u="none" strike="noStrike" baseline="0">
                <a:solidFill>
                  <a:srgbClr val="0070C0"/>
                </a:solidFill>
                <a:ea typeface="Tahoma" panose="020B0604030504040204" pitchFamily="34" charset="0"/>
                <a:cs typeface="Tahoma" panose="020B0604030504040204" pitchFamily="34" charset="0"/>
              </a:rPr>
              <a:t> </a:t>
            </a:r>
            <a:r>
              <a:rPr lang="de-DE" sz="1600" b="0" i="0" u="none" strike="noStrike" baseline="0" err="1">
                <a:solidFill>
                  <a:srgbClr val="0070C0"/>
                </a:solidFill>
                <a:ea typeface="Tahoma" panose="020B0604030504040204" pitchFamily="34" charset="0"/>
                <a:cs typeface="Tahoma" panose="020B0604030504040204" pitchFamily="34" charset="0"/>
              </a:rPr>
              <a:t>is</a:t>
            </a:r>
            <a:r>
              <a:rPr lang="hr-HR" sz="1600" b="0" i="0" u="none" strike="noStrike" baseline="0">
                <a:solidFill>
                  <a:srgbClr val="0070C0"/>
                </a:solidFill>
                <a:ea typeface="Tahoma" panose="020B0604030504040204" pitchFamily="34" charset="0"/>
                <a:cs typeface="Tahoma" panose="020B0604030504040204" pitchFamily="34" charset="0"/>
              </a:rPr>
              <a:t> </a:t>
            </a:r>
            <a:r>
              <a:rPr lang="de-DE" sz="1600" b="0" i="0" u="none" strike="noStrike" baseline="0" err="1">
                <a:solidFill>
                  <a:srgbClr val="0070C0"/>
                </a:solidFill>
                <a:ea typeface="Tahoma" panose="020B0604030504040204" pitchFamily="34" charset="0"/>
                <a:cs typeface="Tahoma" panose="020B0604030504040204" pitchFamily="34" charset="0"/>
              </a:rPr>
              <a:t>directly</a:t>
            </a:r>
            <a:r>
              <a:rPr lang="hr-HR" sz="1600" b="0" i="0" u="none" strike="noStrike" baseline="0">
                <a:solidFill>
                  <a:srgbClr val="0070C0"/>
                </a:solidFill>
                <a:ea typeface="Tahoma" panose="020B0604030504040204" pitchFamily="34" charset="0"/>
                <a:cs typeface="Tahoma" panose="020B0604030504040204" pitchFamily="34" charset="0"/>
              </a:rPr>
              <a:t> </a:t>
            </a:r>
            <a:r>
              <a:rPr lang="de-DE" sz="1600" b="0" i="0" u="none" strike="noStrike" baseline="0" err="1">
                <a:solidFill>
                  <a:srgbClr val="0070C0"/>
                </a:solidFill>
                <a:ea typeface="Tahoma" panose="020B0604030504040204" pitchFamily="34" charset="0"/>
                <a:cs typeface="Tahoma" panose="020B0604030504040204" pitchFamily="34" charset="0"/>
              </a:rPr>
              <a:t>associated</a:t>
            </a:r>
            <a:r>
              <a:rPr lang="hr-HR" sz="1600" b="0" i="0" u="none" strike="noStrike" baseline="0">
                <a:solidFill>
                  <a:srgbClr val="0070C0"/>
                </a:solidFill>
                <a:ea typeface="Tahoma" panose="020B0604030504040204" pitchFamily="34" charset="0"/>
                <a:cs typeface="Tahoma" panose="020B0604030504040204" pitchFamily="34" charset="0"/>
              </a:rPr>
              <a:t> </a:t>
            </a:r>
            <a:r>
              <a:rPr lang="de-DE" sz="1600" b="0" i="0" u="none" strike="noStrike" baseline="0" err="1">
                <a:solidFill>
                  <a:srgbClr val="0070C0"/>
                </a:solidFill>
                <a:ea typeface="Tahoma" panose="020B0604030504040204" pitchFamily="34" charset="0"/>
                <a:cs typeface="Tahoma" panose="020B0604030504040204" pitchFamily="34" charset="0"/>
              </a:rPr>
              <a:t>to</a:t>
            </a:r>
            <a:r>
              <a:rPr lang="hr-HR" sz="1600" b="0" i="0" u="none" strike="noStrike" baseline="0">
                <a:solidFill>
                  <a:srgbClr val="0070C0"/>
                </a:solidFill>
                <a:ea typeface="Tahoma" panose="020B0604030504040204" pitchFamily="34" charset="0"/>
                <a:cs typeface="Tahoma" panose="020B0604030504040204" pitchFamily="34" charset="0"/>
              </a:rPr>
              <a:t> </a:t>
            </a:r>
            <a:r>
              <a:rPr lang="de-DE" sz="1600" b="0" i="0" u="none" strike="noStrike" baseline="0" err="1">
                <a:solidFill>
                  <a:srgbClr val="0070C0"/>
                </a:solidFill>
                <a:ea typeface="Tahoma" panose="020B0604030504040204" pitchFamily="34" charset="0"/>
                <a:cs typeface="Tahoma" panose="020B0604030504040204" pitchFamily="34" charset="0"/>
              </a:rPr>
              <a:t>error</a:t>
            </a:r>
            <a:r>
              <a:rPr lang="hr-HR" sz="1600" b="0" i="0" u="none" strike="noStrike" baseline="0">
                <a:solidFill>
                  <a:srgbClr val="0070C0"/>
                </a:solidFill>
                <a:ea typeface="Tahoma" panose="020B0604030504040204" pitchFamily="34" charset="0"/>
                <a:cs typeface="Tahoma" panose="020B0604030504040204" pitchFamily="34" charset="0"/>
              </a:rPr>
              <a:t> </a:t>
            </a:r>
            <a:r>
              <a:rPr lang="de-DE" sz="1600" b="0" i="0" u="none" strike="noStrike" baseline="0" err="1">
                <a:solidFill>
                  <a:srgbClr val="0070C0"/>
                </a:solidFill>
                <a:ea typeface="Tahoma" panose="020B0604030504040204" pitchFamily="34" charset="0"/>
                <a:cs typeface="Tahoma" panose="020B0604030504040204" pitchFamily="34" charset="0"/>
              </a:rPr>
              <a:t>correction</a:t>
            </a:r>
            <a:r>
              <a:rPr lang="hr-HR" sz="1600" b="0" i="0" u="none" strike="noStrike" baseline="0">
                <a:solidFill>
                  <a:srgbClr val="0070C0"/>
                </a:solidFill>
                <a:ea typeface="Tahoma" panose="020B0604030504040204" pitchFamily="34" charset="0"/>
                <a:cs typeface="Tahoma" panose="020B0604030504040204" pitchFamily="34" charset="0"/>
              </a:rPr>
              <a:t> </a:t>
            </a:r>
            <a:r>
              <a:rPr lang="de-DE" sz="1600" b="0" i="0" u="none" strike="noStrike" baseline="0" err="1">
                <a:solidFill>
                  <a:srgbClr val="0070C0"/>
                </a:solidFill>
                <a:ea typeface="Tahoma" panose="020B0604030504040204" pitchFamily="34" charset="0"/>
                <a:cs typeface="Tahoma" panose="020B0604030504040204" pitchFamily="34" charset="0"/>
              </a:rPr>
              <a:t>techniques</a:t>
            </a:r>
            <a:r>
              <a:rPr lang="hr-HR" sz="1600" b="0" i="0" u="none" strike="noStrike" baseline="0">
                <a:solidFill>
                  <a:srgbClr val="0070C0"/>
                </a:solidFill>
                <a:ea typeface="Tahoma" panose="020B0604030504040204" pitchFamily="34" charset="0"/>
                <a:cs typeface="Tahoma" panose="020B0604030504040204" pitchFamily="34" charset="0"/>
              </a:rPr>
              <a:t> </a:t>
            </a:r>
            <a:r>
              <a:rPr lang="de-DE" sz="1600" b="0" i="0" u="none" strike="noStrike" baseline="0" err="1">
                <a:solidFill>
                  <a:srgbClr val="0070C0"/>
                </a:solidFill>
                <a:ea typeface="Tahoma" panose="020B0604030504040204" pitchFamily="34" charset="0"/>
                <a:cs typeface="Tahoma" panose="020B0604030504040204" pitchFamily="34" charset="0"/>
              </a:rPr>
              <a:t>which</a:t>
            </a:r>
            <a:r>
              <a:rPr lang="hr-HR" sz="1600" b="0" i="0" u="none" strike="noStrike" baseline="0">
                <a:solidFill>
                  <a:srgbClr val="0070C0"/>
                </a:solidFill>
                <a:ea typeface="Tahoma" panose="020B0604030504040204" pitchFamily="34" charset="0"/>
                <a:cs typeface="Tahoma" panose="020B0604030504040204" pitchFamily="34" charset="0"/>
              </a:rPr>
              <a:t> </a:t>
            </a:r>
            <a:r>
              <a:rPr lang="de-DE" sz="1600" b="0" i="0" u="none" strike="noStrike" baseline="0" err="1">
                <a:solidFill>
                  <a:srgbClr val="0070C0"/>
                </a:solidFill>
                <a:ea typeface="Tahoma" panose="020B0604030504040204" pitchFamily="34" charset="0"/>
                <a:cs typeface="Tahoma" panose="020B0604030504040204" pitchFamily="34" charset="0"/>
              </a:rPr>
              <a:t>are</a:t>
            </a:r>
            <a:r>
              <a:rPr lang="hr-HR" sz="1600" b="0" i="0" u="none" strike="noStrike" baseline="0">
                <a:solidFill>
                  <a:srgbClr val="0070C0"/>
                </a:solidFill>
                <a:ea typeface="Tahoma" panose="020B0604030504040204" pitchFamily="34" charset="0"/>
                <a:cs typeface="Tahoma" panose="020B0604030504040204" pitchFamily="34" charset="0"/>
              </a:rPr>
              <a:t> </a:t>
            </a:r>
            <a:r>
              <a:rPr lang="de-DE" sz="1600" b="0" i="0" u="none" strike="noStrike" baseline="0">
                <a:solidFill>
                  <a:srgbClr val="0070C0"/>
                </a:solidFill>
                <a:ea typeface="Tahoma" panose="020B0604030504040204" pitchFamily="34" charset="0"/>
                <a:cs typeface="Tahoma" panose="020B0604030504040204" pitchFamily="34" charset="0"/>
              </a:rPr>
              <a:t>fundamental</a:t>
            </a:r>
            <a:r>
              <a:rPr lang="hr-HR" sz="1600" b="0" i="0" u="none" strike="noStrike" baseline="0">
                <a:solidFill>
                  <a:srgbClr val="0070C0"/>
                </a:solidFill>
                <a:ea typeface="Tahoma" panose="020B0604030504040204" pitchFamily="34" charset="0"/>
                <a:cs typeface="Tahoma" panose="020B0604030504040204" pitchFamily="34" charset="0"/>
              </a:rPr>
              <a:t> </a:t>
            </a:r>
            <a:r>
              <a:rPr lang="de-DE" sz="1600" b="0" i="0" u="none" strike="noStrike" baseline="0">
                <a:solidFill>
                  <a:srgbClr val="0070C0"/>
                </a:solidFill>
                <a:ea typeface="Tahoma" panose="020B0604030504040204" pitchFamily="34" charset="0"/>
                <a:cs typeface="Tahoma" panose="020B0604030504040204" pitchFamily="34" charset="0"/>
              </a:rPr>
              <a:t>in</a:t>
            </a:r>
            <a:r>
              <a:rPr lang="hr-HR" sz="1600" b="0" i="0" u="none" strike="noStrike" baseline="0">
                <a:solidFill>
                  <a:srgbClr val="0070C0"/>
                </a:solidFill>
                <a:ea typeface="Tahoma" panose="020B0604030504040204" pitchFamily="34" charset="0"/>
                <a:cs typeface="Tahoma" panose="020B0604030504040204" pitchFamily="34" charset="0"/>
              </a:rPr>
              <a:t> </a:t>
            </a:r>
            <a:r>
              <a:rPr lang="de-DE" sz="1600" b="0" i="0" u="none" strike="noStrike" baseline="0" err="1">
                <a:solidFill>
                  <a:srgbClr val="0070C0"/>
                </a:solidFill>
                <a:ea typeface="Tahoma" panose="020B0604030504040204" pitchFamily="34" charset="0"/>
                <a:cs typeface="Tahoma" panose="020B0604030504040204" pitchFamily="34" charset="0"/>
              </a:rPr>
              <a:t>satellite</a:t>
            </a:r>
            <a:r>
              <a:rPr lang="hr-HR" sz="1600" b="0" i="0" u="none" strike="noStrike" baseline="0">
                <a:solidFill>
                  <a:srgbClr val="0070C0"/>
                </a:solidFill>
                <a:ea typeface="Tahoma" panose="020B0604030504040204" pitchFamily="34" charset="0"/>
                <a:cs typeface="Tahoma" panose="020B0604030504040204" pitchFamily="34" charset="0"/>
              </a:rPr>
              <a:t> </a:t>
            </a:r>
            <a:r>
              <a:rPr lang="de-DE" sz="1600" b="0" i="0" u="none" strike="noStrike" baseline="0" err="1">
                <a:solidFill>
                  <a:srgbClr val="0070C0"/>
                </a:solidFill>
                <a:ea typeface="Tahoma" panose="020B0604030504040204" pitchFamily="34" charset="0"/>
                <a:cs typeface="Tahoma" panose="020B0604030504040204" pitchFamily="34" charset="0"/>
              </a:rPr>
              <a:t>communications</a:t>
            </a:r>
            <a:r>
              <a:rPr lang="hr-HR" sz="1600" b="0" i="0" u="none" strike="noStrike" baseline="0">
                <a:solidFill>
                  <a:srgbClr val="0070C0"/>
                </a:solidFill>
                <a:ea typeface="Tahoma" panose="020B0604030504040204" pitchFamily="34" charset="0"/>
                <a:cs typeface="Tahoma" panose="020B0604030504040204" pitchFamily="34" charset="0"/>
              </a:rPr>
              <a:t> </a:t>
            </a:r>
            <a:r>
              <a:rPr lang="de-DE" sz="1600" b="0" i="0" u="none" strike="noStrike" baseline="0">
                <a:solidFill>
                  <a:srgbClr val="0070C0"/>
                </a:solidFill>
                <a:ea typeface="Tahoma" panose="020B0604030504040204" pitchFamily="34" charset="0"/>
                <a:cs typeface="Tahoma" panose="020B0604030504040204" pitchFamily="34" charset="0"/>
              </a:rPr>
              <a:t>due</a:t>
            </a:r>
            <a:r>
              <a:rPr lang="hr-HR" sz="1600" b="0" i="0" u="none" strike="noStrike" baseline="0">
                <a:solidFill>
                  <a:srgbClr val="0070C0"/>
                </a:solidFill>
                <a:ea typeface="Tahoma" panose="020B0604030504040204" pitchFamily="34" charset="0"/>
                <a:cs typeface="Tahoma" panose="020B0604030504040204" pitchFamily="34" charset="0"/>
              </a:rPr>
              <a:t> </a:t>
            </a:r>
            <a:r>
              <a:rPr lang="de-DE" sz="1600" b="0" i="0" u="none" strike="noStrike" baseline="0" err="1">
                <a:solidFill>
                  <a:srgbClr val="0070C0"/>
                </a:solidFill>
                <a:ea typeface="Tahoma" panose="020B0604030504040204" pitchFamily="34" charset="0"/>
                <a:cs typeface="Tahoma" panose="020B0604030504040204" pitchFamily="34" charset="0"/>
              </a:rPr>
              <a:t>to</a:t>
            </a:r>
            <a:r>
              <a:rPr lang="hr-HR" sz="1600" b="0" i="0" u="none" strike="noStrike" baseline="0">
                <a:solidFill>
                  <a:srgbClr val="0070C0"/>
                </a:solidFill>
                <a:ea typeface="Tahoma" panose="020B0604030504040204" pitchFamily="34" charset="0"/>
                <a:cs typeface="Tahoma" panose="020B0604030504040204" pitchFamily="34" charset="0"/>
              </a:rPr>
              <a:t> </a:t>
            </a:r>
            <a:r>
              <a:rPr lang="de-DE" sz="1600" b="0" i="0" u="none" strike="noStrike" baseline="0">
                <a:solidFill>
                  <a:srgbClr val="0070C0"/>
                </a:solidFill>
                <a:ea typeface="Tahoma" panose="020B0604030504040204" pitchFamily="34" charset="0"/>
                <a:cs typeface="Tahoma" panose="020B0604030504040204" pitchFamily="34" charset="0"/>
              </a:rPr>
              <a:t>limited</a:t>
            </a:r>
            <a:r>
              <a:rPr lang="hr-HR" sz="1600" b="0" i="0" u="none" strike="noStrike" baseline="0">
                <a:solidFill>
                  <a:srgbClr val="0070C0"/>
                </a:solidFill>
                <a:ea typeface="Tahoma" panose="020B0604030504040204" pitchFamily="34" charset="0"/>
                <a:cs typeface="Tahoma" panose="020B0604030504040204" pitchFamily="34" charset="0"/>
              </a:rPr>
              <a:t> </a:t>
            </a:r>
            <a:r>
              <a:rPr lang="de-DE" sz="1600" b="0" i="0" u="none" strike="noStrike" baseline="0">
                <a:solidFill>
                  <a:srgbClr val="0070C0"/>
                </a:solidFill>
                <a:ea typeface="Tahoma" panose="020B0604030504040204" pitchFamily="34" charset="0"/>
                <a:cs typeface="Tahoma" panose="020B0604030504040204" pitchFamily="34" charset="0"/>
              </a:rPr>
              <a:t>power</a:t>
            </a:r>
            <a:r>
              <a:rPr lang="hr-HR" sz="1600" b="0" i="0" u="none" strike="noStrike" baseline="0">
                <a:solidFill>
                  <a:srgbClr val="0070C0"/>
                </a:solidFill>
                <a:ea typeface="Tahoma" panose="020B0604030504040204" pitchFamily="34" charset="0"/>
                <a:cs typeface="Tahoma" panose="020B0604030504040204" pitchFamily="34" charset="0"/>
              </a:rPr>
              <a:t> </a:t>
            </a:r>
            <a:r>
              <a:rPr lang="de-DE" sz="1600" b="0" i="0" u="none" strike="noStrike" baseline="0" err="1">
                <a:solidFill>
                  <a:srgbClr val="0070C0"/>
                </a:solidFill>
                <a:ea typeface="Tahoma" panose="020B0604030504040204" pitchFamily="34" charset="0"/>
                <a:cs typeface="Tahoma" panose="020B0604030504040204" pitchFamily="34" charset="0"/>
              </a:rPr>
              <a:t>of</a:t>
            </a:r>
            <a:r>
              <a:rPr lang="hr-HR" sz="1600" b="0" i="0" u="none" strike="noStrike" baseline="0">
                <a:solidFill>
                  <a:srgbClr val="0070C0"/>
                </a:solidFill>
                <a:ea typeface="Tahoma" panose="020B0604030504040204" pitchFamily="34" charset="0"/>
                <a:cs typeface="Tahoma" panose="020B0604030504040204" pitchFamily="34" charset="0"/>
              </a:rPr>
              <a:t> </a:t>
            </a:r>
            <a:r>
              <a:rPr lang="de-DE" sz="1600" b="0" i="0" u="none" strike="noStrike" baseline="0" err="1">
                <a:solidFill>
                  <a:srgbClr val="0070C0"/>
                </a:solidFill>
                <a:ea typeface="Tahoma" panose="020B0604030504040204" pitchFamily="34" charset="0"/>
                <a:cs typeface="Tahoma" panose="020B0604030504040204" pitchFamily="34" charset="0"/>
              </a:rPr>
              <a:t>satellite</a:t>
            </a:r>
            <a:r>
              <a:rPr lang="hr-HR" sz="1600" b="0" i="0" u="none" strike="noStrike" baseline="0">
                <a:solidFill>
                  <a:srgbClr val="0070C0"/>
                </a:solidFill>
                <a:ea typeface="Tahoma" panose="020B0604030504040204" pitchFamily="34" charset="0"/>
                <a:cs typeface="Tahoma" panose="020B0604030504040204" pitchFamily="34" charset="0"/>
              </a:rPr>
              <a:t> </a:t>
            </a:r>
            <a:r>
              <a:rPr lang="de-DE" sz="1600" b="0" i="0" u="none" strike="noStrike" baseline="0" err="1">
                <a:solidFill>
                  <a:srgbClr val="0070C0"/>
                </a:solidFill>
                <a:ea typeface="Tahoma" panose="020B0604030504040204" pitchFamily="34" charset="0"/>
                <a:cs typeface="Tahoma" panose="020B0604030504040204" pitchFamily="34" charset="0"/>
              </a:rPr>
              <a:t>transponders</a:t>
            </a:r>
            <a:r>
              <a:rPr lang="hr-HR" sz="1600" b="0" i="0" u="none" strike="noStrike" baseline="0">
                <a:solidFill>
                  <a:srgbClr val="0070C0"/>
                </a:solidFill>
                <a:ea typeface="Tahoma" panose="020B0604030504040204" pitchFamily="34" charset="0"/>
                <a:cs typeface="Tahoma" panose="020B0604030504040204" pitchFamily="34" charset="0"/>
              </a:rPr>
              <a:t> </a:t>
            </a:r>
            <a:r>
              <a:rPr lang="de-DE" sz="1600" b="0" i="0" u="none" strike="noStrike" baseline="0">
                <a:solidFill>
                  <a:srgbClr val="0070C0"/>
                </a:solidFill>
                <a:ea typeface="Tahoma" panose="020B0604030504040204" pitchFamily="34" charset="0"/>
                <a:cs typeface="Tahoma" panose="020B0604030504040204" pitchFamily="34" charset="0"/>
              </a:rPr>
              <a:t>and</a:t>
            </a:r>
            <a:r>
              <a:rPr lang="hr-HR" sz="1600" b="0" i="0" u="none" strike="noStrike" baseline="0">
                <a:solidFill>
                  <a:srgbClr val="0070C0"/>
                </a:solidFill>
                <a:ea typeface="Tahoma" panose="020B0604030504040204" pitchFamily="34" charset="0"/>
                <a:cs typeface="Tahoma" panose="020B0604030504040204" pitchFamily="34" charset="0"/>
              </a:rPr>
              <a:t> </a:t>
            </a:r>
            <a:r>
              <a:rPr lang="de-DE" sz="1600" b="0" i="0" u="none" strike="noStrike" baseline="0" err="1">
                <a:solidFill>
                  <a:srgbClr val="0070C0"/>
                </a:solidFill>
                <a:ea typeface="Tahoma" panose="020B0604030504040204" pitchFamily="34" charset="0"/>
                <a:cs typeface="Tahoma" panose="020B0604030504040204" pitchFamily="34" charset="0"/>
              </a:rPr>
              <a:t>to</a:t>
            </a:r>
            <a:r>
              <a:rPr lang="hr-HR" sz="1600" b="0" i="0" u="none" strike="noStrike" baseline="0">
                <a:solidFill>
                  <a:srgbClr val="0070C0"/>
                </a:solidFill>
                <a:ea typeface="Tahoma" panose="020B0604030504040204" pitchFamily="34" charset="0"/>
                <a:cs typeface="Tahoma" panose="020B0604030504040204" pitchFamily="34" charset="0"/>
              </a:rPr>
              <a:t> </a:t>
            </a:r>
            <a:r>
              <a:rPr lang="de-DE" sz="1600" b="0" i="0" u="none" strike="noStrike" baseline="0" err="1">
                <a:solidFill>
                  <a:srgbClr val="0070C0"/>
                </a:solidFill>
                <a:ea typeface="Tahoma" panose="020B0604030504040204" pitchFamily="34" charset="0"/>
                <a:cs typeface="Tahoma" panose="020B0604030504040204" pitchFamily="34" charset="0"/>
              </a:rPr>
              <a:t>the</a:t>
            </a:r>
            <a:r>
              <a:rPr lang="hr-HR" sz="1600" b="0" i="0" u="none" strike="noStrike" baseline="0">
                <a:solidFill>
                  <a:srgbClr val="0070C0"/>
                </a:solidFill>
                <a:ea typeface="Tahoma" panose="020B0604030504040204" pitchFamily="34" charset="0"/>
                <a:cs typeface="Tahoma" panose="020B0604030504040204" pitchFamily="34" charset="0"/>
              </a:rPr>
              <a:t> </a:t>
            </a:r>
            <a:r>
              <a:rPr lang="de-DE" sz="1600" b="0" i="0" u="none" strike="noStrike" baseline="0" err="1">
                <a:solidFill>
                  <a:srgbClr val="0070C0"/>
                </a:solidFill>
                <a:ea typeface="Tahoma" panose="020B0604030504040204" pitchFamily="34" charset="0"/>
                <a:cs typeface="Tahoma" panose="020B0604030504040204" pitchFamily="34" charset="0"/>
              </a:rPr>
              <a:t>low</a:t>
            </a:r>
            <a:r>
              <a:rPr lang="hr-HR" sz="1600" b="0" i="0" u="none" strike="noStrike" baseline="0">
                <a:solidFill>
                  <a:srgbClr val="0070C0"/>
                </a:solidFill>
                <a:ea typeface="Tahoma" panose="020B0604030504040204" pitchFamily="34" charset="0"/>
                <a:cs typeface="Tahoma" panose="020B0604030504040204" pitchFamily="34" charset="0"/>
              </a:rPr>
              <a:t> </a:t>
            </a:r>
            <a:r>
              <a:rPr lang="de-DE" sz="1600" b="0" i="0" u="none" strike="noStrike" baseline="0" err="1">
                <a:solidFill>
                  <a:srgbClr val="0070C0"/>
                </a:solidFill>
                <a:ea typeface="Tahoma" panose="020B0604030504040204" pitchFamily="34" charset="0"/>
                <a:cs typeface="Tahoma" panose="020B0604030504040204" pitchFamily="34" charset="0"/>
              </a:rPr>
              <a:t>level</a:t>
            </a:r>
            <a:r>
              <a:rPr lang="hr-HR" sz="1600" b="0" i="0" u="none" strike="noStrike" baseline="0">
                <a:solidFill>
                  <a:srgbClr val="0070C0"/>
                </a:solidFill>
                <a:ea typeface="Tahoma" panose="020B0604030504040204" pitchFamily="34" charset="0"/>
                <a:cs typeface="Tahoma" panose="020B0604030504040204" pitchFamily="34" charset="0"/>
              </a:rPr>
              <a:t> </a:t>
            </a:r>
            <a:r>
              <a:rPr lang="de-DE" sz="1600" b="0" i="0" u="none" strike="noStrike" baseline="0" err="1">
                <a:solidFill>
                  <a:srgbClr val="0070C0"/>
                </a:solidFill>
                <a:ea typeface="Tahoma" panose="020B0604030504040204" pitchFamily="34" charset="0"/>
                <a:cs typeface="Tahoma" panose="020B0604030504040204" pitchFamily="34" charset="0"/>
              </a:rPr>
              <a:t>of</a:t>
            </a:r>
            <a:r>
              <a:rPr lang="hr-HR" sz="1600" b="0" i="0" u="none" strike="noStrike" baseline="0">
                <a:solidFill>
                  <a:srgbClr val="0070C0"/>
                </a:solidFill>
                <a:ea typeface="Tahoma" panose="020B0604030504040204" pitchFamily="34" charset="0"/>
                <a:cs typeface="Tahoma" panose="020B0604030504040204" pitchFamily="34" charset="0"/>
              </a:rPr>
              <a:t> </a:t>
            </a:r>
            <a:r>
              <a:rPr lang="de-DE" sz="1600" b="0" i="0" u="none" strike="noStrike" baseline="0">
                <a:solidFill>
                  <a:srgbClr val="0070C0"/>
                </a:solidFill>
                <a:ea typeface="Tahoma" panose="020B0604030504040204" pitchFamily="34" charset="0"/>
                <a:cs typeface="Tahoma" panose="020B0604030504040204" pitchFamily="34" charset="0"/>
              </a:rPr>
              <a:t>C/N</a:t>
            </a:r>
            <a:r>
              <a:rPr lang="hr-HR" sz="1600" b="0" i="0" u="none" strike="noStrike" baseline="0">
                <a:solidFill>
                  <a:srgbClr val="0070C0"/>
                </a:solidFill>
                <a:ea typeface="Tahoma" panose="020B0604030504040204" pitchFamily="34" charset="0"/>
                <a:cs typeface="Tahoma" panose="020B0604030504040204" pitchFamily="34" charset="0"/>
              </a:rPr>
              <a:t> </a:t>
            </a:r>
            <a:r>
              <a:rPr lang="de-DE" sz="1600" b="0" i="0" u="none" strike="noStrike" baseline="0" err="1">
                <a:solidFill>
                  <a:srgbClr val="0070C0"/>
                </a:solidFill>
                <a:ea typeface="Tahoma" panose="020B0604030504040204" pitchFamily="34" charset="0"/>
                <a:cs typeface="Tahoma" panose="020B0604030504040204" pitchFamily="34" charset="0"/>
              </a:rPr>
              <a:t>ratio</a:t>
            </a:r>
            <a:r>
              <a:rPr lang="hr-HR" sz="1600" b="0" i="0" u="none" strike="noStrike" baseline="0">
                <a:solidFill>
                  <a:srgbClr val="0070C0"/>
                </a:solidFill>
                <a:ea typeface="Tahoma" panose="020B0604030504040204" pitchFamily="34" charset="0"/>
                <a:cs typeface="Tahoma" panose="020B0604030504040204" pitchFamily="34" charset="0"/>
              </a:rPr>
              <a:t> </a:t>
            </a:r>
            <a:r>
              <a:rPr lang="de-DE" sz="1600" b="0" i="0" u="none" strike="noStrike" baseline="0" err="1">
                <a:solidFill>
                  <a:srgbClr val="0070C0"/>
                </a:solidFill>
                <a:ea typeface="Tahoma" panose="020B0604030504040204" pitchFamily="34" charset="0"/>
                <a:cs typeface="Tahoma" panose="020B0604030504040204" pitchFamily="34" charset="0"/>
              </a:rPr>
              <a:t>arriving</a:t>
            </a:r>
            <a:r>
              <a:rPr lang="hr-HR" sz="1600" b="0" i="0" u="none" strike="noStrike" baseline="0">
                <a:solidFill>
                  <a:srgbClr val="0070C0"/>
                </a:solidFill>
                <a:ea typeface="Tahoma" panose="020B0604030504040204" pitchFamily="34" charset="0"/>
                <a:cs typeface="Tahoma" panose="020B0604030504040204" pitchFamily="34" charset="0"/>
              </a:rPr>
              <a:t> </a:t>
            </a:r>
            <a:r>
              <a:rPr lang="de-DE" sz="1600" b="0" i="0" u="none" strike="noStrike" baseline="0" err="1">
                <a:solidFill>
                  <a:srgbClr val="0070C0"/>
                </a:solidFill>
                <a:ea typeface="Tahoma" panose="020B0604030504040204" pitchFamily="34" charset="0"/>
                <a:cs typeface="Tahoma" panose="020B0604030504040204" pitchFamily="34" charset="0"/>
              </a:rPr>
              <a:t>to</a:t>
            </a:r>
            <a:r>
              <a:rPr lang="hr-HR" sz="1600" b="0" i="0" u="none" strike="noStrike" baseline="0">
                <a:solidFill>
                  <a:srgbClr val="0070C0"/>
                </a:solidFill>
                <a:ea typeface="Tahoma" panose="020B0604030504040204" pitchFamily="34" charset="0"/>
                <a:cs typeface="Tahoma" panose="020B0604030504040204" pitchFamily="34" charset="0"/>
              </a:rPr>
              <a:t> </a:t>
            </a:r>
            <a:r>
              <a:rPr lang="de-DE" sz="1600" b="0" i="0" u="none" strike="noStrike" baseline="0" err="1">
                <a:solidFill>
                  <a:srgbClr val="0070C0"/>
                </a:solidFill>
                <a:ea typeface="Tahoma" panose="020B0604030504040204" pitchFamily="34" charset="0"/>
                <a:cs typeface="Tahoma" panose="020B0604030504040204" pitchFamily="34" charset="0"/>
              </a:rPr>
              <a:t>the</a:t>
            </a:r>
            <a:r>
              <a:rPr lang="hr-HR" sz="1600" b="0" i="0" u="none" strike="noStrike" baseline="0">
                <a:solidFill>
                  <a:srgbClr val="0070C0"/>
                </a:solidFill>
                <a:ea typeface="Tahoma" panose="020B0604030504040204" pitchFamily="34" charset="0"/>
                <a:cs typeface="Tahoma" panose="020B0604030504040204" pitchFamily="34" charset="0"/>
              </a:rPr>
              <a:t> </a:t>
            </a:r>
            <a:r>
              <a:rPr lang="de-DE" sz="1600" b="0" i="0" u="none" strike="noStrike" baseline="0" err="1">
                <a:solidFill>
                  <a:srgbClr val="0070C0"/>
                </a:solidFill>
                <a:ea typeface="Tahoma" panose="020B0604030504040204" pitchFamily="34" charset="0"/>
                <a:cs typeface="Tahoma" panose="020B0604030504040204" pitchFamily="34" charset="0"/>
              </a:rPr>
              <a:t>receiving</a:t>
            </a:r>
            <a:r>
              <a:rPr lang="hr-HR" sz="1600" b="0" i="0" u="none" strike="noStrike" baseline="0">
                <a:solidFill>
                  <a:srgbClr val="0070C0"/>
                </a:solidFill>
                <a:ea typeface="Tahoma" panose="020B0604030504040204" pitchFamily="34" charset="0"/>
                <a:cs typeface="Tahoma" panose="020B0604030504040204" pitchFamily="34" charset="0"/>
              </a:rPr>
              <a:t> </a:t>
            </a:r>
            <a:r>
              <a:rPr lang="de-DE" sz="1600" b="0" i="0" u="none" strike="noStrike" baseline="0" err="1">
                <a:solidFill>
                  <a:srgbClr val="0070C0"/>
                </a:solidFill>
                <a:ea typeface="Tahoma" panose="020B0604030504040204" pitchFamily="34" charset="0"/>
                <a:cs typeface="Tahoma" panose="020B0604030504040204" pitchFamily="34" charset="0"/>
              </a:rPr>
              <a:t>station</a:t>
            </a:r>
            <a:r>
              <a:rPr lang="de-DE" sz="1600" b="0" i="0" u="none" strike="noStrike" baseline="0">
                <a:solidFill>
                  <a:srgbClr val="0070C0"/>
                </a:solidFill>
                <a:ea typeface="Tahoma" panose="020B0604030504040204" pitchFamily="34" charset="0"/>
                <a:cs typeface="Tahoma" panose="020B0604030504040204" pitchFamily="34" charset="0"/>
              </a:rPr>
              <a:t>.</a:t>
            </a:r>
            <a:endParaRPr lang="hr-HR" sz="1600" b="0" i="0" u="none" strike="noStrike" baseline="0">
              <a:solidFill>
                <a:srgbClr val="0070C0"/>
              </a:solidFill>
              <a:ea typeface="Tahoma" panose="020B0604030504040204" pitchFamily="34" charset="0"/>
              <a:cs typeface="Tahoma" panose="020B0604030504040204" pitchFamily="34" charset="0"/>
            </a:endParaRPr>
          </a:p>
          <a:p>
            <a:pPr marR="0" algn="l"/>
            <a:endParaRPr lang="en-US" sz="1600" b="0" i="0" u="none" strike="noStrike" baseline="0">
              <a:solidFill>
                <a:srgbClr val="000000"/>
              </a:solidFill>
              <a:ea typeface="Tahoma" panose="020B0604030504040204" pitchFamily="34" charset="0"/>
              <a:cs typeface="Tahoma" panose="020B0604030504040204" pitchFamily="34" charset="0"/>
            </a:endParaRPr>
          </a:p>
          <a:p>
            <a:pPr marR="0" algn="l"/>
            <a:r>
              <a:rPr lang="en-US" sz="1600" b="0" i="0" u="none" strike="noStrike" baseline="0">
                <a:solidFill>
                  <a:srgbClr val="000000"/>
                </a:solidFill>
                <a:ea typeface="Tahoma" panose="020B0604030504040204" pitchFamily="34" charset="0"/>
                <a:cs typeface="Tahoma" panose="020B0604030504040204" pitchFamily="34" charset="0"/>
              </a:rPr>
              <a:t>Coders are part of transmitter systems and decoders are part of receiver systems. </a:t>
            </a:r>
          </a:p>
          <a:p>
            <a:pPr marR="0" algn="l"/>
            <a:r>
              <a:rPr lang="en-US" sz="1600" b="0" i="0" u="none" strike="noStrike" baseline="0">
                <a:solidFill>
                  <a:srgbClr val="000000"/>
                </a:solidFill>
                <a:ea typeface="Tahoma" panose="020B0604030504040204" pitchFamily="34" charset="0"/>
                <a:cs typeface="Tahoma" panose="020B0604030504040204" pitchFamily="34" charset="0"/>
              </a:rPr>
              <a:t>There are error detecting and correcting codes. </a:t>
            </a:r>
          </a:p>
          <a:p>
            <a:pPr marR="0" algn="l"/>
            <a:r>
              <a:rPr lang="en-US" sz="1600" b="0" i="0" u="none" strike="noStrike" baseline="0">
                <a:solidFill>
                  <a:srgbClr val="000000"/>
                </a:solidFill>
                <a:ea typeface="Tahoma" panose="020B0604030504040204" pitchFamily="34" charset="0"/>
                <a:cs typeface="Tahoma" panose="020B0604030504040204" pitchFamily="34" charset="0"/>
              </a:rPr>
              <a:t>Parity (redundant) bits are introduced into the known information bits. This reduces the data speed. </a:t>
            </a:r>
          </a:p>
          <a:p>
            <a:pPr marR="0" algn="l"/>
            <a:r>
              <a:rPr lang="en-US" sz="1600" b="0" i="0" u="none" strike="noStrike" baseline="0">
                <a:solidFill>
                  <a:srgbClr val="000000"/>
                </a:solidFill>
                <a:ea typeface="Tahoma" panose="020B0604030504040204" pitchFamily="34" charset="0"/>
                <a:cs typeface="Tahoma" panose="020B0604030504040204" pitchFamily="34" charset="0"/>
              </a:rPr>
              <a:t>The number of parity bits necessary depends on interference in the communication channel and interference. </a:t>
            </a:r>
          </a:p>
          <a:p>
            <a:pPr marR="0" algn="l"/>
            <a:r>
              <a:rPr lang="en-US" sz="1600" b="0" i="0" u="none" strike="noStrike" baseline="0">
                <a:solidFill>
                  <a:srgbClr val="000000"/>
                </a:solidFill>
                <a:ea typeface="Tahoma" panose="020B0604030504040204" pitchFamily="34" charset="0"/>
                <a:cs typeface="Tahoma" panose="020B0604030504040204" pitchFamily="34" charset="0"/>
              </a:rPr>
              <a:t>Adequate decoder must exist on receiver side. </a:t>
            </a:r>
          </a:p>
          <a:p>
            <a:pPr marR="4430" algn="just"/>
            <a:endParaRPr lang="de-DE" sz="1600" b="0" i="0" u="none" strike="noStrike" baseline="0">
              <a:solidFill>
                <a:schemeClr val="accent6">
                  <a:lumMod val="75000"/>
                </a:schemeClr>
              </a:solidFill>
            </a:endParaRPr>
          </a:p>
        </p:txBody>
      </p:sp>
    </p:spTree>
    <p:extLst>
      <p:ext uri="{BB962C8B-B14F-4D97-AF65-F5344CB8AC3E}">
        <p14:creationId xmlns:p14="http://schemas.microsoft.com/office/powerpoint/2010/main" val="15963114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err="1">
                <a:latin typeface="Arial" panose="020B0604020202020204" pitchFamily="34" charset="0"/>
                <a:cs typeface="Arial" panose="020B0604020202020204" pitchFamily="34" charset="0"/>
              </a:rPr>
              <a:t>Convolutional</a:t>
            </a:r>
            <a:r>
              <a:rPr lang="hr-HR">
                <a:latin typeface="Arial" panose="020B0604020202020204" pitchFamily="34" charset="0"/>
                <a:cs typeface="Arial" panose="020B0604020202020204" pitchFamily="34" charset="0"/>
              </a:rPr>
              <a:t> </a:t>
            </a:r>
            <a:r>
              <a:rPr lang="hr-HR" err="1">
                <a:latin typeface="Arial" panose="020B0604020202020204" pitchFamily="34" charset="0"/>
                <a:cs typeface="Arial" panose="020B0604020202020204" pitchFamily="34" charset="0"/>
              </a:rPr>
              <a:t>Coding</a:t>
            </a:r>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F754872-3DA5-40F5-D89A-5662B988CDE2}"/>
              </a:ext>
            </a:extLst>
          </p:cNvPr>
          <p:cNvSpPr txBox="1"/>
          <p:nvPr/>
        </p:nvSpPr>
        <p:spPr>
          <a:xfrm>
            <a:off x="770468" y="1606713"/>
            <a:ext cx="9364132" cy="523220"/>
          </a:xfrm>
          <a:prstGeom prst="rect">
            <a:avLst/>
          </a:prstGeom>
          <a:noFill/>
        </p:spPr>
        <p:txBody>
          <a:bodyPr wrap="square">
            <a:spAutoFit/>
          </a:bodyPr>
          <a:lstStyle/>
          <a:p>
            <a:pPr algn="l"/>
            <a:endParaRPr lang="de-DE" sz="1800" b="0" i="0" u="none" strike="noStrike" baseline="0">
              <a:solidFill>
                <a:srgbClr val="000000"/>
              </a:solidFill>
              <a:latin typeface="Tahoma" panose="020B0604030504040204" pitchFamily="34" charset="0"/>
            </a:endParaRPr>
          </a:p>
          <a:p>
            <a:pPr algn="l"/>
            <a:endParaRPr lang="de-DE" sz="1000" b="0" i="0" u="none" strike="noStrike" baseline="0">
              <a:solidFill>
                <a:schemeClr val="accent5">
                  <a:lumMod val="60000"/>
                  <a:lumOff val="40000"/>
                </a:schemeClr>
              </a:solidFill>
              <a:latin typeface="Arial" panose="020B0604020202020204" pitchFamily="34" charset="0"/>
            </a:endParaRPr>
          </a:p>
        </p:txBody>
      </p:sp>
      <p:sp>
        <p:nvSpPr>
          <p:cNvPr id="4" name="TextBox 3">
            <a:extLst>
              <a:ext uri="{FF2B5EF4-FFF2-40B4-BE49-F238E27FC236}">
                <a16:creationId xmlns:a16="http://schemas.microsoft.com/office/drawing/2014/main" id="{B6842DBA-98CC-23CC-0716-8E96C2E16254}"/>
              </a:ext>
            </a:extLst>
          </p:cNvPr>
          <p:cNvSpPr txBox="1"/>
          <p:nvPr/>
        </p:nvSpPr>
        <p:spPr>
          <a:xfrm>
            <a:off x="619328" y="1799387"/>
            <a:ext cx="8763003" cy="3046988"/>
          </a:xfrm>
          <a:prstGeom prst="rect">
            <a:avLst/>
          </a:prstGeom>
          <a:noFill/>
        </p:spPr>
        <p:txBody>
          <a:bodyPr wrap="square">
            <a:spAutoFit/>
          </a:bodyPr>
          <a:lstStyle/>
          <a:p>
            <a:r>
              <a:rPr lang="en-US" sz="1600">
                <a:ea typeface="Tahoma" panose="020B0604030504040204" pitchFamily="34" charset="0"/>
                <a:cs typeface="Tahoma" panose="020B0604030504040204" pitchFamily="34" charset="0"/>
              </a:rPr>
              <a:t>Code has three main characteristics:</a:t>
            </a:r>
          </a:p>
          <a:p>
            <a:r>
              <a:rPr lang="en-US" sz="1600">
                <a:ea typeface="Tahoma" panose="020B0604030504040204" pitchFamily="34" charset="0"/>
                <a:cs typeface="Tahoma" panose="020B0604030504040204" pitchFamily="34" charset="0"/>
              </a:rPr>
              <a:t>Code length – number of bits in a code word</a:t>
            </a:r>
          </a:p>
          <a:p>
            <a:r>
              <a:rPr lang="en-US" sz="1600">
                <a:ea typeface="Tahoma" panose="020B0604030504040204" pitchFamily="34" charset="0"/>
                <a:cs typeface="Tahoma" panose="020B0604030504040204" pitchFamily="34" charset="0"/>
              </a:rPr>
              <a:t>Code dimension – number of information bits in a code word</a:t>
            </a:r>
          </a:p>
          <a:p>
            <a:r>
              <a:rPr lang="en-US" sz="1600">
                <a:ea typeface="Tahoma" panose="020B0604030504040204" pitchFamily="34" charset="0"/>
                <a:cs typeface="Tahoma" panose="020B0604030504040204" pitchFamily="34" charset="0"/>
              </a:rPr>
              <a:t>Code distance – number of bits necessary to move from one to </a:t>
            </a:r>
            <a:r>
              <a:rPr lang="hr-HR" sz="1600" err="1">
                <a:ea typeface="Tahoma" panose="020B0604030504040204" pitchFamily="34" charset="0"/>
                <a:cs typeface="Tahoma" panose="020B0604030504040204" pitchFamily="34" charset="0"/>
              </a:rPr>
              <a:t>another</a:t>
            </a:r>
            <a:r>
              <a:rPr lang="hr-HR" sz="1600">
                <a:ea typeface="Tahoma" panose="020B0604030504040204" pitchFamily="34" charset="0"/>
                <a:cs typeface="Tahoma" panose="020B0604030504040204" pitchFamily="34" charset="0"/>
              </a:rPr>
              <a:t> </a:t>
            </a:r>
            <a:r>
              <a:rPr lang="hr-HR" sz="1600" err="1">
                <a:ea typeface="Tahoma" panose="020B0604030504040204" pitchFamily="34" charset="0"/>
                <a:cs typeface="Tahoma" panose="020B0604030504040204" pitchFamily="34" charset="0"/>
              </a:rPr>
              <a:t>code</a:t>
            </a:r>
            <a:r>
              <a:rPr lang="hr-HR" sz="1600">
                <a:ea typeface="Tahoma" panose="020B0604030504040204" pitchFamily="34" charset="0"/>
                <a:cs typeface="Tahoma" panose="020B0604030504040204" pitchFamily="34" charset="0"/>
              </a:rPr>
              <a:t> word</a:t>
            </a:r>
            <a:endParaRPr lang="en-US" sz="1600">
              <a:ea typeface="Tahoma" panose="020B0604030504040204" pitchFamily="34" charset="0"/>
              <a:cs typeface="Tahoma" panose="020B0604030504040204" pitchFamily="34" charset="0"/>
            </a:endParaRPr>
          </a:p>
          <a:p>
            <a:r>
              <a:rPr lang="en-US" sz="1600">
                <a:ea typeface="Tahoma" panose="020B0604030504040204" pitchFamily="34" charset="0"/>
                <a:cs typeface="Tahoma" panose="020B0604030504040204" pitchFamily="34" charset="0"/>
              </a:rPr>
              <a:t>Convolutional coding can correct error bits which gives coding gain to the system.</a:t>
            </a:r>
          </a:p>
          <a:p>
            <a:r>
              <a:rPr lang="en-US" sz="1600">
                <a:ea typeface="Tahoma" panose="020B0604030504040204" pitchFamily="34" charset="0"/>
                <a:cs typeface="Tahoma" panose="020B0604030504040204" pitchFamily="34" charset="0"/>
              </a:rPr>
              <a:t>Codes have three parameters:</a:t>
            </a:r>
          </a:p>
          <a:p>
            <a:endParaRPr lang="en-US" sz="1600">
              <a:ea typeface="Tahoma" panose="020B0604030504040204" pitchFamily="34" charset="0"/>
              <a:cs typeface="Tahoma" panose="020B0604030504040204" pitchFamily="34" charset="0"/>
            </a:endParaRPr>
          </a:p>
          <a:p>
            <a:r>
              <a:rPr lang="en-US" sz="1600">
                <a:ea typeface="Tahoma" panose="020B0604030504040204" pitchFamily="34" charset="0"/>
                <a:cs typeface="Tahoma" panose="020B0604030504040204" pitchFamily="34" charset="0"/>
              </a:rPr>
              <a:t>n – number of output bits</a:t>
            </a:r>
          </a:p>
          <a:p>
            <a:r>
              <a:rPr lang="en-US" sz="1600">
                <a:ea typeface="Tahoma" panose="020B0604030504040204" pitchFamily="34" charset="0"/>
                <a:cs typeface="Tahoma" panose="020B0604030504040204" pitchFamily="34" charset="0"/>
              </a:rPr>
              <a:t>k – number of input bits</a:t>
            </a:r>
          </a:p>
          <a:p>
            <a:r>
              <a:rPr lang="en-US" sz="1600">
                <a:ea typeface="Tahoma" panose="020B0604030504040204" pitchFamily="34" charset="0"/>
                <a:cs typeface="Tahoma" panose="020B0604030504040204" pitchFamily="34" charset="0"/>
              </a:rPr>
              <a:t>m – number of memory registers</a:t>
            </a:r>
          </a:p>
          <a:p>
            <a:endParaRPr lang="en-US" sz="1600">
              <a:ea typeface="Tahoma" panose="020B0604030504040204" pitchFamily="34" charset="0"/>
              <a:cs typeface="Tahoma" panose="020B0604030504040204" pitchFamily="34" charset="0"/>
            </a:endParaRPr>
          </a:p>
          <a:p>
            <a:r>
              <a:rPr lang="en-US" sz="1600">
                <a:ea typeface="Tahoma" panose="020B0604030504040204" pitchFamily="34" charset="0"/>
                <a:cs typeface="Tahoma" panose="020B0604030504040204" pitchFamily="34" charset="0"/>
              </a:rPr>
              <a:t>Ratio k/n = R is a code rate</a:t>
            </a:r>
            <a:endParaRPr lang="de-DE" sz="160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651673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i="0" u="none" strike="noStrike" baseline="0">
                <a:solidFill>
                  <a:srgbClr val="000000"/>
                </a:solidFill>
                <a:latin typeface="Arial" panose="020B0604020202020204" pitchFamily="34" charset="0"/>
                <a:cs typeface="Arial" panose="020B0604020202020204" pitchFamily="34" charset="0"/>
              </a:rPr>
              <a:t>FEC – Forward Error </a:t>
            </a:r>
            <a:r>
              <a:rPr lang="de-DE" i="0" u="none" strike="noStrike" baseline="0" err="1">
                <a:solidFill>
                  <a:srgbClr val="000000"/>
                </a:solidFill>
                <a:latin typeface="Arial" panose="020B0604020202020204" pitchFamily="34" charset="0"/>
                <a:cs typeface="Arial" panose="020B0604020202020204" pitchFamily="34" charset="0"/>
              </a:rPr>
              <a:t>Correction</a:t>
            </a:r>
            <a:r>
              <a:rPr lang="de-DE" i="0" u="none" strike="noStrike" baseline="0">
                <a:solidFill>
                  <a:srgbClr val="000000"/>
                </a:solidFill>
                <a:latin typeface="Arial" panose="020B0604020202020204" pitchFamily="34" charset="0"/>
                <a:cs typeface="Arial" panose="020B0604020202020204" pitchFamily="34" charset="0"/>
              </a:rPr>
              <a:t> </a:t>
            </a:r>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F754872-3DA5-40F5-D89A-5662B988CDE2}"/>
              </a:ext>
            </a:extLst>
          </p:cNvPr>
          <p:cNvSpPr txBox="1"/>
          <p:nvPr/>
        </p:nvSpPr>
        <p:spPr>
          <a:xfrm>
            <a:off x="770468" y="1606713"/>
            <a:ext cx="9364132" cy="523220"/>
          </a:xfrm>
          <a:prstGeom prst="rect">
            <a:avLst/>
          </a:prstGeom>
          <a:noFill/>
        </p:spPr>
        <p:txBody>
          <a:bodyPr wrap="square">
            <a:spAutoFit/>
          </a:bodyPr>
          <a:lstStyle/>
          <a:p>
            <a:pPr algn="l"/>
            <a:endParaRPr lang="de-DE" sz="1800" b="0" i="0" u="none" strike="noStrike" baseline="0">
              <a:solidFill>
                <a:srgbClr val="000000"/>
              </a:solidFill>
              <a:latin typeface="Tahoma" panose="020B0604030504040204" pitchFamily="34" charset="0"/>
            </a:endParaRPr>
          </a:p>
          <a:p>
            <a:pPr algn="l"/>
            <a:endParaRPr lang="de-DE" sz="1000" b="0" i="0" u="none" strike="noStrike" baseline="0">
              <a:solidFill>
                <a:schemeClr val="accent5">
                  <a:lumMod val="60000"/>
                  <a:lumOff val="40000"/>
                </a:schemeClr>
              </a:solidFill>
              <a:latin typeface="Arial" panose="020B0604020202020204" pitchFamily="34" charset="0"/>
            </a:endParaRPr>
          </a:p>
        </p:txBody>
      </p:sp>
      <p:sp>
        <p:nvSpPr>
          <p:cNvPr id="4" name="TextBox 3">
            <a:extLst>
              <a:ext uri="{FF2B5EF4-FFF2-40B4-BE49-F238E27FC236}">
                <a16:creationId xmlns:a16="http://schemas.microsoft.com/office/drawing/2014/main" id="{B02046B8-6DE5-67A9-2EA4-492AB18D107B}"/>
              </a:ext>
            </a:extLst>
          </p:cNvPr>
          <p:cNvSpPr txBox="1"/>
          <p:nvPr/>
        </p:nvSpPr>
        <p:spPr>
          <a:xfrm>
            <a:off x="620676" y="1797758"/>
            <a:ext cx="9508067" cy="3785652"/>
          </a:xfrm>
          <a:prstGeom prst="rect">
            <a:avLst/>
          </a:prstGeom>
          <a:noFill/>
        </p:spPr>
        <p:txBody>
          <a:bodyPr wrap="square">
            <a:spAutoFit/>
          </a:bodyPr>
          <a:lstStyle/>
          <a:p>
            <a:pPr marL="285750" marR="0" indent="-285750" algn="l">
              <a:buFont typeface="Wingdings" panose="05000000000000000000" pitchFamily="2" charset="2"/>
              <a:buChar char="§"/>
            </a:pPr>
            <a:r>
              <a:rPr lang="en-US" sz="1600" b="0" i="0" u="none" strike="noStrike" baseline="0">
                <a:solidFill>
                  <a:srgbClr val="000000"/>
                </a:solidFill>
              </a:rPr>
              <a:t>FEC is a digital signal processing </a:t>
            </a:r>
            <a:r>
              <a:rPr lang="hr-HR" sz="1600" b="0" i="0" u="none" strike="noStrike" baseline="0" err="1">
                <a:solidFill>
                  <a:srgbClr val="000000"/>
                </a:solidFill>
              </a:rPr>
              <a:t>that</a:t>
            </a:r>
            <a:r>
              <a:rPr lang="en-US" sz="1600" b="0" i="0" u="none" strike="noStrike" baseline="0">
                <a:solidFill>
                  <a:srgbClr val="000000"/>
                </a:solidFill>
              </a:rPr>
              <a:t> increases the reliability of data by introducing known </a:t>
            </a:r>
            <a:r>
              <a:rPr lang="hr-HR" sz="1600" b="0" i="0" u="none" strike="noStrike" baseline="0" err="1">
                <a:solidFill>
                  <a:srgbClr val="000000"/>
                </a:solidFill>
              </a:rPr>
              <a:t>structures</a:t>
            </a:r>
            <a:r>
              <a:rPr lang="en-US" sz="1600" b="0" i="0" u="none" strike="noStrike" baseline="0">
                <a:solidFill>
                  <a:srgbClr val="000000"/>
                </a:solidFill>
              </a:rPr>
              <a:t> into </a:t>
            </a:r>
            <a:r>
              <a:rPr lang="hr-HR" sz="1600" b="0" i="0" u="none" strike="noStrike" baseline="0" err="1">
                <a:solidFill>
                  <a:srgbClr val="000000"/>
                </a:solidFill>
              </a:rPr>
              <a:t>the</a:t>
            </a:r>
            <a:r>
              <a:rPr lang="hr-HR" sz="1600" b="0" i="0" u="none" strike="noStrike" baseline="0">
                <a:solidFill>
                  <a:srgbClr val="000000"/>
                </a:solidFill>
              </a:rPr>
              <a:t> data</a:t>
            </a:r>
            <a:r>
              <a:rPr lang="en-US" sz="1600" b="0" i="0" u="none" strike="noStrike" baseline="0">
                <a:solidFill>
                  <a:srgbClr val="000000"/>
                </a:solidFill>
              </a:rPr>
              <a:t> stream before transmission. </a:t>
            </a:r>
          </a:p>
          <a:p>
            <a:pPr marL="285750" marR="0" indent="-285750" algn="l">
              <a:buFont typeface="Wingdings" panose="05000000000000000000" pitchFamily="2" charset="2"/>
              <a:buChar char="§"/>
            </a:pPr>
            <a:r>
              <a:rPr lang="en-US" sz="1600" b="0" i="0" u="none" strike="noStrike" baseline="0">
                <a:solidFill>
                  <a:srgbClr val="000000"/>
                </a:solidFill>
              </a:rPr>
              <a:t>The known structure enables the receiving system detection and possible correction of errors in the channel or receiver. </a:t>
            </a:r>
          </a:p>
          <a:p>
            <a:pPr marL="285750" marR="0" indent="-285750" algn="l">
              <a:buFont typeface="Wingdings" panose="05000000000000000000" pitchFamily="2" charset="2"/>
              <a:buChar char="§"/>
            </a:pPr>
            <a:r>
              <a:rPr lang="en-US" sz="1600" b="0" i="0" u="none" strike="noStrike" baseline="0">
                <a:solidFill>
                  <a:srgbClr val="000000"/>
                </a:solidFill>
              </a:rPr>
              <a:t>Correction of </a:t>
            </a:r>
            <a:r>
              <a:rPr lang="hr-HR" sz="1600" b="0" i="0" u="none" strike="noStrike" baseline="0">
                <a:solidFill>
                  <a:srgbClr val="000000"/>
                </a:solidFill>
              </a:rPr>
              <a:t>data</a:t>
            </a:r>
            <a:r>
              <a:rPr lang="en-US" sz="1600" b="0" i="0" u="none" strike="noStrike" baseline="0">
                <a:solidFill>
                  <a:srgbClr val="000000"/>
                </a:solidFill>
              </a:rPr>
              <a:t> means that it is not necessary to send the information again (useful with </a:t>
            </a:r>
            <a:r>
              <a:rPr lang="hr-HR" sz="1600" b="0" i="0" u="none" strike="noStrike" baseline="0" err="1">
                <a:solidFill>
                  <a:srgbClr val="000000"/>
                </a:solidFill>
              </a:rPr>
              <a:t>real</a:t>
            </a:r>
            <a:r>
              <a:rPr lang="hr-HR" sz="1600" b="0" i="0" u="none" strike="noStrike" baseline="0">
                <a:solidFill>
                  <a:srgbClr val="000000"/>
                </a:solidFill>
              </a:rPr>
              <a:t>-time</a:t>
            </a:r>
            <a:r>
              <a:rPr lang="en-US" sz="1600" b="0" i="0" u="none" strike="noStrike" baseline="0">
                <a:solidFill>
                  <a:srgbClr val="000000"/>
                </a:solidFill>
              </a:rPr>
              <a:t> information). </a:t>
            </a:r>
          </a:p>
          <a:p>
            <a:pPr marL="285750" marR="0" indent="-285750" algn="l">
              <a:buFont typeface="Wingdings" panose="05000000000000000000" pitchFamily="2" charset="2"/>
              <a:buChar char="§"/>
            </a:pPr>
            <a:r>
              <a:rPr lang="en-US" sz="1600" b="0" i="0" u="none" strike="noStrike" baseline="0">
                <a:solidFill>
                  <a:srgbClr val="000000"/>
                </a:solidFill>
              </a:rPr>
              <a:t>Original </a:t>
            </a:r>
            <a:r>
              <a:rPr lang="hr-HR" sz="1600" b="0" i="0" u="none" strike="noStrike" baseline="0">
                <a:solidFill>
                  <a:srgbClr val="000000"/>
                </a:solidFill>
              </a:rPr>
              <a:t>data</a:t>
            </a:r>
            <a:r>
              <a:rPr lang="en-US" sz="1600" b="0" i="0" u="none" strike="noStrike" baseline="0">
                <a:solidFill>
                  <a:srgbClr val="000000"/>
                </a:solidFill>
              </a:rPr>
              <a:t> </a:t>
            </a:r>
            <a:r>
              <a:rPr lang="hr-HR" sz="1600" b="0" i="0" u="none" strike="noStrike" baseline="0" err="1">
                <a:solidFill>
                  <a:srgbClr val="000000"/>
                </a:solidFill>
              </a:rPr>
              <a:t>consists</a:t>
            </a:r>
            <a:r>
              <a:rPr lang="en-US" sz="1600" b="0" i="0" u="none" strike="noStrike" baseline="0">
                <a:solidFill>
                  <a:srgbClr val="000000"/>
                </a:solidFill>
              </a:rPr>
              <a:t> of n bits. </a:t>
            </a:r>
            <a:r>
              <a:rPr lang="hr-HR" sz="1600" b="0" i="0" u="none" strike="noStrike" baseline="0" err="1">
                <a:solidFill>
                  <a:srgbClr val="000000"/>
                </a:solidFill>
              </a:rPr>
              <a:t>The</a:t>
            </a:r>
            <a:r>
              <a:rPr lang="hr-HR" sz="1600" b="0" i="0" u="none" strike="noStrike" baseline="0">
                <a:solidFill>
                  <a:srgbClr val="000000"/>
                </a:solidFill>
              </a:rPr>
              <a:t> </a:t>
            </a:r>
            <a:r>
              <a:rPr lang="hr-HR" sz="1600" b="0" i="0" u="none" strike="noStrike" baseline="0" err="1">
                <a:solidFill>
                  <a:srgbClr val="000000"/>
                </a:solidFill>
              </a:rPr>
              <a:t>encoder</a:t>
            </a:r>
            <a:r>
              <a:rPr lang="en-US" sz="1600" b="0" i="0" u="none" strike="noStrike" baseline="0">
                <a:solidFill>
                  <a:srgbClr val="000000"/>
                </a:solidFill>
              </a:rPr>
              <a:t> introduces redundant (parity) bits r, increasing </a:t>
            </a:r>
            <a:r>
              <a:rPr lang="hr-HR" sz="1600" b="0" i="0" u="none" strike="noStrike" baseline="0" err="1">
                <a:solidFill>
                  <a:srgbClr val="000000"/>
                </a:solidFill>
              </a:rPr>
              <a:t>the</a:t>
            </a:r>
            <a:r>
              <a:rPr lang="hr-HR" sz="1600" b="0" i="0" u="none" strike="noStrike" baseline="0">
                <a:solidFill>
                  <a:srgbClr val="000000"/>
                </a:solidFill>
              </a:rPr>
              <a:t> </a:t>
            </a:r>
            <a:r>
              <a:rPr lang="en-US" sz="1600" b="0" i="0" u="none" strike="noStrike" baseline="0">
                <a:solidFill>
                  <a:srgbClr val="000000"/>
                </a:solidFill>
              </a:rPr>
              <a:t>total number of bits to n + r of </a:t>
            </a:r>
            <a:r>
              <a:rPr lang="hr-HR" sz="1600" b="0" i="0" u="none" strike="noStrike" baseline="0">
                <a:solidFill>
                  <a:srgbClr val="000000"/>
                </a:solidFill>
              </a:rPr>
              <a:t>a </a:t>
            </a:r>
            <a:r>
              <a:rPr lang="en-US" sz="1600" b="0" i="0" u="none" strike="noStrike" baseline="0">
                <a:solidFill>
                  <a:srgbClr val="000000"/>
                </a:solidFill>
              </a:rPr>
              <a:t>code word. </a:t>
            </a:r>
          </a:p>
          <a:p>
            <a:pPr marL="285750" marR="0" indent="-285750" algn="l">
              <a:buFont typeface="Wingdings" panose="05000000000000000000" pitchFamily="2" charset="2"/>
              <a:buChar char="§"/>
            </a:pPr>
            <a:r>
              <a:rPr lang="en-US" sz="1600" b="0" i="0" u="none" strike="noStrike" baseline="0">
                <a:solidFill>
                  <a:srgbClr val="000000"/>
                </a:solidFill>
              </a:rPr>
              <a:t>On the receiving end, </a:t>
            </a:r>
            <a:r>
              <a:rPr lang="hr-HR" sz="1600" b="0" i="0" u="none" strike="noStrike" baseline="0" err="1">
                <a:solidFill>
                  <a:srgbClr val="000000"/>
                </a:solidFill>
              </a:rPr>
              <a:t>the</a:t>
            </a:r>
            <a:r>
              <a:rPr lang="hr-HR" sz="1600" b="0" i="0" u="none" strike="noStrike" baseline="0">
                <a:solidFill>
                  <a:srgbClr val="000000"/>
                </a:solidFill>
              </a:rPr>
              <a:t> </a:t>
            </a:r>
            <a:r>
              <a:rPr lang="en-US" sz="1600" b="0" i="0" u="none" strike="noStrike" baseline="0">
                <a:solidFill>
                  <a:srgbClr val="000000"/>
                </a:solidFill>
              </a:rPr>
              <a:t>decoder extracts the original data. </a:t>
            </a:r>
          </a:p>
          <a:p>
            <a:pPr marR="0" algn="l"/>
            <a:endParaRPr lang="hr-HR" sz="1600" b="0" i="0" u="none" strike="noStrike" baseline="0">
              <a:solidFill>
                <a:srgbClr val="000000"/>
              </a:solidFill>
            </a:endParaRPr>
          </a:p>
          <a:p>
            <a:pPr marR="0" algn="l"/>
            <a:r>
              <a:rPr lang="en-US" sz="1600" b="0" i="0" u="none" strike="noStrike" baseline="0">
                <a:solidFill>
                  <a:srgbClr val="000000"/>
                </a:solidFill>
              </a:rPr>
              <a:t>The code rate is defined as </a:t>
            </a:r>
            <a:endParaRPr lang="hr-HR" sz="1600" b="0" i="0" u="none" strike="noStrike" baseline="0">
              <a:solidFill>
                <a:srgbClr val="000000"/>
              </a:solidFill>
            </a:endParaRPr>
          </a:p>
          <a:p>
            <a:pPr marR="0" algn="l"/>
            <a:endParaRPr lang="en-US" sz="1600" b="0" i="0" u="none" strike="noStrike" baseline="0">
              <a:solidFill>
                <a:srgbClr val="000000"/>
              </a:solidFill>
            </a:endParaRPr>
          </a:p>
          <a:p>
            <a:pPr marR="11940" algn="l"/>
            <a:endParaRPr lang="hr-HR" sz="1600" b="0" i="0" u="none" strike="noStrike" baseline="0">
              <a:solidFill>
                <a:srgbClr val="000000"/>
              </a:solidFill>
            </a:endParaRPr>
          </a:p>
          <a:p>
            <a:pPr marR="11940" algn="l"/>
            <a:endParaRPr lang="hr-HR" sz="1600">
              <a:solidFill>
                <a:srgbClr val="000000"/>
              </a:solidFill>
            </a:endParaRPr>
          </a:p>
          <a:p>
            <a:pPr marR="11940" algn="l"/>
            <a:r>
              <a:rPr lang="en-US" sz="1600" b="0" i="0" u="none" strike="noStrike" baseline="0">
                <a:solidFill>
                  <a:srgbClr val="000000"/>
                </a:solidFill>
              </a:rPr>
              <a:t>where r is the number of redundant bits added to n information bits. </a:t>
            </a:r>
            <a:endParaRPr lang="de-DE" sz="1600"/>
          </a:p>
        </p:txBody>
      </p:sp>
      <p:pic>
        <p:nvPicPr>
          <p:cNvPr id="7" name="Picture 6">
            <a:extLst>
              <a:ext uri="{FF2B5EF4-FFF2-40B4-BE49-F238E27FC236}">
                <a16:creationId xmlns:a16="http://schemas.microsoft.com/office/drawing/2014/main" id="{0AB246CE-D04F-E29A-B1F6-15BDC06EB921}"/>
              </a:ext>
            </a:extLst>
          </p:cNvPr>
          <p:cNvPicPr>
            <a:picLocks noChangeAspect="1"/>
          </p:cNvPicPr>
          <p:nvPr/>
        </p:nvPicPr>
        <p:blipFill>
          <a:blip r:embed="rId2"/>
          <a:stretch>
            <a:fillRect/>
          </a:stretch>
        </p:blipFill>
        <p:spPr>
          <a:xfrm>
            <a:off x="3254347" y="4261488"/>
            <a:ext cx="1186510" cy="759900"/>
          </a:xfrm>
          <a:prstGeom prst="rect">
            <a:avLst/>
          </a:prstGeom>
        </p:spPr>
      </p:pic>
    </p:spTree>
    <p:extLst>
      <p:ext uri="{BB962C8B-B14F-4D97-AF65-F5344CB8AC3E}">
        <p14:creationId xmlns:p14="http://schemas.microsoft.com/office/powerpoint/2010/main" val="18266634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i="0" u="none" strike="noStrike" baseline="0">
                <a:solidFill>
                  <a:srgbClr val="000000"/>
                </a:solidFill>
                <a:latin typeface="Arial" panose="020B0604020202020204" pitchFamily="34" charset="0"/>
                <a:cs typeface="Arial" panose="020B0604020202020204" pitchFamily="34" charset="0"/>
              </a:rPr>
              <a:t>FEC – Forward Error </a:t>
            </a:r>
            <a:r>
              <a:rPr lang="de-DE" i="0" u="none" strike="noStrike" baseline="0" err="1">
                <a:solidFill>
                  <a:srgbClr val="000000"/>
                </a:solidFill>
                <a:latin typeface="Arial" panose="020B0604020202020204" pitchFamily="34" charset="0"/>
                <a:cs typeface="Arial" panose="020B0604020202020204" pitchFamily="34" charset="0"/>
              </a:rPr>
              <a:t>Correction</a:t>
            </a:r>
            <a:r>
              <a:rPr lang="de-DE" i="0" u="none" strike="noStrike" baseline="0">
                <a:solidFill>
                  <a:srgbClr val="000000"/>
                </a:solidFill>
                <a:latin typeface="Arial" panose="020B0604020202020204" pitchFamily="34" charset="0"/>
                <a:cs typeface="Arial" panose="020B0604020202020204" pitchFamily="34" charset="0"/>
              </a:rPr>
              <a:t> </a:t>
            </a:r>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F754872-3DA5-40F5-D89A-5662B988CDE2}"/>
              </a:ext>
            </a:extLst>
          </p:cNvPr>
          <p:cNvSpPr txBox="1"/>
          <p:nvPr/>
        </p:nvSpPr>
        <p:spPr>
          <a:xfrm>
            <a:off x="770468" y="1606713"/>
            <a:ext cx="9364132" cy="523220"/>
          </a:xfrm>
          <a:prstGeom prst="rect">
            <a:avLst/>
          </a:prstGeom>
          <a:noFill/>
        </p:spPr>
        <p:txBody>
          <a:bodyPr wrap="square">
            <a:spAutoFit/>
          </a:bodyPr>
          <a:lstStyle/>
          <a:p>
            <a:pPr algn="l"/>
            <a:endParaRPr lang="de-DE" sz="1800" b="0" i="0" u="none" strike="noStrike" baseline="0">
              <a:solidFill>
                <a:srgbClr val="000000"/>
              </a:solidFill>
              <a:latin typeface="Tahoma" panose="020B0604030504040204" pitchFamily="34" charset="0"/>
            </a:endParaRPr>
          </a:p>
          <a:p>
            <a:pPr algn="l"/>
            <a:endParaRPr lang="de-DE" sz="1000" b="0" i="0" u="none" strike="noStrike" baseline="0">
              <a:solidFill>
                <a:schemeClr val="accent5">
                  <a:lumMod val="60000"/>
                  <a:lumOff val="40000"/>
                </a:schemeClr>
              </a:solidFill>
              <a:latin typeface="Arial" panose="020B0604020202020204" pitchFamily="34" charset="0"/>
            </a:endParaRPr>
          </a:p>
        </p:txBody>
      </p:sp>
      <p:pic>
        <p:nvPicPr>
          <p:cNvPr id="6" name="Picture 5">
            <a:extLst>
              <a:ext uri="{FF2B5EF4-FFF2-40B4-BE49-F238E27FC236}">
                <a16:creationId xmlns:a16="http://schemas.microsoft.com/office/drawing/2014/main" id="{59710B3F-19DF-C582-EBE7-4E01DFD55641}"/>
              </a:ext>
            </a:extLst>
          </p:cNvPr>
          <p:cNvPicPr>
            <a:picLocks noChangeAspect="1"/>
          </p:cNvPicPr>
          <p:nvPr/>
        </p:nvPicPr>
        <p:blipFill>
          <a:blip r:embed="rId2"/>
          <a:stretch>
            <a:fillRect/>
          </a:stretch>
        </p:blipFill>
        <p:spPr>
          <a:xfrm>
            <a:off x="838200" y="1883191"/>
            <a:ext cx="4241449" cy="2426143"/>
          </a:xfrm>
          <a:prstGeom prst="rect">
            <a:avLst/>
          </a:prstGeom>
        </p:spPr>
      </p:pic>
      <p:pic>
        <p:nvPicPr>
          <p:cNvPr id="9" name="Picture 8">
            <a:extLst>
              <a:ext uri="{FF2B5EF4-FFF2-40B4-BE49-F238E27FC236}">
                <a16:creationId xmlns:a16="http://schemas.microsoft.com/office/drawing/2014/main" id="{C836D829-E561-7571-9A8F-E7F41342E70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2522"/>
          <a:stretch/>
        </p:blipFill>
        <p:spPr>
          <a:xfrm>
            <a:off x="5551038" y="1883191"/>
            <a:ext cx="6031362" cy="2728252"/>
          </a:xfrm>
          <a:prstGeom prst="rect">
            <a:avLst/>
          </a:prstGeom>
        </p:spPr>
      </p:pic>
    </p:spTree>
    <p:extLst>
      <p:ext uri="{BB962C8B-B14F-4D97-AF65-F5344CB8AC3E}">
        <p14:creationId xmlns:p14="http://schemas.microsoft.com/office/powerpoint/2010/main" val="40249159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i="0" u="none" strike="noStrike" baseline="0">
                <a:solidFill>
                  <a:srgbClr val="000000"/>
                </a:solidFill>
                <a:latin typeface="Arial" panose="020B0604020202020204" pitchFamily="34" charset="0"/>
                <a:cs typeface="Arial" panose="020B0604020202020204" pitchFamily="34" charset="0"/>
              </a:rPr>
              <a:t>FEC – Forward Error </a:t>
            </a:r>
            <a:r>
              <a:rPr lang="de-DE" i="0" u="none" strike="noStrike" baseline="0" err="1">
                <a:solidFill>
                  <a:srgbClr val="000000"/>
                </a:solidFill>
                <a:latin typeface="Arial" panose="020B0604020202020204" pitchFamily="34" charset="0"/>
                <a:cs typeface="Arial" panose="020B0604020202020204" pitchFamily="34" charset="0"/>
              </a:rPr>
              <a:t>Correction</a:t>
            </a:r>
            <a:r>
              <a:rPr lang="de-DE" i="0" u="none" strike="noStrike" baseline="0">
                <a:solidFill>
                  <a:srgbClr val="000000"/>
                </a:solidFill>
                <a:latin typeface="Arial" panose="020B0604020202020204" pitchFamily="34" charset="0"/>
                <a:cs typeface="Arial" panose="020B0604020202020204" pitchFamily="34" charset="0"/>
              </a:rPr>
              <a:t> </a:t>
            </a:r>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F754872-3DA5-40F5-D89A-5662B988CDE2}"/>
              </a:ext>
            </a:extLst>
          </p:cNvPr>
          <p:cNvSpPr txBox="1"/>
          <p:nvPr/>
        </p:nvSpPr>
        <p:spPr>
          <a:xfrm>
            <a:off x="770468" y="1606713"/>
            <a:ext cx="9364132" cy="523220"/>
          </a:xfrm>
          <a:prstGeom prst="rect">
            <a:avLst/>
          </a:prstGeom>
          <a:noFill/>
        </p:spPr>
        <p:txBody>
          <a:bodyPr wrap="square">
            <a:spAutoFit/>
          </a:bodyPr>
          <a:lstStyle/>
          <a:p>
            <a:pPr algn="l"/>
            <a:endParaRPr lang="de-DE" sz="1800" b="0" i="0" u="none" strike="noStrike" baseline="0">
              <a:solidFill>
                <a:srgbClr val="000000"/>
              </a:solidFill>
              <a:latin typeface="Tahoma" panose="020B0604030504040204" pitchFamily="34" charset="0"/>
            </a:endParaRPr>
          </a:p>
          <a:p>
            <a:pPr algn="l"/>
            <a:endParaRPr lang="de-DE" sz="1000" b="0" i="0" u="none" strike="noStrike" baseline="0">
              <a:solidFill>
                <a:schemeClr val="accent5">
                  <a:lumMod val="60000"/>
                  <a:lumOff val="40000"/>
                </a:schemeClr>
              </a:solidFill>
              <a:latin typeface="Arial" panose="020B0604020202020204" pitchFamily="34" charset="0"/>
            </a:endParaRPr>
          </a:p>
        </p:txBody>
      </p:sp>
      <p:sp>
        <p:nvSpPr>
          <p:cNvPr id="4" name="TextBox 3">
            <a:extLst>
              <a:ext uri="{FF2B5EF4-FFF2-40B4-BE49-F238E27FC236}">
                <a16:creationId xmlns:a16="http://schemas.microsoft.com/office/drawing/2014/main" id="{35842FD7-4DE9-DABD-0044-CEF91F58EFEC}"/>
              </a:ext>
            </a:extLst>
          </p:cNvPr>
          <p:cNvSpPr txBox="1"/>
          <p:nvPr/>
        </p:nvSpPr>
        <p:spPr>
          <a:xfrm>
            <a:off x="609600" y="1790700"/>
            <a:ext cx="5414212" cy="2554545"/>
          </a:xfrm>
          <a:prstGeom prst="rect">
            <a:avLst/>
          </a:prstGeom>
          <a:noFill/>
        </p:spPr>
        <p:txBody>
          <a:bodyPr wrap="square">
            <a:spAutoFit/>
          </a:bodyPr>
          <a:lstStyle/>
          <a:p>
            <a:pPr marL="285750" indent="-285750">
              <a:buFont typeface="Wingdings" panose="05000000000000000000" pitchFamily="2" charset="2"/>
              <a:buChar char="§"/>
            </a:pPr>
            <a:r>
              <a:rPr lang="en-US" sz="1600">
                <a:ea typeface="Tahoma" panose="020B0604030504040204" pitchFamily="34" charset="0"/>
                <a:cs typeface="Tahoma" panose="020B0604030504040204" pitchFamily="34" charset="0"/>
              </a:rPr>
              <a:t>Quality parameter – BER (bit error rate) vs ratio of S/N – “waterfall”.</a:t>
            </a:r>
          </a:p>
          <a:p>
            <a:pPr marL="285750" indent="-285750">
              <a:buFont typeface="Wingdings" panose="05000000000000000000" pitchFamily="2" charset="2"/>
              <a:buChar char="§"/>
            </a:pPr>
            <a:r>
              <a:rPr lang="en-US" sz="1600">
                <a:ea typeface="Tahoma" panose="020B0604030504040204" pitchFamily="34" charset="0"/>
                <a:cs typeface="Tahoma" panose="020B0604030504040204" pitchFamily="34" charset="0"/>
              </a:rPr>
              <a:t>When S/N increases, BER decreases – system performs better</a:t>
            </a:r>
          </a:p>
          <a:p>
            <a:pPr marL="285750" indent="-285750">
              <a:buFont typeface="Wingdings" panose="05000000000000000000" pitchFamily="2" charset="2"/>
              <a:buChar char="§"/>
            </a:pPr>
            <a:r>
              <a:rPr lang="en-US" sz="1600">
                <a:ea typeface="Tahoma" panose="020B0604030504040204" pitchFamily="34" charset="0"/>
                <a:cs typeface="Tahoma" panose="020B0604030504040204" pitchFamily="34" charset="0"/>
              </a:rPr>
              <a:t>Coded system (on figure) has 100 times smaller BER in comparison to the non coded system for same S/N.</a:t>
            </a:r>
          </a:p>
          <a:p>
            <a:pPr marL="285750" indent="-285750">
              <a:buFont typeface="Wingdings" panose="05000000000000000000" pitchFamily="2" charset="2"/>
              <a:buChar char="§"/>
            </a:pPr>
            <a:r>
              <a:rPr lang="en-US" sz="1600">
                <a:ea typeface="Tahoma" panose="020B0604030504040204" pitchFamily="34" charset="0"/>
                <a:cs typeface="Tahoma" panose="020B0604030504040204" pitchFamily="34" charset="0"/>
              </a:rPr>
              <a:t>Or, coded system has same BER as non coded for lower S/N. T</a:t>
            </a:r>
            <a:r>
              <a:rPr lang="hr-HR" sz="1600">
                <a:ea typeface="Tahoma" panose="020B0604030504040204" pitchFamily="34" charset="0"/>
                <a:cs typeface="Tahoma" panose="020B0604030504040204" pitchFamily="34" charset="0"/>
              </a:rPr>
              <a:t>h</a:t>
            </a:r>
            <a:r>
              <a:rPr lang="en-US" sz="1600">
                <a:ea typeface="Tahoma" panose="020B0604030504040204" pitchFamily="34" charset="0"/>
                <a:cs typeface="Tahoma" panose="020B0604030504040204" pitchFamily="34" charset="0"/>
              </a:rPr>
              <a:t>e difference is called coding gain (4 dB in figure).</a:t>
            </a:r>
          </a:p>
          <a:p>
            <a:pPr marL="285750" indent="-285750">
              <a:buFont typeface="Wingdings" panose="05000000000000000000" pitchFamily="2" charset="2"/>
              <a:buChar char="§"/>
            </a:pPr>
            <a:r>
              <a:rPr lang="en-US" sz="1600">
                <a:ea typeface="Tahoma" panose="020B0604030504040204" pitchFamily="34" charset="0"/>
                <a:cs typeface="Tahoma" panose="020B0604030504040204" pitchFamily="34" charset="0"/>
              </a:rPr>
              <a:t>Smaller necessary S/N needs smaller antennas, lower transmitting power, cheaper receivers, ...</a:t>
            </a:r>
            <a:endParaRPr lang="de-DE" sz="160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9FD44CDD-5D4B-F097-1372-A3BC125E5BB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21476" y="1794961"/>
            <a:ext cx="4515572" cy="4029459"/>
          </a:xfrm>
          <a:prstGeom prst="rect">
            <a:avLst/>
          </a:prstGeom>
        </p:spPr>
      </p:pic>
    </p:spTree>
    <p:extLst>
      <p:ext uri="{BB962C8B-B14F-4D97-AF65-F5344CB8AC3E}">
        <p14:creationId xmlns:p14="http://schemas.microsoft.com/office/powerpoint/2010/main" val="14273805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0403C-2B33-8B14-0B07-A6BFC28840C5}"/>
              </a:ext>
            </a:extLst>
          </p:cNvPr>
          <p:cNvSpPr>
            <a:spLocks noGrp="1"/>
          </p:cNvSpPr>
          <p:nvPr>
            <p:ph type="title"/>
          </p:nvPr>
        </p:nvSpPr>
        <p:spPr/>
        <p:txBody>
          <a:bodyPr>
            <a:normAutofit/>
          </a:bodyPr>
          <a:lstStyle/>
          <a:p>
            <a:r>
              <a:rPr lang="hr-HR" i="0" u="none" strike="noStrike" baseline="0">
                <a:solidFill>
                  <a:srgbClr val="000000"/>
                </a:solidFill>
                <a:latin typeface="Arial" panose="020B0604020202020204" pitchFamily="34" charset="0"/>
                <a:cs typeface="Arial" panose="020B0604020202020204" pitchFamily="34" charset="0"/>
              </a:rPr>
              <a:t>BER</a:t>
            </a:r>
            <a:r>
              <a:rPr lang="de-DE" i="0" u="none" strike="noStrike" baseline="0">
                <a:solidFill>
                  <a:srgbClr val="000000"/>
                </a:solidFill>
                <a:latin typeface="Arial" panose="020B0604020202020204" pitchFamily="34" charset="0"/>
                <a:cs typeface="Arial" panose="020B0604020202020204" pitchFamily="34" charset="0"/>
              </a:rPr>
              <a:t> – </a:t>
            </a:r>
            <a:r>
              <a:rPr lang="hr-HR" i="0" u="none" strike="noStrike" baseline="0">
                <a:solidFill>
                  <a:srgbClr val="000000"/>
                </a:solidFill>
                <a:latin typeface="Arial" panose="020B0604020202020204" pitchFamily="34" charset="0"/>
                <a:cs typeface="Arial" panose="020B0604020202020204" pitchFamily="34" charset="0"/>
              </a:rPr>
              <a:t>Bit </a:t>
            </a:r>
            <a:r>
              <a:rPr lang="hr-HR" i="0" u="none" strike="noStrike" baseline="0" err="1">
                <a:solidFill>
                  <a:srgbClr val="000000"/>
                </a:solidFill>
                <a:latin typeface="Arial" panose="020B0604020202020204" pitchFamily="34" charset="0"/>
                <a:cs typeface="Arial" panose="020B0604020202020204" pitchFamily="34" charset="0"/>
              </a:rPr>
              <a:t>Error</a:t>
            </a:r>
            <a:r>
              <a:rPr lang="hr-HR" i="0" u="none" strike="noStrike" baseline="0">
                <a:solidFill>
                  <a:srgbClr val="000000"/>
                </a:solidFill>
                <a:latin typeface="Arial" panose="020B0604020202020204" pitchFamily="34" charset="0"/>
                <a:cs typeface="Arial" panose="020B0604020202020204" pitchFamily="34" charset="0"/>
              </a:rPr>
              <a:t> Rate</a:t>
            </a:r>
            <a:endParaRPr lang="de-DE">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7F09160E-536D-73D6-A1EE-3A1B1C4CCE1D}"/>
              </a:ext>
            </a:extLst>
          </p:cNvPr>
          <p:cNvPicPr>
            <a:picLocks noChangeAspect="1"/>
          </p:cNvPicPr>
          <p:nvPr/>
        </p:nvPicPr>
        <p:blipFill>
          <a:blip r:embed="rId2"/>
          <a:stretch>
            <a:fillRect/>
          </a:stretch>
        </p:blipFill>
        <p:spPr>
          <a:xfrm>
            <a:off x="2093068" y="1785851"/>
            <a:ext cx="8023698" cy="4473888"/>
          </a:xfrm>
          <a:prstGeom prst="rect">
            <a:avLst/>
          </a:prstGeom>
        </p:spPr>
      </p:pic>
    </p:spTree>
    <p:extLst>
      <p:ext uri="{BB962C8B-B14F-4D97-AF65-F5344CB8AC3E}">
        <p14:creationId xmlns:p14="http://schemas.microsoft.com/office/powerpoint/2010/main" val="1844966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C169A52-A5A7-0148-E27C-16B23526B976}"/>
              </a:ext>
            </a:extLst>
          </p:cNvPr>
          <p:cNvSpPr txBox="1"/>
          <p:nvPr/>
        </p:nvSpPr>
        <p:spPr>
          <a:xfrm>
            <a:off x="224118" y="172522"/>
            <a:ext cx="6096000" cy="5355312"/>
          </a:xfrm>
          <a:prstGeom prst="rect">
            <a:avLst/>
          </a:prstGeom>
          <a:noFill/>
        </p:spPr>
        <p:txBody>
          <a:bodyPr wrap="square">
            <a:spAutoFit/>
          </a:bodyPr>
          <a:lstStyle/>
          <a:p>
            <a:r>
              <a:rPr lang="en-US" sz="1800" b="1" i="0" u="none" strike="noStrike" baseline="0" dirty="0" err="1">
                <a:solidFill>
                  <a:srgbClr val="000000"/>
                </a:solidFill>
                <a:latin typeface="Calibri" panose="020F0502020204030204" pitchFamily="34" charset="0"/>
              </a:rPr>
              <a:t>Digitalni</a:t>
            </a:r>
            <a:r>
              <a:rPr lang="en-US" sz="1800" b="1"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prijenos</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podataka</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koristi</a:t>
            </a:r>
            <a:r>
              <a:rPr lang="en-US" sz="1800" b="0" i="0" u="none" strike="noStrike" baseline="0" dirty="0">
                <a:solidFill>
                  <a:srgbClr val="000000"/>
                </a:solidFill>
                <a:latin typeface="Calibri" panose="020F0502020204030204" pitchFamily="34" charset="0"/>
              </a:rPr>
              <a:t> </a:t>
            </a:r>
            <a:r>
              <a:rPr lang="en-US" sz="1800" b="1" i="0" u="none" strike="noStrike" baseline="0" dirty="0" err="1">
                <a:solidFill>
                  <a:srgbClr val="000000"/>
                </a:solidFill>
                <a:latin typeface="Calibri" panose="020F0502020204030204" pitchFamily="34" charset="0"/>
              </a:rPr>
              <a:t>diskretne</a:t>
            </a:r>
            <a:r>
              <a:rPr lang="en-US" sz="1800" b="1"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vrijednosti</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kako</a:t>
            </a:r>
            <a:r>
              <a:rPr lang="en-US" sz="1800" b="0" i="0" u="none" strike="noStrike" baseline="0" dirty="0">
                <a:solidFill>
                  <a:srgbClr val="000000"/>
                </a:solidFill>
                <a:latin typeface="Calibri" panose="020F0502020204030204" pitchFamily="34" charset="0"/>
              </a:rPr>
              <a:t> bi </a:t>
            </a:r>
            <a:r>
              <a:rPr lang="en-US" sz="1800" b="0" i="0" u="none" strike="noStrike" baseline="0" dirty="0" err="1">
                <a:solidFill>
                  <a:srgbClr val="000000"/>
                </a:solidFill>
                <a:latin typeface="Calibri" panose="020F0502020204030204" pitchFamily="34" charset="0"/>
              </a:rPr>
              <a:t>prenio</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informacije</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Podaci</a:t>
            </a:r>
            <a:r>
              <a:rPr lang="en-US" sz="1800" b="0" i="0" u="none" strike="noStrike" baseline="0" dirty="0">
                <a:solidFill>
                  <a:srgbClr val="000000"/>
                </a:solidFill>
                <a:latin typeface="Calibri" panose="020F0502020204030204" pitchFamily="34" charset="0"/>
              </a:rPr>
              <a:t> se </a:t>
            </a:r>
            <a:r>
              <a:rPr lang="en-US" sz="1800" b="0" i="0" u="none" strike="noStrike" baseline="0" dirty="0" err="1">
                <a:solidFill>
                  <a:srgbClr val="000000"/>
                </a:solidFill>
                <a:latin typeface="Calibri" panose="020F0502020204030204" pitchFamily="34" charset="0"/>
              </a:rPr>
              <a:t>kodiraju</a:t>
            </a:r>
            <a:r>
              <a:rPr lang="en-US" sz="1800" b="0" i="0" u="none" strike="noStrike" baseline="0" dirty="0">
                <a:solidFill>
                  <a:srgbClr val="000000"/>
                </a:solidFill>
                <a:latin typeface="Calibri" panose="020F0502020204030204" pitchFamily="34" charset="0"/>
              </a:rPr>
              <a:t> u </a:t>
            </a:r>
            <a:r>
              <a:rPr lang="en-US" sz="1800" b="0" i="0" u="none" strike="noStrike" baseline="0" dirty="0" err="1">
                <a:solidFill>
                  <a:srgbClr val="000000"/>
                </a:solidFill>
                <a:latin typeface="Calibri" panose="020F0502020204030204" pitchFamily="34" charset="0"/>
              </a:rPr>
              <a:t>obliku</a:t>
            </a:r>
            <a:r>
              <a:rPr lang="en-US" sz="1800" b="0" i="0" u="none" strike="noStrike" baseline="0" dirty="0">
                <a:solidFill>
                  <a:srgbClr val="000000"/>
                </a:solidFill>
                <a:latin typeface="Calibri" panose="020F0502020204030204" pitchFamily="34" charset="0"/>
              </a:rPr>
              <a:t> </a:t>
            </a:r>
            <a:r>
              <a:rPr lang="en-US" sz="1800" b="1" i="0" u="none" strike="noStrike" baseline="0" dirty="0" err="1">
                <a:solidFill>
                  <a:srgbClr val="000000"/>
                </a:solidFill>
                <a:latin typeface="Calibri" panose="020F0502020204030204" pitchFamily="34" charset="0"/>
              </a:rPr>
              <a:t>nula</a:t>
            </a:r>
            <a:r>
              <a:rPr lang="en-US" sz="1800" b="1" i="0" u="none" strike="noStrike" baseline="0" dirty="0">
                <a:solidFill>
                  <a:srgbClr val="000000"/>
                </a:solidFill>
                <a:latin typeface="Calibri" panose="020F0502020204030204" pitchFamily="34" charset="0"/>
              </a:rPr>
              <a:t> (0) </a:t>
            </a:r>
            <a:r>
              <a:rPr lang="en-US" sz="1800" b="0" i="0" u="none" strike="noStrike" baseline="0" dirty="0" err="1">
                <a:solidFill>
                  <a:srgbClr val="000000"/>
                </a:solidFill>
                <a:latin typeface="Calibri" panose="020F0502020204030204" pitchFamily="34" charset="0"/>
              </a:rPr>
              <a:t>i</a:t>
            </a:r>
            <a:r>
              <a:rPr lang="en-US" sz="1800" b="0" i="0" u="none" strike="noStrike" baseline="0" dirty="0">
                <a:solidFill>
                  <a:srgbClr val="000000"/>
                </a:solidFill>
                <a:latin typeface="Calibri" panose="020F0502020204030204" pitchFamily="34" charset="0"/>
              </a:rPr>
              <a:t> </a:t>
            </a:r>
            <a:r>
              <a:rPr lang="en-US" sz="1800" b="1" i="0" u="none" strike="noStrike" baseline="0" dirty="0" err="1">
                <a:solidFill>
                  <a:srgbClr val="000000"/>
                </a:solidFill>
                <a:latin typeface="Calibri" panose="020F0502020204030204" pitchFamily="34" charset="0"/>
              </a:rPr>
              <a:t>jedinica</a:t>
            </a:r>
            <a:r>
              <a:rPr lang="en-US" sz="1800" b="1" i="0" u="none" strike="noStrike" baseline="0" dirty="0">
                <a:solidFill>
                  <a:srgbClr val="000000"/>
                </a:solidFill>
                <a:latin typeface="Calibri" panose="020F0502020204030204" pitchFamily="34" charset="0"/>
              </a:rPr>
              <a:t> (1) </a:t>
            </a:r>
            <a:r>
              <a:rPr lang="en-US" sz="1800" b="0" i="0" u="none" strike="noStrike" baseline="0" dirty="0" err="1">
                <a:solidFill>
                  <a:srgbClr val="000000"/>
                </a:solidFill>
                <a:latin typeface="Calibri" panose="020F0502020204030204" pitchFamily="34" charset="0"/>
              </a:rPr>
              <a:t>što</a:t>
            </a:r>
            <a:r>
              <a:rPr lang="en-US" sz="1800" b="0" i="0" u="none" strike="noStrike" baseline="0" dirty="0">
                <a:solidFill>
                  <a:srgbClr val="000000"/>
                </a:solidFill>
                <a:latin typeface="Calibri" panose="020F0502020204030204" pitchFamily="34" charset="0"/>
              </a:rPr>
              <a:t> se </a:t>
            </a:r>
            <a:r>
              <a:rPr lang="en-US" sz="1800" b="0" i="0" u="none" strike="noStrike" baseline="0" dirty="0" err="1">
                <a:solidFill>
                  <a:srgbClr val="000000"/>
                </a:solidFill>
                <a:latin typeface="Calibri" panose="020F0502020204030204" pitchFamily="34" charset="0"/>
              </a:rPr>
              <a:t>zove</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digitalni</a:t>
            </a:r>
            <a:r>
              <a:rPr lang="en-US" sz="1800" b="0" i="0" u="none" strike="noStrike" baseline="0" dirty="0">
                <a:solidFill>
                  <a:srgbClr val="000000"/>
                </a:solidFill>
                <a:latin typeface="Calibri" panose="020F0502020204030204" pitchFamily="34" charset="0"/>
              </a:rPr>
              <a:t> signal.</a:t>
            </a:r>
            <a:endParaRPr lang="hr-HR"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 </a:t>
            </a:r>
          </a:p>
          <a:p>
            <a:r>
              <a:rPr lang="en-US" sz="1800" b="0" i="0" u="none" strike="noStrike" baseline="0" dirty="0" err="1">
                <a:solidFill>
                  <a:srgbClr val="000000"/>
                </a:solidFill>
                <a:latin typeface="Calibri" panose="020F0502020204030204" pitchFamily="34" charset="0"/>
              </a:rPr>
              <a:t>Glavna</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prednost</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digitalnog</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prijenosa</a:t>
            </a:r>
            <a:r>
              <a:rPr lang="en-US" sz="1800" b="0" i="0" u="none" strike="noStrike" baseline="0" dirty="0">
                <a:solidFill>
                  <a:srgbClr val="000000"/>
                </a:solidFill>
                <a:latin typeface="Calibri" panose="020F0502020204030204" pitchFamily="34" charset="0"/>
              </a:rPr>
              <a:t> je </a:t>
            </a:r>
            <a:r>
              <a:rPr lang="en-US" sz="1800" b="1" i="0" u="none" strike="noStrike" baseline="0" dirty="0" err="1">
                <a:solidFill>
                  <a:srgbClr val="000000"/>
                </a:solidFill>
                <a:latin typeface="Calibri" panose="020F0502020204030204" pitchFamily="34" charset="0"/>
              </a:rPr>
              <a:t>preciznost</a:t>
            </a:r>
            <a:r>
              <a:rPr lang="en-US" sz="1800" b="0" i="0" u="none" strike="noStrike" baseline="0" dirty="0">
                <a:solidFill>
                  <a:srgbClr val="000000"/>
                </a:solidFill>
                <a:latin typeface="Calibri" panose="020F0502020204030204" pitchFamily="34" charset="0"/>
              </a:rPr>
              <a:t>. Za </a:t>
            </a:r>
            <a:r>
              <a:rPr lang="en-US" sz="1800" b="0" i="0" u="none" strike="noStrike" baseline="0" dirty="0" err="1">
                <a:solidFill>
                  <a:srgbClr val="000000"/>
                </a:solidFill>
                <a:latin typeface="Calibri" panose="020F0502020204030204" pitchFamily="34" charset="0"/>
              </a:rPr>
              <a:t>razliku</a:t>
            </a:r>
            <a:r>
              <a:rPr lang="en-US" sz="1800" b="0" i="0" u="none" strike="noStrike" baseline="0" dirty="0">
                <a:solidFill>
                  <a:srgbClr val="000000"/>
                </a:solidFill>
                <a:latin typeface="Calibri" panose="020F0502020204030204" pitchFamily="34" charset="0"/>
              </a:rPr>
              <a:t> od </a:t>
            </a:r>
            <a:r>
              <a:rPr lang="en-US" sz="1800" b="0" i="0" u="none" strike="noStrike" baseline="0" dirty="0" err="1">
                <a:solidFill>
                  <a:srgbClr val="000000"/>
                </a:solidFill>
                <a:latin typeface="Calibri" panose="020F0502020204030204" pitchFamily="34" charset="0"/>
              </a:rPr>
              <a:t>analognog</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prijenosa</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gdje</a:t>
            </a:r>
            <a:r>
              <a:rPr lang="en-US" sz="1800" b="0" i="0" u="none" strike="noStrike" baseline="0" dirty="0">
                <a:solidFill>
                  <a:srgbClr val="000000"/>
                </a:solidFill>
                <a:latin typeface="Calibri" panose="020F0502020204030204" pitchFamily="34" charset="0"/>
              </a:rPr>
              <a:t> se </a:t>
            </a:r>
            <a:r>
              <a:rPr lang="en-US" sz="1800" b="0" i="0" u="none" strike="noStrike" baseline="0" dirty="0" err="1">
                <a:solidFill>
                  <a:srgbClr val="000000"/>
                </a:solidFill>
                <a:latin typeface="Calibri" panose="020F0502020204030204" pitchFamily="34" charset="0"/>
              </a:rPr>
              <a:t>informacija</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kontinuirano</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mijenja</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digitalni</a:t>
            </a:r>
            <a:r>
              <a:rPr lang="en-US" sz="1800" b="0" i="0" u="none" strike="noStrike" baseline="0" dirty="0">
                <a:solidFill>
                  <a:srgbClr val="000000"/>
                </a:solidFill>
                <a:latin typeface="Calibri" panose="020F0502020204030204" pitchFamily="34" charset="0"/>
              </a:rPr>
              <a:t> signal </a:t>
            </a:r>
            <a:r>
              <a:rPr lang="en-US" sz="1800" b="0" i="0" u="none" strike="noStrike" baseline="0" dirty="0" err="1">
                <a:solidFill>
                  <a:srgbClr val="000000"/>
                </a:solidFill>
                <a:latin typeface="Calibri" panose="020F0502020204030204" pitchFamily="34" charset="0"/>
              </a:rPr>
              <a:t>koristi</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jasne</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korake</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što</a:t>
            </a:r>
            <a:r>
              <a:rPr lang="en-US" sz="1800" b="0" i="0" u="none" strike="noStrike" baseline="0" dirty="0">
                <a:solidFill>
                  <a:srgbClr val="000000"/>
                </a:solidFill>
                <a:latin typeface="Calibri" panose="020F0502020204030204" pitchFamily="34" charset="0"/>
              </a:rPr>
              <a:t> ga </a:t>
            </a:r>
            <a:r>
              <a:rPr lang="en-US" sz="1800" b="0" i="0" u="none" strike="noStrike" baseline="0" dirty="0" err="1">
                <a:solidFill>
                  <a:srgbClr val="000000"/>
                </a:solidFill>
                <a:latin typeface="Calibri" panose="020F0502020204030204" pitchFamily="34" charset="0"/>
              </a:rPr>
              <a:t>čini</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otpornijim</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na</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smetnje</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i</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gubitke</a:t>
            </a:r>
            <a:r>
              <a:rPr lang="en-US" sz="1800" b="0" i="0" u="none" strike="noStrike" baseline="0" dirty="0">
                <a:solidFill>
                  <a:srgbClr val="000000"/>
                </a:solidFill>
                <a:latin typeface="Calibri" panose="020F0502020204030204" pitchFamily="34" charset="0"/>
              </a:rPr>
              <a:t>. Time </a:t>
            </a:r>
            <a:r>
              <a:rPr lang="en-US" sz="1800" b="0" i="0" u="none" strike="noStrike" baseline="0" dirty="0" err="1">
                <a:solidFill>
                  <a:srgbClr val="000000"/>
                </a:solidFill>
                <a:latin typeface="Calibri" panose="020F0502020204030204" pitchFamily="34" charset="0"/>
              </a:rPr>
              <a:t>omogućuje</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brzu</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i</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preciznu</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razmjenu</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informacija</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te</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omogućuje</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bolju</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kontrolu</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nad</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kvalitetom</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signala</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Kako</a:t>
            </a:r>
            <a:r>
              <a:rPr lang="en-US" sz="1800" b="0" i="0" u="none" strike="noStrike" baseline="0" dirty="0">
                <a:solidFill>
                  <a:srgbClr val="000000"/>
                </a:solidFill>
                <a:latin typeface="Calibri" panose="020F0502020204030204" pitchFamily="34" charset="0"/>
              </a:rPr>
              <a:t> se </a:t>
            </a:r>
            <a:r>
              <a:rPr lang="en-US" sz="1800" b="0" i="0" u="none" strike="noStrike" baseline="0" dirty="0" err="1">
                <a:solidFill>
                  <a:srgbClr val="000000"/>
                </a:solidFill>
                <a:latin typeface="Calibri" panose="020F0502020204030204" pitchFamily="34" charset="0"/>
              </a:rPr>
              <a:t>podaci</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predstavljaju</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kao</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binarni</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brojevi</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digitalni</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prijenos</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podataka</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omogućuje</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jednostavno</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kodiranje</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dekodiranje</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i</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obradu</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informacija</a:t>
            </a:r>
            <a:endParaRPr lang="hr-HR" sz="1800" b="0" i="0" u="none" strike="noStrike" baseline="0" dirty="0">
              <a:solidFill>
                <a:srgbClr val="000000"/>
              </a:solidFill>
              <a:latin typeface="Calibri" panose="020F0502020204030204" pitchFamily="34" charset="0"/>
            </a:endParaRPr>
          </a:p>
          <a:p>
            <a:endParaRPr lang="hr-HR" dirty="0">
              <a:solidFill>
                <a:srgbClr val="000000"/>
              </a:solidFill>
              <a:latin typeface="Calibri" panose="020F0502020204030204" pitchFamily="34" charset="0"/>
            </a:endParaRPr>
          </a:p>
          <a:p>
            <a:r>
              <a:rPr lang="en-US" sz="1800" b="0" i="0" u="none" strike="noStrike" baseline="0" dirty="0" err="1">
                <a:solidFill>
                  <a:srgbClr val="000000"/>
                </a:solidFill>
                <a:latin typeface="Calibri" panose="020F0502020204030204" pitchFamily="34" charset="0"/>
              </a:rPr>
              <a:t>Digitalni</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prijenos</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podataka</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nudi</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prednosti</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poput</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robusnosti</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tj</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otpornosti</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na</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manja</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odstupanja</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jer</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su</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digitalni</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signali</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manje</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osjetljivi</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na</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smetnje</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i</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oštećenja</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te</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mogu</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biti</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obnovljeni</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i</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ispravljeni</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putem</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specijaliziranih</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algoritama</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Također</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digitalni</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podaci</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mogu</a:t>
            </a:r>
            <a:r>
              <a:rPr lang="en-US" sz="1800" b="0" i="0" u="none" strike="noStrike" baseline="0" dirty="0">
                <a:solidFill>
                  <a:srgbClr val="000000"/>
                </a:solidFill>
                <a:latin typeface="Calibri" panose="020F0502020204030204" pitchFamily="34" charset="0"/>
              </a:rPr>
              <a:t> se </a:t>
            </a:r>
            <a:r>
              <a:rPr lang="en-US" sz="1800" b="0" i="0" u="none" strike="noStrike" baseline="0" dirty="0" err="1">
                <a:solidFill>
                  <a:srgbClr val="000000"/>
                </a:solidFill>
                <a:latin typeface="Calibri" panose="020F0502020204030204" pitchFamily="34" charset="0"/>
              </a:rPr>
              <a:t>komprimirati</a:t>
            </a:r>
            <a:r>
              <a:rPr lang="en-US" sz="1800" b="0" i="0" u="none" strike="noStrike" baseline="0" dirty="0">
                <a:solidFill>
                  <a:srgbClr val="000000"/>
                </a:solidFill>
                <a:latin typeface="Calibri" panose="020F0502020204030204" pitchFamily="34" charset="0"/>
              </a:rPr>
              <a:t> bez </a:t>
            </a:r>
            <a:r>
              <a:rPr lang="en-US" sz="1800" b="0" i="0" u="none" strike="noStrike" baseline="0" dirty="0" err="1">
                <a:solidFill>
                  <a:srgbClr val="000000"/>
                </a:solidFill>
                <a:latin typeface="Calibri" panose="020F0502020204030204" pitchFamily="34" charset="0"/>
              </a:rPr>
              <a:t>gubitka</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kvalitete</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što</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omogućuje</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efikasniji</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prijenos</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velike</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količine</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informacija</a:t>
            </a:r>
            <a:r>
              <a:rPr lang="en-US" sz="1800" b="0" i="0" u="none" strike="noStrike" baseline="0" dirty="0">
                <a:solidFill>
                  <a:srgbClr val="000000"/>
                </a:solidFill>
                <a:latin typeface="Calibri" panose="020F0502020204030204" pitchFamily="34" charset="0"/>
              </a:rPr>
              <a:t>. </a:t>
            </a:r>
            <a:endParaRPr lang="en-US" dirty="0"/>
          </a:p>
        </p:txBody>
      </p:sp>
      <p:pic>
        <p:nvPicPr>
          <p:cNvPr id="5" name="Picture 4">
            <a:extLst>
              <a:ext uri="{FF2B5EF4-FFF2-40B4-BE49-F238E27FC236}">
                <a16:creationId xmlns:a16="http://schemas.microsoft.com/office/drawing/2014/main" id="{0B41ACBF-7218-D61D-0580-46D588F4C920}"/>
              </a:ext>
            </a:extLst>
          </p:cNvPr>
          <p:cNvPicPr>
            <a:picLocks noChangeAspect="1"/>
          </p:cNvPicPr>
          <p:nvPr/>
        </p:nvPicPr>
        <p:blipFill>
          <a:blip r:embed="rId2"/>
          <a:stretch>
            <a:fillRect/>
          </a:stretch>
        </p:blipFill>
        <p:spPr>
          <a:xfrm>
            <a:off x="6536940" y="1972234"/>
            <a:ext cx="5430941" cy="1685365"/>
          </a:xfrm>
          <a:prstGeom prst="rect">
            <a:avLst/>
          </a:prstGeom>
        </p:spPr>
      </p:pic>
    </p:spTree>
    <p:extLst>
      <p:ext uri="{BB962C8B-B14F-4D97-AF65-F5344CB8AC3E}">
        <p14:creationId xmlns:p14="http://schemas.microsoft.com/office/powerpoint/2010/main" val="17293876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0403C-2B33-8B14-0B07-A6BFC28840C5}"/>
              </a:ext>
            </a:extLst>
          </p:cNvPr>
          <p:cNvSpPr>
            <a:spLocks noGrp="1"/>
          </p:cNvSpPr>
          <p:nvPr>
            <p:ph type="title"/>
          </p:nvPr>
        </p:nvSpPr>
        <p:spPr/>
        <p:txBody>
          <a:bodyPr>
            <a:normAutofit/>
          </a:bodyPr>
          <a:lstStyle/>
          <a:p>
            <a:r>
              <a:rPr lang="hr-HR" i="0" u="none" strike="noStrike" baseline="0">
                <a:solidFill>
                  <a:srgbClr val="000000"/>
                </a:solidFill>
                <a:latin typeface="Arial" panose="020B0604020202020204" pitchFamily="34" charset="0"/>
                <a:cs typeface="Arial" panose="020B0604020202020204" pitchFamily="34" charset="0"/>
              </a:rPr>
              <a:t>BER</a:t>
            </a:r>
            <a:r>
              <a:rPr lang="de-DE" i="0" u="none" strike="noStrike" baseline="0">
                <a:solidFill>
                  <a:srgbClr val="000000"/>
                </a:solidFill>
                <a:latin typeface="Arial" panose="020B0604020202020204" pitchFamily="34" charset="0"/>
                <a:cs typeface="Arial" panose="020B0604020202020204" pitchFamily="34" charset="0"/>
              </a:rPr>
              <a:t> – </a:t>
            </a:r>
            <a:r>
              <a:rPr lang="hr-HR" i="0" u="none" strike="noStrike" baseline="0">
                <a:solidFill>
                  <a:srgbClr val="000000"/>
                </a:solidFill>
                <a:latin typeface="Arial" panose="020B0604020202020204" pitchFamily="34" charset="0"/>
                <a:cs typeface="Arial" panose="020B0604020202020204" pitchFamily="34" charset="0"/>
              </a:rPr>
              <a:t>Bit </a:t>
            </a:r>
            <a:r>
              <a:rPr lang="hr-HR" i="0" u="none" strike="noStrike" baseline="0" err="1">
                <a:solidFill>
                  <a:srgbClr val="000000"/>
                </a:solidFill>
                <a:latin typeface="Arial" panose="020B0604020202020204" pitchFamily="34" charset="0"/>
                <a:cs typeface="Arial" panose="020B0604020202020204" pitchFamily="34" charset="0"/>
              </a:rPr>
              <a:t>Error</a:t>
            </a:r>
            <a:r>
              <a:rPr lang="hr-HR" i="0" u="none" strike="noStrike" baseline="0">
                <a:solidFill>
                  <a:srgbClr val="000000"/>
                </a:solidFill>
                <a:latin typeface="Arial" panose="020B0604020202020204" pitchFamily="34" charset="0"/>
                <a:cs typeface="Arial" panose="020B0604020202020204" pitchFamily="34" charset="0"/>
              </a:rPr>
              <a:t> Rate</a:t>
            </a:r>
            <a:endParaRPr lang="de-DE">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464CB287-9AEC-555D-3AB7-31A3FAB5966C}"/>
              </a:ext>
            </a:extLst>
          </p:cNvPr>
          <p:cNvPicPr>
            <a:picLocks noChangeAspect="1"/>
          </p:cNvPicPr>
          <p:nvPr/>
        </p:nvPicPr>
        <p:blipFill>
          <a:blip r:embed="rId2"/>
          <a:stretch>
            <a:fillRect/>
          </a:stretch>
        </p:blipFill>
        <p:spPr>
          <a:xfrm>
            <a:off x="7629187" y="1795201"/>
            <a:ext cx="3051866" cy="4435394"/>
          </a:xfrm>
          <a:prstGeom prst="rect">
            <a:avLst/>
          </a:prstGeom>
        </p:spPr>
      </p:pic>
      <p:sp>
        <p:nvSpPr>
          <p:cNvPr id="6" name="TextBox 5">
            <a:extLst>
              <a:ext uri="{FF2B5EF4-FFF2-40B4-BE49-F238E27FC236}">
                <a16:creationId xmlns:a16="http://schemas.microsoft.com/office/drawing/2014/main" id="{E541FC7B-D13B-D34C-0774-E8D6B57F9839}"/>
              </a:ext>
            </a:extLst>
          </p:cNvPr>
          <p:cNvSpPr txBox="1"/>
          <p:nvPr/>
        </p:nvSpPr>
        <p:spPr>
          <a:xfrm>
            <a:off x="621870" y="1795201"/>
            <a:ext cx="5474130" cy="1323439"/>
          </a:xfrm>
          <a:prstGeom prst="rect">
            <a:avLst/>
          </a:prstGeom>
          <a:noFill/>
        </p:spPr>
        <p:txBody>
          <a:bodyPr wrap="square">
            <a:spAutoFit/>
          </a:bodyPr>
          <a:lstStyle/>
          <a:p>
            <a:pPr marR="0" algn="l"/>
            <a:r>
              <a:rPr lang="hr-HR" sz="1600" b="0" i="0" u="none" strike="noStrike" baseline="0">
                <a:solidFill>
                  <a:srgbClr val="000000"/>
                </a:solidFill>
              </a:rPr>
              <a:t>The figure</a:t>
            </a:r>
            <a:r>
              <a:rPr lang="en-US" sz="1600" b="0" i="0" u="none" strike="noStrike" baseline="0">
                <a:solidFill>
                  <a:srgbClr val="000000"/>
                </a:solidFill>
              </a:rPr>
              <a:t> shows theoretical bit error probabilities (BEP) for different modulations. </a:t>
            </a:r>
          </a:p>
          <a:p>
            <a:pPr marR="0" algn="l"/>
            <a:r>
              <a:rPr lang="en-US" sz="1600" b="0" i="0" u="none" strike="noStrike" baseline="0">
                <a:solidFill>
                  <a:srgbClr val="000000"/>
                </a:solidFill>
              </a:rPr>
              <a:t>Bit error rate (BER) measures </a:t>
            </a:r>
            <a:r>
              <a:rPr lang="hr-HR" sz="1600" b="0" i="0" u="none" strike="noStrike" baseline="0" err="1">
                <a:solidFill>
                  <a:srgbClr val="000000"/>
                </a:solidFill>
              </a:rPr>
              <a:t>the</a:t>
            </a:r>
            <a:r>
              <a:rPr lang="hr-HR" sz="1600" b="0" i="0" u="none" strike="noStrike" baseline="0">
                <a:solidFill>
                  <a:srgbClr val="000000"/>
                </a:solidFill>
              </a:rPr>
              <a:t> </a:t>
            </a:r>
            <a:r>
              <a:rPr lang="en-US" sz="1600" b="0" i="0" u="none" strike="noStrike" baseline="0">
                <a:solidFill>
                  <a:srgbClr val="000000"/>
                </a:solidFill>
              </a:rPr>
              <a:t>performance of </a:t>
            </a:r>
            <a:r>
              <a:rPr lang="hr-HR" sz="1600" b="0" i="0" u="none" strike="noStrike" baseline="0" err="1">
                <a:solidFill>
                  <a:srgbClr val="000000"/>
                </a:solidFill>
              </a:rPr>
              <a:t>the</a:t>
            </a:r>
            <a:r>
              <a:rPr lang="hr-HR" sz="1600" b="0" i="0" u="none" strike="noStrike" baseline="0">
                <a:solidFill>
                  <a:srgbClr val="000000"/>
                </a:solidFill>
              </a:rPr>
              <a:t> </a:t>
            </a:r>
            <a:r>
              <a:rPr lang="en-US" sz="1600" b="0" i="0" u="none" strike="noStrike" baseline="0">
                <a:solidFill>
                  <a:srgbClr val="000000"/>
                </a:solidFill>
              </a:rPr>
              <a:t>demodulator by counting the number of bits in error, n in a stream of N received bits: BER = n/N </a:t>
            </a:r>
          </a:p>
        </p:txBody>
      </p:sp>
    </p:spTree>
    <p:extLst>
      <p:ext uri="{BB962C8B-B14F-4D97-AF65-F5344CB8AC3E}">
        <p14:creationId xmlns:p14="http://schemas.microsoft.com/office/powerpoint/2010/main" val="24290133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err="1">
                <a:latin typeface="Arial" panose="020B0604020202020204" pitchFamily="34" charset="0"/>
                <a:cs typeface="Arial" panose="020B0604020202020204" pitchFamily="34" charset="0"/>
              </a:rPr>
              <a:t>Multiple</a:t>
            </a:r>
            <a:r>
              <a:rPr lang="hr-HR">
                <a:latin typeface="Arial" panose="020B0604020202020204" pitchFamily="34" charset="0"/>
                <a:cs typeface="Arial" panose="020B0604020202020204" pitchFamily="34" charset="0"/>
              </a:rPr>
              <a:t> Access</a:t>
            </a:r>
            <a:br>
              <a:rPr lang="en-US">
                <a:latin typeface="Arial" panose="020B0604020202020204" pitchFamily="34" charset="0"/>
                <a:cs typeface="Arial" panose="020B0604020202020204" pitchFamily="34" charset="0"/>
              </a:rPr>
            </a:br>
            <a:r>
              <a:rPr lang="hr-HR" sz="1800" i="1">
                <a:solidFill>
                  <a:srgbClr val="808080"/>
                </a:solidFill>
                <a:effectLst/>
                <a:latin typeface="Arial" panose="020B0604020202020204" pitchFamily="34" charset="0"/>
                <a:ea typeface="Calibri" panose="020F0502020204030204" pitchFamily="34" charset="0"/>
                <a:cs typeface="Arial" panose="020B0604020202020204" pitchFamily="34" charset="0"/>
              </a:rPr>
              <a:t>	</a:t>
            </a:r>
            <a:endParaRPr lang="en-US"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01257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27BD1-D7D3-4893-8362-5867AEAE6BCA}"/>
              </a:ext>
            </a:extLst>
          </p:cNvPr>
          <p:cNvSpPr>
            <a:spLocks noGrp="1"/>
          </p:cNvSpPr>
          <p:nvPr>
            <p:ph type="title"/>
          </p:nvPr>
        </p:nvSpPr>
        <p:spPr/>
        <p:txBody>
          <a:bodyPr/>
          <a:lstStyle/>
          <a:p>
            <a:r>
              <a:rPr lang="hr-HR" dirty="0"/>
              <a:t>M</a:t>
            </a:r>
            <a:r>
              <a:rPr lang="de-DE" dirty="0" err="1"/>
              <a:t>ultiple</a:t>
            </a:r>
            <a:r>
              <a:rPr lang="de-DE" dirty="0"/>
              <a:t> </a:t>
            </a:r>
            <a:r>
              <a:rPr lang="hr-HR" dirty="0" err="1"/>
              <a:t>Transmission</a:t>
            </a:r>
            <a:r>
              <a:rPr lang="hr-HR" dirty="0"/>
              <a:t> </a:t>
            </a:r>
            <a:r>
              <a:rPr lang="hr-HR" dirty="0" err="1"/>
              <a:t>and</a:t>
            </a:r>
            <a:r>
              <a:rPr lang="hr-HR" dirty="0"/>
              <a:t> </a:t>
            </a:r>
            <a:r>
              <a:rPr lang="hr-HR" dirty="0" err="1"/>
              <a:t>access</a:t>
            </a:r>
            <a:endParaRPr lang="de-DE" dirty="0"/>
          </a:p>
        </p:txBody>
      </p:sp>
      <p:sp>
        <p:nvSpPr>
          <p:cNvPr id="5" name="TextBox 4">
            <a:extLst>
              <a:ext uri="{FF2B5EF4-FFF2-40B4-BE49-F238E27FC236}">
                <a16:creationId xmlns:a16="http://schemas.microsoft.com/office/drawing/2014/main" id="{8DA266E4-4D8B-00A6-BBE9-14651B650D9E}"/>
              </a:ext>
            </a:extLst>
          </p:cNvPr>
          <p:cNvSpPr txBox="1"/>
          <p:nvPr/>
        </p:nvSpPr>
        <p:spPr>
          <a:xfrm>
            <a:off x="619328" y="1798503"/>
            <a:ext cx="10963072" cy="1323439"/>
          </a:xfrm>
          <a:prstGeom prst="rect">
            <a:avLst/>
          </a:prstGeom>
          <a:noFill/>
        </p:spPr>
        <p:txBody>
          <a:bodyPr wrap="square">
            <a:spAutoFit/>
          </a:bodyPr>
          <a:lstStyle/>
          <a:p>
            <a:pPr marR="0" algn="l"/>
            <a:r>
              <a:rPr lang="en-US" sz="1600" b="0" i="0" u="none" strike="noStrike" baseline="0" dirty="0">
                <a:solidFill>
                  <a:srgbClr val="000000"/>
                </a:solidFill>
              </a:rPr>
              <a:t>For better use of </a:t>
            </a:r>
            <a:r>
              <a:rPr lang="hr-HR" sz="1600" b="0" i="0" u="none" strike="noStrike" baseline="0" dirty="0" err="1">
                <a:solidFill>
                  <a:srgbClr val="000000"/>
                </a:solidFill>
              </a:rPr>
              <a:t>the</a:t>
            </a:r>
            <a:r>
              <a:rPr lang="hr-HR" sz="1600" b="0" i="0" u="none" strike="noStrike" baseline="0" dirty="0">
                <a:solidFill>
                  <a:srgbClr val="000000"/>
                </a:solidFill>
              </a:rPr>
              <a:t> </a:t>
            </a:r>
            <a:r>
              <a:rPr lang="en-US" sz="1600" b="0" i="0" u="none" strike="noStrike" baseline="0" dirty="0">
                <a:solidFill>
                  <a:srgbClr val="000000"/>
                </a:solidFill>
              </a:rPr>
              <a:t>frequency spectrum, multiple transmission and multiple access is used. </a:t>
            </a:r>
          </a:p>
          <a:p>
            <a:pPr marR="0" algn="l"/>
            <a:r>
              <a:rPr lang="en-US" sz="1600" b="0" i="0" u="none" strike="noStrike" baseline="0" dirty="0">
                <a:solidFill>
                  <a:srgbClr val="000000"/>
                </a:solidFill>
              </a:rPr>
              <a:t>If </a:t>
            </a:r>
            <a:r>
              <a:rPr lang="en-US" sz="1600" b="1" i="0" u="none" strike="noStrike" baseline="0" dirty="0">
                <a:solidFill>
                  <a:srgbClr val="000000"/>
                </a:solidFill>
              </a:rPr>
              <a:t>allocation </a:t>
            </a:r>
            <a:r>
              <a:rPr lang="en-US" sz="1600" b="0" i="0" u="none" strike="noStrike" baseline="0" dirty="0">
                <a:solidFill>
                  <a:srgbClr val="000000"/>
                </a:solidFill>
              </a:rPr>
              <a:t>of time or frequency segments is </a:t>
            </a:r>
            <a:r>
              <a:rPr lang="en-US" sz="1600" b="1" i="0" u="none" strike="noStrike" baseline="0" dirty="0">
                <a:solidFill>
                  <a:srgbClr val="000000"/>
                </a:solidFill>
              </a:rPr>
              <a:t>fixed </a:t>
            </a:r>
            <a:r>
              <a:rPr lang="en-US" sz="1600" b="0" i="0" u="none" strike="noStrike" baseline="0" dirty="0">
                <a:solidFill>
                  <a:srgbClr val="000000"/>
                </a:solidFill>
              </a:rPr>
              <a:t>then </a:t>
            </a:r>
            <a:r>
              <a:rPr lang="en-US" sz="1600" b="1" i="0" u="none" strike="noStrike" baseline="0" dirty="0">
                <a:solidFill>
                  <a:srgbClr val="000000"/>
                </a:solidFill>
              </a:rPr>
              <a:t>multiple transmission </a:t>
            </a:r>
            <a:r>
              <a:rPr lang="en-US" sz="1600" b="0" i="0" u="none" strike="noStrike" baseline="0" dirty="0">
                <a:solidFill>
                  <a:srgbClr val="000000"/>
                </a:solidFill>
              </a:rPr>
              <a:t>is at hand (Division Multiplex Transmission). </a:t>
            </a:r>
          </a:p>
          <a:p>
            <a:pPr marR="0" algn="l"/>
            <a:r>
              <a:rPr lang="en-US" sz="1600" b="0" i="0" u="none" strike="noStrike" baseline="0" dirty="0">
                <a:solidFill>
                  <a:srgbClr val="000000"/>
                </a:solidFill>
              </a:rPr>
              <a:t>Examples of multiple transmissions are FDM </a:t>
            </a:r>
            <a:r>
              <a:rPr lang="en-US" sz="1600" b="0" i="0" u="none" strike="noStrike" baseline="0" dirty="0" err="1">
                <a:solidFill>
                  <a:srgbClr val="000000"/>
                </a:solidFill>
              </a:rPr>
              <a:t>i</a:t>
            </a:r>
            <a:r>
              <a:rPr lang="en-US" sz="1600" b="0" i="0" u="none" strike="noStrike" baseline="0" dirty="0">
                <a:solidFill>
                  <a:srgbClr val="000000"/>
                </a:solidFill>
              </a:rPr>
              <a:t> TDM. </a:t>
            </a:r>
          </a:p>
          <a:p>
            <a:pPr marR="0" algn="l"/>
            <a:r>
              <a:rPr lang="en-US" sz="1600" b="0" i="0" u="none" strike="noStrike" baseline="0" dirty="0">
                <a:solidFill>
                  <a:srgbClr val="000000"/>
                </a:solidFill>
              </a:rPr>
              <a:t>If </a:t>
            </a:r>
            <a:r>
              <a:rPr lang="hr-HR" sz="1600" b="0" i="0" u="none" strike="noStrike" baseline="0" dirty="0" err="1">
                <a:solidFill>
                  <a:srgbClr val="000000"/>
                </a:solidFill>
              </a:rPr>
              <a:t>the</a:t>
            </a:r>
            <a:r>
              <a:rPr lang="hr-HR" sz="1600" b="0" i="0" u="none" strike="noStrike" baseline="0" dirty="0">
                <a:solidFill>
                  <a:srgbClr val="000000"/>
                </a:solidFill>
              </a:rPr>
              <a:t> </a:t>
            </a:r>
            <a:r>
              <a:rPr lang="en-US" sz="1600" b="1" i="0" u="none" strike="noStrike" baseline="0" dirty="0">
                <a:solidFill>
                  <a:srgbClr val="000000"/>
                </a:solidFill>
              </a:rPr>
              <a:t>allocation </a:t>
            </a:r>
            <a:r>
              <a:rPr lang="en-US" sz="1600" b="0" i="0" u="none" strike="noStrike" baseline="0" dirty="0">
                <a:solidFill>
                  <a:srgbClr val="000000"/>
                </a:solidFill>
              </a:rPr>
              <a:t>of time or frequency segments is </a:t>
            </a:r>
            <a:r>
              <a:rPr lang="en-US" sz="1600" b="1" i="0" u="none" strike="noStrike" baseline="0" dirty="0">
                <a:solidFill>
                  <a:srgbClr val="000000"/>
                </a:solidFill>
              </a:rPr>
              <a:t>variable</a:t>
            </a:r>
            <a:r>
              <a:rPr lang="en-US" sz="1600" b="0" i="0" u="none" strike="noStrike" baseline="0" dirty="0">
                <a:solidFill>
                  <a:srgbClr val="000000"/>
                </a:solidFill>
              </a:rPr>
              <a:t>, then </a:t>
            </a:r>
            <a:r>
              <a:rPr lang="en-US" sz="1600" b="1" i="0" u="none" strike="noStrike" baseline="0" dirty="0">
                <a:solidFill>
                  <a:srgbClr val="000000"/>
                </a:solidFill>
              </a:rPr>
              <a:t>multiple access </a:t>
            </a:r>
            <a:r>
              <a:rPr lang="en-US" sz="1600" b="0" i="0" u="none" strike="noStrike" baseline="0" dirty="0">
                <a:solidFill>
                  <a:srgbClr val="000000"/>
                </a:solidFill>
              </a:rPr>
              <a:t>is at hand (Division Multiple Access). </a:t>
            </a:r>
          </a:p>
          <a:p>
            <a:pPr marR="0" algn="l"/>
            <a:r>
              <a:rPr lang="en-US" sz="1600" b="0" i="0" u="none" strike="noStrike" baseline="0" dirty="0">
                <a:solidFill>
                  <a:srgbClr val="000000"/>
                </a:solidFill>
              </a:rPr>
              <a:t>Examples of multiple access are FDMA </a:t>
            </a:r>
            <a:r>
              <a:rPr lang="en-US" sz="1600" b="0" i="0" u="none" strike="noStrike" baseline="0" dirty="0" err="1">
                <a:solidFill>
                  <a:srgbClr val="000000"/>
                </a:solidFill>
              </a:rPr>
              <a:t>i</a:t>
            </a:r>
            <a:r>
              <a:rPr lang="en-US" sz="1600" b="0" i="0" u="none" strike="noStrike" baseline="0" dirty="0">
                <a:solidFill>
                  <a:srgbClr val="000000"/>
                </a:solidFill>
              </a:rPr>
              <a:t> TDMA </a:t>
            </a:r>
          </a:p>
        </p:txBody>
      </p:sp>
    </p:spTree>
    <p:extLst>
      <p:ext uri="{BB962C8B-B14F-4D97-AF65-F5344CB8AC3E}">
        <p14:creationId xmlns:p14="http://schemas.microsoft.com/office/powerpoint/2010/main" val="21872917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27BD1-D7D3-4893-8362-5867AEAE6BCA}"/>
              </a:ext>
            </a:extLst>
          </p:cNvPr>
          <p:cNvSpPr>
            <a:spLocks noGrp="1"/>
          </p:cNvSpPr>
          <p:nvPr>
            <p:ph type="title"/>
          </p:nvPr>
        </p:nvSpPr>
        <p:spPr/>
        <p:txBody>
          <a:bodyPr/>
          <a:lstStyle/>
          <a:p>
            <a:r>
              <a:rPr lang="hr-HR" dirty="0"/>
              <a:t>M</a:t>
            </a:r>
            <a:r>
              <a:rPr lang="de-DE" dirty="0" err="1"/>
              <a:t>ultiple</a:t>
            </a:r>
            <a:r>
              <a:rPr lang="de-DE" dirty="0"/>
              <a:t> </a:t>
            </a:r>
            <a:r>
              <a:rPr lang="hr-HR" dirty="0" err="1"/>
              <a:t>Transmission</a:t>
            </a:r>
            <a:endParaRPr lang="de-DE" dirty="0"/>
          </a:p>
        </p:txBody>
      </p:sp>
      <p:sp>
        <p:nvSpPr>
          <p:cNvPr id="5" name="TextBox 4">
            <a:extLst>
              <a:ext uri="{FF2B5EF4-FFF2-40B4-BE49-F238E27FC236}">
                <a16:creationId xmlns:a16="http://schemas.microsoft.com/office/drawing/2014/main" id="{8DA266E4-4D8B-00A6-BBE9-14651B650D9E}"/>
              </a:ext>
            </a:extLst>
          </p:cNvPr>
          <p:cNvSpPr txBox="1"/>
          <p:nvPr/>
        </p:nvSpPr>
        <p:spPr>
          <a:xfrm>
            <a:off x="622391" y="1792626"/>
            <a:ext cx="9593080" cy="4278094"/>
          </a:xfrm>
          <a:prstGeom prst="rect">
            <a:avLst/>
          </a:prstGeom>
          <a:noFill/>
        </p:spPr>
        <p:txBody>
          <a:bodyPr wrap="square">
            <a:spAutoFit/>
          </a:bodyPr>
          <a:lstStyle/>
          <a:p>
            <a:pPr algn="l"/>
            <a:endParaRPr lang="de-DE" sz="1600" b="0" i="0" u="none" strike="noStrike" baseline="0">
              <a:solidFill>
                <a:srgbClr val="000000"/>
              </a:solidFill>
            </a:endParaRPr>
          </a:p>
          <a:p>
            <a:pPr marR="0" algn="l"/>
            <a:r>
              <a:rPr lang="en-US" sz="1600" b="1" i="0" u="none" strike="noStrike" baseline="0">
                <a:solidFill>
                  <a:srgbClr val="000000"/>
                </a:solidFill>
              </a:rPr>
              <a:t>FDD – Frequency Division Duplex Communication </a:t>
            </a:r>
            <a:r>
              <a:rPr lang="en-US" sz="1600" b="0" i="0" u="none" strike="noStrike" baseline="0">
                <a:solidFill>
                  <a:srgbClr val="000000"/>
                </a:solidFill>
              </a:rPr>
              <a:t>with 2 different communication channels; one for receiving and </a:t>
            </a:r>
            <a:r>
              <a:rPr lang="hr-HR" sz="1600" b="0" i="0" u="none" strike="noStrike" baseline="0" err="1">
                <a:solidFill>
                  <a:srgbClr val="000000"/>
                </a:solidFill>
              </a:rPr>
              <a:t>the</a:t>
            </a:r>
            <a:r>
              <a:rPr lang="hr-HR" sz="1600" b="0" i="0" u="none" strike="noStrike" baseline="0">
                <a:solidFill>
                  <a:srgbClr val="000000"/>
                </a:solidFill>
              </a:rPr>
              <a:t> </a:t>
            </a:r>
            <a:r>
              <a:rPr lang="en-US" sz="1600" b="0" i="0" u="none" strike="noStrike" baseline="0">
                <a:solidFill>
                  <a:srgbClr val="000000"/>
                </a:solidFill>
              </a:rPr>
              <a:t>other for transmitting signals </a:t>
            </a:r>
          </a:p>
          <a:p>
            <a:pPr marR="0" algn="l"/>
            <a:endParaRPr lang="de-DE" sz="1600" b="0" i="0" u="none" strike="noStrike" baseline="0">
              <a:solidFill>
                <a:srgbClr val="000000"/>
              </a:solidFill>
            </a:endParaRPr>
          </a:p>
          <a:p>
            <a:endParaRPr lang="de-DE" sz="1600" b="0" i="0" u="none" strike="noStrike" baseline="0">
              <a:solidFill>
                <a:srgbClr val="000000"/>
              </a:solidFill>
            </a:endParaRPr>
          </a:p>
          <a:p>
            <a:endParaRPr lang="hr-HR" sz="1600" b="0" i="0" u="none" strike="noStrike" baseline="0">
              <a:solidFill>
                <a:srgbClr val="000000"/>
              </a:solidFill>
            </a:endParaRPr>
          </a:p>
          <a:p>
            <a:endParaRPr lang="hr-HR" sz="1600">
              <a:solidFill>
                <a:srgbClr val="000000"/>
              </a:solidFill>
            </a:endParaRPr>
          </a:p>
          <a:p>
            <a:endParaRPr lang="hr-HR" sz="1600">
              <a:solidFill>
                <a:srgbClr val="000000"/>
              </a:solidFill>
            </a:endParaRPr>
          </a:p>
          <a:p>
            <a:r>
              <a:rPr lang="en-US" sz="1600" b="0" i="0" u="none" strike="noStrike" baseline="0">
                <a:solidFill>
                  <a:srgbClr val="000000"/>
                </a:solidFill>
              </a:rPr>
              <a:t>Two simplex channels at the same time </a:t>
            </a:r>
          </a:p>
          <a:p>
            <a:r>
              <a:rPr lang="hr-HR" sz="1600" b="0" i="0" u="none" strike="noStrike" baseline="0" err="1">
                <a:solidFill>
                  <a:srgbClr val="000000"/>
                </a:solidFill>
              </a:rPr>
              <a:t>The</a:t>
            </a:r>
            <a:r>
              <a:rPr lang="hr-HR" sz="1600" b="0" i="0" u="none" strike="noStrike" baseline="0">
                <a:solidFill>
                  <a:srgbClr val="000000"/>
                </a:solidFill>
              </a:rPr>
              <a:t> </a:t>
            </a:r>
            <a:r>
              <a:rPr lang="hr-HR" sz="1600" b="0" i="0" u="none" strike="noStrike" baseline="0" err="1">
                <a:solidFill>
                  <a:srgbClr val="000000"/>
                </a:solidFill>
              </a:rPr>
              <a:t>frequency</a:t>
            </a:r>
            <a:r>
              <a:rPr lang="en-US" sz="1600" b="0" i="0" u="none" strike="noStrike" baseline="0">
                <a:solidFill>
                  <a:srgbClr val="000000"/>
                </a:solidFill>
              </a:rPr>
              <a:t> interval between channels is </a:t>
            </a:r>
            <a:r>
              <a:rPr lang="en-US" sz="1600" b="1" i="0" u="none" strike="noStrike" baseline="0">
                <a:solidFill>
                  <a:srgbClr val="000000"/>
                </a:solidFill>
              </a:rPr>
              <a:t>fixed</a:t>
            </a:r>
            <a:r>
              <a:rPr lang="en-US" sz="1600" b="0" i="0" u="none" strike="noStrike" baseline="0">
                <a:solidFill>
                  <a:srgbClr val="000000"/>
                </a:solidFill>
              </a:rPr>
              <a:t>. </a:t>
            </a:r>
            <a:endParaRPr lang="hr-HR" sz="1600" b="0" i="0" u="none" strike="noStrike" baseline="0">
              <a:solidFill>
                <a:srgbClr val="000000"/>
              </a:solidFill>
            </a:endParaRPr>
          </a:p>
          <a:p>
            <a:endParaRPr lang="hr-HR" sz="1600">
              <a:solidFill>
                <a:srgbClr val="000000"/>
              </a:solidFill>
            </a:endParaRPr>
          </a:p>
          <a:p>
            <a:pPr marR="0" algn="l"/>
            <a:r>
              <a:rPr lang="en-US" sz="1600" b="1" i="0" u="none" strike="noStrike" baseline="0">
                <a:solidFill>
                  <a:srgbClr val="000000"/>
                </a:solidFill>
              </a:rPr>
              <a:t>TDD – Time Division Duplex </a:t>
            </a:r>
            <a:r>
              <a:rPr lang="en-US" sz="1600" b="0" i="0" u="none" strike="noStrike" baseline="0">
                <a:solidFill>
                  <a:srgbClr val="000000"/>
                </a:solidFill>
              </a:rPr>
              <a:t>Communication on same frequency; half time for transmitting and have time for receiving signal </a:t>
            </a:r>
            <a:endParaRPr lang="hr-HR" sz="1600" b="0" i="0" u="none" strike="noStrike" baseline="0">
              <a:solidFill>
                <a:srgbClr val="000000"/>
              </a:solidFill>
            </a:endParaRPr>
          </a:p>
          <a:p>
            <a:pPr marR="0" algn="l"/>
            <a:endParaRPr lang="en-US" sz="1600" b="0" i="0" u="none" strike="noStrike" baseline="0">
              <a:solidFill>
                <a:srgbClr val="000000"/>
              </a:solidFill>
            </a:endParaRPr>
          </a:p>
          <a:p>
            <a:pPr marR="0" algn="l"/>
            <a:endParaRPr lang="de-DE" sz="1600" b="0" i="0" u="none" strike="noStrike" baseline="0">
              <a:solidFill>
                <a:srgbClr val="000000"/>
              </a:solidFill>
            </a:endParaRPr>
          </a:p>
          <a:p>
            <a:endParaRPr lang="en-US" sz="1600" b="0" i="0" u="none" strike="noStrike" baseline="0">
              <a:solidFill>
                <a:srgbClr val="000000"/>
              </a:solidFill>
            </a:endParaRPr>
          </a:p>
          <a:p>
            <a:pPr algn="l"/>
            <a:endParaRPr lang="de-DE" sz="1600" b="0" i="0" u="none" strike="noStrike" baseline="0">
              <a:solidFill>
                <a:srgbClr val="000000"/>
              </a:solidFill>
            </a:endParaRPr>
          </a:p>
        </p:txBody>
      </p:sp>
      <p:pic>
        <p:nvPicPr>
          <p:cNvPr id="4" name="Picture 3">
            <a:extLst>
              <a:ext uri="{FF2B5EF4-FFF2-40B4-BE49-F238E27FC236}">
                <a16:creationId xmlns:a16="http://schemas.microsoft.com/office/drawing/2014/main" id="{FBCAB3EA-1643-85AE-60AC-21309F4CD503}"/>
              </a:ext>
            </a:extLst>
          </p:cNvPr>
          <p:cNvPicPr>
            <a:picLocks noChangeAspect="1"/>
          </p:cNvPicPr>
          <p:nvPr/>
        </p:nvPicPr>
        <p:blipFill>
          <a:blip r:embed="rId2"/>
          <a:stretch>
            <a:fillRect/>
          </a:stretch>
        </p:blipFill>
        <p:spPr>
          <a:xfrm>
            <a:off x="4452615" y="2514726"/>
            <a:ext cx="2605833" cy="1212878"/>
          </a:xfrm>
          <a:prstGeom prst="rect">
            <a:avLst/>
          </a:prstGeom>
        </p:spPr>
      </p:pic>
      <p:pic>
        <p:nvPicPr>
          <p:cNvPr id="7" name="Picture 6">
            <a:extLst>
              <a:ext uri="{FF2B5EF4-FFF2-40B4-BE49-F238E27FC236}">
                <a16:creationId xmlns:a16="http://schemas.microsoft.com/office/drawing/2014/main" id="{9F4491DB-5C7F-5997-A394-0A0D7370F276}"/>
              </a:ext>
            </a:extLst>
          </p:cNvPr>
          <p:cNvPicPr>
            <a:picLocks noChangeAspect="1"/>
          </p:cNvPicPr>
          <p:nvPr/>
        </p:nvPicPr>
        <p:blipFill>
          <a:blip r:embed="rId3"/>
          <a:stretch>
            <a:fillRect/>
          </a:stretch>
        </p:blipFill>
        <p:spPr>
          <a:xfrm>
            <a:off x="4452615" y="5007496"/>
            <a:ext cx="2749341" cy="1240904"/>
          </a:xfrm>
          <a:prstGeom prst="rect">
            <a:avLst/>
          </a:prstGeom>
        </p:spPr>
      </p:pic>
    </p:spTree>
    <p:extLst>
      <p:ext uri="{BB962C8B-B14F-4D97-AF65-F5344CB8AC3E}">
        <p14:creationId xmlns:p14="http://schemas.microsoft.com/office/powerpoint/2010/main" val="38125347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onceptual Diagram of Frequency-Division Multiplexing (FDM)">
            <a:extLst>
              <a:ext uri="{FF2B5EF4-FFF2-40B4-BE49-F238E27FC236}">
                <a16:creationId xmlns:a16="http://schemas.microsoft.com/office/drawing/2014/main" id="{BAAD9548-063E-C20B-FEDB-D0D421DA3D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192" y="306160"/>
            <a:ext cx="9857792" cy="369667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E0B2EE6-98E9-4368-DE0A-1E9D594819CA}"/>
              </a:ext>
            </a:extLst>
          </p:cNvPr>
          <p:cNvSpPr txBox="1"/>
          <p:nvPr/>
        </p:nvSpPr>
        <p:spPr>
          <a:xfrm>
            <a:off x="3129461" y="4582179"/>
            <a:ext cx="6097554" cy="369332"/>
          </a:xfrm>
          <a:prstGeom prst="rect">
            <a:avLst/>
          </a:prstGeom>
          <a:noFill/>
        </p:spPr>
        <p:txBody>
          <a:bodyPr wrap="square">
            <a:spAutoFit/>
          </a:bodyPr>
          <a:lstStyle/>
          <a:p>
            <a:r>
              <a:rPr lang="en-US" b="1" i="0" dirty="0">
                <a:solidFill>
                  <a:srgbClr val="333333"/>
                </a:solidFill>
                <a:effectLst/>
                <a:highlight>
                  <a:srgbClr val="00FF00"/>
                </a:highlight>
              </a:rPr>
              <a:t>Frequency-division multiplexing (FDM)</a:t>
            </a:r>
            <a:endParaRPr lang="en-US" b="1" dirty="0">
              <a:highlight>
                <a:srgbClr val="00FF00"/>
              </a:highlight>
            </a:endParaRPr>
          </a:p>
        </p:txBody>
      </p:sp>
    </p:spTree>
    <p:extLst>
      <p:ext uri="{BB962C8B-B14F-4D97-AF65-F5344CB8AC3E}">
        <p14:creationId xmlns:p14="http://schemas.microsoft.com/office/powerpoint/2010/main" val="16521473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onceptual Diagram of Time-Division Multiplexing (TDM)">
            <a:extLst>
              <a:ext uri="{FF2B5EF4-FFF2-40B4-BE49-F238E27FC236}">
                <a16:creationId xmlns:a16="http://schemas.microsoft.com/office/drawing/2014/main" id="{F606D885-1D0C-239C-810B-EBA4FD4C2F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04533"/>
            <a:ext cx="11430000" cy="4381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1653842-16CD-1FEE-A1FD-B300BE933A4B}"/>
              </a:ext>
            </a:extLst>
          </p:cNvPr>
          <p:cNvSpPr txBox="1"/>
          <p:nvPr/>
        </p:nvSpPr>
        <p:spPr>
          <a:xfrm>
            <a:off x="3299012" y="5149788"/>
            <a:ext cx="6096000" cy="646331"/>
          </a:xfrm>
          <a:prstGeom prst="rect">
            <a:avLst/>
          </a:prstGeom>
          <a:noFill/>
        </p:spPr>
        <p:txBody>
          <a:bodyPr wrap="square">
            <a:spAutoFit/>
          </a:bodyPr>
          <a:lstStyle/>
          <a:p>
            <a:r>
              <a:rPr lang="en-US" b="1" i="0" dirty="0">
                <a:solidFill>
                  <a:srgbClr val="333333"/>
                </a:solidFill>
                <a:effectLst/>
                <a:highlight>
                  <a:srgbClr val="00FF00"/>
                </a:highlight>
              </a:rPr>
              <a:t>Time-division multiplexing (TDM)</a:t>
            </a:r>
            <a:br>
              <a:rPr lang="en-US" b="1" dirty="0">
                <a:highlight>
                  <a:srgbClr val="00FF00"/>
                </a:highlight>
              </a:rPr>
            </a:br>
            <a:endParaRPr lang="en-US" b="1" dirty="0">
              <a:highlight>
                <a:srgbClr val="00FF00"/>
              </a:highlight>
            </a:endParaRPr>
          </a:p>
        </p:txBody>
      </p:sp>
    </p:spTree>
    <p:extLst>
      <p:ext uri="{BB962C8B-B14F-4D97-AF65-F5344CB8AC3E}">
        <p14:creationId xmlns:p14="http://schemas.microsoft.com/office/powerpoint/2010/main" val="38268509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53393364-511D-E736-3EF3-8DA30FD960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957" y="151052"/>
            <a:ext cx="10374086" cy="55328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80987D9-125C-6677-4569-02F2228F3E74}"/>
              </a:ext>
            </a:extLst>
          </p:cNvPr>
          <p:cNvSpPr txBox="1"/>
          <p:nvPr/>
        </p:nvSpPr>
        <p:spPr>
          <a:xfrm>
            <a:off x="3864566" y="5297335"/>
            <a:ext cx="6097554" cy="923330"/>
          </a:xfrm>
          <a:prstGeom prst="rect">
            <a:avLst/>
          </a:prstGeom>
          <a:noFill/>
        </p:spPr>
        <p:txBody>
          <a:bodyPr wrap="square">
            <a:spAutoFit/>
          </a:bodyPr>
          <a:lstStyle/>
          <a:p>
            <a:pPr algn="l"/>
            <a:r>
              <a:rPr lang="en-US" b="1" i="0" dirty="0">
                <a:solidFill>
                  <a:srgbClr val="333333"/>
                </a:solidFill>
                <a:effectLst/>
                <a:highlight>
                  <a:srgbClr val="00FF00"/>
                </a:highlight>
              </a:rPr>
              <a:t>Code-division multiplexing (CDM)</a:t>
            </a:r>
          </a:p>
          <a:p>
            <a:br>
              <a:rPr lang="en-US" dirty="0"/>
            </a:br>
            <a:endParaRPr lang="en-US" dirty="0"/>
          </a:p>
        </p:txBody>
      </p:sp>
    </p:spTree>
    <p:extLst>
      <p:ext uri="{BB962C8B-B14F-4D97-AF65-F5344CB8AC3E}">
        <p14:creationId xmlns:p14="http://schemas.microsoft.com/office/powerpoint/2010/main" val="21459278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27BD1-D7D3-4893-8362-5867AEAE6BCA}"/>
              </a:ext>
            </a:extLst>
          </p:cNvPr>
          <p:cNvSpPr>
            <a:spLocks noGrp="1"/>
          </p:cNvSpPr>
          <p:nvPr>
            <p:ph type="title"/>
          </p:nvPr>
        </p:nvSpPr>
        <p:spPr/>
        <p:txBody>
          <a:bodyPr/>
          <a:lstStyle/>
          <a:p>
            <a:r>
              <a:rPr lang="hr-HR"/>
              <a:t>M</a:t>
            </a:r>
            <a:r>
              <a:rPr lang="de-DE" err="1"/>
              <a:t>ultiple</a:t>
            </a:r>
            <a:r>
              <a:rPr lang="de-DE"/>
              <a:t> </a:t>
            </a:r>
            <a:r>
              <a:rPr lang="hr-HR" err="1"/>
              <a:t>Transmission</a:t>
            </a:r>
            <a:endParaRPr lang="de-DE"/>
          </a:p>
        </p:txBody>
      </p:sp>
      <p:sp>
        <p:nvSpPr>
          <p:cNvPr id="5" name="TextBox 4">
            <a:extLst>
              <a:ext uri="{FF2B5EF4-FFF2-40B4-BE49-F238E27FC236}">
                <a16:creationId xmlns:a16="http://schemas.microsoft.com/office/drawing/2014/main" id="{8DA266E4-4D8B-00A6-BBE9-14651B650D9E}"/>
              </a:ext>
            </a:extLst>
          </p:cNvPr>
          <p:cNvSpPr txBox="1"/>
          <p:nvPr/>
        </p:nvSpPr>
        <p:spPr>
          <a:xfrm>
            <a:off x="719667" y="1529978"/>
            <a:ext cx="9593080" cy="807913"/>
          </a:xfrm>
          <a:prstGeom prst="rect">
            <a:avLst/>
          </a:prstGeom>
          <a:noFill/>
        </p:spPr>
        <p:txBody>
          <a:bodyPr wrap="square">
            <a:spAutoFit/>
          </a:bodyPr>
          <a:lstStyle/>
          <a:p>
            <a:pPr algn="l"/>
            <a:endParaRPr lang="de-DE" sz="1800" b="0" i="0" u="none" strike="noStrike" baseline="0">
              <a:solidFill>
                <a:srgbClr val="000000"/>
              </a:solidFill>
              <a:latin typeface="Tahoma" panose="020B0604030504040204" pitchFamily="34" charset="0"/>
            </a:endParaRPr>
          </a:p>
          <a:p>
            <a:endParaRPr lang="en-US" sz="1800" b="0" i="0" u="none" strike="noStrike" baseline="0">
              <a:solidFill>
                <a:srgbClr val="000000"/>
              </a:solidFill>
              <a:latin typeface="Tahoma" panose="020B0604030504040204" pitchFamily="34" charset="0"/>
            </a:endParaRPr>
          </a:p>
          <a:p>
            <a:pPr algn="l"/>
            <a:endParaRPr lang="de-DE" sz="1050" b="0" i="0" u="none" strike="noStrike" baseline="0">
              <a:solidFill>
                <a:srgbClr val="000000"/>
              </a:solidFill>
              <a:latin typeface="Tahoma" panose="020B0604030504040204" pitchFamily="34" charset="0"/>
            </a:endParaRPr>
          </a:p>
        </p:txBody>
      </p:sp>
      <p:sp>
        <p:nvSpPr>
          <p:cNvPr id="6" name="TextBox 5">
            <a:extLst>
              <a:ext uri="{FF2B5EF4-FFF2-40B4-BE49-F238E27FC236}">
                <a16:creationId xmlns:a16="http://schemas.microsoft.com/office/drawing/2014/main" id="{7ACBC3B1-ACCC-1D22-48F4-DE6FC09BA4AC}"/>
              </a:ext>
            </a:extLst>
          </p:cNvPr>
          <p:cNvSpPr txBox="1"/>
          <p:nvPr/>
        </p:nvSpPr>
        <p:spPr>
          <a:xfrm>
            <a:off x="619328" y="1802872"/>
            <a:ext cx="7112000" cy="1077218"/>
          </a:xfrm>
          <a:prstGeom prst="rect">
            <a:avLst/>
          </a:prstGeom>
          <a:noFill/>
        </p:spPr>
        <p:txBody>
          <a:bodyPr wrap="square">
            <a:spAutoFit/>
          </a:bodyPr>
          <a:lstStyle/>
          <a:p>
            <a:r>
              <a:rPr lang="en-US" sz="1600">
                <a:ea typeface="Tahoma" panose="020B0604030504040204" pitchFamily="34" charset="0"/>
                <a:cs typeface="Tahoma" panose="020B0604030504040204" pitchFamily="34" charset="0"/>
              </a:rPr>
              <a:t>TDM - Time Division Multiplex</a:t>
            </a:r>
          </a:p>
          <a:p>
            <a:endParaRPr lang="en-US" sz="1600">
              <a:ea typeface="Tahoma" panose="020B0604030504040204" pitchFamily="34" charset="0"/>
              <a:cs typeface="Tahoma" panose="020B0604030504040204" pitchFamily="34" charset="0"/>
            </a:endParaRPr>
          </a:p>
          <a:p>
            <a:r>
              <a:rPr lang="en-US" sz="1600">
                <a:ea typeface="Tahoma" panose="020B0604030504040204" pitchFamily="34" charset="0"/>
                <a:cs typeface="Tahoma" panose="020B0604030504040204" pitchFamily="34" charset="0"/>
              </a:rPr>
              <a:t>When signal is sampled with narrow pulses, there are intervals in which other signals can be sampled.</a:t>
            </a:r>
            <a:endParaRPr lang="de-DE" sz="1600">
              <a:ea typeface="Tahoma" panose="020B0604030504040204" pitchFamily="34" charset="0"/>
              <a:cs typeface="Tahoma" panose="020B0604030504040204" pitchFamily="34" charset="0"/>
            </a:endParaRPr>
          </a:p>
        </p:txBody>
      </p:sp>
      <p:pic>
        <p:nvPicPr>
          <p:cNvPr id="9" name="Picture 8">
            <a:extLst>
              <a:ext uri="{FF2B5EF4-FFF2-40B4-BE49-F238E27FC236}">
                <a16:creationId xmlns:a16="http://schemas.microsoft.com/office/drawing/2014/main" id="{3E948A26-7265-0F72-6DD8-0C272E51E4CD}"/>
              </a:ext>
            </a:extLst>
          </p:cNvPr>
          <p:cNvPicPr>
            <a:picLocks noChangeAspect="1"/>
          </p:cNvPicPr>
          <p:nvPr/>
        </p:nvPicPr>
        <p:blipFill>
          <a:blip r:embed="rId2"/>
          <a:stretch>
            <a:fillRect/>
          </a:stretch>
        </p:blipFill>
        <p:spPr>
          <a:xfrm>
            <a:off x="1562578" y="3151184"/>
            <a:ext cx="9085864" cy="2870069"/>
          </a:xfrm>
          <a:prstGeom prst="rect">
            <a:avLst/>
          </a:prstGeom>
        </p:spPr>
      </p:pic>
    </p:spTree>
    <p:extLst>
      <p:ext uri="{BB962C8B-B14F-4D97-AF65-F5344CB8AC3E}">
        <p14:creationId xmlns:p14="http://schemas.microsoft.com/office/powerpoint/2010/main" val="12955970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F0ED2D-4261-6887-316A-BE0E716998D0}"/>
              </a:ext>
            </a:extLst>
          </p:cNvPr>
          <p:cNvSpPr txBox="1"/>
          <p:nvPr/>
        </p:nvSpPr>
        <p:spPr>
          <a:xfrm>
            <a:off x="627529" y="254766"/>
            <a:ext cx="9932895" cy="4764061"/>
          </a:xfrm>
          <a:prstGeom prst="rect">
            <a:avLst/>
          </a:prstGeom>
          <a:noFill/>
        </p:spPr>
        <p:txBody>
          <a:bodyPr wrap="square">
            <a:spAutoFit/>
          </a:bodyPr>
          <a:lstStyle/>
          <a:p>
            <a:pPr>
              <a:lnSpc>
                <a:spcPct val="107000"/>
              </a:lnSpc>
              <a:spcAft>
                <a:spcPts val="800"/>
              </a:spcAft>
            </a:pPr>
            <a:r>
              <a:rPr lang="hr-HR"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r-HR" sz="18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https://www.hakom.hr/hr/hakom-dodijelio-spektar-za-mreze-pokretnih-komunikacija/10500</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r-HR"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r-HR" sz="18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http://tablice.hakom.hr:8080/vis?lang=hr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r-HR"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r-HR" sz="18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https://gssc.esa.int/navipedia/index.php?title=About_navipedia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r-HR"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r-HR" sz="18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https://gssc.esa.int/navipedia/index.php?title=GNSS_signal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r-HR"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r-HR" sz="18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6"/>
              </a:rPr>
              <a:t>https://gssc.esa.int/navipedia/index.php?title=GLONASS_Signal_Plan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r-HR"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r-HR" sz="18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7"/>
              </a:rPr>
              <a:t>https://gssc.esa.int/navipedia/index.php?title=CDMA_FDMA_Techniques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519268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27BD1-D7D3-4893-8362-5867AEAE6BCA}"/>
              </a:ext>
            </a:extLst>
          </p:cNvPr>
          <p:cNvSpPr>
            <a:spLocks noGrp="1"/>
          </p:cNvSpPr>
          <p:nvPr>
            <p:ph type="title"/>
          </p:nvPr>
        </p:nvSpPr>
        <p:spPr/>
        <p:txBody>
          <a:bodyPr/>
          <a:lstStyle/>
          <a:p>
            <a:r>
              <a:rPr lang="hr-HR"/>
              <a:t>M</a:t>
            </a:r>
            <a:r>
              <a:rPr lang="de-DE" err="1"/>
              <a:t>ultiple</a:t>
            </a:r>
            <a:r>
              <a:rPr lang="de-DE"/>
              <a:t> </a:t>
            </a:r>
            <a:r>
              <a:rPr lang="hr-HR" err="1"/>
              <a:t>Transmission</a:t>
            </a:r>
            <a:endParaRPr lang="de-DE"/>
          </a:p>
        </p:txBody>
      </p:sp>
      <p:sp>
        <p:nvSpPr>
          <p:cNvPr id="6" name="TextBox 5">
            <a:extLst>
              <a:ext uri="{FF2B5EF4-FFF2-40B4-BE49-F238E27FC236}">
                <a16:creationId xmlns:a16="http://schemas.microsoft.com/office/drawing/2014/main" id="{7ACBC3B1-ACCC-1D22-48F4-DE6FC09BA4AC}"/>
              </a:ext>
            </a:extLst>
          </p:cNvPr>
          <p:cNvSpPr txBox="1"/>
          <p:nvPr/>
        </p:nvSpPr>
        <p:spPr>
          <a:xfrm>
            <a:off x="1349709" y="1799013"/>
            <a:ext cx="9499947" cy="3293209"/>
          </a:xfrm>
          <a:prstGeom prst="rect">
            <a:avLst/>
          </a:prstGeom>
          <a:noFill/>
        </p:spPr>
        <p:txBody>
          <a:bodyPr wrap="square">
            <a:spAutoFit/>
          </a:bodyPr>
          <a:lstStyle/>
          <a:p>
            <a:pPr marR="0" algn="l"/>
            <a:r>
              <a:rPr lang="en-US" sz="1600" b="0" i="0" u="none" strike="noStrike" baseline="0">
                <a:solidFill>
                  <a:srgbClr val="000000"/>
                </a:solidFill>
              </a:rPr>
              <a:t>In order to avoid overlapping of neighboring samples, safety intervals </a:t>
            </a:r>
            <a:r>
              <a:rPr lang="en-US" sz="1600" b="0" i="0" u="none" strike="noStrike" baseline="0" err="1">
                <a:solidFill>
                  <a:srgbClr val="000000"/>
                </a:solidFill>
              </a:rPr>
              <a:t>Δt</a:t>
            </a:r>
            <a:r>
              <a:rPr lang="en-US" sz="1600" b="0" i="0" u="none" strike="noStrike" baseline="0">
                <a:solidFill>
                  <a:srgbClr val="000000"/>
                </a:solidFill>
              </a:rPr>
              <a:t> are introduced between the samples. </a:t>
            </a:r>
            <a:endParaRPr lang="hr-HR" sz="1600" b="0" i="0" u="none" strike="noStrike" baseline="0">
              <a:solidFill>
                <a:srgbClr val="000000"/>
              </a:solidFill>
            </a:endParaRPr>
          </a:p>
          <a:p>
            <a:pPr marR="0" algn="l"/>
            <a:endParaRPr lang="hr-HR" sz="1600">
              <a:solidFill>
                <a:srgbClr val="000000"/>
              </a:solidFill>
            </a:endParaRPr>
          </a:p>
          <a:p>
            <a:pPr marR="0" algn="l"/>
            <a:endParaRPr lang="hr-HR" sz="1600" b="0" i="0" u="none" strike="noStrike" baseline="0">
              <a:solidFill>
                <a:srgbClr val="000000"/>
              </a:solidFill>
            </a:endParaRPr>
          </a:p>
          <a:p>
            <a:pPr marR="0" algn="l"/>
            <a:endParaRPr lang="hr-HR" sz="1600">
              <a:solidFill>
                <a:srgbClr val="000000"/>
              </a:solidFill>
            </a:endParaRPr>
          </a:p>
          <a:p>
            <a:pPr marR="0" algn="l"/>
            <a:endParaRPr lang="hr-HR" sz="1600" b="0" i="0" u="none" strike="noStrike" baseline="0">
              <a:solidFill>
                <a:srgbClr val="000000"/>
              </a:solidFill>
            </a:endParaRPr>
          </a:p>
          <a:p>
            <a:pPr marR="0" algn="l"/>
            <a:endParaRPr lang="hr-HR" sz="1600">
              <a:solidFill>
                <a:srgbClr val="000000"/>
              </a:solidFill>
            </a:endParaRPr>
          </a:p>
          <a:p>
            <a:pPr marR="0" algn="l"/>
            <a:endParaRPr lang="en-US" sz="1600" b="0" i="0" u="none" strike="noStrike" baseline="0">
              <a:solidFill>
                <a:srgbClr val="000000"/>
              </a:solidFill>
            </a:endParaRPr>
          </a:p>
          <a:p>
            <a:pPr marR="0" algn="l"/>
            <a:endParaRPr lang="en-US" sz="1600">
              <a:solidFill>
                <a:srgbClr val="000000"/>
              </a:solidFill>
            </a:endParaRPr>
          </a:p>
          <a:p>
            <a:pPr marR="0" algn="l"/>
            <a:endParaRPr lang="hr-HR" sz="1600" b="0" i="0" u="none" strike="noStrike" baseline="0">
              <a:solidFill>
                <a:srgbClr val="000000"/>
              </a:solidFill>
            </a:endParaRPr>
          </a:p>
          <a:p>
            <a:pPr marR="0" algn="l"/>
            <a:endParaRPr lang="hr-HR" sz="1600">
              <a:solidFill>
                <a:srgbClr val="000000"/>
              </a:solidFill>
            </a:endParaRPr>
          </a:p>
          <a:p>
            <a:pPr marR="0" algn="l"/>
            <a:endParaRPr lang="en-US" sz="1600" b="0" i="0" u="none" strike="noStrike" baseline="0">
              <a:solidFill>
                <a:srgbClr val="000000"/>
              </a:solidFill>
            </a:endParaRPr>
          </a:p>
          <a:p>
            <a:pPr marR="0" algn="l"/>
            <a:endParaRPr lang="en-US" sz="1600" b="0" i="0" u="none" strike="noStrike" baseline="0">
              <a:solidFill>
                <a:srgbClr val="000000"/>
              </a:solidFill>
            </a:endParaRPr>
          </a:p>
          <a:p>
            <a:pPr marR="0" algn="l"/>
            <a:r>
              <a:rPr lang="en-US" sz="1600" b="0" i="0" u="none" strike="noStrike" baseline="0">
                <a:solidFill>
                  <a:srgbClr val="000000"/>
                </a:solidFill>
              </a:rPr>
              <a:t>Every signal occupies the entire frequency band f part of the time. </a:t>
            </a:r>
          </a:p>
        </p:txBody>
      </p:sp>
      <p:pic>
        <p:nvPicPr>
          <p:cNvPr id="4" name="Picture 3">
            <a:extLst>
              <a:ext uri="{FF2B5EF4-FFF2-40B4-BE49-F238E27FC236}">
                <a16:creationId xmlns:a16="http://schemas.microsoft.com/office/drawing/2014/main" id="{B772FBD5-63C2-ED27-F41D-D1BDF9D2D774}"/>
              </a:ext>
            </a:extLst>
          </p:cNvPr>
          <p:cNvPicPr>
            <a:picLocks noChangeAspect="1"/>
          </p:cNvPicPr>
          <p:nvPr/>
        </p:nvPicPr>
        <p:blipFill>
          <a:blip r:embed="rId2"/>
          <a:stretch>
            <a:fillRect/>
          </a:stretch>
        </p:blipFill>
        <p:spPr>
          <a:xfrm>
            <a:off x="4464270" y="2274173"/>
            <a:ext cx="3263460" cy="2145303"/>
          </a:xfrm>
          <a:prstGeom prst="rect">
            <a:avLst/>
          </a:prstGeom>
        </p:spPr>
      </p:pic>
    </p:spTree>
    <p:extLst>
      <p:ext uri="{BB962C8B-B14F-4D97-AF65-F5344CB8AC3E}">
        <p14:creationId xmlns:p14="http://schemas.microsoft.com/office/powerpoint/2010/main" val="2737466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AD4A04-47B4-12DF-92BA-7C26E1E61463}"/>
              </a:ext>
            </a:extLst>
          </p:cNvPr>
          <p:cNvPicPr>
            <a:picLocks noChangeAspect="1"/>
          </p:cNvPicPr>
          <p:nvPr/>
        </p:nvPicPr>
        <p:blipFill>
          <a:blip r:embed="rId2"/>
          <a:stretch>
            <a:fillRect/>
          </a:stretch>
        </p:blipFill>
        <p:spPr>
          <a:xfrm>
            <a:off x="1393371" y="1336394"/>
            <a:ext cx="9405257" cy="4185211"/>
          </a:xfrm>
          <a:prstGeom prst="rect">
            <a:avLst/>
          </a:prstGeom>
        </p:spPr>
      </p:pic>
    </p:spTree>
    <p:extLst>
      <p:ext uri="{BB962C8B-B14F-4D97-AF65-F5344CB8AC3E}">
        <p14:creationId xmlns:p14="http://schemas.microsoft.com/office/powerpoint/2010/main" val="27264459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27BD1-D7D3-4893-8362-5867AEAE6BCA}"/>
              </a:ext>
            </a:extLst>
          </p:cNvPr>
          <p:cNvSpPr>
            <a:spLocks noGrp="1"/>
          </p:cNvSpPr>
          <p:nvPr>
            <p:ph type="title"/>
          </p:nvPr>
        </p:nvSpPr>
        <p:spPr/>
        <p:txBody>
          <a:bodyPr/>
          <a:lstStyle/>
          <a:p>
            <a:r>
              <a:rPr lang="hr-HR"/>
              <a:t>M</a:t>
            </a:r>
            <a:r>
              <a:rPr lang="de-DE" err="1"/>
              <a:t>ultiple</a:t>
            </a:r>
            <a:r>
              <a:rPr lang="de-DE"/>
              <a:t> </a:t>
            </a:r>
            <a:r>
              <a:rPr lang="hr-HR" err="1"/>
              <a:t>Transmission</a:t>
            </a:r>
            <a:endParaRPr lang="de-DE"/>
          </a:p>
        </p:txBody>
      </p:sp>
      <p:sp>
        <p:nvSpPr>
          <p:cNvPr id="5" name="TextBox 4">
            <a:extLst>
              <a:ext uri="{FF2B5EF4-FFF2-40B4-BE49-F238E27FC236}">
                <a16:creationId xmlns:a16="http://schemas.microsoft.com/office/drawing/2014/main" id="{8DA266E4-4D8B-00A6-BBE9-14651B650D9E}"/>
              </a:ext>
            </a:extLst>
          </p:cNvPr>
          <p:cNvSpPr txBox="1"/>
          <p:nvPr/>
        </p:nvSpPr>
        <p:spPr>
          <a:xfrm>
            <a:off x="719667" y="1529978"/>
            <a:ext cx="9593080" cy="807913"/>
          </a:xfrm>
          <a:prstGeom prst="rect">
            <a:avLst/>
          </a:prstGeom>
          <a:noFill/>
        </p:spPr>
        <p:txBody>
          <a:bodyPr wrap="square">
            <a:spAutoFit/>
          </a:bodyPr>
          <a:lstStyle/>
          <a:p>
            <a:pPr algn="l"/>
            <a:endParaRPr lang="de-DE" sz="1800" b="0" i="0" u="none" strike="noStrike" baseline="0">
              <a:solidFill>
                <a:srgbClr val="000000"/>
              </a:solidFill>
              <a:latin typeface="Tahoma" panose="020B0604030504040204" pitchFamily="34" charset="0"/>
            </a:endParaRPr>
          </a:p>
          <a:p>
            <a:endParaRPr lang="en-US" sz="1800" b="0" i="0" u="none" strike="noStrike" baseline="0">
              <a:solidFill>
                <a:srgbClr val="000000"/>
              </a:solidFill>
              <a:latin typeface="Tahoma" panose="020B0604030504040204" pitchFamily="34" charset="0"/>
            </a:endParaRPr>
          </a:p>
          <a:p>
            <a:pPr algn="l"/>
            <a:endParaRPr lang="de-DE" sz="1050" b="0" i="0" u="none" strike="noStrike" baseline="0">
              <a:solidFill>
                <a:srgbClr val="000000"/>
              </a:solidFill>
              <a:latin typeface="Tahoma" panose="020B0604030504040204" pitchFamily="34" charset="0"/>
            </a:endParaRPr>
          </a:p>
        </p:txBody>
      </p:sp>
      <p:pic>
        <p:nvPicPr>
          <p:cNvPr id="7" name="Picture 6">
            <a:extLst>
              <a:ext uri="{FF2B5EF4-FFF2-40B4-BE49-F238E27FC236}">
                <a16:creationId xmlns:a16="http://schemas.microsoft.com/office/drawing/2014/main" id="{C0FDB910-54D4-1817-3815-A740BA1088AB}"/>
              </a:ext>
            </a:extLst>
          </p:cNvPr>
          <p:cNvPicPr>
            <a:picLocks noChangeAspect="1"/>
          </p:cNvPicPr>
          <p:nvPr/>
        </p:nvPicPr>
        <p:blipFill>
          <a:blip r:embed="rId2"/>
          <a:stretch>
            <a:fillRect/>
          </a:stretch>
        </p:blipFill>
        <p:spPr>
          <a:xfrm>
            <a:off x="2980536" y="1790700"/>
            <a:ext cx="6245673" cy="4341128"/>
          </a:xfrm>
          <a:prstGeom prst="rect">
            <a:avLst/>
          </a:prstGeom>
        </p:spPr>
      </p:pic>
    </p:spTree>
    <p:extLst>
      <p:ext uri="{BB962C8B-B14F-4D97-AF65-F5344CB8AC3E}">
        <p14:creationId xmlns:p14="http://schemas.microsoft.com/office/powerpoint/2010/main" val="35335882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27BD1-D7D3-4893-8362-5867AEAE6BCA}"/>
              </a:ext>
            </a:extLst>
          </p:cNvPr>
          <p:cNvSpPr>
            <a:spLocks noGrp="1"/>
          </p:cNvSpPr>
          <p:nvPr>
            <p:ph type="title"/>
          </p:nvPr>
        </p:nvSpPr>
        <p:spPr/>
        <p:txBody>
          <a:bodyPr/>
          <a:lstStyle/>
          <a:p>
            <a:r>
              <a:rPr lang="hr-HR"/>
              <a:t>M</a:t>
            </a:r>
            <a:r>
              <a:rPr lang="de-DE" err="1"/>
              <a:t>ultiple</a:t>
            </a:r>
            <a:r>
              <a:rPr lang="de-DE"/>
              <a:t> </a:t>
            </a:r>
            <a:r>
              <a:rPr lang="hr-HR" err="1"/>
              <a:t>Transmission</a:t>
            </a:r>
            <a:endParaRPr lang="de-DE"/>
          </a:p>
        </p:txBody>
      </p:sp>
      <p:sp>
        <p:nvSpPr>
          <p:cNvPr id="5" name="TextBox 4">
            <a:extLst>
              <a:ext uri="{FF2B5EF4-FFF2-40B4-BE49-F238E27FC236}">
                <a16:creationId xmlns:a16="http://schemas.microsoft.com/office/drawing/2014/main" id="{75C1C005-E2AC-0EB4-437F-DF561D3B0B3A}"/>
              </a:ext>
            </a:extLst>
          </p:cNvPr>
          <p:cNvSpPr txBox="1"/>
          <p:nvPr/>
        </p:nvSpPr>
        <p:spPr>
          <a:xfrm>
            <a:off x="626711" y="1797690"/>
            <a:ext cx="5469289" cy="2308324"/>
          </a:xfrm>
          <a:prstGeom prst="rect">
            <a:avLst/>
          </a:prstGeom>
          <a:noFill/>
        </p:spPr>
        <p:txBody>
          <a:bodyPr wrap="square">
            <a:spAutoFit/>
          </a:bodyPr>
          <a:lstStyle/>
          <a:p>
            <a:pPr marR="0" algn="l"/>
            <a:r>
              <a:rPr lang="de-DE" sz="1600" b="0" i="0" u="none" strike="noStrike" baseline="0">
                <a:solidFill>
                  <a:srgbClr val="000000"/>
                </a:solidFill>
              </a:rPr>
              <a:t>FDM - Frequency Division Multiplex </a:t>
            </a:r>
          </a:p>
          <a:p>
            <a:pPr marR="0" algn="l"/>
            <a:endParaRPr lang="hr-HR" sz="1600" b="0" i="0" u="none" strike="noStrike" baseline="0">
              <a:solidFill>
                <a:srgbClr val="000000"/>
              </a:solidFill>
            </a:endParaRPr>
          </a:p>
          <a:p>
            <a:pPr marR="0" algn="l"/>
            <a:r>
              <a:rPr lang="en-US" sz="1600" b="0" i="0" u="none" strike="noStrike" baseline="0">
                <a:solidFill>
                  <a:srgbClr val="000000"/>
                </a:solidFill>
              </a:rPr>
              <a:t>Signals created by every transmitter modulate different transmission frequencies. These modulated signals are then merged into one complex signal which is transmitted. </a:t>
            </a:r>
          </a:p>
          <a:p>
            <a:pPr marR="0" algn="l"/>
            <a:r>
              <a:rPr lang="en-US" sz="1600" b="0" i="0" u="none" strike="noStrike" baseline="0">
                <a:solidFill>
                  <a:srgbClr val="000000"/>
                </a:solidFill>
              </a:rPr>
              <a:t>Transmitting frequencies must be sufficiently placed apart to enable modulation and demodulation. </a:t>
            </a:r>
          </a:p>
          <a:p>
            <a:pPr marR="0" algn="l"/>
            <a:r>
              <a:rPr lang="en-US" sz="1600" b="0" i="0" u="none" strike="noStrike" baseline="0">
                <a:solidFill>
                  <a:srgbClr val="000000"/>
                </a:solidFill>
              </a:rPr>
              <a:t>It is used in telephony where 30 kHz voice channels are combined into one broadband 4 MHz channel. </a:t>
            </a:r>
          </a:p>
        </p:txBody>
      </p:sp>
      <p:pic>
        <p:nvPicPr>
          <p:cNvPr id="7" name="Picture 6">
            <a:extLst>
              <a:ext uri="{FF2B5EF4-FFF2-40B4-BE49-F238E27FC236}">
                <a16:creationId xmlns:a16="http://schemas.microsoft.com/office/drawing/2014/main" id="{2C324B67-F2CF-B0D7-A5A2-75D3D843975D}"/>
              </a:ext>
            </a:extLst>
          </p:cNvPr>
          <p:cNvPicPr>
            <a:picLocks noChangeAspect="1"/>
          </p:cNvPicPr>
          <p:nvPr/>
        </p:nvPicPr>
        <p:blipFill>
          <a:blip r:embed="rId2"/>
          <a:stretch>
            <a:fillRect/>
          </a:stretch>
        </p:blipFill>
        <p:spPr>
          <a:xfrm>
            <a:off x="7425946" y="1854917"/>
            <a:ext cx="3927854" cy="2193869"/>
          </a:xfrm>
          <a:prstGeom prst="rect">
            <a:avLst/>
          </a:prstGeom>
        </p:spPr>
      </p:pic>
    </p:spTree>
    <p:extLst>
      <p:ext uri="{BB962C8B-B14F-4D97-AF65-F5344CB8AC3E}">
        <p14:creationId xmlns:p14="http://schemas.microsoft.com/office/powerpoint/2010/main" val="11980073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M</a:t>
            </a:r>
            <a:r>
              <a:rPr lang="de-DE" err="1"/>
              <a:t>ultiple</a:t>
            </a:r>
            <a:r>
              <a:rPr lang="de-DE"/>
              <a:t> </a:t>
            </a:r>
            <a:r>
              <a:rPr lang="de-DE" err="1"/>
              <a:t>access</a:t>
            </a:r>
            <a:endParaRPr lang="en-US">
              <a:latin typeface="Stolzl" panose="020B0604020202020204" charset="0"/>
            </a:endParaRPr>
          </a:p>
        </p:txBody>
      </p:sp>
      <p:sp>
        <p:nvSpPr>
          <p:cNvPr id="5" name="TextBox 4">
            <a:extLst>
              <a:ext uri="{FF2B5EF4-FFF2-40B4-BE49-F238E27FC236}">
                <a16:creationId xmlns:a16="http://schemas.microsoft.com/office/drawing/2014/main" id="{28C454E6-F34C-97D7-D490-F33BB76E5733}"/>
              </a:ext>
            </a:extLst>
          </p:cNvPr>
          <p:cNvSpPr txBox="1"/>
          <p:nvPr/>
        </p:nvSpPr>
        <p:spPr>
          <a:xfrm>
            <a:off x="614513" y="2986757"/>
            <a:ext cx="5760720" cy="1569660"/>
          </a:xfrm>
          <a:prstGeom prst="rect">
            <a:avLst/>
          </a:prstGeom>
          <a:noFill/>
        </p:spPr>
        <p:txBody>
          <a:bodyPr wrap="square">
            <a:spAutoFit/>
          </a:bodyPr>
          <a:lstStyle/>
          <a:p>
            <a:pPr marR="89030" algn="l"/>
            <a:r>
              <a:rPr lang="de-DE" sz="1600" b="0" i="0" u="none" strike="noStrike" baseline="0">
                <a:ea typeface="Tahoma" panose="020B0604030504040204" pitchFamily="34" charset="0"/>
                <a:cs typeface="Tahoma" panose="020B0604030504040204" pitchFamily="34" charset="0"/>
              </a:rPr>
              <a:t>By the domain:</a:t>
            </a:r>
          </a:p>
          <a:p>
            <a:pPr marR="0" algn="l"/>
            <a:r>
              <a:rPr lang="en-US" sz="1600" b="0" i="0" u="none" strike="noStrike" baseline="0">
                <a:ea typeface="Tahoma" panose="020B0604030504040204" pitchFamily="34" charset="0"/>
                <a:cs typeface="Tahoma" panose="020B0604030504040204" pitchFamily="34" charset="0"/>
              </a:rPr>
              <a:t>FDMA (Frequency Division Multiple Access) </a:t>
            </a:r>
          </a:p>
          <a:p>
            <a:endParaRPr lang="de-DE" sz="1600" b="0" i="0" u="none" strike="noStrike" baseline="0">
              <a:ea typeface="Tahoma" panose="020B0604030504040204" pitchFamily="34" charset="0"/>
              <a:cs typeface="Tahoma" panose="020B0604030504040204" pitchFamily="34" charset="0"/>
            </a:endParaRPr>
          </a:p>
          <a:p>
            <a:pPr marR="0" algn="l"/>
            <a:r>
              <a:rPr lang="en-US" sz="1600" b="0" i="0" u="none" strike="noStrike" baseline="0">
                <a:ea typeface="Tahoma" panose="020B0604030504040204" pitchFamily="34" charset="0"/>
                <a:cs typeface="Tahoma" panose="020B0604030504040204" pitchFamily="34" charset="0"/>
              </a:rPr>
              <a:t>TDMA (Time Division Multiple Access)</a:t>
            </a:r>
          </a:p>
          <a:p>
            <a:endParaRPr lang="de-DE" sz="1600" b="0" i="0" u="none" strike="noStrike" baseline="0">
              <a:ea typeface="Tahoma" panose="020B0604030504040204" pitchFamily="34" charset="0"/>
              <a:cs typeface="Tahoma" panose="020B0604030504040204" pitchFamily="34" charset="0"/>
            </a:endParaRPr>
          </a:p>
          <a:p>
            <a:pPr marR="0" algn="l"/>
            <a:r>
              <a:rPr lang="de-DE" sz="1600" b="0" i="0" u="none" strike="noStrike" baseline="0">
                <a:ea typeface="Tahoma" panose="020B0604030504040204" pitchFamily="34" charset="0"/>
                <a:cs typeface="Tahoma" panose="020B0604030504040204" pitchFamily="34" charset="0"/>
              </a:rPr>
              <a:t>CDMA (Code Division Multiple Access)</a:t>
            </a:r>
          </a:p>
        </p:txBody>
      </p:sp>
      <p:sp>
        <p:nvSpPr>
          <p:cNvPr id="7" name="TextBox 6">
            <a:extLst>
              <a:ext uri="{FF2B5EF4-FFF2-40B4-BE49-F238E27FC236}">
                <a16:creationId xmlns:a16="http://schemas.microsoft.com/office/drawing/2014/main" id="{85EF740D-2B0F-E886-34FB-596B28CED96F}"/>
              </a:ext>
            </a:extLst>
          </p:cNvPr>
          <p:cNvSpPr txBox="1"/>
          <p:nvPr/>
        </p:nvSpPr>
        <p:spPr>
          <a:xfrm>
            <a:off x="614513" y="4874863"/>
            <a:ext cx="5760720" cy="1077218"/>
          </a:xfrm>
          <a:prstGeom prst="rect">
            <a:avLst/>
          </a:prstGeom>
          <a:noFill/>
        </p:spPr>
        <p:txBody>
          <a:bodyPr wrap="square">
            <a:spAutoFit/>
          </a:bodyPr>
          <a:lstStyle/>
          <a:p>
            <a:pPr marR="78760" algn="l"/>
            <a:r>
              <a:rPr lang="de-DE" sz="1600" b="0" i="0" u="none" strike="noStrike" baseline="0">
                <a:ea typeface="Tahoma" panose="020B0604030504040204" pitchFamily="34" charset="0"/>
                <a:cs typeface="Tahoma" panose="020B0604030504040204" pitchFamily="34" charset="0"/>
              </a:rPr>
              <a:t>By the assignment:</a:t>
            </a:r>
          </a:p>
          <a:p>
            <a:pPr marR="0" algn="l"/>
            <a:r>
              <a:rPr lang="fr-FR" sz="1600" b="0" i="0" u="none" strike="noStrike" baseline="0">
                <a:ea typeface="Tahoma" panose="020B0604030504040204" pitchFamily="34" charset="0"/>
                <a:cs typeface="Tahoma" panose="020B0604030504040204" pitchFamily="34" charset="0"/>
              </a:rPr>
              <a:t>PAMA (Permanent </a:t>
            </a:r>
            <a:r>
              <a:rPr lang="fr-FR" sz="1600" b="0" i="0" u="none" strike="noStrike" baseline="0" err="1">
                <a:ea typeface="Tahoma" panose="020B0604030504040204" pitchFamily="34" charset="0"/>
                <a:cs typeface="Tahoma" panose="020B0604030504040204" pitchFamily="34" charset="0"/>
              </a:rPr>
              <a:t>Assignment</a:t>
            </a:r>
            <a:r>
              <a:rPr lang="fr-FR" sz="1600" b="0" i="0" u="none" strike="noStrike" baseline="0">
                <a:ea typeface="Tahoma" panose="020B0604030504040204" pitchFamily="34" charset="0"/>
                <a:cs typeface="Tahoma" panose="020B0604030504040204" pitchFamily="34" charset="0"/>
              </a:rPr>
              <a:t> Multiple Access) </a:t>
            </a:r>
          </a:p>
          <a:p>
            <a:endParaRPr lang="de-DE" sz="1600" b="0" i="0" u="none" strike="noStrike" baseline="0">
              <a:ea typeface="Tahoma" panose="020B0604030504040204" pitchFamily="34" charset="0"/>
              <a:cs typeface="Tahoma" panose="020B0604030504040204" pitchFamily="34" charset="0"/>
            </a:endParaRPr>
          </a:p>
          <a:p>
            <a:pPr marR="0" algn="l"/>
            <a:r>
              <a:rPr lang="de-DE" sz="1600" b="0" i="0" u="none" strike="noStrike" baseline="0">
                <a:ea typeface="Tahoma" panose="020B0604030504040204" pitchFamily="34" charset="0"/>
                <a:cs typeface="Tahoma" panose="020B0604030504040204" pitchFamily="34" charset="0"/>
              </a:rPr>
              <a:t>DAMA (Demand </a:t>
            </a:r>
            <a:r>
              <a:rPr lang="de-DE" sz="1600" b="0" i="0" u="none" strike="noStrike" baseline="0" err="1">
                <a:ea typeface="Tahoma" panose="020B0604030504040204" pitchFamily="34" charset="0"/>
                <a:cs typeface="Tahoma" panose="020B0604030504040204" pitchFamily="34" charset="0"/>
              </a:rPr>
              <a:t>Assignment</a:t>
            </a:r>
            <a:r>
              <a:rPr lang="de-DE" sz="1600" b="0" i="0" u="none" strike="noStrike" baseline="0">
                <a:ea typeface="Tahoma" panose="020B0604030504040204" pitchFamily="34" charset="0"/>
                <a:cs typeface="Tahoma" panose="020B0604030504040204" pitchFamily="34" charset="0"/>
              </a:rPr>
              <a:t> Multiple Access</a:t>
            </a:r>
            <a:r>
              <a:rPr lang="hr-HR" sz="1600" b="0" i="0" u="none" strike="noStrike" baseline="0">
                <a:ea typeface="Tahoma" panose="020B0604030504040204" pitchFamily="34" charset="0"/>
                <a:cs typeface="Tahoma" panose="020B0604030504040204" pitchFamily="34" charset="0"/>
              </a:rPr>
              <a:t>)</a:t>
            </a:r>
            <a:r>
              <a:rPr lang="hr-HR" sz="1600" b="0" i="0" u="none" strike="noStrike" baseline="0">
                <a:solidFill>
                  <a:srgbClr val="FFFFFF"/>
                </a:solidFill>
                <a:ea typeface="Tahoma" panose="020B0604030504040204" pitchFamily="34" charset="0"/>
                <a:cs typeface="Tahoma" panose="020B0604030504040204" pitchFamily="34" charset="0"/>
              </a:rPr>
              <a:t>)</a:t>
            </a:r>
            <a:endParaRPr lang="de-DE" sz="1600" b="0" i="0" u="none" strike="noStrike" baseline="0">
              <a:solidFill>
                <a:srgbClr val="FFFFFF"/>
              </a:solidFill>
              <a:ea typeface="Tahoma" panose="020B0604030504040204" pitchFamily="34" charset="0"/>
              <a:cs typeface="Tahoma" panose="020B0604030504040204" pitchFamily="34" charset="0"/>
            </a:endParaRPr>
          </a:p>
        </p:txBody>
      </p:sp>
      <p:pic>
        <p:nvPicPr>
          <p:cNvPr id="9" name="Picture 8">
            <a:extLst>
              <a:ext uri="{FF2B5EF4-FFF2-40B4-BE49-F238E27FC236}">
                <a16:creationId xmlns:a16="http://schemas.microsoft.com/office/drawing/2014/main" id="{AC29939A-11B0-FA88-43DA-BB0D3217C8D2}"/>
              </a:ext>
            </a:extLst>
          </p:cNvPr>
          <p:cNvPicPr>
            <a:picLocks noChangeAspect="1"/>
          </p:cNvPicPr>
          <p:nvPr/>
        </p:nvPicPr>
        <p:blipFill>
          <a:blip r:embed="rId2"/>
          <a:stretch>
            <a:fillRect/>
          </a:stretch>
        </p:blipFill>
        <p:spPr>
          <a:xfrm>
            <a:off x="6524615" y="2042738"/>
            <a:ext cx="5059644" cy="3585455"/>
          </a:xfrm>
          <a:prstGeom prst="rect">
            <a:avLst/>
          </a:prstGeom>
        </p:spPr>
      </p:pic>
      <p:sp>
        <p:nvSpPr>
          <p:cNvPr id="4" name="TextBox 3">
            <a:extLst>
              <a:ext uri="{FF2B5EF4-FFF2-40B4-BE49-F238E27FC236}">
                <a16:creationId xmlns:a16="http://schemas.microsoft.com/office/drawing/2014/main" id="{29315800-C038-3153-C994-7A90EEC96836}"/>
              </a:ext>
            </a:extLst>
          </p:cNvPr>
          <p:cNvSpPr txBox="1"/>
          <p:nvPr/>
        </p:nvSpPr>
        <p:spPr>
          <a:xfrm>
            <a:off x="614513" y="1795560"/>
            <a:ext cx="5760720" cy="830997"/>
          </a:xfrm>
          <a:prstGeom prst="rect">
            <a:avLst/>
          </a:prstGeom>
          <a:noFill/>
        </p:spPr>
        <p:txBody>
          <a:bodyPr wrap="square">
            <a:spAutoFit/>
          </a:bodyPr>
          <a:lstStyle/>
          <a:p>
            <a:r>
              <a:rPr lang="en-US" sz="1600">
                <a:ea typeface="Tahoma" panose="020B0604030504040204" pitchFamily="34" charset="0"/>
                <a:cs typeface="Tahoma" panose="020B0604030504040204" pitchFamily="34" charset="0"/>
              </a:rPr>
              <a:t>Allocation of frequency or time segments is variable (Division Multiple Access).</a:t>
            </a:r>
          </a:p>
          <a:p>
            <a:r>
              <a:rPr lang="en-US" sz="1600">
                <a:ea typeface="Tahoma" panose="020B0604030504040204" pitchFamily="34" charset="0"/>
                <a:cs typeface="Tahoma" panose="020B0604030504040204" pitchFamily="34" charset="0"/>
              </a:rPr>
              <a:t>Multiple access can be by frequency, time, code, space and packet.</a:t>
            </a:r>
            <a:endParaRPr lang="de-DE" sz="160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932569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latin typeface="Arial" panose="020B0604020202020204" pitchFamily="34" charset="0"/>
                <a:cs typeface="Arial" panose="020B0604020202020204" pitchFamily="34" charset="0"/>
              </a:rPr>
              <a:t>FDMA</a:t>
            </a:r>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AB1D35A-10E3-64F1-AD60-063CA127B09C}"/>
              </a:ext>
            </a:extLst>
          </p:cNvPr>
          <p:cNvSpPr txBox="1"/>
          <p:nvPr/>
        </p:nvSpPr>
        <p:spPr>
          <a:xfrm>
            <a:off x="623288" y="1797695"/>
            <a:ext cx="7603067" cy="1815882"/>
          </a:xfrm>
          <a:prstGeom prst="rect">
            <a:avLst/>
          </a:prstGeom>
          <a:noFill/>
        </p:spPr>
        <p:txBody>
          <a:bodyPr wrap="square">
            <a:spAutoFit/>
          </a:bodyPr>
          <a:lstStyle/>
          <a:p>
            <a:pPr marR="0" algn="l"/>
            <a:r>
              <a:rPr lang="en-US" sz="1600" b="0" i="0" u="none" strike="noStrike" baseline="0">
                <a:solidFill>
                  <a:srgbClr val="000000"/>
                </a:solidFill>
              </a:rPr>
              <a:t>Frequency division multiplex access </a:t>
            </a:r>
            <a:endParaRPr lang="hr-HR" sz="1600" b="0" i="0" u="none" strike="noStrike" baseline="0">
              <a:solidFill>
                <a:srgbClr val="000000"/>
              </a:solidFill>
            </a:endParaRPr>
          </a:p>
          <a:p>
            <a:pPr marR="0" algn="l"/>
            <a:endParaRPr lang="en-US" sz="1600" b="0" i="0" u="none" strike="noStrike" baseline="0">
              <a:solidFill>
                <a:srgbClr val="000000"/>
              </a:solidFill>
            </a:endParaRPr>
          </a:p>
          <a:p>
            <a:pPr marL="285750" marR="0" indent="-285750" algn="l">
              <a:buFont typeface="Wingdings" panose="05000000000000000000" pitchFamily="2" charset="2"/>
              <a:buChar char="§"/>
            </a:pPr>
            <a:r>
              <a:rPr lang="en-US" sz="1600" b="0" i="0" u="none" strike="noStrike" baseline="0">
                <a:solidFill>
                  <a:srgbClr val="000000"/>
                </a:solidFill>
              </a:rPr>
              <a:t>Multiple access by frequency division </a:t>
            </a:r>
          </a:p>
          <a:p>
            <a:pPr marL="285750" marR="0" indent="-285750" algn="l">
              <a:buFont typeface="Wingdings" panose="05000000000000000000" pitchFamily="2" charset="2"/>
              <a:buChar char="§"/>
            </a:pPr>
            <a:r>
              <a:rPr lang="en-US" sz="1600" b="0" i="0" u="none" strike="noStrike" baseline="0">
                <a:solidFill>
                  <a:srgbClr val="000000"/>
                </a:solidFill>
              </a:rPr>
              <a:t>Each channel is allocated to one user at a time. </a:t>
            </a:r>
          </a:p>
          <a:p>
            <a:pPr marL="285750" marR="0" indent="-285750" algn="l">
              <a:buFont typeface="Wingdings" panose="05000000000000000000" pitchFamily="2" charset="2"/>
              <a:buChar char="§"/>
            </a:pPr>
            <a:r>
              <a:rPr lang="de-DE" sz="1600" b="0" i="0" u="none" strike="noStrike" baseline="0" err="1">
                <a:solidFill>
                  <a:srgbClr val="000000"/>
                </a:solidFill>
              </a:rPr>
              <a:t>Narrowband</a:t>
            </a:r>
            <a:r>
              <a:rPr lang="de-DE" sz="1600" b="0" i="0" u="none" strike="noStrike" baseline="0">
                <a:solidFill>
                  <a:srgbClr val="000000"/>
                </a:solidFill>
              </a:rPr>
              <a:t> </a:t>
            </a:r>
            <a:r>
              <a:rPr lang="de-DE" sz="1600" b="0" i="0" u="none" strike="noStrike" baseline="0" err="1">
                <a:solidFill>
                  <a:srgbClr val="000000"/>
                </a:solidFill>
              </a:rPr>
              <a:t>channels</a:t>
            </a:r>
            <a:r>
              <a:rPr lang="de-DE" sz="1600" b="0" i="0" u="none" strike="noStrike" baseline="0">
                <a:solidFill>
                  <a:srgbClr val="000000"/>
                </a:solidFill>
              </a:rPr>
              <a:t> (30 kHz) </a:t>
            </a:r>
            <a:r>
              <a:rPr lang="de-DE" sz="1600" b="0" i="0" u="none" strike="noStrike" baseline="0" err="1">
                <a:solidFill>
                  <a:srgbClr val="000000"/>
                </a:solidFill>
              </a:rPr>
              <a:t>for</a:t>
            </a:r>
            <a:r>
              <a:rPr lang="de-DE" sz="1600" b="0" i="0" u="none" strike="noStrike" baseline="0">
                <a:solidFill>
                  <a:srgbClr val="000000"/>
                </a:solidFill>
              </a:rPr>
              <a:t> </a:t>
            </a:r>
            <a:r>
              <a:rPr lang="de-DE" sz="1600" b="0" i="0" u="none" strike="noStrike" baseline="0" err="1">
                <a:solidFill>
                  <a:srgbClr val="000000"/>
                </a:solidFill>
              </a:rPr>
              <a:t>voice</a:t>
            </a:r>
            <a:r>
              <a:rPr lang="de-DE" sz="1600" b="0" i="0" u="none" strike="noStrike" baseline="0">
                <a:solidFill>
                  <a:srgbClr val="000000"/>
                </a:solidFill>
              </a:rPr>
              <a:t> </a:t>
            </a:r>
            <a:r>
              <a:rPr lang="de-DE" sz="1600" b="0" i="0" u="none" strike="noStrike" baseline="0" err="1">
                <a:solidFill>
                  <a:srgbClr val="000000"/>
                </a:solidFill>
              </a:rPr>
              <a:t>communications</a:t>
            </a:r>
            <a:r>
              <a:rPr lang="de-DE" sz="1600" b="0" i="0" u="none" strike="noStrike" baseline="0">
                <a:solidFill>
                  <a:srgbClr val="000000"/>
                </a:solidFill>
              </a:rPr>
              <a:t> </a:t>
            </a:r>
          </a:p>
          <a:p>
            <a:pPr marL="285750" marR="0" indent="-285750" algn="l">
              <a:buFont typeface="Wingdings" panose="05000000000000000000" pitchFamily="2" charset="2"/>
              <a:buChar char="§"/>
            </a:pPr>
            <a:r>
              <a:rPr lang="en-US" sz="1600" b="0" i="0" u="none" strike="noStrike" baseline="0">
                <a:solidFill>
                  <a:srgbClr val="000000"/>
                </a:solidFill>
              </a:rPr>
              <a:t>Speed rate is 25 kb/s </a:t>
            </a:r>
          </a:p>
          <a:p>
            <a:pPr marL="285750" marR="0" indent="-285750" algn="l">
              <a:buFont typeface="Wingdings" panose="05000000000000000000" pitchFamily="2" charset="2"/>
              <a:buChar char="§"/>
            </a:pPr>
            <a:r>
              <a:rPr lang="en-US" sz="1600" b="0" i="0" u="none" strike="noStrike" baseline="0">
                <a:solidFill>
                  <a:srgbClr val="000000"/>
                </a:solidFill>
              </a:rPr>
              <a:t>On </a:t>
            </a:r>
            <a:r>
              <a:rPr lang="hr-HR" sz="1600" b="0" i="0" u="none" strike="noStrike" baseline="0" err="1">
                <a:solidFill>
                  <a:srgbClr val="000000"/>
                </a:solidFill>
              </a:rPr>
              <a:t>the</a:t>
            </a:r>
            <a:r>
              <a:rPr lang="hr-HR" sz="1600" b="0" i="0" u="none" strike="noStrike" baseline="0">
                <a:solidFill>
                  <a:srgbClr val="000000"/>
                </a:solidFill>
              </a:rPr>
              <a:t> </a:t>
            </a:r>
            <a:r>
              <a:rPr lang="en-US" sz="1600" b="0" i="0" u="none" strike="noStrike" baseline="0">
                <a:solidFill>
                  <a:srgbClr val="000000"/>
                </a:solidFill>
              </a:rPr>
              <a:t>receiving side there are </a:t>
            </a:r>
            <a:r>
              <a:rPr lang="hr-HR" sz="1600" b="0" i="0" u="none" strike="noStrike" baseline="0" err="1">
                <a:solidFill>
                  <a:srgbClr val="000000"/>
                </a:solidFill>
              </a:rPr>
              <a:t>bandpass</a:t>
            </a:r>
            <a:r>
              <a:rPr lang="en-US" sz="1600" b="0" i="0" u="none" strike="noStrike" baseline="0">
                <a:solidFill>
                  <a:srgbClr val="000000"/>
                </a:solidFill>
              </a:rPr>
              <a:t> filters. </a:t>
            </a:r>
          </a:p>
        </p:txBody>
      </p:sp>
    </p:spTree>
    <p:extLst>
      <p:ext uri="{BB962C8B-B14F-4D97-AF65-F5344CB8AC3E}">
        <p14:creationId xmlns:p14="http://schemas.microsoft.com/office/powerpoint/2010/main" val="34236258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latin typeface="Arial" panose="020B0604020202020204" pitchFamily="34" charset="0"/>
                <a:cs typeface="Arial" panose="020B0604020202020204" pitchFamily="34" charset="0"/>
              </a:rPr>
              <a:t>FDMA</a:t>
            </a:r>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DEFAD99-F5DD-693A-B100-6FB63CDF26A9}"/>
              </a:ext>
            </a:extLst>
          </p:cNvPr>
          <p:cNvSpPr txBox="1"/>
          <p:nvPr/>
        </p:nvSpPr>
        <p:spPr>
          <a:xfrm>
            <a:off x="624192" y="1798036"/>
            <a:ext cx="7315200" cy="1569660"/>
          </a:xfrm>
          <a:prstGeom prst="rect">
            <a:avLst/>
          </a:prstGeom>
          <a:noFill/>
        </p:spPr>
        <p:txBody>
          <a:bodyPr wrap="square">
            <a:spAutoFit/>
          </a:bodyPr>
          <a:lstStyle/>
          <a:p>
            <a:pPr marL="285750" marR="0" indent="-285750" algn="l">
              <a:buFont typeface="Arial" panose="020B0604020202020204" pitchFamily="34" charset="0"/>
              <a:buChar char="•"/>
            </a:pPr>
            <a:r>
              <a:rPr lang="de-DE" sz="1600" b="0" i="0" u="none" strike="noStrike" baseline="0">
                <a:solidFill>
                  <a:srgbClr val="000000"/>
                </a:solidFill>
              </a:rPr>
              <a:t>Oldest method (analogous systems) </a:t>
            </a:r>
          </a:p>
          <a:p>
            <a:pPr marL="285750" marR="0" indent="-285750" algn="l">
              <a:buFont typeface="Arial" panose="020B0604020202020204" pitchFamily="34" charset="0"/>
              <a:buChar char="•"/>
            </a:pPr>
            <a:r>
              <a:rPr lang="en-US" sz="1600" b="0" i="0" u="none" strike="noStrike" baseline="0">
                <a:solidFill>
                  <a:srgbClr val="000000"/>
                </a:solidFill>
              </a:rPr>
              <a:t>Channels share antenna and amplifier at the same time. </a:t>
            </a:r>
          </a:p>
          <a:p>
            <a:pPr marL="285750" marR="0" indent="-285750" algn="l">
              <a:buFont typeface="Arial" panose="020B0604020202020204" pitchFamily="34" charset="0"/>
              <a:buChar char="•"/>
            </a:pPr>
            <a:r>
              <a:rPr lang="en-US" sz="1600" b="0" i="0" u="none" strike="noStrike" baseline="0">
                <a:solidFill>
                  <a:srgbClr val="000000"/>
                </a:solidFill>
              </a:rPr>
              <a:t>There could be inter-channel interference. </a:t>
            </a:r>
          </a:p>
          <a:p>
            <a:pPr marL="285750" marR="0" indent="-285750" algn="l">
              <a:buFont typeface="Arial" panose="020B0604020202020204" pitchFamily="34" charset="0"/>
              <a:buChar char="•"/>
            </a:pPr>
            <a:r>
              <a:rPr lang="it-IT" sz="1600" b="0" i="0" u="none" strike="noStrike" baseline="0">
                <a:solidFill>
                  <a:srgbClr val="000000"/>
                </a:solidFill>
              </a:rPr>
              <a:t>A – single carrier per </a:t>
            </a:r>
            <a:r>
              <a:rPr lang="it-IT" sz="1600" b="0" i="0" u="none" strike="noStrike" baseline="0" err="1">
                <a:solidFill>
                  <a:srgbClr val="000000"/>
                </a:solidFill>
              </a:rPr>
              <a:t>channel</a:t>
            </a:r>
            <a:r>
              <a:rPr lang="it-IT" sz="1600" b="0" i="0" u="none" strike="noStrike" baseline="0">
                <a:solidFill>
                  <a:srgbClr val="000000"/>
                </a:solidFill>
              </a:rPr>
              <a:t> (SCPC) </a:t>
            </a:r>
          </a:p>
          <a:p>
            <a:pPr marL="285750" marR="0" indent="-285750" algn="l">
              <a:buFont typeface="Arial" panose="020B0604020202020204" pitchFamily="34" charset="0"/>
              <a:buChar char="•"/>
            </a:pPr>
            <a:r>
              <a:rPr lang="it-IT" sz="1600" b="0" i="0" u="none" strike="noStrike" baseline="0">
                <a:solidFill>
                  <a:srgbClr val="000000"/>
                </a:solidFill>
              </a:rPr>
              <a:t>B – multiple carrier per </a:t>
            </a:r>
            <a:r>
              <a:rPr lang="it-IT" sz="1600" b="0" i="0" u="none" strike="noStrike" baseline="0" err="1">
                <a:solidFill>
                  <a:srgbClr val="000000"/>
                </a:solidFill>
              </a:rPr>
              <a:t>channel</a:t>
            </a:r>
            <a:r>
              <a:rPr lang="it-IT" sz="1600" b="0" i="0" u="none" strike="noStrike" baseline="0">
                <a:solidFill>
                  <a:srgbClr val="000000"/>
                </a:solidFill>
              </a:rPr>
              <a:t> (MCPC) </a:t>
            </a:r>
          </a:p>
          <a:p>
            <a:pPr marL="285750" marR="0" indent="-285750" algn="l">
              <a:buFont typeface="Arial" panose="020B0604020202020204" pitchFamily="34" charset="0"/>
              <a:buChar char="•"/>
            </a:pPr>
            <a:r>
              <a:rPr lang="en-US" sz="1600" b="0" i="0" u="none" strike="noStrike" baseline="0">
                <a:solidFill>
                  <a:srgbClr val="000000"/>
                </a:solidFill>
              </a:rPr>
              <a:t>Output power decreases with the number of channels transmitted. </a:t>
            </a:r>
          </a:p>
        </p:txBody>
      </p:sp>
      <p:pic>
        <p:nvPicPr>
          <p:cNvPr id="4" name="Picture 3">
            <a:extLst>
              <a:ext uri="{FF2B5EF4-FFF2-40B4-BE49-F238E27FC236}">
                <a16:creationId xmlns:a16="http://schemas.microsoft.com/office/drawing/2014/main" id="{F80210BF-B8FD-5E33-4067-153C80D45046}"/>
              </a:ext>
            </a:extLst>
          </p:cNvPr>
          <p:cNvPicPr>
            <a:picLocks noChangeAspect="1"/>
          </p:cNvPicPr>
          <p:nvPr/>
        </p:nvPicPr>
        <p:blipFill>
          <a:blip r:embed="rId2"/>
          <a:stretch>
            <a:fillRect/>
          </a:stretch>
        </p:blipFill>
        <p:spPr>
          <a:xfrm>
            <a:off x="4438823" y="3788745"/>
            <a:ext cx="3338992" cy="2239651"/>
          </a:xfrm>
          <a:prstGeom prst="rect">
            <a:avLst/>
          </a:prstGeom>
        </p:spPr>
      </p:pic>
    </p:spTree>
    <p:extLst>
      <p:ext uri="{BB962C8B-B14F-4D97-AF65-F5344CB8AC3E}">
        <p14:creationId xmlns:p14="http://schemas.microsoft.com/office/powerpoint/2010/main" val="31908844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latin typeface="Arial" panose="020B0604020202020204" pitchFamily="34" charset="0"/>
                <a:cs typeface="Arial" panose="020B0604020202020204" pitchFamily="34" charset="0"/>
              </a:rPr>
              <a:t>TDMA</a:t>
            </a:r>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9B5E4CD-F393-3495-9386-872288BEF73E}"/>
              </a:ext>
            </a:extLst>
          </p:cNvPr>
          <p:cNvSpPr txBox="1"/>
          <p:nvPr/>
        </p:nvSpPr>
        <p:spPr>
          <a:xfrm>
            <a:off x="625632" y="1798433"/>
            <a:ext cx="5035866" cy="3046988"/>
          </a:xfrm>
          <a:prstGeom prst="rect">
            <a:avLst/>
          </a:prstGeom>
          <a:noFill/>
        </p:spPr>
        <p:txBody>
          <a:bodyPr wrap="square">
            <a:spAutoFit/>
          </a:bodyPr>
          <a:lstStyle/>
          <a:p>
            <a:pPr marR="0" algn="l"/>
            <a:r>
              <a:rPr lang="de-DE" sz="1600" b="0" i="0" u="none" strike="noStrike" baseline="0">
                <a:solidFill>
                  <a:srgbClr val="000000"/>
                </a:solidFill>
              </a:rPr>
              <a:t>Time division multiple access</a:t>
            </a:r>
            <a:endParaRPr lang="hr-HR" sz="1600" b="0" i="0" u="none" strike="noStrike" baseline="0">
              <a:solidFill>
                <a:srgbClr val="000000"/>
              </a:solidFill>
            </a:endParaRPr>
          </a:p>
          <a:p>
            <a:pPr marL="342900" marR="0" indent="-342900" algn="l">
              <a:buFont typeface="Arial" panose="020B0604020202020204" pitchFamily="34" charset="0"/>
              <a:buChar char="•"/>
            </a:pPr>
            <a:endParaRPr lang="de-DE" sz="1600" b="0" i="0" u="none" strike="noStrike" baseline="0">
              <a:solidFill>
                <a:srgbClr val="000000"/>
              </a:solidFill>
            </a:endParaRPr>
          </a:p>
          <a:p>
            <a:pPr marL="285750" marR="0" indent="-285750" algn="l">
              <a:buFont typeface="Wingdings" panose="05000000000000000000" pitchFamily="2" charset="2"/>
              <a:buChar char="§"/>
            </a:pPr>
            <a:r>
              <a:rPr lang="en-US" sz="1600" b="0" i="0" u="none" strike="noStrike" baseline="0">
                <a:solidFill>
                  <a:srgbClr val="000000"/>
                </a:solidFill>
              </a:rPr>
              <a:t>Multiple access by time division </a:t>
            </a:r>
          </a:p>
          <a:p>
            <a:pPr marL="285750" marR="0" indent="-285750" algn="l">
              <a:buFont typeface="Wingdings" panose="05000000000000000000" pitchFamily="2" charset="2"/>
              <a:buChar char="§"/>
            </a:pPr>
            <a:r>
              <a:rPr lang="en-US" sz="1600" b="0" i="0" u="none" strike="noStrike" baseline="0">
                <a:solidFill>
                  <a:srgbClr val="000000"/>
                </a:solidFill>
              </a:rPr>
              <a:t>Each carrier is divided into several individual channels. </a:t>
            </a:r>
            <a:r>
              <a:rPr lang="hr-HR" sz="1600" b="0" i="0" u="none" strike="noStrike" baseline="0" err="1">
                <a:solidFill>
                  <a:srgbClr val="000000"/>
                </a:solidFill>
              </a:rPr>
              <a:t>The</a:t>
            </a:r>
            <a:r>
              <a:rPr lang="hr-HR" sz="1600" b="0" i="0" u="none" strike="noStrike" baseline="0">
                <a:solidFill>
                  <a:srgbClr val="000000"/>
                </a:solidFill>
              </a:rPr>
              <a:t> </a:t>
            </a:r>
            <a:r>
              <a:rPr lang="hr-HR" sz="1600" b="0" i="0" u="none" strike="noStrike" baseline="0" err="1">
                <a:solidFill>
                  <a:srgbClr val="000000"/>
                </a:solidFill>
              </a:rPr>
              <a:t>division</a:t>
            </a:r>
            <a:r>
              <a:rPr lang="en-US" sz="1600" b="0" i="0" u="none" strike="noStrike" baseline="0">
                <a:solidFill>
                  <a:srgbClr val="000000"/>
                </a:solidFill>
              </a:rPr>
              <a:t> is made by time. </a:t>
            </a:r>
          </a:p>
          <a:p>
            <a:pPr marL="285750" marR="0" indent="-285750" algn="l">
              <a:buFont typeface="Wingdings" panose="05000000000000000000" pitchFamily="2" charset="2"/>
              <a:buChar char="§"/>
            </a:pPr>
            <a:r>
              <a:rPr lang="en-US" sz="1600" b="0" i="0" u="none" strike="noStrike" baseline="0">
                <a:solidFill>
                  <a:srgbClr val="000000"/>
                </a:solidFill>
              </a:rPr>
              <a:t>Frame is divided into several time slots. </a:t>
            </a:r>
          </a:p>
          <a:p>
            <a:pPr marL="285750" marR="0" indent="-285750" algn="l">
              <a:buFont typeface="Wingdings" panose="05000000000000000000" pitchFamily="2" charset="2"/>
              <a:buChar char="§"/>
            </a:pPr>
            <a:r>
              <a:rPr lang="en-US" sz="1600" b="0" i="0" u="none" strike="noStrike" baseline="0">
                <a:solidFill>
                  <a:srgbClr val="000000"/>
                </a:solidFill>
              </a:rPr>
              <a:t>Frequency bandwidth can be narrow (20-30 kHz) or wide (200-300 kHz). </a:t>
            </a:r>
          </a:p>
          <a:p>
            <a:pPr marL="285750" marR="0" indent="-285750" algn="l">
              <a:buFont typeface="Wingdings" panose="05000000000000000000" pitchFamily="2" charset="2"/>
              <a:buChar char="§"/>
            </a:pPr>
            <a:r>
              <a:rPr lang="en-US" sz="1600" b="0" i="0" u="none" strike="noStrike" baseline="0">
                <a:solidFill>
                  <a:srgbClr val="000000"/>
                </a:solidFill>
              </a:rPr>
              <a:t>Transmission is not continuous but in bursts. </a:t>
            </a:r>
          </a:p>
          <a:p>
            <a:pPr marL="285750" marR="0" indent="-285750" algn="l">
              <a:buFont typeface="Wingdings" panose="05000000000000000000" pitchFamily="2" charset="2"/>
              <a:buChar char="§"/>
            </a:pPr>
            <a:r>
              <a:rPr lang="en-US" sz="1600" b="0" i="0" u="none" strike="noStrike" baseline="0">
                <a:solidFill>
                  <a:srgbClr val="000000"/>
                </a:solidFill>
              </a:rPr>
              <a:t>Synchronization is necessary </a:t>
            </a:r>
            <a:r>
              <a:rPr lang="hr-HR" sz="1600" b="0" i="0" u="none" strike="noStrike" baseline="0">
                <a:solidFill>
                  <a:srgbClr val="000000"/>
                </a:solidFill>
              </a:rPr>
              <a:t>to</a:t>
            </a:r>
            <a:r>
              <a:rPr lang="en-US" sz="1600" b="0" i="0" u="none" strike="noStrike" baseline="0">
                <a:solidFill>
                  <a:srgbClr val="000000"/>
                </a:solidFill>
              </a:rPr>
              <a:t> separate one burst from another. </a:t>
            </a:r>
          </a:p>
          <a:p>
            <a:pPr marL="285750" marR="0" indent="-285750" algn="l">
              <a:buFont typeface="Wingdings" panose="05000000000000000000" pitchFamily="2" charset="2"/>
              <a:buChar char="§"/>
            </a:pPr>
            <a:r>
              <a:rPr lang="en-US" sz="1600" b="0" i="0" u="none" strike="noStrike" baseline="0">
                <a:solidFill>
                  <a:srgbClr val="000000"/>
                </a:solidFill>
              </a:rPr>
              <a:t>Synchronization requires 20 -30% more bits altogether. </a:t>
            </a:r>
          </a:p>
        </p:txBody>
      </p:sp>
      <p:pic>
        <p:nvPicPr>
          <p:cNvPr id="3" name="Picture 2">
            <a:extLst>
              <a:ext uri="{FF2B5EF4-FFF2-40B4-BE49-F238E27FC236}">
                <a16:creationId xmlns:a16="http://schemas.microsoft.com/office/drawing/2014/main" id="{FA546E1C-A924-18ED-9E03-8A08C0A82102}"/>
              </a:ext>
            </a:extLst>
          </p:cNvPr>
          <p:cNvPicPr>
            <a:picLocks noChangeAspect="1"/>
          </p:cNvPicPr>
          <p:nvPr/>
        </p:nvPicPr>
        <p:blipFill>
          <a:blip r:embed="rId2"/>
          <a:stretch>
            <a:fillRect/>
          </a:stretch>
        </p:blipFill>
        <p:spPr>
          <a:xfrm>
            <a:off x="7106181" y="1752671"/>
            <a:ext cx="4247619" cy="2628571"/>
          </a:xfrm>
          <a:prstGeom prst="rect">
            <a:avLst/>
          </a:prstGeom>
        </p:spPr>
      </p:pic>
      <p:pic>
        <p:nvPicPr>
          <p:cNvPr id="7" name="Picture 6">
            <a:extLst>
              <a:ext uri="{FF2B5EF4-FFF2-40B4-BE49-F238E27FC236}">
                <a16:creationId xmlns:a16="http://schemas.microsoft.com/office/drawing/2014/main" id="{9E119436-5EB4-6E68-3B19-52B6DF9026F4}"/>
              </a:ext>
            </a:extLst>
          </p:cNvPr>
          <p:cNvPicPr>
            <a:picLocks noChangeAspect="1"/>
          </p:cNvPicPr>
          <p:nvPr/>
        </p:nvPicPr>
        <p:blipFill>
          <a:blip r:embed="rId3"/>
          <a:stretch>
            <a:fillRect/>
          </a:stretch>
        </p:blipFill>
        <p:spPr>
          <a:xfrm>
            <a:off x="6393163" y="4443226"/>
            <a:ext cx="4788656" cy="1724412"/>
          </a:xfrm>
          <a:prstGeom prst="rect">
            <a:avLst/>
          </a:prstGeom>
        </p:spPr>
      </p:pic>
    </p:spTree>
    <p:extLst>
      <p:ext uri="{BB962C8B-B14F-4D97-AF65-F5344CB8AC3E}">
        <p14:creationId xmlns:p14="http://schemas.microsoft.com/office/powerpoint/2010/main" val="11818963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latin typeface="Arial" panose="020B0604020202020204" pitchFamily="34" charset="0"/>
                <a:cs typeface="Arial" panose="020B0604020202020204" pitchFamily="34" charset="0"/>
              </a:rPr>
              <a:t>TDMA</a:t>
            </a:r>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A2EFB05-D564-7034-E4C2-6EE92B22AA61}"/>
              </a:ext>
            </a:extLst>
          </p:cNvPr>
          <p:cNvSpPr txBox="1"/>
          <p:nvPr/>
        </p:nvSpPr>
        <p:spPr>
          <a:xfrm>
            <a:off x="619328" y="1801850"/>
            <a:ext cx="5197812" cy="3539430"/>
          </a:xfrm>
          <a:prstGeom prst="rect">
            <a:avLst/>
          </a:prstGeom>
          <a:noFill/>
        </p:spPr>
        <p:txBody>
          <a:bodyPr wrap="square">
            <a:spAutoFit/>
          </a:bodyPr>
          <a:lstStyle/>
          <a:p>
            <a:pPr marR="0" algn="l"/>
            <a:r>
              <a:rPr lang="hr-HR" sz="1600">
                <a:solidFill>
                  <a:srgbClr val="000000"/>
                </a:solidFill>
              </a:rPr>
              <a:t>C</a:t>
            </a:r>
            <a:r>
              <a:rPr lang="hr-HR" sz="1600" b="0" i="0" u="none" strike="noStrike" baseline="0">
                <a:solidFill>
                  <a:srgbClr val="000000"/>
                </a:solidFill>
              </a:rPr>
              <a:t>haracteristics</a:t>
            </a:r>
            <a:r>
              <a:rPr lang="de-DE" sz="1600" b="0" i="0" u="none" strike="noStrike" baseline="0">
                <a:solidFill>
                  <a:srgbClr val="000000"/>
                </a:solidFill>
              </a:rPr>
              <a:t> </a:t>
            </a:r>
            <a:endParaRPr lang="hr-HR" sz="1600" b="0" i="0" u="none" strike="noStrike" baseline="0">
              <a:solidFill>
                <a:srgbClr val="000000"/>
              </a:solidFill>
            </a:endParaRPr>
          </a:p>
          <a:p>
            <a:pPr marR="0" algn="l"/>
            <a:endParaRPr lang="de-DE" sz="1600" b="0" i="0" u="none" strike="noStrike" baseline="0">
              <a:solidFill>
                <a:srgbClr val="000000"/>
              </a:solidFill>
            </a:endParaRPr>
          </a:p>
          <a:p>
            <a:pPr marL="285750" marR="75080" indent="-285750" algn="l">
              <a:buFont typeface="Wingdings" panose="05000000000000000000" pitchFamily="2" charset="2"/>
              <a:buChar char="§"/>
            </a:pPr>
            <a:r>
              <a:rPr lang="en-US" sz="1600" b="0" i="0" u="none" strike="noStrike" baseline="0">
                <a:solidFill>
                  <a:srgbClr val="000000"/>
                </a:solidFill>
              </a:rPr>
              <a:t>More users use single frequency. </a:t>
            </a:r>
          </a:p>
          <a:p>
            <a:pPr marL="285750" marR="5030" indent="-285750" algn="l">
              <a:buFont typeface="Wingdings" panose="05000000000000000000" pitchFamily="2" charset="2"/>
              <a:buChar char="§"/>
            </a:pPr>
            <a:r>
              <a:rPr lang="en-US" sz="1600" b="0" i="0" u="none" strike="noStrike" baseline="0">
                <a:solidFill>
                  <a:srgbClr val="000000"/>
                </a:solidFill>
              </a:rPr>
              <a:t>Variable data rate is possible – frequency bandwidth can be allocated on request. </a:t>
            </a:r>
          </a:p>
          <a:p>
            <a:pPr marL="285750" marR="32630" indent="-285750" algn="l">
              <a:buFont typeface="Wingdings" panose="05000000000000000000" pitchFamily="2" charset="2"/>
              <a:buChar char="§"/>
            </a:pPr>
            <a:r>
              <a:rPr lang="en-US" sz="1600" b="0" i="0" u="none" strike="noStrike" baseline="0">
                <a:solidFill>
                  <a:srgbClr val="000000"/>
                </a:solidFill>
              </a:rPr>
              <a:t>Transmission is not continuous – energy (battery) saving </a:t>
            </a:r>
          </a:p>
          <a:p>
            <a:pPr marL="285750" marR="36780" indent="-285750" algn="l">
              <a:buFont typeface="Wingdings" panose="05000000000000000000" pitchFamily="2" charset="2"/>
              <a:buChar char="§"/>
            </a:pPr>
            <a:r>
              <a:rPr lang="en-US" sz="1600" b="0" i="0" u="none" strike="noStrike" baseline="0">
                <a:solidFill>
                  <a:srgbClr val="000000"/>
                </a:solidFill>
              </a:rPr>
              <a:t>Inter symbol interference (ISI) larger than with FDMA. </a:t>
            </a:r>
          </a:p>
          <a:p>
            <a:pPr marL="285750" marR="80010" indent="-285750" algn="l">
              <a:buFont typeface="Wingdings" panose="05000000000000000000" pitchFamily="2" charset="2"/>
              <a:buChar char="§"/>
            </a:pPr>
            <a:r>
              <a:rPr lang="de-DE" sz="1600" b="0" i="0" u="none" strike="noStrike" baseline="0">
                <a:solidFill>
                  <a:srgbClr val="000000"/>
                </a:solidFill>
              </a:rPr>
              <a:t>Signal </a:t>
            </a:r>
            <a:r>
              <a:rPr lang="de-DE" sz="1600" b="0" i="0" u="none" strike="noStrike" baseline="0" err="1">
                <a:solidFill>
                  <a:srgbClr val="000000"/>
                </a:solidFill>
              </a:rPr>
              <a:t>processing</a:t>
            </a:r>
            <a:r>
              <a:rPr lang="de-DE" sz="1600" b="0" i="0" u="none" strike="noStrike" baseline="0">
                <a:solidFill>
                  <a:srgbClr val="000000"/>
                </a:solidFill>
              </a:rPr>
              <a:t> </a:t>
            </a:r>
            <a:r>
              <a:rPr lang="de-DE" sz="1600" b="0" i="0" u="none" strike="noStrike" baseline="0" err="1">
                <a:solidFill>
                  <a:srgbClr val="000000"/>
                </a:solidFill>
              </a:rPr>
              <a:t>adds</a:t>
            </a:r>
            <a:r>
              <a:rPr lang="de-DE" sz="1600" b="0" i="0" u="none" strike="noStrike" baseline="0">
                <a:solidFill>
                  <a:srgbClr val="000000"/>
                </a:solidFill>
              </a:rPr>
              <a:t> </a:t>
            </a:r>
            <a:r>
              <a:rPr lang="de-DE" sz="1600" b="0" i="0" u="none" strike="noStrike" baseline="0" err="1">
                <a:solidFill>
                  <a:srgbClr val="000000"/>
                </a:solidFill>
              </a:rPr>
              <a:t>delay</a:t>
            </a:r>
            <a:r>
              <a:rPr lang="de-DE" sz="1600" b="0" i="0" u="none" strike="noStrike" baseline="0">
                <a:solidFill>
                  <a:srgbClr val="000000"/>
                </a:solidFill>
              </a:rPr>
              <a:t>. </a:t>
            </a:r>
          </a:p>
          <a:p>
            <a:pPr marL="285750" marR="9130" indent="-285750" algn="l">
              <a:buFont typeface="Wingdings" panose="05000000000000000000" pitchFamily="2" charset="2"/>
              <a:buChar char="§"/>
            </a:pPr>
            <a:r>
              <a:rPr lang="en-US" sz="1600" b="0" i="0" u="none" strike="noStrike" baseline="0">
                <a:solidFill>
                  <a:srgbClr val="000000"/>
                </a:solidFill>
              </a:rPr>
              <a:t>Switching from one station to another station can be performed in the moments when there is no signal transmission. </a:t>
            </a:r>
          </a:p>
          <a:p>
            <a:pPr marL="285750" marR="14180" indent="-285750" algn="l">
              <a:buFont typeface="Wingdings" panose="05000000000000000000" pitchFamily="2" charset="2"/>
              <a:buChar char="§"/>
            </a:pPr>
            <a:r>
              <a:rPr lang="en-US" sz="1600" b="0" i="0" u="none" strike="noStrike" baseline="0">
                <a:solidFill>
                  <a:srgbClr val="000000"/>
                </a:solidFill>
              </a:rPr>
              <a:t>On uplink TDMA demands high power which can be a problem with mobile devices. </a:t>
            </a:r>
          </a:p>
          <a:p>
            <a:pPr marL="285750" marR="44480" indent="-285750" algn="l">
              <a:buFont typeface="Wingdings" panose="05000000000000000000" pitchFamily="2" charset="2"/>
              <a:buChar char="§"/>
            </a:pPr>
            <a:r>
              <a:rPr lang="en-US" sz="1600" b="0" i="0" u="none" strike="noStrike" baseline="0">
                <a:solidFill>
                  <a:srgbClr val="000000"/>
                </a:solidFill>
              </a:rPr>
              <a:t>On downlink TDMA requires less power than FDMA </a:t>
            </a:r>
            <a:endParaRPr lang="de-DE" sz="1600"/>
          </a:p>
        </p:txBody>
      </p:sp>
      <p:pic>
        <p:nvPicPr>
          <p:cNvPr id="3" name="Picture 2">
            <a:extLst>
              <a:ext uri="{FF2B5EF4-FFF2-40B4-BE49-F238E27FC236}">
                <a16:creationId xmlns:a16="http://schemas.microsoft.com/office/drawing/2014/main" id="{9BFE9C67-49FF-1704-F40D-EE10D91223E8}"/>
              </a:ext>
            </a:extLst>
          </p:cNvPr>
          <p:cNvPicPr>
            <a:picLocks noChangeAspect="1"/>
          </p:cNvPicPr>
          <p:nvPr/>
        </p:nvPicPr>
        <p:blipFill>
          <a:blip r:embed="rId2"/>
          <a:stretch>
            <a:fillRect/>
          </a:stretch>
        </p:blipFill>
        <p:spPr>
          <a:xfrm>
            <a:off x="6831976" y="3915067"/>
            <a:ext cx="4057143" cy="2333333"/>
          </a:xfrm>
          <a:prstGeom prst="rect">
            <a:avLst/>
          </a:prstGeom>
        </p:spPr>
      </p:pic>
      <p:pic>
        <p:nvPicPr>
          <p:cNvPr id="4" name="Picture 3">
            <a:extLst>
              <a:ext uri="{FF2B5EF4-FFF2-40B4-BE49-F238E27FC236}">
                <a16:creationId xmlns:a16="http://schemas.microsoft.com/office/drawing/2014/main" id="{FCAE9B57-C7D1-8186-ADD8-585D1F91BD07}"/>
              </a:ext>
            </a:extLst>
          </p:cNvPr>
          <p:cNvPicPr>
            <a:picLocks noChangeAspect="1"/>
          </p:cNvPicPr>
          <p:nvPr/>
        </p:nvPicPr>
        <p:blipFill>
          <a:blip r:embed="rId3"/>
          <a:stretch>
            <a:fillRect/>
          </a:stretch>
        </p:blipFill>
        <p:spPr>
          <a:xfrm>
            <a:off x="7019047" y="918926"/>
            <a:ext cx="3901778" cy="2761727"/>
          </a:xfrm>
          <a:prstGeom prst="rect">
            <a:avLst/>
          </a:prstGeom>
        </p:spPr>
      </p:pic>
    </p:spTree>
    <p:extLst>
      <p:ext uri="{BB962C8B-B14F-4D97-AF65-F5344CB8AC3E}">
        <p14:creationId xmlns:p14="http://schemas.microsoft.com/office/powerpoint/2010/main" val="20666048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i="0" u="none" strike="noStrike" baseline="0">
                <a:solidFill>
                  <a:srgbClr val="000000"/>
                </a:solidFill>
                <a:latin typeface="Arial" panose="020B0604020202020204" pitchFamily="34" charset="0"/>
                <a:cs typeface="Arial" panose="020B0604020202020204" pitchFamily="34" charset="0"/>
              </a:rPr>
              <a:t>FH – Frequency Hopping </a:t>
            </a:r>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60D2F97-C513-A201-9609-FBE52E0A0BA6}"/>
              </a:ext>
            </a:extLst>
          </p:cNvPr>
          <p:cNvSpPr txBox="1"/>
          <p:nvPr/>
        </p:nvSpPr>
        <p:spPr>
          <a:xfrm>
            <a:off x="619328" y="1804402"/>
            <a:ext cx="10963072" cy="2062103"/>
          </a:xfrm>
          <a:prstGeom prst="rect">
            <a:avLst/>
          </a:prstGeom>
          <a:noFill/>
        </p:spPr>
        <p:txBody>
          <a:bodyPr wrap="square">
            <a:spAutoFit/>
          </a:bodyPr>
          <a:lstStyle>
            <a:defPPr>
              <a:defRPr lang="en-US"/>
            </a:defPPr>
            <a:lvl1pPr indent="0">
              <a:buFont typeface="Wingdings" panose="05000000000000000000" pitchFamily="2" charset="2"/>
              <a:buNone/>
              <a:defRPr sz="1600">
                <a:ea typeface="Tahoma" panose="020B0604030504040204" pitchFamily="34" charset="0"/>
                <a:cs typeface="Tahoma" panose="020B0604030504040204" pitchFamily="34" charset="0"/>
              </a:defRPr>
            </a:lvl1pPr>
          </a:lstStyle>
          <a:p>
            <a:r>
              <a:rPr lang="en-US"/>
              <a:t>Data is modulated in baseband. </a:t>
            </a:r>
          </a:p>
          <a:p>
            <a:r>
              <a:rPr lang="en-US"/>
              <a:t>Frequency synthesizer, controlled by coded signal, helps in up conversion. </a:t>
            </a:r>
          </a:p>
          <a:p>
            <a:r>
              <a:rPr lang="en-US"/>
              <a:t>At receiver, information is obtained by demodulation in baseband. </a:t>
            </a:r>
          </a:p>
          <a:p>
            <a:r>
              <a:rPr lang="en-US"/>
              <a:t>Synchronization is necessary for harmonizing hopping scheme of local code generator and receive signal, in order to narrow the signal properly. </a:t>
            </a:r>
          </a:p>
          <a:p>
            <a:r>
              <a:rPr lang="en-US"/>
              <a:t>For smooth frequency hopping, it is desirable to lower the transmitting power before hop and to increase it again after the hop. </a:t>
            </a:r>
            <a:endParaRPr lang="hr-HR"/>
          </a:p>
          <a:p>
            <a:r>
              <a:rPr lang="hr-HR"/>
              <a:t>O</a:t>
            </a:r>
            <a:r>
              <a:rPr lang="en-US" err="1"/>
              <a:t>nly</a:t>
            </a:r>
            <a:r>
              <a:rPr lang="en-US"/>
              <a:t> part of the spectrum is used, but the band changes in time</a:t>
            </a:r>
            <a:r>
              <a:rPr lang="hr-HR"/>
              <a:t>.</a:t>
            </a:r>
            <a:endParaRPr lang="en-US"/>
          </a:p>
          <a:p>
            <a:endParaRPr lang="en-US"/>
          </a:p>
        </p:txBody>
      </p:sp>
      <p:pic>
        <p:nvPicPr>
          <p:cNvPr id="6" name="Picture 5">
            <a:extLst>
              <a:ext uri="{FF2B5EF4-FFF2-40B4-BE49-F238E27FC236}">
                <a16:creationId xmlns:a16="http://schemas.microsoft.com/office/drawing/2014/main" id="{025A23C5-0CC9-6949-B865-F76ABF9833A0}"/>
              </a:ext>
            </a:extLst>
          </p:cNvPr>
          <p:cNvPicPr>
            <a:picLocks noChangeAspect="1"/>
          </p:cNvPicPr>
          <p:nvPr/>
        </p:nvPicPr>
        <p:blipFill>
          <a:blip r:embed="rId2"/>
          <a:stretch>
            <a:fillRect/>
          </a:stretch>
        </p:blipFill>
        <p:spPr>
          <a:xfrm>
            <a:off x="7707735" y="3702638"/>
            <a:ext cx="3264849" cy="2543948"/>
          </a:xfrm>
          <a:prstGeom prst="rect">
            <a:avLst/>
          </a:prstGeom>
        </p:spPr>
      </p:pic>
      <p:pic>
        <p:nvPicPr>
          <p:cNvPr id="8" name="Picture 7">
            <a:extLst>
              <a:ext uri="{FF2B5EF4-FFF2-40B4-BE49-F238E27FC236}">
                <a16:creationId xmlns:a16="http://schemas.microsoft.com/office/drawing/2014/main" id="{2610DC09-B8D3-F672-5B53-A024E1A5BBD3}"/>
              </a:ext>
            </a:extLst>
          </p:cNvPr>
          <p:cNvPicPr>
            <a:picLocks noChangeAspect="1"/>
          </p:cNvPicPr>
          <p:nvPr/>
        </p:nvPicPr>
        <p:blipFill>
          <a:blip r:embed="rId3"/>
          <a:stretch>
            <a:fillRect/>
          </a:stretch>
        </p:blipFill>
        <p:spPr>
          <a:xfrm>
            <a:off x="1143273" y="4311407"/>
            <a:ext cx="5748594" cy="1638982"/>
          </a:xfrm>
          <a:prstGeom prst="rect">
            <a:avLst/>
          </a:prstGeom>
        </p:spPr>
      </p:pic>
    </p:spTree>
    <p:extLst>
      <p:ext uri="{BB962C8B-B14F-4D97-AF65-F5344CB8AC3E}">
        <p14:creationId xmlns:p14="http://schemas.microsoft.com/office/powerpoint/2010/main" val="27165538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i="0" u="none" strike="noStrike" baseline="0">
                <a:solidFill>
                  <a:srgbClr val="000000"/>
                </a:solidFill>
                <a:latin typeface="Arial" panose="020B0604020202020204" pitchFamily="34" charset="0"/>
                <a:cs typeface="Arial" panose="020B0604020202020204" pitchFamily="34" charset="0"/>
              </a:rPr>
              <a:t> </a:t>
            </a:r>
            <a:r>
              <a:rPr lang="hr-HR">
                <a:solidFill>
                  <a:srgbClr val="000000"/>
                </a:solidFill>
                <a:latin typeface="Arial" panose="020B0604020202020204" pitchFamily="34" charset="0"/>
                <a:cs typeface="Arial" panose="020B0604020202020204" pitchFamily="34" charset="0"/>
              </a:rPr>
              <a:t>TH</a:t>
            </a:r>
            <a:r>
              <a:rPr lang="en-US">
                <a:solidFill>
                  <a:srgbClr val="000000"/>
                </a:solidFill>
                <a:latin typeface="Arial" panose="020B0604020202020204" pitchFamily="34" charset="0"/>
                <a:cs typeface="Arial" panose="020B0604020202020204" pitchFamily="34" charset="0"/>
              </a:rPr>
              <a:t> </a:t>
            </a:r>
            <a:r>
              <a:rPr lang="hr-HR">
                <a:solidFill>
                  <a:srgbClr val="000000"/>
                </a:solidFill>
                <a:latin typeface="Arial" panose="020B0604020202020204" pitchFamily="34" charset="0"/>
                <a:cs typeface="Arial" panose="020B0604020202020204" pitchFamily="34" charset="0"/>
              </a:rPr>
              <a:t>- Time</a:t>
            </a:r>
            <a:r>
              <a:rPr lang="de-DE" i="0" u="none" strike="noStrike" baseline="0">
                <a:solidFill>
                  <a:srgbClr val="000000"/>
                </a:solidFill>
                <a:latin typeface="Arial" panose="020B0604020202020204" pitchFamily="34" charset="0"/>
                <a:cs typeface="Arial" panose="020B0604020202020204" pitchFamily="34" charset="0"/>
              </a:rPr>
              <a:t> Hopping </a:t>
            </a:r>
            <a:br>
              <a:rPr lang="de-DE" b="0" i="0" u="none" strike="noStrike" baseline="0">
                <a:solidFill>
                  <a:srgbClr val="000000"/>
                </a:solidFill>
                <a:latin typeface="Arial" panose="020B0604020202020204" pitchFamily="34" charset="0"/>
                <a:cs typeface="Arial" panose="020B0604020202020204" pitchFamily="34" charset="0"/>
              </a:rPr>
            </a:br>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60D2F97-C513-A201-9609-FBE52E0A0BA6}"/>
              </a:ext>
            </a:extLst>
          </p:cNvPr>
          <p:cNvSpPr txBox="1"/>
          <p:nvPr/>
        </p:nvSpPr>
        <p:spPr>
          <a:xfrm>
            <a:off x="614057" y="1796813"/>
            <a:ext cx="10968343" cy="1569660"/>
          </a:xfrm>
          <a:prstGeom prst="rect">
            <a:avLst/>
          </a:prstGeom>
          <a:noFill/>
        </p:spPr>
        <p:txBody>
          <a:bodyPr wrap="square">
            <a:spAutoFit/>
          </a:bodyPr>
          <a:lstStyle>
            <a:defPPr>
              <a:defRPr lang="en-US"/>
            </a:defPPr>
            <a:lvl1pPr indent="0">
              <a:buFont typeface="Wingdings" panose="05000000000000000000" pitchFamily="2" charset="2"/>
              <a:buNone/>
              <a:defRPr sz="1600">
                <a:ea typeface="Tahoma" panose="020B0604030504040204" pitchFamily="34" charset="0"/>
                <a:cs typeface="Tahoma" panose="020B0604030504040204" pitchFamily="34" charset="0"/>
              </a:defRPr>
            </a:lvl1pPr>
          </a:lstStyle>
          <a:p>
            <a:r>
              <a:rPr lang="en-US"/>
              <a:t>With time hopping, data is being sent in fast bursts determined by code allocated to the user. </a:t>
            </a:r>
          </a:p>
          <a:p>
            <a:r>
              <a:rPr lang="en-US"/>
              <a:t>Time axis is divided into frames, with every frame divided into M time slots. </a:t>
            </a:r>
          </a:p>
          <a:p>
            <a:r>
              <a:rPr lang="en-US"/>
              <a:t>During every frame, user transmits in one of time slots. Code signal determines which of the M slots will transmit. </a:t>
            </a:r>
          </a:p>
          <a:p>
            <a:r>
              <a:rPr lang="en-US"/>
              <a:t>TH-CDMA uses whole frequency spectrum part of the time, while FH-CDMA uses part of the spectrum all the time. </a:t>
            </a:r>
          </a:p>
          <a:p>
            <a:endParaRPr lang="en-US"/>
          </a:p>
          <a:p>
            <a:endParaRPr lang="en-US"/>
          </a:p>
        </p:txBody>
      </p:sp>
      <p:pic>
        <p:nvPicPr>
          <p:cNvPr id="5" name="Picture 4">
            <a:extLst>
              <a:ext uri="{FF2B5EF4-FFF2-40B4-BE49-F238E27FC236}">
                <a16:creationId xmlns:a16="http://schemas.microsoft.com/office/drawing/2014/main" id="{C5B64C18-07BB-5288-4EF1-05FDD92AF43E}"/>
              </a:ext>
            </a:extLst>
          </p:cNvPr>
          <p:cNvPicPr>
            <a:picLocks noChangeAspect="1"/>
          </p:cNvPicPr>
          <p:nvPr/>
        </p:nvPicPr>
        <p:blipFill>
          <a:blip r:embed="rId2"/>
          <a:stretch>
            <a:fillRect/>
          </a:stretch>
        </p:blipFill>
        <p:spPr>
          <a:xfrm>
            <a:off x="7111313" y="3298020"/>
            <a:ext cx="3320066" cy="2950380"/>
          </a:xfrm>
          <a:prstGeom prst="rect">
            <a:avLst/>
          </a:prstGeom>
        </p:spPr>
      </p:pic>
      <p:pic>
        <p:nvPicPr>
          <p:cNvPr id="9" name="Picture 8">
            <a:extLst>
              <a:ext uri="{FF2B5EF4-FFF2-40B4-BE49-F238E27FC236}">
                <a16:creationId xmlns:a16="http://schemas.microsoft.com/office/drawing/2014/main" id="{BC6EF123-DB69-3A35-DEC5-FA033A9D60E6}"/>
              </a:ext>
            </a:extLst>
          </p:cNvPr>
          <p:cNvPicPr>
            <a:picLocks noChangeAspect="1"/>
          </p:cNvPicPr>
          <p:nvPr/>
        </p:nvPicPr>
        <p:blipFill>
          <a:blip r:embed="rId3"/>
          <a:stretch>
            <a:fillRect/>
          </a:stretch>
        </p:blipFill>
        <p:spPr>
          <a:xfrm>
            <a:off x="1105846" y="3646904"/>
            <a:ext cx="4656283" cy="1880422"/>
          </a:xfrm>
          <a:prstGeom prst="rect">
            <a:avLst/>
          </a:prstGeom>
        </p:spPr>
      </p:pic>
    </p:spTree>
    <p:extLst>
      <p:ext uri="{BB962C8B-B14F-4D97-AF65-F5344CB8AC3E}">
        <p14:creationId xmlns:p14="http://schemas.microsoft.com/office/powerpoint/2010/main" val="10710111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kumimoji="0" lang="de-DE"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Space Division Multiple Access</a:t>
            </a:r>
            <a:endParaRPr lang="en-US">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0E49291-101B-CBF5-606B-BD0DDFF4C5DB}"/>
              </a:ext>
            </a:extLst>
          </p:cNvPr>
          <p:cNvPicPr>
            <a:picLocks noChangeAspect="1"/>
          </p:cNvPicPr>
          <p:nvPr/>
        </p:nvPicPr>
        <p:blipFill>
          <a:blip r:embed="rId2"/>
          <a:stretch>
            <a:fillRect/>
          </a:stretch>
        </p:blipFill>
        <p:spPr>
          <a:xfrm>
            <a:off x="6489713" y="1799260"/>
            <a:ext cx="4590686" cy="3066554"/>
          </a:xfrm>
          <a:prstGeom prst="rect">
            <a:avLst/>
          </a:prstGeom>
        </p:spPr>
      </p:pic>
      <p:sp>
        <p:nvSpPr>
          <p:cNvPr id="7" name="TextBox 6">
            <a:extLst>
              <a:ext uri="{FF2B5EF4-FFF2-40B4-BE49-F238E27FC236}">
                <a16:creationId xmlns:a16="http://schemas.microsoft.com/office/drawing/2014/main" id="{80EDA66C-1470-5FC6-2DC8-C5B2ADA9590A}"/>
              </a:ext>
            </a:extLst>
          </p:cNvPr>
          <p:cNvSpPr txBox="1"/>
          <p:nvPr/>
        </p:nvSpPr>
        <p:spPr>
          <a:xfrm>
            <a:off x="616728" y="1794961"/>
            <a:ext cx="4035483" cy="1569660"/>
          </a:xfrm>
          <a:prstGeom prst="rect">
            <a:avLst/>
          </a:prstGeom>
          <a:noFill/>
        </p:spPr>
        <p:txBody>
          <a:bodyPr wrap="square">
            <a:spAutoFit/>
          </a:bodyPr>
          <a:lstStyle>
            <a:defPPr>
              <a:defRPr lang="en-US"/>
            </a:defPPr>
            <a:lvl1pPr indent="0">
              <a:buFont typeface="Wingdings" panose="05000000000000000000" pitchFamily="2" charset="2"/>
              <a:buNone/>
              <a:defRPr sz="1600">
                <a:ea typeface="Tahoma" panose="020B0604030504040204" pitchFamily="34" charset="0"/>
                <a:cs typeface="Tahoma" panose="020B0604030504040204" pitchFamily="34" charset="0"/>
              </a:defRPr>
            </a:lvl1pPr>
          </a:lstStyle>
          <a:p>
            <a:r>
              <a:rPr lang="en-US"/>
              <a:t>SDMA is method which optimizes frequency spectrum use and lowers the expenses by using antenna directivity. </a:t>
            </a:r>
          </a:p>
          <a:p>
            <a:endParaRPr lang="hr-HR"/>
          </a:p>
          <a:p>
            <a:r>
              <a:rPr lang="en-US"/>
              <a:t>There is a possibility of using same frequency in more than one direction </a:t>
            </a:r>
          </a:p>
        </p:txBody>
      </p:sp>
    </p:spTree>
    <p:extLst>
      <p:ext uri="{BB962C8B-B14F-4D97-AF65-F5344CB8AC3E}">
        <p14:creationId xmlns:p14="http://schemas.microsoft.com/office/powerpoint/2010/main" val="3092783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F4A7F8-E15C-BC9B-A214-A40BBEFCF69B}"/>
              </a:ext>
            </a:extLst>
          </p:cNvPr>
          <p:cNvPicPr>
            <a:picLocks noChangeAspect="1"/>
          </p:cNvPicPr>
          <p:nvPr/>
        </p:nvPicPr>
        <p:blipFill>
          <a:blip r:embed="rId2"/>
          <a:stretch>
            <a:fillRect/>
          </a:stretch>
        </p:blipFill>
        <p:spPr>
          <a:xfrm>
            <a:off x="611199" y="1142726"/>
            <a:ext cx="10741046" cy="3949002"/>
          </a:xfrm>
          <a:prstGeom prst="rect">
            <a:avLst/>
          </a:prstGeom>
        </p:spPr>
      </p:pic>
    </p:spTree>
    <p:extLst>
      <p:ext uri="{BB962C8B-B14F-4D97-AF65-F5344CB8AC3E}">
        <p14:creationId xmlns:p14="http://schemas.microsoft.com/office/powerpoint/2010/main" val="33486524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a:solidFill>
                  <a:srgbClr val="000000"/>
                </a:solidFill>
                <a:latin typeface="Arial" panose="020B0604020202020204" pitchFamily="34" charset="0"/>
                <a:cs typeface="Arial" panose="020B0604020202020204" pitchFamily="34" charset="0"/>
              </a:rPr>
              <a:t>N</a:t>
            </a:r>
            <a:r>
              <a:rPr lang="hr-HR" i="0" u="none" strike="noStrike" baseline="0">
                <a:solidFill>
                  <a:srgbClr val="000000"/>
                </a:solidFill>
                <a:latin typeface="Arial" panose="020B0604020202020204" pitchFamily="34" charset="0"/>
                <a:cs typeface="Arial" panose="020B0604020202020204" pitchFamily="34" charset="0"/>
              </a:rPr>
              <a:t>ew technologies for HTS systems</a:t>
            </a:r>
            <a:endParaRPr lang="en-US">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C88BBCE5-2797-9BAE-719B-3EAFC647DE29}"/>
              </a:ext>
            </a:extLst>
          </p:cNvPr>
          <p:cNvPicPr>
            <a:picLocks noChangeAspect="1"/>
          </p:cNvPicPr>
          <p:nvPr/>
        </p:nvPicPr>
        <p:blipFill>
          <a:blip r:embed="rId2"/>
          <a:stretch>
            <a:fillRect/>
          </a:stretch>
        </p:blipFill>
        <p:spPr>
          <a:xfrm>
            <a:off x="626044" y="1800428"/>
            <a:ext cx="3505689" cy="1962424"/>
          </a:xfrm>
          <a:prstGeom prst="rect">
            <a:avLst/>
          </a:prstGeom>
        </p:spPr>
      </p:pic>
      <p:pic>
        <p:nvPicPr>
          <p:cNvPr id="9" name="Picture 8">
            <a:extLst>
              <a:ext uri="{FF2B5EF4-FFF2-40B4-BE49-F238E27FC236}">
                <a16:creationId xmlns:a16="http://schemas.microsoft.com/office/drawing/2014/main" id="{57C28C32-8A1D-74EF-E565-8C077BFF484B}"/>
              </a:ext>
            </a:extLst>
          </p:cNvPr>
          <p:cNvPicPr>
            <a:picLocks noChangeAspect="1"/>
          </p:cNvPicPr>
          <p:nvPr/>
        </p:nvPicPr>
        <p:blipFill>
          <a:blip r:embed="rId3"/>
          <a:stretch>
            <a:fillRect/>
          </a:stretch>
        </p:blipFill>
        <p:spPr>
          <a:xfrm>
            <a:off x="8118030" y="1796468"/>
            <a:ext cx="3477110" cy="3429479"/>
          </a:xfrm>
          <a:prstGeom prst="rect">
            <a:avLst/>
          </a:prstGeom>
        </p:spPr>
      </p:pic>
      <p:pic>
        <p:nvPicPr>
          <p:cNvPr id="3" name="Picture 2">
            <a:extLst>
              <a:ext uri="{FF2B5EF4-FFF2-40B4-BE49-F238E27FC236}">
                <a16:creationId xmlns:a16="http://schemas.microsoft.com/office/drawing/2014/main" id="{4D5C169D-8511-CA6F-D48A-92AD2048B81E}"/>
              </a:ext>
            </a:extLst>
          </p:cNvPr>
          <p:cNvPicPr>
            <a:picLocks noChangeAspect="1"/>
          </p:cNvPicPr>
          <p:nvPr/>
        </p:nvPicPr>
        <p:blipFill>
          <a:blip r:embed="rId4"/>
          <a:stretch>
            <a:fillRect/>
          </a:stretch>
        </p:blipFill>
        <p:spPr>
          <a:xfrm>
            <a:off x="4410590" y="1800428"/>
            <a:ext cx="3389670" cy="4255377"/>
          </a:xfrm>
          <a:prstGeom prst="rect">
            <a:avLst/>
          </a:prstGeom>
        </p:spPr>
      </p:pic>
    </p:spTree>
    <p:extLst>
      <p:ext uri="{BB962C8B-B14F-4D97-AF65-F5344CB8AC3E}">
        <p14:creationId xmlns:p14="http://schemas.microsoft.com/office/powerpoint/2010/main" val="27676564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Stolzl" panose="00000500000000000000" pitchFamily="50" charset="-18"/>
              </a:rPr>
              <a:t>Thank you</a:t>
            </a:r>
          </a:p>
        </p:txBody>
      </p:sp>
    </p:spTree>
    <p:extLst>
      <p:ext uri="{BB962C8B-B14F-4D97-AF65-F5344CB8AC3E}">
        <p14:creationId xmlns:p14="http://schemas.microsoft.com/office/powerpoint/2010/main" val="495636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926009-4C6E-B6BF-06F0-1D9C95C48E23}"/>
              </a:ext>
            </a:extLst>
          </p:cNvPr>
          <p:cNvPicPr>
            <a:picLocks noChangeAspect="1"/>
          </p:cNvPicPr>
          <p:nvPr/>
        </p:nvPicPr>
        <p:blipFill>
          <a:blip r:embed="rId2"/>
          <a:stretch>
            <a:fillRect/>
          </a:stretch>
        </p:blipFill>
        <p:spPr>
          <a:xfrm>
            <a:off x="1116778" y="1690890"/>
            <a:ext cx="9958444" cy="3476219"/>
          </a:xfrm>
          <a:prstGeom prst="rect">
            <a:avLst/>
          </a:prstGeom>
        </p:spPr>
      </p:pic>
    </p:spTree>
    <p:extLst>
      <p:ext uri="{BB962C8B-B14F-4D97-AF65-F5344CB8AC3E}">
        <p14:creationId xmlns:p14="http://schemas.microsoft.com/office/powerpoint/2010/main" val="1711900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71ACF9-542C-4997-0E93-91D6857F0C61}"/>
              </a:ext>
            </a:extLst>
          </p:cNvPr>
          <p:cNvPicPr>
            <a:picLocks noChangeAspect="1"/>
          </p:cNvPicPr>
          <p:nvPr/>
        </p:nvPicPr>
        <p:blipFill>
          <a:blip r:embed="rId2"/>
          <a:stretch>
            <a:fillRect/>
          </a:stretch>
        </p:blipFill>
        <p:spPr>
          <a:xfrm>
            <a:off x="6239434" y="977152"/>
            <a:ext cx="5836023" cy="2594193"/>
          </a:xfrm>
          <a:prstGeom prst="rect">
            <a:avLst/>
          </a:prstGeom>
        </p:spPr>
      </p:pic>
      <p:sp>
        <p:nvSpPr>
          <p:cNvPr id="5" name="TextBox 4">
            <a:extLst>
              <a:ext uri="{FF2B5EF4-FFF2-40B4-BE49-F238E27FC236}">
                <a16:creationId xmlns:a16="http://schemas.microsoft.com/office/drawing/2014/main" id="{A32595A2-C0FC-5872-5488-10A437FF759D}"/>
              </a:ext>
            </a:extLst>
          </p:cNvPr>
          <p:cNvSpPr txBox="1"/>
          <p:nvPr/>
        </p:nvSpPr>
        <p:spPr>
          <a:xfrm>
            <a:off x="116543" y="463566"/>
            <a:ext cx="6096000" cy="4801314"/>
          </a:xfrm>
          <a:prstGeom prst="rect">
            <a:avLst/>
          </a:prstGeom>
          <a:noFill/>
        </p:spPr>
        <p:txBody>
          <a:bodyPr wrap="square">
            <a:spAutoFit/>
          </a:bodyPr>
          <a:lstStyle/>
          <a:p>
            <a:r>
              <a:rPr lang="en-US" dirty="0" err="1"/>
              <a:t>Modulacija</a:t>
            </a:r>
            <a:r>
              <a:rPr lang="en-US" dirty="0"/>
              <a:t> je </a:t>
            </a:r>
            <a:r>
              <a:rPr lang="en-US" dirty="0" err="1"/>
              <a:t>postupak</a:t>
            </a:r>
            <a:r>
              <a:rPr lang="en-US" dirty="0"/>
              <a:t> </a:t>
            </a:r>
            <a:r>
              <a:rPr lang="en-US" dirty="0" err="1"/>
              <a:t>prilagođavanja</a:t>
            </a:r>
            <a:r>
              <a:rPr lang="en-US" dirty="0"/>
              <a:t> </a:t>
            </a:r>
            <a:r>
              <a:rPr lang="en-US" dirty="0" err="1"/>
              <a:t>informacije</a:t>
            </a:r>
            <a:r>
              <a:rPr lang="en-US" dirty="0"/>
              <a:t> u </a:t>
            </a:r>
            <a:r>
              <a:rPr lang="en-US" dirty="0" err="1"/>
              <a:t>oblik</a:t>
            </a:r>
            <a:r>
              <a:rPr lang="en-US" dirty="0"/>
              <a:t> </a:t>
            </a:r>
            <a:r>
              <a:rPr lang="en-US" dirty="0" err="1"/>
              <a:t>pogodan</a:t>
            </a:r>
            <a:r>
              <a:rPr lang="en-US" dirty="0"/>
              <a:t> za </a:t>
            </a:r>
            <a:r>
              <a:rPr lang="en-US" dirty="0" err="1"/>
              <a:t>prijenos</a:t>
            </a:r>
            <a:r>
              <a:rPr lang="en-US" dirty="0"/>
              <a:t> </a:t>
            </a:r>
            <a:r>
              <a:rPr lang="en-US" dirty="0" err="1"/>
              <a:t>komunikacijskim</a:t>
            </a:r>
            <a:r>
              <a:rPr lang="en-US" dirty="0"/>
              <a:t> </a:t>
            </a:r>
            <a:r>
              <a:rPr lang="en-US" dirty="0" err="1"/>
              <a:t>kanalom</a:t>
            </a:r>
            <a:endParaRPr lang="hr-HR" dirty="0"/>
          </a:p>
          <a:p>
            <a:endParaRPr lang="hr-HR" dirty="0"/>
          </a:p>
          <a:p>
            <a:r>
              <a:rPr lang="en-US" dirty="0" err="1"/>
              <a:t>Modulacijski</a:t>
            </a:r>
            <a:r>
              <a:rPr lang="en-US" dirty="0"/>
              <a:t> </a:t>
            </a:r>
            <a:r>
              <a:rPr lang="en-US" dirty="0" err="1"/>
              <a:t>postupci</a:t>
            </a:r>
            <a:r>
              <a:rPr lang="en-US" dirty="0"/>
              <a:t> koji se </a:t>
            </a:r>
            <a:r>
              <a:rPr lang="en-US" dirty="0" err="1"/>
              <a:t>koriste</a:t>
            </a:r>
            <a:r>
              <a:rPr lang="en-US" dirty="0"/>
              <a:t> u </a:t>
            </a:r>
            <a:r>
              <a:rPr lang="en-US" dirty="0" err="1"/>
              <a:t>digitalnim</a:t>
            </a:r>
            <a:r>
              <a:rPr lang="en-US" dirty="0"/>
              <a:t> </a:t>
            </a:r>
            <a:r>
              <a:rPr lang="en-US" dirty="0" err="1"/>
              <a:t>komunikacijskim</a:t>
            </a:r>
            <a:r>
              <a:rPr lang="en-US" dirty="0"/>
              <a:t> </a:t>
            </a:r>
            <a:r>
              <a:rPr lang="en-US" dirty="0" err="1"/>
              <a:t>sustavima</a:t>
            </a:r>
            <a:r>
              <a:rPr lang="en-US" dirty="0"/>
              <a:t> </a:t>
            </a:r>
            <a:r>
              <a:rPr lang="en-US" dirty="0" err="1"/>
              <a:t>ovise</a:t>
            </a:r>
            <a:r>
              <a:rPr lang="en-US" dirty="0"/>
              <a:t> o </a:t>
            </a:r>
            <a:r>
              <a:rPr lang="en-US" dirty="0" err="1"/>
              <a:t>parametru</a:t>
            </a:r>
            <a:r>
              <a:rPr lang="en-US" dirty="0"/>
              <a:t> koji se </a:t>
            </a:r>
            <a:r>
              <a:rPr lang="en-US" dirty="0" err="1"/>
              <a:t>modulira</a:t>
            </a:r>
            <a:r>
              <a:rPr lang="en-US" dirty="0"/>
              <a:t>. To </a:t>
            </a:r>
            <a:r>
              <a:rPr lang="en-US" dirty="0" err="1"/>
              <a:t>može</a:t>
            </a:r>
            <a:r>
              <a:rPr lang="en-US" dirty="0"/>
              <a:t> </a:t>
            </a:r>
            <a:r>
              <a:rPr lang="en-US" dirty="0" err="1"/>
              <a:t>biti</a:t>
            </a:r>
            <a:r>
              <a:rPr lang="en-US" dirty="0"/>
              <a:t> </a:t>
            </a:r>
            <a:r>
              <a:rPr lang="en-US" dirty="0" err="1"/>
              <a:t>amplituda</a:t>
            </a:r>
            <a:r>
              <a:rPr lang="en-US" dirty="0"/>
              <a:t>, </a:t>
            </a:r>
            <a:r>
              <a:rPr lang="en-US" dirty="0" err="1"/>
              <a:t>faza</a:t>
            </a:r>
            <a:r>
              <a:rPr lang="en-US" dirty="0"/>
              <a:t> </a:t>
            </a:r>
            <a:r>
              <a:rPr lang="en-US" dirty="0" err="1"/>
              <a:t>ili</a:t>
            </a:r>
            <a:r>
              <a:rPr lang="en-US" dirty="0"/>
              <a:t> </a:t>
            </a:r>
            <a:r>
              <a:rPr lang="en-US" dirty="0" err="1"/>
              <a:t>frekvencija</a:t>
            </a:r>
            <a:r>
              <a:rPr lang="en-US" dirty="0"/>
              <a:t>, </a:t>
            </a:r>
            <a:r>
              <a:rPr lang="en-US" dirty="0" err="1"/>
              <a:t>ali</a:t>
            </a:r>
            <a:r>
              <a:rPr lang="en-US" dirty="0"/>
              <a:t> </a:t>
            </a:r>
            <a:r>
              <a:rPr lang="en-US" dirty="0" err="1"/>
              <a:t>i</a:t>
            </a:r>
            <a:r>
              <a:rPr lang="en-US" dirty="0"/>
              <a:t> </a:t>
            </a:r>
            <a:r>
              <a:rPr lang="en-US" dirty="0" err="1"/>
              <a:t>dva</a:t>
            </a:r>
            <a:r>
              <a:rPr lang="en-US" dirty="0"/>
              <a:t> </a:t>
            </a:r>
            <a:r>
              <a:rPr lang="en-US" dirty="0" err="1"/>
              <a:t>ili</a:t>
            </a:r>
            <a:r>
              <a:rPr lang="en-US" dirty="0"/>
              <a:t> </a:t>
            </a:r>
            <a:r>
              <a:rPr lang="en-US" dirty="0" err="1"/>
              <a:t>sva</a:t>
            </a:r>
            <a:r>
              <a:rPr lang="en-US" dirty="0"/>
              <a:t> tri </a:t>
            </a:r>
            <a:r>
              <a:rPr lang="en-US" dirty="0" err="1"/>
              <a:t>parametra</a:t>
            </a:r>
            <a:r>
              <a:rPr lang="en-US" dirty="0"/>
              <a:t> </a:t>
            </a:r>
            <a:r>
              <a:rPr lang="en-US" dirty="0" err="1"/>
              <a:t>istodobno</a:t>
            </a:r>
            <a:r>
              <a:rPr lang="en-US" dirty="0"/>
              <a:t>. </a:t>
            </a:r>
            <a:endParaRPr lang="hr-HR" dirty="0"/>
          </a:p>
          <a:p>
            <a:endParaRPr lang="hr-HR" dirty="0"/>
          </a:p>
          <a:p>
            <a:r>
              <a:rPr lang="en-US" dirty="0"/>
              <a:t>U </a:t>
            </a:r>
            <a:r>
              <a:rPr lang="en-US" dirty="0" err="1"/>
              <a:t>procesu</a:t>
            </a:r>
            <a:r>
              <a:rPr lang="en-US" dirty="0"/>
              <a:t> </a:t>
            </a:r>
            <a:r>
              <a:rPr lang="en-US" dirty="0" err="1"/>
              <a:t>modulacije</a:t>
            </a:r>
            <a:r>
              <a:rPr lang="en-US" dirty="0"/>
              <a:t> </a:t>
            </a:r>
            <a:r>
              <a:rPr lang="en-US" dirty="0" err="1"/>
              <a:t>razlikujemo</a:t>
            </a:r>
            <a:r>
              <a:rPr lang="en-US" dirty="0"/>
              <a:t> </a:t>
            </a:r>
            <a:r>
              <a:rPr lang="en-US" dirty="0" err="1"/>
              <a:t>prijenosni</a:t>
            </a:r>
            <a:r>
              <a:rPr lang="en-US" dirty="0"/>
              <a:t> signal, </a:t>
            </a:r>
            <a:r>
              <a:rPr lang="en-US" dirty="0" err="1"/>
              <a:t>modulacijski</a:t>
            </a:r>
            <a:r>
              <a:rPr lang="en-US" dirty="0"/>
              <a:t> signal, </a:t>
            </a:r>
            <a:r>
              <a:rPr lang="en-US" dirty="0" err="1"/>
              <a:t>odnosno</a:t>
            </a:r>
            <a:r>
              <a:rPr lang="en-US" dirty="0"/>
              <a:t> signal </a:t>
            </a:r>
            <a:r>
              <a:rPr lang="en-US" dirty="0" err="1"/>
              <a:t>informacije</a:t>
            </a:r>
            <a:r>
              <a:rPr lang="en-US" dirty="0"/>
              <a:t> </a:t>
            </a:r>
            <a:r>
              <a:rPr lang="en-US" dirty="0" err="1"/>
              <a:t>te</a:t>
            </a:r>
            <a:r>
              <a:rPr lang="en-US" dirty="0"/>
              <a:t> </a:t>
            </a:r>
            <a:r>
              <a:rPr lang="en-US" dirty="0" err="1"/>
              <a:t>modulirani</a:t>
            </a:r>
            <a:r>
              <a:rPr lang="en-US" dirty="0"/>
              <a:t> signal. </a:t>
            </a:r>
            <a:r>
              <a:rPr lang="en-US" dirty="0" err="1"/>
              <a:t>Modulirani</a:t>
            </a:r>
            <a:r>
              <a:rPr lang="en-US" dirty="0"/>
              <a:t> signal </a:t>
            </a:r>
            <a:r>
              <a:rPr lang="en-US" dirty="0" err="1"/>
              <a:t>nastaje</a:t>
            </a:r>
            <a:r>
              <a:rPr lang="en-US" dirty="0"/>
              <a:t> </a:t>
            </a:r>
            <a:r>
              <a:rPr lang="en-US" dirty="0" err="1"/>
              <a:t>tako</a:t>
            </a:r>
            <a:r>
              <a:rPr lang="en-US" dirty="0"/>
              <a:t> da se u </a:t>
            </a:r>
            <a:r>
              <a:rPr lang="en-US" dirty="0" err="1"/>
              <a:t>ritmu</a:t>
            </a:r>
            <a:r>
              <a:rPr lang="en-US" dirty="0"/>
              <a:t> </a:t>
            </a:r>
            <a:r>
              <a:rPr lang="en-US" dirty="0" err="1"/>
              <a:t>promjene</a:t>
            </a:r>
            <a:r>
              <a:rPr lang="en-US" dirty="0"/>
              <a:t> </a:t>
            </a:r>
            <a:r>
              <a:rPr lang="en-US" dirty="0" err="1"/>
              <a:t>modulacijskog</a:t>
            </a:r>
            <a:r>
              <a:rPr lang="en-US" dirty="0"/>
              <a:t> </a:t>
            </a:r>
            <a:r>
              <a:rPr lang="en-US" dirty="0" err="1"/>
              <a:t>signala</a:t>
            </a:r>
            <a:r>
              <a:rPr lang="en-US" dirty="0"/>
              <a:t> </a:t>
            </a:r>
            <a:r>
              <a:rPr lang="en-US" dirty="0" err="1"/>
              <a:t>mijenja</a:t>
            </a:r>
            <a:r>
              <a:rPr lang="en-US" dirty="0"/>
              <a:t> </a:t>
            </a:r>
            <a:r>
              <a:rPr lang="en-US" dirty="0" err="1"/>
              <a:t>jedan</a:t>
            </a:r>
            <a:r>
              <a:rPr lang="en-US" dirty="0"/>
              <a:t> od </a:t>
            </a:r>
            <a:r>
              <a:rPr lang="en-US" dirty="0" err="1"/>
              <a:t>parametara</a:t>
            </a:r>
            <a:r>
              <a:rPr lang="en-US" dirty="0"/>
              <a:t> </a:t>
            </a:r>
            <a:r>
              <a:rPr lang="en-US" dirty="0" err="1"/>
              <a:t>prijenosnog</a:t>
            </a:r>
            <a:r>
              <a:rPr lang="en-US" dirty="0"/>
              <a:t> </a:t>
            </a:r>
            <a:r>
              <a:rPr lang="en-US" dirty="0" err="1"/>
              <a:t>signala</a:t>
            </a:r>
            <a:r>
              <a:rPr lang="en-US" dirty="0"/>
              <a:t>. </a:t>
            </a:r>
            <a:endParaRPr lang="hr-HR" dirty="0"/>
          </a:p>
          <a:p>
            <a:endParaRPr lang="hr-HR" dirty="0"/>
          </a:p>
          <a:p>
            <a:r>
              <a:rPr lang="en-US" dirty="0" err="1"/>
              <a:t>Proces</a:t>
            </a:r>
            <a:r>
              <a:rPr lang="en-US" dirty="0"/>
              <a:t> </a:t>
            </a:r>
            <a:r>
              <a:rPr lang="en-US" dirty="0" err="1"/>
              <a:t>vraćanja</a:t>
            </a:r>
            <a:r>
              <a:rPr lang="en-US" dirty="0"/>
              <a:t> </a:t>
            </a:r>
            <a:r>
              <a:rPr lang="en-US" dirty="0" err="1"/>
              <a:t>signala</a:t>
            </a:r>
            <a:r>
              <a:rPr lang="en-US" dirty="0"/>
              <a:t> u </a:t>
            </a:r>
            <a:r>
              <a:rPr lang="en-US" dirty="0" err="1"/>
              <a:t>izvorni</a:t>
            </a:r>
            <a:r>
              <a:rPr lang="en-US" dirty="0"/>
              <a:t> </a:t>
            </a:r>
            <a:r>
              <a:rPr lang="en-US" dirty="0" err="1"/>
              <a:t>oblik</a:t>
            </a:r>
            <a:r>
              <a:rPr lang="en-US" dirty="0"/>
              <a:t> </a:t>
            </a:r>
            <a:r>
              <a:rPr lang="en-US" dirty="0" err="1"/>
              <a:t>naziva</a:t>
            </a:r>
            <a:r>
              <a:rPr lang="en-US" dirty="0"/>
              <a:t> se </a:t>
            </a:r>
            <a:r>
              <a:rPr lang="en-US" dirty="0" err="1"/>
              <a:t>demodulacija</a:t>
            </a:r>
            <a:r>
              <a:rPr lang="en-US" dirty="0"/>
              <a:t> </a:t>
            </a:r>
            <a:r>
              <a:rPr lang="en-US" dirty="0" err="1"/>
              <a:t>i</a:t>
            </a:r>
            <a:r>
              <a:rPr lang="en-US" dirty="0"/>
              <a:t> </a:t>
            </a:r>
            <a:r>
              <a:rPr lang="en-US" dirty="0" err="1"/>
              <a:t>odvija</a:t>
            </a:r>
            <a:r>
              <a:rPr lang="en-US" dirty="0"/>
              <a:t> se </a:t>
            </a:r>
            <a:r>
              <a:rPr lang="en-US" dirty="0" err="1"/>
              <a:t>na</a:t>
            </a:r>
            <a:r>
              <a:rPr lang="en-US" dirty="0"/>
              <a:t> </a:t>
            </a:r>
            <a:r>
              <a:rPr lang="en-US" dirty="0" err="1"/>
              <a:t>prijemnoj</a:t>
            </a:r>
            <a:r>
              <a:rPr lang="en-US" dirty="0"/>
              <a:t> </a:t>
            </a:r>
            <a:r>
              <a:rPr lang="en-US" dirty="0" err="1"/>
              <a:t>strani</a:t>
            </a:r>
            <a:r>
              <a:rPr lang="en-US" dirty="0"/>
              <a:t>. Za </a:t>
            </a:r>
            <a:r>
              <a:rPr lang="en-US" dirty="0" err="1"/>
              <a:t>prijenosni</a:t>
            </a:r>
            <a:r>
              <a:rPr lang="en-US" dirty="0"/>
              <a:t> signal </a:t>
            </a:r>
            <a:r>
              <a:rPr lang="en-US" dirty="0" err="1"/>
              <a:t>najčešće</a:t>
            </a:r>
            <a:r>
              <a:rPr lang="en-US" dirty="0"/>
              <a:t> se </a:t>
            </a:r>
            <a:r>
              <a:rPr lang="en-US" dirty="0" err="1"/>
              <a:t>uzima</a:t>
            </a:r>
            <a:r>
              <a:rPr lang="en-US" dirty="0"/>
              <a:t> </a:t>
            </a:r>
            <a:r>
              <a:rPr lang="en-US" dirty="0" err="1"/>
              <a:t>sinusni</a:t>
            </a:r>
            <a:r>
              <a:rPr lang="en-US" dirty="0"/>
              <a:t> signal.</a:t>
            </a:r>
          </a:p>
        </p:txBody>
      </p:sp>
    </p:spTree>
    <p:extLst>
      <p:ext uri="{BB962C8B-B14F-4D97-AF65-F5344CB8AC3E}">
        <p14:creationId xmlns:p14="http://schemas.microsoft.com/office/powerpoint/2010/main" val="3262780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82CCD0-0A1C-A72E-3A4F-7C56E9A39A82}"/>
              </a:ext>
            </a:extLst>
          </p:cNvPr>
          <p:cNvPicPr>
            <a:picLocks noChangeAspect="1"/>
          </p:cNvPicPr>
          <p:nvPr/>
        </p:nvPicPr>
        <p:blipFill>
          <a:blip r:embed="rId2"/>
          <a:stretch>
            <a:fillRect/>
          </a:stretch>
        </p:blipFill>
        <p:spPr>
          <a:xfrm>
            <a:off x="992955" y="1465022"/>
            <a:ext cx="10206090" cy="3116308"/>
          </a:xfrm>
          <a:prstGeom prst="rect">
            <a:avLst/>
          </a:prstGeom>
        </p:spPr>
      </p:pic>
    </p:spTree>
    <p:extLst>
      <p:ext uri="{BB962C8B-B14F-4D97-AF65-F5344CB8AC3E}">
        <p14:creationId xmlns:p14="http://schemas.microsoft.com/office/powerpoint/2010/main" val="913100209"/>
      </p:ext>
    </p:extLst>
  </p:cSld>
  <p:clrMapOvr>
    <a:masterClrMapping/>
  </p:clrMapOvr>
</p:sld>
</file>

<file path=ppt/theme/theme1.xml><?xml version="1.0" encoding="utf-8"?>
<a:theme xmlns:a="http://schemas.openxmlformats.org/drawingml/2006/main" name="Office Theme">
  <a:themeElements>
    <a:clrScheme name="algebra">
      <a:dk1>
        <a:srgbClr val="000000"/>
      </a:dk1>
      <a:lt1>
        <a:srgbClr val="FFFFFF"/>
      </a:lt1>
      <a:dk2>
        <a:srgbClr val="FFFFFF"/>
      </a:dk2>
      <a:lt2>
        <a:srgbClr val="FFFFFF"/>
      </a:lt2>
      <a:accent1>
        <a:srgbClr val="CF41AD"/>
      </a:accent1>
      <a:accent2>
        <a:srgbClr val="F7921D"/>
      </a:accent2>
      <a:accent3>
        <a:srgbClr val="E5E5E5"/>
      </a:accent3>
      <a:accent4>
        <a:srgbClr val="B71373"/>
      </a:accent4>
      <a:accent5>
        <a:srgbClr val="FF8529"/>
      </a:accent5>
      <a:accent6>
        <a:srgbClr val="E83773"/>
      </a:accent6>
      <a:hlink>
        <a:srgbClr val="414141"/>
      </a:hlink>
      <a:folHlink>
        <a:srgbClr val="C1316E"/>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1376</TotalTime>
  <Words>2863</Words>
  <Application>Microsoft Office PowerPoint</Application>
  <PresentationFormat>Widescreen</PresentationFormat>
  <Paragraphs>266</Paragraphs>
  <Slides>61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61</vt:i4>
      </vt:variant>
    </vt:vector>
  </HeadingPairs>
  <TitlesOfParts>
    <vt:vector size="69" baseType="lpstr">
      <vt:lpstr>Stolzl</vt:lpstr>
      <vt:lpstr>Stolzl Book</vt:lpstr>
      <vt:lpstr>Calibri</vt:lpstr>
      <vt:lpstr>Stolzl Bold</vt:lpstr>
      <vt:lpstr>Tahoma</vt:lpstr>
      <vt:lpstr>Wingdings</vt:lpstr>
      <vt:lpstr>Arial</vt:lpstr>
      <vt:lpstr>Office Theme</vt:lpstr>
      <vt:lpstr>Satellite Communication Systems</vt:lpstr>
      <vt:lpstr>12 Satellite Signal Processing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Modulation and Coding</vt:lpstr>
      <vt:lpstr>Modulation</vt:lpstr>
      <vt:lpstr>Modulation</vt:lpstr>
      <vt:lpstr>Digital Modulation Types</vt:lpstr>
      <vt:lpstr>Digital Modulation</vt:lpstr>
      <vt:lpstr>Digital Modulation</vt:lpstr>
      <vt:lpstr>Digital Modulation</vt:lpstr>
      <vt:lpstr>QAM – Quadrature amplitude modulation</vt:lpstr>
      <vt:lpstr>Constant Envelope Digital Modulation Schemes</vt:lpstr>
      <vt:lpstr>Nonconstant Envelope Digital Modulation Schemes</vt:lpstr>
      <vt:lpstr>ISI – Interymbol interference</vt:lpstr>
      <vt:lpstr>ISI – Intersymbol interference</vt:lpstr>
      <vt:lpstr>Modulation spectral efficiency</vt:lpstr>
      <vt:lpstr>Coding</vt:lpstr>
      <vt:lpstr>Convolutional Coding</vt:lpstr>
      <vt:lpstr>FEC – Forward Error Correction </vt:lpstr>
      <vt:lpstr>FEC – Forward Error Correction </vt:lpstr>
      <vt:lpstr>FEC – Forward Error Correction </vt:lpstr>
      <vt:lpstr>BER – Bit Error Rate</vt:lpstr>
      <vt:lpstr>BER – Bit Error Rate</vt:lpstr>
      <vt:lpstr>Multiple Access  </vt:lpstr>
      <vt:lpstr>Multiple Transmission and access</vt:lpstr>
      <vt:lpstr>Multiple Transmission</vt:lpstr>
      <vt:lpstr>PowerPoint Presentation</vt:lpstr>
      <vt:lpstr>PowerPoint Presentation</vt:lpstr>
      <vt:lpstr>PowerPoint Presentation</vt:lpstr>
      <vt:lpstr>Multiple Transmission</vt:lpstr>
      <vt:lpstr>PowerPoint Presentation</vt:lpstr>
      <vt:lpstr>Multiple Transmission</vt:lpstr>
      <vt:lpstr>Multiple Transmission</vt:lpstr>
      <vt:lpstr>Multiple Transmission</vt:lpstr>
      <vt:lpstr>Multiple access</vt:lpstr>
      <vt:lpstr>FDMA</vt:lpstr>
      <vt:lpstr>FDMA</vt:lpstr>
      <vt:lpstr>TDMA</vt:lpstr>
      <vt:lpstr>TDMA</vt:lpstr>
      <vt:lpstr>FH – Frequency Hopping </vt:lpstr>
      <vt:lpstr> TH - Time Hopping  </vt:lpstr>
      <vt:lpstr>Space Division Multiple Access</vt:lpstr>
      <vt:lpstr>New technologies for HTS systems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zana mrsa</dc:creator>
  <cp:lastModifiedBy>Ivan Zupan</cp:lastModifiedBy>
  <cp:revision>4</cp:revision>
  <dcterms:created xsi:type="dcterms:W3CDTF">2018-01-24T13:33:55Z</dcterms:created>
  <dcterms:modified xsi:type="dcterms:W3CDTF">2025-01-21T17:10:47Z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cb69475-382c-4c7a-b21d-8ca64eeef1bd_Enabled">
    <vt:lpwstr>true</vt:lpwstr>
  </property>
  <property fmtid="{D5CDD505-2E9C-101B-9397-08002B2CF9AE}" pid="3" name="MSIP_Label_ecb69475-382c-4c7a-b21d-8ca64eeef1bd_SetDate">
    <vt:lpwstr>2024-05-25T11:17:07Z</vt:lpwstr>
  </property>
  <property fmtid="{D5CDD505-2E9C-101B-9397-08002B2CF9AE}" pid="4" name="MSIP_Label_ecb69475-382c-4c7a-b21d-8ca64eeef1bd_Method">
    <vt:lpwstr>Standard</vt:lpwstr>
  </property>
  <property fmtid="{D5CDD505-2E9C-101B-9397-08002B2CF9AE}" pid="5" name="MSIP_Label_ecb69475-382c-4c7a-b21d-8ca64eeef1bd_Name">
    <vt:lpwstr>Eviden For Internal Use - All Employees</vt:lpwstr>
  </property>
  <property fmtid="{D5CDD505-2E9C-101B-9397-08002B2CF9AE}" pid="6" name="MSIP_Label_ecb69475-382c-4c7a-b21d-8ca64eeef1bd_SiteId">
    <vt:lpwstr>7d1c7785-2d8a-437d-b842-1ed5d8fbe00a</vt:lpwstr>
  </property>
  <property fmtid="{D5CDD505-2E9C-101B-9397-08002B2CF9AE}" pid="7" name="MSIP_Label_ecb69475-382c-4c7a-b21d-8ca64eeef1bd_ActionId">
    <vt:lpwstr>209b597b-1915-4af7-abce-62f5a57f62de</vt:lpwstr>
  </property>
  <property fmtid="{D5CDD505-2E9C-101B-9397-08002B2CF9AE}" pid="8" name="MSIP_Label_ecb69475-382c-4c7a-b21d-8ca64eeef1bd_ContentBits">
    <vt:lpwstr>0</vt:lpwstr>
  </property>
</Properties>
</file>