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311" r:id="rId2"/>
    <p:sldId id="313" r:id="rId3"/>
    <p:sldId id="343" r:id="rId4"/>
    <p:sldId id="327" r:id="rId5"/>
    <p:sldId id="314" r:id="rId6"/>
    <p:sldId id="342" r:id="rId7"/>
    <p:sldId id="341" r:id="rId8"/>
    <p:sldId id="345" r:id="rId9"/>
    <p:sldId id="346" r:id="rId10"/>
    <p:sldId id="347" r:id="rId11"/>
    <p:sldId id="326" r:id="rId12"/>
    <p:sldId id="330" r:id="rId13"/>
    <p:sldId id="331" r:id="rId14"/>
    <p:sldId id="328" r:id="rId15"/>
    <p:sldId id="332" r:id="rId16"/>
    <p:sldId id="348" r:id="rId17"/>
    <p:sldId id="344" r:id="rId18"/>
    <p:sldId id="283" r:id="rId19"/>
    <p:sldId id="349" r:id="rId20"/>
    <p:sldId id="269" r:id="rId21"/>
    <p:sldId id="350" r:id="rId22"/>
    <p:sldId id="351" r:id="rId23"/>
    <p:sldId id="280" r:id="rId24"/>
    <p:sldId id="352" r:id="rId25"/>
    <p:sldId id="282" r:id="rId26"/>
    <p:sldId id="300" r:id="rId27"/>
    <p:sldId id="312" r:id="rId28"/>
  </p:sldIdLst>
  <p:sldSz cx="12192000" cy="6858000"/>
  <p:notesSz cx="6858000" cy="9144000"/>
  <p:embeddedFontLst>
    <p:embeddedFont>
      <p:font typeface="Stolzl" panose="020B0604020202020204" charset="0"/>
      <p:regular r:id="rId30"/>
    </p:embeddedFont>
    <p:embeddedFont>
      <p:font typeface="Stolzl Bold" panose="00000800000000000000" charset="0"/>
      <p:bold r:id="rId31"/>
    </p:embeddedFont>
    <p:embeddedFont>
      <p:font typeface="Stolzl Book" panose="00000500000000000000" charset="0"/>
      <p:regular r:id="rId32"/>
    </p:embeddedFont>
    <p:embeddedFont>
      <p:font typeface="Tahoma" panose="020B060403050404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7" autoAdjust="0"/>
  </p:normalViewPr>
  <p:slideViewPr>
    <p:cSldViewPr snapToGrid="0" showGuides="1">
      <p:cViewPr varScale="1">
        <p:scale>
          <a:sx n="88" d="100"/>
          <a:sy n="88" d="100"/>
        </p:scale>
        <p:origin x="4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42818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23</a:t>
            </a:fld>
            <a:endParaRPr lang="en-US"/>
          </a:p>
        </p:txBody>
      </p:sp>
    </p:spTree>
    <p:extLst>
      <p:ext uri="{BB962C8B-B14F-4D97-AF65-F5344CB8AC3E}">
        <p14:creationId xmlns:p14="http://schemas.microsoft.com/office/powerpoint/2010/main" val="181200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a:solidFill>
                  <a:schemeClr val="bg1"/>
                </a:solidFill>
                <a:latin typeface="Stolzl Bold" panose="00000800000000000000" pitchFamily="50" charset="-18"/>
              </a:rPr>
              <a:t>Glavni naslov</a:t>
            </a:r>
            <a:br>
              <a:rPr lang="hr-HR" sz="4800">
                <a:solidFill>
                  <a:schemeClr val="bg1"/>
                </a:solidFill>
                <a:latin typeface="Stolzl Bold" panose="00000800000000000000" pitchFamily="50" charset="-18"/>
              </a:rPr>
            </a:br>
            <a:r>
              <a:rPr lang="hr-HR" sz="480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geeksforgeeks.org/electronics-engineering/what-is-demodulation/" TargetMode="External"/><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rticle.murata.com/en-global/article/multiplexing-and-multiple-access-1" TargetMode="Externa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article.murata.com/en-global/article/multiplexing-and-multiple-access-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rticle.murata.com/en-global/article/multiplexing-and-multiple-access-1"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mdpi.com/2076-3417/10/2/52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iis.fraunhofer.de/en/ff/kom/satkom/hts/beam-hopping.html"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79D-08B6-637C-98A7-DD844B65D5F4}"/>
              </a:ext>
            </a:extLst>
          </p:cNvPr>
          <p:cNvSpPr>
            <a:spLocks noGrp="1"/>
          </p:cNvSpPr>
          <p:nvPr>
            <p:ph type="title"/>
          </p:nvPr>
        </p:nvSpPr>
        <p:spPr/>
        <p:txBody>
          <a:bodyPr>
            <a:normAutofit fontScale="90000"/>
          </a:bodyPr>
          <a:lstStyle/>
          <a:p>
            <a:r>
              <a:rPr lang="en-US"/>
              <a:t>Satellite Communication Systems</a:t>
            </a:r>
          </a:p>
        </p:txBody>
      </p:sp>
    </p:spTree>
    <p:extLst>
      <p:ext uri="{BB962C8B-B14F-4D97-AF65-F5344CB8AC3E}">
        <p14:creationId xmlns:p14="http://schemas.microsoft.com/office/powerpoint/2010/main" val="28762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7EE-DC8C-CEE8-E445-719FC953B37F}"/>
              </a:ext>
            </a:extLst>
          </p:cNvPr>
          <p:cNvSpPr>
            <a:spLocks noGrp="1"/>
          </p:cNvSpPr>
          <p:nvPr>
            <p:ph type="title"/>
          </p:nvPr>
        </p:nvSpPr>
        <p:spPr/>
        <p:txBody>
          <a:bodyPr/>
          <a:lstStyle/>
          <a:p>
            <a:r>
              <a:rPr lang="en-US" dirty="0"/>
              <a:t>Phase modulation</a:t>
            </a:r>
          </a:p>
        </p:txBody>
      </p:sp>
      <p:sp>
        <p:nvSpPr>
          <p:cNvPr id="3" name="TextBox 2">
            <a:extLst>
              <a:ext uri="{FF2B5EF4-FFF2-40B4-BE49-F238E27FC236}">
                <a16:creationId xmlns:a16="http://schemas.microsoft.com/office/drawing/2014/main" id="{EC6C7592-CDEC-517C-BBF4-692739929875}"/>
              </a:ext>
            </a:extLst>
          </p:cNvPr>
          <p:cNvSpPr txBox="1"/>
          <p:nvPr/>
        </p:nvSpPr>
        <p:spPr>
          <a:xfrm>
            <a:off x="6096000" y="1799168"/>
            <a:ext cx="5486400" cy="2645832"/>
          </a:xfrm>
          <a:prstGeom prst="rect">
            <a:avLst/>
          </a:prstGeom>
          <a:noFill/>
        </p:spPr>
        <p:txBody>
          <a:bodyPr wrap="square">
            <a:noAutofit/>
          </a:bodyPr>
          <a:lstStyle/>
          <a:p>
            <a:r>
              <a:rPr lang="en-US" sz="1200" dirty="0">
                <a:solidFill>
                  <a:srgbClr val="000000"/>
                </a:solidFill>
              </a:rPr>
              <a:t>Phase Modulation: Here, the phase shift of the carrier is varied according to the amplitude of carrier wave. When we apply phase modulation it leads to change in frequency too.</a:t>
            </a:r>
            <a:endParaRPr lang="en-US" sz="1200" dirty="0"/>
          </a:p>
        </p:txBody>
      </p:sp>
      <p:pic>
        <p:nvPicPr>
          <p:cNvPr id="2050" name="Picture 2" descr="Phase modulation">
            <a:extLst>
              <a:ext uri="{FF2B5EF4-FFF2-40B4-BE49-F238E27FC236}">
                <a16:creationId xmlns:a16="http://schemas.microsoft.com/office/drawing/2014/main" id="{E3F49F23-541B-D0B3-E9F2-F3727F684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479"/>
          <a:stretch/>
        </p:blipFill>
        <p:spPr bwMode="auto">
          <a:xfrm>
            <a:off x="619760" y="1795358"/>
            <a:ext cx="5238750" cy="361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FAA91-18C0-9C89-469C-A8A41EB65822}"/>
              </a:ext>
            </a:extLst>
          </p:cNvPr>
          <p:cNvPicPr>
            <a:picLocks noChangeAspect="1"/>
          </p:cNvPicPr>
          <p:nvPr/>
        </p:nvPicPr>
        <p:blipFill>
          <a:blip r:embed="rId2"/>
          <a:stretch>
            <a:fillRect/>
          </a:stretch>
        </p:blipFill>
        <p:spPr>
          <a:xfrm>
            <a:off x="2055218" y="1791910"/>
            <a:ext cx="8086531" cy="4456995"/>
          </a:xfrm>
          <a:prstGeom prst="rect">
            <a:avLst/>
          </a:prstGeom>
        </p:spPr>
      </p:pic>
      <p:sp>
        <p:nvSpPr>
          <p:cNvPr id="2" name="Title 1">
            <a:extLst>
              <a:ext uri="{FF2B5EF4-FFF2-40B4-BE49-F238E27FC236}">
                <a16:creationId xmlns:a16="http://schemas.microsoft.com/office/drawing/2014/main" id="{2E42E20F-4C6A-FD1F-D2EA-168CE161DA35}"/>
              </a:ext>
            </a:extLst>
          </p:cNvPr>
          <p:cNvSpPr>
            <a:spLocks noGrp="1"/>
          </p:cNvSpPr>
          <p:nvPr>
            <p:ph type="title"/>
          </p:nvPr>
        </p:nvSpPr>
        <p:spPr/>
        <p:txBody>
          <a:bodyPr/>
          <a:lstStyle/>
          <a:p>
            <a:r>
              <a:rPr lang="en-US" dirty="0"/>
              <a:t>Amplitude shift keying (ASK) is a digital modulation technique that represents digital data by varying the amplitude of a carrier wave </a:t>
            </a:r>
          </a:p>
        </p:txBody>
      </p:sp>
    </p:spTree>
    <p:extLst>
      <p:ext uri="{BB962C8B-B14F-4D97-AF65-F5344CB8AC3E}">
        <p14:creationId xmlns:p14="http://schemas.microsoft.com/office/powerpoint/2010/main" val="286127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472D1-21B9-760B-7840-82008F9FA563}"/>
              </a:ext>
            </a:extLst>
          </p:cNvPr>
          <p:cNvPicPr>
            <a:picLocks noChangeAspect="1"/>
          </p:cNvPicPr>
          <p:nvPr/>
        </p:nvPicPr>
        <p:blipFill>
          <a:blip r:embed="rId2"/>
          <a:stretch>
            <a:fillRect/>
          </a:stretch>
        </p:blipFill>
        <p:spPr>
          <a:xfrm>
            <a:off x="2105458" y="1790700"/>
            <a:ext cx="7991165" cy="4457700"/>
          </a:xfrm>
          <a:prstGeom prst="rect">
            <a:avLst/>
          </a:prstGeom>
        </p:spPr>
      </p:pic>
      <p:sp>
        <p:nvSpPr>
          <p:cNvPr id="2" name="Title 1">
            <a:extLst>
              <a:ext uri="{FF2B5EF4-FFF2-40B4-BE49-F238E27FC236}">
                <a16:creationId xmlns:a16="http://schemas.microsoft.com/office/drawing/2014/main" id="{558B90DD-3CA5-600E-BFAC-94A3AC2AC994}"/>
              </a:ext>
            </a:extLst>
          </p:cNvPr>
          <p:cNvSpPr>
            <a:spLocks noGrp="1"/>
          </p:cNvSpPr>
          <p:nvPr>
            <p:ph type="title"/>
          </p:nvPr>
        </p:nvSpPr>
        <p:spPr/>
        <p:txBody>
          <a:bodyPr/>
          <a:lstStyle/>
          <a:p>
            <a:r>
              <a:rPr lang="en-US" dirty="0"/>
              <a:t>Frequency shift keying (FSK) is a digital modulation technique that encodes data by varying the frequency of a carrier signal</a:t>
            </a:r>
          </a:p>
        </p:txBody>
      </p:sp>
    </p:spTree>
    <p:extLst>
      <p:ext uri="{BB962C8B-B14F-4D97-AF65-F5344CB8AC3E}">
        <p14:creationId xmlns:p14="http://schemas.microsoft.com/office/powerpoint/2010/main" val="127459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ECCA62-DC04-3E63-F7F8-6ADE17CB96D1}"/>
              </a:ext>
            </a:extLst>
          </p:cNvPr>
          <p:cNvPicPr>
            <a:picLocks noChangeAspect="1"/>
          </p:cNvPicPr>
          <p:nvPr/>
        </p:nvPicPr>
        <p:blipFill>
          <a:blip r:embed="rId2"/>
          <a:stretch>
            <a:fillRect/>
          </a:stretch>
        </p:blipFill>
        <p:spPr>
          <a:xfrm>
            <a:off x="2133599" y="1811020"/>
            <a:ext cx="7925837" cy="4420538"/>
          </a:xfrm>
          <a:prstGeom prst="rect">
            <a:avLst/>
          </a:prstGeom>
        </p:spPr>
      </p:pic>
      <p:sp>
        <p:nvSpPr>
          <p:cNvPr id="2" name="Title 1">
            <a:extLst>
              <a:ext uri="{FF2B5EF4-FFF2-40B4-BE49-F238E27FC236}">
                <a16:creationId xmlns:a16="http://schemas.microsoft.com/office/drawing/2014/main" id="{1F99E2B8-8EE8-E5E0-828D-A81F11F94AAA}"/>
              </a:ext>
            </a:extLst>
          </p:cNvPr>
          <p:cNvSpPr>
            <a:spLocks noGrp="1"/>
          </p:cNvSpPr>
          <p:nvPr>
            <p:ph type="title"/>
          </p:nvPr>
        </p:nvSpPr>
        <p:spPr/>
        <p:txBody>
          <a:bodyPr/>
          <a:lstStyle/>
          <a:p>
            <a:r>
              <a:rPr lang="en-US" dirty="0"/>
              <a:t>In Binary phase-shift keying, the carrier signal undergoes a 180-degree phase shift to represent a binary 0, while no phase shift represents a binary 1</a:t>
            </a:r>
          </a:p>
        </p:txBody>
      </p:sp>
    </p:spTree>
    <p:extLst>
      <p:ext uri="{BB962C8B-B14F-4D97-AF65-F5344CB8AC3E}">
        <p14:creationId xmlns:p14="http://schemas.microsoft.com/office/powerpoint/2010/main" val="112250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28742-6DA1-7962-C89B-1D457C88515E}"/>
              </a:ext>
            </a:extLst>
          </p:cNvPr>
          <p:cNvPicPr>
            <a:picLocks noChangeAspect="1"/>
          </p:cNvPicPr>
          <p:nvPr/>
        </p:nvPicPr>
        <p:blipFill>
          <a:blip r:embed="rId2"/>
          <a:stretch>
            <a:fillRect/>
          </a:stretch>
        </p:blipFill>
        <p:spPr>
          <a:xfrm>
            <a:off x="2125531" y="1799408"/>
            <a:ext cx="7952570" cy="4448991"/>
          </a:xfrm>
          <a:prstGeom prst="rect">
            <a:avLst/>
          </a:prstGeom>
        </p:spPr>
      </p:pic>
      <p:sp>
        <p:nvSpPr>
          <p:cNvPr id="2" name="Title 1">
            <a:extLst>
              <a:ext uri="{FF2B5EF4-FFF2-40B4-BE49-F238E27FC236}">
                <a16:creationId xmlns:a16="http://schemas.microsoft.com/office/drawing/2014/main" id="{DA4F5E84-FB1D-4CA6-94D9-3FBA1C68E175}"/>
              </a:ext>
            </a:extLst>
          </p:cNvPr>
          <p:cNvSpPr>
            <a:spLocks noGrp="1"/>
          </p:cNvSpPr>
          <p:nvPr>
            <p:ph type="title"/>
          </p:nvPr>
        </p:nvSpPr>
        <p:spPr/>
        <p:txBody>
          <a:bodyPr/>
          <a:lstStyle/>
          <a:p>
            <a:r>
              <a:rPr lang="en-US" dirty="0"/>
              <a:t>In Differential phase-shift keying, the phase of the modulated signal is shifted relative to the previous signal element</a:t>
            </a:r>
          </a:p>
        </p:txBody>
      </p:sp>
    </p:spTree>
    <p:extLst>
      <p:ext uri="{BB962C8B-B14F-4D97-AF65-F5344CB8AC3E}">
        <p14:creationId xmlns:p14="http://schemas.microsoft.com/office/powerpoint/2010/main" val="185937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39D31-F487-6DE3-AF9F-158C406DF9DD}"/>
              </a:ext>
            </a:extLst>
          </p:cNvPr>
          <p:cNvPicPr>
            <a:picLocks noChangeAspect="1"/>
          </p:cNvPicPr>
          <p:nvPr/>
        </p:nvPicPr>
        <p:blipFill>
          <a:blip r:embed="rId2"/>
          <a:stretch>
            <a:fillRect/>
          </a:stretch>
        </p:blipFill>
        <p:spPr>
          <a:xfrm>
            <a:off x="2098761" y="1802265"/>
            <a:ext cx="7996823" cy="4446135"/>
          </a:xfrm>
          <a:prstGeom prst="rect">
            <a:avLst/>
          </a:prstGeom>
        </p:spPr>
      </p:pic>
      <p:sp>
        <p:nvSpPr>
          <p:cNvPr id="2" name="Title 1">
            <a:extLst>
              <a:ext uri="{FF2B5EF4-FFF2-40B4-BE49-F238E27FC236}">
                <a16:creationId xmlns:a16="http://schemas.microsoft.com/office/drawing/2014/main" id="{751BB015-B08F-7FE5-FB31-DE8B1706D524}"/>
              </a:ext>
            </a:extLst>
          </p:cNvPr>
          <p:cNvSpPr>
            <a:spLocks noGrp="1"/>
          </p:cNvSpPr>
          <p:nvPr>
            <p:ph type="title"/>
          </p:nvPr>
        </p:nvSpPr>
        <p:spPr/>
        <p:txBody>
          <a:bodyPr>
            <a:normAutofit fontScale="90000"/>
          </a:bodyPr>
          <a:lstStyle/>
          <a:p>
            <a:r>
              <a:rPr lang="en-US" dirty="0"/>
              <a:t>Quadrature phase-shift </a:t>
            </a:r>
            <a:r>
              <a:rPr lang="en-US" dirty="0" err="1"/>
              <a:t>keyingis</a:t>
            </a:r>
            <a:r>
              <a:rPr lang="en-US" dirty="0"/>
              <a:t> a digital modulation technique that encodes data by shifting the phase of a carrier wave among four distinct values, allowing two bits to be transmitted per symbol</a:t>
            </a:r>
          </a:p>
        </p:txBody>
      </p:sp>
    </p:spTree>
    <p:extLst>
      <p:ext uri="{BB962C8B-B14F-4D97-AF65-F5344CB8AC3E}">
        <p14:creationId xmlns:p14="http://schemas.microsoft.com/office/powerpoint/2010/main" val="46870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9F38-A778-7D82-6F39-F3ECD151997A}"/>
              </a:ext>
            </a:extLst>
          </p:cNvPr>
          <p:cNvSpPr>
            <a:spLocks noGrp="1"/>
          </p:cNvSpPr>
          <p:nvPr>
            <p:ph type="title"/>
          </p:nvPr>
        </p:nvSpPr>
        <p:spPr/>
        <p:txBody>
          <a:bodyPr/>
          <a:lstStyle/>
          <a:p>
            <a:r>
              <a:rPr lang="en-US" dirty="0"/>
              <a:t>The Demodulation is the process of extracting the original information from a modulated carrier wave</a:t>
            </a:r>
          </a:p>
        </p:txBody>
      </p:sp>
      <p:pic>
        <p:nvPicPr>
          <p:cNvPr id="3" name="Picture 2">
            <a:extLst>
              <a:ext uri="{FF2B5EF4-FFF2-40B4-BE49-F238E27FC236}">
                <a16:creationId xmlns:a16="http://schemas.microsoft.com/office/drawing/2014/main" id="{C0A0049E-3F2E-CF18-E68A-24DA85644421}"/>
              </a:ext>
            </a:extLst>
          </p:cNvPr>
          <p:cNvPicPr>
            <a:picLocks noChangeAspect="1"/>
          </p:cNvPicPr>
          <p:nvPr/>
        </p:nvPicPr>
        <p:blipFill>
          <a:blip r:embed="rId2"/>
          <a:stretch>
            <a:fillRect/>
          </a:stretch>
        </p:blipFill>
        <p:spPr>
          <a:xfrm>
            <a:off x="679030" y="3961029"/>
            <a:ext cx="5344160" cy="2251228"/>
          </a:xfrm>
          <a:prstGeom prst="rect">
            <a:avLst/>
          </a:prstGeom>
        </p:spPr>
      </p:pic>
      <p:sp>
        <p:nvSpPr>
          <p:cNvPr id="4" name="TextBox 3">
            <a:extLst>
              <a:ext uri="{FF2B5EF4-FFF2-40B4-BE49-F238E27FC236}">
                <a16:creationId xmlns:a16="http://schemas.microsoft.com/office/drawing/2014/main" id="{075C2C96-ABD2-B181-B6F7-0D546F604D2D}"/>
              </a:ext>
            </a:extLst>
          </p:cNvPr>
          <p:cNvSpPr txBox="1"/>
          <p:nvPr/>
        </p:nvSpPr>
        <p:spPr>
          <a:xfrm>
            <a:off x="677336" y="5908724"/>
            <a:ext cx="3708400" cy="280413"/>
          </a:xfrm>
          <a:prstGeom prst="rect">
            <a:avLst/>
          </a:prstGeom>
          <a:noFill/>
        </p:spPr>
        <p:txBody>
          <a:bodyPr wrap="square">
            <a:noAutofit/>
          </a:bodyPr>
          <a:lstStyle/>
          <a:p>
            <a:r>
              <a:rPr lang="en-US" sz="1000" dirty="0">
                <a:solidFill>
                  <a:srgbClr val="000000"/>
                </a:solidFill>
              </a:rPr>
              <a:t>Source </a:t>
            </a:r>
            <a:r>
              <a:rPr lang="en-US" sz="1000" dirty="0">
                <a:hlinkClick r:id="rId3"/>
              </a:rPr>
              <a:t>What is Demodulation ? - </a:t>
            </a:r>
            <a:r>
              <a:rPr lang="en-US" sz="1000" dirty="0" err="1">
                <a:hlinkClick r:id="rId3"/>
              </a:rPr>
              <a:t>GeeksforGeeks</a:t>
            </a:r>
            <a:endParaRPr lang="en-US" sz="1000" dirty="0"/>
          </a:p>
        </p:txBody>
      </p:sp>
      <p:sp>
        <p:nvSpPr>
          <p:cNvPr id="5" name="TextBox 4">
            <a:extLst>
              <a:ext uri="{FF2B5EF4-FFF2-40B4-BE49-F238E27FC236}">
                <a16:creationId xmlns:a16="http://schemas.microsoft.com/office/drawing/2014/main" id="{5107630C-48BF-F6F5-9898-D2155BDA5AB3}"/>
              </a:ext>
            </a:extLst>
          </p:cNvPr>
          <p:cNvSpPr txBox="1"/>
          <p:nvPr/>
        </p:nvSpPr>
        <p:spPr>
          <a:xfrm>
            <a:off x="6096000" y="1799168"/>
            <a:ext cx="5486400" cy="2645832"/>
          </a:xfrm>
          <a:prstGeom prst="rect">
            <a:avLst/>
          </a:prstGeom>
          <a:noFill/>
        </p:spPr>
        <p:txBody>
          <a:bodyPr wrap="square">
            <a:noAutofit/>
          </a:bodyPr>
          <a:lstStyle/>
          <a:p>
            <a:r>
              <a:rPr lang="en-US" sz="1200" dirty="0">
                <a:solidFill>
                  <a:srgbClr val="000000"/>
                </a:solidFill>
              </a:rPr>
              <a:t> It is an important function used in the communication systems which allows the recovery of transmitted data at the receiver end.</a:t>
            </a:r>
          </a:p>
          <a:p>
            <a:r>
              <a:rPr lang="en-US" sz="1200" dirty="0"/>
              <a:t>Demodulation is the technique to recover the original signal from the modulated signal. The demodulation is done with the help of a demodulator. A demodulator will convert the carrier variation of amplitude, frequency, or phase back to the message signal. There are three different types of demodulators for converting the AM (amplitude modulation), FM (frequency modulation), and PM (phase modulation) modulation schemes.</a:t>
            </a:r>
          </a:p>
          <a:p>
            <a:r>
              <a:rPr lang="en-US" sz="1200" dirty="0"/>
              <a:t>The Demodulation is important as the it ensure that the transmitted audio signals can be correctly received and processed. Demodulation is the process of recovering the original signal from the modulated signal. It allows the separation of the audio frequency from the higher frequency carrier which makes the signal audible and usable to the human listener and compatible with standard audio playback devices. Without using the demodulation the information carried by the high-frequency carrier waves would remain inaccessible.</a:t>
            </a:r>
          </a:p>
        </p:txBody>
      </p:sp>
      <p:pic>
        <p:nvPicPr>
          <p:cNvPr id="6" name="Picture 5">
            <a:extLst>
              <a:ext uri="{FF2B5EF4-FFF2-40B4-BE49-F238E27FC236}">
                <a16:creationId xmlns:a16="http://schemas.microsoft.com/office/drawing/2014/main" id="{E79A10B0-3372-6BE6-5BB8-7282D76F90CE}"/>
              </a:ext>
            </a:extLst>
          </p:cNvPr>
          <p:cNvPicPr>
            <a:picLocks noChangeAspect="1"/>
          </p:cNvPicPr>
          <p:nvPr/>
        </p:nvPicPr>
        <p:blipFill>
          <a:blip r:embed="rId4" cstate="print">
            <a:extLst>
              <a:ext uri="{28A0092B-C50C-407E-A947-70E740481C1C}">
                <a14:useLocalDpi xmlns:a14="http://schemas.microsoft.com/office/drawing/2010/main"/>
              </a:ext>
            </a:extLst>
          </a:blip>
          <a:srcRect t="4543"/>
          <a:stretch/>
        </p:blipFill>
        <p:spPr>
          <a:xfrm>
            <a:off x="682412" y="2047530"/>
            <a:ext cx="5340778" cy="1556657"/>
          </a:xfrm>
          <a:prstGeom prst="rect">
            <a:avLst/>
          </a:prstGeom>
        </p:spPr>
      </p:pic>
    </p:spTree>
    <p:extLst>
      <p:ext uri="{BB962C8B-B14F-4D97-AF65-F5344CB8AC3E}">
        <p14:creationId xmlns:p14="http://schemas.microsoft.com/office/powerpoint/2010/main" val="155223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49F8-3628-B3CC-D127-0D29DFD454EF}"/>
              </a:ext>
            </a:extLst>
          </p:cNvPr>
          <p:cNvSpPr>
            <a:spLocks noGrp="1"/>
          </p:cNvSpPr>
          <p:nvPr>
            <p:ph type="title"/>
          </p:nvPr>
        </p:nvSpPr>
        <p:spPr/>
        <p:txBody>
          <a:bodyPr/>
          <a:lstStyle/>
          <a:p>
            <a:r>
              <a:rPr lang="en-US" dirty="0"/>
              <a:t>Difference Between Modulation and Demodulation</a:t>
            </a:r>
          </a:p>
        </p:txBody>
      </p:sp>
      <p:graphicFrame>
        <p:nvGraphicFramePr>
          <p:cNvPr id="3" name="Table 2">
            <a:extLst>
              <a:ext uri="{FF2B5EF4-FFF2-40B4-BE49-F238E27FC236}">
                <a16:creationId xmlns:a16="http://schemas.microsoft.com/office/drawing/2014/main" id="{FDA26243-CD4B-8E24-0337-851520871E8B}"/>
              </a:ext>
            </a:extLst>
          </p:cNvPr>
          <p:cNvGraphicFramePr>
            <a:graphicFrameLocks noGrp="1"/>
          </p:cNvGraphicFramePr>
          <p:nvPr>
            <p:extLst>
              <p:ext uri="{D42A27DB-BD31-4B8C-83A1-F6EECF244321}">
                <p14:modId xmlns:p14="http://schemas.microsoft.com/office/powerpoint/2010/main" val="183352908"/>
              </p:ext>
            </p:extLst>
          </p:nvPr>
        </p:nvGraphicFramePr>
        <p:xfrm>
          <a:off x="609600" y="1788097"/>
          <a:ext cx="10972800" cy="4358658"/>
        </p:xfrm>
        <a:graphic>
          <a:graphicData uri="http://schemas.openxmlformats.org/drawingml/2006/table">
            <a:tbl>
              <a:tblPr/>
              <a:tblGrid>
                <a:gridCol w="5486400">
                  <a:extLst>
                    <a:ext uri="{9D8B030D-6E8A-4147-A177-3AD203B41FA5}">
                      <a16:colId xmlns:a16="http://schemas.microsoft.com/office/drawing/2014/main" val="1287980872"/>
                    </a:ext>
                  </a:extLst>
                </a:gridCol>
                <a:gridCol w="5486400">
                  <a:extLst>
                    <a:ext uri="{9D8B030D-6E8A-4147-A177-3AD203B41FA5}">
                      <a16:colId xmlns:a16="http://schemas.microsoft.com/office/drawing/2014/main" val="2939499247"/>
                    </a:ext>
                  </a:extLst>
                </a:gridCol>
              </a:tblGrid>
              <a:tr h="300957">
                <a:tc>
                  <a:txBody>
                    <a:bodyPr/>
                    <a:lstStyle/>
                    <a:p>
                      <a:pPr algn="ctr" rtl="0" fontAlgn="base">
                        <a:spcAft>
                          <a:spcPts val="750"/>
                        </a:spcAft>
                        <a:buNone/>
                      </a:pPr>
                      <a:r>
                        <a:rPr lang="en-US" sz="1200" b="1" dirty="0">
                          <a:solidFill>
                            <a:schemeClr val="bg1"/>
                          </a:solidFill>
                          <a:effectLst/>
                        </a:rPr>
                        <a:t>Modulation</a:t>
                      </a:r>
                    </a:p>
                  </a:txBody>
                  <a:tcPr marL="31350" marR="31350" marT="62699" marB="6269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00B0F0"/>
                    </a:solidFill>
                  </a:tcPr>
                </a:tc>
                <a:tc>
                  <a:txBody>
                    <a:bodyPr/>
                    <a:lstStyle/>
                    <a:p>
                      <a:pPr algn="ctr" rtl="0" fontAlgn="base">
                        <a:spcAft>
                          <a:spcPts val="750"/>
                        </a:spcAft>
                        <a:buNone/>
                      </a:pPr>
                      <a:r>
                        <a:rPr lang="en-US" sz="1200" b="1" dirty="0">
                          <a:solidFill>
                            <a:schemeClr val="bg1"/>
                          </a:solidFill>
                          <a:effectLst/>
                        </a:rPr>
                        <a:t>Demodulation</a:t>
                      </a:r>
                    </a:p>
                  </a:txBody>
                  <a:tcPr marL="62699" marR="62699" marT="62699" marB="6269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00B0F0"/>
                    </a:solidFill>
                  </a:tcPr>
                </a:tc>
                <a:extLst>
                  <a:ext uri="{0D108BD9-81ED-4DB2-BD59-A6C34878D82A}">
                    <a16:rowId xmlns:a16="http://schemas.microsoft.com/office/drawing/2014/main" val="884374296"/>
                  </a:ext>
                </a:extLst>
              </a:tr>
              <a:tr h="802552">
                <a:tc>
                  <a:txBody>
                    <a:bodyPr/>
                    <a:lstStyle/>
                    <a:p>
                      <a:pPr algn="just" rtl="0" fontAlgn="base">
                        <a:spcAft>
                          <a:spcPts val="750"/>
                        </a:spcAft>
                        <a:buNone/>
                      </a:pPr>
                      <a:r>
                        <a:rPr lang="en-US" sz="1200" b="0" dirty="0">
                          <a:effectLst/>
                        </a:rPr>
                        <a:t>It is the process where properties of the carrier signal like amplitude, frequency, or phase change according to the </a:t>
                      </a:r>
                      <a:r>
                        <a:rPr lang="en-US" sz="1200" b="0" u="sng" dirty="0">
                          <a:solidFill>
                            <a:srgbClr val="357960"/>
                          </a:solidFill>
                          <a:effectLst/>
                        </a:rPr>
                        <a:t>baseband </a:t>
                      </a:r>
                      <a:r>
                        <a:rPr lang="en-US" sz="1200" b="0" dirty="0">
                          <a:effectLst/>
                        </a:rPr>
                        <a:t>or message signal.</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a:effectLst/>
                        </a:rPr>
                        <a:t>Demodulation is the technique to recover the original signal from the modulated signal</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599259764"/>
                  </a:ext>
                </a:extLst>
              </a:tr>
              <a:tr h="489055">
                <a:tc>
                  <a:txBody>
                    <a:bodyPr/>
                    <a:lstStyle/>
                    <a:p>
                      <a:pPr algn="just" rtl="0" fontAlgn="base">
                        <a:spcAft>
                          <a:spcPts val="750"/>
                        </a:spcAft>
                        <a:buNone/>
                      </a:pPr>
                      <a:r>
                        <a:rPr lang="en-US" sz="1200" b="0" dirty="0">
                          <a:effectLst/>
                        </a:rPr>
                        <a:t>Modulation of the signal is done at the transmitter side.</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a:effectLst/>
                        </a:rPr>
                        <a:t>Demodulation of the signal is done at the receiver side.</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283671558"/>
                  </a:ext>
                </a:extLst>
              </a:tr>
              <a:tr h="645804">
                <a:tc>
                  <a:txBody>
                    <a:bodyPr/>
                    <a:lstStyle/>
                    <a:p>
                      <a:pPr algn="just" rtl="0" fontAlgn="base">
                        <a:spcAft>
                          <a:spcPts val="750"/>
                        </a:spcAft>
                        <a:buNone/>
                      </a:pPr>
                      <a:r>
                        <a:rPr lang="en-US" sz="1200" b="0" dirty="0">
                          <a:effectLst/>
                        </a:rPr>
                        <a:t>It is performed to transmit the signal over the long distance.</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a:effectLst/>
                        </a:rPr>
                        <a:t>It is performed to extract the original information from the modulated signal.</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241017593"/>
                  </a:ext>
                </a:extLst>
              </a:tr>
              <a:tr h="489055">
                <a:tc>
                  <a:txBody>
                    <a:bodyPr/>
                    <a:lstStyle/>
                    <a:p>
                      <a:pPr algn="just" rtl="0" fontAlgn="base">
                        <a:spcAft>
                          <a:spcPts val="750"/>
                        </a:spcAft>
                        <a:buNone/>
                      </a:pPr>
                      <a:r>
                        <a:rPr lang="en-US" sz="1200" b="0">
                          <a:effectLst/>
                        </a:rPr>
                        <a:t>It is a simple process as compared to demodulation.</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a:effectLst/>
                        </a:rPr>
                        <a:t>It is a complex process.</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680949834"/>
                  </a:ext>
                </a:extLst>
              </a:tr>
              <a:tr h="489055">
                <a:tc>
                  <a:txBody>
                    <a:bodyPr/>
                    <a:lstStyle/>
                    <a:p>
                      <a:pPr algn="just" rtl="0" fontAlgn="base">
                        <a:spcAft>
                          <a:spcPts val="750"/>
                        </a:spcAft>
                        <a:buNone/>
                      </a:pPr>
                      <a:r>
                        <a:rPr lang="en-US" sz="1200" b="0">
                          <a:effectLst/>
                        </a:rPr>
                        <a:t>It converts low-frequency signals into high-frequency signals.</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a:effectLst/>
                        </a:rPr>
                        <a:t>It converts high-frequency signal into low-frequency signal.</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01371714"/>
                  </a:ext>
                </a:extLst>
              </a:tr>
              <a:tr h="645804">
                <a:tc>
                  <a:txBody>
                    <a:bodyPr/>
                    <a:lstStyle/>
                    <a:p>
                      <a:pPr algn="just" rtl="0" fontAlgn="base">
                        <a:spcAft>
                          <a:spcPts val="750"/>
                        </a:spcAft>
                        <a:buNone/>
                      </a:pPr>
                      <a:r>
                        <a:rPr lang="en-US" sz="1200" b="0">
                          <a:effectLst/>
                        </a:rPr>
                        <a:t>To perform modulation, modulator (electronic circuit) is required.</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a:effectLst/>
                        </a:rPr>
                        <a:t>To perform demodulation, demodulator or detector (electronic circuit) is required.</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630809904"/>
                  </a:ext>
                </a:extLst>
              </a:tr>
              <a:tr h="489055">
                <a:tc>
                  <a:txBody>
                    <a:bodyPr/>
                    <a:lstStyle/>
                    <a:p>
                      <a:pPr algn="just" rtl="0" fontAlgn="base">
                        <a:spcAft>
                          <a:spcPts val="750"/>
                        </a:spcAft>
                        <a:buNone/>
                      </a:pPr>
                      <a:r>
                        <a:rPr lang="en-US" sz="1200" b="0">
                          <a:effectLst/>
                        </a:rPr>
                        <a:t>It is the mixing of two signals of different parameters.</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just" rtl="0" fontAlgn="base">
                        <a:spcAft>
                          <a:spcPts val="750"/>
                        </a:spcAft>
                        <a:buNone/>
                      </a:pPr>
                      <a:r>
                        <a:rPr lang="en-US" sz="1200" b="0" dirty="0">
                          <a:effectLst/>
                        </a:rPr>
                        <a:t>It is the process of recovery of original signal from the mixed signal.</a:t>
                      </a:r>
                    </a:p>
                  </a:txBody>
                  <a:tcPr marL="62699" marR="62699" marT="87779" marB="87779"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354125559"/>
                  </a:ext>
                </a:extLst>
              </a:tr>
            </a:tbl>
          </a:graphicData>
        </a:graphic>
      </p:graphicFrame>
    </p:spTree>
    <p:extLst>
      <p:ext uri="{BB962C8B-B14F-4D97-AF65-F5344CB8AC3E}">
        <p14:creationId xmlns:p14="http://schemas.microsoft.com/office/powerpoint/2010/main" val="43790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latin typeface="Arial" panose="020B0604020202020204" pitchFamily="34" charset="0"/>
                <a:cs typeface="Arial" panose="020B0604020202020204" pitchFamily="34" charset="0"/>
              </a:rPr>
              <a:t>Multiple Access</a:t>
            </a:r>
            <a:br>
              <a:rPr lang="en-US" dirty="0">
                <a:latin typeface="Arial" panose="020B0604020202020204" pitchFamily="34" charset="0"/>
                <a:cs typeface="Arial" panose="020B0604020202020204" pitchFamily="34" charset="0"/>
              </a:rPr>
            </a:br>
            <a:r>
              <a:rPr lang="hr-HR" sz="1800" i="1"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12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634A5-84AB-0A46-B716-6FD5022E7B9B}"/>
              </a:ext>
            </a:extLst>
          </p:cNvPr>
          <p:cNvSpPr>
            <a:spLocks noGrp="1"/>
          </p:cNvSpPr>
          <p:nvPr>
            <p:ph type="title"/>
          </p:nvPr>
        </p:nvSpPr>
        <p:spPr/>
        <p:txBody>
          <a:bodyPr/>
          <a:lstStyle/>
          <a:p>
            <a:r>
              <a:rPr lang="en-US" dirty="0"/>
              <a:t>To maximize the efficiency and effectiveness of satellite communications, various multiple access techniques are employed</a:t>
            </a:r>
          </a:p>
        </p:txBody>
      </p:sp>
      <p:sp>
        <p:nvSpPr>
          <p:cNvPr id="4" name="TextBox 3">
            <a:extLst>
              <a:ext uri="{FF2B5EF4-FFF2-40B4-BE49-F238E27FC236}">
                <a16:creationId xmlns:a16="http://schemas.microsoft.com/office/drawing/2014/main" id="{28E08307-BE94-526E-AA76-FFEF4651F5BF}"/>
              </a:ext>
            </a:extLst>
          </p:cNvPr>
          <p:cNvSpPr txBox="1"/>
          <p:nvPr/>
        </p:nvSpPr>
        <p:spPr>
          <a:xfrm>
            <a:off x="618052" y="1799166"/>
            <a:ext cx="5080015" cy="1468967"/>
          </a:xfrm>
          <a:prstGeom prst="rect">
            <a:avLst/>
          </a:prstGeom>
          <a:noFill/>
        </p:spPr>
        <p:txBody>
          <a:bodyPr wrap="square">
            <a:noAutofit/>
          </a:bodyPr>
          <a:lstStyle>
            <a:defPPr>
              <a:defRPr lang="en-US"/>
            </a:defPPr>
            <a:lvl1pPr>
              <a:defRPr sz="1200">
                <a:solidFill>
                  <a:srgbClr val="000000"/>
                </a:solidFill>
              </a:defRPr>
            </a:lvl1pPr>
          </a:lstStyle>
          <a:p>
            <a:r>
              <a:rPr lang="en-US" dirty="0"/>
              <a:t>Given the demand for simultaneous access by potentially hundreds of users, multiple access techniques are essential for efficiently allocating the satellite’s fixed communication resources.  These techniques must handle a variety of bit and message rates, and diverse traffic requirements, making the challenge of accessing the satellite more complex.</a:t>
            </a:r>
          </a:p>
          <a:p>
            <a:r>
              <a:rPr lang="en-US" dirty="0"/>
              <a:t>Multiple access is a technique that enables multiple users to communicate without interference by sharing multiplexed channels.</a:t>
            </a:r>
          </a:p>
        </p:txBody>
      </p:sp>
      <p:sp>
        <p:nvSpPr>
          <p:cNvPr id="5" name="TextBox 4">
            <a:extLst>
              <a:ext uri="{FF2B5EF4-FFF2-40B4-BE49-F238E27FC236}">
                <a16:creationId xmlns:a16="http://schemas.microsoft.com/office/drawing/2014/main" id="{4CDEAEC6-C0F6-D43F-2829-88E06A111A2B}"/>
              </a:ext>
            </a:extLst>
          </p:cNvPr>
          <p:cNvSpPr txBox="1"/>
          <p:nvPr/>
        </p:nvSpPr>
        <p:spPr>
          <a:xfrm>
            <a:off x="695512" y="3852333"/>
            <a:ext cx="5078739" cy="2048934"/>
          </a:xfrm>
          <a:prstGeom prst="rect">
            <a:avLst/>
          </a:prstGeom>
          <a:noFill/>
        </p:spPr>
        <p:txBody>
          <a:bodyPr wrap="square">
            <a:noAutofit/>
          </a:bodyPr>
          <a:lstStyle/>
          <a:p>
            <a:pPr marR="0" algn="l"/>
            <a:r>
              <a:rPr lang="en-US" sz="1200" b="0" i="0" u="none" strike="noStrike" baseline="0" dirty="0">
                <a:solidFill>
                  <a:srgbClr val="000000"/>
                </a:solidFill>
              </a:rPr>
              <a:t>For better use of </a:t>
            </a:r>
            <a:r>
              <a:rPr lang="hr-HR" sz="1200" b="0" i="0" u="none" strike="noStrike" baseline="0" dirty="0" err="1">
                <a:solidFill>
                  <a:srgbClr val="000000"/>
                </a:solidFill>
              </a:rPr>
              <a:t>the</a:t>
            </a:r>
            <a:r>
              <a:rPr lang="hr-HR" sz="1200" b="0" i="0" u="none" strike="noStrike" baseline="0" dirty="0">
                <a:solidFill>
                  <a:srgbClr val="000000"/>
                </a:solidFill>
              </a:rPr>
              <a:t> </a:t>
            </a:r>
            <a:r>
              <a:rPr lang="en-US" sz="1200" b="0" i="0" u="none" strike="noStrike" baseline="0" dirty="0">
                <a:solidFill>
                  <a:srgbClr val="000000"/>
                </a:solidFill>
              </a:rPr>
              <a:t>frequency spectrum, multiple transmission and multiple access is used. </a:t>
            </a:r>
          </a:p>
          <a:p>
            <a:pPr marR="0" algn="l"/>
            <a:endParaRPr lang="en-US" sz="1200" b="0" i="0" u="none" strike="noStrike" baseline="0" dirty="0">
              <a:solidFill>
                <a:srgbClr val="000000"/>
              </a:solidFill>
            </a:endParaRPr>
          </a:p>
          <a:p>
            <a:pPr marR="0" algn="l"/>
            <a:r>
              <a:rPr lang="en-US" sz="1200" b="0" i="0" u="none" strike="noStrike" baseline="0" dirty="0">
                <a:solidFill>
                  <a:srgbClr val="000000"/>
                </a:solidFill>
              </a:rPr>
              <a:t>If </a:t>
            </a:r>
            <a:r>
              <a:rPr lang="en-US" sz="1200" b="1" i="0" u="none" strike="noStrike" baseline="0" dirty="0">
                <a:solidFill>
                  <a:srgbClr val="000000"/>
                </a:solidFill>
              </a:rPr>
              <a:t>allocation </a:t>
            </a:r>
            <a:r>
              <a:rPr lang="en-US" sz="1200" b="0" i="0" u="none" strike="noStrike" baseline="0" dirty="0">
                <a:solidFill>
                  <a:srgbClr val="000000"/>
                </a:solidFill>
              </a:rPr>
              <a:t>of time or frequency segments is </a:t>
            </a:r>
            <a:r>
              <a:rPr lang="en-US" sz="1200" b="1" i="0" u="none" strike="noStrike" baseline="0" dirty="0">
                <a:solidFill>
                  <a:srgbClr val="000000"/>
                </a:solidFill>
              </a:rPr>
              <a:t>fixed, </a:t>
            </a:r>
            <a:r>
              <a:rPr lang="en-US" sz="1200" b="0" i="0" u="none" strike="noStrike" baseline="0" dirty="0">
                <a:solidFill>
                  <a:srgbClr val="000000"/>
                </a:solidFill>
              </a:rPr>
              <a:t>then </a:t>
            </a:r>
            <a:r>
              <a:rPr lang="en-US" sz="1200" b="1" i="0" u="none" strike="noStrike" baseline="0" dirty="0">
                <a:solidFill>
                  <a:srgbClr val="000000"/>
                </a:solidFill>
              </a:rPr>
              <a:t>multiple transmission </a:t>
            </a:r>
            <a:r>
              <a:rPr lang="en-US" sz="1200" b="0" i="0" u="none" strike="noStrike" baseline="0" dirty="0">
                <a:solidFill>
                  <a:srgbClr val="000000"/>
                </a:solidFill>
              </a:rPr>
              <a:t>is at hand (Division Multiplex Transmission). </a:t>
            </a:r>
          </a:p>
          <a:p>
            <a:pPr marR="0" algn="l"/>
            <a:r>
              <a:rPr lang="en-US" sz="1200" b="0" i="0" u="none" strike="noStrike" baseline="0" dirty="0">
                <a:solidFill>
                  <a:srgbClr val="000000"/>
                </a:solidFill>
              </a:rPr>
              <a:t>Examples of multiple transmissions are FDM </a:t>
            </a:r>
            <a:r>
              <a:rPr lang="en-US" sz="1200" b="0" i="0" u="none" strike="noStrike" baseline="0" dirty="0" err="1">
                <a:solidFill>
                  <a:srgbClr val="000000"/>
                </a:solidFill>
              </a:rPr>
              <a:t>i</a:t>
            </a:r>
            <a:r>
              <a:rPr lang="en-US" sz="1200" b="0" i="0" u="none" strike="noStrike" baseline="0" dirty="0">
                <a:solidFill>
                  <a:srgbClr val="000000"/>
                </a:solidFill>
              </a:rPr>
              <a:t> TDM. </a:t>
            </a:r>
          </a:p>
          <a:p>
            <a:pPr marR="0" algn="l"/>
            <a:endParaRPr lang="en-US" sz="1200" b="0" i="0" u="none" strike="noStrike" baseline="0" dirty="0">
              <a:solidFill>
                <a:srgbClr val="000000"/>
              </a:solidFill>
            </a:endParaRPr>
          </a:p>
          <a:p>
            <a:pPr marR="0" algn="l"/>
            <a:r>
              <a:rPr lang="en-US" sz="1200" b="0" i="0" u="none" strike="noStrike" baseline="0" dirty="0">
                <a:solidFill>
                  <a:srgbClr val="000000"/>
                </a:solidFill>
              </a:rPr>
              <a:t>If</a:t>
            </a:r>
            <a:r>
              <a:rPr lang="hr-HR" sz="1200" b="0" i="0" u="none" strike="noStrike" baseline="0" dirty="0">
                <a:solidFill>
                  <a:srgbClr val="000000"/>
                </a:solidFill>
              </a:rPr>
              <a:t> </a:t>
            </a:r>
            <a:r>
              <a:rPr lang="en-US" sz="1200" b="1" i="0" u="none" strike="noStrike" baseline="0" dirty="0">
                <a:solidFill>
                  <a:srgbClr val="000000"/>
                </a:solidFill>
              </a:rPr>
              <a:t>allocation </a:t>
            </a:r>
            <a:r>
              <a:rPr lang="en-US" sz="1200" b="0" i="0" u="none" strike="noStrike" baseline="0" dirty="0">
                <a:solidFill>
                  <a:srgbClr val="000000"/>
                </a:solidFill>
              </a:rPr>
              <a:t>of time or frequency segments is </a:t>
            </a:r>
            <a:r>
              <a:rPr lang="en-US" sz="1200" b="1" i="0" u="none" strike="noStrike" baseline="0" dirty="0">
                <a:solidFill>
                  <a:srgbClr val="000000"/>
                </a:solidFill>
              </a:rPr>
              <a:t>variable</a:t>
            </a:r>
            <a:r>
              <a:rPr lang="en-US" sz="1200" b="0" i="0" u="none" strike="noStrike" baseline="0" dirty="0">
                <a:solidFill>
                  <a:srgbClr val="000000"/>
                </a:solidFill>
              </a:rPr>
              <a:t>, then </a:t>
            </a:r>
            <a:r>
              <a:rPr lang="en-US" sz="1200" b="1" i="0" u="none" strike="noStrike" baseline="0" dirty="0">
                <a:solidFill>
                  <a:srgbClr val="000000"/>
                </a:solidFill>
              </a:rPr>
              <a:t>multiple access </a:t>
            </a:r>
            <a:r>
              <a:rPr lang="en-US" sz="1200" b="0" i="0" u="none" strike="noStrike" baseline="0" dirty="0">
                <a:solidFill>
                  <a:srgbClr val="000000"/>
                </a:solidFill>
              </a:rPr>
              <a:t>is at hand (Division Multiple Access). </a:t>
            </a:r>
          </a:p>
          <a:p>
            <a:pPr marR="0" algn="l"/>
            <a:r>
              <a:rPr lang="en-US" sz="1200" b="0" i="0" u="none" strike="noStrike" baseline="0" dirty="0">
                <a:solidFill>
                  <a:srgbClr val="000000"/>
                </a:solidFill>
              </a:rPr>
              <a:t>Examples of multiple access are FDMA </a:t>
            </a:r>
            <a:r>
              <a:rPr lang="en-US" sz="1200" b="0" i="0" u="none" strike="noStrike" baseline="0" dirty="0" err="1">
                <a:solidFill>
                  <a:srgbClr val="000000"/>
                </a:solidFill>
              </a:rPr>
              <a:t>i</a:t>
            </a:r>
            <a:r>
              <a:rPr lang="en-US" sz="1200" b="0" i="0" u="none" strike="noStrike" baseline="0" dirty="0">
                <a:solidFill>
                  <a:srgbClr val="000000"/>
                </a:solidFill>
              </a:rPr>
              <a:t> TDMA </a:t>
            </a:r>
          </a:p>
        </p:txBody>
      </p:sp>
      <p:pic>
        <p:nvPicPr>
          <p:cNvPr id="9" name="Picture 8">
            <a:extLst>
              <a:ext uri="{FF2B5EF4-FFF2-40B4-BE49-F238E27FC236}">
                <a16:creationId xmlns:a16="http://schemas.microsoft.com/office/drawing/2014/main" id="{AC29939A-11B0-FA88-43DA-BB0D3217C8D2}"/>
              </a:ext>
            </a:extLst>
          </p:cNvPr>
          <p:cNvPicPr>
            <a:picLocks noChangeAspect="1"/>
          </p:cNvPicPr>
          <p:nvPr/>
        </p:nvPicPr>
        <p:blipFill>
          <a:blip r:embed="rId2"/>
          <a:stretch>
            <a:fillRect/>
          </a:stretch>
        </p:blipFill>
        <p:spPr>
          <a:xfrm>
            <a:off x="7340600" y="3081866"/>
            <a:ext cx="3530600" cy="2501917"/>
          </a:xfrm>
          <a:prstGeom prst="rect">
            <a:avLst/>
          </a:prstGeom>
        </p:spPr>
      </p:pic>
      <p:sp>
        <p:nvSpPr>
          <p:cNvPr id="8" name="TextBox 7">
            <a:extLst>
              <a:ext uri="{FF2B5EF4-FFF2-40B4-BE49-F238E27FC236}">
                <a16:creationId xmlns:a16="http://schemas.microsoft.com/office/drawing/2014/main" id="{54D39223-7B74-8DAD-FAE3-0864EE40BE85}"/>
              </a:ext>
            </a:extLst>
          </p:cNvPr>
          <p:cNvSpPr txBox="1"/>
          <p:nvPr/>
        </p:nvSpPr>
        <p:spPr>
          <a:xfrm>
            <a:off x="6498156" y="1800756"/>
            <a:ext cx="5080015" cy="1154111"/>
          </a:xfrm>
          <a:prstGeom prst="rect">
            <a:avLst/>
          </a:prstGeom>
          <a:noFill/>
        </p:spPr>
        <p:txBody>
          <a:bodyPr wrap="square">
            <a:noAutofit/>
          </a:bodyPr>
          <a:lstStyle>
            <a:defPPr>
              <a:defRPr lang="en-US"/>
            </a:defPPr>
            <a:lvl1pPr>
              <a:defRPr sz="1200">
                <a:solidFill>
                  <a:srgbClr val="000000"/>
                </a:solidFill>
              </a:defRPr>
            </a:lvl1pPr>
          </a:lstStyle>
          <a:p>
            <a:r>
              <a:rPr lang="en-US" dirty="0"/>
              <a:t>The basic types of multiple access, from the least to the most advanced, are as follows:</a:t>
            </a:r>
            <a:br>
              <a:rPr lang="en-US" dirty="0"/>
            </a:br>
            <a:r>
              <a:rPr lang="en-US" dirty="0"/>
              <a:t>• Frequency-division multiple access (FDMA)</a:t>
            </a:r>
            <a:br>
              <a:rPr lang="en-US" dirty="0"/>
            </a:br>
            <a:r>
              <a:rPr lang="en-US" dirty="0"/>
              <a:t>• Time-division multiple access (TDMA)</a:t>
            </a:r>
            <a:br>
              <a:rPr lang="en-US" dirty="0"/>
            </a:br>
            <a:r>
              <a:rPr lang="en-US" dirty="0"/>
              <a:t>• Code-division multiple access (CDMA)</a:t>
            </a:r>
          </a:p>
          <a:p>
            <a:endParaRPr lang="en-US" dirty="0"/>
          </a:p>
          <a:p>
            <a:endParaRPr lang="en-US" dirty="0"/>
          </a:p>
        </p:txBody>
      </p:sp>
    </p:spTree>
    <p:extLst>
      <p:ext uri="{BB962C8B-B14F-4D97-AF65-F5344CB8AC3E}">
        <p14:creationId xmlns:p14="http://schemas.microsoft.com/office/powerpoint/2010/main" val="307858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6693D-F3F1-4199-E926-9350F70AF42B}"/>
              </a:ext>
            </a:extLst>
          </p:cNvPr>
          <p:cNvSpPr>
            <a:spLocks noGrp="1"/>
          </p:cNvSpPr>
          <p:nvPr>
            <p:ph type="title"/>
          </p:nvPr>
        </p:nvSpPr>
        <p:spPr/>
        <p:txBody>
          <a:bodyPr/>
          <a:lstStyle/>
          <a:p>
            <a:r>
              <a:rPr lang="en-US" dirty="0"/>
              <a:t>12 Satellite Signal Processing</a:t>
            </a:r>
          </a:p>
        </p:txBody>
      </p:sp>
    </p:spTree>
    <p:extLst>
      <p:ext uri="{BB962C8B-B14F-4D97-AF65-F5344CB8AC3E}">
        <p14:creationId xmlns:p14="http://schemas.microsoft.com/office/powerpoint/2010/main" val="357761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Frequency-Division Multiple Access (FDMA)</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B1D35A-10E3-64F1-AD60-063CA127B09C}"/>
              </a:ext>
            </a:extLst>
          </p:cNvPr>
          <p:cNvSpPr txBox="1"/>
          <p:nvPr/>
        </p:nvSpPr>
        <p:spPr>
          <a:xfrm>
            <a:off x="6096000" y="4439346"/>
            <a:ext cx="5478868" cy="1647129"/>
          </a:xfrm>
          <a:prstGeom prst="rect">
            <a:avLst/>
          </a:prstGeom>
          <a:noFill/>
        </p:spPr>
        <p:txBody>
          <a:bodyPr wrap="square">
            <a:noAutofit/>
          </a:bodyPr>
          <a:lstStyle/>
          <a:p>
            <a:pPr marR="0" algn="l"/>
            <a:r>
              <a:rPr lang="en-US" sz="1200" b="0" i="0" u="none" strike="noStrike" baseline="0" dirty="0">
                <a:solidFill>
                  <a:srgbClr val="000000"/>
                </a:solidFill>
              </a:rPr>
              <a:t>FDMA divides up data streams from multiple users and assigns them to channels using different frequency bands, all of which share a single transmission path. Adoption of FDMA began in the 1980s, and it was used to carry cellphone and car phone calls under the analog 1st generation mobile communication system (1G).</a:t>
            </a:r>
          </a:p>
          <a:p>
            <a:pPr marR="0" algn="l"/>
            <a:r>
              <a:rPr lang="en-US" sz="1200" dirty="0">
                <a:solidFill>
                  <a:srgbClr val="000000"/>
                </a:solidFill>
              </a:rPr>
              <a:t>The data signal from earth station E0, consisting of data streams targeted at earth stations E1 to E3, modulated and assigned to different frequencies arranged at equally spaced intervals within the bandwidth supported by the satellite relay, is sent in a manner that ensures that the adjacent signal frequency bands do not overlap (to prevent interference).</a:t>
            </a:r>
            <a:endParaRPr lang="en-US" sz="1200" b="0" i="0" u="none" strike="noStrike" baseline="0" dirty="0">
              <a:solidFill>
                <a:srgbClr val="000000"/>
              </a:solidFill>
            </a:endParaRPr>
          </a:p>
        </p:txBody>
      </p:sp>
      <p:pic>
        <p:nvPicPr>
          <p:cNvPr id="3" name="Picture 2" descr="Conceptual Diagram of Frequency-Division Multiplexing (FDM)">
            <a:extLst>
              <a:ext uri="{FF2B5EF4-FFF2-40B4-BE49-F238E27FC236}">
                <a16:creationId xmlns:a16="http://schemas.microsoft.com/office/drawing/2014/main" id="{A9F7FD94-23DE-FF0A-A688-292DAD1B5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32" y="1808650"/>
            <a:ext cx="5360335" cy="2010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C55582-7256-EE7E-ECE2-BBD7345C152B}"/>
              </a:ext>
            </a:extLst>
          </p:cNvPr>
          <p:cNvSpPr txBox="1"/>
          <p:nvPr/>
        </p:nvSpPr>
        <p:spPr>
          <a:xfrm>
            <a:off x="617132" y="4409678"/>
            <a:ext cx="5269859" cy="710962"/>
          </a:xfrm>
          <a:prstGeom prst="rect">
            <a:avLst/>
          </a:prstGeom>
          <a:noFill/>
        </p:spPr>
        <p:txBody>
          <a:bodyPr wrap="square">
            <a:noAutofit/>
          </a:bodyPr>
          <a:lstStyle/>
          <a:p>
            <a:pPr marR="0" algn="l"/>
            <a:r>
              <a:rPr lang="en-US" sz="1000" b="0" i="0" u="none" strike="noStrike" baseline="0" dirty="0">
                <a:solidFill>
                  <a:srgbClr val="000000"/>
                </a:solidFill>
              </a:rPr>
              <a:t>Conceptual diagram of FDMA</a:t>
            </a:r>
          </a:p>
          <a:p>
            <a:r>
              <a:rPr lang="en-US" sz="1000" dirty="0">
                <a:solidFill>
                  <a:srgbClr val="000000"/>
                </a:solidFill>
              </a:rPr>
              <a:t>Source: </a:t>
            </a:r>
            <a:r>
              <a:rPr lang="en-US" sz="1000" dirty="0">
                <a:hlinkClick r:id="rId3"/>
              </a:rPr>
              <a:t>FDMA, TDMA, and CDMA Multiple Access: Effective Utilization of Bandwidth (1) | Murata Manufacturing Articles</a:t>
            </a:r>
            <a:endParaRPr lang="en-US" sz="1000" b="0" i="0" u="none" strike="noStrike" baseline="0" dirty="0">
              <a:solidFill>
                <a:srgbClr val="000000"/>
              </a:solidFill>
            </a:endParaRPr>
          </a:p>
        </p:txBody>
      </p:sp>
      <p:pic>
        <p:nvPicPr>
          <p:cNvPr id="6" name="Picture 5">
            <a:extLst>
              <a:ext uri="{FF2B5EF4-FFF2-40B4-BE49-F238E27FC236}">
                <a16:creationId xmlns:a16="http://schemas.microsoft.com/office/drawing/2014/main" id="{1781A5B0-AB99-33DA-AEA9-199898BBF546}"/>
              </a:ext>
            </a:extLst>
          </p:cNvPr>
          <p:cNvPicPr>
            <a:picLocks noChangeAspect="1"/>
          </p:cNvPicPr>
          <p:nvPr/>
        </p:nvPicPr>
        <p:blipFill>
          <a:blip r:embed="rId4"/>
          <a:srcRect l="12296" r="19482"/>
          <a:stretch/>
        </p:blipFill>
        <p:spPr>
          <a:xfrm>
            <a:off x="6710887" y="1799167"/>
            <a:ext cx="3982513" cy="1950718"/>
          </a:xfrm>
          <a:prstGeom prst="rect">
            <a:avLst/>
          </a:prstGeom>
        </p:spPr>
      </p:pic>
    </p:spTree>
    <p:extLst>
      <p:ext uri="{BB962C8B-B14F-4D97-AF65-F5344CB8AC3E}">
        <p14:creationId xmlns:p14="http://schemas.microsoft.com/office/powerpoint/2010/main" val="342362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A46A-4551-BEDF-D7EB-C8A62FE62030}"/>
              </a:ext>
            </a:extLst>
          </p:cNvPr>
          <p:cNvSpPr>
            <a:spLocks noGrp="1"/>
          </p:cNvSpPr>
          <p:nvPr>
            <p:ph type="title"/>
          </p:nvPr>
        </p:nvSpPr>
        <p:spPr/>
        <p:txBody>
          <a:bodyPr/>
          <a:lstStyle/>
          <a:p>
            <a:r>
              <a:rPr lang="en-US" dirty="0"/>
              <a:t>Time-Division Multiple Access (TDMA)</a:t>
            </a:r>
          </a:p>
        </p:txBody>
      </p:sp>
      <p:pic>
        <p:nvPicPr>
          <p:cNvPr id="3" name="Picture 2">
            <a:extLst>
              <a:ext uri="{FF2B5EF4-FFF2-40B4-BE49-F238E27FC236}">
                <a16:creationId xmlns:a16="http://schemas.microsoft.com/office/drawing/2014/main" id="{F7303A29-6F64-80FC-5CBC-963A8007A3ED}"/>
              </a:ext>
            </a:extLst>
          </p:cNvPr>
          <p:cNvPicPr>
            <a:picLocks noChangeAspect="1"/>
          </p:cNvPicPr>
          <p:nvPr/>
        </p:nvPicPr>
        <p:blipFill>
          <a:blip r:embed="rId3"/>
          <a:stretch>
            <a:fillRect/>
          </a:stretch>
        </p:blipFill>
        <p:spPr>
          <a:xfrm>
            <a:off x="618309" y="1799409"/>
            <a:ext cx="5190308" cy="1989618"/>
          </a:xfrm>
          <a:prstGeom prst="rect">
            <a:avLst/>
          </a:prstGeom>
        </p:spPr>
      </p:pic>
      <p:sp>
        <p:nvSpPr>
          <p:cNvPr id="4" name="TextBox 3">
            <a:extLst>
              <a:ext uri="{FF2B5EF4-FFF2-40B4-BE49-F238E27FC236}">
                <a16:creationId xmlns:a16="http://schemas.microsoft.com/office/drawing/2014/main" id="{729DA240-8A7E-365E-0C80-26767E0C554B}"/>
              </a:ext>
            </a:extLst>
          </p:cNvPr>
          <p:cNvSpPr txBox="1"/>
          <p:nvPr/>
        </p:nvSpPr>
        <p:spPr>
          <a:xfrm>
            <a:off x="617132" y="4409678"/>
            <a:ext cx="5269859" cy="710962"/>
          </a:xfrm>
          <a:prstGeom prst="rect">
            <a:avLst/>
          </a:prstGeom>
          <a:noFill/>
        </p:spPr>
        <p:txBody>
          <a:bodyPr wrap="square">
            <a:noAutofit/>
          </a:bodyPr>
          <a:lstStyle/>
          <a:p>
            <a:pPr marR="0" algn="l"/>
            <a:r>
              <a:rPr lang="en-US" sz="1000" b="0" i="0" u="none" strike="noStrike" baseline="0" dirty="0">
                <a:solidFill>
                  <a:srgbClr val="000000"/>
                </a:solidFill>
              </a:rPr>
              <a:t>Conceptual diagram of TDMA</a:t>
            </a:r>
          </a:p>
          <a:p>
            <a:r>
              <a:rPr lang="en-US" sz="1000" dirty="0">
                <a:solidFill>
                  <a:srgbClr val="000000"/>
                </a:solidFill>
              </a:rPr>
              <a:t>Source: </a:t>
            </a:r>
            <a:r>
              <a:rPr lang="en-US" sz="1000" dirty="0">
                <a:hlinkClick r:id="rId4"/>
              </a:rPr>
              <a:t>FDMA, TDMA, and CDMA Multiple Access: Effective Utilization of Bandwidth (1) | Murata Manufacturing Articles</a:t>
            </a:r>
            <a:endParaRPr lang="en-US" sz="1000" b="0" i="0" u="none" strike="noStrike" baseline="0" dirty="0">
              <a:solidFill>
                <a:srgbClr val="000000"/>
              </a:solidFill>
            </a:endParaRPr>
          </a:p>
        </p:txBody>
      </p:sp>
      <p:pic>
        <p:nvPicPr>
          <p:cNvPr id="5" name="Picture 4">
            <a:extLst>
              <a:ext uri="{FF2B5EF4-FFF2-40B4-BE49-F238E27FC236}">
                <a16:creationId xmlns:a16="http://schemas.microsoft.com/office/drawing/2014/main" id="{8F43CF08-3A02-01DC-A6E1-257EAE5C7CD2}"/>
              </a:ext>
            </a:extLst>
          </p:cNvPr>
          <p:cNvPicPr>
            <a:picLocks noChangeAspect="1"/>
          </p:cNvPicPr>
          <p:nvPr/>
        </p:nvPicPr>
        <p:blipFill>
          <a:blip r:embed="rId5" cstate="print">
            <a:extLst>
              <a:ext uri="{28A0092B-C50C-407E-A947-70E740481C1C}">
                <a14:useLocalDpi xmlns:a14="http://schemas.microsoft.com/office/drawing/2010/main"/>
              </a:ext>
            </a:extLst>
          </a:blip>
          <a:srcRect l="9996" r="17117"/>
          <a:stretch/>
        </p:blipFill>
        <p:spPr>
          <a:xfrm>
            <a:off x="7149737" y="1801476"/>
            <a:ext cx="3587932" cy="1644942"/>
          </a:xfrm>
          <a:prstGeom prst="rect">
            <a:avLst/>
          </a:prstGeom>
        </p:spPr>
      </p:pic>
      <p:sp>
        <p:nvSpPr>
          <p:cNvPr id="6" name="TextBox 5">
            <a:extLst>
              <a:ext uri="{FF2B5EF4-FFF2-40B4-BE49-F238E27FC236}">
                <a16:creationId xmlns:a16="http://schemas.microsoft.com/office/drawing/2014/main" id="{EA0E1FCA-F3D0-F270-AFAB-9E7C25D13A05}"/>
              </a:ext>
            </a:extLst>
          </p:cNvPr>
          <p:cNvSpPr txBox="1"/>
          <p:nvPr/>
        </p:nvSpPr>
        <p:spPr>
          <a:xfrm>
            <a:off x="6096000" y="4439346"/>
            <a:ext cx="5478868" cy="1809054"/>
          </a:xfrm>
          <a:prstGeom prst="rect">
            <a:avLst/>
          </a:prstGeom>
          <a:noFill/>
        </p:spPr>
        <p:txBody>
          <a:bodyPr wrap="square">
            <a:noAutofit/>
          </a:bodyPr>
          <a:lstStyle/>
          <a:p>
            <a:pPr marR="0" algn="l"/>
            <a:r>
              <a:rPr lang="en-US" sz="1200" b="0" i="0" u="none" strike="noStrike" baseline="0" dirty="0">
                <a:solidFill>
                  <a:srgbClr val="000000"/>
                </a:solidFill>
              </a:rPr>
              <a:t>TDMA divides up data streams from multiple users into uniform time intervals and assigns them to channels, all of which share a single transmission path. Adoption of TDMA began in the 1990s, and it was used to carry mobile phone calls (GSM, PDC, PHS, etc.) under the digital 2nd generation mobile communication system (2G).</a:t>
            </a:r>
          </a:p>
          <a:p>
            <a:pPr marR="0" algn="l"/>
            <a:r>
              <a:rPr lang="en-US" sz="1200" b="0" i="0" u="none" strike="noStrike" baseline="0" dirty="0">
                <a:solidFill>
                  <a:srgbClr val="000000"/>
                </a:solidFill>
              </a:rPr>
              <a:t>The data signal is sent from earth station E0, delimited by time frames and consisting of “slots” used as channels, excluding the standard burst signal embedded in each frame, and each channel is assigned one of the data streams targeted at earth stations E1 to E3. Then, at each earth station from E1 to E3 the signal is divided up in a manner synchronized with the transmission timing of earth station E0, and the data streams are extracted.</a:t>
            </a:r>
          </a:p>
        </p:txBody>
      </p:sp>
    </p:spTree>
    <p:extLst>
      <p:ext uri="{BB962C8B-B14F-4D97-AF65-F5344CB8AC3E}">
        <p14:creationId xmlns:p14="http://schemas.microsoft.com/office/powerpoint/2010/main" val="397892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038E-5905-2A88-43A5-F0052260A36A}"/>
              </a:ext>
            </a:extLst>
          </p:cNvPr>
          <p:cNvSpPr>
            <a:spLocks noGrp="1"/>
          </p:cNvSpPr>
          <p:nvPr>
            <p:ph type="title"/>
          </p:nvPr>
        </p:nvSpPr>
        <p:spPr/>
        <p:txBody>
          <a:bodyPr/>
          <a:lstStyle/>
          <a:p>
            <a:r>
              <a:rPr lang="en-US" dirty="0"/>
              <a:t>Code-Division Multiple Access (CDMA)</a:t>
            </a:r>
          </a:p>
        </p:txBody>
      </p:sp>
      <p:pic>
        <p:nvPicPr>
          <p:cNvPr id="3" name="Picture 2">
            <a:extLst>
              <a:ext uri="{FF2B5EF4-FFF2-40B4-BE49-F238E27FC236}">
                <a16:creationId xmlns:a16="http://schemas.microsoft.com/office/drawing/2014/main" id="{AD850613-F31A-DFAB-664A-8E6D2DD04906}"/>
              </a:ext>
            </a:extLst>
          </p:cNvPr>
          <p:cNvPicPr>
            <a:picLocks noChangeAspect="1"/>
          </p:cNvPicPr>
          <p:nvPr/>
        </p:nvPicPr>
        <p:blipFill>
          <a:blip r:embed="rId2"/>
          <a:stretch>
            <a:fillRect/>
          </a:stretch>
        </p:blipFill>
        <p:spPr>
          <a:xfrm>
            <a:off x="619761" y="1802448"/>
            <a:ext cx="5269110" cy="2810192"/>
          </a:xfrm>
          <a:prstGeom prst="rect">
            <a:avLst/>
          </a:prstGeom>
        </p:spPr>
      </p:pic>
      <p:sp>
        <p:nvSpPr>
          <p:cNvPr id="4" name="TextBox 3">
            <a:extLst>
              <a:ext uri="{FF2B5EF4-FFF2-40B4-BE49-F238E27FC236}">
                <a16:creationId xmlns:a16="http://schemas.microsoft.com/office/drawing/2014/main" id="{5A81DE94-BD7F-0E59-5002-1B1B5B83F3AB}"/>
              </a:ext>
            </a:extLst>
          </p:cNvPr>
          <p:cNvSpPr txBox="1"/>
          <p:nvPr/>
        </p:nvSpPr>
        <p:spPr>
          <a:xfrm>
            <a:off x="617132" y="4409678"/>
            <a:ext cx="5269859" cy="710962"/>
          </a:xfrm>
          <a:prstGeom prst="rect">
            <a:avLst/>
          </a:prstGeom>
          <a:noFill/>
        </p:spPr>
        <p:txBody>
          <a:bodyPr wrap="square">
            <a:noAutofit/>
          </a:bodyPr>
          <a:lstStyle/>
          <a:p>
            <a:pPr marR="0" algn="l"/>
            <a:r>
              <a:rPr lang="en-US" sz="1000" b="0" i="0" u="none" strike="noStrike" baseline="0" dirty="0">
                <a:solidFill>
                  <a:srgbClr val="000000"/>
                </a:solidFill>
              </a:rPr>
              <a:t>Conceptual diagram of CDMA</a:t>
            </a:r>
          </a:p>
          <a:p>
            <a:r>
              <a:rPr lang="en-US" sz="1000" dirty="0">
                <a:solidFill>
                  <a:srgbClr val="000000"/>
                </a:solidFill>
              </a:rPr>
              <a:t>Source: </a:t>
            </a:r>
            <a:r>
              <a:rPr lang="en-US" sz="1000" dirty="0">
                <a:hlinkClick r:id="rId3"/>
              </a:rPr>
              <a:t>FDMA, TDMA, and CDMA Multiple Access: Effective Utilization of Bandwidth (1) | Murata Manufacturing Articles</a:t>
            </a:r>
            <a:endParaRPr lang="en-US" sz="1000" b="0" i="0" u="none" strike="noStrike" baseline="0" dirty="0">
              <a:solidFill>
                <a:srgbClr val="000000"/>
              </a:solidFill>
            </a:endParaRPr>
          </a:p>
        </p:txBody>
      </p:sp>
      <p:pic>
        <p:nvPicPr>
          <p:cNvPr id="5" name="Picture 4">
            <a:extLst>
              <a:ext uri="{FF2B5EF4-FFF2-40B4-BE49-F238E27FC236}">
                <a16:creationId xmlns:a16="http://schemas.microsoft.com/office/drawing/2014/main" id="{0F040B6A-28EA-2CB6-847A-974CCCF7FB0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117847" y="1806692"/>
            <a:ext cx="4462381" cy="2033787"/>
          </a:xfrm>
          <a:prstGeom prst="rect">
            <a:avLst/>
          </a:prstGeom>
        </p:spPr>
      </p:pic>
      <p:sp>
        <p:nvSpPr>
          <p:cNvPr id="6" name="TextBox 5">
            <a:extLst>
              <a:ext uri="{FF2B5EF4-FFF2-40B4-BE49-F238E27FC236}">
                <a16:creationId xmlns:a16="http://schemas.microsoft.com/office/drawing/2014/main" id="{493A2DFF-60F1-CDCD-DEE3-DF78010D04D3}"/>
              </a:ext>
            </a:extLst>
          </p:cNvPr>
          <p:cNvSpPr txBox="1"/>
          <p:nvPr/>
        </p:nvSpPr>
        <p:spPr>
          <a:xfrm>
            <a:off x="6096000" y="3956483"/>
            <a:ext cx="5478868" cy="2291917"/>
          </a:xfrm>
          <a:prstGeom prst="rect">
            <a:avLst/>
          </a:prstGeom>
          <a:noFill/>
        </p:spPr>
        <p:txBody>
          <a:bodyPr wrap="square">
            <a:noAutofit/>
          </a:bodyPr>
          <a:lstStyle/>
          <a:p>
            <a:pPr marR="0" algn="l"/>
            <a:r>
              <a:rPr lang="en-US" sz="1200" b="0" i="0" u="none" strike="noStrike" baseline="0" dirty="0">
                <a:solidFill>
                  <a:srgbClr val="000000"/>
                </a:solidFill>
              </a:rPr>
              <a:t>CDMA generates signals in which the data streams of users are mixed with unique identifier codes, and the signals of all the users are overlaid within the same frequency band and conveyed via a single transmission path. CDMA is used to carry mobile phone calls under the 3rd generation mobile communication system (3G) introduced in the 2000s.</a:t>
            </a:r>
          </a:p>
          <a:p>
            <a:pPr marR="0" algn="l"/>
            <a:r>
              <a:rPr lang="en-US" sz="1200" b="0" i="0" u="none" strike="noStrike" baseline="0" dirty="0">
                <a:solidFill>
                  <a:srgbClr val="000000"/>
                </a:solidFill>
              </a:rPr>
              <a:t>Earth station E0 mixes the identifier codes assigned to earth stations E1 to E3 on the receiving side with the data signals targeted at each earth station, generating signals with frequency bands wider than that of the original data signals, and adds them together to create a multiplexed signal that it sends to the satellite relay.</a:t>
            </a:r>
          </a:p>
          <a:p>
            <a:pPr marR="0" algn="l"/>
            <a:r>
              <a:rPr lang="en-US" sz="1200" b="0" i="0" u="none" strike="noStrike" baseline="0" dirty="0">
                <a:solidFill>
                  <a:srgbClr val="000000"/>
                </a:solidFill>
              </a:rPr>
              <a:t>Earth stations E1 to E3 each receive the multiplexed signals from the satellite relay, mix in the earth station identifier codes to divide up the signals, and extract data only from the signal that matches their own identifier code.</a:t>
            </a:r>
          </a:p>
        </p:txBody>
      </p:sp>
    </p:spTree>
    <p:extLst>
      <p:ext uri="{BB962C8B-B14F-4D97-AF65-F5344CB8AC3E}">
        <p14:creationId xmlns:p14="http://schemas.microsoft.com/office/powerpoint/2010/main" val="315064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u="none" strike="noStrike" baseline="0" dirty="0">
                <a:solidFill>
                  <a:srgbClr val="000000"/>
                </a:solidFill>
                <a:latin typeface="Arial" panose="020B0604020202020204" pitchFamily="34" charset="0"/>
                <a:cs typeface="Arial" panose="020B0604020202020204" pitchFamily="34" charset="0"/>
              </a:rPr>
              <a:t>Frequency hopping is a method of transmitting radio signals by rapidly changing the carrier frequency among many frequencies</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EC868A9-364D-0610-B55F-212E80C1A81E}"/>
              </a:ext>
            </a:extLst>
          </p:cNvPr>
          <p:cNvPicPr>
            <a:picLocks noChangeAspect="1"/>
          </p:cNvPicPr>
          <p:nvPr/>
        </p:nvPicPr>
        <p:blipFill>
          <a:blip r:embed="rId3"/>
          <a:stretch>
            <a:fillRect/>
          </a:stretch>
        </p:blipFill>
        <p:spPr>
          <a:xfrm>
            <a:off x="2753360" y="1800860"/>
            <a:ext cx="6695440" cy="1993917"/>
          </a:xfrm>
          <a:prstGeom prst="rect">
            <a:avLst/>
          </a:prstGeom>
        </p:spPr>
      </p:pic>
      <p:sp>
        <p:nvSpPr>
          <p:cNvPr id="5" name="TextBox 4">
            <a:extLst>
              <a:ext uri="{FF2B5EF4-FFF2-40B4-BE49-F238E27FC236}">
                <a16:creationId xmlns:a16="http://schemas.microsoft.com/office/drawing/2014/main" id="{F2876271-7FDA-F0C2-24EF-A6CA7D5323B6}"/>
              </a:ext>
            </a:extLst>
          </p:cNvPr>
          <p:cNvSpPr txBox="1"/>
          <p:nvPr/>
        </p:nvSpPr>
        <p:spPr>
          <a:xfrm>
            <a:off x="2753360" y="3794777"/>
            <a:ext cx="5269859" cy="710962"/>
          </a:xfrm>
          <a:prstGeom prst="rect">
            <a:avLst/>
          </a:prstGeom>
          <a:noFill/>
        </p:spPr>
        <p:txBody>
          <a:bodyPr wrap="square">
            <a:noAutofit/>
          </a:bodyPr>
          <a:lstStyle/>
          <a:p>
            <a:r>
              <a:rPr lang="en-US" sz="1000" b="0" i="0" u="none" strike="noStrike" baseline="0" dirty="0">
                <a:solidFill>
                  <a:srgbClr val="000000"/>
                </a:solidFill>
              </a:rPr>
              <a:t>Principle of frequency-hopping communication systems. (a) Frequency channel assignment for a single user; (b) Time-varying spectral usage of the allocated frequency for a particular user.</a:t>
            </a:r>
          </a:p>
          <a:p>
            <a:r>
              <a:rPr lang="en-US" sz="1000" dirty="0">
                <a:solidFill>
                  <a:srgbClr val="000000"/>
                </a:solidFill>
              </a:rPr>
              <a:t>Source: </a:t>
            </a:r>
            <a:r>
              <a:rPr lang="en-US" sz="1000" dirty="0">
                <a:hlinkClick r:id="rId4"/>
              </a:rPr>
              <a:t>Ultrafast and Wideband Microwave Photonic Frequency-Hopping Systems: A Review</a:t>
            </a:r>
            <a:endParaRPr lang="en-US" sz="1000" b="0" i="0" u="none" strike="noStrike" baseline="0" dirty="0">
              <a:solidFill>
                <a:srgbClr val="000000"/>
              </a:solidFill>
            </a:endParaRPr>
          </a:p>
        </p:txBody>
      </p:sp>
      <p:sp>
        <p:nvSpPr>
          <p:cNvPr id="7" name="TextBox 6">
            <a:extLst>
              <a:ext uri="{FF2B5EF4-FFF2-40B4-BE49-F238E27FC236}">
                <a16:creationId xmlns:a16="http://schemas.microsoft.com/office/drawing/2014/main" id="{7C018E83-07D7-9136-3FF9-6C6A2AA466B0}"/>
              </a:ext>
            </a:extLst>
          </p:cNvPr>
          <p:cNvSpPr txBox="1"/>
          <p:nvPr/>
        </p:nvSpPr>
        <p:spPr>
          <a:xfrm>
            <a:off x="609600" y="4522241"/>
            <a:ext cx="10965268" cy="1660845"/>
          </a:xfrm>
          <a:prstGeom prst="rect">
            <a:avLst/>
          </a:prstGeom>
          <a:noFill/>
        </p:spPr>
        <p:txBody>
          <a:bodyPr wrap="square">
            <a:noAutofit/>
          </a:bodyPr>
          <a:lstStyle/>
          <a:p>
            <a:pPr marR="0" algn="l"/>
            <a:r>
              <a:rPr lang="en-US" sz="1200" b="1" i="0" u="none" strike="noStrike" baseline="0" dirty="0">
                <a:solidFill>
                  <a:srgbClr val="000000"/>
                </a:solidFill>
              </a:rPr>
              <a:t>Carrier Frequency Changes</a:t>
            </a:r>
            <a:r>
              <a:rPr lang="en-US" sz="1200" b="0" i="0" u="none" strike="noStrike" baseline="0" dirty="0">
                <a:solidFill>
                  <a:srgbClr val="000000"/>
                </a:solidFill>
              </a:rPr>
              <a:t>: The carrier frequency of the transmitted signal is switched rapidly among various frequency channels. This switching occurs based on a predefined hopping pattern, which is synchronized between the transmitter and receiver. </a:t>
            </a:r>
          </a:p>
          <a:p>
            <a:pPr marR="0" algn="l"/>
            <a:endParaRPr lang="en-US" sz="1200" b="1" i="0" u="none" strike="noStrike" baseline="0" dirty="0">
              <a:solidFill>
                <a:srgbClr val="000000"/>
              </a:solidFill>
            </a:endParaRPr>
          </a:p>
          <a:p>
            <a:pPr marR="0" algn="l"/>
            <a:r>
              <a:rPr lang="en-US" sz="1200" b="1" i="0" u="none" strike="noStrike" baseline="0" dirty="0">
                <a:solidFill>
                  <a:srgbClr val="000000"/>
                </a:solidFill>
              </a:rPr>
              <a:t>Interference Resistance</a:t>
            </a:r>
            <a:r>
              <a:rPr lang="en-US" sz="1200" b="0" i="0" u="none" strike="noStrike" baseline="0" dirty="0">
                <a:solidFill>
                  <a:srgbClr val="000000"/>
                </a:solidFill>
              </a:rPr>
              <a:t>: By hopping between frequencies, the signal is less likely to be affected by interference at any single frequency. If interference occurs, it only impacts the signal during a brief interval, allowing the communication to continue on other frequencies. </a:t>
            </a:r>
          </a:p>
          <a:p>
            <a:pPr marR="0" algn="l"/>
            <a:endParaRPr lang="en-US" sz="1200" b="0" i="0" u="none" strike="noStrike" baseline="0" dirty="0">
              <a:solidFill>
                <a:srgbClr val="000000"/>
              </a:solidFill>
            </a:endParaRPr>
          </a:p>
          <a:p>
            <a:pPr marR="0" algn="l"/>
            <a:r>
              <a:rPr lang="en-US" sz="1200" b="1" i="0" u="none" strike="noStrike" baseline="0" dirty="0">
                <a:solidFill>
                  <a:srgbClr val="000000"/>
                </a:solidFill>
              </a:rPr>
              <a:t>Security Enhancement</a:t>
            </a:r>
            <a:r>
              <a:rPr lang="en-US" sz="1200" b="0" i="0" u="none" strike="noStrike" baseline="0" dirty="0">
                <a:solidFill>
                  <a:srgbClr val="000000"/>
                </a:solidFill>
              </a:rPr>
              <a:t>: Frequency hopping makes it challenging for potential eavesdroppers to intercept the communication, as they would need to know the hopping pattern to follow the signal effectively. This technique is often used in military communications to enhance security. </a:t>
            </a:r>
          </a:p>
        </p:txBody>
      </p:sp>
    </p:spTree>
    <p:extLst>
      <p:ext uri="{BB962C8B-B14F-4D97-AF65-F5344CB8AC3E}">
        <p14:creationId xmlns:p14="http://schemas.microsoft.com/office/powerpoint/2010/main" val="271655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CDCE-D35A-4377-AF6D-B49F68D99249}"/>
              </a:ext>
            </a:extLst>
          </p:cNvPr>
          <p:cNvSpPr>
            <a:spLocks noGrp="1"/>
          </p:cNvSpPr>
          <p:nvPr>
            <p:ph type="title"/>
          </p:nvPr>
        </p:nvSpPr>
        <p:spPr/>
        <p:txBody>
          <a:bodyPr>
            <a:normAutofit fontScale="90000"/>
          </a:bodyPr>
          <a:lstStyle/>
          <a:p>
            <a:r>
              <a:rPr lang="en-US" dirty="0"/>
              <a:t>Time hopping in satellite communication is a resource allocation technique where satellite beams switch coverage areas in scheduled time slots to optimize bandwidth and meet varying user demands</a:t>
            </a:r>
          </a:p>
        </p:txBody>
      </p:sp>
      <p:sp>
        <p:nvSpPr>
          <p:cNvPr id="4" name="TextBox 3">
            <a:extLst>
              <a:ext uri="{FF2B5EF4-FFF2-40B4-BE49-F238E27FC236}">
                <a16:creationId xmlns:a16="http://schemas.microsoft.com/office/drawing/2014/main" id="{FC24716D-D2B8-404F-3035-2A87CEB5F072}"/>
              </a:ext>
            </a:extLst>
          </p:cNvPr>
          <p:cNvSpPr txBox="1"/>
          <p:nvPr/>
        </p:nvSpPr>
        <p:spPr>
          <a:xfrm>
            <a:off x="618309" y="2316033"/>
            <a:ext cx="5146766" cy="1938992"/>
          </a:xfrm>
          <a:prstGeom prst="rect">
            <a:avLst/>
          </a:prstGeom>
          <a:noFill/>
        </p:spPr>
        <p:txBody>
          <a:bodyPr wrap="square">
            <a:spAutoFit/>
          </a:bodyPr>
          <a:lstStyle/>
          <a:p>
            <a:r>
              <a:rPr lang="en-US" sz="1200" dirty="0"/>
              <a:t>In satellite systems, especially high-throughput satellites, traffic demand is not uniform across regions, so time hopping allows beams to dynamically serve different areas at different times. This means a satellite does not continuously illuminate one region but instead cycles through multiple regions, allocating time slots based on demand. By doing so, it improves spectral efficiency and reduces wasted capacity, since resources are directed where they are most needed. Time hopping is closely related to beam hopping, but it emphasizes the temporal scheduling of signals rather than just spatial switching. It is particularly useful in LEO and GEO satellite networks, where user traffic fluctuates due to mobility, weather conditions, or peak-hour usage</a:t>
            </a:r>
          </a:p>
        </p:txBody>
      </p:sp>
      <p:pic>
        <p:nvPicPr>
          <p:cNvPr id="3" name="Picture 2">
            <a:extLst>
              <a:ext uri="{FF2B5EF4-FFF2-40B4-BE49-F238E27FC236}">
                <a16:creationId xmlns:a16="http://schemas.microsoft.com/office/drawing/2014/main" id="{157C2EE4-AB72-7DA9-7D62-4E3F078F9220}"/>
              </a:ext>
            </a:extLst>
          </p:cNvPr>
          <p:cNvPicPr>
            <a:picLocks noChangeAspect="1"/>
          </p:cNvPicPr>
          <p:nvPr/>
        </p:nvPicPr>
        <p:blipFill>
          <a:blip r:embed="rId2"/>
          <a:stretch>
            <a:fillRect/>
          </a:stretch>
        </p:blipFill>
        <p:spPr>
          <a:xfrm>
            <a:off x="6607901" y="2316033"/>
            <a:ext cx="4514850" cy="2314575"/>
          </a:xfrm>
          <a:prstGeom prst="rect">
            <a:avLst/>
          </a:prstGeom>
        </p:spPr>
      </p:pic>
    </p:spTree>
    <p:extLst>
      <p:ext uri="{BB962C8B-B14F-4D97-AF65-F5344CB8AC3E}">
        <p14:creationId xmlns:p14="http://schemas.microsoft.com/office/powerpoint/2010/main" val="302531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Beam hopping involves switching between different Beams that cover specific areas on the ground</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E0A3BD9-2909-200C-3EA1-2A9BFC7C9529}"/>
              </a:ext>
            </a:extLst>
          </p:cNvPr>
          <p:cNvSpPr txBox="1"/>
          <p:nvPr/>
        </p:nvSpPr>
        <p:spPr>
          <a:xfrm>
            <a:off x="618309" y="1802223"/>
            <a:ext cx="5146766" cy="3046988"/>
          </a:xfrm>
          <a:prstGeom prst="rect">
            <a:avLst/>
          </a:prstGeom>
          <a:noFill/>
        </p:spPr>
        <p:txBody>
          <a:bodyPr wrap="square">
            <a:spAutoFit/>
          </a:bodyPr>
          <a:lstStyle/>
          <a:p>
            <a:r>
              <a:rPr lang="en-US" sz="1200" dirty="0"/>
              <a:t>In basic terms, a beam is a focused area where a satellite sends its signal. Each beam can serve users located in its area of coverage. The main goal of beam hopping is to allow a satellite to adjust its signal strength based on the number of users in each beam area. By switching which beams are active at different times, satellites can provide more efficient service to users.</a:t>
            </a:r>
          </a:p>
          <a:p>
            <a:endParaRPr lang="en-US" sz="1200" dirty="0"/>
          </a:p>
          <a:p>
            <a:r>
              <a:rPr lang="en-US" sz="1200" b="1" dirty="0"/>
              <a:t>The Challenges of Beam Hopping</a:t>
            </a:r>
          </a:p>
          <a:p>
            <a:r>
              <a:rPr lang="en-US" sz="1200" dirty="0"/>
              <a:t>The main challenge in beam hopping lies in creating a plan that optimally manages the time each beam is active. This is known as a beam hopping time plan (BHTP). If too many beams are active at once or if they are not active long enough, it can lead to problems with the quality of service.</a:t>
            </a:r>
          </a:p>
          <a:p>
            <a:r>
              <a:rPr lang="en-US" sz="1200" dirty="0"/>
              <a:t>There are also technical limitations, like interference between adjacent beams. Effective planning must take these issues into account to deliver the best performance.</a:t>
            </a:r>
          </a:p>
          <a:p>
            <a:endParaRPr lang="en-US" sz="1200" dirty="0"/>
          </a:p>
          <a:p>
            <a:endParaRPr lang="en-US" sz="1200" dirty="0"/>
          </a:p>
        </p:txBody>
      </p:sp>
      <p:pic>
        <p:nvPicPr>
          <p:cNvPr id="5" name="Picture 4">
            <a:extLst>
              <a:ext uri="{FF2B5EF4-FFF2-40B4-BE49-F238E27FC236}">
                <a16:creationId xmlns:a16="http://schemas.microsoft.com/office/drawing/2014/main" id="{D23F4B19-FDE0-8C70-2ABB-F1D7B3FCC1C3}"/>
              </a:ext>
            </a:extLst>
          </p:cNvPr>
          <p:cNvPicPr>
            <a:picLocks noChangeAspect="1"/>
          </p:cNvPicPr>
          <p:nvPr/>
        </p:nvPicPr>
        <p:blipFill>
          <a:blip r:embed="rId2"/>
          <a:stretch>
            <a:fillRect/>
          </a:stretch>
        </p:blipFill>
        <p:spPr>
          <a:xfrm>
            <a:off x="7632468" y="1790700"/>
            <a:ext cx="2484169" cy="3351575"/>
          </a:xfrm>
          <a:prstGeom prst="rect">
            <a:avLst/>
          </a:prstGeom>
        </p:spPr>
      </p:pic>
      <p:sp>
        <p:nvSpPr>
          <p:cNvPr id="6" name="TextBox 5">
            <a:extLst>
              <a:ext uri="{FF2B5EF4-FFF2-40B4-BE49-F238E27FC236}">
                <a16:creationId xmlns:a16="http://schemas.microsoft.com/office/drawing/2014/main" id="{2FBA13CF-6A6C-AD13-BC7C-3E8353B6CB22}"/>
              </a:ext>
            </a:extLst>
          </p:cNvPr>
          <p:cNvSpPr txBox="1"/>
          <p:nvPr/>
        </p:nvSpPr>
        <p:spPr>
          <a:xfrm>
            <a:off x="7036525" y="5142275"/>
            <a:ext cx="4081070" cy="710962"/>
          </a:xfrm>
          <a:prstGeom prst="rect">
            <a:avLst/>
          </a:prstGeom>
          <a:noFill/>
        </p:spPr>
        <p:txBody>
          <a:bodyPr wrap="square">
            <a:noAutofit/>
          </a:bodyPr>
          <a:lstStyle/>
          <a:p>
            <a:r>
              <a:rPr lang="en-US" sz="1000" b="0" i="0" u="none" strike="noStrike" baseline="0" dirty="0">
                <a:solidFill>
                  <a:srgbClr val="000000"/>
                </a:solidFill>
              </a:rPr>
              <a:t>Beam hopping</a:t>
            </a:r>
          </a:p>
          <a:p>
            <a:r>
              <a:rPr lang="en-US" sz="1000" dirty="0">
                <a:solidFill>
                  <a:srgbClr val="000000"/>
                </a:solidFill>
              </a:rPr>
              <a:t>Source: </a:t>
            </a:r>
            <a:r>
              <a:rPr lang="en-US" sz="1000" dirty="0">
                <a:hlinkClick r:id="rId3"/>
              </a:rPr>
              <a:t>Beam Hopping</a:t>
            </a:r>
            <a:endParaRPr lang="en-US" sz="1000" b="0" i="0" u="none" strike="noStrike" baseline="0" dirty="0">
              <a:solidFill>
                <a:srgbClr val="000000"/>
              </a:solidFill>
            </a:endParaRPr>
          </a:p>
        </p:txBody>
      </p:sp>
    </p:spTree>
    <p:extLst>
      <p:ext uri="{BB962C8B-B14F-4D97-AF65-F5344CB8AC3E}">
        <p14:creationId xmlns:p14="http://schemas.microsoft.com/office/powerpoint/2010/main" val="276765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de-DE"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Space Division Multiple Access (</a:t>
            </a:r>
            <a:r>
              <a:rPr kumimoji="0" lang="en-US"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SDMA) is a form of multiple access technology that enables simultaneous transmission and reception of data by multiple users over the same frequency band</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0E49291-101B-CBF5-606B-BD0DDFF4C5DB}"/>
              </a:ext>
            </a:extLst>
          </p:cNvPr>
          <p:cNvPicPr>
            <a:picLocks noChangeAspect="1"/>
          </p:cNvPicPr>
          <p:nvPr/>
        </p:nvPicPr>
        <p:blipFill>
          <a:blip r:embed="rId2"/>
          <a:stretch>
            <a:fillRect/>
          </a:stretch>
        </p:blipFill>
        <p:spPr>
          <a:xfrm>
            <a:off x="6489713" y="1799260"/>
            <a:ext cx="4590686" cy="3066554"/>
          </a:xfrm>
          <a:prstGeom prst="rect">
            <a:avLst/>
          </a:prstGeom>
        </p:spPr>
      </p:pic>
      <p:sp>
        <p:nvSpPr>
          <p:cNvPr id="7" name="TextBox 6">
            <a:extLst>
              <a:ext uri="{FF2B5EF4-FFF2-40B4-BE49-F238E27FC236}">
                <a16:creationId xmlns:a16="http://schemas.microsoft.com/office/drawing/2014/main" id="{80EDA66C-1470-5FC6-2DC8-C5B2ADA9590A}"/>
              </a:ext>
            </a:extLst>
          </p:cNvPr>
          <p:cNvSpPr txBox="1"/>
          <p:nvPr/>
        </p:nvSpPr>
        <p:spPr>
          <a:xfrm>
            <a:off x="616728" y="1794961"/>
            <a:ext cx="4035483" cy="1015663"/>
          </a:xfrm>
          <a:prstGeom prst="rect">
            <a:avLst/>
          </a:prstGeom>
          <a:noFill/>
        </p:spPr>
        <p:txBody>
          <a:bodyPr wrap="square">
            <a:spAutoFit/>
          </a:bodyPr>
          <a:lstStyle>
            <a:defPPr>
              <a:defRPr lang="en-US"/>
            </a:defPPr>
            <a:lvl1pPr indent="0">
              <a:buFont typeface="Wingdings" panose="05000000000000000000" pitchFamily="2" charset="2"/>
              <a:buNone/>
              <a:defRPr sz="1600">
                <a:ea typeface="Tahoma" panose="020B0604030504040204" pitchFamily="34" charset="0"/>
                <a:cs typeface="Tahoma" panose="020B0604030504040204" pitchFamily="34" charset="0"/>
              </a:defRPr>
            </a:lvl1pPr>
          </a:lstStyle>
          <a:p>
            <a:r>
              <a:rPr lang="en-US" sz="1200" dirty="0"/>
              <a:t>SDMA is method which optimizes frequency spectrum use and lowers the expenses by using antenna directivity. </a:t>
            </a:r>
          </a:p>
          <a:p>
            <a:endParaRPr lang="hr-HR" sz="1200" dirty="0"/>
          </a:p>
          <a:p>
            <a:r>
              <a:rPr lang="en-US" sz="1200" dirty="0"/>
              <a:t>There is a possibility of using same frequency in more than one direction </a:t>
            </a:r>
          </a:p>
        </p:txBody>
      </p:sp>
    </p:spTree>
    <p:extLst>
      <p:ext uri="{BB962C8B-B14F-4D97-AF65-F5344CB8AC3E}">
        <p14:creationId xmlns:p14="http://schemas.microsoft.com/office/powerpoint/2010/main" val="309278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p>
        </p:txBody>
      </p:sp>
    </p:spTree>
    <p:extLst>
      <p:ext uri="{BB962C8B-B14F-4D97-AF65-F5344CB8AC3E}">
        <p14:creationId xmlns:p14="http://schemas.microsoft.com/office/powerpoint/2010/main" val="49563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52BE-708C-E632-A778-4F353033EC56}"/>
              </a:ext>
            </a:extLst>
          </p:cNvPr>
          <p:cNvSpPr>
            <a:spLocks noGrp="1"/>
          </p:cNvSpPr>
          <p:nvPr>
            <p:ph type="title"/>
          </p:nvPr>
        </p:nvSpPr>
        <p:spPr/>
        <p:txBody>
          <a:bodyPr/>
          <a:lstStyle/>
          <a:p>
            <a:r>
              <a:rPr lang="en-US" dirty="0"/>
              <a:t>Analogue and digital signals are used in satellite communication for transmitting information</a:t>
            </a:r>
          </a:p>
        </p:txBody>
      </p:sp>
      <p:sp>
        <p:nvSpPr>
          <p:cNvPr id="3" name="TextBox 2">
            <a:extLst>
              <a:ext uri="{FF2B5EF4-FFF2-40B4-BE49-F238E27FC236}">
                <a16:creationId xmlns:a16="http://schemas.microsoft.com/office/drawing/2014/main" id="{BBCAED3F-CC59-F730-58A9-E2999D2E1B2E}"/>
              </a:ext>
            </a:extLst>
          </p:cNvPr>
          <p:cNvSpPr txBox="1"/>
          <p:nvPr/>
        </p:nvSpPr>
        <p:spPr>
          <a:xfrm>
            <a:off x="5096932" y="4269736"/>
            <a:ext cx="6485467" cy="4469981"/>
          </a:xfrm>
          <a:prstGeom prst="rect">
            <a:avLst/>
          </a:prstGeom>
          <a:noFill/>
        </p:spPr>
        <p:txBody>
          <a:bodyPr wrap="square">
            <a:noAutofit/>
          </a:bodyPr>
          <a:lstStyle>
            <a:defPPr>
              <a:defRPr lang="en-US"/>
            </a:defPPr>
            <a:lvl1pPr>
              <a:defRPr sz="1200">
                <a:solidFill>
                  <a:srgbClr val="000000"/>
                </a:solidFill>
              </a:defRPr>
            </a:lvl1pPr>
          </a:lstStyle>
          <a:p>
            <a:r>
              <a:rPr lang="en-US" b="1" dirty="0"/>
              <a:t>Digital</a:t>
            </a:r>
          </a:p>
          <a:p>
            <a:r>
              <a:rPr lang="en-US" dirty="0"/>
              <a:t>A digital signal has just two values – represented as 0 and 1 (or on and off). The signal is converted into a code of 0s and 1s. It becomes a stream of 0 and 1 values. These pulses are added to the carrier wave and transmitted. After the signal is received, it is decoded to recover the original signal.</a:t>
            </a:r>
          </a:p>
          <a:p>
            <a:r>
              <a:rPr lang="en-US" dirty="0"/>
              <a:t>The main advantage of digital transmission is precision. Unlike analog transmission, where information is continuously changing, a digital signal uses clear steps that make it more resistant to interference and loss. This enables a quick and precise exchange of information and enables better control over signal quality. As data is represented as binary numbers, digital data transmission allows easy encoding, decoding and processing of information</a:t>
            </a:r>
          </a:p>
        </p:txBody>
      </p:sp>
      <p:pic>
        <p:nvPicPr>
          <p:cNvPr id="1026" name="Picture 2" descr="Wireless Communications | gcse-revision, physics, waves, wireless ...">
            <a:extLst>
              <a:ext uri="{FF2B5EF4-FFF2-40B4-BE49-F238E27FC236}">
                <a16:creationId xmlns:a16="http://schemas.microsoft.com/office/drawing/2014/main" id="{BDA20B62-25B1-A91C-236A-FEB30A1FE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 y="1801646"/>
            <a:ext cx="2416108" cy="2214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5D97A6-42F9-E0F3-33E0-C632DB5DBB98}"/>
              </a:ext>
            </a:extLst>
          </p:cNvPr>
          <p:cNvSpPr txBox="1"/>
          <p:nvPr/>
        </p:nvSpPr>
        <p:spPr>
          <a:xfrm>
            <a:off x="5096933" y="1790700"/>
            <a:ext cx="6299200" cy="1986021"/>
          </a:xfrm>
          <a:prstGeom prst="rect">
            <a:avLst/>
          </a:prstGeom>
          <a:noFill/>
        </p:spPr>
        <p:txBody>
          <a:bodyPr wrap="square">
            <a:noAutofit/>
          </a:bodyPr>
          <a:lstStyle>
            <a:defPPr>
              <a:defRPr lang="en-US"/>
            </a:defPPr>
            <a:lvl1pPr>
              <a:defRPr sz="1200">
                <a:solidFill>
                  <a:srgbClr val="000000"/>
                </a:solidFill>
              </a:defRPr>
            </a:lvl1pPr>
          </a:lstStyle>
          <a:p>
            <a:r>
              <a:rPr lang="en-US" b="1" dirty="0"/>
              <a:t>Analogue</a:t>
            </a:r>
          </a:p>
          <a:p>
            <a:r>
              <a:rPr lang="en-US" dirty="0"/>
              <a:t>An analogue signal changes in frequency and/or amplitude continually. Analog uses infinitely varying values ​​between minimum and maximum levels.</a:t>
            </a:r>
          </a:p>
          <a:p>
            <a:r>
              <a:rPr lang="en-US" dirty="0"/>
              <a:t>Analog data transmission sends information via continuous electrical or electromagnetic signals by varying voltage, current, or some other physical quantity.</a:t>
            </a:r>
          </a:p>
          <a:p>
            <a:r>
              <a:rPr lang="en-US" dirty="0"/>
              <a:t>As a result, an analog signal can be subject to interference, noise, and loss of signal quality during transmission. This means that the remote end may experience changes in the signal that can distort the original information.</a:t>
            </a:r>
          </a:p>
          <a:p>
            <a:r>
              <a:rPr lang="en-US" dirty="0"/>
              <a:t>In addition, analog signals have a limited capacity to transmit information, which can also lead to loss of transmission quality over longer distances.</a:t>
            </a:r>
          </a:p>
        </p:txBody>
      </p:sp>
      <p:pic>
        <p:nvPicPr>
          <p:cNvPr id="5" name="Picture 2" descr="Wireless Communications | gcse-revision, physics, waves, wireless ...">
            <a:extLst>
              <a:ext uri="{FF2B5EF4-FFF2-40B4-BE49-F238E27FC236}">
                <a16:creationId xmlns:a16="http://schemas.microsoft.com/office/drawing/2014/main" id="{06F6364D-DAA0-0E32-3DE9-EC57C591D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3" t="22651" r="13092" b="52208"/>
          <a:stretch/>
        </p:blipFill>
        <p:spPr bwMode="auto">
          <a:xfrm>
            <a:off x="4152341" y="1927590"/>
            <a:ext cx="809125" cy="256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reless Communications | gcse-revision, physics, waves, wireless ...">
            <a:extLst>
              <a:ext uri="{FF2B5EF4-FFF2-40B4-BE49-F238E27FC236}">
                <a16:creationId xmlns:a16="http://schemas.microsoft.com/office/drawing/2014/main" id="{FB48FB73-A08A-E14F-AB8D-B0A9933B5B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1" t="65250" b="10451"/>
          <a:stretch/>
        </p:blipFill>
        <p:spPr bwMode="auto">
          <a:xfrm>
            <a:off x="4152340" y="4269736"/>
            <a:ext cx="944592" cy="23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5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9490FB3B-2649-F45B-A107-D2228B7B0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461" y="3188608"/>
            <a:ext cx="3159356" cy="2746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1C99F1-CD2E-9EAE-BE5B-7A9A97322B56}"/>
              </a:ext>
            </a:extLst>
          </p:cNvPr>
          <p:cNvSpPr>
            <a:spLocks noGrp="1"/>
          </p:cNvSpPr>
          <p:nvPr>
            <p:ph type="title"/>
          </p:nvPr>
        </p:nvSpPr>
        <p:spPr/>
        <p:txBody>
          <a:bodyPr/>
          <a:lstStyle/>
          <a:p>
            <a:r>
              <a:rPr lang="en-US" dirty="0"/>
              <a:t>A phase is the position of a wave at a point in time (instant) on a waveform cycle</a:t>
            </a:r>
          </a:p>
        </p:txBody>
      </p:sp>
      <p:sp>
        <p:nvSpPr>
          <p:cNvPr id="5" name="TextBox 4">
            <a:extLst>
              <a:ext uri="{FF2B5EF4-FFF2-40B4-BE49-F238E27FC236}">
                <a16:creationId xmlns:a16="http://schemas.microsoft.com/office/drawing/2014/main" id="{A0CD902C-F319-7CBC-E9B6-0ABD5CAC6BF3}"/>
              </a:ext>
            </a:extLst>
          </p:cNvPr>
          <p:cNvSpPr txBox="1"/>
          <p:nvPr/>
        </p:nvSpPr>
        <p:spPr>
          <a:xfrm>
            <a:off x="618309" y="1806747"/>
            <a:ext cx="8247017" cy="718739"/>
          </a:xfrm>
          <a:prstGeom prst="rect">
            <a:avLst/>
          </a:prstGeom>
          <a:noFill/>
        </p:spPr>
        <p:txBody>
          <a:bodyPr wrap="square">
            <a:noAutofit/>
          </a:bodyPr>
          <a:lstStyle/>
          <a:p>
            <a:r>
              <a:rPr lang="en-US" sz="1200" dirty="0"/>
              <a:t>The curving line represents the waveform, which is measured in terms of both amplitude and frequency.</a:t>
            </a:r>
          </a:p>
          <a:p>
            <a:r>
              <a:rPr lang="en-US" sz="1200" dirty="0"/>
              <a:t>Amplitude indicates how far the wave deviates from its rest position as it alternates between positive peak amplitude and negative peak amplitude.</a:t>
            </a:r>
          </a:p>
          <a:p>
            <a:r>
              <a:rPr lang="en-US" sz="1200" dirty="0"/>
              <a:t>Frequency is the number of cycles per second, with each cycle representing a unit of time.</a:t>
            </a:r>
          </a:p>
          <a:p>
            <a:r>
              <a:rPr lang="en-US" sz="1200" dirty="0"/>
              <a:t>Frequency is measured in hertz (Hz) or one of its derivatives, such as kilohertz (kHz) or megahertz (MHz).</a:t>
            </a:r>
          </a:p>
          <a:p>
            <a:r>
              <a:rPr lang="en-US" sz="1200" dirty="0"/>
              <a:t>Any point on the wave cycle can be identified by its phase</a:t>
            </a:r>
          </a:p>
        </p:txBody>
      </p:sp>
    </p:spTree>
    <p:extLst>
      <p:ext uri="{BB962C8B-B14F-4D97-AF65-F5344CB8AC3E}">
        <p14:creationId xmlns:p14="http://schemas.microsoft.com/office/powerpoint/2010/main" val="340656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AD557A-08C1-2DCE-2800-8F7D76157411}"/>
              </a:ext>
            </a:extLst>
          </p:cNvPr>
          <p:cNvSpPr txBox="1"/>
          <p:nvPr/>
        </p:nvSpPr>
        <p:spPr>
          <a:xfrm>
            <a:off x="618066" y="1803397"/>
            <a:ext cx="5096934" cy="276999"/>
          </a:xfrm>
          <a:prstGeom prst="rect">
            <a:avLst/>
          </a:prstGeom>
          <a:noFill/>
        </p:spPr>
        <p:txBody>
          <a:bodyPr wrap="square">
            <a:noAutofit/>
          </a:bodyPr>
          <a:lstStyle/>
          <a:p>
            <a:r>
              <a:rPr lang="en-US" sz="1200" dirty="0">
                <a:solidFill>
                  <a:srgbClr val="000000"/>
                </a:solidFill>
              </a:rPr>
              <a:t>The process includes:</a:t>
            </a:r>
            <a:endParaRPr lang="en-US" sz="1200" dirty="0"/>
          </a:p>
        </p:txBody>
      </p:sp>
      <p:sp>
        <p:nvSpPr>
          <p:cNvPr id="2" name="Title 1">
            <a:extLst>
              <a:ext uri="{FF2B5EF4-FFF2-40B4-BE49-F238E27FC236}">
                <a16:creationId xmlns:a16="http://schemas.microsoft.com/office/drawing/2014/main" id="{CF96580F-A13A-80CC-CF16-38B8175DBB6C}"/>
              </a:ext>
            </a:extLst>
          </p:cNvPr>
          <p:cNvSpPr>
            <a:spLocks noGrp="1"/>
          </p:cNvSpPr>
          <p:nvPr>
            <p:ph type="title"/>
          </p:nvPr>
        </p:nvSpPr>
        <p:spPr/>
        <p:txBody>
          <a:bodyPr/>
          <a:lstStyle/>
          <a:p>
            <a:r>
              <a:rPr lang="en-US" dirty="0"/>
              <a:t>Satellite signal processing involves the manipulation and transformation of signals to ensure they are transmitted and received accurately</a:t>
            </a:r>
          </a:p>
        </p:txBody>
      </p:sp>
      <p:grpSp>
        <p:nvGrpSpPr>
          <p:cNvPr id="17" name="Group 16">
            <a:extLst>
              <a:ext uri="{FF2B5EF4-FFF2-40B4-BE49-F238E27FC236}">
                <a16:creationId xmlns:a16="http://schemas.microsoft.com/office/drawing/2014/main" id="{F4F12BFE-5BAF-175A-276F-B4E7B4498CBB}"/>
              </a:ext>
            </a:extLst>
          </p:cNvPr>
          <p:cNvGrpSpPr/>
          <p:nvPr/>
        </p:nvGrpSpPr>
        <p:grpSpPr>
          <a:xfrm>
            <a:off x="1022066" y="2488429"/>
            <a:ext cx="4692935" cy="560220"/>
            <a:chOff x="1022066" y="2241186"/>
            <a:chExt cx="4692935" cy="560220"/>
          </a:xfrm>
        </p:grpSpPr>
        <p:pic>
          <p:nvPicPr>
            <p:cNvPr id="8" name="Graphic 7" descr="Filter with solid fill">
              <a:extLst>
                <a:ext uri="{FF2B5EF4-FFF2-40B4-BE49-F238E27FC236}">
                  <a16:creationId xmlns:a16="http://schemas.microsoft.com/office/drawing/2014/main" id="{D65A00F1-505C-E718-4FDA-20AF949396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2066" y="2241186"/>
              <a:ext cx="365760" cy="365760"/>
            </a:xfrm>
            <a:prstGeom prst="rect">
              <a:avLst/>
            </a:prstGeom>
          </p:spPr>
        </p:pic>
        <p:sp>
          <p:nvSpPr>
            <p:cNvPr id="11" name="TextBox 10">
              <a:extLst>
                <a:ext uri="{FF2B5EF4-FFF2-40B4-BE49-F238E27FC236}">
                  <a16:creationId xmlns:a16="http://schemas.microsoft.com/office/drawing/2014/main" id="{3E13EA15-C82C-5EC2-1FE4-093244445667}"/>
                </a:ext>
              </a:extLst>
            </p:cNvPr>
            <p:cNvSpPr txBox="1"/>
            <p:nvPr/>
          </p:nvSpPr>
          <p:spPr>
            <a:xfrm>
              <a:off x="1473200" y="2241186"/>
              <a:ext cx="4241801" cy="560220"/>
            </a:xfrm>
            <a:prstGeom prst="rect">
              <a:avLst/>
            </a:prstGeom>
            <a:noFill/>
          </p:spPr>
          <p:txBody>
            <a:bodyPr wrap="square">
              <a:noAutofit/>
            </a:bodyPr>
            <a:lstStyle/>
            <a:p>
              <a:r>
                <a:rPr lang="en-US" sz="1200" dirty="0">
                  <a:solidFill>
                    <a:srgbClr val="000000"/>
                  </a:solidFill>
                </a:rPr>
                <a:t>Filtering:</a:t>
              </a:r>
            </a:p>
            <a:p>
              <a:r>
                <a:rPr lang="en-US" sz="1200" dirty="0"/>
                <a:t>Filtering removes unwanted noise and interference</a:t>
              </a:r>
            </a:p>
          </p:txBody>
        </p:sp>
      </p:grpSp>
      <p:grpSp>
        <p:nvGrpSpPr>
          <p:cNvPr id="18" name="Group 17">
            <a:extLst>
              <a:ext uri="{FF2B5EF4-FFF2-40B4-BE49-F238E27FC236}">
                <a16:creationId xmlns:a16="http://schemas.microsoft.com/office/drawing/2014/main" id="{DD04E0CB-8C8C-6E13-3C8B-212A04888C23}"/>
              </a:ext>
            </a:extLst>
          </p:cNvPr>
          <p:cNvGrpSpPr/>
          <p:nvPr/>
        </p:nvGrpSpPr>
        <p:grpSpPr>
          <a:xfrm>
            <a:off x="1022066" y="3456682"/>
            <a:ext cx="4692935" cy="510481"/>
            <a:chOff x="1022066" y="3384186"/>
            <a:chExt cx="4692935" cy="510481"/>
          </a:xfrm>
        </p:grpSpPr>
        <p:pic>
          <p:nvPicPr>
            <p:cNvPr id="10" name="Graphic 9" descr="Wi-Fi with solid fill">
              <a:extLst>
                <a:ext uri="{FF2B5EF4-FFF2-40B4-BE49-F238E27FC236}">
                  <a16:creationId xmlns:a16="http://schemas.microsoft.com/office/drawing/2014/main" id="{64C167CE-17A9-EE87-A76A-2EC16C027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066" y="3384186"/>
              <a:ext cx="365760" cy="365760"/>
            </a:xfrm>
            <a:prstGeom prst="rect">
              <a:avLst/>
            </a:prstGeom>
          </p:spPr>
        </p:pic>
        <p:sp>
          <p:nvSpPr>
            <p:cNvPr id="12" name="TextBox 11">
              <a:extLst>
                <a:ext uri="{FF2B5EF4-FFF2-40B4-BE49-F238E27FC236}">
                  <a16:creationId xmlns:a16="http://schemas.microsoft.com/office/drawing/2014/main" id="{62D47291-9E99-A24D-AC67-9B445CAA1BDD}"/>
                </a:ext>
              </a:extLst>
            </p:cNvPr>
            <p:cNvSpPr txBox="1"/>
            <p:nvPr/>
          </p:nvSpPr>
          <p:spPr>
            <a:xfrm>
              <a:off x="1473200" y="3384186"/>
              <a:ext cx="4241801" cy="510481"/>
            </a:xfrm>
            <a:prstGeom prst="rect">
              <a:avLst/>
            </a:prstGeom>
            <a:noFill/>
          </p:spPr>
          <p:txBody>
            <a:bodyPr wrap="square">
              <a:noAutofit/>
            </a:bodyPr>
            <a:lstStyle/>
            <a:p>
              <a:r>
                <a:rPr lang="en-US" sz="1200" dirty="0">
                  <a:solidFill>
                    <a:srgbClr val="000000"/>
                  </a:solidFill>
                </a:rPr>
                <a:t>Amplification:</a:t>
              </a:r>
            </a:p>
            <a:p>
              <a:r>
                <a:rPr lang="en-US" sz="1200" dirty="0"/>
                <a:t>Amplification boosts the signal strength</a:t>
              </a:r>
            </a:p>
          </p:txBody>
        </p:sp>
      </p:grpSp>
      <p:grpSp>
        <p:nvGrpSpPr>
          <p:cNvPr id="19" name="Group 18">
            <a:extLst>
              <a:ext uri="{FF2B5EF4-FFF2-40B4-BE49-F238E27FC236}">
                <a16:creationId xmlns:a16="http://schemas.microsoft.com/office/drawing/2014/main" id="{6470B254-2431-32FA-45F6-238111987634}"/>
              </a:ext>
            </a:extLst>
          </p:cNvPr>
          <p:cNvGrpSpPr/>
          <p:nvPr/>
        </p:nvGrpSpPr>
        <p:grpSpPr>
          <a:xfrm>
            <a:off x="1022066" y="4375196"/>
            <a:ext cx="4692935" cy="636420"/>
            <a:chOff x="1022066" y="4477447"/>
            <a:chExt cx="4692935" cy="636420"/>
          </a:xfrm>
        </p:grpSpPr>
        <p:pic>
          <p:nvPicPr>
            <p:cNvPr id="5" name="Graphic 4" descr="Ethernet with solid fill">
              <a:extLst>
                <a:ext uri="{FF2B5EF4-FFF2-40B4-BE49-F238E27FC236}">
                  <a16:creationId xmlns:a16="http://schemas.microsoft.com/office/drawing/2014/main" id="{17B71708-457E-65C4-7972-58B3048853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066" y="4477447"/>
              <a:ext cx="365760" cy="365760"/>
            </a:xfrm>
            <a:prstGeom prst="rect">
              <a:avLst/>
            </a:prstGeom>
          </p:spPr>
        </p:pic>
        <p:sp>
          <p:nvSpPr>
            <p:cNvPr id="13" name="TextBox 12">
              <a:extLst>
                <a:ext uri="{FF2B5EF4-FFF2-40B4-BE49-F238E27FC236}">
                  <a16:creationId xmlns:a16="http://schemas.microsoft.com/office/drawing/2014/main" id="{E1D83E26-8569-750B-D9D4-A6064C6DA9BF}"/>
                </a:ext>
              </a:extLst>
            </p:cNvPr>
            <p:cNvSpPr txBox="1"/>
            <p:nvPr/>
          </p:nvSpPr>
          <p:spPr>
            <a:xfrm>
              <a:off x="1473198" y="4477447"/>
              <a:ext cx="4241803" cy="636420"/>
            </a:xfrm>
            <a:prstGeom prst="rect">
              <a:avLst/>
            </a:prstGeom>
            <a:noFill/>
          </p:spPr>
          <p:txBody>
            <a:bodyPr wrap="square">
              <a:noAutofit/>
            </a:bodyPr>
            <a:lstStyle/>
            <a:p>
              <a:r>
                <a:rPr lang="en-US" sz="1200" dirty="0">
                  <a:solidFill>
                    <a:srgbClr val="000000"/>
                  </a:solidFill>
                </a:rPr>
                <a:t>Frequency conversion:</a:t>
              </a:r>
            </a:p>
            <a:p>
              <a:r>
                <a:rPr lang="en-US" sz="1200" dirty="0"/>
                <a:t>Frequency conversion changes the signal frequency to match the transmission medium</a:t>
              </a:r>
              <a:endParaRPr lang="en-US" sz="1200" dirty="0">
                <a:solidFill>
                  <a:srgbClr val="000000"/>
                </a:solidFill>
              </a:endParaRPr>
            </a:p>
            <a:p>
              <a:endParaRPr lang="en-US" sz="1200" dirty="0"/>
            </a:p>
          </p:txBody>
        </p:sp>
      </p:grpSp>
      <p:sp>
        <p:nvSpPr>
          <p:cNvPr id="16" name="TextBox 15">
            <a:extLst>
              <a:ext uri="{FF2B5EF4-FFF2-40B4-BE49-F238E27FC236}">
                <a16:creationId xmlns:a16="http://schemas.microsoft.com/office/drawing/2014/main" id="{CC973257-26D6-B542-5CCD-25E4F08D52B2}"/>
              </a:ext>
            </a:extLst>
          </p:cNvPr>
          <p:cNvSpPr txBox="1"/>
          <p:nvPr/>
        </p:nvSpPr>
        <p:spPr>
          <a:xfrm>
            <a:off x="618067" y="5419648"/>
            <a:ext cx="5096934" cy="510481"/>
          </a:xfrm>
          <a:prstGeom prst="rect">
            <a:avLst/>
          </a:prstGeom>
          <a:noFill/>
        </p:spPr>
        <p:txBody>
          <a:bodyPr wrap="square">
            <a:noAutofit/>
          </a:bodyPr>
          <a:lstStyle/>
          <a:p>
            <a:r>
              <a:rPr lang="en-US" sz="1200" dirty="0">
                <a:solidFill>
                  <a:srgbClr val="000000"/>
                </a:solidFill>
              </a:rPr>
              <a:t>Effective signal processing is essential for maintaining the integrity and quality of the data transmitted via satellites. </a:t>
            </a:r>
            <a:endParaRPr lang="en-US" sz="1200" dirty="0"/>
          </a:p>
        </p:txBody>
      </p:sp>
    </p:spTree>
    <p:extLst>
      <p:ext uri="{BB962C8B-B14F-4D97-AF65-F5344CB8AC3E}">
        <p14:creationId xmlns:p14="http://schemas.microsoft.com/office/powerpoint/2010/main" val="68030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9239-E2A6-7C11-72A9-30B42DF79FAA}"/>
              </a:ext>
            </a:extLst>
          </p:cNvPr>
          <p:cNvSpPr>
            <a:spLocks noGrp="1"/>
          </p:cNvSpPr>
          <p:nvPr>
            <p:ph type="title"/>
          </p:nvPr>
        </p:nvSpPr>
        <p:spPr/>
        <p:txBody>
          <a:bodyPr/>
          <a:lstStyle/>
          <a:p>
            <a:r>
              <a:rPr lang="en-US" dirty="0"/>
              <a:t>Modulation is the process of varying a carrier signal's properties to encode information for transmission over communication channels</a:t>
            </a:r>
          </a:p>
        </p:txBody>
      </p:sp>
      <p:sp>
        <p:nvSpPr>
          <p:cNvPr id="3" name="TextBox 2">
            <a:extLst>
              <a:ext uri="{FF2B5EF4-FFF2-40B4-BE49-F238E27FC236}">
                <a16:creationId xmlns:a16="http://schemas.microsoft.com/office/drawing/2014/main" id="{EBC47CB7-5D96-53CF-426B-7834E08ED6A6}"/>
              </a:ext>
            </a:extLst>
          </p:cNvPr>
          <p:cNvSpPr txBox="1"/>
          <p:nvPr/>
        </p:nvSpPr>
        <p:spPr>
          <a:xfrm>
            <a:off x="6400807" y="1790700"/>
            <a:ext cx="5181591" cy="3106420"/>
          </a:xfrm>
          <a:prstGeom prst="rect">
            <a:avLst/>
          </a:prstGeom>
          <a:noFill/>
        </p:spPr>
        <p:txBody>
          <a:bodyPr wrap="square">
            <a:noAutofit/>
          </a:bodyPr>
          <a:lstStyle/>
          <a:p>
            <a:r>
              <a:rPr lang="en-US" sz="1200" dirty="0">
                <a:solidFill>
                  <a:srgbClr val="000000"/>
                </a:solidFill>
              </a:rPr>
              <a:t>Modulation involves converting data into a form suitable for transmission by altering one or more characteristics of a carrier signal.</a:t>
            </a:r>
          </a:p>
          <a:p>
            <a:r>
              <a:rPr lang="en-US" sz="1200" dirty="0">
                <a:solidFill>
                  <a:srgbClr val="000000"/>
                </a:solidFill>
              </a:rPr>
              <a:t>This process allows the transmission of information, such as audio, video, or data, over various media, including radio waves, optical fibers, and more.</a:t>
            </a:r>
          </a:p>
          <a:p>
            <a:endParaRPr lang="en-US" sz="1200" dirty="0">
              <a:solidFill>
                <a:srgbClr val="000000"/>
              </a:solidFill>
            </a:endParaRPr>
          </a:p>
          <a:p>
            <a:r>
              <a:rPr lang="en-US" sz="1200" dirty="0">
                <a:solidFill>
                  <a:srgbClr val="000000"/>
                </a:solidFill>
              </a:rPr>
              <a:t>The primary purposes of modulation include:</a:t>
            </a:r>
          </a:p>
          <a:p>
            <a:pPr marL="171450" indent="-171450">
              <a:buFont typeface="Wingdings" panose="05000000000000000000" pitchFamily="2" charset="2"/>
              <a:buChar char="§"/>
            </a:pPr>
            <a:r>
              <a:rPr lang="en-US" sz="1200" b="1" dirty="0">
                <a:solidFill>
                  <a:srgbClr val="000000"/>
                </a:solidFill>
              </a:rPr>
              <a:t>Efficient Transmission:</a:t>
            </a:r>
            <a:r>
              <a:rPr lang="en-US" sz="1200" dirty="0">
                <a:solidFill>
                  <a:srgbClr val="000000"/>
                </a:solidFill>
              </a:rPr>
              <a:t> Modulation enables signals to be transmitted over long distances without significant loss of quality.</a:t>
            </a:r>
            <a:endParaRPr lang="en-US" sz="1200" b="1" dirty="0">
              <a:solidFill>
                <a:srgbClr val="000000"/>
              </a:solidFill>
            </a:endParaRPr>
          </a:p>
          <a:p>
            <a:pPr marL="171450" indent="-171450">
              <a:buFont typeface="Wingdings" panose="05000000000000000000" pitchFamily="2" charset="2"/>
              <a:buChar char="§"/>
            </a:pPr>
            <a:r>
              <a:rPr lang="en-US" sz="1200" b="1" dirty="0">
                <a:solidFill>
                  <a:srgbClr val="000000"/>
                </a:solidFill>
              </a:rPr>
              <a:t>Multiple Signal Transmission:</a:t>
            </a:r>
            <a:r>
              <a:rPr lang="en-US" sz="1200" dirty="0">
                <a:solidFill>
                  <a:srgbClr val="000000"/>
                </a:solidFill>
              </a:rPr>
              <a:t> It allows multiple signals to be transmitted simultaneously over a single communication channel, reducing interference and maximizing bandwidth usage.</a:t>
            </a:r>
            <a:endParaRPr lang="en-US" sz="1200" b="1" dirty="0">
              <a:solidFill>
                <a:srgbClr val="000000"/>
              </a:solidFill>
            </a:endParaRPr>
          </a:p>
          <a:p>
            <a:pPr marL="171450" indent="-171450">
              <a:buFont typeface="Wingdings" panose="05000000000000000000" pitchFamily="2" charset="2"/>
              <a:buChar char="§"/>
            </a:pPr>
            <a:r>
              <a:rPr lang="en-US" sz="1200" b="1" dirty="0">
                <a:solidFill>
                  <a:srgbClr val="000000"/>
                </a:solidFill>
              </a:rPr>
              <a:t>Antenna Size Reduction:</a:t>
            </a:r>
            <a:r>
              <a:rPr lang="en-US" sz="1200" dirty="0">
                <a:solidFill>
                  <a:srgbClr val="000000"/>
                </a:solidFill>
              </a:rPr>
              <a:t> Higher frequency signals require smaller antennas, making them more practical for various applications. </a:t>
            </a:r>
          </a:p>
        </p:txBody>
      </p:sp>
      <p:sp>
        <p:nvSpPr>
          <p:cNvPr id="12" name="Rectangle 11">
            <a:extLst>
              <a:ext uri="{FF2B5EF4-FFF2-40B4-BE49-F238E27FC236}">
                <a16:creationId xmlns:a16="http://schemas.microsoft.com/office/drawing/2014/main" id="{75D464F9-014D-9E48-73FE-A19C75ECA06E}"/>
              </a:ext>
            </a:extLst>
          </p:cNvPr>
          <p:cNvSpPr/>
          <p:nvPr/>
        </p:nvSpPr>
        <p:spPr>
          <a:xfrm>
            <a:off x="2379133" y="2488429"/>
            <a:ext cx="1253067" cy="6273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MODULATOR</a:t>
            </a:r>
          </a:p>
        </p:txBody>
      </p:sp>
      <p:cxnSp>
        <p:nvCxnSpPr>
          <p:cNvPr id="14" name="Straight Arrow Connector 13">
            <a:extLst>
              <a:ext uri="{FF2B5EF4-FFF2-40B4-BE49-F238E27FC236}">
                <a16:creationId xmlns:a16="http://schemas.microsoft.com/office/drawing/2014/main" id="{2D80A67D-E34A-A693-CC0A-3D43552AB2B7}"/>
              </a:ext>
            </a:extLst>
          </p:cNvPr>
          <p:cNvCxnSpPr>
            <a:stCxn id="12" idx="3"/>
          </p:cNvCxnSpPr>
          <p:nvPr/>
        </p:nvCxnSpPr>
        <p:spPr>
          <a:xfrm flipV="1">
            <a:off x="3632200" y="2777067"/>
            <a:ext cx="558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A941042-CDDC-09FB-3E37-BACD53BE8078}"/>
              </a:ext>
            </a:extLst>
          </p:cNvPr>
          <p:cNvCxnSpPr>
            <a:cxnSpLocks/>
            <a:endCxn id="12" idx="1"/>
          </p:cNvCxnSpPr>
          <p:nvPr/>
        </p:nvCxnSpPr>
        <p:spPr>
          <a:xfrm flipV="1">
            <a:off x="1820333" y="2802081"/>
            <a:ext cx="558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F1575B-6200-4049-7900-0AC7F47C53D2}"/>
              </a:ext>
            </a:extLst>
          </p:cNvPr>
          <p:cNvCxnSpPr>
            <a:cxnSpLocks/>
            <a:endCxn id="12" idx="2"/>
          </p:cNvCxnSpPr>
          <p:nvPr/>
        </p:nvCxnSpPr>
        <p:spPr>
          <a:xfrm flipV="1">
            <a:off x="3005667" y="3115733"/>
            <a:ext cx="0" cy="558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088C2DF-CE2A-0000-9F92-AFC474D623F4}"/>
              </a:ext>
            </a:extLst>
          </p:cNvPr>
          <p:cNvSpPr txBox="1"/>
          <p:nvPr/>
        </p:nvSpPr>
        <p:spPr>
          <a:xfrm>
            <a:off x="647025" y="2425806"/>
            <a:ext cx="1173310" cy="800734"/>
          </a:xfrm>
          <a:prstGeom prst="rect">
            <a:avLst/>
          </a:prstGeom>
          <a:noFill/>
        </p:spPr>
        <p:txBody>
          <a:bodyPr wrap="square" anchor="ctr">
            <a:noAutofit/>
          </a:bodyPr>
          <a:lstStyle/>
          <a:p>
            <a:pPr algn="ctr"/>
            <a:r>
              <a:rPr lang="en-US" sz="1200" dirty="0">
                <a:solidFill>
                  <a:srgbClr val="000000"/>
                </a:solidFill>
              </a:rPr>
              <a:t>INFORMATION BEARING SIGNAL</a:t>
            </a:r>
            <a:endParaRPr lang="en-US" sz="1200" dirty="0"/>
          </a:p>
        </p:txBody>
      </p:sp>
      <p:sp>
        <p:nvSpPr>
          <p:cNvPr id="23" name="TextBox 22">
            <a:extLst>
              <a:ext uri="{FF2B5EF4-FFF2-40B4-BE49-F238E27FC236}">
                <a16:creationId xmlns:a16="http://schemas.microsoft.com/office/drawing/2014/main" id="{07A9BC28-48E2-6F2E-A897-6BAE183D0EF0}"/>
              </a:ext>
            </a:extLst>
          </p:cNvPr>
          <p:cNvSpPr txBox="1"/>
          <p:nvPr/>
        </p:nvSpPr>
        <p:spPr>
          <a:xfrm>
            <a:off x="4193364" y="2425806"/>
            <a:ext cx="1173310" cy="800734"/>
          </a:xfrm>
          <a:prstGeom prst="rect">
            <a:avLst/>
          </a:prstGeom>
          <a:noFill/>
        </p:spPr>
        <p:txBody>
          <a:bodyPr wrap="square" anchor="ctr">
            <a:noAutofit/>
          </a:bodyPr>
          <a:lstStyle/>
          <a:p>
            <a:pPr algn="ctr"/>
            <a:r>
              <a:rPr lang="en-US" sz="1200" dirty="0">
                <a:solidFill>
                  <a:srgbClr val="000000"/>
                </a:solidFill>
              </a:rPr>
              <a:t>MODULATED SIGNAL</a:t>
            </a:r>
            <a:endParaRPr lang="en-US" sz="1200" dirty="0"/>
          </a:p>
        </p:txBody>
      </p:sp>
      <p:sp>
        <p:nvSpPr>
          <p:cNvPr id="24" name="TextBox 23">
            <a:extLst>
              <a:ext uri="{FF2B5EF4-FFF2-40B4-BE49-F238E27FC236}">
                <a16:creationId xmlns:a16="http://schemas.microsoft.com/office/drawing/2014/main" id="{0D57863B-50C5-4795-2C04-8FC407A8AE27}"/>
              </a:ext>
            </a:extLst>
          </p:cNvPr>
          <p:cNvSpPr txBox="1"/>
          <p:nvPr/>
        </p:nvSpPr>
        <p:spPr>
          <a:xfrm>
            <a:off x="2419011" y="3683001"/>
            <a:ext cx="1173310" cy="800734"/>
          </a:xfrm>
          <a:prstGeom prst="rect">
            <a:avLst/>
          </a:prstGeom>
          <a:noFill/>
        </p:spPr>
        <p:txBody>
          <a:bodyPr wrap="square" anchor="ctr">
            <a:noAutofit/>
          </a:bodyPr>
          <a:lstStyle/>
          <a:p>
            <a:pPr algn="ctr"/>
            <a:r>
              <a:rPr lang="en-US" sz="1200" dirty="0">
                <a:solidFill>
                  <a:srgbClr val="000000"/>
                </a:solidFill>
              </a:rPr>
              <a:t>CARRIER SIGNAL</a:t>
            </a:r>
            <a:endParaRPr lang="en-US" sz="1200" dirty="0"/>
          </a:p>
        </p:txBody>
      </p:sp>
      <p:sp>
        <p:nvSpPr>
          <p:cNvPr id="26" name="TextBox 25">
            <a:extLst>
              <a:ext uri="{FF2B5EF4-FFF2-40B4-BE49-F238E27FC236}">
                <a16:creationId xmlns:a16="http://schemas.microsoft.com/office/drawing/2014/main" id="{A7C4D302-B83B-9CCB-C97C-EE45B2CF25F3}"/>
              </a:ext>
            </a:extLst>
          </p:cNvPr>
          <p:cNvSpPr txBox="1"/>
          <p:nvPr/>
        </p:nvSpPr>
        <p:spPr>
          <a:xfrm>
            <a:off x="647024" y="1862664"/>
            <a:ext cx="4719649" cy="276999"/>
          </a:xfrm>
          <a:prstGeom prst="rect">
            <a:avLst/>
          </a:prstGeom>
          <a:noFill/>
        </p:spPr>
        <p:txBody>
          <a:bodyPr wrap="square">
            <a:noAutofit/>
          </a:bodyPr>
          <a:lstStyle/>
          <a:p>
            <a:pPr algn="ctr"/>
            <a:r>
              <a:rPr lang="en-US" sz="1200" dirty="0">
                <a:solidFill>
                  <a:srgbClr val="000000"/>
                </a:solidFill>
              </a:rPr>
              <a:t>Process of modulation</a:t>
            </a:r>
            <a:endParaRPr lang="en-US" sz="1200" dirty="0"/>
          </a:p>
        </p:txBody>
      </p:sp>
      <p:sp>
        <p:nvSpPr>
          <p:cNvPr id="4" name="TextBox 3">
            <a:extLst>
              <a:ext uri="{FF2B5EF4-FFF2-40B4-BE49-F238E27FC236}">
                <a16:creationId xmlns:a16="http://schemas.microsoft.com/office/drawing/2014/main" id="{CBFFE330-E3D9-529F-2E70-E0F810A08070}"/>
              </a:ext>
            </a:extLst>
          </p:cNvPr>
          <p:cNvSpPr txBox="1"/>
          <p:nvPr/>
        </p:nvSpPr>
        <p:spPr>
          <a:xfrm>
            <a:off x="609600" y="4569873"/>
            <a:ext cx="5486400" cy="1569660"/>
          </a:xfrm>
          <a:prstGeom prst="rect">
            <a:avLst/>
          </a:prstGeom>
          <a:noFill/>
        </p:spPr>
        <p:txBody>
          <a:bodyPr wrap="square">
            <a:spAutoFit/>
          </a:bodyPr>
          <a:lstStyle/>
          <a:p>
            <a:pPr marL="285750" indent="-285750">
              <a:buFont typeface="Wingdings" panose="05000000000000000000" pitchFamily="2" charset="2"/>
              <a:buChar char="§"/>
            </a:pPr>
            <a:r>
              <a:rPr lang="en-US" sz="1200" dirty="0">
                <a:ea typeface="Tahoma" panose="020B0604030504040204" pitchFamily="34" charset="0"/>
                <a:cs typeface="Tahoma" panose="020B0604030504040204" pitchFamily="34" charset="0"/>
              </a:rPr>
              <a:t>Modulation is impressing the wanted data on a Radio Frequency (RF) carrier which is then conveyed over the satellite link and demodulated at the receiving terminal. </a:t>
            </a:r>
            <a:endParaRPr lang="hr-HR" sz="1200" dirty="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hr-HR" sz="1200" dirty="0">
                <a:ea typeface="Tahoma" panose="020B0604030504040204" pitchFamily="34" charset="0"/>
                <a:cs typeface="Tahoma" panose="020B0604030504040204" pitchFamily="34" charset="0"/>
              </a:rPr>
              <a:t>M</a:t>
            </a:r>
            <a:r>
              <a:rPr lang="en-US" sz="1200" dirty="0" err="1">
                <a:ea typeface="Tahoma" panose="020B0604030504040204" pitchFamily="34" charset="0"/>
                <a:cs typeface="Tahoma" panose="020B0604030504040204" pitchFamily="34" charset="0"/>
              </a:rPr>
              <a:t>odulation</a:t>
            </a:r>
            <a:r>
              <a:rPr lang="en-US" sz="1200" dirty="0">
                <a:ea typeface="Tahoma" panose="020B0604030504040204" pitchFamily="34" charset="0"/>
                <a:cs typeface="Tahoma" panose="020B0604030504040204" pitchFamily="34" charset="0"/>
              </a:rPr>
              <a:t> translates a baseband spectrum (in a lower frequency range) to a carrier spectrum (at a much higher frequency range).</a:t>
            </a:r>
            <a:endParaRPr lang="hr-HR" sz="1200" dirty="0">
              <a:ea typeface="Tahoma" panose="020B0604030504040204" pitchFamily="34" charset="0"/>
              <a:cs typeface="Tahoma" panose="020B0604030504040204" pitchFamily="34" charset="0"/>
            </a:endParaRPr>
          </a:p>
          <a:p>
            <a:pPr marL="285750" marR="0" indent="-285750" algn="l">
              <a:buFont typeface="Wingdings" panose="05000000000000000000" pitchFamily="2" charset="2"/>
              <a:buChar char="§"/>
            </a:pPr>
            <a:r>
              <a:rPr lang="en-US" sz="1200" b="0" i="0" u="none" strike="noStrike" baseline="0" dirty="0">
                <a:solidFill>
                  <a:srgbClr val="000000"/>
                </a:solidFill>
                <a:ea typeface="Tahoma" panose="020B0604030504040204" pitchFamily="34" charset="0"/>
                <a:cs typeface="Tahoma" panose="020B0604030504040204" pitchFamily="34" charset="0"/>
              </a:rPr>
              <a:t>In </a:t>
            </a:r>
            <a:r>
              <a:rPr lang="hr-HR" sz="1200" b="0" i="0" u="none" strike="noStrike" baseline="0" dirty="0">
                <a:solidFill>
                  <a:srgbClr val="000000"/>
                </a:solidFill>
                <a:ea typeface="Tahoma" panose="020B0604030504040204" pitchFamily="34" charset="0"/>
                <a:cs typeface="Tahoma" panose="020B0604030504040204" pitchFamily="34" charset="0"/>
              </a:rPr>
              <a:t>the </a:t>
            </a:r>
            <a:r>
              <a:rPr lang="en-US" sz="1200" b="0" i="0" u="none" strike="noStrike" baseline="0" dirty="0">
                <a:solidFill>
                  <a:srgbClr val="000000"/>
                </a:solidFill>
                <a:ea typeface="Tahoma" panose="020B0604030504040204" pitchFamily="34" charset="0"/>
                <a:cs typeface="Tahoma" panose="020B0604030504040204" pitchFamily="34" charset="0"/>
              </a:rPr>
              <a:t>modulation process, one or more parameters of the auxiliary signal is changed. </a:t>
            </a:r>
            <a:r>
              <a:rPr lang="en-US" sz="1200" b="1" i="0" u="none" strike="noStrike" baseline="0" dirty="0">
                <a:solidFill>
                  <a:srgbClr val="000000"/>
                </a:solidFill>
                <a:ea typeface="Tahoma" panose="020B0604030504040204" pitchFamily="34" charset="0"/>
                <a:cs typeface="Tahoma" panose="020B0604030504040204" pitchFamily="34" charset="0"/>
              </a:rPr>
              <a:t>The auxiliary signal is called the carrier</a:t>
            </a:r>
            <a:r>
              <a:rPr lang="en-US" sz="1200" b="0" i="0" u="none" strike="noStrike" baseline="0" dirty="0">
                <a:solidFill>
                  <a:srgbClr val="000000"/>
                </a:solidFill>
                <a:ea typeface="Tahoma" panose="020B0604030504040204" pitchFamily="34" charset="0"/>
                <a:cs typeface="Tahoma" panose="020B0604030504040204" pitchFamily="34" charset="0"/>
              </a:rPr>
              <a:t>. </a:t>
            </a:r>
          </a:p>
          <a:p>
            <a:pPr marL="285750" marR="0" indent="-285750" algn="l">
              <a:buFont typeface="Wingdings" panose="05000000000000000000" pitchFamily="2" charset="2"/>
              <a:buChar char="§"/>
            </a:pPr>
            <a:r>
              <a:rPr lang="hr-HR" sz="1200" b="0" i="0" u="none" strike="noStrike" baseline="0" dirty="0">
                <a:solidFill>
                  <a:srgbClr val="000000"/>
                </a:solidFill>
                <a:ea typeface="Tahoma" panose="020B0604030504040204" pitchFamily="34" charset="0"/>
                <a:cs typeface="Tahoma" panose="020B0604030504040204" pitchFamily="34" charset="0"/>
              </a:rPr>
              <a:t>The signal</a:t>
            </a:r>
            <a:r>
              <a:rPr lang="en-US" sz="1200" b="0" i="0" u="none" strike="noStrike" baseline="0" dirty="0">
                <a:solidFill>
                  <a:srgbClr val="000000"/>
                </a:solidFill>
                <a:ea typeface="Tahoma" panose="020B0604030504040204" pitchFamily="34" charset="0"/>
                <a:cs typeface="Tahoma" panose="020B0604030504040204" pitchFamily="34" charset="0"/>
              </a:rPr>
              <a:t> which contains the information is called the modulation signal</a:t>
            </a:r>
            <a:endParaRPr lang="en-US" sz="1200" dirty="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3BC1BC7-9A36-9528-C66E-A982CB478B88}"/>
              </a:ext>
            </a:extLst>
          </p:cNvPr>
          <p:cNvPicPr>
            <a:picLocks noChangeAspect="1"/>
          </p:cNvPicPr>
          <p:nvPr/>
        </p:nvPicPr>
        <p:blipFill>
          <a:blip r:embed="rId2"/>
          <a:stretch>
            <a:fillRect/>
          </a:stretch>
        </p:blipFill>
        <p:spPr>
          <a:xfrm>
            <a:off x="7776755" y="4389001"/>
            <a:ext cx="2559200" cy="1868108"/>
          </a:xfrm>
          <a:prstGeom prst="rect">
            <a:avLst/>
          </a:prstGeom>
        </p:spPr>
      </p:pic>
    </p:spTree>
    <p:extLst>
      <p:ext uri="{BB962C8B-B14F-4D97-AF65-F5344CB8AC3E}">
        <p14:creationId xmlns:p14="http://schemas.microsoft.com/office/powerpoint/2010/main" val="269674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DB02-765E-7DAE-DB8D-F27B0E761B3B}"/>
              </a:ext>
            </a:extLst>
          </p:cNvPr>
          <p:cNvSpPr>
            <a:spLocks noGrp="1"/>
          </p:cNvSpPr>
          <p:nvPr>
            <p:ph type="title"/>
          </p:nvPr>
        </p:nvSpPr>
        <p:spPr/>
        <p:txBody>
          <a:bodyPr/>
          <a:lstStyle/>
          <a:p>
            <a:r>
              <a:rPr lang="en-US" dirty="0"/>
              <a:t>Satellite communication employs various modulation techniques to optimize data transmission</a:t>
            </a:r>
          </a:p>
        </p:txBody>
      </p:sp>
      <p:sp>
        <p:nvSpPr>
          <p:cNvPr id="5" name="TextBox 4">
            <a:extLst>
              <a:ext uri="{FF2B5EF4-FFF2-40B4-BE49-F238E27FC236}">
                <a16:creationId xmlns:a16="http://schemas.microsoft.com/office/drawing/2014/main" id="{49559060-5E5C-5E35-1DE8-E789098B4E33}"/>
              </a:ext>
            </a:extLst>
          </p:cNvPr>
          <p:cNvSpPr txBox="1"/>
          <p:nvPr/>
        </p:nvSpPr>
        <p:spPr>
          <a:xfrm>
            <a:off x="609588" y="1790700"/>
            <a:ext cx="4719649" cy="2645833"/>
          </a:xfrm>
          <a:prstGeom prst="rect">
            <a:avLst/>
          </a:prstGeom>
          <a:noFill/>
        </p:spPr>
        <p:txBody>
          <a:bodyPr wrap="square">
            <a:noAutofit/>
          </a:bodyPr>
          <a:lstStyle/>
          <a:p>
            <a:r>
              <a:rPr lang="en-US" sz="1200" dirty="0">
                <a:solidFill>
                  <a:srgbClr val="000000"/>
                </a:solidFill>
              </a:rPr>
              <a:t>Types of modulation:</a:t>
            </a:r>
          </a:p>
          <a:p>
            <a:endParaRPr lang="en-US" sz="1200" dirty="0">
              <a:solidFill>
                <a:srgbClr val="000000"/>
              </a:solidFill>
            </a:endParaRPr>
          </a:p>
          <a:p>
            <a:r>
              <a:rPr lang="en-US" sz="1200" dirty="0">
                <a:solidFill>
                  <a:srgbClr val="000000"/>
                </a:solidFill>
              </a:rPr>
              <a:t>Analog</a:t>
            </a:r>
          </a:p>
          <a:p>
            <a:pPr marL="171450" indent="-171450">
              <a:buFont typeface="Wingdings" panose="05000000000000000000" pitchFamily="2" charset="2"/>
              <a:buChar char="§"/>
            </a:pPr>
            <a:r>
              <a:rPr lang="en-US" sz="1200" dirty="0">
                <a:solidFill>
                  <a:srgbClr val="000000"/>
                </a:solidFill>
              </a:rPr>
              <a:t>Amplitude modulation</a:t>
            </a:r>
          </a:p>
          <a:p>
            <a:pPr marL="171450" indent="-171450">
              <a:buFont typeface="Wingdings" panose="05000000000000000000" pitchFamily="2" charset="2"/>
              <a:buChar char="§"/>
            </a:pPr>
            <a:r>
              <a:rPr lang="en-US" sz="1200" dirty="0">
                <a:solidFill>
                  <a:srgbClr val="000000"/>
                </a:solidFill>
              </a:rPr>
              <a:t>Frequency modulation</a:t>
            </a:r>
          </a:p>
          <a:p>
            <a:pPr marL="171450" indent="-171450">
              <a:buFont typeface="Wingdings" panose="05000000000000000000" pitchFamily="2" charset="2"/>
              <a:buChar char="§"/>
            </a:pPr>
            <a:r>
              <a:rPr lang="en-US" sz="1200" dirty="0">
                <a:solidFill>
                  <a:srgbClr val="000000"/>
                </a:solidFill>
              </a:rPr>
              <a:t>Phase modulation</a:t>
            </a:r>
          </a:p>
          <a:p>
            <a:pPr marL="171450" indent="-171450">
              <a:buFont typeface="Wingdings" panose="05000000000000000000" pitchFamily="2" charset="2"/>
              <a:buChar char="§"/>
            </a:pPr>
            <a:endParaRPr lang="en-US" sz="1200" dirty="0">
              <a:solidFill>
                <a:srgbClr val="000000"/>
              </a:solidFill>
            </a:endParaRPr>
          </a:p>
          <a:p>
            <a:pPr marL="171450" indent="-171450">
              <a:buFont typeface="Wingdings" panose="05000000000000000000" pitchFamily="2" charset="2"/>
              <a:buChar char="§"/>
            </a:pPr>
            <a:endParaRPr lang="en-US" sz="1200" dirty="0">
              <a:solidFill>
                <a:srgbClr val="000000"/>
              </a:solidFill>
            </a:endParaRPr>
          </a:p>
          <a:p>
            <a:r>
              <a:rPr lang="en-US" sz="1200" dirty="0">
                <a:solidFill>
                  <a:srgbClr val="000000"/>
                </a:solidFill>
              </a:rPr>
              <a:t>Digital</a:t>
            </a:r>
          </a:p>
          <a:p>
            <a:pPr marL="171450" indent="-171450">
              <a:buFont typeface="Wingdings" panose="05000000000000000000" pitchFamily="2" charset="2"/>
              <a:buChar char="§"/>
            </a:pPr>
            <a:r>
              <a:rPr lang="en-US" sz="1200" dirty="0">
                <a:solidFill>
                  <a:srgbClr val="000000"/>
                </a:solidFill>
              </a:rPr>
              <a:t>Amplitude shift keying (ASK)</a:t>
            </a:r>
          </a:p>
          <a:p>
            <a:pPr marL="171450" indent="-171450">
              <a:buFont typeface="Wingdings" panose="05000000000000000000" pitchFamily="2" charset="2"/>
              <a:buChar char="§"/>
            </a:pPr>
            <a:r>
              <a:rPr lang="en-US" sz="1200" dirty="0">
                <a:solidFill>
                  <a:srgbClr val="000000"/>
                </a:solidFill>
              </a:rPr>
              <a:t>Frequency shift keying (FSK)</a:t>
            </a:r>
          </a:p>
          <a:p>
            <a:pPr marL="171450" indent="-171450">
              <a:buFont typeface="Wingdings" panose="05000000000000000000" pitchFamily="2" charset="2"/>
              <a:buChar char="§"/>
            </a:pPr>
            <a:r>
              <a:rPr lang="en-US" sz="1200" dirty="0">
                <a:solidFill>
                  <a:srgbClr val="000000"/>
                </a:solidFill>
              </a:rPr>
              <a:t>Phase shift keying or (PSK)</a:t>
            </a:r>
          </a:p>
          <a:p>
            <a:pPr marL="171450" indent="-171450">
              <a:buFont typeface="Wingdings" panose="05000000000000000000" pitchFamily="2" charset="2"/>
              <a:buChar char="§"/>
            </a:pPr>
            <a:endParaRPr lang="en-US" sz="1200" dirty="0">
              <a:solidFill>
                <a:srgbClr val="000000"/>
              </a:solidFill>
            </a:endParaRPr>
          </a:p>
        </p:txBody>
      </p:sp>
      <p:sp>
        <p:nvSpPr>
          <p:cNvPr id="27" name="TextBox 26">
            <a:extLst>
              <a:ext uri="{FF2B5EF4-FFF2-40B4-BE49-F238E27FC236}">
                <a16:creationId xmlns:a16="http://schemas.microsoft.com/office/drawing/2014/main" id="{D6BBC586-D3E5-5F4A-B262-772A81623D6C}"/>
              </a:ext>
            </a:extLst>
          </p:cNvPr>
          <p:cNvSpPr txBox="1"/>
          <p:nvPr/>
        </p:nvSpPr>
        <p:spPr>
          <a:xfrm>
            <a:off x="618066" y="4875212"/>
            <a:ext cx="5486400" cy="1371600"/>
          </a:xfrm>
          <a:prstGeom prst="rect">
            <a:avLst/>
          </a:prstGeom>
          <a:noFill/>
        </p:spPr>
        <p:txBody>
          <a:bodyPr wrap="square">
            <a:noAutofit/>
          </a:bodyPr>
          <a:lstStyle/>
          <a:p>
            <a:r>
              <a:rPr lang="en-US" sz="1200" dirty="0">
                <a:solidFill>
                  <a:srgbClr val="000000"/>
                </a:solidFill>
              </a:rPr>
              <a:t>Digital communication supports </a:t>
            </a:r>
            <a:r>
              <a:rPr lang="en-US" sz="1200" b="1" dirty="0">
                <a:solidFill>
                  <a:srgbClr val="000000"/>
                </a:solidFill>
              </a:rPr>
              <a:t>higher noise immunity</a:t>
            </a:r>
            <a:r>
              <a:rPr lang="en-US" sz="1200" dirty="0">
                <a:solidFill>
                  <a:srgbClr val="000000"/>
                </a:solidFill>
              </a:rPr>
              <a:t> than analog communication. But at the same time, digital data requires </a:t>
            </a:r>
            <a:r>
              <a:rPr lang="en-US" sz="1200" b="1" dirty="0">
                <a:solidFill>
                  <a:srgbClr val="000000"/>
                </a:solidFill>
              </a:rPr>
              <a:t>more bandwidth</a:t>
            </a:r>
            <a:r>
              <a:rPr lang="en-US" sz="1200" dirty="0">
                <a:solidFill>
                  <a:srgbClr val="000000"/>
                </a:solidFill>
              </a:rPr>
              <a:t> as compared to an analog signal.</a:t>
            </a:r>
          </a:p>
          <a:p>
            <a:endParaRPr lang="en-US" sz="1200" dirty="0">
              <a:solidFill>
                <a:srgbClr val="000000"/>
              </a:solidFill>
            </a:endParaRPr>
          </a:p>
          <a:p>
            <a:r>
              <a:rPr lang="en-US" sz="1200" dirty="0">
                <a:solidFill>
                  <a:srgbClr val="000000"/>
                </a:solidFill>
              </a:rPr>
              <a:t>In Digital communication, error detection and correction can be implemented easily. Digital modulation provides much </a:t>
            </a:r>
            <a:r>
              <a:rPr lang="en-US" sz="1200" b="1" dirty="0">
                <a:solidFill>
                  <a:srgbClr val="000000"/>
                </a:solidFill>
              </a:rPr>
              <a:t>more efficient</a:t>
            </a:r>
            <a:r>
              <a:rPr lang="en-US" sz="1200" dirty="0">
                <a:solidFill>
                  <a:srgbClr val="000000"/>
                </a:solidFill>
              </a:rPr>
              <a:t> results when compared to analog communication.</a:t>
            </a:r>
            <a:endParaRPr lang="en-US" sz="1200" dirty="0"/>
          </a:p>
        </p:txBody>
      </p:sp>
      <p:pic>
        <p:nvPicPr>
          <p:cNvPr id="3074" name="Picture 2" descr="Types_of_Modulations">
            <a:extLst>
              <a:ext uri="{FF2B5EF4-FFF2-40B4-BE49-F238E27FC236}">
                <a16:creationId xmlns:a16="http://schemas.microsoft.com/office/drawing/2014/main" id="{1CBCC292-8A2E-6595-6857-66D482C92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667" y="1804051"/>
            <a:ext cx="5359931" cy="303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7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BE8D-0829-4C46-00F8-882EB0B55D3D}"/>
              </a:ext>
            </a:extLst>
          </p:cNvPr>
          <p:cNvSpPr>
            <a:spLocks noGrp="1"/>
          </p:cNvSpPr>
          <p:nvPr>
            <p:ph type="title"/>
          </p:nvPr>
        </p:nvSpPr>
        <p:spPr/>
        <p:txBody>
          <a:bodyPr/>
          <a:lstStyle/>
          <a:p>
            <a:r>
              <a:rPr lang="en-US" dirty="0"/>
              <a:t>Amplitude Modulation</a:t>
            </a:r>
          </a:p>
        </p:txBody>
      </p:sp>
      <p:pic>
        <p:nvPicPr>
          <p:cNvPr id="3" name="Picture 2">
            <a:extLst>
              <a:ext uri="{FF2B5EF4-FFF2-40B4-BE49-F238E27FC236}">
                <a16:creationId xmlns:a16="http://schemas.microsoft.com/office/drawing/2014/main" id="{B59A5971-046A-1415-BB77-CE983FFB547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9760" y="1800542"/>
            <a:ext cx="5238750" cy="3215595"/>
          </a:xfrm>
          <a:prstGeom prst="rect">
            <a:avLst/>
          </a:prstGeom>
        </p:spPr>
      </p:pic>
      <p:sp>
        <p:nvSpPr>
          <p:cNvPr id="4" name="TextBox 3">
            <a:extLst>
              <a:ext uri="{FF2B5EF4-FFF2-40B4-BE49-F238E27FC236}">
                <a16:creationId xmlns:a16="http://schemas.microsoft.com/office/drawing/2014/main" id="{A35C0A22-0D92-9902-8261-FD561BDA6BD7}"/>
              </a:ext>
            </a:extLst>
          </p:cNvPr>
          <p:cNvSpPr txBox="1"/>
          <p:nvPr/>
        </p:nvSpPr>
        <p:spPr>
          <a:xfrm>
            <a:off x="6096000" y="1790701"/>
            <a:ext cx="5486400" cy="2645832"/>
          </a:xfrm>
          <a:prstGeom prst="rect">
            <a:avLst/>
          </a:prstGeom>
          <a:noFill/>
        </p:spPr>
        <p:txBody>
          <a:bodyPr wrap="square">
            <a:noAutofit/>
          </a:bodyPr>
          <a:lstStyle/>
          <a:p>
            <a:r>
              <a:rPr lang="en-US" sz="1200" dirty="0">
                <a:solidFill>
                  <a:srgbClr val="000000"/>
                </a:solidFill>
              </a:rPr>
              <a:t>Amplitude Modulation is the process in which the amplitude of carrier signal is varied according to the amplitude of the message signal. This mode of modulation is very simple and straightway to modulate any baseband signal. It is the most effective and easiest way of modulation.</a:t>
            </a:r>
            <a:endParaRPr lang="en-US" sz="1200" dirty="0"/>
          </a:p>
        </p:txBody>
      </p:sp>
    </p:spTree>
    <p:extLst>
      <p:ext uri="{BB962C8B-B14F-4D97-AF65-F5344CB8AC3E}">
        <p14:creationId xmlns:p14="http://schemas.microsoft.com/office/powerpoint/2010/main" val="198376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35D4-128A-DE7E-411E-BC33D61AA0E8}"/>
              </a:ext>
            </a:extLst>
          </p:cNvPr>
          <p:cNvSpPr>
            <a:spLocks noGrp="1"/>
          </p:cNvSpPr>
          <p:nvPr>
            <p:ph type="title"/>
          </p:nvPr>
        </p:nvSpPr>
        <p:spPr/>
        <p:txBody>
          <a:bodyPr/>
          <a:lstStyle/>
          <a:p>
            <a:r>
              <a:rPr lang="en-US" dirty="0"/>
              <a:t>Frequency Modulation</a:t>
            </a:r>
          </a:p>
        </p:txBody>
      </p:sp>
      <p:pic>
        <p:nvPicPr>
          <p:cNvPr id="3" name="Picture 2">
            <a:extLst>
              <a:ext uri="{FF2B5EF4-FFF2-40B4-BE49-F238E27FC236}">
                <a16:creationId xmlns:a16="http://schemas.microsoft.com/office/drawing/2014/main" id="{14B7C7CB-2D6F-62CA-B753-0495AA1B33D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0712" y="1800860"/>
            <a:ext cx="5057775" cy="3476534"/>
          </a:xfrm>
          <a:prstGeom prst="rect">
            <a:avLst/>
          </a:prstGeom>
        </p:spPr>
      </p:pic>
      <p:sp>
        <p:nvSpPr>
          <p:cNvPr id="4" name="TextBox 3">
            <a:extLst>
              <a:ext uri="{FF2B5EF4-FFF2-40B4-BE49-F238E27FC236}">
                <a16:creationId xmlns:a16="http://schemas.microsoft.com/office/drawing/2014/main" id="{1BEC0772-83D7-5F1C-7150-D659E817309D}"/>
              </a:ext>
            </a:extLst>
          </p:cNvPr>
          <p:cNvSpPr txBox="1"/>
          <p:nvPr/>
        </p:nvSpPr>
        <p:spPr>
          <a:xfrm>
            <a:off x="6096000" y="1790701"/>
            <a:ext cx="5486400" cy="2645832"/>
          </a:xfrm>
          <a:prstGeom prst="rect">
            <a:avLst/>
          </a:prstGeom>
          <a:noFill/>
        </p:spPr>
        <p:txBody>
          <a:bodyPr wrap="square">
            <a:noAutofit/>
          </a:bodyPr>
          <a:lstStyle/>
          <a:p>
            <a:r>
              <a:rPr lang="en-US" sz="1200" dirty="0">
                <a:solidFill>
                  <a:srgbClr val="000000"/>
                </a:solidFill>
              </a:rPr>
              <a:t>Frequency Modulation: This type of modulation has mainly its application during radio communication. When the frequency of the carrier is varied according to the amplitude of information bearing signal then this modulation is known as frequency modulation. Here, carrier’s amplitude remains constant. In this, the information is carried by frequency variation. The most important factor is the amount of variation of signal frequency. Better SNR can be achieved through FM as compared to AM in case of wider bandwidth.</a:t>
            </a:r>
            <a:endParaRPr lang="en-US" sz="1200" dirty="0"/>
          </a:p>
        </p:txBody>
      </p:sp>
    </p:spTree>
    <p:extLst>
      <p:ext uri="{BB962C8B-B14F-4D97-AF65-F5344CB8AC3E}">
        <p14:creationId xmlns:p14="http://schemas.microsoft.com/office/powerpoint/2010/main" val="1366380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2800</Words>
  <Application>Microsoft Office PowerPoint</Application>
  <PresentationFormat>Widescreen</PresentationFormat>
  <Paragraphs>145</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Tahoma</vt:lpstr>
      <vt:lpstr>Calibri</vt:lpstr>
      <vt:lpstr>Stolzl</vt:lpstr>
      <vt:lpstr>Stolzl Bold</vt:lpstr>
      <vt:lpstr>Wingdings</vt:lpstr>
      <vt:lpstr>Stolzl Book</vt:lpstr>
      <vt:lpstr>Office Theme</vt:lpstr>
      <vt:lpstr>Satellite Communication Systems</vt:lpstr>
      <vt:lpstr>12 Satellite Signal Processing</vt:lpstr>
      <vt:lpstr>Analogue and digital signals are used in satellite communication for transmitting information</vt:lpstr>
      <vt:lpstr>A phase is the position of a wave at a point in time (instant) on a waveform cycle</vt:lpstr>
      <vt:lpstr>Satellite signal processing involves the manipulation and transformation of signals to ensure they are transmitted and received accurately</vt:lpstr>
      <vt:lpstr>Modulation is the process of varying a carrier signal's properties to encode information for transmission over communication channels</vt:lpstr>
      <vt:lpstr>Satellite communication employs various modulation techniques to optimize data transmission</vt:lpstr>
      <vt:lpstr>Amplitude Modulation</vt:lpstr>
      <vt:lpstr>Frequency Modulation</vt:lpstr>
      <vt:lpstr>Phase modulation</vt:lpstr>
      <vt:lpstr>Amplitude shift keying (ASK) is a digital modulation technique that represents digital data by varying the amplitude of a carrier wave </vt:lpstr>
      <vt:lpstr>Frequency shift keying (FSK) is a digital modulation technique that encodes data by varying the frequency of a carrier signal</vt:lpstr>
      <vt:lpstr>In Binary phase-shift keying, the carrier signal undergoes a 180-degree phase shift to represent a binary 0, while no phase shift represents a binary 1</vt:lpstr>
      <vt:lpstr>In Differential phase-shift keying, the phase of the modulated signal is shifted relative to the previous signal element</vt:lpstr>
      <vt:lpstr>Quadrature phase-shift keyingis a digital modulation technique that encodes data by shifting the phase of a carrier wave among four distinct values, allowing two bits to be transmitted per symbol</vt:lpstr>
      <vt:lpstr>The Demodulation is the process of extracting the original information from a modulated carrier wave</vt:lpstr>
      <vt:lpstr>Difference Between Modulation and Demodulation</vt:lpstr>
      <vt:lpstr>Multiple Access  </vt:lpstr>
      <vt:lpstr>To maximize the efficiency and effectiveness of satellite communications, various multiple access techniques are employed</vt:lpstr>
      <vt:lpstr>Frequency-Division Multiple Access (FDMA)</vt:lpstr>
      <vt:lpstr>Time-Division Multiple Access (TDMA)</vt:lpstr>
      <vt:lpstr>Code-Division Multiple Access (CDMA)</vt:lpstr>
      <vt:lpstr>Frequency hopping is a method of transmitting radio signals by rapidly changing the carrier frequency among many frequencies</vt:lpstr>
      <vt:lpstr>Time hopping in satellite communication is a resource allocation technique where satellite beams switch coverage areas in scheduled time slots to optimize bandwidth and meet varying user demands</vt:lpstr>
      <vt:lpstr>Beam hopping involves switching between different Beams that cover specific areas on the ground</vt:lpstr>
      <vt:lpstr>Space Division Multiple Access (SDMA) is a form of multiple access technology that enables simultaneous transmission and reception of data by multiple users over the same frequency band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71</cp:revision>
  <dcterms:created xsi:type="dcterms:W3CDTF">2018-01-24T13:33:55Z</dcterms:created>
  <dcterms:modified xsi:type="dcterms:W3CDTF">2025-12-15T11:43:03Z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2024-05-25T11:17:07Z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209b597b-1915-4af7-abce-62f5a57f62de</vt:lpwstr>
  </property>
  <property fmtid="{D5CDD505-2E9C-101B-9397-08002B2CF9AE}" pid="8" name="MSIP_Label_ecb69475-382c-4c7a-b21d-8ca64eeef1bd_ContentBits">
    <vt:lpwstr>0</vt:lpwstr>
  </property>
  <property fmtid="{D5CDD505-2E9C-101B-9397-08002B2CF9AE}" pid="9" name="MSIP_Label_e463cba9-5f6c-478d-9329-7b2295e4e8ed_Enabled">
    <vt:lpwstr>true</vt:lpwstr>
  </property>
  <property fmtid="{D5CDD505-2E9C-101B-9397-08002B2CF9AE}" pid="10" name="MSIP_Label_e463cba9-5f6c-478d-9329-7b2295e4e8ed_SetDate">
    <vt:lpwstr>2025-12-11T11:01:50Z</vt:lpwstr>
  </property>
  <property fmtid="{D5CDD505-2E9C-101B-9397-08002B2CF9AE}" pid="11" name="MSIP_Label_e463cba9-5f6c-478d-9329-7b2295e4e8ed_Method">
    <vt:lpwstr>Standard</vt:lpwstr>
  </property>
  <property fmtid="{D5CDD505-2E9C-101B-9397-08002B2CF9AE}" pid="12" name="MSIP_Label_e463cba9-5f6c-478d-9329-7b2295e4e8ed_Name">
    <vt:lpwstr>All Employees_2</vt:lpwstr>
  </property>
  <property fmtid="{D5CDD505-2E9C-101B-9397-08002B2CF9AE}" pid="13" name="MSIP_Label_e463cba9-5f6c-478d-9329-7b2295e4e8ed_SiteId">
    <vt:lpwstr>33440fc6-b7c7-412c-bb73-0e70b0198d5a</vt:lpwstr>
  </property>
  <property fmtid="{D5CDD505-2E9C-101B-9397-08002B2CF9AE}" pid="14" name="MSIP_Label_e463cba9-5f6c-478d-9329-7b2295e4e8ed_ActionId">
    <vt:lpwstr>1695591d-8613-44ea-b3bf-0e556146cde2</vt:lpwstr>
  </property>
  <property fmtid="{D5CDD505-2E9C-101B-9397-08002B2CF9AE}" pid="15" name="MSIP_Label_e463cba9-5f6c-478d-9329-7b2295e4e8ed_ContentBits">
    <vt:lpwstr>0</vt:lpwstr>
  </property>
  <property fmtid="{D5CDD505-2E9C-101B-9397-08002B2CF9AE}" pid="16" name="MSIP_Label_e463cba9-5f6c-478d-9329-7b2295e4e8ed_Tag">
    <vt:lpwstr>10, 3, 0, 1</vt:lpwstr>
  </property>
</Properties>
</file>