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57" r:id="rId2"/>
    <p:sldId id="262" r:id="rId3"/>
    <p:sldId id="368" r:id="rId4"/>
    <p:sldId id="369" r:id="rId5"/>
    <p:sldId id="374" r:id="rId6"/>
    <p:sldId id="370" r:id="rId7"/>
    <p:sldId id="371" r:id="rId8"/>
    <p:sldId id="373" r:id="rId9"/>
    <p:sldId id="376" r:id="rId10"/>
    <p:sldId id="377" r:id="rId11"/>
    <p:sldId id="367" r:id="rId12"/>
    <p:sldId id="372" r:id="rId13"/>
    <p:sldId id="263" r:id="rId14"/>
  </p:sldIdLst>
  <p:sldSz cx="12192000" cy="6858000"/>
  <p:notesSz cx="6858000" cy="9144000"/>
  <p:embeddedFontLst>
    <p:embeddedFont>
      <p:font typeface="Stolzl" panose="020B0604020202020204" charset="0"/>
      <p:regular r:id="rId16"/>
    </p:embeddedFont>
    <p:embeddedFont>
      <p:font typeface="Stolzl Bold" panose="00000800000000000000" charset="0"/>
      <p:bold r:id="rId17"/>
    </p:embeddedFont>
    <p:embeddedFont>
      <p:font typeface="Stolzl Book" panose="0000050000000000000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486" autoAdjust="0"/>
  </p:normalViewPr>
  <p:slideViewPr>
    <p:cSldViewPr snapToGrid="0" snapToObjects="1">
      <p:cViewPr varScale="1">
        <p:scale>
          <a:sx n="86" d="100"/>
          <a:sy n="86"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314035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itu.int/dms_pub/itu-r/opb/rep/R-REP-SM.2424-2018-PDF-E.pdf"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7CF5-A839-A5FF-1734-340DD20DD483}"/>
              </a:ext>
            </a:extLst>
          </p:cNvPr>
          <p:cNvSpPr>
            <a:spLocks noGrp="1"/>
          </p:cNvSpPr>
          <p:nvPr>
            <p:ph type="title"/>
          </p:nvPr>
        </p:nvSpPr>
        <p:spPr/>
        <p:txBody>
          <a:bodyPr/>
          <a:lstStyle/>
          <a:p>
            <a:r>
              <a:rPr lang="en-US" dirty="0" err="1"/>
              <a:t>SkyMon</a:t>
            </a:r>
            <a:r>
              <a:rPr lang="en-US" dirty="0"/>
              <a:t> is the satellite payload monitoring and interference localization solution that lets you identify interference and manage payloads</a:t>
            </a:r>
          </a:p>
        </p:txBody>
      </p:sp>
      <p:pic>
        <p:nvPicPr>
          <p:cNvPr id="7" name="Picture 6">
            <a:extLst>
              <a:ext uri="{FF2B5EF4-FFF2-40B4-BE49-F238E27FC236}">
                <a16:creationId xmlns:a16="http://schemas.microsoft.com/office/drawing/2014/main" id="{14CEB6DF-0307-71A3-DF94-85B928365C99}"/>
              </a:ext>
            </a:extLst>
          </p:cNvPr>
          <p:cNvPicPr>
            <a:picLocks noChangeAspect="1"/>
          </p:cNvPicPr>
          <p:nvPr/>
        </p:nvPicPr>
        <p:blipFill>
          <a:blip r:embed="rId2"/>
          <a:stretch>
            <a:fillRect/>
          </a:stretch>
        </p:blipFill>
        <p:spPr>
          <a:xfrm>
            <a:off x="614919" y="2522220"/>
            <a:ext cx="10972800" cy="2271163"/>
          </a:xfrm>
          <a:prstGeom prst="rect">
            <a:avLst/>
          </a:prstGeom>
        </p:spPr>
      </p:pic>
    </p:spTree>
    <p:extLst>
      <p:ext uri="{BB962C8B-B14F-4D97-AF65-F5344CB8AC3E}">
        <p14:creationId xmlns:p14="http://schemas.microsoft.com/office/powerpoint/2010/main" val="422380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6201-C769-9D0E-1539-1252F43B9F03}"/>
              </a:ext>
            </a:extLst>
          </p:cNvPr>
          <p:cNvSpPr>
            <a:spLocks noGrp="1"/>
          </p:cNvSpPr>
          <p:nvPr>
            <p:ph type="title"/>
          </p:nvPr>
        </p:nvSpPr>
        <p:spPr/>
        <p:txBody>
          <a:bodyPr>
            <a:normAutofit fontScale="90000"/>
          </a:bodyPr>
          <a:lstStyle/>
          <a:p>
            <a:r>
              <a:rPr lang="en-US" dirty="0" err="1"/>
              <a:t>SkyMon</a:t>
            </a:r>
            <a:r>
              <a:rPr lang="en-US" dirty="0"/>
              <a:t> Carrier Monitoring System (CMS) is an automated radio frequency traffic monitoring system that provides satellite operators with all the necessary tools to continually monitor the satellite links</a:t>
            </a:r>
          </a:p>
        </p:txBody>
      </p:sp>
      <p:grpSp>
        <p:nvGrpSpPr>
          <p:cNvPr id="4" name="Group 3">
            <a:extLst>
              <a:ext uri="{FF2B5EF4-FFF2-40B4-BE49-F238E27FC236}">
                <a16:creationId xmlns:a16="http://schemas.microsoft.com/office/drawing/2014/main" id="{8422B7AD-250E-FCE5-3DB3-FD2735C236DD}"/>
              </a:ext>
            </a:extLst>
          </p:cNvPr>
          <p:cNvGrpSpPr/>
          <p:nvPr/>
        </p:nvGrpSpPr>
        <p:grpSpPr>
          <a:xfrm>
            <a:off x="1320136" y="1899174"/>
            <a:ext cx="9803584" cy="669097"/>
            <a:chOff x="1320136" y="2458471"/>
            <a:chExt cx="9803584" cy="669097"/>
          </a:xfrm>
        </p:grpSpPr>
        <p:pic>
          <p:nvPicPr>
            <p:cNvPr id="1026" name="Picture 2">
              <a:extLst>
                <a:ext uri="{FF2B5EF4-FFF2-40B4-BE49-F238E27FC236}">
                  <a16:creationId xmlns:a16="http://schemas.microsoft.com/office/drawing/2014/main" id="{987EE718-968B-2B4B-F990-DA8C1B885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136" y="2458471"/>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828B99F-600A-94E9-B82E-722B36F1D810}"/>
                </a:ext>
              </a:extLst>
            </p:cNvPr>
            <p:cNvSpPr/>
            <p:nvPr/>
          </p:nvSpPr>
          <p:spPr>
            <a:xfrm>
              <a:off x="1997304" y="2458471"/>
              <a:ext cx="9126416" cy="669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Automatic background mode</a:t>
              </a:r>
            </a:p>
            <a:p>
              <a:r>
                <a:rPr lang="en-US" sz="1200" dirty="0">
                  <a:solidFill>
                    <a:schemeClr val="tx1"/>
                  </a:solidFill>
                </a:rPr>
                <a:t>Monitors the traffic in a round-robin fashion – 24 hours a day, 7 days a week – without any operator interaction. Background monitoring is automatically distributed to all monitoring sites and rescheduled if one site fails.</a:t>
              </a:r>
            </a:p>
          </p:txBody>
        </p:sp>
      </p:grpSp>
      <p:grpSp>
        <p:nvGrpSpPr>
          <p:cNvPr id="10" name="Group 9">
            <a:extLst>
              <a:ext uri="{FF2B5EF4-FFF2-40B4-BE49-F238E27FC236}">
                <a16:creationId xmlns:a16="http://schemas.microsoft.com/office/drawing/2014/main" id="{AC4FBB81-3068-45DE-44C3-06CE2860FA97}"/>
              </a:ext>
            </a:extLst>
          </p:cNvPr>
          <p:cNvGrpSpPr/>
          <p:nvPr/>
        </p:nvGrpSpPr>
        <p:grpSpPr>
          <a:xfrm>
            <a:off x="1320136" y="2815614"/>
            <a:ext cx="9803584" cy="1143056"/>
            <a:chOff x="1320136" y="3154680"/>
            <a:chExt cx="9803584" cy="1143056"/>
          </a:xfrm>
        </p:grpSpPr>
        <p:pic>
          <p:nvPicPr>
            <p:cNvPr id="1028" name="Picture 4">
              <a:extLst>
                <a:ext uri="{FF2B5EF4-FFF2-40B4-BE49-F238E27FC236}">
                  <a16:creationId xmlns:a16="http://schemas.microsoft.com/office/drawing/2014/main" id="{BCE1D537-FAD5-B7D4-D93E-A84AA6C05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136" y="3154680"/>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086FE5D-1B7E-DE61-A810-BEDD2C4DC544}"/>
                </a:ext>
              </a:extLst>
            </p:cNvPr>
            <p:cNvSpPr/>
            <p:nvPr/>
          </p:nvSpPr>
          <p:spPr>
            <a:xfrm>
              <a:off x="1997303" y="3154680"/>
              <a:ext cx="9126417" cy="1143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Active foreground mode</a:t>
              </a:r>
            </a:p>
            <a:p>
              <a:r>
                <a:rPr lang="en-US" sz="1200" dirty="0">
                  <a:solidFill>
                    <a:schemeClr val="tx1"/>
                  </a:solidFill>
                </a:rPr>
                <a:t>Different measurement modes (foreground modes) are available, which provide different levels of control of the selected device and different levels of measurement data output. Foreground mode is always initiated by a user request.</a:t>
              </a:r>
            </a:p>
            <a:p>
              <a:r>
                <a:rPr lang="en-US" sz="1200" dirty="0">
                  <a:solidFill>
                    <a:schemeClr val="tx1"/>
                  </a:solidFill>
                </a:rPr>
                <a:t>Blind-scanning high-performance DSP demodulation is used to scan and detect individual carriers. The system provides user-friendly point-and-click operations to add identified carriers to the frequency plan database for automatic monitoring.</a:t>
              </a:r>
            </a:p>
          </p:txBody>
        </p:sp>
      </p:grpSp>
      <p:grpSp>
        <p:nvGrpSpPr>
          <p:cNvPr id="9" name="Group 8">
            <a:extLst>
              <a:ext uri="{FF2B5EF4-FFF2-40B4-BE49-F238E27FC236}">
                <a16:creationId xmlns:a16="http://schemas.microsoft.com/office/drawing/2014/main" id="{B5F5E22E-8265-BDEA-78CD-754BA72BDF76}"/>
              </a:ext>
            </a:extLst>
          </p:cNvPr>
          <p:cNvGrpSpPr/>
          <p:nvPr/>
        </p:nvGrpSpPr>
        <p:grpSpPr>
          <a:xfrm>
            <a:off x="1320136" y="4206013"/>
            <a:ext cx="9803584" cy="874986"/>
            <a:chOff x="1320136" y="4410186"/>
            <a:chExt cx="9803584" cy="874986"/>
          </a:xfrm>
        </p:grpSpPr>
        <p:pic>
          <p:nvPicPr>
            <p:cNvPr id="1030" name="Picture 6">
              <a:extLst>
                <a:ext uri="{FF2B5EF4-FFF2-40B4-BE49-F238E27FC236}">
                  <a16:creationId xmlns:a16="http://schemas.microsoft.com/office/drawing/2014/main" id="{62CC3900-E64C-C10C-C95C-BDBB38D12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136" y="4410186"/>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4D492D8-1B30-9415-69CB-240CB1C652BF}"/>
                </a:ext>
              </a:extLst>
            </p:cNvPr>
            <p:cNvSpPr/>
            <p:nvPr/>
          </p:nvSpPr>
          <p:spPr>
            <a:xfrm>
              <a:off x="1997303" y="4410186"/>
              <a:ext cx="9126417" cy="8749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Hidden carrier detection</a:t>
              </a:r>
            </a:p>
            <a:p>
              <a:r>
                <a:rPr lang="en-US" sz="1200" dirty="0">
                  <a:solidFill>
                    <a:schemeClr val="tx1"/>
                  </a:solidFill>
                </a:rPr>
                <a:t>The system evaluates the error vector signal, which enables detection of interfering in-band spurious signals without deteriorating ongoing transmissions. The underlying carrier noise and interference spectra are presented in the same display plot that also shows the measured carrier spectra, separated by different colors.</a:t>
              </a:r>
            </a:p>
          </p:txBody>
        </p:sp>
      </p:grpSp>
      <p:grpSp>
        <p:nvGrpSpPr>
          <p:cNvPr id="8" name="Group 7">
            <a:extLst>
              <a:ext uri="{FF2B5EF4-FFF2-40B4-BE49-F238E27FC236}">
                <a16:creationId xmlns:a16="http://schemas.microsoft.com/office/drawing/2014/main" id="{DD2B0665-55E8-BC3E-EC35-08865A1D00C5}"/>
              </a:ext>
            </a:extLst>
          </p:cNvPr>
          <p:cNvGrpSpPr/>
          <p:nvPr/>
        </p:nvGrpSpPr>
        <p:grpSpPr>
          <a:xfrm>
            <a:off x="1320136" y="5328341"/>
            <a:ext cx="9803584" cy="669097"/>
            <a:chOff x="1320136" y="5665692"/>
            <a:chExt cx="9803584" cy="669097"/>
          </a:xfrm>
        </p:grpSpPr>
        <p:sp>
          <p:nvSpPr>
            <p:cNvPr id="7" name="Rectangle 6">
              <a:extLst>
                <a:ext uri="{FF2B5EF4-FFF2-40B4-BE49-F238E27FC236}">
                  <a16:creationId xmlns:a16="http://schemas.microsoft.com/office/drawing/2014/main" id="{1EF32E1E-F07C-3B82-D130-71EFCD61E5D0}"/>
                </a:ext>
              </a:extLst>
            </p:cNvPr>
            <p:cNvSpPr/>
            <p:nvPr/>
          </p:nvSpPr>
          <p:spPr>
            <a:xfrm>
              <a:off x="1997303" y="5665692"/>
              <a:ext cx="9126417" cy="669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Interference localization</a:t>
              </a:r>
            </a:p>
            <a:p>
              <a:r>
                <a:rPr lang="en-US" sz="1200" dirty="0">
                  <a:solidFill>
                    <a:schemeClr val="tx1"/>
                  </a:solidFill>
                </a:rPr>
                <a:t>In order to geographically localize the source of interfering signals, the system comes with an integrated interference localization function.</a:t>
              </a:r>
            </a:p>
            <a:p>
              <a:r>
                <a:rPr lang="en-US" sz="1200" dirty="0" err="1">
                  <a:solidFill>
                    <a:schemeClr val="tx1"/>
                  </a:solidFill>
                </a:rPr>
                <a:t>SkyMon</a:t>
              </a:r>
              <a:r>
                <a:rPr lang="en-US" sz="1200" dirty="0">
                  <a:solidFill>
                    <a:schemeClr val="tx1"/>
                  </a:solidFill>
                </a:rPr>
                <a:t> is the only system that provides detection and localization of interference sources fully integrated in one system.</a:t>
              </a:r>
            </a:p>
          </p:txBody>
        </p:sp>
        <p:pic>
          <p:nvPicPr>
            <p:cNvPr id="1032" name="Picture 8">
              <a:extLst>
                <a:ext uri="{FF2B5EF4-FFF2-40B4-BE49-F238E27FC236}">
                  <a16:creationId xmlns:a16="http://schemas.microsoft.com/office/drawing/2014/main" id="{6AE12953-34F5-E661-E7E1-AD665F63C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136" y="5665692"/>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830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A75D-05A5-D684-F098-0DE46F18C9CC}"/>
              </a:ext>
            </a:extLst>
          </p:cNvPr>
          <p:cNvSpPr>
            <a:spLocks noGrp="1"/>
          </p:cNvSpPr>
          <p:nvPr>
            <p:ph type="title"/>
          </p:nvPr>
        </p:nvSpPr>
        <p:spPr/>
        <p:txBody>
          <a:bodyPr/>
          <a:lstStyle/>
          <a:p>
            <a:r>
              <a:rPr lang="en-US" dirty="0" err="1"/>
              <a:t>SkyMon</a:t>
            </a:r>
            <a:r>
              <a:rPr lang="en-US" dirty="0"/>
              <a:t> Live Demonstration</a:t>
            </a:r>
          </a:p>
        </p:txBody>
      </p:sp>
      <p:pic>
        <p:nvPicPr>
          <p:cNvPr id="4" name="Picture 3" descr="A screenshot of a computer&#10;&#10;Description automatically generated">
            <a:extLst>
              <a:ext uri="{FF2B5EF4-FFF2-40B4-BE49-F238E27FC236}">
                <a16:creationId xmlns:a16="http://schemas.microsoft.com/office/drawing/2014/main" id="{3C722A56-0E23-D72D-AD24-5228E90C7E5F}"/>
              </a:ext>
            </a:extLst>
          </p:cNvPr>
          <p:cNvPicPr>
            <a:picLocks noChangeAspect="1"/>
          </p:cNvPicPr>
          <p:nvPr/>
        </p:nvPicPr>
        <p:blipFill rotWithShape="1">
          <a:blip r:embed="rId2"/>
          <a:srcRect l="35422" t="21877" r="38138" b="10679"/>
          <a:stretch/>
        </p:blipFill>
        <p:spPr>
          <a:xfrm>
            <a:off x="4634145" y="1790700"/>
            <a:ext cx="2938395" cy="4450302"/>
          </a:xfrm>
          <a:prstGeom prst="rect">
            <a:avLst/>
          </a:prstGeom>
        </p:spPr>
      </p:pic>
    </p:spTree>
    <p:extLst>
      <p:ext uri="{BB962C8B-B14F-4D97-AF65-F5344CB8AC3E}">
        <p14:creationId xmlns:p14="http://schemas.microsoft.com/office/powerpoint/2010/main" val="414198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fontScale="90000"/>
          </a:bodyPr>
          <a:lstStyle/>
          <a:p>
            <a:r>
              <a:rPr lang="en-US" dirty="0">
                <a:latin typeface="Stolzl" panose="00000500000000000000" pitchFamily="50" charset="-18"/>
              </a:rPr>
              <a:t>13 Monitoring Satellite Communication Systems</a:t>
            </a:r>
          </a:p>
        </p:txBody>
      </p:sp>
    </p:spTree>
    <p:extLst>
      <p:ext uri="{BB962C8B-B14F-4D97-AF65-F5344CB8AC3E}">
        <p14:creationId xmlns:p14="http://schemas.microsoft.com/office/powerpoint/2010/main" val="13476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1C31B3-D9C8-73CC-457B-B8A2D6EBBD92}"/>
              </a:ext>
            </a:extLst>
          </p:cNvPr>
          <p:cNvSpPr txBox="1"/>
          <p:nvPr/>
        </p:nvSpPr>
        <p:spPr>
          <a:xfrm>
            <a:off x="618478" y="2175025"/>
            <a:ext cx="10963922" cy="11614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Monitoring is closely associated with inspection and compliance in that it enables the identification and measurement of spectrum usage, interference sources, the verification of proper technical and operational characteristics of radiated signals, and detection and identification of illegal transmitters, producing data on the effectiveness of spectrum management policies.</a:t>
            </a:r>
          </a:p>
          <a:p>
            <a:r>
              <a:rPr lang="en-US" dirty="0"/>
              <a:t>Monitoring further supports the overall spectrum management effort by providing general measurement of channel and band usage, including channel availability statistics of a technical and operational nature, thereby giving a measure of spectrum occupancy. Monitoring is also useful for planning, in that it can assist spectrum managers in understanding the level of spectrum use as compared to the assignments that are registered on paper or in data files.</a:t>
            </a:r>
          </a:p>
        </p:txBody>
      </p:sp>
      <p:sp>
        <p:nvSpPr>
          <p:cNvPr id="2" name="Title 1">
            <a:extLst>
              <a:ext uri="{FF2B5EF4-FFF2-40B4-BE49-F238E27FC236}">
                <a16:creationId xmlns:a16="http://schemas.microsoft.com/office/drawing/2014/main" id="{DC9AA75D-05A5-D684-F098-0DE46F18C9CC}"/>
              </a:ext>
            </a:extLst>
          </p:cNvPr>
          <p:cNvSpPr>
            <a:spLocks noGrp="1"/>
          </p:cNvSpPr>
          <p:nvPr>
            <p:ph type="title"/>
          </p:nvPr>
        </p:nvSpPr>
        <p:spPr/>
        <p:txBody>
          <a:bodyPr/>
          <a:lstStyle/>
          <a:p>
            <a:r>
              <a:rPr lang="en-US" dirty="0"/>
              <a:t>The goal of spectrum management is to maximize spectrum efficiency, minimize interference and eliminate unauthorized and improper use of the spectrum</a:t>
            </a:r>
          </a:p>
        </p:txBody>
      </p:sp>
      <p:sp>
        <p:nvSpPr>
          <p:cNvPr id="3" name="TextBox 2">
            <a:extLst>
              <a:ext uri="{FF2B5EF4-FFF2-40B4-BE49-F238E27FC236}">
                <a16:creationId xmlns:a16="http://schemas.microsoft.com/office/drawing/2014/main" id="{4D17E12B-29C4-22CA-BB86-0FE26EE406A7}"/>
              </a:ext>
            </a:extLst>
          </p:cNvPr>
          <p:cNvSpPr txBox="1"/>
          <p:nvPr/>
        </p:nvSpPr>
        <p:spPr>
          <a:xfrm>
            <a:off x="624384" y="1805784"/>
            <a:ext cx="10958016" cy="3692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pPr algn="ctr"/>
            <a:r>
              <a:rPr lang="en-US" dirty="0">
                <a:solidFill>
                  <a:srgbClr val="0070C0"/>
                </a:solidFill>
              </a:rPr>
              <a:t>Spectrum monitoring supports the spectrum management process</a:t>
            </a:r>
          </a:p>
        </p:txBody>
      </p:sp>
      <p:sp>
        <p:nvSpPr>
          <p:cNvPr id="4" name="TextBox 3">
            <a:extLst>
              <a:ext uri="{FF2B5EF4-FFF2-40B4-BE49-F238E27FC236}">
                <a16:creationId xmlns:a16="http://schemas.microsoft.com/office/drawing/2014/main" id="{2E70343E-18F2-8A77-460C-8F1838693A79}"/>
              </a:ext>
            </a:extLst>
          </p:cNvPr>
          <p:cNvSpPr txBox="1"/>
          <p:nvPr/>
        </p:nvSpPr>
        <p:spPr>
          <a:xfrm>
            <a:off x="624384" y="3586579"/>
            <a:ext cx="10958016" cy="2801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pPr algn="ctr"/>
            <a:r>
              <a:rPr lang="en-US" dirty="0"/>
              <a:t>Satellite monitoring has two primary goals</a:t>
            </a:r>
          </a:p>
        </p:txBody>
      </p:sp>
      <p:grpSp>
        <p:nvGrpSpPr>
          <p:cNvPr id="9" name="Group 8">
            <a:extLst>
              <a:ext uri="{FF2B5EF4-FFF2-40B4-BE49-F238E27FC236}">
                <a16:creationId xmlns:a16="http://schemas.microsoft.com/office/drawing/2014/main" id="{644663DE-B2F7-B45B-B3B2-BBAE2944AF8A}"/>
              </a:ext>
            </a:extLst>
          </p:cNvPr>
          <p:cNvGrpSpPr/>
          <p:nvPr/>
        </p:nvGrpSpPr>
        <p:grpSpPr>
          <a:xfrm>
            <a:off x="838201" y="3981833"/>
            <a:ext cx="4749553" cy="2266568"/>
            <a:chOff x="949911" y="2969776"/>
            <a:chExt cx="4749553" cy="2266568"/>
          </a:xfrm>
        </p:grpSpPr>
        <p:sp>
          <p:nvSpPr>
            <p:cNvPr id="7" name="Rectangle 6">
              <a:extLst>
                <a:ext uri="{FF2B5EF4-FFF2-40B4-BE49-F238E27FC236}">
                  <a16:creationId xmlns:a16="http://schemas.microsoft.com/office/drawing/2014/main" id="{74C7A701-4BA5-D548-16FE-A205E0D8A62F}"/>
                </a:ext>
              </a:extLst>
            </p:cNvPr>
            <p:cNvSpPr/>
            <p:nvPr/>
          </p:nvSpPr>
          <p:spPr>
            <a:xfrm>
              <a:off x="1515368" y="2969776"/>
              <a:ext cx="4184096" cy="2266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Goal 1: Evaluation of satellite resource utilization:</a:t>
              </a:r>
            </a:p>
            <a:p>
              <a:endParaRPr lang="en-US" sz="1200" b="1" dirty="0">
                <a:solidFill>
                  <a:srgbClr val="0070C0"/>
                </a:solidFill>
              </a:endParaRPr>
            </a:p>
            <a:p>
              <a:pPr marL="171450" indent="-171450">
                <a:buFont typeface="Wingdings" panose="05000000000000000000" pitchFamily="2" charset="2"/>
                <a:buChar char="§"/>
              </a:pPr>
              <a:r>
                <a:rPr lang="en-US" sz="1200" dirty="0">
                  <a:solidFill>
                    <a:schemeClr val="tx1"/>
                  </a:solidFill>
                </a:rPr>
                <a:t>Carrier and transponder level;</a:t>
              </a:r>
            </a:p>
            <a:p>
              <a:pPr marL="171450" indent="-171450">
                <a:buFont typeface="Wingdings" panose="05000000000000000000" pitchFamily="2" charset="2"/>
                <a:buChar char="§"/>
              </a:pPr>
              <a:r>
                <a:rPr lang="en-US" sz="1200" dirty="0">
                  <a:solidFill>
                    <a:schemeClr val="tx1"/>
                  </a:solidFill>
                </a:rPr>
                <a:t>Orbit position occupancy;</a:t>
              </a:r>
            </a:p>
            <a:p>
              <a:pPr marL="171450" indent="-171450">
                <a:buFont typeface="Wingdings" panose="05000000000000000000" pitchFamily="2" charset="2"/>
                <a:buChar char="§"/>
              </a:pPr>
              <a:r>
                <a:rPr lang="en-US" sz="1200" dirty="0">
                  <a:solidFill>
                    <a:schemeClr val="tx1"/>
                  </a:solidFill>
                </a:rPr>
                <a:t>Frequency occupancy;</a:t>
              </a:r>
            </a:p>
            <a:p>
              <a:pPr marL="171450" indent="-171450">
                <a:buFont typeface="Wingdings" panose="05000000000000000000" pitchFamily="2" charset="2"/>
                <a:buChar char="§"/>
              </a:pPr>
              <a:r>
                <a:rPr lang="en-US" sz="1200" dirty="0">
                  <a:solidFill>
                    <a:schemeClr val="tx1"/>
                  </a:solidFill>
                </a:rPr>
                <a:t>Orbit position and frequency assignment (over long-term usage);</a:t>
              </a:r>
            </a:p>
            <a:p>
              <a:pPr marL="171450" indent="-171450">
                <a:buFont typeface="Wingdings" panose="05000000000000000000" pitchFamily="2" charset="2"/>
                <a:buChar char="§"/>
              </a:pPr>
              <a:r>
                <a:rPr lang="en-US" sz="1200" dirty="0">
                  <a:solidFill>
                    <a:schemeClr val="tx1"/>
                  </a:solidFill>
                </a:rPr>
                <a:t>Power flux-density (</a:t>
              </a:r>
              <a:r>
                <a:rPr lang="en-US" sz="1200" dirty="0" err="1">
                  <a:solidFill>
                    <a:schemeClr val="tx1"/>
                  </a:solidFill>
                </a:rPr>
                <a:t>pfd</a:t>
              </a:r>
              <a:r>
                <a:rPr lang="en-US" sz="1200" dirty="0">
                  <a:solidFill>
                    <a:schemeClr val="tx1"/>
                  </a:solidFill>
                </a:rPr>
                <a:t>) and other technical parameters compliance;</a:t>
              </a:r>
            </a:p>
            <a:p>
              <a:pPr marL="171450" indent="-171450">
                <a:buFont typeface="Wingdings" panose="05000000000000000000" pitchFamily="2" charset="2"/>
                <a:buChar char="§"/>
              </a:pPr>
              <a:r>
                <a:rPr lang="en-US" sz="1200" dirty="0">
                  <a:solidFill>
                    <a:schemeClr val="tx1"/>
                  </a:solidFill>
                </a:rPr>
                <a:t>Beam coverage.</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y</a:t>
              </a:r>
            </a:p>
          </p:txBody>
        </p:sp>
        <p:sp>
          <p:nvSpPr>
            <p:cNvPr id="8" name="Oval 7">
              <a:extLst>
                <a:ext uri="{FF2B5EF4-FFF2-40B4-BE49-F238E27FC236}">
                  <a16:creationId xmlns:a16="http://schemas.microsoft.com/office/drawing/2014/main" id="{897CB9A3-F310-C5DB-1738-CDFC2C66FDA9}"/>
                </a:ext>
              </a:extLst>
            </p:cNvPr>
            <p:cNvSpPr/>
            <p:nvPr/>
          </p:nvSpPr>
          <p:spPr>
            <a:xfrm>
              <a:off x="949911" y="2969776"/>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1</a:t>
              </a:r>
            </a:p>
          </p:txBody>
        </p:sp>
      </p:grpSp>
      <p:grpSp>
        <p:nvGrpSpPr>
          <p:cNvPr id="10" name="Group 9">
            <a:extLst>
              <a:ext uri="{FF2B5EF4-FFF2-40B4-BE49-F238E27FC236}">
                <a16:creationId xmlns:a16="http://schemas.microsoft.com/office/drawing/2014/main" id="{CFF78B85-C476-D844-CBAE-4CDD21155789}"/>
              </a:ext>
            </a:extLst>
          </p:cNvPr>
          <p:cNvGrpSpPr/>
          <p:nvPr/>
        </p:nvGrpSpPr>
        <p:grpSpPr>
          <a:xfrm>
            <a:off x="6604247" y="3981833"/>
            <a:ext cx="4749553" cy="2266568"/>
            <a:chOff x="949911" y="2969776"/>
            <a:chExt cx="4749553" cy="2266568"/>
          </a:xfrm>
        </p:grpSpPr>
        <p:sp>
          <p:nvSpPr>
            <p:cNvPr id="11" name="Rectangle 10">
              <a:extLst>
                <a:ext uri="{FF2B5EF4-FFF2-40B4-BE49-F238E27FC236}">
                  <a16:creationId xmlns:a16="http://schemas.microsoft.com/office/drawing/2014/main" id="{B76E05F5-8934-0C78-191A-12B13413F496}"/>
                </a:ext>
              </a:extLst>
            </p:cNvPr>
            <p:cNvSpPr/>
            <p:nvPr/>
          </p:nvSpPr>
          <p:spPr>
            <a:xfrm>
              <a:off x="1515368" y="2969776"/>
              <a:ext cx="4184096" cy="2266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Goal 2: Detection and resolution of interference:</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Geolocation of interfering transmitters on the surface of the earth;</a:t>
              </a:r>
            </a:p>
            <a:p>
              <a:pPr marL="171450" indent="-171450">
                <a:buFont typeface="Wingdings" panose="05000000000000000000" pitchFamily="2" charset="2"/>
                <a:buChar char="§"/>
              </a:pPr>
              <a:r>
                <a:rPr lang="en-US" sz="1200" dirty="0">
                  <a:solidFill>
                    <a:schemeClr val="tx1"/>
                  </a:solidFill>
                </a:rPr>
                <a:t>Determination if the interfering transmitters are mobile or fixed;</a:t>
              </a:r>
            </a:p>
            <a:p>
              <a:pPr marL="171450" indent="-171450">
                <a:buFont typeface="Wingdings" panose="05000000000000000000" pitchFamily="2" charset="2"/>
                <a:buChar char="§"/>
              </a:pPr>
              <a:r>
                <a:rPr lang="en-US" sz="1200" dirty="0">
                  <a:solidFill>
                    <a:schemeClr val="tx1"/>
                  </a:solidFill>
                </a:rPr>
                <a:t>Detection and technical analysis of interfering satellite communication networks;</a:t>
              </a:r>
            </a:p>
            <a:p>
              <a:pPr marL="171450" indent="-171450">
                <a:buFont typeface="Wingdings" panose="05000000000000000000" pitchFamily="2" charset="2"/>
                <a:buChar char="§"/>
              </a:pPr>
              <a:r>
                <a:rPr lang="en-US" sz="1200" dirty="0">
                  <a:solidFill>
                    <a:schemeClr val="tx1"/>
                  </a:solidFill>
                </a:rPr>
                <a:t>Determination of the exact position of terrestrial interferers;</a:t>
              </a:r>
            </a:p>
            <a:p>
              <a:pPr marL="171450" indent="-171450">
                <a:buFont typeface="Wingdings" panose="05000000000000000000" pitchFamily="2" charset="2"/>
                <a:buChar char="§"/>
              </a:pPr>
              <a:r>
                <a:rPr lang="en-US" sz="1200" dirty="0">
                  <a:solidFill>
                    <a:schemeClr val="tx1"/>
                  </a:solidFill>
                </a:rPr>
                <a:t>Investigation and verification of emission parameters with license conditions;</a:t>
              </a:r>
            </a:p>
            <a:p>
              <a:pPr marL="171450" indent="-171450">
                <a:buFont typeface="Wingdings" panose="05000000000000000000" pitchFamily="2" charset="2"/>
                <a:buChar char="§"/>
              </a:pPr>
              <a:r>
                <a:rPr lang="en-US" sz="1200" dirty="0">
                  <a:solidFill>
                    <a:schemeClr val="tx1"/>
                  </a:solidFill>
                </a:rPr>
                <a:t>Elimination of the interference</a:t>
              </a:r>
            </a:p>
          </p:txBody>
        </p:sp>
        <p:sp>
          <p:nvSpPr>
            <p:cNvPr id="12" name="Oval 11">
              <a:extLst>
                <a:ext uri="{FF2B5EF4-FFF2-40B4-BE49-F238E27FC236}">
                  <a16:creationId xmlns:a16="http://schemas.microsoft.com/office/drawing/2014/main" id="{5F13CBCE-9232-F28C-1DDA-BBB47A0426CC}"/>
                </a:ext>
              </a:extLst>
            </p:cNvPr>
            <p:cNvSpPr/>
            <p:nvPr/>
          </p:nvSpPr>
          <p:spPr>
            <a:xfrm>
              <a:off x="949911" y="2969776"/>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2</a:t>
              </a:r>
            </a:p>
          </p:txBody>
        </p:sp>
      </p:grpSp>
    </p:spTree>
    <p:extLst>
      <p:ext uri="{BB962C8B-B14F-4D97-AF65-F5344CB8AC3E}">
        <p14:creationId xmlns:p14="http://schemas.microsoft.com/office/powerpoint/2010/main" val="202011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A75D-05A5-D684-F098-0DE46F18C9CC}"/>
              </a:ext>
            </a:extLst>
          </p:cNvPr>
          <p:cNvSpPr>
            <a:spLocks noGrp="1"/>
          </p:cNvSpPr>
          <p:nvPr>
            <p:ph type="title"/>
          </p:nvPr>
        </p:nvSpPr>
        <p:spPr/>
        <p:txBody>
          <a:bodyPr>
            <a:normAutofit/>
          </a:bodyPr>
          <a:lstStyle/>
          <a:p>
            <a:r>
              <a:rPr lang="en-US" dirty="0"/>
              <a:t>Modern receiving systems should have the ability to perform real-time, non-real-time (data is </a:t>
            </a:r>
            <a:r>
              <a:rPr lang="en-US" dirty="0" err="1"/>
              <a:t>analysed</a:t>
            </a:r>
            <a:r>
              <a:rPr lang="en-US" dirty="0"/>
              <a:t> later, known as post processing), and fixed time measurements</a:t>
            </a:r>
          </a:p>
        </p:txBody>
      </p:sp>
      <p:sp>
        <p:nvSpPr>
          <p:cNvPr id="6" name="Rectangle 5">
            <a:extLst>
              <a:ext uri="{FF2B5EF4-FFF2-40B4-BE49-F238E27FC236}">
                <a16:creationId xmlns:a16="http://schemas.microsoft.com/office/drawing/2014/main" id="{47C20010-053B-90C5-9E41-7B4CB0656552}"/>
              </a:ext>
            </a:extLst>
          </p:cNvPr>
          <p:cNvSpPr/>
          <p:nvPr/>
        </p:nvSpPr>
        <p:spPr>
          <a:xfrm>
            <a:off x="1403658" y="1868942"/>
            <a:ext cx="4184096" cy="2578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The system should have:</a:t>
            </a:r>
          </a:p>
          <a:p>
            <a:endParaRPr lang="en-US" sz="1200" b="1" dirty="0">
              <a:solidFill>
                <a:srgbClr val="0070C0"/>
              </a:solidFill>
            </a:endParaRPr>
          </a:p>
          <a:p>
            <a:pPr marL="171450" indent="-171450">
              <a:buFont typeface="Wingdings" panose="05000000000000000000" pitchFamily="2" charset="2"/>
              <a:buChar char="§"/>
            </a:pPr>
            <a:r>
              <a:rPr lang="en-US" sz="1200" dirty="0">
                <a:solidFill>
                  <a:schemeClr val="tx1"/>
                </a:solidFill>
              </a:rPr>
              <a:t>a measurement bandwidth wider than the typical satellite carriers being evaluated.</a:t>
            </a:r>
          </a:p>
          <a:p>
            <a:pPr marL="171450" indent="-171450">
              <a:buFont typeface="Wingdings" panose="05000000000000000000" pitchFamily="2" charset="2"/>
              <a:buChar char="§"/>
            </a:pPr>
            <a:r>
              <a:rPr lang="en-US" sz="1200" dirty="0">
                <a:solidFill>
                  <a:schemeClr val="tx1"/>
                </a:solidFill>
              </a:rPr>
              <a:t>as a minimum, however, the system should support measurement bandwidths greater than 100 </a:t>
            </a:r>
            <a:r>
              <a:rPr lang="en-US" sz="1200" dirty="0" err="1">
                <a:solidFill>
                  <a:schemeClr val="tx1"/>
                </a:solidFill>
              </a:rPr>
              <a:t>MHz.</a:t>
            </a: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should also be able to record IQ data at the full bandwidth of the signal.</a:t>
            </a:r>
          </a:p>
          <a:p>
            <a:pPr marL="171450" indent="-171450">
              <a:buFont typeface="Wingdings" panose="05000000000000000000" pitchFamily="2" charset="2"/>
              <a:buChar char="§"/>
            </a:pPr>
            <a:r>
              <a:rPr lang="en-US" sz="1200" dirty="0">
                <a:solidFill>
                  <a:schemeClr val="tx1"/>
                </a:solidFill>
              </a:rPr>
              <a:t>the IQ recordings support post processing and analysis of the signal. </a:t>
            </a:r>
          </a:p>
        </p:txBody>
      </p:sp>
      <p:pic>
        <p:nvPicPr>
          <p:cNvPr id="12" name="Graphic 11" descr="Inventory with solid fill">
            <a:extLst>
              <a:ext uri="{FF2B5EF4-FFF2-40B4-BE49-F238E27FC236}">
                <a16:creationId xmlns:a16="http://schemas.microsoft.com/office/drawing/2014/main" id="{E9783F79-45B1-D2FC-8C4C-C29581782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868942"/>
            <a:ext cx="457200" cy="457200"/>
          </a:xfrm>
          <a:prstGeom prst="rect">
            <a:avLst/>
          </a:prstGeom>
        </p:spPr>
      </p:pic>
      <p:sp>
        <p:nvSpPr>
          <p:cNvPr id="9" name="Rectangle 8">
            <a:extLst>
              <a:ext uri="{FF2B5EF4-FFF2-40B4-BE49-F238E27FC236}">
                <a16:creationId xmlns:a16="http://schemas.microsoft.com/office/drawing/2014/main" id="{330484E2-78A8-891C-767A-6EE1FF2025C4}"/>
              </a:ext>
            </a:extLst>
          </p:cNvPr>
          <p:cNvSpPr/>
          <p:nvPr/>
        </p:nvSpPr>
        <p:spPr>
          <a:xfrm>
            <a:off x="7169704" y="1868943"/>
            <a:ext cx="4184096" cy="25787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The following RF parameters should be measured in real time by the receiving system: </a:t>
            </a:r>
          </a:p>
          <a:p>
            <a:endParaRPr lang="en-US" sz="1200" b="1" dirty="0">
              <a:solidFill>
                <a:srgbClr val="0070C0"/>
              </a:solidFill>
            </a:endParaRPr>
          </a:p>
          <a:p>
            <a:pPr marL="171450" indent="-171450">
              <a:buFont typeface="Wingdings" panose="05000000000000000000" pitchFamily="2" charset="2"/>
              <a:buChar char="§"/>
            </a:pPr>
            <a:r>
              <a:rPr lang="en-US" sz="1200" dirty="0">
                <a:solidFill>
                  <a:schemeClr val="tx1"/>
                </a:solidFill>
              </a:rPr>
              <a:t>Centre frequency;</a:t>
            </a:r>
          </a:p>
          <a:p>
            <a:pPr marL="171450" indent="-171450">
              <a:buFont typeface="Wingdings" panose="05000000000000000000" pitchFamily="2" charset="2"/>
              <a:buChar char="§"/>
            </a:pPr>
            <a:r>
              <a:rPr lang="en-US" sz="1200" dirty="0">
                <a:solidFill>
                  <a:schemeClr val="tx1"/>
                </a:solidFill>
              </a:rPr>
              <a:t>Doppler frequency;</a:t>
            </a:r>
          </a:p>
          <a:p>
            <a:pPr marL="171450" indent="-171450">
              <a:buFont typeface="Wingdings" panose="05000000000000000000" pitchFamily="2" charset="2"/>
              <a:buChar char="§"/>
            </a:pPr>
            <a:r>
              <a:rPr lang="en-US" sz="1200" dirty="0">
                <a:solidFill>
                  <a:schemeClr val="tx1"/>
                </a:solidFill>
              </a:rPr>
              <a:t>Power flux-density (</a:t>
            </a:r>
            <a:r>
              <a:rPr lang="en-US" sz="1200" dirty="0" err="1">
                <a:solidFill>
                  <a:schemeClr val="tx1"/>
                </a:solidFill>
              </a:rPr>
              <a:t>pfd</a:t>
            </a:r>
            <a:r>
              <a:rPr lang="en-US" sz="1200" dirty="0">
                <a:solidFill>
                  <a:schemeClr val="tx1"/>
                </a:solidFill>
              </a:rPr>
              <a:t>) in reference bandwidth and total </a:t>
            </a:r>
            <a:r>
              <a:rPr lang="en-US" sz="1200" dirty="0" err="1">
                <a:solidFill>
                  <a:schemeClr val="tx1"/>
                </a:solidFill>
              </a:rPr>
              <a:t>pfd</a:t>
            </a:r>
            <a:r>
              <a:rPr lang="en-US" sz="1200" dirty="0">
                <a:solidFill>
                  <a:schemeClr val="tx1"/>
                </a:solidFill>
              </a:rPr>
              <a:t>;</a:t>
            </a:r>
          </a:p>
          <a:p>
            <a:pPr marL="171450" indent="-171450">
              <a:buFont typeface="Wingdings" panose="05000000000000000000" pitchFamily="2" charset="2"/>
              <a:buChar char="§"/>
            </a:pPr>
            <a:r>
              <a:rPr lang="en-US" sz="1200" dirty="0">
                <a:solidFill>
                  <a:schemeClr val="tx1"/>
                </a:solidFill>
              </a:rPr>
              <a:t>Equivalent Isotropic Radiated Power (EIRP);</a:t>
            </a:r>
          </a:p>
          <a:p>
            <a:pPr marL="171450" indent="-171450">
              <a:buFont typeface="Wingdings" panose="05000000000000000000" pitchFamily="2" charset="2"/>
              <a:buChar char="§"/>
            </a:pPr>
            <a:r>
              <a:rPr lang="en-US" sz="1200" dirty="0">
                <a:solidFill>
                  <a:schemeClr val="tx1"/>
                </a:solidFill>
              </a:rPr>
              <a:t>Carrier-to-noise ratio, C/N0;</a:t>
            </a:r>
          </a:p>
          <a:p>
            <a:pPr marL="171450" indent="-171450">
              <a:buFont typeface="Wingdings" panose="05000000000000000000" pitchFamily="2" charset="2"/>
              <a:buChar char="§"/>
            </a:pPr>
            <a:r>
              <a:rPr lang="en-US" sz="1200" dirty="0">
                <a:solidFill>
                  <a:schemeClr val="tx1"/>
                </a:solidFill>
              </a:rPr>
              <a:t>Transponder bandwidth and carrier bandwidth;</a:t>
            </a:r>
          </a:p>
          <a:p>
            <a:pPr marL="171450" indent="-171450">
              <a:buFont typeface="Wingdings" panose="05000000000000000000" pitchFamily="2" charset="2"/>
              <a:buChar char="§"/>
            </a:pPr>
            <a:r>
              <a:rPr lang="en-US" sz="1200" dirty="0">
                <a:solidFill>
                  <a:schemeClr val="tx1"/>
                </a:solidFill>
              </a:rPr>
              <a:t>Out-of-band spectrum;</a:t>
            </a:r>
          </a:p>
          <a:p>
            <a:pPr marL="171450" indent="-171450">
              <a:buFont typeface="Wingdings" panose="05000000000000000000" pitchFamily="2" charset="2"/>
              <a:buChar char="§"/>
            </a:pPr>
            <a:r>
              <a:rPr lang="en-US" sz="1200" dirty="0">
                <a:solidFill>
                  <a:schemeClr val="tx1"/>
                </a:solidFill>
              </a:rPr>
              <a:t>Received signal to noise ratio.</a:t>
            </a:r>
          </a:p>
        </p:txBody>
      </p:sp>
      <p:pic>
        <p:nvPicPr>
          <p:cNvPr id="14" name="Graphic 13" descr="Wi-Fi with solid fill">
            <a:extLst>
              <a:ext uri="{FF2B5EF4-FFF2-40B4-BE49-F238E27FC236}">
                <a16:creationId xmlns:a16="http://schemas.microsoft.com/office/drawing/2014/main" id="{B542B0A1-0332-1B03-EC48-2C1442345F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4247" y="1868943"/>
            <a:ext cx="457200" cy="457200"/>
          </a:xfrm>
          <a:prstGeom prst="rect">
            <a:avLst/>
          </a:prstGeom>
        </p:spPr>
      </p:pic>
    </p:spTree>
    <p:extLst>
      <p:ext uri="{BB962C8B-B14F-4D97-AF65-F5344CB8AC3E}">
        <p14:creationId xmlns:p14="http://schemas.microsoft.com/office/powerpoint/2010/main" val="259284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A75D-05A5-D684-F098-0DE46F18C9CC}"/>
              </a:ext>
            </a:extLst>
          </p:cNvPr>
          <p:cNvSpPr>
            <a:spLocks noGrp="1"/>
          </p:cNvSpPr>
          <p:nvPr>
            <p:ph type="title"/>
          </p:nvPr>
        </p:nvSpPr>
        <p:spPr/>
        <p:txBody>
          <a:bodyPr/>
          <a:lstStyle/>
          <a:p>
            <a:r>
              <a:rPr lang="en-US" dirty="0"/>
              <a:t>A block diagram for a typical satellite monitoring system</a:t>
            </a:r>
          </a:p>
        </p:txBody>
      </p:sp>
      <p:pic>
        <p:nvPicPr>
          <p:cNvPr id="4" name="Picture 3" descr="A screenshot of a computer&#10;&#10;Description automatically generated">
            <a:extLst>
              <a:ext uri="{FF2B5EF4-FFF2-40B4-BE49-F238E27FC236}">
                <a16:creationId xmlns:a16="http://schemas.microsoft.com/office/drawing/2014/main" id="{894BCD47-6496-20D1-73E2-F7004DA8E1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15231" y="1855431"/>
            <a:ext cx="8185211" cy="3133818"/>
          </a:xfrm>
          <a:prstGeom prst="rect">
            <a:avLst/>
          </a:prstGeom>
        </p:spPr>
      </p:pic>
      <p:sp>
        <p:nvSpPr>
          <p:cNvPr id="5" name="TextBox 4">
            <a:extLst>
              <a:ext uri="{FF2B5EF4-FFF2-40B4-BE49-F238E27FC236}">
                <a16:creationId xmlns:a16="http://schemas.microsoft.com/office/drawing/2014/main" id="{9EB0CC67-F778-A77A-8B0D-DF0064DFE68A}"/>
              </a:ext>
            </a:extLst>
          </p:cNvPr>
          <p:cNvSpPr txBox="1"/>
          <p:nvPr/>
        </p:nvSpPr>
        <p:spPr>
          <a:xfrm>
            <a:off x="3548108" y="5965794"/>
            <a:ext cx="5110591" cy="2873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a:t>
            </a:r>
            <a:r>
              <a:rPr lang="en-US" sz="1000" dirty="0">
                <a:hlinkClick r:id="rId3"/>
              </a:rPr>
              <a:t>Measurement techniques and new technologies for satellite monitoring (itu.int)</a:t>
            </a:r>
            <a:endParaRPr lang="en-US" sz="1000" dirty="0"/>
          </a:p>
        </p:txBody>
      </p:sp>
    </p:spTree>
    <p:extLst>
      <p:ext uri="{BB962C8B-B14F-4D97-AF65-F5344CB8AC3E}">
        <p14:creationId xmlns:p14="http://schemas.microsoft.com/office/powerpoint/2010/main" val="337842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A75D-05A5-D684-F098-0DE46F18C9CC}"/>
              </a:ext>
            </a:extLst>
          </p:cNvPr>
          <p:cNvSpPr>
            <a:spLocks noGrp="1"/>
          </p:cNvSpPr>
          <p:nvPr>
            <p:ph type="title"/>
          </p:nvPr>
        </p:nvSpPr>
        <p:spPr/>
        <p:txBody>
          <a:bodyPr>
            <a:normAutofit/>
          </a:bodyPr>
          <a:lstStyle/>
          <a:p>
            <a:r>
              <a:rPr lang="en-US" dirty="0"/>
              <a:t>With the proper triggering, the receiving system can record a signal once it is detected so that the characteristics of the signal can be preserved for future analysis</a:t>
            </a:r>
          </a:p>
        </p:txBody>
      </p:sp>
      <p:sp>
        <p:nvSpPr>
          <p:cNvPr id="3" name="Rectangle 2">
            <a:extLst>
              <a:ext uri="{FF2B5EF4-FFF2-40B4-BE49-F238E27FC236}">
                <a16:creationId xmlns:a16="http://schemas.microsoft.com/office/drawing/2014/main" id="{EA9C41A0-261F-F8E4-C8AB-FC85B84A3305}"/>
              </a:ext>
            </a:extLst>
          </p:cNvPr>
          <p:cNvSpPr/>
          <p:nvPr/>
        </p:nvSpPr>
        <p:spPr>
          <a:xfrm>
            <a:off x="1403658" y="1868942"/>
            <a:ext cx="4184096" cy="32889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The receiving system should have the ability to determine the following signal properties:</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Code rate and symbol rate.</a:t>
            </a:r>
          </a:p>
          <a:p>
            <a:pPr marL="171450" indent="-171450">
              <a:buFont typeface="Wingdings" panose="05000000000000000000" pitchFamily="2" charset="2"/>
              <a:buChar char="§"/>
            </a:pPr>
            <a:r>
              <a:rPr lang="en-US" sz="1200" dirty="0">
                <a:solidFill>
                  <a:schemeClr val="tx1"/>
                </a:solidFill>
              </a:rPr>
              <a:t>Modulation type, i.e. QPSK, 8PSK, BPSK, 16QAM.</a:t>
            </a:r>
          </a:p>
          <a:p>
            <a:pPr marL="171450" indent="-171450">
              <a:buFont typeface="Wingdings" panose="05000000000000000000" pitchFamily="2" charset="2"/>
              <a:buChar char="§"/>
            </a:pPr>
            <a:r>
              <a:rPr lang="en-US" sz="1200" dirty="0">
                <a:solidFill>
                  <a:schemeClr val="tx1"/>
                </a:solidFill>
              </a:rPr>
              <a:t>Source coding and channel coding type (i.e. RS, Turbo, LDPC).</a:t>
            </a:r>
          </a:p>
          <a:p>
            <a:pPr marL="171450" indent="-171450">
              <a:buFont typeface="Wingdings" panose="05000000000000000000" pitchFamily="2" charset="2"/>
              <a:buChar char="§"/>
            </a:pPr>
            <a:r>
              <a:rPr lang="en-US" sz="1200" dirty="0">
                <a:solidFill>
                  <a:schemeClr val="tx1"/>
                </a:solidFill>
              </a:rPr>
              <a:t>Multiplex Access, i.e. TDMA, FDMA, SDMA, CDMA.</a:t>
            </a:r>
          </a:p>
          <a:p>
            <a:pPr marL="171450" indent="-171450">
              <a:buFont typeface="Wingdings" panose="05000000000000000000" pitchFamily="2" charset="2"/>
              <a:buChar char="§"/>
            </a:pPr>
            <a:r>
              <a:rPr lang="en-US" sz="1200" dirty="0">
                <a:solidFill>
                  <a:schemeClr val="tx1"/>
                </a:solidFill>
              </a:rPr>
              <a:t>DVB Carrier-Identification (DVB-CID). DVB-CID is a unique identifier to identify the owner of a satellite signal according to ETSI TS 103 129.</a:t>
            </a:r>
          </a:p>
          <a:p>
            <a:endParaRPr lang="en-US" sz="1200" dirty="0">
              <a:solidFill>
                <a:schemeClr val="tx1"/>
              </a:solidFill>
            </a:endParaRPr>
          </a:p>
          <a:p>
            <a:r>
              <a:rPr lang="en-US" sz="1200" dirty="0">
                <a:solidFill>
                  <a:schemeClr val="tx1"/>
                </a:solidFill>
              </a:rPr>
              <a:t>Additional parameters show below could be used to identify the communication system:</a:t>
            </a:r>
          </a:p>
          <a:p>
            <a:pPr marL="171450" indent="-171450">
              <a:buFont typeface="Wingdings" panose="05000000000000000000" pitchFamily="2" charset="2"/>
              <a:buChar char="§"/>
            </a:pPr>
            <a:r>
              <a:rPr lang="en-US" sz="1200" dirty="0">
                <a:solidFill>
                  <a:schemeClr val="tx1"/>
                </a:solidFill>
              </a:rPr>
              <a:t>Communication protocol type, i.e. IP, DCME.</a:t>
            </a:r>
          </a:p>
          <a:p>
            <a:pPr marL="171450" indent="-171450">
              <a:buFont typeface="Wingdings" panose="05000000000000000000" pitchFamily="2" charset="2"/>
              <a:buChar char="§"/>
            </a:pPr>
            <a:r>
              <a:rPr lang="en-US" sz="1200" dirty="0">
                <a:solidFill>
                  <a:schemeClr val="tx1"/>
                </a:solidFill>
              </a:rPr>
              <a:t>Communication system, i.e. SNG, DVB-S, DVB-S2, COMTECH.</a:t>
            </a:r>
          </a:p>
          <a:p>
            <a:pPr marL="171450" indent="-171450">
              <a:buFont typeface="Wingdings" panose="05000000000000000000" pitchFamily="2" charset="2"/>
              <a:buChar char="§"/>
            </a:pPr>
            <a:r>
              <a:rPr lang="en-US" sz="1200" dirty="0">
                <a:solidFill>
                  <a:schemeClr val="tx1"/>
                </a:solidFill>
              </a:rPr>
              <a:t>Communication network type, i.e. </a:t>
            </a:r>
            <a:r>
              <a:rPr lang="en-US" sz="1200" dirty="0" err="1">
                <a:solidFill>
                  <a:schemeClr val="tx1"/>
                </a:solidFill>
              </a:rPr>
              <a:t>SkyWAN</a:t>
            </a:r>
            <a:r>
              <a:rPr lang="en-US" sz="1200" dirty="0">
                <a:solidFill>
                  <a:schemeClr val="tx1"/>
                </a:solidFill>
              </a:rPr>
              <a:t>, </a:t>
            </a:r>
            <a:r>
              <a:rPr lang="en-US" sz="1200" dirty="0" err="1">
                <a:solidFill>
                  <a:schemeClr val="tx1"/>
                </a:solidFill>
              </a:rPr>
              <a:t>iDirect</a:t>
            </a:r>
            <a:r>
              <a:rPr lang="en-US" sz="1200" dirty="0">
                <a:solidFill>
                  <a:schemeClr val="tx1"/>
                </a:solidFill>
              </a:rPr>
              <a:t>, </a:t>
            </a:r>
            <a:r>
              <a:rPr lang="en-US" sz="1200" dirty="0" err="1">
                <a:solidFill>
                  <a:schemeClr val="tx1"/>
                </a:solidFill>
              </a:rPr>
              <a:t>LinkWay</a:t>
            </a:r>
            <a:r>
              <a:rPr lang="en-US" sz="1200" dirty="0">
                <a:solidFill>
                  <a:schemeClr val="tx1"/>
                </a:solidFill>
              </a:rPr>
              <a:t>/</a:t>
            </a:r>
            <a:r>
              <a:rPr lang="en-US" sz="1200" dirty="0" err="1">
                <a:solidFill>
                  <a:schemeClr val="tx1"/>
                </a:solidFill>
              </a:rPr>
              <a:t>LinkStar</a:t>
            </a:r>
            <a:r>
              <a:rPr lang="en-US" sz="1200" dirty="0">
                <a:solidFill>
                  <a:schemeClr val="tx1"/>
                </a:solidFill>
              </a:rPr>
              <a:t>.</a:t>
            </a:r>
          </a:p>
        </p:txBody>
      </p:sp>
      <p:pic>
        <p:nvPicPr>
          <p:cNvPr id="8" name="Graphic 7" descr="Normal Distribution with solid fill">
            <a:extLst>
              <a:ext uri="{FF2B5EF4-FFF2-40B4-BE49-F238E27FC236}">
                <a16:creationId xmlns:a16="http://schemas.microsoft.com/office/drawing/2014/main" id="{F23F8E3C-C296-FCED-BDBE-C3843E8EFC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868942"/>
            <a:ext cx="457200" cy="457200"/>
          </a:xfrm>
          <a:prstGeom prst="rect">
            <a:avLst/>
          </a:prstGeom>
        </p:spPr>
      </p:pic>
    </p:spTree>
    <p:extLst>
      <p:ext uri="{BB962C8B-B14F-4D97-AF65-F5344CB8AC3E}">
        <p14:creationId xmlns:p14="http://schemas.microsoft.com/office/powerpoint/2010/main" val="285624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A75D-05A5-D684-F098-0DE46F18C9CC}"/>
              </a:ext>
            </a:extLst>
          </p:cNvPr>
          <p:cNvSpPr>
            <a:spLocks noGrp="1"/>
          </p:cNvSpPr>
          <p:nvPr>
            <p:ph type="title"/>
          </p:nvPr>
        </p:nvSpPr>
        <p:spPr/>
        <p:txBody>
          <a:bodyPr/>
          <a:lstStyle/>
          <a:p>
            <a:r>
              <a:rPr lang="en-US" dirty="0"/>
              <a:t>The deviation between the measured and the nominal (expected) parameters should be continuously compared</a:t>
            </a:r>
          </a:p>
        </p:txBody>
      </p:sp>
      <p:sp>
        <p:nvSpPr>
          <p:cNvPr id="3" name="TextBox 2">
            <a:extLst>
              <a:ext uri="{FF2B5EF4-FFF2-40B4-BE49-F238E27FC236}">
                <a16:creationId xmlns:a16="http://schemas.microsoft.com/office/drawing/2014/main" id="{C32A92A7-FE48-BAC5-4DEB-961D2C88FD44}"/>
              </a:ext>
            </a:extLst>
          </p:cNvPr>
          <p:cNvSpPr txBox="1"/>
          <p:nvPr/>
        </p:nvSpPr>
        <p:spPr>
          <a:xfrm>
            <a:off x="624384" y="1805784"/>
            <a:ext cx="10958016" cy="4669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pPr algn="ctr"/>
            <a:r>
              <a:rPr lang="en-US" dirty="0">
                <a:solidFill>
                  <a:srgbClr val="0070C0"/>
                </a:solidFill>
              </a:rPr>
              <a:t>The monitoring system may generate an alarm to notify the operator when a given threshold is exceeded</a:t>
            </a:r>
          </a:p>
        </p:txBody>
      </p:sp>
      <p:sp>
        <p:nvSpPr>
          <p:cNvPr id="4" name="TextBox 3">
            <a:extLst>
              <a:ext uri="{FF2B5EF4-FFF2-40B4-BE49-F238E27FC236}">
                <a16:creationId xmlns:a16="http://schemas.microsoft.com/office/drawing/2014/main" id="{0AD7BF9B-5A94-B6FB-E283-589614C54A19}"/>
              </a:ext>
            </a:extLst>
          </p:cNvPr>
          <p:cNvSpPr txBox="1"/>
          <p:nvPr/>
        </p:nvSpPr>
        <p:spPr>
          <a:xfrm>
            <a:off x="609600" y="2440733"/>
            <a:ext cx="5110591" cy="24597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Modern satellite monitoring systems are capable of setting high and low power level thresholds. When a level violation occurs, the software can automatically take an action to provide useful information to satellite </a:t>
            </a:r>
          </a:p>
          <a:p>
            <a:r>
              <a:rPr lang="en-US" dirty="0"/>
              <a:t>operations.</a:t>
            </a:r>
          </a:p>
        </p:txBody>
      </p:sp>
      <p:sp>
        <p:nvSpPr>
          <p:cNvPr id="5" name="TextBox 4">
            <a:extLst>
              <a:ext uri="{FF2B5EF4-FFF2-40B4-BE49-F238E27FC236}">
                <a16:creationId xmlns:a16="http://schemas.microsoft.com/office/drawing/2014/main" id="{426ABAA8-0FD9-A3AD-70A9-8F610E7B8070}"/>
              </a:ext>
            </a:extLst>
          </p:cNvPr>
          <p:cNvSpPr txBox="1"/>
          <p:nvPr/>
        </p:nvSpPr>
        <p:spPr>
          <a:xfrm>
            <a:off x="6471809" y="2440733"/>
            <a:ext cx="5110591" cy="24597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following parameters can be used to detect an anomaly or unauthorized transmission and set an alarm:</a:t>
            </a:r>
          </a:p>
          <a:p>
            <a:endParaRPr lang="en-US" dirty="0"/>
          </a:p>
          <a:p>
            <a:pPr marL="171450" indent="-171450">
              <a:buFont typeface="Wingdings" panose="05000000000000000000" pitchFamily="2" charset="2"/>
              <a:buChar char="§"/>
            </a:pPr>
            <a:r>
              <a:rPr lang="en-US" dirty="0"/>
              <a:t>Centre frequency </a:t>
            </a:r>
          </a:p>
          <a:p>
            <a:pPr marL="171450" indent="-171450">
              <a:buFont typeface="Wingdings" panose="05000000000000000000" pitchFamily="2" charset="2"/>
              <a:buChar char="§"/>
            </a:pPr>
            <a:r>
              <a:rPr lang="en-US" dirty="0"/>
              <a:t>Bandwidth</a:t>
            </a:r>
          </a:p>
          <a:p>
            <a:pPr marL="171450" indent="-171450">
              <a:buFont typeface="Wingdings" panose="05000000000000000000" pitchFamily="2" charset="2"/>
              <a:buChar char="§"/>
            </a:pPr>
            <a:r>
              <a:rPr lang="en-US" dirty="0"/>
              <a:t>EIRP</a:t>
            </a:r>
          </a:p>
          <a:p>
            <a:pPr marL="171450" indent="-171450">
              <a:buFont typeface="Wingdings" panose="05000000000000000000" pitchFamily="2" charset="2"/>
              <a:buChar char="§"/>
            </a:pPr>
            <a:r>
              <a:rPr lang="en-US" dirty="0"/>
              <a:t>S/N ratio</a:t>
            </a:r>
          </a:p>
          <a:p>
            <a:pPr marL="171450" indent="-171450">
              <a:buFont typeface="Wingdings" panose="05000000000000000000" pitchFamily="2" charset="2"/>
              <a:buChar char="§"/>
            </a:pPr>
            <a:r>
              <a:rPr lang="en-US" dirty="0"/>
              <a:t>Guard band noise level changes</a:t>
            </a:r>
          </a:p>
          <a:p>
            <a:pPr marL="171450" indent="-171450">
              <a:buFont typeface="Wingdings" panose="05000000000000000000" pitchFamily="2" charset="2"/>
              <a:buChar char="§"/>
            </a:pPr>
            <a:r>
              <a:rPr lang="en-US" dirty="0"/>
              <a:t>Modulation characteristics (symbol rate, EVM).</a:t>
            </a:r>
          </a:p>
          <a:p>
            <a:pPr marL="171450" indent="-171450">
              <a:buFont typeface="Wingdings" panose="05000000000000000000" pitchFamily="2" charset="2"/>
              <a:buChar char="§"/>
            </a:pPr>
            <a:r>
              <a:rPr lang="en-US" dirty="0"/>
              <a:t>Spectrograms can be used by the operator to visualize short duration interference, fast time slot drift, and sweeping signals.</a:t>
            </a:r>
          </a:p>
        </p:txBody>
      </p:sp>
    </p:spTree>
    <p:extLst>
      <p:ext uri="{BB962C8B-B14F-4D97-AF65-F5344CB8AC3E}">
        <p14:creationId xmlns:p14="http://schemas.microsoft.com/office/powerpoint/2010/main" val="210077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A75D-05A5-D684-F098-0DE46F18C9CC}"/>
              </a:ext>
            </a:extLst>
          </p:cNvPr>
          <p:cNvSpPr>
            <a:spLocks noGrp="1"/>
          </p:cNvSpPr>
          <p:nvPr>
            <p:ph type="title"/>
          </p:nvPr>
        </p:nvSpPr>
        <p:spPr/>
        <p:txBody>
          <a:bodyPr/>
          <a:lstStyle/>
          <a:p>
            <a:r>
              <a:rPr lang="en-US" dirty="0"/>
              <a:t>To build an understanding of the performance of a satellite system over time, the monitoring database can be visualized</a:t>
            </a:r>
          </a:p>
        </p:txBody>
      </p:sp>
      <p:sp>
        <p:nvSpPr>
          <p:cNvPr id="3" name="TextBox 2">
            <a:extLst>
              <a:ext uri="{FF2B5EF4-FFF2-40B4-BE49-F238E27FC236}">
                <a16:creationId xmlns:a16="http://schemas.microsoft.com/office/drawing/2014/main" id="{1201336B-0D9A-08EC-8F12-7F14D0315639}"/>
              </a:ext>
            </a:extLst>
          </p:cNvPr>
          <p:cNvSpPr txBox="1"/>
          <p:nvPr/>
        </p:nvSpPr>
        <p:spPr>
          <a:xfrm>
            <a:off x="609601" y="1800913"/>
            <a:ext cx="4891778" cy="1628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To build an understanding of the performance of a satellite system over time, the monitoring database can be visualized by displaying data in different formats including traditional spectrum analysis, spectrograms, waterfall plots, constellation diagrams (for demodulated signals), as well as digital maps for location referenced data. Periodic measurements show parametric changes over short or long time periods and provide insight into trends and the impact of other factors associated with system performance (such as weather, local events, equipment changes, etc.)</a:t>
            </a:r>
          </a:p>
        </p:txBody>
      </p:sp>
      <p:sp>
        <p:nvSpPr>
          <p:cNvPr id="4" name="TextBox 3">
            <a:extLst>
              <a:ext uri="{FF2B5EF4-FFF2-40B4-BE49-F238E27FC236}">
                <a16:creationId xmlns:a16="http://schemas.microsoft.com/office/drawing/2014/main" id="{83EC6674-5FCE-55EC-305C-8B7B86CAB951}"/>
              </a:ext>
            </a:extLst>
          </p:cNvPr>
          <p:cNvSpPr txBox="1"/>
          <p:nvPr/>
        </p:nvSpPr>
        <p:spPr>
          <a:xfrm>
            <a:off x="7409895" y="1800060"/>
            <a:ext cx="4172505" cy="24597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monitoring data could be observed in the following formats:</a:t>
            </a:r>
          </a:p>
          <a:p>
            <a:r>
              <a:rPr lang="en-US" dirty="0"/>
              <a:t>¸</a:t>
            </a:r>
          </a:p>
          <a:p>
            <a:pPr marL="171450" indent="-171450">
              <a:buFont typeface="Wingdings" panose="05000000000000000000" pitchFamily="2" charset="2"/>
              <a:buChar char="§"/>
            </a:pPr>
            <a:r>
              <a:rPr lang="en-US" dirty="0"/>
              <a:t>Audio and video display (for previously decoded data).</a:t>
            </a:r>
          </a:p>
          <a:p>
            <a:pPr marL="171450" indent="-171450">
              <a:buFont typeface="Wingdings" panose="05000000000000000000" pitchFamily="2" charset="2"/>
              <a:buChar char="§"/>
            </a:pPr>
            <a:r>
              <a:rPr lang="en-US" dirty="0"/>
              <a:t>Graphic display of signal data in spatial domain, time domain, frequency domain and modulation domain, i.e. spectrogram, waterfall plot, and constellation diagram.</a:t>
            </a:r>
          </a:p>
          <a:p>
            <a:pPr marL="171450" indent="-171450">
              <a:buFont typeface="Wingdings" panose="05000000000000000000" pitchFamily="2" charset="2"/>
              <a:buChar char="§"/>
            </a:pPr>
            <a:r>
              <a:rPr lang="en-US" dirty="0"/>
              <a:t>Map display on geolocation result.</a:t>
            </a:r>
          </a:p>
          <a:p>
            <a:pPr marL="171450" indent="-171450">
              <a:buFont typeface="Wingdings" panose="05000000000000000000" pitchFamily="2" charset="2"/>
              <a:buChar char="§"/>
            </a:pPr>
            <a:r>
              <a:rPr lang="en-US" dirty="0"/>
              <a:t>Driving route display of monitoring vehicle.</a:t>
            </a:r>
          </a:p>
        </p:txBody>
      </p:sp>
      <p:pic>
        <p:nvPicPr>
          <p:cNvPr id="10" name="Graphic 9" descr="Magnifying glass with solid fill">
            <a:extLst>
              <a:ext uri="{FF2B5EF4-FFF2-40B4-BE49-F238E27FC236}">
                <a16:creationId xmlns:a16="http://schemas.microsoft.com/office/drawing/2014/main" id="{E7967462-C33F-E7E6-504C-77400D5B72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90623" y="1800060"/>
            <a:ext cx="457200" cy="457200"/>
          </a:xfrm>
          <a:prstGeom prst="rect">
            <a:avLst/>
          </a:prstGeom>
        </p:spPr>
      </p:pic>
    </p:spTree>
    <p:extLst>
      <p:ext uri="{BB962C8B-B14F-4D97-AF65-F5344CB8AC3E}">
        <p14:creationId xmlns:p14="http://schemas.microsoft.com/office/powerpoint/2010/main" val="281176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A75D-05A5-D684-F098-0DE46F18C9CC}"/>
              </a:ext>
            </a:extLst>
          </p:cNvPr>
          <p:cNvSpPr>
            <a:spLocks noGrp="1"/>
          </p:cNvSpPr>
          <p:nvPr>
            <p:ph type="title"/>
          </p:nvPr>
        </p:nvSpPr>
        <p:spPr/>
        <p:txBody>
          <a:bodyPr/>
          <a:lstStyle/>
          <a:p>
            <a:r>
              <a:rPr lang="en-US" dirty="0"/>
              <a:t>To manage the spectrum usage of satellites and earth stations, a highly integrated database is used to compare the measurement data</a:t>
            </a:r>
          </a:p>
        </p:txBody>
      </p:sp>
      <p:sp>
        <p:nvSpPr>
          <p:cNvPr id="3" name="TextBox 2">
            <a:extLst>
              <a:ext uri="{FF2B5EF4-FFF2-40B4-BE49-F238E27FC236}">
                <a16:creationId xmlns:a16="http://schemas.microsoft.com/office/drawing/2014/main" id="{1201336B-0D9A-08EC-8F12-7F14D0315639}"/>
              </a:ext>
            </a:extLst>
          </p:cNvPr>
          <p:cNvSpPr txBox="1"/>
          <p:nvPr/>
        </p:nvSpPr>
        <p:spPr>
          <a:xfrm>
            <a:off x="624384" y="1800913"/>
            <a:ext cx="5110591" cy="1628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To manage the spectrum usage of satellites and earth stations, a highly integrated database is used to compare the measurement data as listed in with historical data for the purpose of both understanding normal operations and identifying the origin of anomalous transmissions</a:t>
            </a:r>
          </a:p>
        </p:txBody>
      </p:sp>
      <p:sp>
        <p:nvSpPr>
          <p:cNvPr id="4" name="TextBox 3">
            <a:extLst>
              <a:ext uri="{FF2B5EF4-FFF2-40B4-BE49-F238E27FC236}">
                <a16:creationId xmlns:a16="http://schemas.microsoft.com/office/drawing/2014/main" id="{83EC6674-5FCE-55EC-305C-8B7B86CAB951}"/>
              </a:ext>
            </a:extLst>
          </p:cNvPr>
          <p:cNvSpPr txBox="1"/>
          <p:nvPr/>
        </p:nvSpPr>
        <p:spPr>
          <a:xfrm>
            <a:off x="7409895" y="1800059"/>
            <a:ext cx="4172505" cy="24597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data allow for example the following analyses:</a:t>
            </a:r>
          </a:p>
          <a:p>
            <a:endParaRPr lang="en-US" dirty="0"/>
          </a:p>
          <a:p>
            <a:pPr marL="171450" indent="-171450">
              <a:buFont typeface="Wingdings" panose="05000000000000000000" pitchFamily="2" charset="2"/>
              <a:buChar char="§"/>
            </a:pPr>
            <a:r>
              <a:rPr lang="en-US" dirty="0"/>
              <a:t>Identification of </a:t>
            </a:r>
            <a:r>
              <a:rPr lang="en-US" dirty="0" err="1"/>
              <a:t>unauthorised</a:t>
            </a:r>
            <a:r>
              <a:rPr lang="en-US" dirty="0"/>
              <a:t> emissions and anomalies</a:t>
            </a:r>
          </a:p>
          <a:p>
            <a:pPr marL="171450" indent="-171450">
              <a:buFont typeface="Wingdings" panose="05000000000000000000" pitchFamily="2" charset="2"/>
              <a:buChar char="§"/>
            </a:pPr>
            <a:r>
              <a:rPr lang="en-US" dirty="0"/>
              <a:t>Deployment of interferences and </a:t>
            </a:r>
            <a:r>
              <a:rPr lang="en-US" dirty="0" err="1"/>
              <a:t>unauthorised</a:t>
            </a:r>
            <a:r>
              <a:rPr lang="en-US" dirty="0"/>
              <a:t> satellite communication network (i.e. VSAT) including interference frequencies, modulation types, the number of interferences, geographical distribution of the interference sources</a:t>
            </a:r>
          </a:p>
          <a:p>
            <a:pPr marL="171450" indent="-171450">
              <a:buFont typeface="Wingdings" panose="05000000000000000000" pitchFamily="2" charset="2"/>
              <a:buChar char="§"/>
            </a:pPr>
            <a:r>
              <a:rPr lang="en-US" dirty="0"/>
              <a:t>Satellite orbit position</a:t>
            </a:r>
          </a:p>
          <a:p>
            <a:pPr marL="171450" indent="-171450">
              <a:buFont typeface="Wingdings" panose="05000000000000000000" pitchFamily="2" charset="2"/>
              <a:buChar char="§"/>
            </a:pPr>
            <a:r>
              <a:rPr lang="en-US" dirty="0"/>
              <a:t>Frequency occupancy.</a:t>
            </a:r>
          </a:p>
        </p:txBody>
      </p:sp>
      <p:pic>
        <p:nvPicPr>
          <p:cNvPr id="6" name="Graphic 5" descr="Bar chart with solid fill">
            <a:extLst>
              <a:ext uri="{FF2B5EF4-FFF2-40B4-BE49-F238E27FC236}">
                <a16:creationId xmlns:a16="http://schemas.microsoft.com/office/drawing/2014/main" id="{2A0C6E9F-7301-011D-9DE9-9888218F08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5625" y="1800059"/>
            <a:ext cx="457200" cy="457200"/>
          </a:xfrm>
          <a:prstGeom prst="rect">
            <a:avLst/>
          </a:prstGeom>
        </p:spPr>
      </p:pic>
    </p:spTree>
    <p:extLst>
      <p:ext uri="{BB962C8B-B14F-4D97-AF65-F5344CB8AC3E}">
        <p14:creationId xmlns:p14="http://schemas.microsoft.com/office/powerpoint/2010/main" val="1928173626"/>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2683</TotalTime>
  <Words>1321</Words>
  <Application>Microsoft Office PowerPoint</Application>
  <PresentationFormat>Widescreen</PresentationFormat>
  <Paragraphs>117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Stolzl Bold</vt:lpstr>
      <vt:lpstr>Stolzl Book</vt:lpstr>
      <vt:lpstr>Calibri</vt:lpstr>
      <vt:lpstr>Stolzl</vt:lpstr>
      <vt:lpstr>Wingdings</vt:lpstr>
      <vt:lpstr>Arial</vt:lpstr>
      <vt:lpstr>Office Theme</vt:lpstr>
      <vt:lpstr>Satellite Communication Systems</vt:lpstr>
      <vt:lpstr>13 Monitoring Satellite Communication Systems</vt:lpstr>
      <vt:lpstr>The goal of spectrum management is to maximize spectrum efficiency, minimize interference and eliminate unauthorized and improper use of the spectrum</vt:lpstr>
      <vt:lpstr>Modern receiving systems should have the ability to perform real-time, non-real-time (data is analysed later, known as post processing), and fixed time measurements</vt:lpstr>
      <vt:lpstr>A block diagram for a typical satellite monitoring system</vt:lpstr>
      <vt:lpstr>With the proper triggering, the receiving system can record a signal once it is detected so that the characteristics of the signal can be preserved for future analysis</vt:lpstr>
      <vt:lpstr>The deviation between the measured and the nominal (expected) parameters should be continuously compared</vt:lpstr>
      <vt:lpstr>To build an understanding of the performance of a satellite system over time, the monitoring database can be visualized</vt:lpstr>
      <vt:lpstr>To manage the spectrum usage of satellites and earth stations, a highly integrated database is used to compare the measurement data</vt:lpstr>
      <vt:lpstr>SkyMon is the satellite payload monitoring and interference localization solution that lets you identify interference and manage payloads</vt:lpstr>
      <vt:lpstr>SkyMon Carrier Monitoring System (CMS) is an automated radio frequency traffic monitoring system that provides satellite operators with all the necessary tools to continually monitor the satellite links</vt:lpstr>
      <vt:lpstr>SkyMon Live Demonstration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581</cp:revision>
  <dcterms:created xsi:type="dcterms:W3CDTF">2018-01-24T13:33:55Z</dcterms:created>
  <dcterms:modified xsi:type="dcterms:W3CDTF">2024-09-12T09:53:44Z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ies>
</file>