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sldIdLst>
    <p:sldId id="257" r:id="rId2"/>
    <p:sldId id="262" r:id="rId3"/>
    <p:sldId id="325" r:id="rId4"/>
    <p:sldId id="326" r:id="rId5"/>
    <p:sldId id="323" r:id="rId6"/>
    <p:sldId id="324" r:id="rId7"/>
    <p:sldId id="327" r:id="rId8"/>
    <p:sldId id="328" r:id="rId9"/>
    <p:sldId id="329" r:id="rId10"/>
    <p:sldId id="333" r:id="rId11"/>
    <p:sldId id="322" r:id="rId12"/>
    <p:sldId id="332" r:id="rId13"/>
    <p:sldId id="263" r:id="rId14"/>
  </p:sldIdLst>
  <p:sldSz cx="12192000" cy="6858000"/>
  <p:notesSz cx="6858000" cy="9144000"/>
  <p:embeddedFontLst>
    <p:embeddedFont>
      <p:font typeface="Stolzl" panose="020B0604020202020204" charset="0"/>
      <p:regular r:id="rId16"/>
    </p:embeddedFont>
    <p:embeddedFont>
      <p:font typeface="Stolzl Bold" panose="00000800000000000000" charset="0"/>
      <p:bold r:id="rId17"/>
    </p:embeddedFont>
    <p:embeddedFont>
      <p:font typeface="Stolzl Book" panose="00000500000000000000"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486" autoAdjust="0"/>
  </p:normalViewPr>
  <p:slideViewPr>
    <p:cSldViewPr snapToGrid="0" snapToObjects="1">
      <p:cViewPr>
        <p:scale>
          <a:sx n="75" d="100"/>
          <a:sy n="75" d="100"/>
        </p:scale>
        <p:origin x="197"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9/10/2024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r>
              <a:rPr lang="en-US" dirty="0">
                <a:latin typeface="Stolzl Bold" panose="00000800000000000000" pitchFamily="50" charset="-18"/>
              </a:rPr>
              <a:t>Satellite Communication Systems</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3DB5-3B20-30B0-037F-A771D1F7AC7A}"/>
              </a:ext>
            </a:extLst>
          </p:cNvPr>
          <p:cNvSpPr>
            <a:spLocks noGrp="1"/>
          </p:cNvSpPr>
          <p:nvPr>
            <p:ph type="title"/>
          </p:nvPr>
        </p:nvSpPr>
        <p:spPr/>
        <p:txBody>
          <a:bodyPr/>
          <a:lstStyle/>
          <a:p>
            <a:r>
              <a:rPr lang="en-US" dirty="0"/>
              <a:t>Space data could enable digital reality technologies (e.g., augmented and virtual reality, and digital twins) for geospatial intelligence and space domain awareness</a:t>
            </a:r>
          </a:p>
        </p:txBody>
      </p:sp>
      <p:sp>
        <p:nvSpPr>
          <p:cNvPr id="4" name="Rectangle 3">
            <a:extLst>
              <a:ext uri="{FF2B5EF4-FFF2-40B4-BE49-F238E27FC236}">
                <a16:creationId xmlns:a16="http://schemas.microsoft.com/office/drawing/2014/main" id="{00BB99FD-0D79-B5FC-6B51-223280EBC473}"/>
              </a:ext>
            </a:extLst>
          </p:cNvPr>
          <p:cNvSpPr/>
          <p:nvPr/>
        </p:nvSpPr>
        <p:spPr>
          <a:xfrm>
            <a:off x="1765917" y="2192784"/>
            <a:ext cx="947025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Enhancing local intelligence (using 3D geospatial data for dynamic and precision targeting) and mapping by integrating geospatial information and digital reality technologies</a:t>
            </a:r>
          </a:p>
        </p:txBody>
      </p:sp>
      <p:sp>
        <p:nvSpPr>
          <p:cNvPr id="5" name="Oval 4">
            <a:extLst>
              <a:ext uri="{FF2B5EF4-FFF2-40B4-BE49-F238E27FC236}">
                <a16:creationId xmlns:a16="http://schemas.microsoft.com/office/drawing/2014/main" id="{78189DCC-0828-B53B-8F22-A640308AF3F8}"/>
              </a:ext>
            </a:extLst>
          </p:cNvPr>
          <p:cNvSpPr/>
          <p:nvPr/>
        </p:nvSpPr>
        <p:spPr>
          <a:xfrm>
            <a:off x="1251751" y="2192783"/>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6" name="Oval 5">
            <a:extLst>
              <a:ext uri="{FF2B5EF4-FFF2-40B4-BE49-F238E27FC236}">
                <a16:creationId xmlns:a16="http://schemas.microsoft.com/office/drawing/2014/main" id="{E3A3E4F5-D537-7302-D646-8468DC59BCE3}"/>
              </a:ext>
            </a:extLst>
          </p:cNvPr>
          <p:cNvSpPr/>
          <p:nvPr/>
        </p:nvSpPr>
        <p:spPr>
          <a:xfrm>
            <a:off x="1251751" y="3152078"/>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7" name="Rectangle 6">
            <a:extLst>
              <a:ext uri="{FF2B5EF4-FFF2-40B4-BE49-F238E27FC236}">
                <a16:creationId xmlns:a16="http://schemas.microsoft.com/office/drawing/2014/main" id="{CA6ABBBA-2124-6BF9-E179-0C7CD88A6E81}"/>
              </a:ext>
            </a:extLst>
          </p:cNvPr>
          <p:cNvSpPr/>
          <p:nvPr/>
        </p:nvSpPr>
        <p:spPr>
          <a:xfrm>
            <a:off x="1765917" y="3152079"/>
            <a:ext cx="947025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Developing new 3D/metaverse applications that require 3D </a:t>
            </a:r>
            <a:r>
              <a:rPr lang="en-US" sz="1200" dirty="0" err="1">
                <a:solidFill>
                  <a:schemeClr val="tx1"/>
                </a:solidFill>
              </a:rPr>
              <a:t>georegistered</a:t>
            </a:r>
            <a:r>
              <a:rPr lang="en-US" sz="1200" dirty="0">
                <a:solidFill>
                  <a:schemeClr val="tx1"/>
                </a:solidFill>
              </a:rPr>
              <a:t> data in areas such as social media</a:t>
            </a:r>
          </a:p>
        </p:txBody>
      </p:sp>
      <p:sp>
        <p:nvSpPr>
          <p:cNvPr id="8" name="Oval 7">
            <a:extLst>
              <a:ext uri="{FF2B5EF4-FFF2-40B4-BE49-F238E27FC236}">
                <a16:creationId xmlns:a16="http://schemas.microsoft.com/office/drawing/2014/main" id="{2E060DCE-B3D0-80E7-4A80-A8971591762B}"/>
              </a:ext>
            </a:extLst>
          </p:cNvPr>
          <p:cNvSpPr/>
          <p:nvPr/>
        </p:nvSpPr>
        <p:spPr>
          <a:xfrm>
            <a:off x="1251751" y="4111373"/>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9" name="Rectangle 8">
            <a:extLst>
              <a:ext uri="{FF2B5EF4-FFF2-40B4-BE49-F238E27FC236}">
                <a16:creationId xmlns:a16="http://schemas.microsoft.com/office/drawing/2014/main" id="{6DA7AA14-7249-3427-A7A1-CA509FB17A49}"/>
              </a:ext>
            </a:extLst>
          </p:cNvPr>
          <p:cNvSpPr/>
          <p:nvPr/>
        </p:nvSpPr>
        <p:spPr>
          <a:xfrm>
            <a:off x="1765917" y="4111374"/>
            <a:ext cx="947025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Leveraging space situational awareness data to create immersive environments for understanding and managing space traffic and threats</a:t>
            </a:r>
          </a:p>
        </p:txBody>
      </p:sp>
      <p:sp>
        <p:nvSpPr>
          <p:cNvPr id="10" name="Rectangle 9">
            <a:extLst>
              <a:ext uri="{FF2B5EF4-FFF2-40B4-BE49-F238E27FC236}">
                <a16:creationId xmlns:a16="http://schemas.microsoft.com/office/drawing/2014/main" id="{C5E65CAE-2C1B-722D-DB63-37F1DA0AF630}"/>
              </a:ext>
            </a:extLst>
          </p:cNvPr>
          <p:cNvSpPr/>
          <p:nvPr/>
        </p:nvSpPr>
        <p:spPr>
          <a:xfrm>
            <a:off x="9662160" y="6267110"/>
            <a:ext cx="1920240" cy="277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Deloitte</a:t>
            </a:r>
          </a:p>
        </p:txBody>
      </p:sp>
    </p:spTree>
    <p:extLst>
      <p:ext uri="{BB962C8B-B14F-4D97-AF65-F5344CB8AC3E}">
        <p14:creationId xmlns:p14="http://schemas.microsoft.com/office/powerpoint/2010/main" val="51707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E653-36F0-D47B-C1E7-796B551BAE7B}"/>
              </a:ext>
            </a:extLst>
          </p:cNvPr>
          <p:cNvSpPr>
            <a:spLocks noGrp="1"/>
          </p:cNvSpPr>
          <p:nvPr>
            <p:ph type="title"/>
          </p:nvPr>
        </p:nvSpPr>
        <p:spPr/>
        <p:txBody>
          <a:bodyPr/>
          <a:lstStyle/>
          <a:p>
            <a:r>
              <a:rPr lang="en-US" dirty="0"/>
              <a:t>Sovereign LEO capacity is becoming a strategic dimension for major space fairing nations</a:t>
            </a:r>
          </a:p>
        </p:txBody>
      </p:sp>
      <p:sp>
        <p:nvSpPr>
          <p:cNvPr id="5" name="Rectangle 4">
            <a:extLst>
              <a:ext uri="{FF2B5EF4-FFF2-40B4-BE49-F238E27FC236}">
                <a16:creationId xmlns:a16="http://schemas.microsoft.com/office/drawing/2014/main" id="{CEAE0140-D23D-560F-63DE-D736874BB388}"/>
              </a:ext>
            </a:extLst>
          </p:cNvPr>
          <p:cNvSpPr/>
          <p:nvPr/>
        </p:nvSpPr>
        <p:spPr>
          <a:xfrm>
            <a:off x="617363" y="1799850"/>
            <a:ext cx="4070048" cy="21140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Recent geopolitical conflict in Europe highlighted the dependency of many countries on commercial providers, particularly those in LEO, who maintain control over critical communications infrastructure. </a:t>
            </a:r>
          </a:p>
          <a:p>
            <a:r>
              <a:rPr lang="en-US" sz="1200" dirty="0">
                <a:solidFill>
                  <a:schemeClr val="tx1"/>
                </a:solidFill>
              </a:rPr>
              <a:t>This has prompted both the EU &amp; US to strongly push for sovereign capabilities that address the growing demand for civil government and </a:t>
            </a:r>
            <a:r>
              <a:rPr lang="en-US" sz="1200" dirty="0" err="1">
                <a:solidFill>
                  <a:schemeClr val="tx1"/>
                </a:solidFill>
              </a:rPr>
              <a:t>defence</a:t>
            </a:r>
            <a:r>
              <a:rPr lang="en-US" sz="1200" dirty="0">
                <a:solidFill>
                  <a:schemeClr val="tx1"/>
                </a:solidFill>
              </a:rPr>
              <a:t> capacity</a:t>
            </a:r>
          </a:p>
          <a:p>
            <a:endParaRPr lang="en-US" sz="1200" dirty="0">
              <a:solidFill>
                <a:schemeClr val="tx1"/>
              </a:solidFill>
            </a:endParaRPr>
          </a:p>
          <a:p>
            <a:r>
              <a:rPr lang="en-US" sz="1200" dirty="0">
                <a:solidFill>
                  <a:schemeClr val="tx1"/>
                </a:solidFill>
              </a:rPr>
              <a:t>China too has recognized the importance of strategic assets in LEO and identifies space-based connectivity as its core priority of focus.</a:t>
            </a:r>
          </a:p>
        </p:txBody>
      </p:sp>
      <p:pic>
        <p:nvPicPr>
          <p:cNvPr id="7" name="Picture 6" descr="A graph with numbers and a number of numbers&#10;&#10;Description automatically generated with medium confidence">
            <a:extLst>
              <a:ext uri="{FF2B5EF4-FFF2-40B4-BE49-F238E27FC236}">
                <a16:creationId xmlns:a16="http://schemas.microsoft.com/office/drawing/2014/main" id="{6AE1B7A9-EB3E-AF1F-5449-B434DBD181BC}"/>
              </a:ext>
            </a:extLst>
          </p:cNvPr>
          <p:cNvPicPr>
            <a:picLocks noChangeAspect="1"/>
          </p:cNvPicPr>
          <p:nvPr/>
        </p:nvPicPr>
        <p:blipFill>
          <a:blip r:embed="rId2"/>
          <a:stretch>
            <a:fillRect/>
          </a:stretch>
        </p:blipFill>
        <p:spPr>
          <a:xfrm>
            <a:off x="984212" y="4029284"/>
            <a:ext cx="3336350" cy="2201016"/>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33E43922-548E-C268-98B7-AEEC35C5D3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172" t="14757" r="17818" b="3948"/>
          <a:stretch/>
        </p:blipFill>
        <p:spPr>
          <a:xfrm>
            <a:off x="5657727" y="1800904"/>
            <a:ext cx="5927634" cy="4447496"/>
          </a:xfrm>
          <a:prstGeom prst="rect">
            <a:avLst/>
          </a:prstGeom>
        </p:spPr>
      </p:pic>
      <p:sp>
        <p:nvSpPr>
          <p:cNvPr id="11" name="Rectangle 10">
            <a:extLst>
              <a:ext uri="{FF2B5EF4-FFF2-40B4-BE49-F238E27FC236}">
                <a16:creationId xmlns:a16="http://schemas.microsoft.com/office/drawing/2014/main" id="{B97AE01A-BD27-4751-330D-2D74278BEAFC}"/>
              </a:ext>
            </a:extLst>
          </p:cNvPr>
          <p:cNvSpPr/>
          <p:nvPr/>
        </p:nvSpPr>
        <p:spPr>
          <a:xfrm>
            <a:off x="9662160" y="6267110"/>
            <a:ext cx="1920240" cy="277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PwC</a:t>
            </a:r>
          </a:p>
        </p:txBody>
      </p:sp>
    </p:spTree>
    <p:extLst>
      <p:ext uri="{BB962C8B-B14F-4D97-AF65-F5344CB8AC3E}">
        <p14:creationId xmlns:p14="http://schemas.microsoft.com/office/powerpoint/2010/main" val="225866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E653-36F0-D47B-C1E7-796B551BAE7B}"/>
              </a:ext>
            </a:extLst>
          </p:cNvPr>
          <p:cNvSpPr>
            <a:spLocks noGrp="1"/>
          </p:cNvSpPr>
          <p:nvPr>
            <p:ph type="title"/>
          </p:nvPr>
        </p:nvSpPr>
        <p:spPr/>
        <p:txBody>
          <a:bodyPr/>
          <a:lstStyle/>
          <a:p>
            <a:r>
              <a:rPr lang="en-US" dirty="0"/>
              <a:t>The development of mega-constellations is impacting the user terminal and antenna market</a:t>
            </a:r>
          </a:p>
        </p:txBody>
      </p:sp>
      <p:grpSp>
        <p:nvGrpSpPr>
          <p:cNvPr id="6" name="Group 5">
            <a:extLst>
              <a:ext uri="{FF2B5EF4-FFF2-40B4-BE49-F238E27FC236}">
                <a16:creationId xmlns:a16="http://schemas.microsoft.com/office/drawing/2014/main" id="{FE63AEA6-38D0-DBB1-FBB7-7817B2EC01C7}"/>
              </a:ext>
            </a:extLst>
          </p:cNvPr>
          <p:cNvGrpSpPr/>
          <p:nvPr/>
        </p:nvGrpSpPr>
        <p:grpSpPr>
          <a:xfrm>
            <a:off x="617363" y="1799850"/>
            <a:ext cx="6555795" cy="765797"/>
            <a:chOff x="617363" y="1799850"/>
            <a:chExt cx="6555795" cy="765797"/>
          </a:xfrm>
        </p:grpSpPr>
        <p:sp>
          <p:nvSpPr>
            <p:cNvPr id="4" name="Rectangle 3">
              <a:extLst>
                <a:ext uri="{FF2B5EF4-FFF2-40B4-BE49-F238E27FC236}">
                  <a16:creationId xmlns:a16="http://schemas.microsoft.com/office/drawing/2014/main" id="{70F2C40F-32B1-D613-D32C-FB10339771EB}"/>
                </a:ext>
              </a:extLst>
            </p:cNvPr>
            <p:cNvSpPr/>
            <p:nvPr/>
          </p:nvSpPr>
          <p:spPr>
            <a:xfrm>
              <a:off x="617363" y="1799850"/>
              <a:ext cx="2010427" cy="7657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Multi-frequency terminals</a:t>
              </a:r>
            </a:p>
          </p:txBody>
        </p:sp>
        <p:sp>
          <p:nvSpPr>
            <p:cNvPr id="5" name="Rectangle 4">
              <a:extLst>
                <a:ext uri="{FF2B5EF4-FFF2-40B4-BE49-F238E27FC236}">
                  <a16:creationId xmlns:a16="http://schemas.microsoft.com/office/drawing/2014/main" id="{53BB72AB-5E8D-5D56-FD1B-BDCA64D9EAFC}"/>
                </a:ext>
              </a:extLst>
            </p:cNvPr>
            <p:cNvSpPr/>
            <p:nvPr/>
          </p:nvSpPr>
          <p:spPr>
            <a:xfrm>
              <a:off x="2627790" y="1799850"/>
              <a:ext cx="4545368" cy="7657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Multi-beam and multi-frequency terminals allow access to both Ku and Ka-band, and GEO, MEO and LEO satellites are being developed to comply with emerging user needs and requirements.</a:t>
              </a:r>
            </a:p>
          </p:txBody>
        </p:sp>
      </p:grpSp>
      <p:grpSp>
        <p:nvGrpSpPr>
          <p:cNvPr id="7" name="Group 6">
            <a:extLst>
              <a:ext uri="{FF2B5EF4-FFF2-40B4-BE49-F238E27FC236}">
                <a16:creationId xmlns:a16="http://schemas.microsoft.com/office/drawing/2014/main" id="{6697B0D3-2AF9-0CA1-F27D-431F83B03E54}"/>
              </a:ext>
            </a:extLst>
          </p:cNvPr>
          <p:cNvGrpSpPr/>
          <p:nvPr/>
        </p:nvGrpSpPr>
        <p:grpSpPr>
          <a:xfrm>
            <a:off x="617363" y="2825287"/>
            <a:ext cx="6555795" cy="765797"/>
            <a:chOff x="617363" y="1799850"/>
            <a:chExt cx="6555795" cy="765797"/>
          </a:xfrm>
        </p:grpSpPr>
        <p:sp>
          <p:nvSpPr>
            <p:cNvPr id="8" name="Rectangle 7">
              <a:extLst>
                <a:ext uri="{FF2B5EF4-FFF2-40B4-BE49-F238E27FC236}">
                  <a16:creationId xmlns:a16="http://schemas.microsoft.com/office/drawing/2014/main" id="{EE721918-CFE8-12EB-BC92-BDBE7990203A}"/>
                </a:ext>
              </a:extLst>
            </p:cNvPr>
            <p:cNvSpPr/>
            <p:nvPr/>
          </p:nvSpPr>
          <p:spPr>
            <a:xfrm>
              <a:off x="617363" y="1799850"/>
              <a:ext cx="2010427" cy="7657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A growing flat panel antenna market</a:t>
              </a:r>
            </a:p>
          </p:txBody>
        </p:sp>
        <p:sp>
          <p:nvSpPr>
            <p:cNvPr id="9" name="Rectangle 8">
              <a:extLst>
                <a:ext uri="{FF2B5EF4-FFF2-40B4-BE49-F238E27FC236}">
                  <a16:creationId xmlns:a16="http://schemas.microsoft.com/office/drawing/2014/main" id="{90D5FF0A-C1F7-22BA-649A-563F9D5BB8E1}"/>
                </a:ext>
              </a:extLst>
            </p:cNvPr>
            <p:cNvSpPr/>
            <p:nvPr/>
          </p:nvSpPr>
          <p:spPr>
            <a:xfrm>
              <a:off x="2627790" y="1799850"/>
              <a:ext cx="4545368" cy="7657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Flat panel antennas appeal to users supported by mega-constellations as they are smaller and more discreet than  traditional antennas, and thanks to the phased array, they offer the possibility to electronically follow satellites while </a:t>
              </a:r>
            </a:p>
            <a:p>
              <a:r>
                <a:rPr lang="en-US" sz="1200" dirty="0">
                  <a:solidFill>
                    <a:schemeClr val="tx1"/>
                  </a:solidFill>
                </a:rPr>
                <a:t>remaining stationary.</a:t>
              </a:r>
            </a:p>
          </p:txBody>
        </p:sp>
      </p:grpSp>
      <p:grpSp>
        <p:nvGrpSpPr>
          <p:cNvPr id="10" name="Group 9">
            <a:extLst>
              <a:ext uri="{FF2B5EF4-FFF2-40B4-BE49-F238E27FC236}">
                <a16:creationId xmlns:a16="http://schemas.microsoft.com/office/drawing/2014/main" id="{11AF01C8-40C3-FB1A-4DB4-AD2A3E762D3D}"/>
              </a:ext>
            </a:extLst>
          </p:cNvPr>
          <p:cNvGrpSpPr/>
          <p:nvPr/>
        </p:nvGrpSpPr>
        <p:grpSpPr>
          <a:xfrm>
            <a:off x="617363" y="3837342"/>
            <a:ext cx="6555795" cy="765797"/>
            <a:chOff x="617363" y="1799850"/>
            <a:chExt cx="6555795" cy="765797"/>
          </a:xfrm>
        </p:grpSpPr>
        <p:sp>
          <p:nvSpPr>
            <p:cNvPr id="11" name="Rectangle 10">
              <a:extLst>
                <a:ext uri="{FF2B5EF4-FFF2-40B4-BE49-F238E27FC236}">
                  <a16:creationId xmlns:a16="http://schemas.microsoft.com/office/drawing/2014/main" id="{7858A96E-2365-B047-C8A9-E47E6ABC999A}"/>
                </a:ext>
              </a:extLst>
            </p:cNvPr>
            <p:cNvSpPr/>
            <p:nvPr/>
          </p:nvSpPr>
          <p:spPr>
            <a:xfrm>
              <a:off x="617363" y="1799850"/>
              <a:ext cx="2010427" cy="7657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Mobility features for marine and military</a:t>
              </a:r>
            </a:p>
          </p:txBody>
        </p:sp>
        <p:sp>
          <p:nvSpPr>
            <p:cNvPr id="12" name="Rectangle 11">
              <a:extLst>
                <a:ext uri="{FF2B5EF4-FFF2-40B4-BE49-F238E27FC236}">
                  <a16:creationId xmlns:a16="http://schemas.microsoft.com/office/drawing/2014/main" id="{19B35C05-62E4-4821-00B0-0CAD15D223A1}"/>
                </a:ext>
              </a:extLst>
            </p:cNvPr>
            <p:cNvSpPr/>
            <p:nvPr/>
          </p:nvSpPr>
          <p:spPr>
            <a:xfrm>
              <a:off x="2627790" y="1799850"/>
              <a:ext cx="4545368" cy="7657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Both marine and military domains include a mobility requirement that implies the need for uninterrupted communications. Satellite Communication on The Move (COTM) enables users to sustain communications in vehicles reaching a speed of 130 km/h</a:t>
              </a:r>
            </a:p>
          </p:txBody>
        </p:sp>
      </p:grpSp>
      <p:grpSp>
        <p:nvGrpSpPr>
          <p:cNvPr id="13" name="Group 12">
            <a:extLst>
              <a:ext uri="{FF2B5EF4-FFF2-40B4-BE49-F238E27FC236}">
                <a16:creationId xmlns:a16="http://schemas.microsoft.com/office/drawing/2014/main" id="{0AA659C2-B0D8-7D55-909D-C83A4923982A}"/>
              </a:ext>
            </a:extLst>
          </p:cNvPr>
          <p:cNvGrpSpPr/>
          <p:nvPr/>
        </p:nvGrpSpPr>
        <p:grpSpPr>
          <a:xfrm>
            <a:off x="617363" y="4822764"/>
            <a:ext cx="6555795" cy="765797"/>
            <a:chOff x="617363" y="1799850"/>
            <a:chExt cx="6555795" cy="765797"/>
          </a:xfrm>
        </p:grpSpPr>
        <p:sp>
          <p:nvSpPr>
            <p:cNvPr id="14" name="Rectangle 13">
              <a:extLst>
                <a:ext uri="{FF2B5EF4-FFF2-40B4-BE49-F238E27FC236}">
                  <a16:creationId xmlns:a16="http://schemas.microsoft.com/office/drawing/2014/main" id="{C4F239DB-7FAD-FB80-DEB8-B6E96C4C256E}"/>
                </a:ext>
              </a:extLst>
            </p:cNvPr>
            <p:cNvSpPr/>
            <p:nvPr/>
          </p:nvSpPr>
          <p:spPr>
            <a:xfrm>
              <a:off x="617363" y="1799850"/>
              <a:ext cx="2010427" cy="7657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Increased demand for anti-jamming features</a:t>
              </a:r>
            </a:p>
          </p:txBody>
        </p:sp>
        <p:sp>
          <p:nvSpPr>
            <p:cNvPr id="15" name="Rectangle 14">
              <a:extLst>
                <a:ext uri="{FF2B5EF4-FFF2-40B4-BE49-F238E27FC236}">
                  <a16:creationId xmlns:a16="http://schemas.microsoft.com/office/drawing/2014/main" id="{F277D2FF-1F19-EF9E-A2BD-1CD4C0F225C2}"/>
                </a:ext>
              </a:extLst>
            </p:cNvPr>
            <p:cNvSpPr/>
            <p:nvPr/>
          </p:nvSpPr>
          <p:spPr>
            <a:xfrm>
              <a:off x="2627790" y="1799850"/>
              <a:ext cx="4545368" cy="7657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 few days prior to the beginning of the conflict in Ukraine, Russia launched a cyberattack jamming the UHF and VHF of terminals in Eastern Ukraine. Both military and commercial demand are expressing more and more the need for anti-jamming features. </a:t>
              </a:r>
            </a:p>
          </p:txBody>
        </p:sp>
      </p:grpSp>
      <p:pic>
        <p:nvPicPr>
          <p:cNvPr id="17" name="Picture 16" descr="A screenshot of a computer&#10;&#10;Description automatically generated">
            <a:extLst>
              <a:ext uri="{FF2B5EF4-FFF2-40B4-BE49-F238E27FC236}">
                <a16:creationId xmlns:a16="http://schemas.microsoft.com/office/drawing/2014/main" id="{6CCE77E1-82F0-1A29-60ED-F20AA5033D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12675" y="1799850"/>
            <a:ext cx="2183907" cy="2237173"/>
          </a:xfrm>
          <a:prstGeom prst="rect">
            <a:avLst/>
          </a:prstGeom>
        </p:spPr>
      </p:pic>
      <p:sp>
        <p:nvSpPr>
          <p:cNvPr id="18" name="Rectangle 17">
            <a:extLst>
              <a:ext uri="{FF2B5EF4-FFF2-40B4-BE49-F238E27FC236}">
                <a16:creationId xmlns:a16="http://schemas.microsoft.com/office/drawing/2014/main" id="{FECCF880-E58C-D183-8DEC-AE4E03F5D4EB}"/>
              </a:ext>
            </a:extLst>
          </p:cNvPr>
          <p:cNvSpPr/>
          <p:nvPr/>
        </p:nvSpPr>
        <p:spPr>
          <a:xfrm>
            <a:off x="9662160" y="6267110"/>
            <a:ext cx="1920240" cy="277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PwC</a:t>
            </a:r>
          </a:p>
        </p:txBody>
      </p:sp>
    </p:spTree>
    <p:extLst>
      <p:ext uri="{BB962C8B-B14F-4D97-AF65-F5344CB8AC3E}">
        <p14:creationId xmlns:p14="http://schemas.microsoft.com/office/powerpoint/2010/main" val="5082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8636795" cy="2014537"/>
          </a:xfrm>
        </p:spPr>
        <p:txBody>
          <a:bodyPr>
            <a:normAutofit/>
          </a:bodyPr>
          <a:lstStyle/>
          <a:p>
            <a:r>
              <a:rPr lang="en-US" dirty="0">
                <a:latin typeface="Stolzl" panose="00000500000000000000" pitchFamily="50" charset="-18"/>
              </a:rPr>
              <a:t>14 Future trends</a:t>
            </a:r>
          </a:p>
        </p:txBody>
      </p:sp>
    </p:spTree>
    <p:extLst>
      <p:ext uri="{BB962C8B-B14F-4D97-AF65-F5344CB8AC3E}">
        <p14:creationId xmlns:p14="http://schemas.microsoft.com/office/powerpoint/2010/main" val="134769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7EBCD1-646B-5BA4-60C8-5302465D3EA6}"/>
              </a:ext>
            </a:extLst>
          </p:cNvPr>
          <p:cNvSpPr>
            <a:spLocks noGrp="1"/>
          </p:cNvSpPr>
          <p:nvPr>
            <p:ph type="title"/>
          </p:nvPr>
        </p:nvSpPr>
        <p:spPr/>
        <p:txBody>
          <a:bodyPr>
            <a:normAutofit fontScale="90000"/>
          </a:bodyPr>
          <a:lstStyle/>
          <a:p>
            <a:r>
              <a:rPr lang="en-US" dirty="0"/>
              <a:t>The space value chain refers to the various stages (upstream, midstream, and downstream) and activities involved in the design, development, production, and use of space-related products and services</a:t>
            </a:r>
          </a:p>
        </p:txBody>
      </p:sp>
      <p:sp>
        <p:nvSpPr>
          <p:cNvPr id="6" name="Rectangle 5">
            <a:extLst>
              <a:ext uri="{FF2B5EF4-FFF2-40B4-BE49-F238E27FC236}">
                <a16:creationId xmlns:a16="http://schemas.microsoft.com/office/drawing/2014/main" id="{CD9341CE-6AB0-F79C-3115-468D0920E4E1}"/>
              </a:ext>
            </a:extLst>
          </p:cNvPr>
          <p:cNvSpPr/>
          <p:nvPr/>
        </p:nvSpPr>
        <p:spPr>
          <a:xfrm>
            <a:off x="9662160" y="6267110"/>
            <a:ext cx="1920240" cy="277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Deloitte</a:t>
            </a:r>
          </a:p>
        </p:txBody>
      </p:sp>
      <p:grpSp>
        <p:nvGrpSpPr>
          <p:cNvPr id="52" name="Group 51">
            <a:extLst>
              <a:ext uri="{FF2B5EF4-FFF2-40B4-BE49-F238E27FC236}">
                <a16:creationId xmlns:a16="http://schemas.microsoft.com/office/drawing/2014/main" id="{8789EA45-3C98-8784-EAA7-FF1A29AD984F}"/>
              </a:ext>
            </a:extLst>
          </p:cNvPr>
          <p:cNvGrpSpPr/>
          <p:nvPr/>
        </p:nvGrpSpPr>
        <p:grpSpPr>
          <a:xfrm>
            <a:off x="1061062" y="1871980"/>
            <a:ext cx="10087408" cy="4278844"/>
            <a:chOff x="796902" y="1790700"/>
            <a:chExt cx="10087408" cy="4278844"/>
          </a:xfrm>
        </p:grpSpPr>
        <p:sp>
          <p:nvSpPr>
            <p:cNvPr id="51" name="Rectangle 50">
              <a:extLst>
                <a:ext uri="{FF2B5EF4-FFF2-40B4-BE49-F238E27FC236}">
                  <a16:creationId xmlns:a16="http://schemas.microsoft.com/office/drawing/2014/main" id="{ADF7679F-9268-D302-A79E-5B93A9331CDD}"/>
                </a:ext>
              </a:extLst>
            </p:cNvPr>
            <p:cNvSpPr/>
            <p:nvPr/>
          </p:nvSpPr>
          <p:spPr>
            <a:xfrm>
              <a:off x="8344637" y="2240936"/>
              <a:ext cx="2343683" cy="2262238"/>
            </a:xfrm>
            <a:prstGeom prst="rect">
              <a:avLst/>
            </a:prstGeom>
            <a:solidFill>
              <a:srgbClr val="00B0F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endParaRPr lang="en-US" sz="1200" dirty="0">
                <a:solidFill>
                  <a:schemeClr val="tx1"/>
                </a:solidFill>
              </a:endParaRPr>
            </a:p>
          </p:txBody>
        </p:sp>
        <p:sp>
          <p:nvSpPr>
            <p:cNvPr id="50" name="Rectangle 49">
              <a:extLst>
                <a:ext uri="{FF2B5EF4-FFF2-40B4-BE49-F238E27FC236}">
                  <a16:creationId xmlns:a16="http://schemas.microsoft.com/office/drawing/2014/main" id="{6F2CFCF3-CE34-C5DE-3B27-853A953152B2}"/>
                </a:ext>
              </a:extLst>
            </p:cNvPr>
            <p:cNvSpPr/>
            <p:nvPr/>
          </p:nvSpPr>
          <p:spPr>
            <a:xfrm>
              <a:off x="5640766" y="2234996"/>
              <a:ext cx="2303699" cy="2268178"/>
            </a:xfrm>
            <a:prstGeom prst="rect">
              <a:avLst/>
            </a:pr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t"/>
            <a:lstStyle/>
            <a:p>
              <a:endParaRPr lang="en-US" sz="1200" dirty="0">
                <a:solidFill>
                  <a:schemeClr val="tx1"/>
                </a:solidFill>
              </a:endParaRPr>
            </a:p>
          </p:txBody>
        </p:sp>
        <p:sp>
          <p:nvSpPr>
            <p:cNvPr id="49" name="Rectangle 48">
              <a:extLst>
                <a:ext uri="{FF2B5EF4-FFF2-40B4-BE49-F238E27FC236}">
                  <a16:creationId xmlns:a16="http://schemas.microsoft.com/office/drawing/2014/main" id="{B7C0B2FE-F253-C972-5A4F-BD7E4F560AE6}"/>
                </a:ext>
              </a:extLst>
            </p:cNvPr>
            <p:cNvSpPr/>
            <p:nvPr/>
          </p:nvSpPr>
          <p:spPr>
            <a:xfrm>
              <a:off x="1455175" y="2234995"/>
              <a:ext cx="3785420" cy="2268179"/>
            </a:xfrm>
            <a:prstGeom prst="rect">
              <a:avLst/>
            </a:prstGeom>
            <a:solidFill>
              <a:srgbClr val="00B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schemeClr val="tx1"/>
                </a:solidFill>
              </a:endParaRPr>
            </a:p>
          </p:txBody>
        </p:sp>
        <p:sp>
          <p:nvSpPr>
            <p:cNvPr id="7" name="Rectangle 6">
              <a:extLst>
                <a:ext uri="{FF2B5EF4-FFF2-40B4-BE49-F238E27FC236}">
                  <a16:creationId xmlns:a16="http://schemas.microsoft.com/office/drawing/2014/main" id="{C1315207-69DF-68AA-2B63-4E8179CEA92C}"/>
                </a:ext>
              </a:extLst>
            </p:cNvPr>
            <p:cNvSpPr/>
            <p:nvPr/>
          </p:nvSpPr>
          <p:spPr>
            <a:xfrm>
              <a:off x="1455175" y="4591665"/>
              <a:ext cx="3785420" cy="1412895"/>
            </a:xfrm>
            <a:prstGeom prst="rect">
              <a:avLst/>
            </a:prstGeom>
            <a:solidFill>
              <a:srgbClr val="00B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t"/>
            <a:lstStyle/>
            <a:p>
              <a:r>
                <a:rPr lang="en-US" sz="1200" dirty="0">
                  <a:solidFill>
                    <a:schemeClr val="tx1"/>
                  </a:solidFill>
                </a:rPr>
                <a:t>Upstream products and services include the design and manufacture of satellites, launch systems, space systems, components, ground equipment, and other space-related hardware. They also include the development of new technologies such as advanced propulsion systems, robotics, and additive manufacturing.</a:t>
              </a:r>
            </a:p>
          </p:txBody>
        </p:sp>
        <p:sp>
          <p:nvSpPr>
            <p:cNvPr id="8" name="Rectangle 7">
              <a:extLst>
                <a:ext uri="{FF2B5EF4-FFF2-40B4-BE49-F238E27FC236}">
                  <a16:creationId xmlns:a16="http://schemas.microsoft.com/office/drawing/2014/main" id="{7E09F9CE-AC66-F2D1-5060-EDFBF004697A}"/>
                </a:ext>
              </a:extLst>
            </p:cNvPr>
            <p:cNvSpPr/>
            <p:nvPr/>
          </p:nvSpPr>
          <p:spPr>
            <a:xfrm>
              <a:off x="5640766" y="4591665"/>
              <a:ext cx="2303699" cy="1477879"/>
            </a:xfrm>
            <a:prstGeom prst="rect">
              <a:avLst/>
            </a:pr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t"/>
            <a:lstStyle/>
            <a:p>
              <a:r>
                <a:rPr lang="en-US" sz="1200" dirty="0">
                  <a:solidFill>
                    <a:schemeClr val="tx1"/>
                  </a:solidFill>
                </a:rPr>
                <a:t>Midstream products and services include the operation, maintenance, and servicing of space systems. These include launching and operating satellites, as well as providing ground-based services.</a:t>
              </a:r>
            </a:p>
          </p:txBody>
        </p:sp>
        <p:sp>
          <p:nvSpPr>
            <p:cNvPr id="9" name="Rectangle 8">
              <a:extLst>
                <a:ext uri="{FF2B5EF4-FFF2-40B4-BE49-F238E27FC236}">
                  <a16:creationId xmlns:a16="http://schemas.microsoft.com/office/drawing/2014/main" id="{D2DA66E9-BA10-F3D1-91DF-9BB69F503542}"/>
                </a:ext>
              </a:extLst>
            </p:cNvPr>
            <p:cNvSpPr/>
            <p:nvPr/>
          </p:nvSpPr>
          <p:spPr>
            <a:xfrm>
              <a:off x="8344637" y="4591665"/>
              <a:ext cx="2244705" cy="1412895"/>
            </a:xfrm>
            <a:prstGeom prst="rect">
              <a:avLst/>
            </a:prstGeom>
            <a:solidFill>
              <a:srgbClr val="00B0F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Ins="91440" rtlCol="0" anchor="t"/>
            <a:lstStyle/>
            <a:p>
              <a:r>
                <a:rPr lang="en-US" sz="1200" dirty="0">
                  <a:solidFill>
                    <a:schemeClr val="tx1"/>
                  </a:solidFill>
                </a:rPr>
                <a:t>Downstream products and services include the use of satellite-based navigation, satellite communication, earth observation data, space situational awareness, and geospatial data.</a:t>
              </a:r>
            </a:p>
          </p:txBody>
        </p:sp>
        <p:sp>
          <p:nvSpPr>
            <p:cNvPr id="10" name="Rectangle 9">
              <a:extLst>
                <a:ext uri="{FF2B5EF4-FFF2-40B4-BE49-F238E27FC236}">
                  <a16:creationId xmlns:a16="http://schemas.microsoft.com/office/drawing/2014/main" id="{1DEAAC1A-2FCE-E7BF-7EC5-4C0735055D91}"/>
                </a:ext>
              </a:extLst>
            </p:cNvPr>
            <p:cNvSpPr/>
            <p:nvPr/>
          </p:nvSpPr>
          <p:spPr>
            <a:xfrm>
              <a:off x="1553497" y="2227008"/>
              <a:ext cx="1097280" cy="5204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Satellite hardware</a:t>
              </a:r>
            </a:p>
          </p:txBody>
        </p:sp>
        <p:sp>
          <p:nvSpPr>
            <p:cNvPr id="11" name="Rectangle 10">
              <a:extLst>
                <a:ext uri="{FF2B5EF4-FFF2-40B4-BE49-F238E27FC236}">
                  <a16:creationId xmlns:a16="http://schemas.microsoft.com/office/drawing/2014/main" id="{BF6D4895-92F8-5A54-740B-A92F0E9F912B}"/>
                </a:ext>
              </a:extLst>
            </p:cNvPr>
            <p:cNvSpPr/>
            <p:nvPr/>
          </p:nvSpPr>
          <p:spPr>
            <a:xfrm>
              <a:off x="5697305" y="2227008"/>
              <a:ext cx="1040740" cy="437536"/>
            </a:xfrm>
            <a:prstGeom prst="rect">
              <a:avLst/>
            </a:pr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Launch vehicles</a:t>
              </a:r>
            </a:p>
          </p:txBody>
        </p:sp>
        <p:sp>
          <p:nvSpPr>
            <p:cNvPr id="12" name="Rectangle 11">
              <a:extLst>
                <a:ext uri="{FF2B5EF4-FFF2-40B4-BE49-F238E27FC236}">
                  <a16:creationId xmlns:a16="http://schemas.microsoft.com/office/drawing/2014/main" id="{BF3CA13C-5741-AE76-8405-E045CB12BC46}"/>
                </a:ext>
              </a:extLst>
            </p:cNvPr>
            <p:cNvSpPr/>
            <p:nvPr/>
          </p:nvSpPr>
          <p:spPr>
            <a:xfrm>
              <a:off x="8401175" y="2227008"/>
              <a:ext cx="1027961" cy="437536"/>
            </a:xfrm>
            <a:prstGeom prst="rect">
              <a:avLst/>
            </a:prstGeom>
            <a:solidFill>
              <a:srgbClr val="00B0F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Postlaunch operations</a:t>
              </a:r>
            </a:p>
          </p:txBody>
        </p:sp>
        <p:sp>
          <p:nvSpPr>
            <p:cNvPr id="17" name="Arrow: Pentagon 16">
              <a:extLst>
                <a:ext uri="{FF2B5EF4-FFF2-40B4-BE49-F238E27FC236}">
                  <a16:creationId xmlns:a16="http://schemas.microsoft.com/office/drawing/2014/main" id="{C2733811-7120-E3DE-85BE-24D8F79B1E26}"/>
                </a:ext>
              </a:extLst>
            </p:cNvPr>
            <p:cNvSpPr/>
            <p:nvPr/>
          </p:nvSpPr>
          <p:spPr>
            <a:xfrm>
              <a:off x="1455174" y="1790700"/>
              <a:ext cx="4021394" cy="43753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Upstream products and services </a:t>
              </a:r>
            </a:p>
          </p:txBody>
        </p:sp>
        <p:sp>
          <p:nvSpPr>
            <p:cNvPr id="18" name="Arrow: Pentagon 17">
              <a:extLst>
                <a:ext uri="{FF2B5EF4-FFF2-40B4-BE49-F238E27FC236}">
                  <a16:creationId xmlns:a16="http://schemas.microsoft.com/office/drawing/2014/main" id="{EBE57638-C8CE-3392-04F9-F161D1537C9C}"/>
                </a:ext>
              </a:extLst>
            </p:cNvPr>
            <p:cNvSpPr/>
            <p:nvPr/>
          </p:nvSpPr>
          <p:spPr>
            <a:xfrm>
              <a:off x="5640766" y="1790700"/>
              <a:ext cx="2539673" cy="437536"/>
            </a:xfrm>
            <a:prstGeom prst="homePlat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Midstream products and services</a:t>
              </a:r>
            </a:p>
          </p:txBody>
        </p:sp>
        <p:sp>
          <p:nvSpPr>
            <p:cNvPr id="19" name="Arrow: Pentagon 18">
              <a:extLst>
                <a:ext uri="{FF2B5EF4-FFF2-40B4-BE49-F238E27FC236}">
                  <a16:creationId xmlns:a16="http://schemas.microsoft.com/office/drawing/2014/main" id="{1087B66C-B404-F41D-B158-97B791DCA861}"/>
                </a:ext>
              </a:extLst>
            </p:cNvPr>
            <p:cNvSpPr/>
            <p:nvPr/>
          </p:nvSpPr>
          <p:spPr>
            <a:xfrm>
              <a:off x="8344637" y="1790700"/>
              <a:ext cx="2539673" cy="437536"/>
            </a:xfrm>
            <a:prstGeom prst="homePlat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Downstream products and services</a:t>
              </a:r>
            </a:p>
          </p:txBody>
        </p:sp>
        <p:sp>
          <p:nvSpPr>
            <p:cNvPr id="26" name="Rectangle 25">
              <a:extLst>
                <a:ext uri="{FF2B5EF4-FFF2-40B4-BE49-F238E27FC236}">
                  <a16:creationId xmlns:a16="http://schemas.microsoft.com/office/drawing/2014/main" id="{E6C709C3-B728-0347-8CBC-AE40E2191F50}"/>
                </a:ext>
              </a:extLst>
            </p:cNvPr>
            <p:cNvSpPr/>
            <p:nvPr/>
          </p:nvSpPr>
          <p:spPr>
            <a:xfrm>
              <a:off x="2762865" y="2227007"/>
              <a:ext cx="1199535" cy="5204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Smart manufacturing</a:t>
              </a:r>
            </a:p>
          </p:txBody>
        </p:sp>
        <p:sp>
          <p:nvSpPr>
            <p:cNvPr id="27" name="Rectangle 26">
              <a:extLst>
                <a:ext uri="{FF2B5EF4-FFF2-40B4-BE49-F238E27FC236}">
                  <a16:creationId xmlns:a16="http://schemas.microsoft.com/office/drawing/2014/main" id="{A2569A27-5DDE-BF16-C165-D4D3E6233587}"/>
                </a:ext>
              </a:extLst>
            </p:cNvPr>
            <p:cNvSpPr/>
            <p:nvPr/>
          </p:nvSpPr>
          <p:spPr>
            <a:xfrm>
              <a:off x="4074489" y="2227008"/>
              <a:ext cx="1097280" cy="5272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Other space assets</a:t>
              </a:r>
            </a:p>
          </p:txBody>
        </p:sp>
        <p:sp>
          <p:nvSpPr>
            <p:cNvPr id="28" name="Rectangle 27">
              <a:extLst>
                <a:ext uri="{FF2B5EF4-FFF2-40B4-BE49-F238E27FC236}">
                  <a16:creationId xmlns:a16="http://schemas.microsoft.com/office/drawing/2014/main" id="{356C3E37-6548-168C-98FA-89729373BC5D}"/>
                </a:ext>
              </a:extLst>
            </p:cNvPr>
            <p:cNvSpPr/>
            <p:nvPr/>
          </p:nvSpPr>
          <p:spPr>
            <a:xfrm>
              <a:off x="1553496" y="2754258"/>
              <a:ext cx="1097280" cy="437536"/>
            </a:xfrm>
            <a:prstGeom prst="rect">
              <a:avLst/>
            </a:prstGeom>
            <a:solidFill>
              <a:srgbClr val="00B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Payloads and components</a:t>
              </a:r>
            </a:p>
          </p:txBody>
        </p:sp>
        <p:sp>
          <p:nvSpPr>
            <p:cNvPr id="29" name="Rectangle 28">
              <a:extLst>
                <a:ext uri="{FF2B5EF4-FFF2-40B4-BE49-F238E27FC236}">
                  <a16:creationId xmlns:a16="http://schemas.microsoft.com/office/drawing/2014/main" id="{60B901ED-9514-222A-A5BB-B295E5653A32}"/>
                </a:ext>
              </a:extLst>
            </p:cNvPr>
            <p:cNvSpPr/>
            <p:nvPr/>
          </p:nvSpPr>
          <p:spPr>
            <a:xfrm>
              <a:off x="2762864" y="2754258"/>
              <a:ext cx="1199535" cy="822960"/>
            </a:xfrm>
            <a:prstGeom prst="rect">
              <a:avLst/>
            </a:prstGeom>
            <a:solidFill>
              <a:srgbClr val="00B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Robotics</a:t>
              </a:r>
            </a:p>
          </p:txBody>
        </p:sp>
        <p:sp>
          <p:nvSpPr>
            <p:cNvPr id="30" name="Rectangle 29">
              <a:extLst>
                <a:ext uri="{FF2B5EF4-FFF2-40B4-BE49-F238E27FC236}">
                  <a16:creationId xmlns:a16="http://schemas.microsoft.com/office/drawing/2014/main" id="{4595E8E7-6922-ADF0-CEFA-7BDB0B4406E0}"/>
                </a:ext>
              </a:extLst>
            </p:cNvPr>
            <p:cNvSpPr/>
            <p:nvPr/>
          </p:nvSpPr>
          <p:spPr>
            <a:xfrm>
              <a:off x="4075472" y="2754258"/>
              <a:ext cx="1097280" cy="822960"/>
            </a:xfrm>
            <a:prstGeom prst="rect">
              <a:avLst/>
            </a:prstGeom>
            <a:solidFill>
              <a:srgbClr val="00B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Lunar assets</a:t>
              </a:r>
            </a:p>
          </p:txBody>
        </p:sp>
        <p:sp>
          <p:nvSpPr>
            <p:cNvPr id="31" name="Rectangle 30">
              <a:extLst>
                <a:ext uri="{FF2B5EF4-FFF2-40B4-BE49-F238E27FC236}">
                  <a16:creationId xmlns:a16="http://schemas.microsoft.com/office/drawing/2014/main" id="{8C7B7FB2-DF11-0570-F0BB-D0427468E31E}"/>
                </a:ext>
              </a:extLst>
            </p:cNvPr>
            <p:cNvSpPr/>
            <p:nvPr/>
          </p:nvSpPr>
          <p:spPr>
            <a:xfrm>
              <a:off x="1553496" y="3280287"/>
              <a:ext cx="1097280" cy="558979"/>
            </a:xfrm>
            <a:prstGeom prst="rect">
              <a:avLst/>
            </a:prstGeom>
            <a:solidFill>
              <a:srgbClr val="00B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Satellite control and computers</a:t>
              </a:r>
            </a:p>
          </p:txBody>
        </p:sp>
        <p:sp>
          <p:nvSpPr>
            <p:cNvPr id="32" name="Rectangle 31">
              <a:extLst>
                <a:ext uri="{FF2B5EF4-FFF2-40B4-BE49-F238E27FC236}">
                  <a16:creationId xmlns:a16="http://schemas.microsoft.com/office/drawing/2014/main" id="{4A0676D1-2078-8C2E-4AFF-FC582F63504F}"/>
                </a:ext>
              </a:extLst>
            </p:cNvPr>
            <p:cNvSpPr/>
            <p:nvPr/>
          </p:nvSpPr>
          <p:spPr>
            <a:xfrm>
              <a:off x="2762865" y="3666203"/>
              <a:ext cx="1199535" cy="731520"/>
            </a:xfrm>
            <a:prstGeom prst="rect">
              <a:avLst/>
            </a:prstGeom>
            <a:solidFill>
              <a:srgbClr val="00B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Additive manufacturing</a:t>
              </a:r>
            </a:p>
          </p:txBody>
        </p:sp>
        <p:sp>
          <p:nvSpPr>
            <p:cNvPr id="33" name="Rectangle 32">
              <a:extLst>
                <a:ext uri="{FF2B5EF4-FFF2-40B4-BE49-F238E27FC236}">
                  <a16:creationId xmlns:a16="http://schemas.microsoft.com/office/drawing/2014/main" id="{A625B263-95B2-BE85-200F-6DE7289B8F7A}"/>
                </a:ext>
              </a:extLst>
            </p:cNvPr>
            <p:cNvSpPr/>
            <p:nvPr/>
          </p:nvSpPr>
          <p:spPr>
            <a:xfrm>
              <a:off x="4074490" y="3666203"/>
              <a:ext cx="1097280" cy="731520"/>
            </a:xfrm>
            <a:prstGeom prst="rect">
              <a:avLst/>
            </a:prstGeom>
            <a:solidFill>
              <a:srgbClr val="00B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Orbital vehicles</a:t>
              </a:r>
            </a:p>
          </p:txBody>
        </p:sp>
        <p:sp>
          <p:nvSpPr>
            <p:cNvPr id="34" name="Rectangle 33">
              <a:extLst>
                <a:ext uri="{FF2B5EF4-FFF2-40B4-BE49-F238E27FC236}">
                  <a16:creationId xmlns:a16="http://schemas.microsoft.com/office/drawing/2014/main" id="{A2C9BA04-C1F3-7D44-BBF6-09371555532A}"/>
                </a:ext>
              </a:extLst>
            </p:cNvPr>
            <p:cNvSpPr/>
            <p:nvPr/>
          </p:nvSpPr>
          <p:spPr>
            <a:xfrm>
              <a:off x="1553496" y="3927757"/>
              <a:ext cx="1097280" cy="469965"/>
            </a:xfrm>
            <a:prstGeom prst="rect">
              <a:avLst/>
            </a:prstGeom>
            <a:solidFill>
              <a:srgbClr val="00B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Power and propulsion</a:t>
              </a:r>
            </a:p>
          </p:txBody>
        </p:sp>
        <p:sp>
          <p:nvSpPr>
            <p:cNvPr id="37" name="Rectangle 36">
              <a:extLst>
                <a:ext uri="{FF2B5EF4-FFF2-40B4-BE49-F238E27FC236}">
                  <a16:creationId xmlns:a16="http://schemas.microsoft.com/office/drawing/2014/main" id="{7F7A77FC-D5DD-D261-D0DF-CF0F27A87E6E}"/>
                </a:ext>
              </a:extLst>
            </p:cNvPr>
            <p:cNvSpPr/>
            <p:nvPr/>
          </p:nvSpPr>
          <p:spPr>
            <a:xfrm>
              <a:off x="5702708" y="2754258"/>
              <a:ext cx="1035338" cy="822960"/>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Heavy and small launch vehicles</a:t>
              </a:r>
            </a:p>
          </p:txBody>
        </p:sp>
        <p:sp>
          <p:nvSpPr>
            <p:cNvPr id="38" name="Rectangle 37">
              <a:extLst>
                <a:ext uri="{FF2B5EF4-FFF2-40B4-BE49-F238E27FC236}">
                  <a16:creationId xmlns:a16="http://schemas.microsoft.com/office/drawing/2014/main" id="{F5DC789B-9FCC-53B6-8014-628F9CBB24AC}"/>
                </a:ext>
              </a:extLst>
            </p:cNvPr>
            <p:cNvSpPr/>
            <p:nvPr/>
          </p:nvSpPr>
          <p:spPr>
            <a:xfrm>
              <a:off x="6806872" y="2754258"/>
              <a:ext cx="1053037" cy="822960"/>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Gateway and ground architecture</a:t>
              </a:r>
            </a:p>
          </p:txBody>
        </p:sp>
        <p:sp>
          <p:nvSpPr>
            <p:cNvPr id="39" name="Rectangle 38">
              <a:extLst>
                <a:ext uri="{FF2B5EF4-FFF2-40B4-BE49-F238E27FC236}">
                  <a16:creationId xmlns:a16="http://schemas.microsoft.com/office/drawing/2014/main" id="{1A25E9BF-D744-21C9-9670-5919998B1083}"/>
                </a:ext>
              </a:extLst>
            </p:cNvPr>
            <p:cNvSpPr/>
            <p:nvPr/>
          </p:nvSpPr>
          <p:spPr>
            <a:xfrm>
              <a:off x="5702710" y="3666203"/>
              <a:ext cx="1035336" cy="731520"/>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Launch operations and maintenance</a:t>
              </a:r>
            </a:p>
          </p:txBody>
        </p:sp>
        <p:sp>
          <p:nvSpPr>
            <p:cNvPr id="40" name="Rectangle 39">
              <a:extLst>
                <a:ext uri="{FF2B5EF4-FFF2-40B4-BE49-F238E27FC236}">
                  <a16:creationId xmlns:a16="http://schemas.microsoft.com/office/drawing/2014/main" id="{309903C5-BBEE-28A1-D816-25DEBCF43273}"/>
                </a:ext>
              </a:extLst>
            </p:cNvPr>
            <p:cNvSpPr/>
            <p:nvPr/>
          </p:nvSpPr>
          <p:spPr>
            <a:xfrm>
              <a:off x="6806874" y="3666203"/>
              <a:ext cx="1053035" cy="731520"/>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Terminals and platform equipment</a:t>
              </a:r>
            </a:p>
          </p:txBody>
        </p:sp>
        <p:sp>
          <p:nvSpPr>
            <p:cNvPr id="41" name="Rectangle 40">
              <a:extLst>
                <a:ext uri="{FF2B5EF4-FFF2-40B4-BE49-F238E27FC236}">
                  <a16:creationId xmlns:a16="http://schemas.microsoft.com/office/drawing/2014/main" id="{D1922CE2-73AD-327D-A1DE-0B9B354069C4}"/>
                </a:ext>
              </a:extLst>
            </p:cNvPr>
            <p:cNvSpPr/>
            <p:nvPr/>
          </p:nvSpPr>
          <p:spPr>
            <a:xfrm>
              <a:off x="8401175" y="2754258"/>
              <a:ext cx="1027961" cy="822960"/>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Satellite communications and navigation</a:t>
              </a:r>
            </a:p>
          </p:txBody>
        </p:sp>
        <p:sp>
          <p:nvSpPr>
            <p:cNvPr id="42" name="Rectangle 41">
              <a:extLst>
                <a:ext uri="{FF2B5EF4-FFF2-40B4-BE49-F238E27FC236}">
                  <a16:creationId xmlns:a16="http://schemas.microsoft.com/office/drawing/2014/main" id="{88B73910-F192-9A4D-AFC1-B38909990929}"/>
                </a:ext>
              </a:extLst>
            </p:cNvPr>
            <p:cNvSpPr/>
            <p:nvPr/>
          </p:nvSpPr>
          <p:spPr>
            <a:xfrm>
              <a:off x="9561384" y="2754258"/>
              <a:ext cx="1027958" cy="822960"/>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Space situational awareness</a:t>
              </a:r>
            </a:p>
          </p:txBody>
        </p:sp>
        <p:sp>
          <p:nvSpPr>
            <p:cNvPr id="43" name="Rectangle 42">
              <a:extLst>
                <a:ext uri="{FF2B5EF4-FFF2-40B4-BE49-F238E27FC236}">
                  <a16:creationId xmlns:a16="http://schemas.microsoft.com/office/drawing/2014/main" id="{C2FB1C3A-5943-0FA7-1B6A-F41DB682D808}"/>
                </a:ext>
              </a:extLst>
            </p:cNvPr>
            <p:cNvSpPr/>
            <p:nvPr/>
          </p:nvSpPr>
          <p:spPr>
            <a:xfrm>
              <a:off x="8401175" y="3666203"/>
              <a:ext cx="1027961" cy="731520"/>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In-orbit services</a:t>
              </a:r>
            </a:p>
          </p:txBody>
        </p:sp>
        <p:sp>
          <p:nvSpPr>
            <p:cNvPr id="44" name="Rectangle 43">
              <a:extLst>
                <a:ext uri="{FF2B5EF4-FFF2-40B4-BE49-F238E27FC236}">
                  <a16:creationId xmlns:a16="http://schemas.microsoft.com/office/drawing/2014/main" id="{A02E0DF3-80CE-BC8D-4AB4-A5FC16EF2BA4}"/>
                </a:ext>
              </a:extLst>
            </p:cNvPr>
            <p:cNvSpPr/>
            <p:nvPr/>
          </p:nvSpPr>
          <p:spPr>
            <a:xfrm>
              <a:off x="9561385" y="3666203"/>
              <a:ext cx="1027958" cy="731519"/>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Geospatial data</a:t>
              </a:r>
            </a:p>
          </p:txBody>
        </p:sp>
        <p:sp>
          <p:nvSpPr>
            <p:cNvPr id="45" name="Rectangle 44">
              <a:extLst>
                <a:ext uri="{FF2B5EF4-FFF2-40B4-BE49-F238E27FC236}">
                  <a16:creationId xmlns:a16="http://schemas.microsoft.com/office/drawing/2014/main" id="{AB2DF620-087E-FAC2-69C9-6F9DB090B631}"/>
                </a:ext>
              </a:extLst>
            </p:cNvPr>
            <p:cNvSpPr/>
            <p:nvPr/>
          </p:nvSpPr>
          <p:spPr>
            <a:xfrm>
              <a:off x="6806874" y="2227008"/>
              <a:ext cx="1053036" cy="437536"/>
            </a:xfrm>
            <a:prstGeom prst="rect">
              <a:avLst/>
            </a:prstGeom>
            <a:solidFill>
              <a:srgbClr val="92D05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Ground products and services</a:t>
              </a:r>
            </a:p>
          </p:txBody>
        </p:sp>
        <p:sp>
          <p:nvSpPr>
            <p:cNvPr id="46" name="Rectangle 45">
              <a:extLst>
                <a:ext uri="{FF2B5EF4-FFF2-40B4-BE49-F238E27FC236}">
                  <a16:creationId xmlns:a16="http://schemas.microsoft.com/office/drawing/2014/main" id="{234F16B7-23D0-9427-8E98-8D5128687D0E}"/>
                </a:ext>
              </a:extLst>
            </p:cNvPr>
            <p:cNvSpPr/>
            <p:nvPr/>
          </p:nvSpPr>
          <p:spPr>
            <a:xfrm>
              <a:off x="9561383" y="2227008"/>
              <a:ext cx="1027960" cy="437536"/>
            </a:xfrm>
            <a:prstGeom prst="rect">
              <a:avLst/>
            </a:prstGeom>
            <a:solidFill>
              <a:srgbClr val="00B0F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Data products and analytics</a:t>
              </a:r>
            </a:p>
          </p:txBody>
        </p:sp>
        <p:sp>
          <p:nvSpPr>
            <p:cNvPr id="48" name="Rectangle 47">
              <a:extLst>
                <a:ext uri="{FF2B5EF4-FFF2-40B4-BE49-F238E27FC236}">
                  <a16:creationId xmlns:a16="http://schemas.microsoft.com/office/drawing/2014/main" id="{5784ED1F-7FFD-004C-8055-9B7B84453224}"/>
                </a:ext>
              </a:extLst>
            </p:cNvPr>
            <p:cNvSpPr/>
            <p:nvPr/>
          </p:nvSpPr>
          <p:spPr>
            <a:xfrm rot="16200000">
              <a:off x="415902" y="3210231"/>
              <a:ext cx="1199535" cy="437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Subsegment</a:t>
              </a:r>
            </a:p>
          </p:txBody>
        </p:sp>
      </p:grpSp>
    </p:spTree>
    <p:extLst>
      <p:ext uri="{BB962C8B-B14F-4D97-AF65-F5344CB8AC3E}">
        <p14:creationId xmlns:p14="http://schemas.microsoft.com/office/powerpoint/2010/main" val="7899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1B84-5B49-D46E-2F31-DAFF44AB5C72}"/>
              </a:ext>
            </a:extLst>
          </p:cNvPr>
          <p:cNvSpPr>
            <a:spLocks noGrp="1"/>
          </p:cNvSpPr>
          <p:nvPr>
            <p:ph type="title"/>
          </p:nvPr>
        </p:nvSpPr>
        <p:spPr/>
        <p:txBody>
          <a:bodyPr/>
          <a:lstStyle/>
          <a:p>
            <a:r>
              <a:rPr lang="en-US" dirty="0"/>
              <a:t>The four major categories of players in the space ecosystem</a:t>
            </a:r>
          </a:p>
        </p:txBody>
      </p:sp>
      <p:sp>
        <p:nvSpPr>
          <p:cNvPr id="6" name="Rectangle 5">
            <a:extLst>
              <a:ext uri="{FF2B5EF4-FFF2-40B4-BE49-F238E27FC236}">
                <a16:creationId xmlns:a16="http://schemas.microsoft.com/office/drawing/2014/main" id="{B87A6A84-2BD5-FD86-C396-0BE9E093ADE1}"/>
              </a:ext>
            </a:extLst>
          </p:cNvPr>
          <p:cNvSpPr/>
          <p:nvPr/>
        </p:nvSpPr>
        <p:spPr>
          <a:xfrm>
            <a:off x="1765917" y="2192784"/>
            <a:ext cx="947025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Space companies whose primary business or a major segment of their business is Space. These companies build products such as launch vehicles and satellites and/or provide services to consumers from Space. Customers can include both government and nongovernment segments.</a:t>
            </a:r>
          </a:p>
        </p:txBody>
      </p:sp>
      <p:sp>
        <p:nvSpPr>
          <p:cNvPr id="7" name="Oval 6">
            <a:extLst>
              <a:ext uri="{FF2B5EF4-FFF2-40B4-BE49-F238E27FC236}">
                <a16:creationId xmlns:a16="http://schemas.microsoft.com/office/drawing/2014/main" id="{DDD7F7E0-2612-6D7E-0E96-DB21DE1268A2}"/>
              </a:ext>
            </a:extLst>
          </p:cNvPr>
          <p:cNvSpPr/>
          <p:nvPr/>
        </p:nvSpPr>
        <p:spPr>
          <a:xfrm>
            <a:off x="1251751" y="2192783"/>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a:t>
            </a:r>
            <a:r>
              <a:rPr lang="en-US" sz="1200" dirty="0" err="1"/>
              <a:t>i</a:t>
            </a:r>
            <a:r>
              <a:rPr lang="en-US" sz="1200" dirty="0"/>
              <a:t>)</a:t>
            </a:r>
          </a:p>
        </p:txBody>
      </p:sp>
      <p:sp>
        <p:nvSpPr>
          <p:cNvPr id="8" name="Oval 7">
            <a:extLst>
              <a:ext uri="{FF2B5EF4-FFF2-40B4-BE49-F238E27FC236}">
                <a16:creationId xmlns:a16="http://schemas.microsoft.com/office/drawing/2014/main" id="{D6FC03F9-B799-8487-C8CA-F25DB72DCC3D}"/>
              </a:ext>
            </a:extLst>
          </p:cNvPr>
          <p:cNvSpPr/>
          <p:nvPr/>
        </p:nvSpPr>
        <p:spPr>
          <a:xfrm>
            <a:off x="1251751" y="3152078"/>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(ii)</a:t>
            </a:r>
          </a:p>
        </p:txBody>
      </p:sp>
      <p:sp>
        <p:nvSpPr>
          <p:cNvPr id="9" name="Rectangle 8">
            <a:extLst>
              <a:ext uri="{FF2B5EF4-FFF2-40B4-BE49-F238E27FC236}">
                <a16:creationId xmlns:a16="http://schemas.microsoft.com/office/drawing/2014/main" id="{3BB55219-4964-B053-97D0-EBEA0FFA2724}"/>
              </a:ext>
            </a:extLst>
          </p:cNvPr>
          <p:cNvSpPr/>
          <p:nvPr/>
        </p:nvSpPr>
        <p:spPr>
          <a:xfrm>
            <a:off x="1765917" y="3152079"/>
            <a:ext cx="947025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Government agencies, who build, launch, and manage space-based capabilities for national security and scientific research and development. This also includes policy and standards development.</a:t>
            </a:r>
          </a:p>
        </p:txBody>
      </p:sp>
      <p:sp>
        <p:nvSpPr>
          <p:cNvPr id="10" name="Oval 9">
            <a:extLst>
              <a:ext uri="{FF2B5EF4-FFF2-40B4-BE49-F238E27FC236}">
                <a16:creationId xmlns:a16="http://schemas.microsoft.com/office/drawing/2014/main" id="{87592D72-5DBE-F065-B36A-081B0261BB8F}"/>
              </a:ext>
            </a:extLst>
          </p:cNvPr>
          <p:cNvSpPr/>
          <p:nvPr/>
        </p:nvSpPr>
        <p:spPr>
          <a:xfrm>
            <a:off x="1251751" y="4111373"/>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(iii)</a:t>
            </a:r>
          </a:p>
        </p:txBody>
      </p:sp>
      <p:sp>
        <p:nvSpPr>
          <p:cNvPr id="11" name="Rectangle 10">
            <a:extLst>
              <a:ext uri="{FF2B5EF4-FFF2-40B4-BE49-F238E27FC236}">
                <a16:creationId xmlns:a16="http://schemas.microsoft.com/office/drawing/2014/main" id="{061613DC-B5B4-42F7-8035-BE9F3E5EA2D4}"/>
              </a:ext>
            </a:extLst>
          </p:cNvPr>
          <p:cNvSpPr/>
          <p:nvPr/>
        </p:nvSpPr>
        <p:spPr>
          <a:xfrm>
            <a:off x="1765917" y="4111374"/>
            <a:ext cx="947025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Non-space companies that are impacted by space commercialization and services. They may be exploring an entry into the space market and could need assistance to get there.</a:t>
            </a:r>
          </a:p>
        </p:txBody>
      </p:sp>
      <p:sp>
        <p:nvSpPr>
          <p:cNvPr id="12" name="Oval 11">
            <a:extLst>
              <a:ext uri="{FF2B5EF4-FFF2-40B4-BE49-F238E27FC236}">
                <a16:creationId xmlns:a16="http://schemas.microsoft.com/office/drawing/2014/main" id="{136301BB-6726-CC2C-4EEF-6B8F50FC92D5}"/>
              </a:ext>
            </a:extLst>
          </p:cNvPr>
          <p:cNvSpPr/>
          <p:nvPr/>
        </p:nvSpPr>
        <p:spPr>
          <a:xfrm>
            <a:off x="1251751" y="5070667"/>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t>(iv)</a:t>
            </a:r>
          </a:p>
        </p:txBody>
      </p:sp>
      <p:sp>
        <p:nvSpPr>
          <p:cNvPr id="13" name="Rectangle 12">
            <a:extLst>
              <a:ext uri="{FF2B5EF4-FFF2-40B4-BE49-F238E27FC236}">
                <a16:creationId xmlns:a16="http://schemas.microsoft.com/office/drawing/2014/main" id="{605EB3EC-E47A-3984-A67D-8F696E5FC231}"/>
              </a:ext>
            </a:extLst>
          </p:cNvPr>
          <p:cNvSpPr/>
          <p:nvPr/>
        </p:nvSpPr>
        <p:spPr>
          <a:xfrm>
            <a:off x="1765917" y="5070668"/>
            <a:ext cx="947025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Academia contributes to innovation through research and development of science and space technologies for the future space missions, and also plays crucial role in educating and supplying talent for the industry.</a:t>
            </a:r>
          </a:p>
        </p:txBody>
      </p:sp>
      <p:sp>
        <p:nvSpPr>
          <p:cNvPr id="14" name="Rectangle 13">
            <a:extLst>
              <a:ext uri="{FF2B5EF4-FFF2-40B4-BE49-F238E27FC236}">
                <a16:creationId xmlns:a16="http://schemas.microsoft.com/office/drawing/2014/main" id="{2A6843EB-6F80-2EBE-DF41-41318F46B8FD}"/>
              </a:ext>
            </a:extLst>
          </p:cNvPr>
          <p:cNvSpPr/>
          <p:nvPr/>
        </p:nvSpPr>
        <p:spPr>
          <a:xfrm>
            <a:off x="9662160" y="6267110"/>
            <a:ext cx="1920240" cy="277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Deloitte</a:t>
            </a:r>
          </a:p>
        </p:txBody>
      </p:sp>
    </p:spTree>
    <p:extLst>
      <p:ext uri="{BB962C8B-B14F-4D97-AF65-F5344CB8AC3E}">
        <p14:creationId xmlns:p14="http://schemas.microsoft.com/office/powerpoint/2010/main" val="311993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0C60F-C34F-7027-E944-DD5CA3845C8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51E628B-A1D4-0591-6249-B6E39E5A9BA9}"/>
              </a:ext>
            </a:extLst>
          </p:cNvPr>
          <p:cNvPicPr>
            <a:picLocks noChangeAspect="1"/>
          </p:cNvPicPr>
          <p:nvPr/>
        </p:nvPicPr>
        <p:blipFill>
          <a:blip r:embed="rId2"/>
          <a:stretch>
            <a:fillRect/>
          </a:stretch>
        </p:blipFill>
        <p:spPr>
          <a:xfrm>
            <a:off x="557077" y="746"/>
            <a:ext cx="11090425" cy="6233160"/>
          </a:xfrm>
          <a:prstGeom prst="rect">
            <a:avLst/>
          </a:prstGeom>
          <a:noFill/>
          <a:ln cap="flat">
            <a:noFill/>
          </a:ln>
        </p:spPr>
      </p:pic>
      <p:sp>
        <p:nvSpPr>
          <p:cNvPr id="5" name="Rectangle 4">
            <a:extLst>
              <a:ext uri="{FF2B5EF4-FFF2-40B4-BE49-F238E27FC236}">
                <a16:creationId xmlns:a16="http://schemas.microsoft.com/office/drawing/2014/main" id="{EC78992F-9F92-8C5D-C89A-73684C283FC8}"/>
              </a:ext>
            </a:extLst>
          </p:cNvPr>
          <p:cNvSpPr/>
          <p:nvPr/>
        </p:nvSpPr>
        <p:spPr>
          <a:xfrm>
            <a:off x="9662160" y="6267110"/>
            <a:ext cx="1920240" cy="277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Bryce Tech</a:t>
            </a:r>
          </a:p>
        </p:txBody>
      </p:sp>
    </p:spTree>
    <p:extLst>
      <p:ext uri="{BB962C8B-B14F-4D97-AF65-F5344CB8AC3E}">
        <p14:creationId xmlns:p14="http://schemas.microsoft.com/office/powerpoint/2010/main" val="53416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CCD6-93ED-D55B-F871-C713F1B8B531}"/>
              </a:ext>
            </a:extLst>
          </p:cNvPr>
          <p:cNvSpPr>
            <a:spLocks noGrp="1"/>
          </p:cNvSpPr>
          <p:nvPr>
            <p:ph type="title"/>
          </p:nvPr>
        </p:nvSpPr>
        <p:spPr/>
        <p:txBody>
          <a:bodyPr/>
          <a:lstStyle/>
          <a:p>
            <a:endParaRPr lang="en-US"/>
          </a:p>
        </p:txBody>
      </p:sp>
      <p:pic>
        <p:nvPicPr>
          <p:cNvPr id="4" name="Picture 3" descr="A screen shot of a computer&#10;&#10;Description automatically generated">
            <a:extLst>
              <a:ext uri="{FF2B5EF4-FFF2-40B4-BE49-F238E27FC236}">
                <a16:creationId xmlns:a16="http://schemas.microsoft.com/office/drawing/2014/main" id="{5E7B8074-501B-C7E9-4918-6E2A73CAA2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7597" y="11731"/>
            <a:ext cx="11091415" cy="6236669"/>
          </a:xfrm>
          <a:prstGeom prst="rect">
            <a:avLst/>
          </a:prstGeom>
        </p:spPr>
      </p:pic>
      <p:sp>
        <p:nvSpPr>
          <p:cNvPr id="5" name="Rectangle 4">
            <a:extLst>
              <a:ext uri="{FF2B5EF4-FFF2-40B4-BE49-F238E27FC236}">
                <a16:creationId xmlns:a16="http://schemas.microsoft.com/office/drawing/2014/main" id="{7BC82D2B-A6A1-2683-4C0D-80BC9BF02A0D}"/>
              </a:ext>
            </a:extLst>
          </p:cNvPr>
          <p:cNvSpPr/>
          <p:nvPr/>
        </p:nvSpPr>
        <p:spPr>
          <a:xfrm>
            <a:off x="9662160" y="6267110"/>
            <a:ext cx="1920240" cy="277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Bryce Tech</a:t>
            </a:r>
          </a:p>
        </p:txBody>
      </p:sp>
    </p:spTree>
    <p:extLst>
      <p:ext uri="{BB962C8B-B14F-4D97-AF65-F5344CB8AC3E}">
        <p14:creationId xmlns:p14="http://schemas.microsoft.com/office/powerpoint/2010/main" val="213857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7EF34-A6F0-B791-2C58-35101469FEBF}"/>
              </a:ext>
            </a:extLst>
          </p:cNvPr>
          <p:cNvSpPr>
            <a:spLocks noGrp="1"/>
          </p:cNvSpPr>
          <p:nvPr>
            <p:ph type="title"/>
          </p:nvPr>
        </p:nvSpPr>
        <p:spPr/>
        <p:txBody>
          <a:bodyPr/>
          <a:lstStyle/>
          <a:p>
            <a:r>
              <a:rPr lang="en-US" dirty="0"/>
              <a:t>Companies operating in the space value chain can unlock true growth by focusing on six major areas that have the potential for disruptive growth</a:t>
            </a:r>
          </a:p>
        </p:txBody>
      </p:sp>
      <p:sp>
        <p:nvSpPr>
          <p:cNvPr id="5" name="Rectangle 4">
            <a:extLst>
              <a:ext uri="{FF2B5EF4-FFF2-40B4-BE49-F238E27FC236}">
                <a16:creationId xmlns:a16="http://schemas.microsoft.com/office/drawing/2014/main" id="{7FCB626F-8EEE-952A-1808-B3CEC5FCC6C0}"/>
              </a:ext>
            </a:extLst>
          </p:cNvPr>
          <p:cNvSpPr/>
          <p:nvPr/>
        </p:nvSpPr>
        <p:spPr>
          <a:xfrm>
            <a:off x="9662160" y="6267110"/>
            <a:ext cx="1920240" cy="277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Deloitte</a:t>
            </a:r>
          </a:p>
        </p:txBody>
      </p:sp>
      <p:sp>
        <p:nvSpPr>
          <p:cNvPr id="6" name="Rectangle 5">
            <a:extLst>
              <a:ext uri="{FF2B5EF4-FFF2-40B4-BE49-F238E27FC236}">
                <a16:creationId xmlns:a16="http://schemas.microsoft.com/office/drawing/2014/main" id="{89E5C909-691D-939C-3D05-EA84F77B948E}"/>
              </a:ext>
            </a:extLst>
          </p:cNvPr>
          <p:cNvSpPr/>
          <p:nvPr/>
        </p:nvSpPr>
        <p:spPr>
          <a:xfrm>
            <a:off x="609600" y="2867598"/>
            <a:ext cx="1828800" cy="3383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Space data-as-a-service</a:t>
            </a:r>
          </a:p>
          <a:p>
            <a:endParaRPr lang="en-US" sz="1200" dirty="0">
              <a:solidFill>
                <a:schemeClr val="tx1"/>
              </a:solidFill>
            </a:endParaRPr>
          </a:p>
          <a:p>
            <a:endParaRPr lang="en-US" sz="1200" dirty="0">
              <a:solidFill>
                <a:schemeClr val="tx1"/>
              </a:solidFill>
            </a:endParaRPr>
          </a:p>
          <a:p>
            <a:r>
              <a:rPr lang="en-US" sz="1200" dirty="0">
                <a:solidFill>
                  <a:schemeClr val="tx1"/>
                </a:solidFill>
              </a:rPr>
              <a:t>Data-as-a-service will likely be the key driver of growth for companies in the space ecosystem</a:t>
            </a:r>
          </a:p>
        </p:txBody>
      </p:sp>
      <p:sp>
        <p:nvSpPr>
          <p:cNvPr id="7" name="Oval 6">
            <a:extLst>
              <a:ext uri="{FF2B5EF4-FFF2-40B4-BE49-F238E27FC236}">
                <a16:creationId xmlns:a16="http://schemas.microsoft.com/office/drawing/2014/main" id="{8AE9EBA0-A36B-8FC6-5EC3-99A4E907877F}"/>
              </a:ext>
            </a:extLst>
          </p:cNvPr>
          <p:cNvSpPr/>
          <p:nvPr/>
        </p:nvSpPr>
        <p:spPr>
          <a:xfrm>
            <a:off x="1249680" y="2004823"/>
            <a:ext cx="548640" cy="54864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rgbClr val="0070C0"/>
                </a:solidFill>
              </a:rPr>
              <a:t>1</a:t>
            </a:r>
          </a:p>
        </p:txBody>
      </p:sp>
      <p:sp>
        <p:nvSpPr>
          <p:cNvPr id="8" name="Rectangle 7">
            <a:extLst>
              <a:ext uri="{FF2B5EF4-FFF2-40B4-BE49-F238E27FC236}">
                <a16:creationId xmlns:a16="http://schemas.microsoft.com/office/drawing/2014/main" id="{544FA9FD-098F-D653-C627-6ED99FC24269}"/>
              </a:ext>
            </a:extLst>
          </p:cNvPr>
          <p:cNvSpPr/>
          <p:nvPr/>
        </p:nvSpPr>
        <p:spPr>
          <a:xfrm>
            <a:off x="2438400" y="2867598"/>
            <a:ext cx="1828800" cy="3383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In-space manufacturing (ISM)</a:t>
            </a:r>
          </a:p>
          <a:p>
            <a:endParaRPr lang="en-US" sz="1200" dirty="0">
              <a:solidFill>
                <a:schemeClr val="tx1"/>
              </a:solidFill>
            </a:endParaRPr>
          </a:p>
          <a:p>
            <a:r>
              <a:rPr lang="en-US" sz="1200" dirty="0">
                <a:solidFill>
                  <a:schemeClr val="tx1"/>
                </a:solidFill>
              </a:rPr>
              <a:t>Involves using the unique environment of outer space for industrial production</a:t>
            </a:r>
          </a:p>
        </p:txBody>
      </p:sp>
      <p:sp>
        <p:nvSpPr>
          <p:cNvPr id="9" name="Rectangle 8">
            <a:extLst>
              <a:ext uri="{FF2B5EF4-FFF2-40B4-BE49-F238E27FC236}">
                <a16:creationId xmlns:a16="http://schemas.microsoft.com/office/drawing/2014/main" id="{363EB837-EC31-73D6-4784-8CFCB0F4177C}"/>
              </a:ext>
            </a:extLst>
          </p:cNvPr>
          <p:cNvSpPr/>
          <p:nvPr/>
        </p:nvSpPr>
        <p:spPr>
          <a:xfrm>
            <a:off x="4267200" y="2867598"/>
            <a:ext cx="1828800" cy="3383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Additive manufacturing</a:t>
            </a:r>
          </a:p>
          <a:p>
            <a:endParaRPr lang="en-US" sz="1200" dirty="0">
              <a:solidFill>
                <a:schemeClr val="tx1"/>
              </a:solidFill>
            </a:endParaRPr>
          </a:p>
          <a:p>
            <a:endParaRPr lang="en-US" sz="1200" dirty="0">
              <a:solidFill>
                <a:schemeClr val="tx1"/>
              </a:solidFill>
            </a:endParaRPr>
          </a:p>
          <a:p>
            <a:r>
              <a:rPr lang="en-US" sz="1200" dirty="0">
                <a:solidFill>
                  <a:schemeClr val="tx1"/>
                </a:solidFill>
              </a:rPr>
              <a:t>Additive manufacturing has the potential to revolutionize the way space-related hardware and components are produced</a:t>
            </a:r>
          </a:p>
        </p:txBody>
      </p:sp>
      <p:sp>
        <p:nvSpPr>
          <p:cNvPr id="10" name="Rectangle 9">
            <a:extLst>
              <a:ext uri="{FF2B5EF4-FFF2-40B4-BE49-F238E27FC236}">
                <a16:creationId xmlns:a16="http://schemas.microsoft.com/office/drawing/2014/main" id="{E2A55240-6DB7-478D-C902-CD5847E8F3C8}"/>
              </a:ext>
            </a:extLst>
          </p:cNvPr>
          <p:cNvSpPr/>
          <p:nvPr/>
        </p:nvSpPr>
        <p:spPr>
          <a:xfrm>
            <a:off x="6096000" y="2867598"/>
            <a:ext cx="1828800" cy="3383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Robotics in space</a:t>
            </a:r>
          </a:p>
          <a:p>
            <a:endParaRPr lang="en-US" sz="1200" dirty="0">
              <a:solidFill>
                <a:schemeClr val="tx1"/>
              </a:solidFill>
            </a:endParaRPr>
          </a:p>
          <a:p>
            <a:endParaRPr lang="en-US" sz="1200" dirty="0">
              <a:solidFill>
                <a:schemeClr val="tx1"/>
              </a:solidFill>
            </a:endParaRPr>
          </a:p>
          <a:p>
            <a:r>
              <a:rPr lang="en-US" sz="1200" dirty="0">
                <a:solidFill>
                  <a:schemeClr val="tx1"/>
                </a:solidFill>
              </a:rPr>
              <a:t>Robotics technology could be used for advanced applications such as in-situ resource utilization, and for the construction of habitats and structures on other celestial bodies</a:t>
            </a:r>
          </a:p>
        </p:txBody>
      </p:sp>
      <p:sp>
        <p:nvSpPr>
          <p:cNvPr id="11" name="Rectangle 10">
            <a:extLst>
              <a:ext uri="{FF2B5EF4-FFF2-40B4-BE49-F238E27FC236}">
                <a16:creationId xmlns:a16="http://schemas.microsoft.com/office/drawing/2014/main" id="{6B5B9FDD-4FCD-8952-D469-01E99E2DFF9E}"/>
              </a:ext>
            </a:extLst>
          </p:cNvPr>
          <p:cNvSpPr/>
          <p:nvPr/>
        </p:nvSpPr>
        <p:spPr>
          <a:xfrm>
            <a:off x="7924800" y="2867598"/>
            <a:ext cx="1828800" cy="3383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Space sustainability</a:t>
            </a:r>
          </a:p>
          <a:p>
            <a:endParaRPr lang="en-US" sz="1200" dirty="0">
              <a:solidFill>
                <a:schemeClr val="tx1"/>
              </a:solidFill>
            </a:endParaRPr>
          </a:p>
          <a:p>
            <a:endParaRPr lang="en-US" sz="1200" dirty="0">
              <a:solidFill>
                <a:schemeClr val="tx1"/>
              </a:solidFill>
            </a:endParaRPr>
          </a:p>
          <a:p>
            <a:r>
              <a:rPr lang="en-US" sz="1200" dirty="0">
                <a:solidFill>
                  <a:schemeClr val="tx1"/>
                </a:solidFill>
              </a:rPr>
              <a:t>The mitigation and remediation of space debris, including fragments and massive derelict objects, present a unique opportunity</a:t>
            </a:r>
          </a:p>
        </p:txBody>
      </p:sp>
      <p:sp>
        <p:nvSpPr>
          <p:cNvPr id="12" name="Rectangle 11">
            <a:extLst>
              <a:ext uri="{FF2B5EF4-FFF2-40B4-BE49-F238E27FC236}">
                <a16:creationId xmlns:a16="http://schemas.microsoft.com/office/drawing/2014/main" id="{CC9164EE-0EF0-A9C1-7AC5-436503FCDCE6}"/>
              </a:ext>
            </a:extLst>
          </p:cNvPr>
          <p:cNvSpPr/>
          <p:nvPr/>
        </p:nvSpPr>
        <p:spPr>
          <a:xfrm>
            <a:off x="9753600" y="2867598"/>
            <a:ext cx="1828800" cy="3383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National security space</a:t>
            </a:r>
          </a:p>
          <a:p>
            <a:endParaRPr lang="en-US" sz="1200" dirty="0">
              <a:solidFill>
                <a:schemeClr val="tx1"/>
              </a:solidFill>
            </a:endParaRPr>
          </a:p>
          <a:p>
            <a:endParaRPr lang="en-US" sz="1200" dirty="0">
              <a:solidFill>
                <a:schemeClr val="tx1"/>
              </a:solidFill>
            </a:endParaRPr>
          </a:p>
          <a:p>
            <a:r>
              <a:rPr lang="en-US" sz="1200" dirty="0">
                <a:solidFill>
                  <a:schemeClr val="tx1"/>
                </a:solidFill>
              </a:rPr>
              <a:t>With increasing geopolitical uncertainty and space being a shared global resource, the use of space by militaries will offer companies strong growth avenues in supporting national security</a:t>
            </a:r>
          </a:p>
        </p:txBody>
      </p:sp>
      <p:sp>
        <p:nvSpPr>
          <p:cNvPr id="15" name="Oval 14">
            <a:extLst>
              <a:ext uri="{FF2B5EF4-FFF2-40B4-BE49-F238E27FC236}">
                <a16:creationId xmlns:a16="http://schemas.microsoft.com/office/drawing/2014/main" id="{0CFFBE7A-6052-FD09-DCC1-19D0471DA160}"/>
              </a:ext>
            </a:extLst>
          </p:cNvPr>
          <p:cNvSpPr/>
          <p:nvPr/>
        </p:nvSpPr>
        <p:spPr>
          <a:xfrm>
            <a:off x="3078480" y="2004823"/>
            <a:ext cx="548640" cy="54864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rgbClr val="0070C0"/>
                </a:solidFill>
              </a:rPr>
              <a:t>2</a:t>
            </a:r>
          </a:p>
        </p:txBody>
      </p:sp>
      <p:sp>
        <p:nvSpPr>
          <p:cNvPr id="16" name="Oval 15">
            <a:extLst>
              <a:ext uri="{FF2B5EF4-FFF2-40B4-BE49-F238E27FC236}">
                <a16:creationId xmlns:a16="http://schemas.microsoft.com/office/drawing/2014/main" id="{AC5B2850-0D04-FFBE-C724-4A54019A56C5}"/>
              </a:ext>
            </a:extLst>
          </p:cNvPr>
          <p:cNvSpPr/>
          <p:nvPr/>
        </p:nvSpPr>
        <p:spPr>
          <a:xfrm>
            <a:off x="4907280" y="2004823"/>
            <a:ext cx="548640" cy="54864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rgbClr val="0070C0"/>
                </a:solidFill>
              </a:rPr>
              <a:t>3</a:t>
            </a:r>
          </a:p>
        </p:txBody>
      </p:sp>
      <p:sp>
        <p:nvSpPr>
          <p:cNvPr id="17" name="Oval 16">
            <a:extLst>
              <a:ext uri="{FF2B5EF4-FFF2-40B4-BE49-F238E27FC236}">
                <a16:creationId xmlns:a16="http://schemas.microsoft.com/office/drawing/2014/main" id="{AF1E05DA-86E5-4816-A2A3-A0B253417D8E}"/>
              </a:ext>
            </a:extLst>
          </p:cNvPr>
          <p:cNvSpPr/>
          <p:nvPr/>
        </p:nvSpPr>
        <p:spPr>
          <a:xfrm>
            <a:off x="6736080" y="2004823"/>
            <a:ext cx="548640" cy="54864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rgbClr val="0070C0"/>
                </a:solidFill>
              </a:rPr>
              <a:t>4</a:t>
            </a:r>
          </a:p>
        </p:txBody>
      </p:sp>
      <p:sp>
        <p:nvSpPr>
          <p:cNvPr id="18" name="Oval 17">
            <a:extLst>
              <a:ext uri="{FF2B5EF4-FFF2-40B4-BE49-F238E27FC236}">
                <a16:creationId xmlns:a16="http://schemas.microsoft.com/office/drawing/2014/main" id="{1A33C0CF-ED0B-9C09-889D-8301F693788D}"/>
              </a:ext>
            </a:extLst>
          </p:cNvPr>
          <p:cNvSpPr/>
          <p:nvPr/>
        </p:nvSpPr>
        <p:spPr>
          <a:xfrm>
            <a:off x="8564880" y="2004823"/>
            <a:ext cx="548640" cy="54864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rgbClr val="0070C0"/>
                </a:solidFill>
              </a:rPr>
              <a:t>5</a:t>
            </a:r>
          </a:p>
        </p:txBody>
      </p:sp>
      <p:sp>
        <p:nvSpPr>
          <p:cNvPr id="19" name="Oval 18">
            <a:extLst>
              <a:ext uri="{FF2B5EF4-FFF2-40B4-BE49-F238E27FC236}">
                <a16:creationId xmlns:a16="http://schemas.microsoft.com/office/drawing/2014/main" id="{D1EC9131-1A48-69F6-6D47-EB0141F1C9CB}"/>
              </a:ext>
            </a:extLst>
          </p:cNvPr>
          <p:cNvSpPr/>
          <p:nvPr/>
        </p:nvSpPr>
        <p:spPr>
          <a:xfrm>
            <a:off x="10393680" y="2004823"/>
            <a:ext cx="548640" cy="548640"/>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rgbClr val="0070C0"/>
                </a:solidFill>
              </a:rPr>
              <a:t>6</a:t>
            </a:r>
          </a:p>
        </p:txBody>
      </p:sp>
    </p:spTree>
    <p:extLst>
      <p:ext uri="{BB962C8B-B14F-4D97-AF65-F5344CB8AC3E}">
        <p14:creationId xmlns:p14="http://schemas.microsoft.com/office/powerpoint/2010/main" val="282386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2CF8-C940-6FD8-BD41-433D41462BE9}"/>
              </a:ext>
            </a:extLst>
          </p:cNvPr>
          <p:cNvSpPr>
            <a:spLocks noGrp="1"/>
          </p:cNvSpPr>
          <p:nvPr>
            <p:ph type="title"/>
          </p:nvPr>
        </p:nvSpPr>
        <p:spPr/>
        <p:txBody>
          <a:bodyPr>
            <a:normAutofit fontScale="90000"/>
          </a:bodyPr>
          <a:lstStyle/>
          <a:p>
            <a:r>
              <a:rPr lang="en-US" dirty="0"/>
              <a:t>Data gathered from space, i.e., the vast amount of information collected by a wide variety of space-based instruments and platforms, can be increasingly used for a variety of purposes</a:t>
            </a:r>
          </a:p>
        </p:txBody>
      </p:sp>
      <p:sp>
        <p:nvSpPr>
          <p:cNvPr id="3" name="Rectangle 2">
            <a:extLst>
              <a:ext uri="{FF2B5EF4-FFF2-40B4-BE49-F238E27FC236}">
                <a16:creationId xmlns:a16="http://schemas.microsoft.com/office/drawing/2014/main" id="{E4457415-0F7E-B9E2-3305-BCDD908ABBD0}"/>
              </a:ext>
            </a:extLst>
          </p:cNvPr>
          <p:cNvSpPr/>
          <p:nvPr/>
        </p:nvSpPr>
        <p:spPr>
          <a:xfrm>
            <a:off x="618666" y="1798373"/>
            <a:ext cx="3491695" cy="43183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Including:</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military communications, </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open ocean surveillance,</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environmental and climate change monitoring,</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and emergency response. </a:t>
            </a:r>
          </a:p>
        </p:txBody>
      </p:sp>
      <p:sp>
        <p:nvSpPr>
          <p:cNvPr id="5" name="Rectangle 4">
            <a:extLst>
              <a:ext uri="{FF2B5EF4-FFF2-40B4-BE49-F238E27FC236}">
                <a16:creationId xmlns:a16="http://schemas.microsoft.com/office/drawing/2014/main" id="{4F1C1BB0-5475-DB5E-5FCB-11421A5550DF}"/>
              </a:ext>
            </a:extLst>
          </p:cNvPr>
          <p:cNvSpPr/>
          <p:nvPr/>
        </p:nvSpPr>
        <p:spPr>
          <a:xfrm>
            <a:off x="9662160" y="6267110"/>
            <a:ext cx="1920240" cy="277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Deloitte</a:t>
            </a:r>
          </a:p>
        </p:txBody>
      </p:sp>
      <p:sp>
        <p:nvSpPr>
          <p:cNvPr id="6" name="Rectangle 5">
            <a:extLst>
              <a:ext uri="{FF2B5EF4-FFF2-40B4-BE49-F238E27FC236}">
                <a16:creationId xmlns:a16="http://schemas.microsoft.com/office/drawing/2014/main" id="{8832D926-2D78-8A95-2AC2-A6EDD48F430A}"/>
              </a:ext>
            </a:extLst>
          </p:cNvPr>
          <p:cNvSpPr/>
          <p:nvPr/>
        </p:nvSpPr>
        <p:spPr>
          <a:xfrm>
            <a:off x="4714043" y="1798373"/>
            <a:ext cx="6859291" cy="43183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Space data has the potential to </a:t>
            </a:r>
            <a:r>
              <a:rPr lang="en-US" sz="1200" b="1" dirty="0">
                <a:solidFill>
                  <a:srgbClr val="0070C0"/>
                </a:solidFill>
              </a:rPr>
              <a:t>support new technologies and industries, such as autonomous vehicles and the Internet of Things (IoT)</a:t>
            </a:r>
            <a:r>
              <a:rPr lang="en-US" sz="1200" dirty="0">
                <a:solidFill>
                  <a:srgbClr val="0070C0"/>
                </a:solidFill>
              </a:rPr>
              <a:t>. </a:t>
            </a:r>
            <a:r>
              <a:rPr lang="en-US" sz="1200" dirty="0">
                <a:solidFill>
                  <a:schemeClr val="tx1"/>
                </a:solidFill>
              </a:rPr>
              <a:t>As the cost of access to space is reduced and advances in technology continue, </a:t>
            </a:r>
            <a:r>
              <a:rPr lang="en-US" sz="1200" b="1" dirty="0">
                <a:solidFill>
                  <a:srgbClr val="0070C0"/>
                </a:solidFill>
              </a:rPr>
              <a:t>the amount and variety of data gathered from space</a:t>
            </a:r>
            <a:r>
              <a:rPr lang="en-US" sz="1200" b="1" dirty="0">
                <a:solidFill>
                  <a:schemeClr val="tx1"/>
                </a:solidFill>
              </a:rPr>
              <a:t> </a:t>
            </a:r>
            <a:r>
              <a:rPr lang="en-US" sz="1200" dirty="0">
                <a:solidFill>
                  <a:schemeClr val="tx1"/>
                </a:solidFill>
              </a:rPr>
              <a:t>will likely continue to grow and could provide valuable insights and benefits to several industries and end-users. For example, the amount of data being sent to and from space will likely grow to more than 500 exabytes of information from 2020 to 2030 (a 14x increase). Ninety-eight percent of senior executives surveyed said that demand for space data is increasing as it has broader use and significance across end-markets. One potential use case could include using space-based technologies, such as Earth observation and remote sensing, to monitor and manage natural resources, support agriculture, and assist with disaster response and management.</a:t>
            </a:r>
          </a:p>
          <a:p>
            <a:endParaRPr lang="en-US" sz="1200" dirty="0">
              <a:solidFill>
                <a:schemeClr val="tx1"/>
              </a:solidFill>
            </a:endParaRPr>
          </a:p>
          <a:p>
            <a:r>
              <a:rPr lang="en-US" sz="1200" dirty="0">
                <a:solidFill>
                  <a:schemeClr val="tx1"/>
                </a:solidFill>
              </a:rPr>
              <a:t>In addition, emerging breakthrough technologies such as </a:t>
            </a:r>
            <a:r>
              <a:rPr lang="en-US" sz="1200" b="1" dirty="0">
                <a:solidFill>
                  <a:srgbClr val="0070C0"/>
                </a:solidFill>
              </a:rPr>
              <a:t>edge computing and AI </a:t>
            </a:r>
            <a:r>
              <a:rPr lang="en-US" sz="1200" dirty="0">
                <a:solidFill>
                  <a:schemeClr val="tx1"/>
                </a:solidFill>
              </a:rPr>
              <a:t>could transform space data services. Edge computing in space is an emerging technology that can open a new domain for software applications, probably similar in scale to mobile apps. As edge computing is all about processing data closer to where it's being generated and enabling processing at greater speeds and volumes leading to greater action-led results in real-time, edge devices on spacecraft could process sensor data (e.g., images) to produce actionable information on the spot.</a:t>
            </a:r>
          </a:p>
        </p:txBody>
      </p:sp>
    </p:spTree>
    <p:extLst>
      <p:ext uri="{BB962C8B-B14F-4D97-AF65-F5344CB8AC3E}">
        <p14:creationId xmlns:p14="http://schemas.microsoft.com/office/powerpoint/2010/main" val="72500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2CF8-C940-6FD8-BD41-433D41462BE9}"/>
              </a:ext>
            </a:extLst>
          </p:cNvPr>
          <p:cNvSpPr>
            <a:spLocks noGrp="1"/>
          </p:cNvSpPr>
          <p:nvPr>
            <p:ph type="title"/>
          </p:nvPr>
        </p:nvSpPr>
        <p:spPr/>
        <p:txBody>
          <a:bodyPr>
            <a:normAutofit/>
          </a:bodyPr>
          <a:lstStyle/>
          <a:p>
            <a:r>
              <a:rPr lang="en-US" dirty="0"/>
              <a:t>AI, too, could be increasingly used in processing space data in these ways</a:t>
            </a:r>
          </a:p>
        </p:txBody>
      </p:sp>
      <p:sp>
        <p:nvSpPr>
          <p:cNvPr id="6" name="Rectangle 5">
            <a:extLst>
              <a:ext uri="{FF2B5EF4-FFF2-40B4-BE49-F238E27FC236}">
                <a16:creationId xmlns:a16="http://schemas.microsoft.com/office/drawing/2014/main" id="{16454527-A623-F2CD-94FC-13B74AE7ECD4}"/>
              </a:ext>
            </a:extLst>
          </p:cNvPr>
          <p:cNvSpPr/>
          <p:nvPr/>
        </p:nvSpPr>
        <p:spPr>
          <a:xfrm>
            <a:off x="9662160" y="6267110"/>
            <a:ext cx="1920240" cy="2775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Deloitte</a:t>
            </a:r>
          </a:p>
        </p:txBody>
      </p:sp>
      <p:sp>
        <p:nvSpPr>
          <p:cNvPr id="4" name="Rectangle 3">
            <a:extLst>
              <a:ext uri="{FF2B5EF4-FFF2-40B4-BE49-F238E27FC236}">
                <a16:creationId xmlns:a16="http://schemas.microsoft.com/office/drawing/2014/main" id="{290D3A9E-8014-5617-6A97-8707F75308A1}"/>
              </a:ext>
            </a:extLst>
          </p:cNvPr>
          <p:cNvSpPr/>
          <p:nvPr/>
        </p:nvSpPr>
        <p:spPr>
          <a:xfrm>
            <a:off x="1765917" y="2192784"/>
            <a:ext cx="947025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Spacecraft navigation: </a:t>
            </a:r>
            <a:r>
              <a:rPr lang="en-US" sz="1200" dirty="0">
                <a:solidFill>
                  <a:schemeClr val="tx1"/>
                </a:solidFill>
              </a:rPr>
              <a:t>Analyze data from a variety of sensors, such as cameras and LIDAR (Light Detection and Ranging) to create a detailed map of the spacecraft’s environment. This information could then be used to navigate the spacecraft to avoid obstacles and optimize its trajectory.</a:t>
            </a:r>
          </a:p>
        </p:txBody>
      </p:sp>
      <p:sp>
        <p:nvSpPr>
          <p:cNvPr id="7" name="Oval 6">
            <a:extLst>
              <a:ext uri="{FF2B5EF4-FFF2-40B4-BE49-F238E27FC236}">
                <a16:creationId xmlns:a16="http://schemas.microsoft.com/office/drawing/2014/main" id="{0E57386E-9BB7-14B5-5B29-6A5021DFFB71}"/>
              </a:ext>
            </a:extLst>
          </p:cNvPr>
          <p:cNvSpPr/>
          <p:nvPr/>
        </p:nvSpPr>
        <p:spPr>
          <a:xfrm>
            <a:off x="1251751" y="2192783"/>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8" name="Oval 7">
            <a:extLst>
              <a:ext uri="{FF2B5EF4-FFF2-40B4-BE49-F238E27FC236}">
                <a16:creationId xmlns:a16="http://schemas.microsoft.com/office/drawing/2014/main" id="{DB996932-67BE-3C10-5642-89F73CADB66C}"/>
              </a:ext>
            </a:extLst>
          </p:cNvPr>
          <p:cNvSpPr/>
          <p:nvPr/>
        </p:nvSpPr>
        <p:spPr>
          <a:xfrm>
            <a:off x="1251751" y="3152078"/>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1" name="Rectangle 10">
            <a:extLst>
              <a:ext uri="{FF2B5EF4-FFF2-40B4-BE49-F238E27FC236}">
                <a16:creationId xmlns:a16="http://schemas.microsoft.com/office/drawing/2014/main" id="{12CB4608-1C32-310F-5217-5F9C4D65C853}"/>
              </a:ext>
            </a:extLst>
          </p:cNvPr>
          <p:cNvSpPr/>
          <p:nvPr/>
        </p:nvSpPr>
        <p:spPr>
          <a:xfrm>
            <a:off x="1765917" y="3152079"/>
            <a:ext cx="947025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Image and signal processing: </a:t>
            </a:r>
            <a:r>
              <a:rPr lang="en-US" sz="1200" dirty="0">
                <a:solidFill>
                  <a:schemeClr val="tx1"/>
                </a:solidFill>
              </a:rPr>
              <a:t>Analyze images taken by spacecraft to identify specific features, such as craters or mountains on a planet’s surface. Similarly, AI could be used to analyze signals from space-based instruments, such as radio telescopes, to detect patterns or anomalies in the data.</a:t>
            </a:r>
          </a:p>
        </p:txBody>
      </p:sp>
      <p:sp>
        <p:nvSpPr>
          <p:cNvPr id="9" name="Oval 8">
            <a:extLst>
              <a:ext uri="{FF2B5EF4-FFF2-40B4-BE49-F238E27FC236}">
                <a16:creationId xmlns:a16="http://schemas.microsoft.com/office/drawing/2014/main" id="{6BC6784A-9596-3827-56EB-CFB06F7B14F0}"/>
              </a:ext>
            </a:extLst>
          </p:cNvPr>
          <p:cNvSpPr/>
          <p:nvPr/>
        </p:nvSpPr>
        <p:spPr>
          <a:xfrm>
            <a:off x="1251751" y="4111373"/>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2" name="Rectangle 11">
            <a:extLst>
              <a:ext uri="{FF2B5EF4-FFF2-40B4-BE49-F238E27FC236}">
                <a16:creationId xmlns:a16="http://schemas.microsoft.com/office/drawing/2014/main" id="{5C03922C-B794-48DE-C752-93369BFFE093}"/>
              </a:ext>
            </a:extLst>
          </p:cNvPr>
          <p:cNvSpPr/>
          <p:nvPr/>
        </p:nvSpPr>
        <p:spPr>
          <a:xfrm>
            <a:off x="1765917" y="4111374"/>
            <a:ext cx="947025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Scientific data analysis: </a:t>
            </a:r>
            <a:r>
              <a:rPr lang="en-US" sz="1200" dirty="0">
                <a:solidFill>
                  <a:schemeClr val="tx1"/>
                </a:solidFill>
              </a:rPr>
              <a:t>Process large amounts of data collected by spacecraft and telescopes, identifying patterns and trends that would be difficult for humans to detect.</a:t>
            </a:r>
          </a:p>
        </p:txBody>
      </p:sp>
      <p:sp>
        <p:nvSpPr>
          <p:cNvPr id="10" name="Oval 9">
            <a:extLst>
              <a:ext uri="{FF2B5EF4-FFF2-40B4-BE49-F238E27FC236}">
                <a16:creationId xmlns:a16="http://schemas.microsoft.com/office/drawing/2014/main" id="{A8A3AF85-AAD6-E855-424F-C52AD25F03B2}"/>
              </a:ext>
            </a:extLst>
          </p:cNvPr>
          <p:cNvSpPr/>
          <p:nvPr/>
        </p:nvSpPr>
        <p:spPr>
          <a:xfrm>
            <a:off x="1251751" y="5070668"/>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sp>
        <p:nvSpPr>
          <p:cNvPr id="13" name="Rectangle 12">
            <a:extLst>
              <a:ext uri="{FF2B5EF4-FFF2-40B4-BE49-F238E27FC236}">
                <a16:creationId xmlns:a16="http://schemas.microsoft.com/office/drawing/2014/main" id="{F650D6A8-61D0-50C2-D554-C3F299F1876E}"/>
              </a:ext>
            </a:extLst>
          </p:cNvPr>
          <p:cNvSpPr/>
          <p:nvPr/>
        </p:nvSpPr>
        <p:spPr>
          <a:xfrm>
            <a:off x="1765917" y="5070669"/>
            <a:ext cx="9470253"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b="1" dirty="0">
                <a:solidFill>
                  <a:srgbClr val="0070C0"/>
                </a:solidFill>
              </a:rPr>
              <a:t>Control and monitor satellite systems</a:t>
            </a:r>
            <a:r>
              <a:rPr lang="en-US" sz="1200" dirty="0">
                <a:solidFill>
                  <a:schemeClr val="tx1"/>
                </a:solidFill>
              </a:rPr>
              <a:t>: Make decisions on board the satellite, such as adjusting its position or power usage. AI could also be used to monitor the health of the satellite, identifying potential problems before they occur and taking action to prevent them.</a:t>
            </a:r>
          </a:p>
        </p:txBody>
      </p:sp>
    </p:spTree>
    <p:extLst>
      <p:ext uri="{BB962C8B-B14F-4D97-AF65-F5344CB8AC3E}">
        <p14:creationId xmlns:p14="http://schemas.microsoft.com/office/powerpoint/2010/main" val="2016347861"/>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tlCol="0" anchor="t"/>
      <a:lstStyle>
        <a:defPPr algn="l">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1441</Words>
  <Application>Microsoft Office PowerPoint</Application>
  <PresentationFormat>Widescreen</PresentationFormat>
  <Paragraphs>126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Stolzl</vt:lpstr>
      <vt:lpstr>Calibri</vt:lpstr>
      <vt:lpstr>Stolzl Bold</vt:lpstr>
      <vt:lpstr>Wingdings</vt:lpstr>
      <vt:lpstr>Stolzl Book</vt:lpstr>
      <vt:lpstr>Arial</vt:lpstr>
      <vt:lpstr>Office Theme</vt:lpstr>
      <vt:lpstr>Satellite Communication Systems</vt:lpstr>
      <vt:lpstr>14 Future trends</vt:lpstr>
      <vt:lpstr>The space value chain refers to the various stages (upstream, midstream, and downstream) and activities involved in the design, development, production, and use of space-related products and services</vt:lpstr>
      <vt:lpstr>The four major categories of players in the space ecosystem</vt:lpstr>
      <vt:lpstr>PowerPoint Presentation</vt:lpstr>
      <vt:lpstr>PowerPoint Presentation</vt:lpstr>
      <vt:lpstr>Companies operating in the space value chain can unlock true growth by focusing on six major areas that have the potential for disruptive growth</vt:lpstr>
      <vt:lpstr>Data gathered from space, i.e., the vast amount of information collected by a wide variety of space-based instruments and platforms, can be increasingly used for a variety of purposes</vt:lpstr>
      <vt:lpstr>AI, too, could be increasingly used in processing space data in these ways</vt:lpstr>
      <vt:lpstr>Space data could enable digital reality technologies (e.g., augmented and virtual reality, and digital twins) for geospatial intelligence and space domain awareness</vt:lpstr>
      <vt:lpstr>Sovereign LEO capacity is becoming a strategic dimension for major space fairing nations</vt:lpstr>
      <vt:lpstr>The development of mega-constellations is impacting the user terminal and antenna market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Tvrtko Pavić</cp:lastModifiedBy>
  <cp:revision>379</cp:revision>
  <dcterms:created xsi:type="dcterms:W3CDTF">2018-01-24T13:33:55Z</dcterms:created>
  <dcterms:modified xsi:type="dcterms:W3CDTF">2024-09-10T12:55:56Z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2024-05-16T07:51:58Z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2d567745-8ed1-4cf6-9933-4640b63853b7</vt:lpwstr>
  </property>
  <property fmtid="{D5CDD505-2E9C-101B-9397-08002B2CF9AE}" pid="8" name="MSIP_Label_ecb69475-382c-4c7a-b21d-8ca64eeef1bd_ContentBits">
    <vt:lpwstr>0</vt:lpwstr>
  </property>
</Properties>
</file>