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57" r:id="rId2"/>
    <p:sldId id="262" r:id="rId3"/>
    <p:sldId id="295" r:id="rId4"/>
    <p:sldId id="357" r:id="rId5"/>
    <p:sldId id="386" r:id="rId6"/>
    <p:sldId id="358" r:id="rId7"/>
    <p:sldId id="360" r:id="rId8"/>
    <p:sldId id="387" r:id="rId9"/>
    <p:sldId id="388" r:id="rId10"/>
    <p:sldId id="366" r:id="rId11"/>
    <p:sldId id="385" r:id="rId12"/>
    <p:sldId id="390" r:id="rId13"/>
    <p:sldId id="391" r:id="rId14"/>
    <p:sldId id="392" r:id="rId15"/>
    <p:sldId id="394" r:id="rId16"/>
    <p:sldId id="364" r:id="rId17"/>
    <p:sldId id="359" r:id="rId18"/>
    <p:sldId id="384" r:id="rId19"/>
    <p:sldId id="393" r:id="rId20"/>
    <p:sldId id="395" r:id="rId21"/>
    <p:sldId id="361" r:id="rId22"/>
    <p:sldId id="396" r:id="rId23"/>
    <p:sldId id="398" r:id="rId24"/>
    <p:sldId id="397" r:id="rId25"/>
    <p:sldId id="399" r:id="rId26"/>
    <p:sldId id="400" r:id="rId27"/>
    <p:sldId id="263" r:id="rId28"/>
  </p:sldIdLst>
  <p:sldSz cx="12192000" cy="6858000"/>
  <p:notesSz cx="6858000" cy="9144000"/>
  <p:embeddedFontLst>
    <p:embeddedFont>
      <p:font typeface="Stolzl" panose="020B0604020202020204" charset="0"/>
      <p:regular r:id="rId30"/>
    </p:embeddedFont>
    <p:embeddedFont>
      <p:font typeface="Stolzl Bold" panose="00000800000000000000" charset="0"/>
      <p:bold r:id="rId31"/>
    </p:embeddedFont>
    <p:embeddedFont>
      <p:font typeface="Stolzl Book" panose="00000500000000000000"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F4DF6D-E58E-4473-BD32-CCD60A42B533}" v="4" dt="2024-09-12T11:20:57.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1864" autoAdjust="0"/>
  </p:normalViewPr>
  <p:slideViewPr>
    <p:cSldViewPr snapToGrid="0" snapToObjects="1">
      <p:cViewPr varScale="1">
        <p:scale>
          <a:sx n="87" d="100"/>
          <a:sy n="87" d="100"/>
        </p:scale>
        <p:origin x="46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372360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9/12/2024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css.nl/standards/ecss-tree/"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css.nl/standards/ecss-tree/"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ecss.nl/organization/member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953FD-B380-70CB-7E81-9EDC2D18D92B}"/>
              </a:ext>
            </a:extLst>
          </p:cNvPr>
          <p:cNvSpPr>
            <a:spLocks noGrp="1"/>
          </p:cNvSpPr>
          <p:nvPr>
            <p:ph type="title"/>
          </p:nvPr>
        </p:nvSpPr>
        <p:spPr/>
        <p:txBody>
          <a:bodyPr/>
          <a:lstStyle/>
          <a:p>
            <a:r>
              <a:rPr lang="en-US" dirty="0"/>
              <a:t>The documents released by the ECSS are classified under three document types</a:t>
            </a:r>
          </a:p>
        </p:txBody>
      </p:sp>
      <p:grpSp>
        <p:nvGrpSpPr>
          <p:cNvPr id="11" name="Group 10">
            <a:extLst>
              <a:ext uri="{FF2B5EF4-FFF2-40B4-BE49-F238E27FC236}">
                <a16:creationId xmlns:a16="http://schemas.microsoft.com/office/drawing/2014/main" id="{51726D73-3CCC-58E3-16FA-FEAE21CC3D4E}"/>
              </a:ext>
            </a:extLst>
          </p:cNvPr>
          <p:cNvGrpSpPr/>
          <p:nvPr/>
        </p:nvGrpSpPr>
        <p:grpSpPr>
          <a:xfrm>
            <a:off x="618478" y="1800861"/>
            <a:ext cx="9081782" cy="1315086"/>
            <a:chOff x="618478" y="1800861"/>
            <a:chExt cx="9081782" cy="1315086"/>
          </a:xfrm>
        </p:grpSpPr>
        <p:sp>
          <p:nvSpPr>
            <p:cNvPr id="2" name="Rectangle 1">
              <a:extLst>
                <a:ext uri="{FF2B5EF4-FFF2-40B4-BE49-F238E27FC236}">
                  <a16:creationId xmlns:a16="http://schemas.microsoft.com/office/drawing/2014/main" id="{82EC8BC0-37B9-E678-B8FE-6A7894500C70}"/>
                </a:ext>
              </a:extLst>
            </p:cNvPr>
            <p:cNvSpPr/>
            <p:nvPr/>
          </p:nvSpPr>
          <p:spPr>
            <a:xfrm>
              <a:off x="618478" y="1800861"/>
              <a:ext cx="1657362" cy="444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Standards</a:t>
              </a:r>
            </a:p>
          </p:txBody>
        </p:sp>
        <p:sp>
          <p:nvSpPr>
            <p:cNvPr id="6" name="Rectangle 5">
              <a:extLst>
                <a:ext uri="{FF2B5EF4-FFF2-40B4-BE49-F238E27FC236}">
                  <a16:creationId xmlns:a16="http://schemas.microsoft.com/office/drawing/2014/main" id="{43C3CD9C-D679-4E7C-8661-F9E86691A336}"/>
                </a:ext>
              </a:extLst>
            </p:cNvPr>
            <p:cNvSpPr/>
            <p:nvPr/>
          </p:nvSpPr>
          <p:spPr>
            <a:xfrm>
              <a:off x="2275840" y="1800861"/>
              <a:ext cx="7424420" cy="13150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200" dirty="0">
                  <a:solidFill>
                    <a:schemeClr val="tx1"/>
                  </a:solidFill>
                </a:rPr>
                <a:t>are normative documents defining verifiable requirements and providing the minimum necessary description.</a:t>
              </a:r>
            </a:p>
            <a:p>
              <a:pPr marL="171450" indent="-171450">
                <a:buFont typeface="Wingdings" panose="05000000000000000000" pitchFamily="2" charset="2"/>
                <a:buChar char="§"/>
              </a:pPr>
              <a:r>
                <a:rPr lang="en-US" sz="1200" dirty="0">
                  <a:solidFill>
                    <a:schemeClr val="tx1"/>
                  </a:solidFill>
                </a:rPr>
                <a:t>content limited to verifiable requirements – state what to do, not how to do it</a:t>
              </a:r>
            </a:p>
            <a:p>
              <a:pPr marL="171450" indent="-171450">
                <a:buFont typeface="Wingdings" panose="05000000000000000000" pitchFamily="2" charset="2"/>
                <a:buChar char="§"/>
              </a:pPr>
              <a:r>
                <a:rPr lang="en-US" sz="1200" dirty="0">
                  <a:solidFill>
                    <a:schemeClr val="tx1"/>
                  </a:solidFill>
                </a:rPr>
                <a:t>express what to do in terms of regulatory provisions</a:t>
              </a:r>
            </a:p>
            <a:p>
              <a:pPr marL="171450" indent="-171450">
                <a:buFont typeface="Wingdings" panose="05000000000000000000" pitchFamily="2" charset="2"/>
                <a:buChar char="§"/>
              </a:pPr>
              <a:r>
                <a:rPr lang="en-US" sz="1200" dirty="0">
                  <a:solidFill>
                    <a:schemeClr val="tx1"/>
                  </a:solidFill>
                </a:rPr>
                <a:t>provisions focused on a contractual relationship for direct use in invitations to tender and business agreements</a:t>
              </a:r>
            </a:p>
            <a:p>
              <a:pPr marL="171450" indent="-171450">
                <a:buFont typeface="Wingdings" panose="05000000000000000000" pitchFamily="2" charset="2"/>
                <a:buChar char="§"/>
              </a:pPr>
              <a:r>
                <a:rPr lang="en-US" sz="1200" dirty="0">
                  <a:solidFill>
                    <a:schemeClr val="tx1"/>
                  </a:solidFill>
                </a:rPr>
                <a:t>each requirement contained within a standard has a unique identification, allowing full traceability and easy verification of compliance.</a:t>
              </a:r>
            </a:p>
          </p:txBody>
        </p:sp>
      </p:grpSp>
      <p:grpSp>
        <p:nvGrpSpPr>
          <p:cNvPr id="10" name="Group 9">
            <a:extLst>
              <a:ext uri="{FF2B5EF4-FFF2-40B4-BE49-F238E27FC236}">
                <a16:creationId xmlns:a16="http://schemas.microsoft.com/office/drawing/2014/main" id="{01771A1E-4083-A1EE-7A84-F11B6F14F83B}"/>
              </a:ext>
            </a:extLst>
          </p:cNvPr>
          <p:cNvGrpSpPr/>
          <p:nvPr/>
        </p:nvGrpSpPr>
        <p:grpSpPr>
          <a:xfrm>
            <a:off x="618479" y="3369947"/>
            <a:ext cx="9081781" cy="463547"/>
            <a:chOff x="618479" y="2994660"/>
            <a:chExt cx="7275841" cy="463547"/>
          </a:xfrm>
        </p:grpSpPr>
        <p:sp>
          <p:nvSpPr>
            <p:cNvPr id="4" name="Rectangle 3">
              <a:extLst>
                <a:ext uri="{FF2B5EF4-FFF2-40B4-BE49-F238E27FC236}">
                  <a16:creationId xmlns:a16="http://schemas.microsoft.com/office/drawing/2014/main" id="{8098CD0A-F874-F150-0210-81C57D5E5B7F}"/>
                </a:ext>
              </a:extLst>
            </p:cNvPr>
            <p:cNvSpPr/>
            <p:nvPr/>
          </p:nvSpPr>
          <p:spPr>
            <a:xfrm>
              <a:off x="618479" y="2994660"/>
              <a:ext cx="1327791" cy="444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Handbooks</a:t>
              </a:r>
            </a:p>
          </p:txBody>
        </p:sp>
        <p:sp>
          <p:nvSpPr>
            <p:cNvPr id="7" name="Rectangle 6">
              <a:extLst>
                <a:ext uri="{FF2B5EF4-FFF2-40B4-BE49-F238E27FC236}">
                  <a16:creationId xmlns:a16="http://schemas.microsoft.com/office/drawing/2014/main" id="{C208DAFF-FCAE-18D5-19CB-12CA755BC272}"/>
                </a:ext>
              </a:extLst>
            </p:cNvPr>
            <p:cNvSpPr/>
            <p:nvPr/>
          </p:nvSpPr>
          <p:spPr>
            <a:xfrm>
              <a:off x="1946269" y="2994660"/>
              <a:ext cx="5948051" cy="4635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200" dirty="0">
                  <a:solidFill>
                    <a:schemeClr val="tx1"/>
                  </a:solidFill>
                </a:rPr>
                <a:t>are non-normative documents providing background information, orientation, advice or recommendations related to one specific discipline or to a specific technique, technology, process or activity.</a:t>
              </a:r>
            </a:p>
          </p:txBody>
        </p:sp>
      </p:grpSp>
      <p:grpSp>
        <p:nvGrpSpPr>
          <p:cNvPr id="9" name="Group 8">
            <a:extLst>
              <a:ext uri="{FF2B5EF4-FFF2-40B4-BE49-F238E27FC236}">
                <a16:creationId xmlns:a16="http://schemas.microsoft.com/office/drawing/2014/main" id="{E34F24BC-43BF-2A50-831D-C12AC0FB6820}"/>
              </a:ext>
            </a:extLst>
          </p:cNvPr>
          <p:cNvGrpSpPr/>
          <p:nvPr/>
        </p:nvGrpSpPr>
        <p:grpSpPr>
          <a:xfrm>
            <a:off x="618478" y="4188459"/>
            <a:ext cx="9081782" cy="698501"/>
            <a:chOff x="618478" y="4188459"/>
            <a:chExt cx="9081782" cy="698501"/>
          </a:xfrm>
        </p:grpSpPr>
        <p:sp>
          <p:nvSpPr>
            <p:cNvPr id="5" name="Rectangle 4">
              <a:extLst>
                <a:ext uri="{FF2B5EF4-FFF2-40B4-BE49-F238E27FC236}">
                  <a16:creationId xmlns:a16="http://schemas.microsoft.com/office/drawing/2014/main" id="{02791C59-898E-E41C-5DFF-D525A6679DE7}"/>
                </a:ext>
              </a:extLst>
            </p:cNvPr>
            <p:cNvSpPr/>
            <p:nvPr/>
          </p:nvSpPr>
          <p:spPr>
            <a:xfrm>
              <a:off x="618478" y="4188459"/>
              <a:ext cx="1657362" cy="444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Technical memoranda</a:t>
              </a:r>
            </a:p>
          </p:txBody>
        </p:sp>
        <p:sp>
          <p:nvSpPr>
            <p:cNvPr id="8" name="Rectangle 7">
              <a:extLst>
                <a:ext uri="{FF2B5EF4-FFF2-40B4-BE49-F238E27FC236}">
                  <a16:creationId xmlns:a16="http://schemas.microsoft.com/office/drawing/2014/main" id="{B623096A-AA09-15FE-74FF-912E90D032CB}"/>
                </a:ext>
              </a:extLst>
            </p:cNvPr>
            <p:cNvSpPr/>
            <p:nvPr/>
          </p:nvSpPr>
          <p:spPr>
            <a:xfrm>
              <a:off x="2275840" y="4188459"/>
              <a:ext cx="7424420" cy="6985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
              </a:pPr>
              <a:r>
                <a:rPr lang="en-US" sz="1200" dirty="0">
                  <a:solidFill>
                    <a:schemeClr val="tx1"/>
                  </a:solidFill>
                </a:rPr>
                <a:t>are information documents that cannot be used as normative documents</a:t>
              </a:r>
            </a:p>
            <a:p>
              <a:pPr marL="171450" indent="-171450">
                <a:buFont typeface="Wingdings" panose="05000000000000000000" pitchFamily="2" charset="2"/>
                <a:buChar char="§"/>
              </a:pPr>
              <a:r>
                <a:rPr lang="en-US" sz="1200" dirty="0">
                  <a:solidFill>
                    <a:schemeClr val="tx1"/>
                  </a:solidFill>
                </a:rPr>
                <a:t>provide useful information to the space community</a:t>
              </a:r>
            </a:p>
            <a:p>
              <a:pPr marL="171450" indent="-171450">
                <a:buFont typeface="Wingdings" panose="05000000000000000000" pitchFamily="2" charset="2"/>
                <a:buChar char="§"/>
              </a:pPr>
              <a:r>
                <a:rPr lang="en-US" sz="1200" dirty="0">
                  <a:solidFill>
                    <a:schemeClr val="tx1"/>
                  </a:solidFill>
                </a:rPr>
                <a:t>content not yet mature for a standard or handbook</a:t>
              </a:r>
            </a:p>
            <a:p>
              <a:pPr marL="171450" indent="-171450">
                <a:buFont typeface="Wingdings" panose="05000000000000000000" pitchFamily="2" charset="2"/>
                <a:buChar char="§"/>
              </a:pPr>
              <a:endParaRPr lang="en-US" sz="1200" dirty="0">
                <a:solidFill>
                  <a:schemeClr val="tx1"/>
                </a:solidFill>
              </a:endParaRPr>
            </a:p>
          </p:txBody>
        </p:sp>
      </p:grpSp>
    </p:spTree>
    <p:extLst>
      <p:ext uri="{BB962C8B-B14F-4D97-AF65-F5344CB8AC3E}">
        <p14:creationId xmlns:p14="http://schemas.microsoft.com/office/powerpoint/2010/main" val="302523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86EB-A11E-BD4C-B5AB-A0825B2AE37C}"/>
              </a:ext>
            </a:extLst>
          </p:cNvPr>
          <p:cNvSpPr>
            <a:spLocks noGrp="1"/>
          </p:cNvSpPr>
          <p:nvPr>
            <p:ph type="title"/>
          </p:nvPr>
        </p:nvSpPr>
        <p:spPr/>
        <p:txBody>
          <a:bodyPr/>
          <a:lstStyle/>
          <a:p>
            <a:r>
              <a:rPr lang="en-US" dirty="0"/>
              <a:t>Structure and architecture of ECSS Standard System (I)</a:t>
            </a:r>
          </a:p>
        </p:txBody>
      </p:sp>
      <p:pic>
        <p:nvPicPr>
          <p:cNvPr id="1026" name="Picture 2">
            <a:extLst>
              <a:ext uri="{FF2B5EF4-FFF2-40B4-BE49-F238E27FC236}">
                <a16:creationId xmlns:a16="http://schemas.microsoft.com/office/drawing/2014/main" id="{18F6EF16-3D9B-0414-8248-7E2CEBD82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044" y="1238486"/>
            <a:ext cx="7144858" cy="48190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F188E90-CBAA-D667-3AB0-C9BF1ED9BE3A}"/>
              </a:ext>
            </a:extLst>
          </p:cNvPr>
          <p:cNvSpPr/>
          <p:nvPr/>
        </p:nvSpPr>
        <p:spPr>
          <a:xfrm>
            <a:off x="532948" y="5975698"/>
            <a:ext cx="11049452" cy="329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3"/>
              </a:rPr>
              <a:t>Document Tree | European Cooperation for Space Standardization (ecss.nl)</a:t>
            </a:r>
            <a:r>
              <a:rPr lang="en-US" sz="1000" dirty="0">
                <a:solidFill>
                  <a:schemeClr val="tx1"/>
                </a:solidFill>
              </a:rPr>
              <a:t> (as of June 2024)</a:t>
            </a:r>
          </a:p>
        </p:txBody>
      </p:sp>
    </p:spTree>
    <p:extLst>
      <p:ext uri="{BB962C8B-B14F-4D97-AF65-F5344CB8AC3E}">
        <p14:creationId xmlns:p14="http://schemas.microsoft.com/office/powerpoint/2010/main" val="318532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7598-EDE7-E6F4-45B8-755BD31C8E5E}"/>
              </a:ext>
            </a:extLst>
          </p:cNvPr>
          <p:cNvSpPr>
            <a:spLocks noGrp="1"/>
          </p:cNvSpPr>
          <p:nvPr>
            <p:ph type="title"/>
          </p:nvPr>
        </p:nvSpPr>
        <p:spPr/>
        <p:txBody>
          <a:bodyPr/>
          <a:lstStyle/>
          <a:p>
            <a:r>
              <a:rPr lang="en-US" dirty="0"/>
              <a:t>Structure and architecture of ECSS Standard System (II)</a:t>
            </a:r>
          </a:p>
        </p:txBody>
      </p:sp>
      <p:sp>
        <p:nvSpPr>
          <p:cNvPr id="3" name="TextBox 2">
            <a:extLst>
              <a:ext uri="{FF2B5EF4-FFF2-40B4-BE49-F238E27FC236}">
                <a16:creationId xmlns:a16="http://schemas.microsoft.com/office/drawing/2014/main" id="{82E45EEA-4CE3-58DC-4196-5F8C74C1ED8E}"/>
              </a:ext>
            </a:extLst>
          </p:cNvPr>
          <p:cNvSpPr txBox="1"/>
          <p:nvPr/>
        </p:nvSpPr>
        <p:spPr>
          <a:xfrm>
            <a:off x="609600" y="2343870"/>
            <a:ext cx="2538047" cy="39045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overall objective of project management is to implement a process to achieve successful completion of the project in terms of cost, schedule and technical performance. Project management is performed following a structured approach throughout all stages of its life cycle and at all levels of the customer-supplier chain.</a:t>
            </a:r>
          </a:p>
          <a:p>
            <a:r>
              <a:rPr lang="en-US" dirty="0"/>
              <a:t>It integrates all management, engineering and product assurance functions required to execute the project.</a:t>
            </a:r>
          </a:p>
        </p:txBody>
      </p:sp>
      <p:sp>
        <p:nvSpPr>
          <p:cNvPr id="4" name="Rectangle 3">
            <a:extLst>
              <a:ext uri="{FF2B5EF4-FFF2-40B4-BE49-F238E27FC236}">
                <a16:creationId xmlns:a16="http://schemas.microsoft.com/office/drawing/2014/main" id="{06FE8F70-8A24-2C0D-3D9D-92436A2626DF}"/>
              </a:ext>
            </a:extLst>
          </p:cNvPr>
          <p:cNvSpPr/>
          <p:nvPr/>
        </p:nvSpPr>
        <p:spPr>
          <a:xfrm>
            <a:off x="609599" y="1804338"/>
            <a:ext cx="2538047" cy="493776"/>
          </a:xfrm>
          <a:prstGeom prst="rect">
            <a:avLst/>
          </a:prstGeom>
          <a:solidFill>
            <a:srgbClr val="C0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Management branch</a:t>
            </a:r>
          </a:p>
          <a:p>
            <a:pPr algn="ctr"/>
            <a:r>
              <a:rPr lang="en-US" sz="1200" dirty="0">
                <a:solidFill>
                  <a:schemeClr val="bg1"/>
                </a:solidFill>
              </a:rPr>
              <a:t>(M-branch)</a:t>
            </a:r>
          </a:p>
        </p:txBody>
      </p:sp>
      <p:sp>
        <p:nvSpPr>
          <p:cNvPr id="5" name="TextBox 4">
            <a:extLst>
              <a:ext uri="{FF2B5EF4-FFF2-40B4-BE49-F238E27FC236}">
                <a16:creationId xmlns:a16="http://schemas.microsoft.com/office/drawing/2014/main" id="{41AD53FD-A1F8-7108-B76B-DD06962940B0}"/>
              </a:ext>
            </a:extLst>
          </p:cNvPr>
          <p:cNvSpPr txBox="1"/>
          <p:nvPr/>
        </p:nvSpPr>
        <p:spPr>
          <a:xfrm>
            <a:off x="3396762" y="2343870"/>
            <a:ext cx="2538047" cy="39045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It covers the engineering aspects of space systems and products, including:</a:t>
            </a:r>
          </a:p>
          <a:p>
            <a:pPr marL="171450" indent="-171450">
              <a:buFont typeface="Wingdings" panose="05000000000000000000" pitchFamily="2" charset="2"/>
              <a:buChar char="§"/>
            </a:pPr>
            <a:r>
              <a:rPr lang="en-US" dirty="0"/>
              <a:t>The engineering process as applied to space systems and their elements or functions</a:t>
            </a:r>
          </a:p>
          <a:p>
            <a:pPr marL="171450" indent="-171450">
              <a:buFont typeface="Wingdings" panose="05000000000000000000" pitchFamily="2" charset="2"/>
              <a:buChar char="§"/>
            </a:pPr>
            <a:r>
              <a:rPr lang="en-US" dirty="0"/>
              <a:t>Technical aspects of product used to accomplish, or associated with, space missions</a:t>
            </a:r>
          </a:p>
        </p:txBody>
      </p:sp>
      <p:sp>
        <p:nvSpPr>
          <p:cNvPr id="6" name="Rectangle 5">
            <a:extLst>
              <a:ext uri="{FF2B5EF4-FFF2-40B4-BE49-F238E27FC236}">
                <a16:creationId xmlns:a16="http://schemas.microsoft.com/office/drawing/2014/main" id="{A14FAE44-484D-7313-8203-209357FEAEF3}"/>
              </a:ext>
            </a:extLst>
          </p:cNvPr>
          <p:cNvSpPr/>
          <p:nvPr/>
        </p:nvSpPr>
        <p:spPr>
          <a:xfrm>
            <a:off x="3396761" y="1804338"/>
            <a:ext cx="2538047"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Engineering branch</a:t>
            </a:r>
          </a:p>
          <a:p>
            <a:pPr algn="ctr"/>
            <a:r>
              <a:rPr lang="en-US" sz="1200" dirty="0">
                <a:solidFill>
                  <a:schemeClr val="bg1"/>
                </a:solidFill>
              </a:rPr>
              <a:t>(E-branch)</a:t>
            </a:r>
          </a:p>
        </p:txBody>
      </p:sp>
      <p:sp>
        <p:nvSpPr>
          <p:cNvPr id="7" name="TextBox 6">
            <a:extLst>
              <a:ext uri="{FF2B5EF4-FFF2-40B4-BE49-F238E27FC236}">
                <a16:creationId xmlns:a16="http://schemas.microsoft.com/office/drawing/2014/main" id="{442FDED9-0EDC-11DC-6473-0D11A8986D61}"/>
              </a:ext>
            </a:extLst>
          </p:cNvPr>
          <p:cNvSpPr txBox="1"/>
          <p:nvPr/>
        </p:nvSpPr>
        <p:spPr>
          <a:xfrm>
            <a:off x="6359770" y="2343870"/>
            <a:ext cx="2538047" cy="39045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prime objective of Product Assurance is to assure that the Space Products accomplish their defined mission objectives and more specifically that they are safe, available and reliable. In support of project Risk Management, PA assures an adequate identification, appraisal, prevention and control of technical risks within project constraints.</a:t>
            </a:r>
          </a:p>
        </p:txBody>
      </p:sp>
      <p:sp>
        <p:nvSpPr>
          <p:cNvPr id="8" name="Rectangle 7">
            <a:extLst>
              <a:ext uri="{FF2B5EF4-FFF2-40B4-BE49-F238E27FC236}">
                <a16:creationId xmlns:a16="http://schemas.microsoft.com/office/drawing/2014/main" id="{6AF6334C-8D14-2BE3-0F87-9E126B2D89F3}"/>
              </a:ext>
            </a:extLst>
          </p:cNvPr>
          <p:cNvSpPr/>
          <p:nvPr/>
        </p:nvSpPr>
        <p:spPr>
          <a:xfrm>
            <a:off x="6359769" y="1804338"/>
            <a:ext cx="2538047" cy="493776"/>
          </a:xfrm>
          <a:prstGeom prst="rect">
            <a:avLst/>
          </a:prstGeom>
          <a:solidFill>
            <a:srgbClr val="00B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Product Assurance</a:t>
            </a:r>
          </a:p>
          <a:p>
            <a:pPr algn="ctr"/>
            <a:r>
              <a:rPr lang="en-US" sz="1200" dirty="0">
                <a:solidFill>
                  <a:schemeClr val="bg1"/>
                </a:solidFill>
              </a:rPr>
              <a:t>(Q-branch)</a:t>
            </a:r>
          </a:p>
        </p:txBody>
      </p:sp>
      <p:sp>
        <p:nvSpPr>
          <p:cNvPr id="9" name="TextBox 8">
            <a:extLst>
              <a:ext uri="{FF2B5EF4-FFF2-40B4-BE49-F238E27FC236}">
                <a16:creationId xmlns:a16="http://schemas.microsoft.com/office/drawing/2014/main" id="{4AFCED75-DE39-BDCA-8521-B29183B22812}"/>
              </a:ext>
            </a:extLst>
          </p:cNvPr>
          <p:cNvSpPr txBox="1"/>
          <p:nvPr/>
        </p:nvSpPr>
        <p:spPr>
          <a:xfrm>
            <a:off x="9044353" y="2343870"/>
            <a:ext cx="2538047" cy="39045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prime objective of Space Sustainability is to ensure the long term sustainability of space activities, including orbital debris mitigation, space situation awareness, and planetary protection.</a:t>
            </a:r>
          </a:p>
          <a:p>
            <a:endParaRPr lang="en-US" dirty="0"/>
          </a:p>
          <a:p>
            <a:r>
              <a:rPr lang="en-US" dirty="0"/>
              <a:t>Space sustainability refers to the ability for all countries to continue to use space for peaceful purpose and socio-economic or scientific benefit over the long term.</a:t>
            </a:r>
          </a:p>
        </p:txBody>
      </p:sp>
      <p:sp>
        <p:nvSpPr>
          <p:cNvPr id="10" name="Rectangle 9">
            <a:extLst>
              <a:ext uri="{FF2B5EF4-FFF2-40B4-BE49-F238E27FC236}">
                <a16:creationId xmlns:a16="http://schemas.microsoft.com/office/drawing/2014/main" id="{D76580C6-BF5D-0C46-849A-2BD56FBB0AE0}"/>
              </a:ext>
            </a:extLst>
          </p:cNvPr>
          <p:cNvSpPr/>
          <p:nvPr/>
        </p:nvSpPr>
        <p:spPr>
          <a:xfrm>
            <a:off x="9044352" y="1804338"/>
            <a:ext cx="2538047" cy="493776"/>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Space Sustainability</a:t>
            </a:r>
          </a:p>
          <a:p>
            <a:pPr algn="ctr"/>
            <a:r>
              <a:rPr lang="en-US" sz="1200" dirty="0">
                <a:solidFill>
                  <a:schemeClr val="bg1"/>
                </a:solidFill>
              </a:rPr>
              <a:t>(U-branch)</a:t>
            </a:r>
          </a:p>
        </p:txBody>
      </p:sp>
    </p:spTree>
    <p:extLst>
      <p:ext uri="{BB962C8B-B14F-4D97-AF65-F5344CB8AC3E}">
        <p14:creationId xmlns:p14="http://schemas.microsoft.com/office/powerpoint/2010/main" val="130216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7598-EDE7-E6F4-45B8-755BD31C8E5E}"/>
              </a:ext>
            </a:extLst>
          </p:cNvPr>
          <p:cNvSpPr>
            <a:spLocks noGrp="1"/>
          </p:cNvSpPr>
          <p:nvPr>
            <p:ph type="title"/>
          </p:nvPr>
        </p:nvSpPr>
        <p:spPr/>
        <p:txBody>
          <a:bodyPr/>
          <a:lstStyle/>
          <a:p>
            <a:r>
              <a:rPr lang="en-US" dirty="0"/>
              <a:t>Denomination of ECSS documents</a:t>
            </a:r>
          </a:p>
        </p:txBody>
      </p:sp>
      <p:sp>
        <p:nvSpPr>
          <p:cNvPr id="3" name="TextBox 2">
            <a:extLst>
              <a:ext uri="{FF2B5EF4-FFF2-40B4-BE49-F238E27FC236}">
                <a16:creationId xmlns:a16="http://schemas.microsoft.com/office/drawing/2014/main" id="{9CFBC5F3-5598-A310-C164-0289CDBD1059}"/>
              </a:ext>
            </a:extLst>
          </p:cNvPr>
          <p:cNvSpPr txBox="1"/>
          <p:nvPr/>
        </p:nvSpPr>
        <p:spPr>
          <a:xfrm>
            <a:off x="4305300" y="1944542"/>
            <a:ext cx="3581399" cy="311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ECSS-&lt;</a:t>
            </a:r>
            <a:r>
              <a:rPr lang="en-US" i="1" dirty="0">
                <a:solidFill>
                  <a:srgbClr val="0070C0"/>
                </a:solidFill>
              </a:rPr>
              <a:t>Branch&gt;</a:t>
            </a:r>
            <a:r>
              <a:rPr lang="en-US" dirty="0">
                <a:solidFill>
                  <a:srgbClr val="0070C0"/>
                </a:solidFill>
              </a:rPr>
              <a:t>-</a:t>
            </a:r>
            <a:r>
              <a:rPr lang="en-US" i="1" dirty="0">
                <a:solidFill>
                  <a:srgbClr val="0070C0"/>
                </a:solidFill>
              </a:rPr>
              <a:t>&lt;Document type&gt;</a:t>
            </a:r>
            <a:r>
              <a:rPr lang="en-US" dirty="0">
                <a:solidFill>
                  <a:srgbClr val="0070C0"/>
                </a:solidFill>
              </a:rPr>
              <a:t>-</a:t>
            </a:r>
            <a:r>
              <a:rPr lang="en-US" i="1" dirty="0">
                <a:solidFill>
                  <a:srgbClr val="0070C0"/>
                </a:solidFill>
              </a:rPr>
              <a:t>&lt;number&gt;&lt;version&gt;</a:t>
            </a:r>
          </a:p>
        </p:txBody>
      </p:sp>
      <p:sp>
        <p:nvSpPr>
          <p:cNvPr id="4" name="TextBox 3">
            <a:extLst>
              <a:ext uri="{FF2B5EF4-FFF2-40B4-BE49-F238E27FC236}">
                <a16:creationId xmlns:a16="http://schemas.microsoft.com/office/drawing/2014/main" id="{D3C081BE-3898-AD56-5B33-617C82C9D307}"/>
              </a:ext>
            </a:extLst>
          </p:cNvPr>
          <p:cNvSpPr txBox="1"/>
          <p:nvPr/>
        </p:nvSpPr>
        <p:spPr>
          <a:xfrm>
            <a:off x="1576756" y="2653044"/>
            <a:ext cx="1886565" cy="1743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Branches:</a:t>
            </a:r>
          </a:p>
          <a:p>
            <a:pPr marL="171450" indent="-171450">
              <a:buFont typeface="Wingdings" panose="05000000000000000000" pitchFamily="2" charset="2"/>
              <a:buChar char="§"/>
            </a:pPr>
            <a:r>
              <a:rPr lang="en-US" dirty="0"/>
              <a:t>S – ECSS system</a:t>
            </a:r>
          </a:p>
          <a:p>
            <a:pPr marL="171450" indent="-171450">
              <a:buFont typeface="Wingdings" panose="05000000000000000000" pitchFamily="2" charset="2"/>
              <a:buChar char="§"/>
            </a:pPr>
            <a:r>
              <a:rPr lang="en-US" dirty="0"/>
              <a:t>M – Management</a:t>
            </a:r>
          </a:p>
          <a:p>
            <a:pPr marL="171450" indent="-171450">
              <a:buFont typeface="Wingdings" panose="05000000000000000000" pitchFamily="2" charset="2"/>
              <a:buChar char="§"/>
            </a:pPr>
            <a:r>
              <a:rPr lang="en-US" dirty="0"/>
              <a:t>E - Engineering</a:t>
            </a:r>
          </a:p>
          <a:p>
            <a:pPr marL="171450" indent="-171450">
              <a:buFont typeface="Wingdings" panose="05000000000000000000" pitchFamily="2" charset="2"/>
              <a:buChar char="§"/>
            </a:pPr>
            <a:r>
              <a:rPr lang="en-US" dirty="0"/>
              <a:t>Q – Product Assurance</a:t>
            </a:r>
          </a:p>
          <a:p>
            <a:pPr marL="171450" indent="-171450">
              <a:buFont typeface="Wingdings" panose="05000000000000000000" pitchFamily="2" charset="2"/>
              <a:buChar char="§"/>
            </a:pPr>
            <a:r>
              <a:rPr lang="en-US" dirty="0"/>
              <a:t>U - Sustainability</a:t>
            </a:r>
          </a:p>
        </p:txBody>
      </p:sp>
      <p:sp>
        <p:nvSpPr>
          <p:cNvPr id="5" name="TextBox 4">
            <a:extLst>
              <a:ext uri="{FF2B5EF4-FFF2-40B4-BE49-F238E27FC236}">
                <a16:creationId xmlns:a16="http://schemas.microsoft.com/office/drawing/2014/main" id="{F2A7E381-1868-D753-622C-D3BDF7042BB3}"/>
              </a:ext>
            </a:extLst>
          </p:cNvPr>
          <p:cNvSpPr txBox="1"/>
          <p:nvPr/>
        </p:nvSpPr>
        <p:spPr>
          <a:xfrm>
            <a:off x="3993409" y="2653044"/>
            <a:ext cx="1886565" cy="1743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Document type:</a:t>
            </a:r>
          </a:p>
          <a:p>
            <a:pPr marL="171450" indent="-171450">
              <a:buFont typeface="Wingdings" panose="05000000000000000000" pitchFamily="2" charset="2"/>
              <a:buChar char="§"/>
            </a:pPr>
            <a:r>
              <a:rPr lang="en-US" dirty="0"/>
              <a:t>ST – Standard</a:t>
            </a:r>
          </a:p>
          <a:p>
            <a:pPr marL="171450" indent="-171450">
              <a:buFont typeface="Wingdings" panose="05000000000000000000" pitchFamily="2" charset="2"/>
              <a:buChar char="§"/>
            </a:pPr>
            <a:r>
              <a:rPr lang="en-US" dirty="0"/>
              <a:t>AS – Adopted Standard</a:t>
            </a:r>
          </a:p>
          <a:p>
            <a:pPr marL="171450" indent="-171450">
              <a:buFont typeface="Wingdings" panose="05000000000000000000" pitchFamily="2" charset="2"/>
              <a:buChar char="§"/>
            </a:pPr>
            <a:r>
              <a:rPr lang="en-US" dirty="0"/>
              <a:t>HB – Handbook</a:t>
            </a:r>
          </a:p>
          <a:p>
            <a:pPr marL="171450" indent="-171450">
              <a:buFont typeface="Wingdings" panose="05000000000000000000" pitchFamily="2" charset="2"/>
              <a:buChar char="§"/>
            </a:pPr>
            <a:r>
              <a:rPr lang="en-US" dirty="0"/>
              <a:t>AH – Adopted Handbook</a:t>
            </a:r>
          </a:p>
          <a:p>
            <a:pPr marL="171450" indent="-171450">
              <a:buFont typeface="Wingdings" panose="05000000000000000000" pitchFamily="2" charset="2"/>
              <a:buChar char="§"/>
            </a:pPr>
            <a:r>
              <a:rPr lang="en-US" dirty="0"/>
              <a:t>TM – Technical Memorandum</a:t>
            </a:r>
          </a:p>
        </p:txBody>
      </p:sp>
      <p:sp>
        <p:nvSpPr>
          <p:cNvPr id="6" name="TextBox 5">
            <a:extLst>
              <a:ext uri="{FF2B5EF4-FFF2-40B4-BE49-F238E27FC236}">
                <a16:creationId xmlns:a16="http://schemas.microsoft.com/office/drawing/2014/main" id="{55373BB2-CD5C-D2F8-F6B9-8B9719BCFFBA}"/>
              </a:ext>
            </a:extLst>
          </p:cNvPr>
          <p:cNvSpPr txBox="1"/>
          <p:nvPr/>
        </p:nvSpPr>
        <p:spPr>
          <a:xfrm>
            <a:off x="6390778" y="2653044"/>
            <a:ext cx="1886565" cy="1743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Number is one or two groups of two digits.</a:t>
            </a:r>
          </a:p>
        </p:txBody>
      </p:sp>
      <p:sp>
        <p:nvSpPr>
          <p:cNvPr id="7" name="TextBox 6">
            <a:extLst>
              <a:ext uri="{FF2B5EF4-FFF2-40B4-BE49-F238E27FC236}">
                <a16:creationId xmlns:a16="http://schemas.microsoft.com/office/drawing/2014/main" id="{A9F69ED2-6D84-27DA-85AD-F7DBC27770E1}"/>
              </a:ext>
            </a:extLst>
          </p:cNvPr>
          <p:cNvSpPr txBox="1"/>
          <p:nvPr/>
        </p:nvSpPr>
        <p:spPr>
          <a:xfrm>
            <a:off x="8797789" y="2653044"/>
            <a:ext cx="1886565" cy="1743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Version is a letter from “A” onwards.</a:t>
            </a:r>
          </a:p>
          <a:p>
            <a:r>
              <a:rPr lang="en-US" dirty="0"/>
              <a:t>May include also a Rev index, from 1 onwards</a:t>
            </a:r>
          </a:p>
          <a:p>
            <a:endParaRPr lang="en-US" dirty="0"/>
          </a:p>
        </p:txBody>
      </p:sp>
      <p:sp>
        <p:nvSpPr>
          <p:cNvPr id="8" name="TextBox 7">
            <a:extLst>
              <a:ext uri="{FF2B5EF4-FFF2-40B4-BE49-F238E27FC236}">
                <a16:creationId xmlns:a16="http://schemas.microsoft.com/office/drawing/2014/main" id="{EEF72E8D-75D7-CBB9-2623-7B63B6EA044C}"/>
              </a:ext>
            </a:extLst>
          </p:cNvPr>
          <p:cNvSpPr txBox="1"/>
          <p:nvPr/>
        </p:nvSpPr>
        <p:spPr>
          <a:xfrm>
            <a:off x="4305300" y="4791005"/>
            <a:ext cx="3581399" cy="7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Example:</a:t>
            </a:r>
          </a:p>
          <a:p>
            <a:endParaRPr lang="en-US" dirty="0"/>
          </a:p>
          <a:p>
            <a:pPr algn="ctr"/>
            <a:r>
              <a:rPr lang="en-US" dirty="0"/>
              <a:t>ECSS-S-ST-00C Rev.1</a:t>
            </a:r>
          </a:p>
        </p:txBody>
      </p:sp>
      <p:cxnSp>
        <p:nvCxnSpPr>
          <p:cNvPr id="10" name="Straight Arrow Connector 9">
            <a:extLst>
              <a:ext uri="{FF2B5EF4-FFF2-40B4-BE49-F238E27FC236}">
                <a16:creationId xmlns:a16="http://schemas.microsoft.com/office/drawing/2014/main" id="{12FAAF1B-8501-FEAD-F4E8-52C439096F48}"/>
              </a:ext>
            </a:extLst>
          </p:cNvPr>
          <p:cNvCxnSpPr>
            <a:cxnSpLocks/>
            <a:endCxn id="4" idx="0"/>
          </p:cNvCxnSpPr>
          <p:nvPr/>
        </p:nvCxnSpPr>
        <p:spPr>
          <a:xfrm flipH="1">
            <a:off x="2520039" y="2171700"/>
            <a:ext cx="2416653" cy="48134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298E842-1529-F435-375A-E5B454B7F4F5}"/>
              </a:ext>
            </a:extLst>
          </p:cNvPr>
          <p:cNvCxnSpPr>
            <a:cxnSpLocks/>
            <a:endCxn id="5" idx="0"/>
          </p:cNvCxnSpPr>
          <p:nvPr/>
        </p:nvCxnSpPr>
        <p:spPr>
          <a:xfrm flipH="1">
            <a:off x="4936692" y="2255948"/>
            <a:ext cx="864531" cy="3970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E1F929-0FD1-14BB-779D-047439EA154F}"/>
              </a:ext>
            </a:extLst>
          </p:cNvPr>
          <p:cNvCxnSpPr>
            <a:cxnSpLocks/>
            <a:endCxn id="6" idx="0"/>
          </p:cNvCxnSpPr>
          <p:nvPr/>
        </p:nvCxnSpPr>
        <p:spPr>
          <a:xfrm>
            <a:off x="6901199" y="2255948"/>
            <a:ext cx="432862" cy="39709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850941-BCF1-F28B-4CEB-AC5993E2E1E8}"/>
              </a:ext>
            </a:extLst>
          </p:cNvPr>
          <p:cNvCxnSpPr>
            <a:cxnSpLocks/>
            <a:endCxn id="7" idx="0"/>
          </p:cNvCxnSpPr>
          <p:nvPr/>
        </p:nvCxnSpPr>
        <p:spPr>
          <a:xfrm>
            <a:off x="7535008" y="2171700"/>
            <a:ext cx="2206064" cy="481344"/>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75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7598-EDE7-E6F4-45B8-755BD31C8E5E}"/>
              </a:ext>
            </a:extLst>
          </p:cNvPr>
          <p:cNvSpPr>
            <a:spLocks noGrp="1"/>
          </p:cNvSpPr>
          <p:nvPr>
            <p:ph type="title"/>
          </p:nvPr>
        </p:nvSpPr>
        <p:spPr/>
        <p:txBody>
          <a:bodyPr/>
          <a:lstStyle/>
          <a:p>
            <a:r>
              <a:rPr lang="en-US" dirty="0"/>
              <a:t>Example of ECSS standards’ denomination</a:t>
            </a:r>
          </a:p>
        </p:txBody>
      </p:sp>
      <p:pic>
        <p:nvPicPr>
          <p:cNvPr id="4" name="Picture 3">
            <a:extLst>
              <a:ext uri="{FF2B5EF4-FFF2-40B4-BE49-F238E27FC236}">
                <a16:creationId xmlns:a16="http://schemas.microsoft.com/office/drawing/2014/main" id="{7DCA86CC-BC9A-E8F4-B42E-BF3C8E8880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97627" y="1044113"/>
            <a:ext cx="7597877" cy="4998373"/>
          </a:xfrm>
          <a:prstGeom prst="rect">
            <a:avLst/>
          </a:prstGeom>
        </p:spPr>
      </p:pic>
      <p:sp>
        <p:nvSpPr>
          <p:cNvPr id="5" name="Rectangle 4">
            <a:extLst>
              <a:ext uri="{FF2B5EF4-FFF2-40B4-BE49-F238E27FC236}">
                <a16:creationId xmlns:a16="http://schemas.microsoft.com/office/drawing/2014/main" id="{696B70AB-D998-FCAF-B3FA-1FFAE8C188E3}"/>
              </a:ext>
            </a:extLst>
          </p:cNvPr>
          <p:cNvSpPr/>
          <p:nvPr/>
        </p:nvSpPr>
        <p:spPr>
          <a:xfrm>
            <a:off x="532948" y="5975698"/>
            <a:ext cx="11049452" cy="3299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3"/>
              </a:rPr>
              <a:t>Document Tree | European Cooperation for Space Standardization (ecss.nl)</a:t>
            </a:r>
            <a:r>
              <a:rPr lang="en-US" sz="1000" dirty="0">
                <a:solidFill>
                  <a:schemeClr val="tx1"/>
                </a:solidFill>
              </a:rPr>
              <a:t> (as of June 2024)</a:t>
            </a:r>
          </a:p>
        </p:txBody>
      </p:sp>
    </p:spTree>
    <p:extLst>
      <p:ext uri="{BB962C8B-B14F-4D97-AF65-F5344CB8AC3E}">
        <p14:creationId xmlns:p14="http://schemas.microsoft.com/office/powerpoint/2010/main" val="80959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596B-006B-17BC-98AF-0DB0CFFC9786}"/>
              </a:ext>
            </a:extLst>
          </p:cNvPr>
          <p:cNvSpPr>
            <a:spLocks noGrp="1"/>
          </p:cNvSpPr>
          <p:nvPr>
            <p:ph type="title"/>
          </p:nvPr>
        </p:nvSpPr>
        <p:spPr/>
        <p:txBody>
          <a:bodyPr/>
          <a:lstStyle/>
          <a:p>
            <a:r>
              <a:rPr lang="en-US" dirty="0"/>
              <a:t>ECSS standards shall NOT be used in isolation</a:t>
            </a:r>
          </a:p>
        </p:txBody>
      </p:sp>
      <p:sp>
        <p:nvSpPr>
          <p:cNvPr id="3" name="TextBox 2">
            <a:extLst>
              <a:ext uri="{FF2B5EF4-FFF2-40B4-BE49-F238E27FC236}">
                <a16:creationId xmlns:a16="http://schemas.microsoft.com/office/drawing/2014/main" id="{4C0B807D-2AFE-9F29-01EF-7B9B138B1E40}"/>
              </a:ext>
            </a:extLst>
          </p:cNvPr>
          <p:cNvSpPr txBox="1"/>
          <p:nvPr/>
        </p:nvSpPr>
        <p:spPr>
          <a:xfrm>
            <a:off x="618393" y="1806052"/>
            <a:ext cx="2300654" cy="44423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ECSS is a consistent and coherent set of standards:</a:t>
            </a:r>
          </a:p>
          <a:p>
            <a:pPr marL="171450" indent="-171450">
              <a:buFont typeface="Wingdings" panose="05000000000000000000" pitchFamily="2" charset="2"/>
              <a:buChar char="§"/>
            </a:pPr>
            <a:r>
              <a:rPr lang="en-US" dirty="0"/>
              <a:t>ECSS was started with the aims to develop a single coherent set of space standards, either adopted from other SDOs or developed by ECSS itself, for the use of the entire Space community.</a:t>
            </a:r>
          </a:p>
          <a:p>
            <a:pPr marL="171450" indent="-171450">
              <a:buFont typeface="Wingdings" panose="05000000000000000000" pitchFamily="2" charset="2"/>
              <a:buChar char="§"/>
            </a:pPr>
            <a:r>
              <a:rPr lang="en-US" dirty="0"/>
              <a:t>This implies that repetition and overlapping among standards should be avoided. If an existing part of a document needs to be addressed in a second one, it is not repeated but a reference to the first one should be done.</a:t>
            </a:r>
          </a:p>
        </p:txBody>
      </p:sp>
      <p:sp>
        <p:nvSpPr>
          <p:cNvPr id="4" name="TextBox 3">
            <a:extLst>
              <a:ext uri="{FF2B5EF4-FFF2-40B4-BE49-F238E27FC236}">
                <a16:creationId xmlns:a16="http://schemas.microsoft.com/office/drawing/2014/main" id="{688E108B-B783-2DCF-9290-09A92FC3CEB1}"/>
              </a:ext>
            </a:extLst>
          </p:cNvPr>
          <p:cNvSpPr txBox="1"/>
          <p:nvPr/>
        </p:nvSpPr>
        <p:spPr>
          <a:xfrm>
            <a:off x="3795345" y="1806052"/>
            <a:ext cx="7778261" cy="51511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Example: standards applicable to a software project</a:t>
            </a:r>
          </a:p>
        </p:txBody>
      </p:sp>
      <p:sp>
        <p:nvSpPr>
          <p:cNvPr id="5" name="TextBox 4">
            <a:extLst>
              <a:ext uri="{FF2B5EF4-FFF2-40B4-BE49-F238E27FC236}">
                <a16:creationId xmlns:a16="http://schemas.microsoft.com/office/drawing/2014/main" id="{E9EC00DB-B228-BA44-8ECB-916BB580C569}"/>
              </a:ext>
            </a:extLst>
          </p:cNvPr>
          <p:cNvSpPr txBox="1"/>
          <p:nvPr/>
        </p:nvSpPr>
        <p:spPr>
          <a:xfrm>
            <a:off x="3795345" y="2321170"/>
            <a:ext cx="7778259" cy="7033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Software is specifically covered by the following two ECSS standards:</a:t>
            </a:r>
          </a:p>
          <a:p>
            <a:pPr marL="171450" indent="-171450">
              <a:buFont typeface="Wingdings" panose="05000000000000000000" pitchFamily="2" charset="2"/>
              <a:buChar char="§"/>
            </a:pPr>
            <a:r>
              <a:rPr lang="en-US" dirty="0"/>
              <a:t>ECSS-E-ST-40C Software</a:t>
            </a:r>
          </a:p>
          <a:p>
            <a:pPr marL="171450" indent="-171450">
              <a:buFont typeface="Wingdings" panose="05000000000000000000" pitchFamily="2" charset="2"/>
              <a:buChar char="§"/>
            </a:pPr>
            <a:r>
              <a:rPr lang="en-US" dirty="0"/>
              <a:t>ECSS-Q-ST-80C Rev.1 Software product assurance</a:t>
            </a:r>
          </a:p>
          <a:p>
            <a:pPr marL="171450" indent="-171450">
              <a:buFont typeface="Wingdings" panose="05000000000000000000" pitchFamily="2" charset="2"/>
              <a:buChar char="§"/>
            </a:pPr>
            <a:endParaRPr lang="en-US" dirty="0"/>
          </a:p>
        </p:txBody>
      </p:sp>
      <p:sp>
        <p:nvSpPr>
          <p:cNvPr id="9" name="TextBox 8">
            <a:extLst>
              <a:ext uri="{FF2B5EF4-FFF2-40B4-BE49-F238E27FC236}">
                <a16:creationId xmlns:a16="http://schemas.microsoft.com/office/drawing/2014/main" id="{DDFC07E5-5E21-1068-99A2-5B60041AE8E8}"/>
              </a:ext>
            </a:extLst>
          </p:cNvPr>
          <p:cNvSpPr txBox="1"/>
          <p:nvPr/>
        </p:nvSpPr>
        <p:spPr>
          <a:xfrm>
            <a:off x="8370278" y="2321170"/>
            <a:ext cx="3203328" cy="8704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endParaRPr lang="en-US" dirty="0">
              <a:solidFill>
                <a:srgbClr val="0070C0"/>
              </a:solidFill>
            </a:endParaRPr>
          </a:p>
        </p:txBody>
      </p:sp>
      <p:sp>
        <p:nvSpPr>
          <p:cNvPr id="10" name="TextBox 9">
            <a:extLst>
              <a:ext uri="{FF2B5EF4-FFF2-40B4-BE49-F238E27FC236}">
                <a16:creationId xmlns:a16="http://schemas.microsoft.com/office/drawing/2014/main" id="{CB9D038D-CB98-292C-8FC5-EB6A43C5A308}"/>
              </a:ext>
            </a:extLst>
          </p:cNvPr>
          <p:cNvSpPr txBox="1"/>
          <p:nvPr/>
        </p:nvSpPr>
        <p:spPr>
          <a:xfrm>
            <a:off x="3795346" y="3024554"/>
            <a:ext cx="7778260" cy="2628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These two standards are not enough to run a space contract, even if the project only includes </a:t>
            </a:r>
          </a:p>
          <a:p>
            <a:r>
              <a:rPr lang="en-US" dirty="0">
                <a:solidFill>
                  <a:srgbClr val="0070C0"/>
                </a:solidFill>
              </a:rPr>
              <a:t>software.</a:t>
            </a:r>
          </a:p>
          <a:p>
            <a:r>
              <a:rPr lang="en-US" dirty="0">
                <a:solidFill>
                  <a:srgbClr val="0070C0"/>
                </a:solidFill>
              </a:rPr>
              <a:t>Other documents may need to be included:</a:t>
            </a:r>
            <a:endParaRPr lang="en-US" dirty="0"/>
          </a:p>
          <a:p>
            <a:pPr marL="171450" indent="-171450">
              <a:buFont typeface="Wingdings" panose="05000000000000000000" pitchFamily="2" charset="2"/>
              <a:buChar char="§"/>
            </a:pPr>
            <a:r>
              <a:rPr lang="en-US" dirty="0"/>
              <a:t>ECSS M-ST-10 Project planning and implementation (for e.g. the definition of the project phases)</a:t>
            </a:r>
          </a:p>
          <a:p>
            <a:pPr marL="171450" indent="-171450">
              <a:buFont typeface="Wingdings" panose="05000000000000000000" pitchFamily="2" charset="2"/>
              <a:buChar char="§"/>
            </a:pPr>
            <a:r>
              <a:rPr lang="en-US" dirty="0"/>
              <a:t>ECSS-M-ST-10-01 Organization and conduct of reviews</a:t>
            </a:r>
          </a:p>
          <a:p>
            <a:pPr marL="171450" indent="-171450">
              <a:buFont typeface="Wingdings" panose="05000000000000000000" pitchFamily="2" charset="2"/>
              <a:buChar char="§"/>
            </a:pPr>
            <a:r>
              <a:rPr lang="en-US" dirty="0"/>
              <a:t>ECSS-M-ST-40 Documentation and configuration management (for e.g. the SW configuration control)</a:t>
            </a:r>
          </a:p>
          <a:p>
            <a:pPr marL="171450" indent="-171450">
              <a:buFont typeface="Wingdings" panose="05000000000000000000" pitchFamily="2" charset="2"/>
              <a:buChar char="§"/>
            </a:pPr>
            <a:r>
              <a:rPr lang="en-US" dirty="0"/>
              <a:t>ECSS-E-ST-10 System Engineering (for e.g. DDF, DJF, Technical Specification)</a:t>
            </a:r>
          </a:p>
          <a:p>
            <a:pPr marL="171450" indent="-171450">
              <a:buFont typeface="Wingdings" panose="05000000000000000000" pitchFamily="2" charset="2"/>
              <a:buChar char="§"/>
            </a:pPr>
            <a:r>
              <a:rPr lang="en-US" dirty="0"/>
              <a:t>ECSS-E-ST-10-02 Verification</a:t>
            </a:r>
          </a:p>
          <a:p>
            <a:pPr marL="171450" indent="-171450">
              <a:buFont typeface="Wingdings" panose="05000000000000000000" pitchFamily="2" charset="2"/>
              <a:buChar char="§"/>
            </a:pPr>
            <a:r>
              <a:rPr lang="en-US" dirty="0"/>
              <a:t>ECSS-Q-ST-10-09 Non-conformance control system</a:t>
            </a:r>
          </a:p>
          <a:p>
            <a:pPr marL="171450" indent="-171450">
              <a:buFont typeface="Wingdings" panose="05000000000000000000" pitchFamily="2" charset="2"/>
              <a:buChar char="§"/>
            </a:pPr>
            <a:r>
              <a:rPr lang="en-US" dirty="0"/>
              <a:t>ECSS-Q-ST-30 Dependability (for e.g. criticality definition)</a:t>
            </a:r>
          </a:p>
          <a:p>
            <a:pPr marL="171450" indent="-171450">
              <a:buFont typeface="Wingdings" panose="05000000000000000000" pitchFamily="2" charset="2"/>
              <a:buChar char="§"/>
            </a:pPr>
            <a:r>
              <a:rPr lang="en-US" dirty="0"/>
              <a:t>ECSS-Q-ST-40 Safety</a:t>
            </a:r>
          </a:p>
          <a:p>
            <a:pPr marL="171450" indent="-171450">
              <a:buFont typeface="Wingdings" panose="05000000000000000000" pitchFamily="2" charset="2"/>
              <a:buChar char="§"/>
            </a:pPr>
            <a:endParaRPr lang="en-US" dirty="0"/>
          </a:p>
        </p:txBody>
      </p:sp>
    </p:spTree>
    <p:extLst>
      <p:ext uri="{BB962C8B-B14F-4D97-AF65-F5344CB8AC3E}">
        <p14:creationId xmlns:p14="http://schemas.microsoft.com/office/powerpoint/2010/main" val="411261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953FD-B380-70CB-7E81-9EDC2D18D92B}"/>
              </a:ext>
            </a:extLst>
          </p:cNvPr>
          <p:cNvSpPr>
            <a:spLocks noGrp="1"/>
          </p:cNvSpPr>
          <p:nvPr>
            <p:ph type="title"/>
          </p:nvPr>
        </p:nvSpPr>
        <p:spPr/>
        <p:txBody>
          <a:bodyPr>
            <a:normAutofit/>
          </a:bodyPr>
          <a:lstStyle/>
          <a:p>
            <a:r>
              <a:rPr lang="en-US" dirty="0"/>
              <a:t>The style and presentation are identical for all ECSS standards</a:t>
            </a:r>
          </a:p>
        </p:txBody>
      </p:sp>
      <p:sp>
        <p:nvSpPr>
          <p:cNvPr id="2" name="Rectangle 1">
            <a:extLst>
              <a:ext uri="{FF2B5EF4-FFF2-40B4-BE49-F238E27FC236}">
                <a16:creationId xmlns:a16="http://schemas.microsoft.com/office/drawing/2014/main" id="{12E170CD-9AEB-E0C6-B98A-9E2BA7CE8571}"/>
              </a:ext>
            </a:extLst>
          </p:cNvPr>
          <p:cNvSpPr/>
          <p:nvPr/>
        </p:nvSpPr>
        <p:spPr>
          <a:xfrm>
            <a:off x="621439" y="1790700"/>
            <a:ext cx="4864962" cy="4457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1200" dirty="0">
                <a:solidFill>
                  <a:schemeClr val="tx1"/>
                </a:solidFill>
              </a:rPr>
              <a:t>❑ change log, </a:t>
            </a:r>
            <a:r>
              <a:rPr lang="en-US" sz="1200" dirty="0" err="1">
                <a:solidFill>
                  <a:schemeClr val="tx1"/>
                </a:solidFill>
              </a:rPr>
              <a:t>ToC</a:t>
            </a:r>
            <a:r>
              <a:rPr lang="en-US" sz="1200" dirty="0">
                <a:solidFill>
                  <a:schemeClr val="tx1"/>
                </a:solidFill>
              </a:rPr>
              <a:t>, </a:t>
            </a:r>
            <a:r>
              <a:rPr lang="en-US" sz="1200" i="1" dirty="0">
                <a:solidFill>
                  <a:schemeClr val="tx1"/>
                </a:solidFill>
              </a:rPr>
              <a:t>[introduction]</a:t>
            </a:r>
          </a:p>
          <a:p>
            <a:pPr>
              <a:lnSpc>
                <a:spcPct val="150000"/>
              </a:lnSpc>
            </a:pPr>
            <a:r>
              <a:rPr lang="en-US" sz="1200" dirty="0">
                <a:solidFill>
                  <a:schemeClr val="tx1"/>
                </a:solidFill>
              </a:rPr>
              <a:t>1. Scope</a:t>
            </a:r>
          </a:p>
          <a:p>
            <a:pPr>
              <a:lnSpc>
                <a:spcPct val="150000"/>
              </a:lnSpc>
            </a:pPr>
            <a:r>
              <a:rPr lang="en-US" sz="1000" dirty="0">
                <a:solidFill>
                  <a:schemeClr val="tx1"/>
                </a:solidFill>
              </a:rPr>
              <a:t>clear and concise identification of the coverage and applicability of the standard</a:t>
            </a:r>
          </a:p>
          <a:p>
            <a:pPr>
              <a:lnSpc>
                <a:spcPct val="150000"/>
              </a:lnSpc>
            </a:pPr>
            <a:r>
              <a:rPr lang="en-US" sz="1200" dirty="0">
                <a:solidFill>
                  <a:schemeClr val="tx1"/>
                </a:solidFill>
              </a:rPr>
              <a:t>2. Normative reference</a:t>
            </a:r>
          </a:p>
          <a:p>
            <a:pPr>
              <a:lnSpc>
                <a:spcPct val="150000"/>
              </a:lnSpc>
            </a:pPr>
            <a:r>
              <a:rPr lang="en-US" sz="1000" dirty="0">
                <a:solidFill>
                  <a:schemeClr val="tx1"/>
                </a:solidFill>
              </a:rPr>
              <a:t>listing </a:t>
            </a:r>
            <a:r>
              <a:rPr lang="en-US" sz="1000" b="1" dirty="0">
                <a:solidFill>
                  <a:schemeClr val="tx1"/>
                </a:solidFill>
              </a:rPr>
              <a:t>only</a:t>
            </a:r>
            <a:r>
              <a:rPr lang="en-US" sz="1000" dirty="0">
                <a:solidFill>
                  <a:schemeClr val="tx1"/>
                </a:solidFill>
              </a:rPr>
              <a:t> documents referenced from requirements</a:t>
            </a:r>
          </a:p>
          <a:p>
            <a:pPr>
              <a:lnSpc>
                <a:spcPct val="150000"/>
              </a:lnSpc>
            </a:pPr>
            <a:r>
              <a:rPr lang="en-US" sz="1200" dirty="0">
                <a:solidFill>
                  <a:schemeClr val="tx1"/>
                </a:solidFill>
              </a:rPr>
              <a:t>3. Terms, definitions, and abbreviations</a:t>
            </a:r>
          </a:p>
          <a:p>
            <a:pPr>
              <a:lnSpc>
                <a:spcPct val="150000"/>
              </a:lnSpc>
            </a:pPr>
            <a:r>
              <a:rPr lang="en-US" sz="1200" dirty="0">
                <a:solidFill>
                  <a:schemeClr val="tx1"/>
                </a:solidFill>
              </a:rPr>
              <a:t>4. [Principles and/or background]</a:t>
            </a:r>
          </a:p>
          <a:p>
            <a:pPr>
              <a:lnSpc>
                <a:spcPct val="150000"/>
              </a:lnSpc>
            </a:pPr>
            <a:r>
              <a:rPr lang="en-US" sz="1000" dirty="0">
                <a:solidFill>
                  <a:schemeClr val="tx1"/>
                </a:solidFill>
              </a:rPr>
              <a:t>containing </a:t>
            </a:r>
            <a:r>
              <a:rPr lang="en-US" sz="1000" b="1" dirty="0">
                <a:solidFill>
                  <a:schemeClr val="tx1"/>
                </a:solidFill>
              </a:rPr>
              <a:t>only</a:t>
            </a:r>
            <a:r>
              <a:rPr lang="en-US" sz="1000" dirty="0">
                <a:solidFill>
                  <a:schemeClr val="tx1"/>
                </a:solidFill>
              </a:rPr>
              <a:t> informative/guidance material</a:t>
            </a:r>
          </a:p>
          <a:p>
            <a:pPr>
              <a:lnSpc>
                <a:spcPct val="150000"/>
              </a:lnSpc>
            </a:pPr>
            <a:r>
              <a:rPr lang="en-US" sz="1200" dirty="0">
                <a:solidFill>
                  <a:schemeClr val="tx1"/>
                </a:solidFill>
              </a:rPr>
              <a:t>5. Requirements</a:t>
            </a:r>
          </a:p>
          <a:p>
            <a:pPr>
              <a:lnSpc>
                <a:spcPct val="150000"/>
              </a:lnSpc>
            </a:pPr>
            <a:r>
              <a:rPr lang="en-US" sz="1000" dirty="0">
                <a:solidFill>
                  <a:schemeClr val="tx1"/>
                </a:solidFill>
              </a:rPr>
              <a:t>containing the normative provisions</a:t>
            </a:r>
          </a:p>
          <a:p>
            <a:pPr>
              <a:lnSpc>
                <a:spcPct val="150000"/>
              </a:lnSpc>
            </a:pPr>
            <a:r>
              <a:rPr lang="en-US" sz="1000" dirty="0">
                <a:solidFill>
                  <a:schemeClr val="tx1"/>
                </a:solidFill>
              </a:rPr>
              <a:t>it may contain some NOTES and a few guidance sub-clauses with only guidance material</a:t>
            </a:r>
          </a:p>
          <a:p>
            <a:pPr>
              <a:lnSpc>
                <a:spcPct val="150000"/>
              </a:lnSpc>
            </a:pPr>
            <a:endParaRPr lang="en-US" sz="1000" dirty="0">
              <a:solidFill>
                <a:schemeClr val="tx1"/>
              </a:solidFill>
            </a:endParaRPr>
          </a:p>
        </p:txBody>
      </p:sp>
      <p:sp>
        <p:nvSpPr>
          <p:cNvPr id="4" name="Rectangle 3">
            <a:extLst>
              <a:ext uri="{FF2B5EF4-FFF2-40B4-BE49-F238E27FC236}">
                <a16:creationId xmlns:a16="http://schemas.microsoft.com/office/drawing/2014/main" id="{FB51E032-03B5-B929-202C-8EEEDF7CBE2C}"/>
              </a:ext>
            </a:extLst>
          </p:cNvPr>
          <p:cNvSpPr/>
          <p:nvPr/>
        </p:nvSpPr>
        <p:spPr>
          <a:xfrm>
            <a:off x="6098931" y="1790700"/>
            <a:ext cx="4864962" cy="44576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lang="en-US" sz="1200" dirty="0">
                <a:solidFill>
                  <a:schemeClr val="tx1"/>
                </a:solidFill>
              </a:rPr>
              <a:t>6. </a:t>
            </a:r>
            <a:r>
              <a:rPr lang="en-US" sz="1200" i="1" dirty="0">
                <a:solidFill>
                  <a:schemeClr val="tx1"/>
                </a:solidFill>
              </a:rPr>
              <a:t>[More requirements]</a:t>
            </a:r>
          </a:p>
          <a:p>
            <a:pPr>
              <a:lnSpc>
                <a:spcPct val="150000"/>
              </a:lnSpc>
            </a:pPr>
            <a:r>
              <a:rPr lang="en-US" sz="1200" dirty="0">
                <a:solidFill>
                  <a:schemeClr val="tx1"/>
                </a:solidFill>
              </a:rPr>
              <a:t>n. </a:t>
            </a:r>
            <a:r>
              <a:rPr lang="en-US" sz="1200" i="1" dirty="0">
                <a:solidFill>
                  <a:schemeClr val="tx1"/>
                </a:solidFill>
              </a:rPr>
              <a:t>[Pre-tailoring (per product type and project phase)]</a:t>
            </a:r>
          </a:p>
          <a:p>
            <a:pPr>
              <a:lnSpc>
                <a:spcPct val="150000"/>
              </a:lnSpc>
            </a:pPr>
            <a:r>
              <a:rPr lang="en-US" sz="1000" i="1" dirty="0">
                <a:solidFill>
                  <a:schemeClr val="tx1"/>
                </a:solidFill>
              </a:rPr>
              <a:t>only mandatory if the standard is subject to pre-tailoring</a:t>
            </a:r>
          </a:p>
          <a:p>
            <a:pPr>
              <a:lnSpc>
                <a:spcPct val="150000"/>
              </a:lnSpc>
            </a:pPr>
            <a:r>
              <a:rPr lang="en-US" sz="1200" dirty="0">
                <a:solidFill>
                  <a:schemeClr val="tx1"/>
                </a:solidFill>
              </a:rPr>
              <a:t>❑ </a:t>
            </a:r>
            <a:r>
              <a:rPr lang="en-US" sz="1200" i="1" dirty="0">
                <a:solidFill>
                  <a:schemeClr val="tx1"/>
                </a:solidFill>
              </a:rPr>
              <a:t>[Annexes]</a:t>
            </a:r>
          </a:p>
          <a:p>
            <a:pPr>
              <a:lnSpc>
                <a:spcPct val="150000"/>
              </a:lnSpc>
            </a:pPr>
            <a:r>
              <a:rPr lang="en-US" sz="1000" i="1" dirty="0">
                <a:solidFill>
                  <a:schemeClr val="tx1"/>
                </a:solidFill>
              </a:rPr>
              <a:t>Normative annexes (DRDs) – always first</a:t>
            </a:r>
          </a:p>
          <a:p>
            <a:pPr>
              <a:lnSpc>
                <a:spcPct val="150000"/>
              </a:lnSpc>
            </a:pPr>
            <a:r>
              <a:rPr lang="en-US" sz="1000" i="1" dirty="0">
                <a:solidFill>
                  <a:schemeClr val="tx1"/>
                </a:solidFill>
              </a:rPr>
              <a:t>Informative annexes</a:t>
            </a:r>
          </a:p>
          <a:p>
            <a:pPr>
              <a:lnSpc>
                <a:spcPct val="150000"/>
              </a:lnSpc>
            </a:pPr>
            <a:r>
              <a:rPr lang="en-US" sz="1200" dirty="0">
                <a:solidFill>
                  <a:schemeClr val="tx1"/>
                </a:solidFill>
              </a:rPr>
              <a:t>❑ Bibliography</a:t>
            </a:r>
          </a:p>
          <a:p>
            <a:pPr>
              <a:lnSpc>
                <a:spcPct val="150000"/>
              </a:lnSpc>
            </a:pPr>
            <a:r>
              <a:rPr lang="en-US" sz="1000" dirty="0">
                <a:solidFill>
                  <a:schemeClr val="tx1"/>
                </a:solidFill>
              </a:rPr>
              <a:t>lists documents references from informative/guidance text</a:t>
            </a:r>
          </a:p>
        </p:txBody>
      </p:sp>
    </p:spTree>
    <p:extLst>
      <p:ext uri="{BB962C8B-B14F-4D97-AF65-F5344CB8AC3E}">
        <p14:creationId xmlns:p14="http://schemas.microsoft.com/office/powerpoint/2010/main" val="314023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978B-F2EE-6EC9-A301-4EA8C3437259}"/>
              </a:ext>
            </a:extLst>
          </p:cNvPr>
          <p:cNvSpPr>
            <a:spLocks noGrp="1"/>
          </p:cNvSpPr>
          <p:nvPr>
            <p:ph type="title"/>
          </p:nvPr>
        </p:nvSpPr>
        <p:spPr/>
        <p:txBody>
          <a:bodyPr/>
          <a:lstStyle/>
          <a:p>
            <a:r>
              <a:rPr lang="en-US" dirty="0"/>
              <a:t>ECSS document lifecycle</a:t>
            </a:r>
          </a:p>
        </p:txBody>
      </p:sp>
      <p:pic>
        <p:nvPicPr>
          <p:cNvPr id="5" name="Picture 4">
            <a:extLst>
              <a:ext uri="{FF2B5EF4-FFF2-40B4-BE49-F238E27FC236}">
                <a16:creationId xmlns:a16="http://schemas.microsoft.com/office/drawing/2014/main" id="{EC04A3CE-E09E-1C4B-0DC1-4DC5A15D02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1790700"/>
            <a:ext cx="9328897" cy="4457700"/>
          </a:xfrm>
          <a:prstGeom prst="rect">
            <a:avLst/>
          </a:prstGeom>
        </p:spPr>
      </p:pic>
      <p:sp>
        <p:nvSpPr>
          <p:cNvPr id="6" name="TextBox 5">
            <a:extLst>
              <a:ext uri="{FF2B5EF4-FFF2-40B4-BE49-F238E27FC236}">
                <a16:creationId xmlns:a16="http://schemas.microsoft.com/office/drawing/2014/main" id="{D00C52FF-978F-1A0E-CB98-C7DA4D6FF9ED}"/>
              </a:ext>
            </a:extLst>
          </p:cNvPr>
          <p:cNvSpPr txBox="1"/>
          <p:nvPr/>
        </p:nvSpPr>
        <p:spPr>
          <a:xfrm>
            <a:off x="10081987" y="1800860"/>
            <a:ext cx="1500413" cy="10947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Source: ESA Copyright</a:t>
            </a:r>
          </a:p>
        </p:txBody>
      </p:sp>
    </p:spTree>
    <p:extLst>
      <p:ext uri="{BB962C8B-B14F-4D97-AF65-F5344CB8AC3E}">
        <p14:creationId xmlns:p14="http://schemas.microsoft.com/office/powerpoint/2010/main" val="1000004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F9F-8E4E-D736-A6A5-D7F0EC65970A}"/>
              </a:ext>
            </a:extLst>
          </p:cNvPr>
          <p:cNvSpPr>
            <a:spLocks noGrp="1"/>
          </p:cNvSpPr>
          <p:nvPr>
            <p:ph type="title"/>
          </p:nvPr>
        </p:nvSpPr>
        <p:spPr/>
        <p:txBody>
          <a:bodyPr/>
          <a:lstStyle/>
          <a:p>
            <a:r>
              <a:rPr lang="en-US" dirty="0"/>
              <a:t>ECSS documents production lifecycle</a:t>
            </a:r>
          </a:p>
        </p:txBody>
      </p:sp>
      <p:pic>
        <p:nvPicPr>
          <p:cNvPr id="6" name="Picture 5">
            <a:extLst>
              <a:ext uri="{FF2B5EF4-FFF2-40B4-BE49-F238E27FC236}">
                <a16:creationId xmlns:a16="http://schemas.microsoft.com/office/drawing/2014/main" id="{F74556B0-C822-D541-AFA8-6A9FA22CE4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1790700"/>
            <a:ext cx="9352031" cy="4457700"/>
          </a:xfrm>
          <a:prstGeom prst="rect">
            <a:avLst/>
          </a:prstGeom>
        </p:spPr>
      </p:pic>
      <p:sp>
        <p:nvSpPr>
          <p:cNvPr id="7" name="TextBox 6">
            <a:extLst>
              <a:ext uri="{FF2B5EF4-FFF2-40B4-BE49-F238E27FC236}">
                <a16:creationId xmlns:a16="http://schemas.microsoft.com/office/drawing/2014/main" id="{C2ECC93F-1FCC-3A18-3D53-DCB8A98DFFC8}"/>
              </a:ext>
            </a:extLst>
          </p:cNvPr>
          <p:cNvSpPr txBox="1"/>
          <p:nvPr/>
        </p:nvSpPr>
        <p:spPr>
          <a:xfrm>
            <a:off x="10081987" y="1800860"/>
            <a:ext cx="1500413" cy="109474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Source: ESA Copyright</a:t>
            </a:r>
          </a:p>
        </p:txBody>
      </p:sp>
    </p:spTree>
    <p:extLst>
      <p:ext uri="{BB962C8B-B14F-4D97-AF65-F5344CB8AC3E}">
        <p14:creationId xmlns:p14="http://schemas.microsoft.com/office/powerpoint/2010/main" val="1745992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8227-C9DA-866D-2844-00E88B210B17}"/>
              </a:ext>
            </a:extLst>
          </p:cNvPr>
          <p:cNvSpPr>
            <a:spLocks noGrp="1"/>
          </p:cNvSpPr>
          <p:nvPr>
            <p:ph type="title"/>
          </p:nvPr>
        </p:nvSpPr>
        <p:spPr/>
        <p:txBody>
          <a:bodyPr/>
          <a:lstStyle/>
          <a:p>
            <a:r>
              <a:rPr lang="en-US" dirty="0"/>
              <a:t>ECSS documents are made applicable by invoking them in business agreements</a:t>
            </a:r>
          </a:p>
        </p:txBody>
      </p:sp>
      <p:sp>
        <p:nvSpPr>
          <p:cNvPr id="3" name="TextBox 2">
            <a:extLst>
              <a:ext uri="{FF2B5EF4-FFF2-40B4-BE49-F238E27FC236}">
                <a16:creationId xmlns:a16="http://schemas.microsoft.com/office/drawing/2014/main" id="{42DE4FE7-C69A-5625-672A-268CBA122C41}"/>
              </a:ext>
            </a:extLst>
          </p:cNvPr>
          <p:cNvSpPr txBox="1"/>
          <p:nvPr/>
        </p:nvSpPr>
        <p:spPr>
          <a:xfrm>
            <a:off x="619432" y="1800533"/>
            <a:ext cx="5161936" cy="11786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ECSS documents themselves do not have legal standing and they do not constitute business agreements.</a:t>
            </a:r>
          </a:p>
          <a:p>
            <a:r>
              <a:rPr lang="en-US" dirty="0"/>
              <a:t>The applicability of standards and requirements is specified in the project requirements documents (PRDs), which are included in business agreements, which are agreed by the parties and binding them.</a:t>
            </a:r>
          </a:p>
        </p:txBody>
      </p:sp>
      <p:sp>
        <p:nvSpPr>
          <p:cNvPr id="4" name="TextBox 3">
            <a:extLst>
              <a:ext uri="{FF2B5EF4-FFF2-40B4-BE49-F238E27FC236}">
                <a16:creationId xmlns:a16="http://schemas.microsoft.com/office/drawing/2014/main" id="{445BBFCE-8C6C-96F9-665D-58F48970105C}"/>
              </a:ext>
            </a:extLst>
          </p:cNvPr>
          <p:cNvSpPr txBox="1"/>
          <p:nvPr/>
        </p:nvSpPr>
        <p:spPr>
          <a:xfrm>
            <a:off x="619432" y="3089019"/>
            <a:ext cx="5161936" cy="1055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Characteristics of ECSS standards and requirements:</a:t>
            </a:r>
          </a:p>
          <a:p>
            <a:pPr marL="171450" indent="-171450">
              <a:buFont typeface="Wingdings" panose="05000000000000000000" pitchFamily="2" charset="2"/>
              <a:buChar char="§"/>
            </a:pPr>
            <a:r>
              <a:rPr lang="en-US" dirty="0"/>
              <a:t>specific legal langue not used</a:t>
            </a:r>
          </a:p>
          <a:p>
            <a:pPr marL="171450" indent="-171450">
              <a:buFont typeface="Wingdings" panose="05000000000000000000" pitchFamily="2" charset="2"/>
              <a:buChar char="§"/>
            </a:pPr>
            <a:r>
              <a:rPr lang="en-US" dirty="0"/>
              <a:t>language used aims to avoid variations in interpretation</a:t>
            </a:r>
          </a:p>
          <a:p>
            <a:pPr marL="171450" indent="-171450">
              <a:buFont typeface="Wingdings" panose="05000000000000000000" pitchFamily="2" charset="2"/>
              <a:buChar char="§"/>
            </a:pPr>
            <a:r>
              <a:rPr lang="en-US" dirty="0"/>
              <a:t>clearly state the obligations of each actor (customer/supplier)</a:t>
            </a:r>
          </a:p>
        </p:txBody>
      </p:sp>
      <p:pic>
        <p:nvPicPr>
          <p:cNvPr id="6" name="Picture 5" descr="A diagram of customer support&#10;&#10;Description automatically generated">
            <a:extLst>
              <a:ext uri="{FF2B5EF4-FFF2-40B4-BE49-F238E27FC236}">
                <a16:creationId xmlns:a16="http://schemas.microsoft.com/office/drawing/2014/main" id="{8FF24FA6-57FB-A768-30C9-3E5D36EEC96A}"/>
              </a:ext>
            </a:extLst>
          </p:cNvPr>
          <p:cNvPicPr>
            <a:picLocks noChangeAspect="1"/>
          </p:cNvPicPr>
          <p:nvPr/>
        </p:nvPicPr>
        <p:blipFill>
          <a:blip r:embed="rId2"/>
          <a:stretch>
            <a:fillRect/>
          </a:stretch>
        </p:blipFill>
        <p:spPr>
          <a:xfrm>
            <a:off x="7328004" y="2855948"/>
            <a:ext cx="3213339" cy="3140406"/>
          </a:xfrm>
          <a:prstGeom prst="rect">
            <a:avLst/>
          </a:prstGeom>
        </p:spPr>
      </p:pic>
      <p:sp>
        <p:nvSpPr>
          <p:cNvPr id="7" name="TextBox 6">
            <a:extLst>
              <a:ext uri="{FF2B5EF4-FFF2-40B4-BE49-F238E27FC236}">
                <a16:creationId xmlns:a16="http://schemas.microsoft.com/office/drawing/2014/main" id="{DB1C1296-1CED-391D-B8C4-D7E593EFF72E}"/>
              </a:ext>
            </a:extLst>
          </p:cNvPr>
          <p:cNvSpPr txBox="1"/>
          <p:nvPr/>
        </p:nvSpPr>
        <p:spPr>
          <a:xfrm>
            <a:off x="7555355" y="5996354"/>
            <a:ext cx="4023482" cy="2520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ECSS-S-ST-00C Rev.1</a:t>
            </a:r>
          </a:p>
        </p:txBody>
      </p:sp>
      <p:sp>
        <p:nvSpPr>
          <p:cNvPr id="8" name="TextBox 7">
            <a:extLst>
              <a:ext uri="{FF2B5EF4-FFF2-40B4-BE49-F238E27FC236}">
                <a16:creationId xmlns:a16="http://schemas.microsoft.com/office/drawing/2014/main" id="{C7AD2643-DE76-4CD3-016A-4FA55B5F3DFC}"/>
              </a:ext>
            </a:extLst>
          </p:cNvPr>
          <p:cNvSpPr txBox="1"/>
          <p:nvPr/>
        </p:nvSpPr>
        <p:spPr>
          <a:xfrm>
            <a:off x="619432" y="4266054"/>
            <a:ext cx="5161936" cy="17955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Business agreements can come in various types, such as:</a:t>
            </a:r>
          </a:p>
          <a:p>
            <a:pPr marL="171450" indent="-171450">
              <a:buFont typeface="Arial" panose="020B0604020202020204" pitchFamily="34" charset="0"/>
              <a:buChar char="•"/>
            </a:pPr>
            <a:r>
              <a:rPr lang="en-US" dirty="0"/>
              <a:t>Contracts</a:t>
            </a:r>
          </a:p>
          <a:p>
            <a:pPr marL="171450" indent="-171450">
              <a:buFont typeface="Arial" panose="020B0604020202020204" pitchFamily="34" charset="0"/>
              <a:buChar char="•"/>
            </a:pPr>
            <a:r>
              <a:rPr lang="en-US" dirty="0"/>
              <a:t>Memoranda of understanding</a:t>
            </a:r>
          </a:p>
          <a:p>
            <a:pPr marL="171450" indent="-171450">
              <a:buFont typeface="Arial" panose="020B0604020202020204" pitchFamily="34" charset="0"/>
              <a:buChar char="•"/>
            </a:pPr>
            <a:r>
              <a:rPr lang="en-US" dirty="0"/>
              <a:t>Inter-governmental agreements</a:t>
            </a:r>
          </a:p>
          <a:p>
            <a:pPr marL="171450" indent="-171450">
              <a:buFont typeface="Arial" panose="020B0604020202020204" pitchFamily="34" charset="0"/>
              <a:buChar char="•"/>
            </a:pPr>
            <a:r>
              <a:rPr lang="en-US" dirty="0"/>
              <a:t>Inter-agency agreements</a:t>
            </a:r>
          </a:p>
          <a:p>
            <a:pPr marL="171450" indent="-171450">
              <a:buFont typeface="Arial" panose="020B0604020202020204" pitchFamily="34" charset="0"/>
              <a:buChar char="•"/>
            </a:pPr>
            <a:r>
              <a:rPr lang="en-US" dirty="0"/>
              <a:t>Partnerships</a:t>
            </a:r>
          </a:p>
          <a:p>
            <a:pPr marL="171450" indent="-171450">
              <a:buFont typeface="Arial" panose="020B0604020202020204" pitchFamily="34" charset="0"/>
              <a:buChar char="•"/>
            </a:pPr>
            <a:r>
              <a:rPr lang="en-US" dirty="0"/>
              <a:t>Bartering agreements</a:t>
            </a:r>
          </a:p>
          <a:p>
            <a:pPr marL="171450" indent="-171450">
              <a:buFont typeface="Arial" panose="020B0604020202020204" pitchFamily="34" charset="0"/>
              <a:buChar char="•"/>
            </a:pPr>
            <a:r>
              <a:rPr lang="en-US" dirty="0"/>
              <a:t>Purchase orders</a:t>
            </a:r>
          </a:p>
        </p:txBody>
      </p:sp>
      <p:sp>
        <p:nvSpPr>
          <p:cNvPr id="9" name="TextBox 8">
            <a:extLst>
              <a:ext uri="{FF2B5EF4-FFF2-40B4-BE49-F238E27FC236}">
                <a16:creationId xmlns:a16="http://schemas.microsoft.com/office/drawing/2014/main" id="{422AD186-2996-7C11-FE50-35E1E37215CA}"/>
              </a:ext>
            </a:extLst>
          </p:cNvPr>
          <p:cNvSpPr txBox="1"/>
          <p:nvPr/>
        </p:nvSpPr>
        <p:spPr>
          <a:xfrm>
            <a:off x="6420464" y="1800670"/>
            <a:ext cx="5161936" cy="10552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Most space projects comprise a number of hierarchical levels, where:</a:t>
            </a:r>
          </a:p>
          <a:p>
            <a:pPr marL="171450" indent="-171450">
              <a:buFont typeface="Wingdings" panose="05000000000000000000" pitchFamily="2" charset="2"/>
              <a:buChar char="§"/>
            </a:pPr>
            <a:r>
              <a:rPr lang="en-US" dirty="0"/>
              <a:t>The actor at the top level of the hierarchy is the top level customer</a:t>
            </a:r>
          </a:p>
          <a:p>
            <a:pPr marL="171450" indent="-171450">
              <a:buFont typeface="Wingdings" panose="05000000000000000000" pitchFamily="2" charset="2"/>
              <a:buChar char="§"/>
            </a:pPr>
            <a:r>
              <a:rPr lang="en-US" dirty="0"/>
              <a:t>The actors at the intermediate levels of the hierarchy are the both supplier and customer</a:t>
            </a:r>
          </a:p>
          <a:p>
            <a:pPr marL="171450" indent="-171450">
              <a:buFont typeface="Wingdings" panose="05000000000000000000" pitchFamily="2" charset="2"/>
              <a:buChar char="§"/>
            </a:pPr>
            <a:r>
              <a:rPr lang="en-US" dirty="0"/>
              <a:t>The actors at the lowest level of the hierarchy are suppliers only</a:t>
            </a:r>
          </a:p>
        </p:txBody>
      </p:sp>
    </p:spTree>
    <p:extLst>
      <p:ext uri="{BB962C8B-B14F-4D97-AF65-F5344CB8AC3E}">
        <p14:creationId xmlns:p14="http://schemas.microsoft.com/office/powerpoint/2010/main" val="326769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15 Standards</a:t>
            </a:r>
          </a:p>
        </p:txBody>
      </p:sp>
    </p:spTree>
    <p:extLst>
      <p:ext uri="{BB962C8B-B14F-4D97-AF65-F5344CB8AC3E}">
        <p14:creationId xmlns:p14="http://schemas.microsoft.com/office/powerpoint/2010/main" val="1347690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6257-2DC5-8B2B-DC24-D3563DE31CEB}"/>
              </a:ext>
            </a:extLst>
          </p:cNvPr>
          <p:cNvSpPr>
            <a:spLocks noGrp="1"/>
          </p:cNvSpPr>
          <p:nvPr>
            <p:ph type="title"/>
          </p:nvPr>
        </p:nvSpPr>
        <p:spPr/>
        <p:txBody>
          <a:bodyPr/>
          <a:lstStyle/>
          <a:p>
            <a:r>
              <a:rPr lang="en-US" dirty="0"/>
              <a:t>ECSS is the cornerstone of space project procurement in Europe</a:t>
            </a:r>
          </a:p>
        </p:txBody>
      </p:sp>
      <p:pic>
        <p:nvPicPr>
          <p:cNvPr id="4" name="Picture 3" descr="A group of blue and white signs&#10;&#10;Description automatically generated">
            <a:extLst>
              <a:ext uri="{FF2B5EF4-FFF2-40B4-BE49-F238E27FC236}">
                <a16:creationId xmlns:a16="http://schemas.microsoft.com/office/drawing/2014/main" id="{7DE03B28-3154-2D44-7C52-68A43D4B772A}"/>
              </a:ext>
            </a:extLst>
          </p:cNvPr>
          <p:cNvPicPr>
            <a:picLocks noChangeAspect="1"/>
          </p:cNvPicPr>
          <p:nvPr/>
        </p:nvPicPr>
        <p:blipFill>
          <a:blip r:embed="rId3"/>
          <a:stretch>
            <a:fillRect/>
          </a:stretch>
        </p:blipFill>
        <p:spPr>
          <a:xfrm>
            <a:off x="580104" y="1771036"/>
            <a:ext cx="9975805" cy="4178545"/>
          </a:xfrm>
          <a:prstGeom prst="rect">
            <a:avLst/>
          </a:prstGeom>
        </p:spPr>
      </p:pic>
      <p:sp>
        <p:nvSpPr>
          <p:cNvPr id="11" name="TextBox 10">
            <a:extLst>
              <a:ext uri="{FF2B5EF4-FFF2-40B4-BE49-F238E27FC236}">
                <a16:creationId xmlns:a16="http://schemas.microsoft.com/office/drawing/2014/main" id="{AFC07330-34D3-D4C3-6D82-2C941B1B6685}"/>
              </a:ext>
            </a:extLst>
          </p:cNvPr>
          <p:cNvSpPr txBox="1"/>
          <p:nvPr/>
        </p:nvSpPr>
        <p:spPr>
          <a:xfrm>
            <a:off x="7555355" y="5996354"/>
            <a:ext cx="4023482" cy="2520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ESA materials (ESA Copyright)</a:t>
            </a:r>
          </a:p>
        </p:txBody>
      </p:sp>
    </p:spTree>
    <p:extLst>
      <p:ext uri="{BB962C8B-B14F-4D97-AF65-F5344CB8AC3E}">
        <p14:creationId xmlns:p14="http://schemas.microsoft.com/office/powerpoint/2010/main" val="332314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3DBB-B75A-C81F-7736-10D36AC86172}"/>
              </a:ext>
            </a:extLst>
          </p:cNvPr>
          <p:cNvSpPr>
            <a:spLocks noGrp="1"/>
          </p:cNvSpPr>
          <p:nvPr>
            <p:ph type="title"/>
          </p:nvPr>
        </p:nvSpPr>
        <p:spPr/>
        <p:txBody>
          <a:bodyPr/>
          <a:lstStyle/>
          <a:p>
            <a:r>
              <a:rPr lang="en-US" dirty="0"/>
              <a:t>The process of adapting the requirements to the project specificities is called tailoring</a:t>
            </a:r>
          </a:p>
        </p:txBody>
      </p:sp>
      <p:sp>
        <p:nvSpPr>
          <p:cNvPr id="6" name="TextBox 5">
            <a:extLst>
              <a:ext uri="{FF2B5EF4-FFF2-40B4-BE49-F238E27FC236}">
                <a16:creationId xmlns:a16="http://schemas.microsoft.com/office/drawing/2014/main" id="{6C429F11-42E0-A6B7-C691-61738E08282C}"/>
              </a:ext>
            </a:extLst>
          </p:cNvPr>
          <p:cNvSpPr txBox="1"/>
          <p:nvPr/>
        </p:nvSpPr>
        <p:spPr>
          <a:xfrm>
            <a:off x="619432" y="1800533"/>
            <a:ext cx="10962968" cy="397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tailoring process of ECSS requirements for a given project / mission consist of the preparatory and the actual tailoring activities in the following 7 steps:</a:t>
            </a:r>
          </a:p>
        </p:txBody>
      </p:sp>
      <p:grpSp>
        <p:nvGrpSpPr>
          <p:cNvPr id="31" name="Group 30">
            <a:extLst>
              <a:ext uri="{FF2B5EF4-FFF2-40B4-BE49-F238E27FC236}">
                <a16:creationId xmlns:a16="http://schemas.microsoft.com/office/drawing/2014/main" id="{40189D4B-2F14-84AE-F3E8-F3FC61521E2C}"/>
              </a:ext>
            </a:extLst>
          </p:cNvPr>
          <p:cNvGrpSpPr/>
          <p:nvPr/>
        </p:nvGrpSpPr>
        <p:grpSpPr>
          <a:xfrm>
            <a:off x="619433" y="2278429"/>
            <a:ext cx="3305454" cy="1330282"/>
            <a:chOff x="619433" y="2278429"/>
            <a:chExt cx="3305454" cy="1330282"/>
          </a:xfrm>
        </p:grpSpPr>
        <p:sp>
          <p:nvSpPr>
            <p:cNvPr id="7" name="TextBox 6">
              <a:extLst>
                <a:ext uri="{FF2B5EF4-FFF2-40B4-BE49-F238E27FC236}">
                  <a16:creationId xmlns:a16="http://schemas.microsoft.com/office/drawing/2014/main" id="{B63D9CC0-CC97-BE82-5C3C-96CDDD2D39F5}"/>
                </a:ext>
              </a:extLst>
            </p:cNvPr>
            <p:cNvSpPr txBox="1"/>
            <p:nvPr/>
          </p:nvSpPr>
          <p:spPr>
            <a:xfrm>
              <a:off x="619433" y="2278429"/>
              <a:ext cx="3305454" cy="397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Preparatory activities:</a:t>
              </a:r>
            </a:p>
          </p:txBody>
        </p:sp>
        <p:grpSp>
          <p:nvGrpSpPr>
            <p:cNvPr id="11" name="Group 10">
              <a:extLst>
                <a:ext uri="{FF2B5EF4-FFF2-40B4-BE49-F238E27FC236}">
                  <a16:creationId xmlns:a16="http://schemas.microsoft.com/office/drawing/2014/main" id="{46D54EBA-2CD9-B3D1-41C1-830504676B01}"/>
                </a:ext>
              </a:extLst>
            </p:cNvPr>
            <p:cNvGrpSpPr/>
            <p:nvPr/>
          </p:nvGrpSpPr>
          <p:grpSpPr>
            <a:xfrm>
              <a:off x="975361" y="2749120"/>
              <a:ext cx="2949526" cy="365760"/>
              <a:chOff x="975360" y="2986512"/>
              <a:chExt cx="2949526" cy="365760"/>
            </a:xfrm>
          </p:grpSpPr>
          <p:sp>
            <p:nvSpPr>
              <p:cNvPr id="9" name="TextBox 8">
                <a:extLst>
                  <a:ext uri="{FF2B5EF4-FFF2-40B4-BE49-F238E27FC236}">
                    <a16:creationId xmlns:a16="http://schemas.microsoft.com/office/drawing/2014/main" id="{C7A3A75A-0E98-8B66-D779-81A307ECDA45}"/>
                  </a:ext>
                </a:extLst>
              </p:cNvPr>
              <p:cNvSpPr txBox="1"/>
              <p:nvPr/>
            </p:nvSpPr>
            <p:spPr>
              <a:xfrm>
                <a:off x="1547446" y="2986512"/>
                <a:ext cx="23774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Identification of project characteristics</a:t>
                </a:r>
              </a:p>
              <a:p>
                <a:endParaRPr lang="en-US" dirty="0"/>
              </a:p>
            </p:txBody>
          </p:sp>
          <p:sp>
            <p:nvSpPr>
              <p:cNvPr id="10" name="Oval 9">
                <a:extLst>
                  <a:ext uri="{FF2B5EF4-FFF2-40B4-BE49-F238E27FC236}">
                    <a16:creationId xmlns:a16="http://schemas.microsoft.com/office/drawing/2014/main" id="{D5586AB8-355B-FEB0-16DC-D3F218A4DD96}"/>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grpSp>
        <p:grpSp>
          <p:nvGrpSpPr>
            <p:cNvPr id="12" name="Group 11">
              <a:extLst>
                <a:ext uri="{FF2B5EF4-FFF2-40B4-BE49-F238E27FC236}">
                  <a16:creationId xmlns:a16="http://schemas.microsoft.com/office/drawing/2014/main" id="{D98A8C47-D824-C12A-2CB7-CDC1E8CE0725}"/>
                </a:ext>
              </a:extLst>
            </p:cNvPr>
            <p:cNvGrpSpPr/>
            <p:nvPr/>
          </p:nvGrpSpPr>
          <p:grpSpPr>
            <a:xfrm>
              <a:off x="975361" y="3242951"/>
              <a:ext cx="2949526" cy="365760"/>
              <a:chOff x="975360" y="2986512"/>
              <a:chExt cx="2949526" cy="365760"/>
            </a:xfrm>
          </p:grpSpPr>
          <p:sp>
            <p:nvSpPr>
              <p:cNvPr id="13" name="TextBox 12">
                <a:extLst>
                  <a:ext uri="{FF2B5EF4-FFF2-40B4-BE49-F238E27FC236}">
                    <a16:creationId xmlns:a16="http://schemas.microsoft.com/office/drawing/2014/main" id="{CD7A114D-8E96-5292-0C2F-EEEC6D89F090}"/>
                  </a:ext>
                </a:extLst>
              </p:cNvPr>
              <p:cNvSpPr txBox="1"/>
              <p:nvPr/>
            </p:nvSpPr>
            <p:spPr>
              <a:xfrm>
                <a:off x="1547446" y="2986512"/>
                <a:ext cx="23774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Analysis of project characteristics and identification of risks</a:t>
                </a:r>
              </a:p>
              <a:p>
                <a:endParaRPr lang="en-US" dirty="0"/>
              </a:p>
            </p:txBody>
          </p:sp>
          <p:sp>
            <p:nvSpPr>
              <p:cNvPr id="14" name="Oval 13">
                <a:extLst>
                  <a:ext uri="{FF2B5EF4-FFF2-40B4-BE49-F238E27FC236}">
                    <a16:creationId xmlns:a16="http://schemas.microsoft.com/office/drawing/2014/main" id="{0BB81614-3A9D-8735-B230-78C4BFAAEFA4}"/>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grpSp>
      </p:grpSp>
      <p:grpSp>
        <p:nvGrpSpPr>
          <p:cNvPr id="54" name="Group 53">
            <a:extLst>
              <a:ext uri="{FF2B5EF4-FFF2-40B4-BE49-F238E27FC236}">
                <a16:creationId xmlns:a16="http://schemas.microsoft.com/office/drawing/2014/main" id="{F054A2D4-CD07-DD83-C249-1FF5F53DC0E0}"/>
              </a:ext>
            </a:extLst>
          </p:cNvPr>
          <p:cNvGrpSpPr/>
          <p:nvPr/>
        </p:nvGrpSpPr>
        <p:grpSpPr>
          <a:xfrm>
            <a:off x="4443273" y="2278429"/>
            <a:ext cx="3305454" cy="1330282"/>
            <a:chOff x="4443273" y="2278429"/>
            <a:chExt cx="3305454" cy="1330282"/>
          </a:xfrm>
        </p:grpSpPr>
        <p:sp>
          <p:nvSpPr>
            <p:cNvPr id="8" name="TextBox 7">
              <a:extLst>
                <a:ext uri="{FF2B5EF4-FFF2-40B4-BE49-F238E27FC236}">
                  <a16:creationId xmlns:a16="http://schemas.microsoft.com/office/drawing/2014/main" id="{917D06E1-EEAD-AE7F-2A0F-31FFD0EDC53E}"/>
                </a:ext>
              </a:extLst>
            </p:cNvPr>
            <p:cNvSpPr txBox="1"/>
            <p:nvPr/>
          </p:nvSpPr>
          <p:spPr>
            <a:xfrm>
              <a:off x="4443273" y="2278429"/>
              <a:ext cx="3305453" cy="342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Core tailoring activities</a:t>
              </a:r>
            </a:p>
          </p:txBody>
        </p:sp>
        <p:grpSp>
          <p:nvGrpSpPr>
            <p:cNvPr id="15" name="Group 14">
              <a:extLst>
                <a:ext uri="{FF2B5EF4-FFF2-40B4-BE49-F238E27FC236}">
                  <a16:creationId xmlns:a16="http://schemas.microsoft.com/office/drawing/2014/main" id="{FE67745A-AABE-7A7C-FC75-26FD2FADD915}"/>
                </a:ext>
              </a:extLst>
            </p:cNvPr>
            <p:cNvGrpSpPr/>
            <p:nvPr/>
          </p:nvGrpSpPr>
          <p:grpSpPr>
            <a:xfrm>
              <a:off x="4799201" y="2749120"/>
              <a:ext cx="2949525" cy="365760"/>
              <a:chOff x="975360" y="2986512"/>
              <a:chExt cx="2949525" cy="365760"/>
            </a:xfrm>
          </p:grpSpPr>
          <p:sp>
            <p:nvSpPr>
              <p:cNvPr id="16" name="TextBox 15">
                <a:extLst>
                  <a:ext uri="{FF2B5EF4-FFF2-40B4-BE49-F238E27FC236}">
                    <a16:creationId xmlns:a16="http://schemas.microsoft.com/office/drawing/2014/main" id="{C06D3D97-E007-EC2B-21A3-E5A9A0CB1B23}"/>
                  </a:ext>
                </a:extLst>
              </p:cNvPr>
              <p:cNvSpPr txBox="1"/>
              <p:nvPr/>
            </p:nvSpPr>
            <p:spPr>
              <a:xfrm>
                <a:off x="1547445" y="2986512"/>
                <a:ext cx="23774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Selection of applicable ECSS Standards</a:t>
                </a:r>
              </a:p>
              <a:p>
                <a:endParaRPr lang="en-US" dirty="0"/>
              </a:p>
            </p:txBody>
          </p:sp>
          <p:sp>
            <p:nvSpPr>
              <p:cNvPr id="17" name="Oval 16">
                <a:extLst>
                  <a:ext uri="{FF2B5EF4-FFF2-40B4-BE49-F238E27FC236}">
                    <a16:creationId xmlns:a16="http://schemas.microsoft.com/office/drawing/2014/main" id="{118A7F2C-6F31-4E3C-E727-BEA1F7F95B16}"/>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grpSp>
        <p:grpSp>
          <p:nvGrpSpPr>
            <p:cNvPr id="18" name="Group 17">
              <a:extLst>
                <a:ext uri="{FF2B5EF4-FFF2-40B4-BE49-F238E27FC236}">
                  <a16:creationId xmlns:a16="http://schemas.microsoft.com/office/drawing/2014/main" id="{1A03EDD8-6661-4539-A0B2-AF3AA6A5AC81}"/>
                </a:ext>
              </a:extLst>
            </p:cNvPr>
            <p:cNvGrpSpPr/>
            <p:nvPr/>
          </p:nvGrpSpPr>
          <p:grpSpPr>
            <a:xfrm>
              <a:off x="4799201" y="3242951"/>
              <a:ext cx="2949526" cy="365760"/>
              <a:chOff x="975360" y="2986512"/>
              <a:chExt cx="2949526" cy="365760"/>
            </a:xfrm>
          </p:grpSpPr>
          <p:sp>
            <p:nvSpPr>
              <p:cNvPr id="19" name="TextBox 18">
                <a:extLst>
                  <a:ext uri="{FF2B5EF4-FFF2-40B4-BE49-F238E27FC236}">
                    <a16:creationId xmlns:a16="http://schemas.microsoft.com/office/drawing/2014/main" id="{3C080C91-73B6-7B6E-BE72-290124906AF3}"/>
                  </a:ext>
                </a:extLst>
              </p:cNvPr>
              <p:cNvSpPr txBox="1"/>
              <p:nvPr/>
            </p:nvSpPr>
            <p:spPr>
              <a:xfrm>
                <a:off x="1547446" y="2986512"/>
                <a:ext cx="2377440"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Selection of requirements from applicable standards</a:t>
                </a:r>
              </a:p>
              <a:p>
                <a:endParaRPr lang="en-US" dirty="0"/>
              </a:p>
            </p:txBody>
          </p:sp>
          <p:sp>
            <p:nvSpPr>
              <p:cNvPr id="20" name="Oval 19">
                <a:extLst>
                  <a:ext uri="{FF2B5EF4-FFF2-40B4-BE49-F238E27FC236}">
                    <a16:creationId xmlns:a16="http://schemas.microsoft.com/office/drawing/2014/main" id="{A3BBD042-9610-4995-CAD3-AFA3D5D881BA}"/>
                  </a:ext>
                </a:extLst>
              </p:cNvPr>
              <p:cNvSpPr/>
              <p:nvPr/>
            </p:nvSpPr>
            <p:spPr>
              <a:xfrm>
                <a:off x="975360" y="298651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grpSp>
      </p:grpSp>
      <p:grpSp>
        <p:nvGrpSpPr>
          <p:cNvPr id="53" name="Group 52">
            <a:extLst>
              <a:ext uri="{FF2B5EF4-FFF2-40B4-BE49-F238E27FC236}">
                <a16:creationId xmlns:a16="http://schemas.microsoft.com/office/drawing/2014/main" id="{808F26FD-73F3-38CB-A224-99E4346CF552}"/>
              </a:ext>
            </a:extLst>
          </p:cNvPr>
          <p:cNvGrpSpPr/>
          <p:nvPr/>
        </p:nvGrpSpPr>
        <p:grpSpPr>
          <a:xfrm>
            <a:off x="8267113" y="2278429"/>
            <a:ext cx="3305454" cy="1824114"/>
            <a:chOff x="8267113" y="2278429"/>
            <a:chExt cx="3305454" cy="1824114"/>
          </a:xfrm>
        </p:grpSpPr>
        <p:sp>
          <p:nvSpPr>
            <p:cNvPr id="33" name="TextBox 32">
              <a:extLst>
                <a:ext uri="{FF2B5EF4-FFF2-40B4-BE49-F238E27FC236}">
                  <a16:creationId xmlns:a16="http://schemas.microsoft.com/office/drawing/2014/main" id="{43B76C42-9217-43D8-2FFE-122F19098B4B}"/>
                </a:ext>
              </a:extLst>
            </p:cNvPr>
            <p:cNvSpPr txBox="1"/>
            <p:nvPr/>
          </p:nvSpPr>
          <p:spPr>
            <a:xfrm>
              <a:off x="8267113" y="2278429"/>
              <a:ext cx="3305453" cy="3426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Core tailoring activities</a:t>
              </a:r>
            </a:p>
          </p:txBody>
        </p:sp>
        <p:grpSp>
          <p:nvGrpSpPr>
            <p:cNvPr id="52" name="Group 51">
              <a:extLst>
                <a:ext uri="{FF2B5EF4-FFF2-40B4-BE49-F238E27FC236}">
                  <a16:creationId xmlns:a16="http://schemas.microsoft.com/office/drawing/2014/main" id="{74E28EC1-B00D-6E6B-7DD8-7B30EAE8D4F8}"/>
                </a:ext>
              </a:extLst>
            </p:cNvPr>
            <p:cNvGrpSpPr/>
            <p:nvPr/>
          </p:nvGrpSpPr>
          <p:grpSpPr>
            <a:xfrm>
              <a:off x="8623041" y="2749120"/>
              <a:ext cx="2949526" cy="1353423"/>
              <a:chOff x="8623041" y="3736782"/>
              <a:chExt cx="2949526" cy="1353423"/>
            </a:xfrm>
          </p:grpSpPr>
          <p:grpSp>
            <p:nvGrpSpPr>
              <p:cNvPr id="50" name="Group 49">
                <a:extLst>
                  <a:ext uri="{FF2B5EF4-FFF2-40B4-BE49-F238E27FC236}">
                    <a16:creationId xmlns:a16="http://schemas.microsoft.com/office/drawing/2014/main" id="{EC819D5E-DAAE-6D5B-034C-8A1AD83E165F}"/>
                  </a:ext>
                </a:extLst>
              </p:cNvPr>
              <p:cNvGrpSpPr/>
              <p:nvPr/>
            </p:nvGrpSpPr>
            <p:grpSpPr>
              <a:xfrm>
                <a:off x="8623041" y="3736782"/>
                <a:ext cx="2949526" cy="365760"/>
                <a:chOff x="8623041" y="3736782"/>
                <a:chExt cx="2949526" cy="365760"/>
              </a:xfrm>
            </p:grpSpPr>
            <p:sp>
              <p:nvSpPr>
                <p:cNvPr id="43" name="TextBox 42">
                  <a:extLst>
                    <a:ext uri="{FF2B5EF4-FFF2-40B4-BE49-F238E27FC236}">
                      <a16:creationId xmlns:a16="http://schemas.microsoft.com/office/drawing/2014/main" id="{A2689C0D-7409-EC3D-7AB5-6F3E1444C77C}"/>
                    </a:ext>
                  </a:extLst>
                </p:cNvPr>
                <p:cNvSpPr txBox="1"/>
                <p:nvPr/>
              </p:nvSpPr>
              <p:spPr>
                <a:xfrm>
                  <a:off x="9195126" y="3736782"/>
                  <a:ext cx="2377441"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Completion of requirements</a:t>
                  </a:r>
                </a:p>
                <a:p>
                  <a:endParaRPr lang="en-US" dirty="0"/>
                </a:p>
              </p:txBody>
            </p:sp>
            <p:sp>
              <p:nvSpPr>
                <p:cNvPr id="44" name="Oval 43">
                  <a:extLst>
                    <a:ext uri="{FF2B5EF4-FFF2-40B4-BE49-F238E27FC236}">
                      <a16:creationId xmlns:a16="http://schemas.microsoft.com/office/drawing/2014/main" id="{1B7EADC3-E641-0921-EDBC-FB250F45ED39}"/>
                    </a:ext>
                  </a:extLst>
                </p:cNvPr>
                <p:cNvSpPr/>
                <p:nvPr/>
              </p:nvSpPr>
              <p:spPr>
                <a:xfrm>
                  <a:off x="8623041" y="3736782"/>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grpSp>
          <p:grpSp>
            <p:nvGrpSpPr>
              <p:cNvPr id="51" name="Group 50">
                <a:extLst>
                  <a:ext uri="{FF2B5EF4-FFF2-40B4-BE49-F238E27FC236}">
                    <a16:creationId xmlns:a16="http://schemas.microsoft.com/office/drawing/2014/main" id="{48C2B68D-7C2F-8DD4-2FE6-85052534D143}"/>
                  </a:ext>
                </a:extLst>
              </p:cNvPr>
              <p:cNvGrpSpPr/>
              <p:nvPr/>
            </p:nvGrpSpPr>
            <p:grpSpPr>
              <a:xfrm>
                <a:off x="8623041" y="4230613"/>
                <a:ext cx="2949526" cy="365760"/>
                <a:chOff x="8623041" y="4230613"/>
                <a:chExt cx="2949526" cy="365760"/>
              </a:xfrm>
            </p:grpSpPr>
            <p:sp>
              <p:nvSpPr>
                <p:cNvPr id="41" name="TextBox 40">
                  <a:extLst>
                    <a:ext uri="{FF2B5EF4-FFF2-40B4-BE49-F238E27FC236}">
                      <a16:creationId xmlns:a16="http://schemas.microsoft.com/office/drawing/2014/main" id="{797796EB-9CE6-B42C-E62A-7937BC6563E7}"/>
                    </a:ext>
                  </a:extLst>
                </p:cNvPr>
                <p:cNvSpPr txBox="1"/>
                <p:nvPr/>
              </p:nvSpPr>
              <p:spPr>
                <a:xfrm>
                  <a:off x="9195126" y="4230613"/>
                  <a:ext cx="2377441"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Harmonization of requirements</a:t>
                  </a:r>
                </a:p>
                <a:p>
                  <a:endParaRPr lang="en-US" dirty="0"/>
                </a:p>
              </p:txBody>
            </p:sp>
            <p:sp>
              <p:nvSpPr>
                <p:cNvPr id="42" name="Oval 41">
                  <a:extLst>
                    <a:ext uri="{FF2B5EF4-FFF2-40B4-BE49-F238E27FC236}">
                      <a16:creationId xmlns:a16="http://schemas.microsoft.com/office/drawing/2014/main" id="{A0AEF107-CBB9-00D6-91FC-32A7B9BDB91F}"/>
                    </a:ext>
                  </a:extLst>
                </p:cNvPr>
                <p:cNvSpPr/>
                <p:nvPr/>
              </p:nvSpPr>
              <p:spPr>
                <a:xfrm>
                  <a:off x="8623041" y="4230613"/>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grpSp>
          <p:grpSp>
            <p:nvGrpSpPr>
              <p:cNvPr id="49" name="Group 48">
                <a:extLst>
                  <a:ext uri="{FF2B5EF4-FFF2-40B4-BE49-F238E27FC236}">
                    <a16:creationId xmlns:a16="http://schemas.microsoft.com/office/drawing/2014/main" id="{ECB16839-C2CC-EA47-B2EE-9618B042BB4C}"/>
                  </a:ext>
                </a:extLst>
              </p:cNvPr>
              <p:cNvGrpSpPr/>
              <p:nvPr/>
            </p:nvGrpSpPr>
            <p:grpSpPr>
              <a:xfrm>
                <a:off x="8623041" y="4724445"/>
                <a:ext cx="2949526" cy="365760"/>
                <a:chOff x="8623041" y="4724445"/>
                <a:chExt cx="2949526" cy="365760"/>
              </a:xfrm>
            </p:grpSpPr>
            <p:sp>
              <p:nvSpPr>
                <p:cNvPr id="39" name="TextBox 38">
                  <a:extLst>
                    <a:ext uri="{FF2B5EF4-FFF2-40B4-BE49-F238E27FC236}">
                      <a16:creationId xmlns:a16="http://schemas.microsoft.com/office/drawing/2014/main" id="{E1E39AF5-FE1F-82B9-5B18-FFC9FE9119A0}"/>
                    </a:ext>
                  </a:extLst>
                </p:cNvPr>
                <p:cNvSpPr txBox="1"/>
                <p:nvPr/>
              </p:nvSpPr>
              <p:spPr>
                <a:xfrm>
                  <a:off x="9195126" y="4724445"/>
                  <a:ext cx="2377441" cy="365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Documenting of requirements applicability</a:t>
                  </a:r>
                </a:p>
                <a:p>
                  <a:endParaRPr lang="en-US" dirty="0"/>
                </a:p>
              </p:txBody>
            </p:sp>
            <p:sp>
              <p:nvSpPr>
                <p:cNvPr id="40" name="Oval 39">
                  <a:extLst>
                    <a:ext uri="{FF2B5EF4-FFF2-40B4-BE49-F238E27FC236}">
                      <a16:creationId xmlns:a16="http://schemas.microsoft.com/office/drawing/2014/main" id="{8987579A-A188-7CB9-4406-6763C35097E2}"/>
                    </a:ext>
                  </a:extLst>
                </p:cNvPr>
                <p:cNvSpPr/>
                <p:nvPr/>
              </p:nvSpPr>
              <p:spPr>
                <a:xfrm>
                  <a:off x="8623041" y="4724445"/>
                  <a:ext cx="365760" cy="365760"/>
                </a:xfrm>
                <a:prstGeom prst="ellipse">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grpSp>
        </p:grpSp>
      </p:grpSp>
      <p:sp>
        <p:nvSpPr>
          <p:cNvPr id="55" name="TextBox 54">
            <a:extLst>
              <a:ext uri="{FF2B5EF4-FFF2-40B4-BE49-F238E27FC236}">
                <a16:creationId xmlns:a16="http://schemas.microsoft.com/office/drawing/2014/main" id="{EB87F46C-30E3-7BDF-778E-385E0CF83C79}"/>
              </a:ext>
            </a:extLst>
          </p:cNvPr>
          <p:cNvSpPr txBox="1"/>
          <p:nvPr/>
        </p:nvSpPr>
        <p:spPr>
          <a:xfrm>
            <a:off x="619432" y="4730112"/>
            <a:ext cx="5476568" cy="397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tailoring process is described in detail in ECSS-S-ST-00-02</a:t>
            </a:r>
          </a:p>
        </p:txBody>
      </p:sp>
    </p:spTree>
    <p:extLst>
      <p:ext uri="{BB962C8B-B14F-4D97-AF65-F5344CB8AC3E}">
        <p14:creationId xmlns:p14="http://schemas.microsoft.com/office/powerpoint/2010/main" val="3613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0A7E5-698D-7557-196E-1C28B466E5A6}"/>
              </a:ext>
            </a:extLst>
          </p:cNvPr>
          <p:cNvSpPr>
            <a:spLocks noGrp="1"/>
          </p:cNvSpPr>
          <p:nvPr>
            <p:ph type="title"/>
          </p:nvPr>
        </p:nvSpPr>
        <p:spPr/>
        <p:txBody>
          <a:bodyPr/>
          <a:lstStyle/>
          <a:p>
            <a:r>
              <a:rPr lang="en-US"/>
              <a:t>7-step </a:t>
            </a:r>
            <a:r>
              <a:rPr lang="en-US" dirty="0"/>
              <a:t>tailoring process at the top level of the customer/supplier chain </a:t>
            </a:r>
          </a:p>
        </p:txBody>
      </p:sp>
      <p:pic>
        <p:nvPicPr>
          <p:cNvPr id="4" name="Picture 3" descr="A diagram of a company&#10;&#10;Description automatically generated">
            <a:extLst>
              <a:ext uri="{FF2B5EF4-FFF2-40B4-BE49-F238E27FC236}">
                <a16:creationId xmlns:a16="http://schemas.microsoft.com/office/drawing/2014/main" id="{69F92C9A-5896-CE48-E0A2-19EEC169A0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2762" y="1613997"/>
            <a:ext cx="9709638" cy="4634403"/>
          </a:xfrm>
          <a:prstGeom prst="rect">
            <a:avLst/>
          </a:prstGeom>
        </p:spPr>
      </p:pic>
      <p:sp>
        <p:nvSpPr>
          <p:cNvPr id="5" name="TextBox 4">
            <a:extLst>
              <a:ext uri="{FF2B5EF4-FFF2-40B4-BE49-F238E27FC236}">
                <a16:creationId xmlns:a16="http://schemas.microsoft.com/office/drawing/2014/main" id="{B618757B-ADD0-F0AC-ADBE-1435F62CD399}"/>
              </a:ext>
            </a:extLst>
          </p:cNvPr>
          <p:cNvSpPr txBox="1"/>
          <p:nvPr/>
        </p:nvSpPr>
        <p:spPr>
          <a:xfrm>
            <a:off x="0" y="6032090"/>
            <a:ext cx="2257856" cy="2163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ECSS-S-ST-00-02C Draft 1</a:t>
            </a:r>
          </a:p>
        </p:txBody>
      </p:sp>
    </p:spTree>
    <p:extLst>
      <p:ext uri="{BB962C8B-B14F-4D97-AF65-F5344CB8AC3E}">
        <p14:creationId xmlns:p14="http://schemas.microsoft.com/office/powerpoint/2010/main" val="273311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A6F73-1341-2A87-F6A2-D875466988E8}"/>
              </a:ext>
            </a:extLst>
          </p:cNvPr>
          <p:cNvSpPr>
            <a:spLocks noGrp="1"/>
          </p:cNvSpPr>
          <p:nvPr>
            <p:ph type="title"/>
          </p:nvPr>
        </p:nvSpPr>
        <p:spPr/>
        <p:txBody>
          <a:bodyPr>
            <a:normAutofit fontScale="90000"/>
          </a:bodyPr>
          <a:lstStyle/>
          <a:p>
            <a:r>
              <a:rPr lang="en-US" dirty="0"/>
              <a:t>ECSS-E-ST-40C Space engineering </a:t>
            </a:r>
            <a:br>
              <a:rPr lang="en-US" dirty="0"/>
            </a:br>
            <a:r>
              <a:rPr lang="en-US" dirty="0"/>
              <a:t>Software</a:t>
            </a:r>
          </a:p>
        </p:txBody>
      </p:sp>
    </p:spTree>
    <p:extLst>
      <p:ext uri="{BB962C8B-B14F-4D97-AF65-F5344CB8AC3E}">
        <p14:creationId xmlns:p14="http://schemas.microsoft.com/office/powerpoint/2010/main" val="295378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5B74-45DE-B869-1C2C-0F54129C7EBE}"/>
              </a:ext>
            </a:extLst>
          </p:cNvPr>
          <p:cNvSpPr>
            <a:spLocks noGrp="1"/>
          </p:cNvSpPr>
          <p:nvPr>
            <p:ph type="title"/>
          </p:nvPr>
        </p:nvSpPr>
        <p:spPr/>
        <p:txBody>
          <a:bodyPr/>
          <a:lstStyle/>
          <a:p>
            <a:r>
              <a:rPr lang="en-US" dirty="0"/>
              <a:t>This Standard defines the principles and requirements applicable to space software engineering</a:t>
            </a:r>
          </a:p>
        </p:txBody>
      </p:sp>
      <p:sp>
        <p:nvSpPr>
          <p:cNvPr id="3" name="TextBox 2">
            <a:extLst>
              <a:ext uri="{FF2B5EF4-FFF2-40B4-BE49-F238E27FC236}">
                <a16:creationId xmlns:a16="http://schemas.microsoft.com/office/drawing/2014/main" id="{D9B608E3-ADE1-F985-E89D-6B5B2EC5E796}"/>
              </a:ext>
            </a:extLst>
          </p:cNvPr>
          <p:cNvSpPr txBox="1"/>
          <p:nvPr/>
        </p:nvSpPr>
        <p:spPr>
          <a:xfrm>
            <a:off x="619432" y="1800532"/>
            <a:ext cx="3917399" cy="4447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This software engineering Standard concerns the “</a:t>
            </a:r>
            <a:r>
              <a:rPr lang="en-US" b="1" dirty="0"/>
              <a:t>product software</a:t>
            </a:r>
            <a:r>
              <a:rPr lang="en-US" dirty="0"/>
              <a:t>”, i.e. software that is part of a space system product tree and developed as part of a space project.</a:t>
            </a:r>
          </a:p>
          <a:p>
            <a:r>
              <a:rPr lang="en-US" dirty="0"/>
              <a:t>This Standard </a:t>
            </a:r>
            <a:r>
              <a:rPr lang="en-US" b="1" dirty="0"/>
              <a:t>is applicable</a:t>
            </a:r>
            <a:r>
              <a:rPr lang="en-US" dirty="0"/>
              <a:t>, to the extent defined by the tailoring process, </a:t>
            </a:r>
            <a:r>
              <a:rPr lang="en-US" b="1" dirty="0"/>
              <a:t>to all the elements of a space system</a:t>
            </a:r>
            <a:r>
              <a:rPr lang="en-US" dirty="0"/>
              <a:t>, including the space segment, the launch service segment and the ground segment.</a:t>
            </a:r>
          </a:p>
          <a:p>
            <a:r>
              <a:rPr lang="en-US" dirty="0"/>
              <a:t>This Standard </a:t>
            </a:r>
            <a:r>
              <a:rPr lang="en-US" b="1" dirty="0"/>
              <a:t>covers all aspects of space software engineering including requirements definition, design, production, verification and validation, transfer, operations and maintenance</a:t>
            </a:r>
            <a:r>
              <a:rPr lang="en-US" dirty="0"/>
              <a:t>.</a:t>
            </a:r>
          </a:p>
          <a:p>
            <a:r>
              <a:rPr lang="en-US" dirty="0"/>
              <a:t>It defines the scope of the space software engineering processes and its</a:t>
            </a:r>
          </a:p>
          <a:p>
            <a:r>
              <a:rPr lang="en-US" dirty="0"/>
              <a:t>interfaces with management and product assurance, which are addressed in the Management (–M) and Product assurance (–Q) branches of the ECSS System, and explains how they apply in the software engineering processes.</a:t>
            </a:r>
          </a:p>
        </p:txBody>
      </p:sp>
      <p:pic>
        <p:nvPicPr>
          <p:cNvPr id="5" name="Picture 4" descr="A screenshot of a computer screen&#10;&#10;Description automatically generated">
            <a:extLst>
              <a:ext uri="{FF2B5EF4-FFF2-40B4-BE49-F238E27FC236}">
                <a16:creationId xmlns:a16="http://schemas.microsoft.com/office/drawing/2014/main" id="{9601955B-256C-2E52-F327-0FE449D174FA}"/>
              </a:ext>
            </a:extLst>
          </p:cNvPr>
          <p:cNvPicPr>
            <a:picLocks noChangeAspect="1"/>
          </p:cNvPicPr>
          <p:nvPr/>
        </p:nvPicPr>
        <p:blipFill>
          <a:blip r:embed="rId2"/>
          <a:stretch>
            <a:fillRect/>
          </a:stretch>
        </p:blipFill>
        <p:spPr>
          <a:xfrm>
            <a:off x="6096001" y="2180038"/>
            <a:ext cx="5257800" cy="3946818"/>
          </a:xfrm>
          <a:prstGeom prst="rect">
            <a:avLst/>
          </a:prstGeom>
        </p:spPr>
      </p:pic>
      <p:sp>
        <p:nvSpPr>
          <p:cNvPr id="6" name="TextBox 5">
            <a:extLst>
              <a:ext uri="{FF2B5EF4-FFF2-40B4-BE49-F238E27FC236}">
                <a16:creationId xmlns:a16="http://schemas.microsoft.com/office/drawing/2014/main" id="{85AA6103-D9D3-47BB-2054-5138E490F720}"/>
              </a:ext>
            </a:extLst>
          </p:cNvPr>
          <p:cNvSpPr txBox="1"/>
          <p:nvPr/>
        </p:nvSpPr>
        <p:spPr>
          <a:xfrm>
            <a:off x="6096001" y="1800533"/>
            <a:ext cx="5476567" cy="379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Software related processes in ECSS Standards</a:t>
            </a:r>
          </a:p>
        </p:txBody>
      </p:sp>
      <p:sp>
        <p:nvSpPr>
          <p:cNvPr id="7" name="TextBox 6">
            <a:extLst>
              <a:ext uri="{FF2B5EF4-FFF2-40B4-BE49-F238E27FC236}">
                <a16:creationId xmlns:a16="http://schemas.microsoft.com/office/drawing/2014/main" id="{909F848E-0117-9DFB-830A-9E174C1E13EA}"/>
              </a:ext>
            </a:extLst>
          </p:cNvPr>
          <p:cNvSpPr txBox="1"/>
          <p:nvPr/>
        </p:nvSpPr>
        <p:spPr>
          <a:xfrm>
            <a:off x="9486900" y="6257191"/>
            <a:ext cx="2085668" cy="379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ECSS-E-ST-40C</a:t>
            </a:r>
          </a:p>
        </p:txBody>
      </p:sp>
    </p:spTree>
    <p:extLst>
      <p:ext uri="{BB962C8B-B14F-4D97-AF65-F5344CB8AC3E}">
        <p14:creationId xmlns:p14="http://schemas.microsoft.com/office/powerpoint/2010/main" val="159000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0DC8-E276-C5CC-C4EE-503DD0B19967}"/>
              </a:ext>
            </a:extLst>
          </p:cNvPr>
          <p:cNvSpPr>
            <a:spLocks noGrp="1"/>
          </p:cNvSpPr>
          <p:nvPr>
            <p:ph type="title"/>
          </p:nvPr>
        </p:nvSpPr>
        <p:spPr/>
        <p:txBody>
          <a:bodyPr/>
          <a:lstStyle/>
          <a:p>
            <a:r>
              <a:rPr lang="en-US" dirty="0"/>
              <a:t>Overview of the software life cycle process</a:t>
            </a:r>
          </a:p>
        </p:txBody>
      </p:sp>
      <p:pic>
        <p:nvPicPr>
          <p:cNvPr id="4" name="Picture 3" descr="A screenshot of a computer&#10;&#10;Description automatically generated">
            <a:extLst>
              <a:ext uri="{FF2B5EF4-FFF2-40B4-BE49-F238E27FC236}">
                <a16:creationId xmlns:a16="http://schemas.microsoft.com/office/drawing/2014/main" id="{E491DB35-0F16-8D64-EA26-A9867EE038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9383" y="1500552"/>
            <a:ext cx="6218088" cy="4747847"/>
          </a:xfrm>
          <a:prstGeom prst="rect">
            <a:avLst/>
          </a:prstGeom>
        </p:spPr>
      </p:pic>
      <p:sp>
        <p:nvSpPr>
          <p:cNvPr id="5" name="TextBox 4">
            <a:extLst>
              <a:ext uri="{FF2B5EF4-FFF2-40B4-BE49-F238E27FC236}">
                <a16:creationId xmlns:a16="http://schemas.microsoft.com/office/drawing/2014/main" id="{44D3EBB8-E374-8CFC-EA26-B0E3FF526C26}"/>
              </a:ext>
            </a:extLst>
          </p:cNvPr>
          <p:cNvSpPr txBox="1"/>
          <p:nvPr/>
        </p:nvSpPr>
        <p:spPr>
          <a:xfrm>
            <a:off x="9486900" y="6257191"/>
            <a:ext cx="2085668" cy="3795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sz="1000" dirty="0"/>
              <a:t>Source: ECSS-E-ST-40C</a:t>
            </a:r>
          </a:p>
        </p:txBody>
      </p:sp>
    </p:spTree>
    <p:extLst>
      <p:ext uri="{BB962C8B-B14F-4D97-AF65-F5344CB8AC3E}">
        <p14:creationId xmlns:p14="http://schemas.microsoft.com/office/powerpoint/2010/main" val="403605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AB26-803C-692B-AAA3-FD1A97BCCEC3}"/>
              </a:ext>
            </a:extLst>
          </p:cNvPr>
          <p:cNvSpPr>
            <a:spLocks noGrp="1"/>
          </p:cNvSpPr>
          <p:nvPr>
            <p:ph type="title"/>
          </p:nvPr>
        </p:nvSpPr>
        <p:spPr>
          <a:xfrm>
            <a:off x="838200" y="365125"/>
            <a:ext cx="4028440" cy="1325563"/>
          </a:xfrm>
        </p:spPr>
        <p:txBody>
          <a:bodyPr/>
          <a:lstStyle/>
          <a:p>
            <a:r>
              <a:rPr lang="en-US" dirty="0"/>
              <a:t>Structure of this ECSS-E-ST-40C</a:t>
            </a:r>
          </a:p>
        </p:txBody>
      </p:sp>
      <p:pic>
        <p:nvPicPr>
          <p:cNvPr id="4" name="Picture 3" descr="A screenshot of a computer&#10;&#10;Description automatically generated">
            <a:extLst>
              <a:ext uri="{FF2B5EF4-FFF2-40B4-BE49-F238E27FC236}">
                <a16:creationId xmlns:a16="http://schemas.microsoft.com/office/drawing/2014/main" id="{9BC6F64A-D98F-1465-104A-C084FA4B86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71944" y="0"/>
            <a:ext cx="6518468" cy="6258560"/>
          </a:xfrm>
          <a:prstGeom prst="rect">
            <a:avLst/>
          </a:prstGeom>
        </p:spPr>
      </p:pic>
    </p:spTree>
    <p:extLst>
      <p:ext uri="{BB962C8B-B14F-4D97-AF65-F5344CB8AC3E}">
        <p14:creationId xmlns:p14="http://schemas.microsoft.com/office/powerpoint/2010/main" val="182060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5408-1D17-37F5-50BE-52C3AB8A348D}"/>
              </a:ext>
            </a:extLst>
          </p:cNvPr>
          <p:cNvSpPr>
            <a:spLocks noGrp="1"/>
          </p:cNvSpPr>
          <p:nvPr>
            <p:ph type="title"/>
          </p:nvPr>
        </p:nvSpPr>
        <p:spPr/>
        <p:txBody>
          <a:bodyPr/>
          <a:lstStyle/>
          <a:p>
            <a:r>
              <a:rPr lang="en-US" dirty="0"/>
              <a:t>Simplified, standards are documents that establish an agreed upon way of doing something</a:t>
            </a:r>
          </a:p>
        </p:txBody>
      </p:sp>
      <p:sp>
        <p:nvSpPr>
          <p:cNvPr id="17" name="TextBox 16">
            <a:extLst>
              <a:ext uri="{FF2B5EF4-FFF2-40B4-BE49-F238E27FC236}">
                <a16:creationId xmlns:a16="http://schemas.microsoft.com/office/drawing/2014/main" id="{AE24CF37-F31E-7E78-2B55-6ACF33BA07BE}"/>
              </a:ext>
            </a:extLst>
          </p:cNvPr>
          <p:cNvSpPr txBox="1"/>
          <p:nvPr/>
        </p:nvSpPr>
        <p:spPr>
          <a:xfrm>
            <a:off x="618772" y="1801614"/>
            <a:ext cx="2488412" cy="44467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Standards are published documents that establish technical specifications and procedures designed to maximize the reliability of the materials, products, methods, and/or services people use every day.</a:t>
            </a:r>
          </a:p>
          <a:p>
            <a:endParaRPr lang="en-US" dirty="0"/>
          </a:p>
          <a:p>
            <a:r>
              <a:rPr lang="en-US" dirty="0"/>
              <a:t>From accepted best practices to technical specifications or requirements, standards help ensure a common approach and repeatable outcome in the design and development of products, services and technologies.</a:t>
            </a:r>
          </a:p>
          <a:p>
            <a:endParaRPr lang="en-US" dirty="0"/>
          </a:p>
          <a:p>
            <a:r>
              <a:rPr lang="en-US" dirty="0"/>
              <a:t>A standard can be thought of as an agreed-upon norm used by people, industry, and government that outlines the best way to complete a task – whether it’s about developing a product, providing a service, controlling a process, or interacting with the world.</a:t>
            </a:r>
          </a:p>
          <a:p>
            <a:endParaRPr lang="en-US" dirty="0"/>
          </a:p>
        </p:txBody>
      </p:sp>
      <p:cxnSp>
        <p:nvCxnSpPr>
          <p:cNvPr id="4" name="Straight Connector 3">
            <a:extLst>
              <a:ext uri="{FF2B5EF4-FFF2-40B4-BE49-F238E27FC236}">
                <a16:creationId xmlns:a16="http://schemas.microsoft.com/office/drawing/2014/main" id="{C8D9896C-FD17-A62B-0F29-45E38F73E9D1}"/>
              </a:ext>
            </a:extLst>
          </p:cNvPr>
          <p:cNvCxnSpPr/>
          <p:nvPr/>
        </p:nvCxnSpPr>
        <p:spPr>
          <a:xfrm>
            <a:off x="3311372" y="1801615"/>
            <a:ext cx="0" cy="4446785"/>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85BD1D-E283-A733-BB34-5AA01247AB36}"/>
              </a:ext>
            </a:extLst>
          </p:cNvPr>
          <p:cNvSpPr txBox="1"/>
          <p:nvPr/>
        </p:nvSpPr>
        <p:spPr>
          <a:xfrm>
            <a:off x="3515559" y="1801615"/>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are important because they:</a:t>
            </a:r>
          </a:p>
        </p:txBody>
      </p:sp>
      <p:grpSp>
        <p:nvGrpSpPr>
          <p:cNvPr id="20" name="Group 19">
            <a:extLst>
              <a:ext uri="{FF2B5EF4-FFF2-40B4-BE49-F238E27FC236}">
                <a16:creationId xmlns:a16="http://schemas.microsoft.com/office/drawing/2014/main" id="{3F1E3354-51FB-1D9A-770E-CAA7FB064BDA}"/>
              </a:ext>
            </a:extLst>
          </p:cNvPr>
          <p:cNvGrpSpPr/>
          <p:nvPr/>
        </p:nvGrpSpPr>
        <p:grpSpPr>
          <a:xfrm>
            <a:off x="3515559" y="2241568"/>
            <a:ext cx="8057669" cy="497702"/>
            <a:chOff x="3515559" y="2241568"/>
            <a:chExt cx="8057669" cy="497702"/>
          </a:xfrm>
        </p:grpSpPr>
        <p:sp>
          <p:nvSpPr>
            <p:cNvPr id="6" name="TextBox 5">
              <a:extLst>
                <a:ext uri="{FF2B5EF4-FFF2-40B4-BE49-F238E27FC236}">
                  <a16:creationId xmlns:a16="http://schemas.microsoft.com/office/drawing/2014/main" id="{7FF583F6-8E23-A54C-52E2-B469C1A5CC8B}"/>
                </a:ext>
              </a:extLst>
            </p:cNvPr>
            <p:cNvSpPr txBox="1"/>
            <p:nvPr/>
          </p:nvSpPr>
          <p:spPr>
            <a:xfrm>
              <a:off x="3515559" y="2241568"/>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Increase efficiency</a:t>
              </a:r>
            </a:p>
          </p:txBody>
        </p:sp>
        <p:sp>
          <p:nvSpPr>
            <p:cNvPr id="11" name="TextBox 10">
              <a:extLst>
                <a:ext uri="{FF2B5EF4-FFF2-40B4-BE49-F238E27FC236}">
                  <a16:creationId xmlns:a16="http://schemas.microsoft.com/office/drawing/2014/main" id="{1A1FF567-9B5E-24BA-1731-14BB95C3181D}"/>
                </a:ext>
              </a:extLst>
            </p:cNvPr>
            <p:cNvSpPr txBox="1"/>
            <p:nvPr/>
          </p:nvSpPr>
          <p:spPr>
            <a:xfrm>
              <a:off x="6096000" y="2241568"/>
              <a:ext cx="5477228" cy="4977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contribute to making the development, manufacturing and supply of products and services more efficient, reliable, safer, and cleaner.</a:t>
              </a:r>
            </a:p>
          </p:txBody>
        </p:sp>
      </p:grpSp>
      <p:grpSp>
        <p:nvGrpSpPr>
          <p:cNvPr id="24" name="Group 23">
            <a:extLst>
              <a:ext uri="{FF2B5EF4-FFF2-40B4-BE49-F238E27FC236}">
                <a16:creationId xmlns:a16="http://schemas.microsoft.com/office/drawing/2014/main" id="{FD960B3C-700D-0DA3-00CD-2698D3A4DC8B}"/>
              </a:ext>
            </a:extLst>
          </p:cNvPr>
          <p:cNvGrpSpPr/>
          <p:nvPr/>
        </p:nvGrpSpPr>
        <p:grpSpPr>
          <a:xfrm>
            <a:off x="3515559" y="2852599"/>
            <a:ext cx="8057669" cy="494973"/>
            <a:chOff x="3515559" y="2934027"/>
            <a:chExt cx="8057669" cy="494973"/>
          </a:xfrm>
        </p:grpSpPr>
        <p:sp>
          <p:nvSpPr>
            <p:cNvPr id="7" name="TextBox 6">
              <a:extLst>
                <a:ext uri="{FF2B5EF4-FFF2-40B4-BE49-F238E27FC236}">
                  <a16:creationId xmlns:a16="http://schemas.microsoft.com/office/drawing/2014/main" id="{C0EFDFE1-2C63-7960-45FE-10BACE8A4265}"/>
                </a:ext>
              </a:extLst>
            </p:cNvPr>
            <p:cNvSpPr txBox="1"/>
            <p:nvPr/>
          </p:nvSpPr>
          <p:spPr>
            <a:xfrm>
              <a:off x="3515559" y="2934027"/>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Fuel compatibility and interoperability</a:t>
              </a:r>
            </a:p>
          </p:txBody>
        </p:sp>
        <p:sp>
          <p:nvSpPr>
            <p:cNvPr id="12" name="TextBox 11">
              <a:extLst>
                <a:ext uri="{FF2B5EF4-FFF2-40B4-BE49-F238E27FC236}">
                  <a16:creationId xmlns:a16="http://schemas.microsoft.com/office/drawing/2014/main" id="{3CB21C5B-13E9-800E-6DC7-C248EAD8FA9C}"/>
                </a:ext>
              </a:extLst>
            </p:cNvPr>
            <p:cNvSpPr txBox="1"/>
            <p:nvPr/>
          </p:nvSpPr>
          <p:spPr>
            <a:xfrm>
              <a:off x="6096000" y="2934027"/>
              <a:ext cx="5477228" cy="4949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form the fundamental building blocks for product development by establishing consistent protocols that can be universally understood and adopted.</a:t>
              </a:r>
            </a:p>
          </p:txBody>
        </p:sp>
      </p:grpSp>
      <p:grpSp>
        <p:nvGrpSpPr>
          <p:cNvPr id="23" name="Group 22">
            <a:extLst>
              <a:ext uri="{FF2B5EF4-FFF2-40B4-BE49-F238E27FC236}">
                <a16:creationId xmlns:a16="http://schemas.microsoft.com/office/drawing/2014/main" id="{D9E3E9F4-9F30-843E-B539-62A1060793E7}"/>
              </a:ext>
            </a:extLst>
          </p:cNvPr>
          <p:cNvGrpSpPr/>
          <p:nvPr/>
        </p:nvGrpSpPr>
        <p:grpSpPr>
          <a:xfrm>
            <a:off x="3515559" y="3460901"/>
            <a:ext cx="8057669" cy="838981"/>
            <a:chOff x="3515559" y="3626485"/>
            <a:chExt cx="8057669" cy="838981"/>
          </a:xfrm>
        </p:grpSpPr>
        <p:sp>
          <p:nvSpPr>
            <p:cNvPr id="8" name="TextBox 7">
              <a:extLst>
                <a:ext uri="{FF2B5EF4-FFF2-40B4-BE49-F238E27FC236}">
                  <a16:creationId xmlns:a16="http://schemas.microsoft.com/office/drawing/2014/main" id="{86382D2B-DF0C-CEA7-9AA5-76D45379EF4C}"/>
                </a:ext>
              </a:extLst>
            </p:cNvPr>
            <p:cNvSpPr txBox="1"/>
            <p:nvPr/>
          </p:nvSpPr>
          <p:spPr>
            <a:xfrm>
              <a:off x="3515559" y="3626486"/>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Increase competitiveness</a:t>
              </a:r>
            </a:p>
          </p:txBody>
        </p:sp>
        <p:sp>
          <p:nvSpPr>
            <p:cNvPr id="13" name="TextBox 12">
              <a:extLst>
                <a:ext uri="{FF2B5EF4-FFF2-40B4-BE49-F238E27FC236}">
                  <a16:creationId xmlns:a16="http://schemas.microsoft.com/office/drawing/2014/main" id="{7638B636-0836-DFE4-8498-A5BFD8DCAB56}"/>
                </a:ext>
              </a:extLst>
            </p:cNvPr>
            <p:cNvSpPr txBox="1"/>
            <p:nvPr/>
          </p:nvSpPr>
          <p:spPr>
            <a:xfrm>
              <a:off x="6096000" y="3626485"/>
              <a:ext cx="5477228" cy="8389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have an important economic and social role for enabling our industry to remain competitive on the market and to conquer new markets. By adopting a standard, manufacturers are both joining and leveraging an ecosystem of like-minded companies and other organizations.</a:t>
              </a:r>
            </a:p>
          </p:txBody>
        </p:sp>
      </p:grpSp>
      <p:grpSp>
        <p:nvGrpSpPr>
          <p:cNvPr id="19" name="Group 18">
            <a:extLst>
              <a:ext uri="{FF2B5EF4-FFF2-40B4-BE49-F238E27FC236}">
                <a16:creationId xmlns:a16="http://schemas.microsoft.com/office/drawing/2014/main" id="{A1F5C7DC-417C-3631-CB5D-DFC82292A16F}"/>
              </a:ext>
            </a:extLst>
          </p:cNvPr>
          <p:cNvGrpSpPr/>
          <p:nvPr/>
        </p:nvGrpSpPr>
        <p:grpSpPr>
          <a:xfrm>
            <a:off x="3515559" y="4413211"/>
            <a:ext cx="8057669" cy="341279"/>
            <a:chOff x="3515559" y="4523132"/>
            <a:chExt cx="8057669" cy="341279"/>
          </a:xfrm>
        </p:grpSpPr>
        <p:sp>
          <p:nvSpPr>
            <p:cNvPr id="9" name="TextBox 8">
              <a:extLst>
                <a:ext uri="{FF2B5EF4-FFF2-40B4-BE49-F238E27FC236}">
                  <a16:creationId xmlns:a16="http://schemas.microsoft.com/office/drawing/2014/main" id="{B8A8383D-D57B-2221-918F-60C24575A732}"/>
                </a:ext>
              </a:extLst>
            </p:cNvPr>
            <p:cNvSpPr txBox="1"/>
            <p:nvPr/>
          </p:nvSpPr>
          <p:spPr>
            <a:xfrm>
              <a:off x="3515559" y="4523132"/>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Facilitate trade</a:t>
              </a:r>
            </a:p>
          </p:txBody>
        </p:sp>
        <p:sp>
          <p:nvSpPr>
            <p:cNvPr id="14" name="TextBox 13">
              <a:extLst>
                <a:ext uri="{FF2B5EF4-FFF2-40B4-BE49-F238E27FC236}">
                  <a16:creationId xmlns:a16="http://schemas.microsoft.com/office/drawing/2014/main" id="{28F02128-8254-6E15-C740-F1757FE96905}"/>
                </a:ext>
              </a:extLst>
            </p:cNvPr>
            <p:cNvSpPr txBox="1"/>
            <p:nvPr/>
          </p:nvSpPr>
          <p:spPr>
            <a:xfrm>
              <a:off x="6096000" y="4523132"/>
              <a:ext cx="5477228" cy="3412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allow trading between organizations to progress easier and fairer.</a:t>
              </a:r>
            </a:p>
          </p:txBody>
        </p:sp>
      </p:grpSp>
      <p:grpSp>
        <p:nvGrpSpPr>
          <p:cNvPr id="22" name="Group 21">
            <a:extLst>
              <a:ext uri="{FF2B5EF4-FFF2-40B4-BE49-F238E27FC236}">
                <a16:creationId xmlns:a16="http://schemas.microsoft.com/office/drawing/2014/main" id="{1E5D7322-9D43-CA8C-B10A-38B9E65C638B}"/>
              </a:ext>
            </a:extLst>
          </p:cNvPr>
          <p:cNvGrpSpPr/>
          <p:nvPr/>
        </p:nvGrpSpPr>
        <p:grpSpPr>
          <a:xfrm>
            <a:off x="3515559" y="4867819"/>
            <a:ext cx="8057669" cy="634794"/>
            <a:chOff x="3515559" y="5011404"/>
            <a:chExt cx="8057669" cy="634794"/>
          </a:xfrm>
        </p:grpSpPr>
        <p:sp>
          <p:nvSpPr>
            <p:cNvPr id="10" name="TextBox 9">
              <a:extLst>
                <a:ext uri="{FF2B5EF4-FFF2-40B4-BE49-F238E27FC236}">
                  <a16:creationId xmlns:a16="http://schemas.microsoft.com/office/drawing/2014/main" id="{69B95609-AC45-DAFE-0ACF-7E43CDD402AE}"/>
                </a:ext>
              </a:extLst>
            </p:cNvPr>
            <p:cNvSpPr txBox="1"/>
            <p:nvPr/>
          </p:nvSpPr>
          <p:spPr>
            <a:xfrm>
              <a:off x="3515559" y="5011404"/>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Transfer knowledge</a:t>
              </a:r>
            </a:p>
          </p:txBody>
        </p:sp>
        <p:sp>
          <p:nvSpPr>
            <p:cNvPr id="15" name="TextBox 14">
              <a:extLst>
                <a:ext uri="{FF2B5EF4-FFF2-40B4-BE49-F238E27FC236}">
                  <a16:creationId xmlns:a16="http://schemas.microsoft.com/office/drawing/2014/main" id="{4A8F3663-C791-2387-66DE-C30909ED61A2}"/>
                </a:ext>
              </a:extLst>
            </p:cNvPr>
            <p:cNvSpPr txBox="1"/>
            <p:nvPr/>
          </p:nvSpPr>
          <p:spPr>
            <a:xfrm>
              <a:off x="6096000" y="5011404"/>
              <a:ext cx="5477228" cy="6347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aid in transferring knowledge and enhancing engineering capabilities to smaller or developing organizations.</a:t>
              </a:r>
            </a:p>
          </p:txBody>
        </p:sp>
      </p:grpSp>
      <p:grpSp>
        <p:nvGrpSpPr>
          <p:cNvPr id="21" name="Group 20">
            <a:extLst>
              <a:ext uri="{FF2B5EF4-FFF2-40B4-BE49-F238E27FC236}">
                <a16:creationId xmlns:a16="http://schemas.microsoft.com/office/drawing/2014/main" id="{C5D9DE32-10FC-5853-7513-6F55804FA045}"/>
              </a:ext>
            </a:extLst>
          </p:cNvPr>
          <p:cNvGrpSpPr/>
          <p:nvPr/>
        </p:nvGrpSpPr>
        <p:grpSpPr>
          <a:xfrm>
            <a:off x="3515559" y="5615942"/>
            <a:ext cx="8057669" cy="634794"/>
            <a:chOff x="3515559" y="5703863"/>
            <a:chExt cx="8057669" cy="634794"/>
          </a:xfrm>
        </p:grpSpPr>
        <p:sp>
          <p:nvSpPr>
            <p:cNvPr id="16" name="TextBox 15">
              <a:extLst>
                <a:ext uri="{FF2B5EF4-FFF2-40B4-BE49-F238E27FC236}">
                  <a16:creationId xmlns:a16="http://schemas.microsoft.com/office/drawing/2014/main" id="{AE16E25A-268B-9E2D-5512-FA286BA374F5}"/>
                </a:ext>
              </a:extLst>
            </p:cNvPr>
            <p:cNvSpPr txBox="1"/>
            <p:nvPr/>
          </p:nvSpPr>
          <p:spPr>
            <a:xfrm>
              <a:off x="3515559" y="5703863"/>
              <a:ext cx="2580441" cy="2935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solidFill>
                    <a:srgbClr val="0070C0"/>
                  </a:solidFill>
                </a:rPr>
                <a:t>Provides goal for education</a:t>
              </a:r>
            </a:p>
          </p:txBody>
        </p:sp>
        <p:sp>
          <p:nvSpPr>
            <p:cNvPr id="18" name="TextBox 17">
              <a:extLst>
                <a:ext uri="{FF2B5EF4-FFF2-40B4-BE49-F238E27FC236}">
                  <a16:creationId xmlns:a16="http://schemas.microsoft.com/office/drawing/2014/main" id="{F1CF0F3E-6B21-0905-F24E-D19D82BE974C}"/>
                </a:ext>
              </a:extLst>
            </p:cNvPr>
            <p:cNvSpPr txBox="1"/>
            <p:nvPr/>
          </p:nvSpPr>
          <p:spPr>
            <a:xfrm>
              <a:off x="6096000" y="5703863"/>
              <a:ext cx="5477228" cy="6347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Standards participate to the education of todays and future engineers when conforming to standards is secured, thus, for instance, avoiding designers reinventing the wheel.</a:t>
              </a:r>
            </a:p>
          </p:txBody>
        </p:sp>
      </p:grpSp>
    </p:spTree>
    <p:extLst>
      <p:ext uri="{BB962C8B-B14F-4D97-AF65-F5344CB8AC3E}">
        <p14:creationId xmlns:p14="http://schemas.microsoft.com/office/powerpoint/2010/main" val="300083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5408-1D17-37F5-50BE-52C3AB8A348D}"/>
              </a:ext>
            </a:extLst>
          </p:cNvPr>
          <p:cNvSpPr>
            <a:spLocks noGrp="1"/>
          </p:cNvSpPr>
          <p:nvPr>
            <p:ph type="title"/>
          </p:nvPr>
        </p:nvSpPr>
        <p:spPr/>
        <p:txBody>
          <a:bodyPr>
            <a:normAutofit fontScale="90000"/>
          </a:bodyPr>
          <a:lstStyle/>
          <a:p>
            <a:r>
              <a:rPr lang="en-US" dirty="0"/>
              <a:t>The European Cooperation for Space Standardization is an initiative established to develop a coherent, single set of user-friendly standards for use in all European space activities.</a:t>
            </a:r>
          </a:p>
        </p:txBody>
      </p:sp>
      <p:sp>
        <p:nvSpPr>
          <p:cNvPr id="3" name="Rectangle 2">
            <a:extLst>
              <a:ext uri="{FF2B5EF4-FFF2-40B4-BE49-F238E27FC236}">
                <a16:creationId xmlns:a16="http://schemas.microsoft.com/office/drawing/2014/main" id="{B0B6C52B-F6B3-545D-1FEC-8086E6147526}"/>
              </a:ext>
            </a:extLst>
          </p:cNvPr>
          <p:cNvSpPr/>
          <p:nvPr/>
        </p:nvSpPr>
        <p:spPr>
          <a:xfrm>
            <a:off x="2733399" y="1799844"/>
            <a:ext cx="1922831" cy="44485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Need to develop a common</a:t>
            </a:r>
          </a:p>
          <a:p>
            <a:r>
              <a:rPr lang="en-US" sz="1200" dirty="0">
                <a:solidFill>
                  <a:schemeClr val="tx1"/>
                </a:solidFill>
              </a:rPr>
              <a:t>standardization system.</a:t>
            </a:r>
          </a:p>
          <a:p>
            <a:endParaRPr lang="en-US" sz="1200" dirty="0">
              <a:solidFill>
                <a:schemeClr val="tx1"/>
              </a:solidFill>
            </a:endParaRPr>
          </a:p>
          <a:p>
            <a:r>
              <a:rPr lang="en-US" sz="1200" dirty="0">
                <a:solidFill>
                  <a:srgbClr val="0070C0"/>
                </a:solidFill>
              </a:rPr>
              <a:t>The ultimate goal of building such a standardization system, at European level, is to minimize life-cycle cost, while continually improving the quality, functional integrity, and compatibility of all elements of a space project.</a:t>
            </a:r>
            <a:r>
              <a:rPr lang="en-US" sz="1200" dirty="0">
                <a:solidFill>
                  <a:schemeClr val="tx1"/>
                </a:solidFill>
              </a:rPr>
              <a:t> This goal is achieved by applying common standards for project management, quality, engineering and sustainability for the design, development, testing and qualification of hardware and software.</a:t>
            </a:r>
          </a:p>
          <a:p>
            <a:endParaRPr lang="en-US" sz="1200" dirty="0">
              <a:solidFill>
                <a:schemeClr val="tx1"/>
              </a:solidFill>
            </a:endParaRPr>
          </a:p>
          <a:p>
            <a:endParaRPr lang="en-US" sz="1200" dirty="0">
              <a:solidFill>
                <a:schemeClr val="tx1"/>
              </a:solidFill>
            </a:endParaRPr>
          </a:p>
        </p:txBody>
      </p:sp>
      <p:sp>
        <p:nvSpPr>
          <p:cNvPr id="8" name="Rectangle 7">
            <a:extLst>
              <a:ext uri="{FF2B5EF4-FFF2-40B4-BE49-F238E27FC236}">
                <a16:creationId xmlns:a16="http://schemas.microsoft.com/office/drawing/2014/main" id="{C8FDDCA5-BBCC-0747-E9D7-D40D3C5914A6}"/>
              </a:ext>
            </a:extLst>
          </p:cNvPr>
          <p:cNvSpPr/>
          <p:nvPr/>
        </p:nvSpPr>
        <p:spPr>
          <a:xfrm>
            <a:off x="618478" y="1799844"/>
            <a:ext cx="1663084" cy="25252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In the early 1990s: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Each customer had its own set of standards (</a:t>
            </a:r>
            <a:r>
              <a:rPr lang="en-US" sz="1200" dirty="0" err="1">
                <a:solidFill>
                  <a:schemeClr val="tx1"/>
                </a:solidFill>
              </a:rPr>
              <a:t>eg</a:t>
            </a:r>
            <a:r>
              <a:rPr lang="en-US" sz="1200" dirty="0">
                <a:solidFill>
                  <a:schemeClr val="tx1"/>
                </a:solidFill>
              </a:rPr>
              <a:t> NASA, US MIL,  industry best practices)</a:t>
            </a:r>
          </a:p>
          <a:p>
            <a:pPr marL="171450" indent="-171450">
              <a:buFont typeface="Wingdings" panose="05000000000000000000" pitchFamily="2" charset="2"/>
              <a:buChar char="§"/>
            </a:pPr>
            <a:r>
              <a:rPr lang="en-US" sz="1200" dirty="0">
                <a:solidFill>
                  <a:schemeClr val="tx1"/>
                </a:solidFill>
              </a:rPr>
              <a:t>European space industry had to meet different requirements for each  customer</a:t>
            </a:r>
          </a:p>
          <a:p>
            <a:pPr marL="171450" indent="-171450">
              <a:buFont typeface="Wingdings" panose="05000000000000000000" pitchFamily="2" charset="2"/>
              <a:buChar char="§"/>
            </a:pPr>
            <a:r>
              <a:rPr lang="en-US" sz="1200" dirty="0">
                <a:solidFill>
                  <a:schemeClr val="tx1"/>
                </a:solidFill>
              </a:rPr>
              <a:t>Very expensive…</a:t>
            </a:r>
          </a:p>
        </p:txBody>
      </p:sp>
      <p:grpSp>
        <p:nvGrpSpPr>
          <p:cNvPr id="9" name="Group 8">
            <a:extLst>
              <a:ext uri="{FF2B5EF4-FFF2-40B4-BE49-F238E27FC236}">
                <a16:creationId xmlns:a16="http://schemas.microsoft.com/office/drawing/2014/main" id="{D33D294D-8D39-97B3-FE38-EEA73E980E80}"/>
              </a:ext>
            </a:extLst>
          </p:cNvPr>
          <p:cNvGrpSpPr/>
          <p:nvPr/>
        </p:nvGrpSpPr>
        <p:grpSpPr>
          <a:xfrm rot="16200000">
            <a:off x="1958841" y="2926136"/>
            <a:ext cx="1097280" cy="106569"/>
            <a:chOff x="7854001" y="3653643"/>
            <a:chExt cx="1097280" cy="106569"/>
          </a:xfrm>
        </p:grpSpPr>
        <p:sp>
          <p:nvSpPr>
            <p:cNvPr id="10" name="Arrow: Chevron 9">
              <a:extLst>
                <a:ext uri="{FF2B5EF4-FFF2-40B4-BE49-F238E27FC236}">
                  <a16:creationId xmlns:a16="http://schemas.microsoft.com/office/drawing/2014/main" id="{703C96AA-3429-CB05-9D11-033EC68E41DE}"/>
                </a:ext>
              </a:extLst>
            </p:cNvPr>
            <p:cNvSpPr/>
            <p:nvPr/>
          </p:nvSpPr>
          <p:spPr>
            <a:xfrm rot="5400000">
              <a:off x="8379781" y="3265023"/>
              <a:ext cx="45719" cy="82296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06FE2799-A89F-34AE-6383-8F9D176FC889}"/>
                </a:ext>
              </a:extLst>
            </p:cNvPr>
            <p:cNvSpPr/>
            <p:nvPr/>
          </p:nvSpPr>
          <p:spPr>
            <a:xfrm rot="5400000">
              <a:off x="8379781" y="3188713"/>
              <a:ext cx="45719" cy="109728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76EFC6C7-92E9-6993-B551-8468D70B82EE}"/>
              </a:ext>
            </a:extLst>
          </p:cNvPr>
          <p:cNvGrpSpPr/>
          <p:nvPr/>
        </p:nvGrpSpPr>
        <p:grpSpPr>
          <a:xfrm rot="16200000">
            <a:off x="4333509" y="3009193"/>
            <a:ext cx="1097280" cy="106569"/>
            <a:chOff x="7854001" y="3653643"/>
            <a:chExt cx="1097280" cy="106569"/>
          </a:xfrm>
        </p:grpSpPr>
        <p:sp>
          <p:nvSpPr>
            <p:cNvPr id="15" name="Arrow: Chevron 14">
              <a:extLst>
                <a:ext uri="{FF2B5EF4-FFF2-40B4-BE49-F238E27FC236}">
                  <a16:creationId xmlns:a16="http://schemas.microsoft.com/office/drawing/2014/main" id="{BF7DFAA9-0A43-A8C9-9B79-2B6B1E115419}"/>
                </a:ext>
              </a:extLst>
            </p:cNvPr>
            <p:cNvSpPr/>
            <p:nvPr/>
          </p:nvSpPr>
          <p:spPr>
            <a:xfrm rot="5400000">
              <a:off x="8379781" y="3265023"/>
              <a:ext cx="45719" cy="82296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163A8764-7535-87C7-577C-5FDDFC7445D2}"/>
                </a:ext>
              </a:extLst>
            </p:cNvPr>
            <p:cNvSpPr/>
            <p:nvPr/>
          </p:nvSpPr>
          <p:spPr>
            <a:xfrm rot="5400000">
              <a:off x="8379781" y="3188713"/>
              <a:ext cx="45719" cy="1097280"/>
            </a:xfrm>
            <a:prstGeom prst="chevr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8F69AE47-28D4-A195-5BAC-D17B26EED27B}"/>
              </a:ext>
            </a:extLst>
          </p:cNvPr>
          <p:cNvGrpSpPr/>
          <p:nvPr/>
        </p:nvGrpSpPr>
        <p:grpSpPr>
          <a:xfrm>
            <a:off x="5108067" y="1793240"/>
            <a:ext cx="6514057" cy="4296067"/>
            <a:chOff x="5001533" y="1793240"/>
            <a:chExt cx="6514057" cy="4296067"/>
          </a:xfrm>
        </p:grpSpPr>
        <p:sp>
          <p:nvSpPr>
            <p:cNvPr id="12" name="TextBox 11">
              <a:extLst>
                <a:ext uri="{FF2B5EF4-FFF2-40B4-BE49-F238E27FC236}">
                  <a16:creationId xmlns:a16="http://schemas.microsoft.com/office/drawing/2014/main" id="{10F0333A-AFE6-519F-217B-586C9CD075B6}"/>
                </a:ext>
              </a:extLst>
            </p:cNvPr>
            <p:cNvSpPr txBox="1"/>
            <p:nvPr/>
          </p:nvSpPr>
          <p:spPr>
            <a:xfrm>
              <a:off x="5001533" y="5653749"/>
              <a:ext cx="6514057" cy="4355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European Cooperation for Space Standardization website: https://ecss.nl/</a:t>
              </a:r>
            </a:p>
          </p:txBody>
        </p:sp>
        <p:sp>
          <p:nvSpPr>
            <p:cNvPr id="18" name="Rectangle 17">
              <a:extLst>
                <a:ext uri="{FF2B5EF4-FFF2-40B4-BE49-F238E27FC236}">
                  <a16:creationId xmlns:a16="http://schemas.microsoft.com/office/drawing/2014/main" id="{7EDD6F40-A76D-72F3-4736-9B73F06E8C73}"/>
                </a:ext>
              </a:extLst>
            </p:cNvPr>
            <p:cNvSpPr/>
            <p:nvPr/>
          </p:nvSpPr>
          <p:spPr>
            <a:xfrm>
              <a:off x="5001533" y="2497204"/>
              <a:ext cx="6514057" cy="17506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The European Cooperation for Space Standardization (ECSS): </a:t>
              </a:r>
            </a:p>
            <a:p>
              <a:endParaRPr lang="en-US" sz="1200" dirty="0">
                <a:solidFill>
                  <a:srgbClr val="0070C0"/>
                </a:solidFill>
              </a:endParaRPr>
            </a:p>
            <a:p>
              <a:pPr marL="171450" indent="-171450">
                <a:buFont typeface="Wingdings" panose="05000000000000000000" pitchFamily="2" charset="2"/>
                <a:buChar char="§"/>
              </a:pPr>
              <a:r>
                <a:rPr lang="en-US" sz="1200" dirty="0">
                  <a:solidFill>
                    <a:schemeClr val="tx1"/>
                  </a:solidFill>
                </a:rPr>
                <a:t>Is a collaboration between the European Space Agency (ESA), the European space industry represented by </a:t>
              </a:r>
              <a:r>
                <a:rPr lang="en-US" sz="1200" dirty="0" err="1">
                  <a:solidFill>
                    <a:schemeClr val="tx1"/>
                  </a:solidFill>
                </a:rPr>
                <a:t>Eurospace</a:t>
              </a:r>
              <a:r>
                <a:rPr lang="en-US" sz="1200" dirty="0">
                  <a:solidFill>
                    <a:schemeClr val="tx1"/>
                  </a:solidFill>
                </a:rPr>
                <a:t>, and several space agencies, to develop and maintain a coherent, single set of user-friendly standards for use in all European space activities. Established in 1993 following a call by </a:t>
              </a:r>
              <a:r>
                <a:rPr lang="en-US" sz="1200" dirty="0" err="1">
                  <a:solidFill>
                    <a:schemeClr val="tx1"/>
                  </a:solidFill>
                </a:rPr>
                <a:t>Eurospace</a:t>
              </a:r>
              <a:r>
                <a:rPr lang="en-US" sz="1200" dirty="0">
                  <a:solidFill>
                    <a:schemeClr val="tx1"/>
                  </a:solidFill>
                </a:rPr>
                <a:t> to unify space products assurance standardization on a European level, it was officially adopted by the ESA on 23 June 1994 through the resolution ESA/C/CXIII/Res.1, to replace its own Procedures, Specifications and Standards (PSS) system.</a:t>
              </a:r>
            </a:p>
          </p:txBody>
        </p:sp>
        <p:sp>
          <p:nvSpPr>
            <p:cNvPr id="19" name="Rectangle 18">
              <a:extLst>
                <a:ext uri="{FF2B5EF4-FFF2-40B4-BE49-F238E27FC236}">
                  <a16:creationId xmlns:a16="http://schemas.microsoft.com/office/drawing/2014/main" id="{08F3B9A5-C435-44A7-0C09-3C37A4BE8D85}"/>
                </a:ext>
              </a:extLst>
            </p:cNvPr>
            <p:cNvSpPr/>
            <p:nvPr/>
          </p:nvSpPr>
          <p:spPr>
            <a:xfrm>
              <a:off x="5001533" y="4402167"/>
              <a:ext cx="6514057" cy="10972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ECSS purpose:</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develop and maintain a single set of consistent space standards</a:t>
              </a:r>
            </a:p>
            <a:p>
              <a:pPr marL="171450" indent="-171450">
                <a:buFont typeface="Wingdings" panose="05000000000000000000" pitchFamily="2" charset="2"/>
                <a:buChar char="§"/>
              </a:pPr>
              <a:r>
                <a:rPr lang="en-US" sz="1200" dirty="0">
                  <a:solidFill>
                    <a:schemeClr val="tx1"/>
                  </a:solidFill>
                </a:rPr>
                <a:t>recognized and applied for use by the entire European Space Community</a:t>
              </a:r>
            </a:p>
            <a:p>
              <a:pPr marL="171450" indent="-171450">
                <a:buFont typeface="Wingdings" panose="05000000000000000000" pitchFamily="2" charset="2"/>
                <a:buChar char="§"/>
              </a:pPr>
              <a:r>
                <a:rPr lang="en-US" sz="1200" dirty="0">
                  <a:solidFill>
                    <a:schemeClr val="tx1"/>
                  </a:solidFill>
                </a:rPr>
                <a:t> the European way of procuring space systems</a:t>
              </a:r>
            </a:p>
            <a:p>
              <a:pPr marL="171450" indent="-171450">
                <a:buFont typeface="Wingdings" panose="05000000000000000000" pitchFamily="2" charset="2"/>
                <a:buChar char="§"/>
              </a:pPr>
              <a:r>
                <a:rPr lang="en-US" sz="1200" dirty="0">
                  <a:solidFill>
                    <a:schemeClr val="tx1"/>
                  </a:solidFill>
                </a:rPr>
                <a:t>standards made applicable by the project contract</a:t>
              </a:r>
            </a:p>
          </p:txBody>
        </p:sp>
        <p:pic>
          <p:nvPicPr>
            <p:cNvPr id="6" name="Picture 5">
              <a:extLst>
                <a:ext uri="{FF2B5EF4-FFF2-40B4-BE49-F238E27FC236}">
                  <a16:creationId xmlns:a16="http://schemas.microsoft.com/office/drawing/2014/main" id="{0A1E4FD1-EF75-60F9-AE5E-202390DC52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01533" y="1793240"/>
              <a:ext cx="4237087" cy="549662"/>
            </a:xfrm>
            <a:prstGeom prst="rect">
              <a:avLst/>
            </a:prstGeom>
          </p:spPr>
        </p:pic>
      </p:grpSp>
    </p:spTree>
    <p:extLst>
      <p:ext uri="{BB962C8B-B14F-4D97-AF65-F5344CB8AC3E}">
        <p14:creationId xmlns:p14="http://schemas.microsoft.com/office/powerpoint/2010/main" val="53110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32C9-8118-825F-18A8-E9C53A5E09A2}"/>
              </a:ext>
            </a:extLst>
          </p:cNvPr>
          <p:cNvSpPr>
            <a:spLocks noGrp="1"/>
          </p:cNvSpPr>
          <p:nvPr>
            <p:ph type="title"/>
          </p:nvPr>
        </p:nvSpPr>
        <p:spPr/>
        <p:txBody>
          <a:bodyPr/>
          <a:lstStyle/>
          <a:p>
            <a:r>
              <a:rPr lang="en-US" dirty="0"/>
              <a:t>ECSS system is fully operational</a:t>
            </a:r>
          </a:p>
        </p:txBody>
      </p:sp>
      <p:sp>
        <p:nvSpPr>
          <p:cNvPr id="3" name="Rectangle 2">
            <a:extLst>
              <a:ext uri="{FF2B5EF4-FFF2-40B4-BE49-F238E27FC236}">
                <a16:creationId xmlns:a16="http://schemas.microsoft.com/office/drawing/2014/main" id="{B7A65B59-E820-FCE8-38E0-BF937AE715EA}"/>
              </a:ext>
            </a:extLst>
          </p:cNvPr>
          <p:cNvSpPr/>
          <p:nvPr/>
        </p:nvSpPr>
        <p:spPr>
          <a:xfrm>
            <a:off x="618478" y="1800216"/>
            <a:ext cx="5477522" cy="4530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ECSS in numbers (status as of 2023, source ESA materials):</a:t>
            </a:r>
          </a:p>
          <a:p>
            <a:endParaRPr lang="en-US" sz="1200" dirty="0">
              <a:solidFill>
                <a:schemeClr val="tx1"/>
              </a:solidFill>
            </a:endParaRPr>
          </a:p>
          <a:p>
            <a:pPr marL="171450" indent="-171450">
              <a:buFont typeface="Wingdings" panose="05000000000000000000" pitchFamily="2" charset="2"/>
              <a:buChar char="Ø"/>
            </a:pPr>
            <a:endParaRPr lang="en-US" sz="1200" dirty="0">
              <a:solidFill>
                <a:schemeClr val="tx1"/>
              </a:solidFill>
            </a:endParaRPr>
          </a:p>
        </p:txBody>
      </p:sp>
      <p:sp>
        <p:nvSpPr>
          <p:cNvPr id="5" name="Rectangle 4">
            <a:extLst>
              <a:ext uri="{FF2B5EF4-FFF2-40B4-BE49-F238E27FC236}">
                <a16:creationId xmlns:a16="http://schemas.microsoft.com/office/drawing/2014/main" id="{4EF8976F-7314-199B-4CDF-0C0DEE2735A6}"/>
              </a:ext>
            </a:extLst>
          </p:cNvPr>
          <p:cNvSpPr/>
          <p:nvPr/>
        </p:nvSpPr>
        <p:spPr>
          <a:xfrm>
            <a:off x="618478" y="2253288"/>
            <a:ext cx="2957842" cy="13230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More than 29000 ECSS requirements</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&gt; 18000 engineering requirements</a:t>
            </a:r>
          </a:p>
          <a:p>
            <a:pPr marL="171450" indent="-171450">
              <a:buFont typeface="Wingdings" panose="05000000000000000000" pitchFamily="2" charset="2"/>
              <a:buChar char="§"/>
            </a:pPr>
            <a:r>
              <a:rPr lang="en-US" sz="1200" dirty="0">
                <a:solidFill>
                  <a:schemeClr val="tx1"/>
                </a:solidFill>
              </a:rPr>
              <a:t>&gt; 500 project management requirements</a:t>
            </a:r>
          </a:p>
          <a:p>
            <a:pPr marL="171450" indent="-171450">
              <a:buFont typeface="Wingdings" panose="05000000000000000000" pitchFamily="2" charset="2"/>
              <a:buChar char="§"/>
            </a:pPr>
            <a:r>
              <a:rPr lang="en-US" sz="1200" dirty="0">
                <a:solidFill>
                  <a:schemeClr val="tx1"/>
                </a:solidFill>
              </a:rPr>
              <a:t>&gt; 9000 product assurance requirements</a:t>
            </a:r>
          </a:p>
          <a:p>
            <a:pPr marL="171450" indent="-171450">
              <a:buFont typeface="Wingdings" panose="05000000000000000000" pitchFamily="2" charset="2"/>
              <a:buChar char="§"/>
            </a:pPr>
            <a:r>
              <a:rPr lang="en-US" sz="1200" dirty="0">
                <a:solidFill>
                  <a:schemeClr val="tx1"/>
                </a:solidFill>
              </a:rPr>
              <a:t>&gt; 83 sustainability requirements</a:t>
            </a:r>
          </a:p>
        </p:txBody>
      </p:sp>
      <p:sp>
        <p:nvSpPr>
          <p:cNvPr id="6" name="Rectangle 5">
            <a:extLst>
              <a:ext uri="{FF2B5EF4-FFF2-40B4-BE49-F238E27FC236}">
                <a16:creationId xmlns:a16="http://schemas.microsoft.com/office/drawing/2014/main" id="{5DC52137-3767-10D9-0084-CA0D5C25D5C3}"/>
              </a:ext>
            </a:extLst>
          </p:cNvPr>
          <p:cNvSpPr/>
          <p:nvPr/>
        </p:nvSpPr>
        <p:spPr>
          <a:xfrm>
            <a:off x="618478" y="3878888"/>
            <a:ext cx="2957842" cy="1820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More than 20 Working groups (WG)</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Active WG for new standards, including:</a:t>
            </a:r>
          </a:p>
          <a:p>
            <a:pPr marL="171450" indent="-171450">
              <a:buFont typeface="Wingdings" panose="05000000000000000000" pitchFamily="2" charset="2"/>
              <a:buChar char="§"/>
            </a:pPr>
            <a:r>
              <a:rPr lang="en-US" sz="1200" dirty="0">
                <a:solidFill>
                  <a:schemeClr val="tx1"/>
                </a:solidFill>
              </a:rPr>
              <a:t>machine learning qualification for space projects</a:t>
            </a:r>
          </a:p>
          <a:p>
            <a:pPr marL="171450" indent="-171450">
              <a:buFont typeface="Wingdings" panose="05000000000000000000" pitchFamily="2" charset="2"/>
              <a:buChar char="§"/>
            </a:pPr>
            <a:r>
              <a:rPr lang="en-US" sz="1200" dirty="0">
                <a:solidFill>
                  <a:schemeClr val="tx1"/>
                </a:solidFill>
              </a:rPr>
              <a:t>management branch simplification</a:t>
            </a:r>
          </a:p>
          <a:p>
            <a:pPr marL="171450" indent="-171450">
              <a:buFont typeface="Wingdings" panose="05000000000000000000" pitchFamily="2" charset="2"/>
              <a:buChar char="§"/>
            </a:pPr>
            <a:r>
              <a:rPr lang="en-US" sz="1200" dirty="0">
                <a:solidFill>
                  <a:schemeClr val="tx1"/>
                </a:solidFill>
              </a:rPr>
              <a:t>magnetic cleanliness</a:t>
            </a:r>
          </a:p>
          <a:p>
            <a:pPr marL="171450" indent="-171450">
              <a:buFont typeface="Wingdings" panose="05000000000000000000" pitchFamily="2" charset="2"/>
              <a:buChar char="§"/>
            </a:pPr>
            <a:r>
              <a:rPr lang="en-US" sz="1200" dirty="0">
                <a:solidFill>
                  <a:schemeClr val="tx1"/>
                </a:solidFill>
              </a:rPr>
              <a:t>software security</a:t>
            </a:r>
          </a:p>
          <a:p>
            <a:pPr marL="171450" indent="-171450">
              <a:buFont typeface="Wingdings" panose="05000000000000000000" pitchFamily="2" charset="2"/>
              <a:buChar char="§"/>
            </a:pPr>
            <a:r>
              <a:rPr lang="en-US" sz="1200" dirty="0">
                <a:solidFill>
                  <a:schemeClr val="tx1"/>
                </a:solidFill>
              </a:rPr>
              <a:t>COTS</a:t>
            </a:r>
          </a:p>
        </p:txBody>
      </p:sp>
      <p:sp>
        <p:nvSpPr>
          <p:cNvPr id="7" name="Rectangle 6">
            <a:extLst>
              <a:ext uri="{FF2B5EF4-FFF2-40B4-BE49-F238E27FC236}">
                <a16:creationId xmlns:a16="http://schemas.microsoft.com/office/drawing/2014/main" id="{EF587E4A-7B05-11CD-F4CE-91297D84E483}"/>
              </a:ext>
            </a:extLst>
          </p:cNvPr>
          <p:cNvSpPr/>
          <p:nvPr/>
        </p:nvSpPr>
        <p:spPr>
          <a:xfrm>
            <a:off x="3920478" y="3212979"/>
            <a:ext cx="2957842" cy="7258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134 ECSS standards adopted as European Norms by CEN</a:t>
            </a:r>
            <a:endParaRPr lang="en-US" sz="1200" dirty="0">
              <a:solidFill>
                <a:schemeClr val="tx1"/>
              </a:solidFill>
            </a:endParaRPr>
          </a:p>
        </p:txBody>
      </p:sp>
      <p:sp>
        <p:nvSpPr>
          <p:cNvPr id="8" name="Rectangle 7">
            <a:extLst>
              <a:ext uri="{FF2B5EF4-FFF2-40B4-BE49-F238E27FC236}">
                <a16:creationId xmlns:a16="http://schemas.microsoft.com/office/drawing/2014/main" id="{04F9F00B-F460-095B-D914-1C9896BDD1B5}"/>
              </a:ext>
            </a:extLst>
          </p:cNvPr>
          <p:cNvSpPr/>
          <p:nvPr/>
        </p:nvSpPr>
        <p:spPr>
          <a:xfrm>
            <a:off x="3920478" y="2270424"/>
            <a:ext cx="2957842" cy="7258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136 active standards</a:t>
            </a:r>
          </a:p>
        </p:txBody>
      </p:sp>
      <p:sp>
        <p:nvSpPr>
          <p:cNvPr id="9" name="Rectangle 8">
            <a:extLst>
              <a:ext uri="{FF2B5EF4-FFF2-40B4-BE49-F238E27FC236}">
                <a16:creationId xmlns:a16="http://schemas.microsoft.com/office/drawing/2014/main" id="{500EAAF8-391A-E6C9-03B4-01B20C4E429E}"/>
              </a:ext>
            </a:extLst>
          </p:cNvPr>
          <p:cNvSpPr/>
          <p:nvPr/>
        </p:nvSpPr>
        <p:spPr>
          <a:xfrm>
            <a:off x="7618718" y="2270424"/>
            <a:ext cx="2957842" cy="18208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7 Requests to translate ECSS </a:t>
            </a:r>
          </a:p>
          <a:p>
            <a:r>
              <a:rPr lang="en-US" sz="1200" dirty="0">
                <a:solidFill>
                  <a:srgbClr val="0070C0"/>
                </a:solidFill>
              </a:rPr>
              <a:t>standards:</a:t>
            </a:r>
          </a:p>
          <a:p>
            <a:pPr marL="171450" indent="-171450">
              <a:buFont typeface="Wingdings" panose="05000000000000000000" pitchFamily="2" charset="2"/>
              <a:buChar char="§"/>
            </a:pPr>
            <a:r>
              <a:rPr lang="en-US" sz="1200" dirty="0">
                <a:solidFill>
                  <a:schemeClr val="tx1"/>
                </a:solidFill>
              </a:rPr>
              <a:t>Japan</a:t>
            </a:r>
          </a:p>
          <a:p>
            <a:pPr marL="171450" indent="-171450">
              <a:buFont typeface="Wingdings" panose="05000000000000000000" pitchFamily="2" charset="2"/>
              <a:buChar char="§"/>
            </a:pPr>
            <a:r>
              <a:rPr lang="en-US" sz="1200" dirty="0">
                <a:solidFill>
                  <a:schemeClr val="tx1"/>
                </a:solidFill>
              </a:rPr>
              <a:t>Belarus</a:t>
            </a:r>
          </a:p>
          <a:p>
            <a:pPr marL="171450" indent="-171450">
              <a:buFont typeface="Wingdings" panose="05000000000000000000" pitchFamily="2" charset="2"/>
              <a:buChar char="§"/>
            </a:pPr>
            <a:r>
              <a:rPr lang="en-US" sz="1200" dirty="0">
                <a:solidFill>
                  <a:schemeClr val="tx1"/>
                </a:solidFill>
              </a:rPr>
              <a:t>China</a:t>
            </a:r>
          </a:p>
          <a:p>
            <a:pPr marL="171450" indent="-171450">
              <a:buFont typeface="Wingdings" panose="05000000000000000000" pitchFamily="2" charset="2"/>
              <a:buChar char="§"/>
            </a:pPr>
            <a:r>
              <a:rPr lang="en-US" sz="1200" dirty="0">
                <a:solidFill>
                  <a:schemeClr val="tx1"/>
                </a:solidFill>
              </a:rPr>
              <a:t>Ukraine</a:t>
            </a:r>
          </a:p>
          <a:p>
            <a:pPr marL="171450" indent="-171450">
              <a:buFont typeface="Wingdings" panose="05000000000000000000" pitchFamily="2" charset="2"/>
              <a:buChar char="§"/>
            </a:pPr>
            <a:r>
              <a:rPr lang="en-US" sz="1200" dirty="0">
                <a:solidFill>
                  <a:schemeClr val="tx1"/>
                </a:solidFill>
              </a:rPr>
              <a:t>Kazakhstan</a:t>
            </a:r>
          </a:p>
          <a:p>
            <a:pPr marL="171450" indent="-171450">
              <a:buFont typeface="Wingdings" panose="05000000000000000000" pitchFamily="2" charset="2"/>
              <a:buChar char="§"/>
            </a:pPr>
            <a:r>
              <a:rPr lang="en-US" sz="1200" dirty="0">
                <a:solidFill>
                  <a:schemeClr val="tx1"/>
                </a:solidFill>
              </a:rPr>
              <a:t>Poland</a:t>
            </a:r>
          </a:p>
          <a:p>
            <a:pPr marL="171450" indent="-171450">
              <a:buFont typeface="Wingdings" panose="05000000000000000000" pitchFamily="2" charset="2"/>
              <a:buChar char="§"/>
            </a:pPr>
            <a:r>
              <a:rPr lang="en-US" sz="1200" dirty="0">
                <a:solidFill>
                  <a:schemeClr val="tx1"/>
                </a:solidFill>
              </a:rPr>
              <a:t>Russia</a:t>
            </a:r>
          </a:p>
        </p:txBody>
      </p:sp>
      <p:sp>
        <p:nvSpPr>
          <p:cNvPr id="10" name="Rectangle 9">
            <a:extLst>
              <a:ext uri="{FF2B5EF4-FFF2-40B4-BE49-F238E27FC236}">
                <a16:creationId xmlns:a16="http://schemas.microsoft.com/office/drawing/2014/main" id="{584B2F6B-C80D-86D9-C483-15CB80ABFD52}"/>
              </a:ext>
            </a:extLst>
          </p:cNvPr>
          <p:cNvSpPr/>
          <p:nvPr/>
        </p:nvSpPr>
        <p:spPr>
          <a:xfrm>
            <a:off x="618478" y="5699760"/>
            <a:ext cx="2957842" cy="3251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&gt; 300 Working Groups since 1994</a:t>
            </a:r>
            <a:endParaRPr lang="en-US" sz="1200" dirty="0">
              <a:solidFill>
                <a:schemeClr val="tx1"/>
              </a:solidFill>
            </a:endParaRPr>
          </a:p>
        </p:txBody>
      </p:sp>
      <p:sp>
        <p:nvSpPr>
          <p:cNvPr id="11" name="Rectangle 10">
            <a:extLst>
              <a:ext uri="{FF2B5EF4-FFF2-40B4-BE49-F238E27FC236}">
                <a16:creationId xmlns:a16="http://schemas.microsoft.com/office/drawing/2014/main" id="{83CAA76D-8A43-1C4A-3406-638DD467BA1B}"/>
              </a:ext>
            </a:extLst>
          </p:cNvPr>
          <p:cNvSpPr/>
          <p:nvPr/>
        </p:nvSpPr>
        <p:spPr>
          <a:xfrm>
            <a:off x="3920478" y="4155534"/>
            <a:ext cx="2957842" cy="7258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57 active handbooks</a:t>
            </a:r>
            <a:endParaRPr lang="en-US" sz="1200" dirty="0">
              <a:solidFill>
                <a:schemeClr val="tx1"/>
              </a:solidFill>
            </a:endParaRPr>
          </a:p>
        </p:txBody>
      </p:sp>
      <p:sp>
        <p:nvSpPr>
          <p:cNvPr id="12" name="Rectangle 11">
            <a:extLst>
              <a:ext uri="{FF2B5EF4-FFF2-40B4-BE49-F238E27FC236}">
                <a16:creationId xmlns:a16="http://schemas.microsoft.com/office/drawing/2014/main" id="{4860B935-6B5F-8EF8-5C2B-97DDFDDFC4E4}"/>
              </a:ext>
            </a:extLst>
          </p:cNvPr>
          <p:cNvSpPr/>
          <p:nvPr/>
        </p:nvSpPr>
        <p:spPr>
          <a:xfrm>
            <a:off x="3920478" y="5098088"/>
            <a:ext cx="2957842" cy="7258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57 ECSS handbooks adopted as Technical Reports by CEN</a:t>
            </a:r>
            <a:endParaRPr lang="en-US" sz="1200" dirty="0">
              <a:solidFill>
                <a:schemeClr val="tx1"/>
              </a:solidFill>
            </a:endParaRPr>
          </a:p>
        </p:txBody>
      </p:sp>
      <p:cxnSp>
        <p:nvCxnSpPr>
          <p:cNvPr id="13" name="Straight Connector 12">
            <a:extLst>
              <a:ext uri="{FF2B5EF4-FFF2-40B4-BE49-F238E27FC236}">
                <a16:creationId xmlns:a16="http://schemas.microsoft.com/office/drawing/2014/main" id="{CA5EFAF4-528F-6FC6-1203-D472FE7C40A4}"/>
              </a:ext>
            </a:extLst>
          </p:cNvPr>
          <p:cNvCxnSpPr>
            <a:cxnSpLocks/>
          </p:cNvCxnSpPr>
          <p:nvPr/>
        </p:nvCxnSpPr>
        <p:spPr>
          <a:xfrm>
            <a:off x="3727932" y="2270424"/>
            <a:ext cx="0" cy="3977976"/>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2CCEF0-5454-A79F-A38E-4BD81E8120A8}"/>
              </a:ext>
            </a:extLst>
          </p:cNvPr>
          <p:cNvCxnSpPr>
            <a:cxnSpLocks/>
          </p:cNvCxnSpPr>
          <p:nvPr/>
        </p:nvCxnSpPr>
        <p:spPr>
          <a:xfrm>
            <a:off x="7040092" y="2270424"/>
            <a:ext cx="0" cy="3977976"/>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DDC83BE-1880-7F46-3067-38C9922F5BE0}"/>
              </a:ext>
            </a:extLst>
          </p:cNvPr>
          <p:cNvSpPr/>
          <p:nvPr/>
        </p:nvSpPr>
        <p:spPr>
          <a:xfrm>
            <a:off x="7618718" y="4789324"/>
            <a:ext cx="2957842" cy="7377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&gt; 50 ESA space projects using ECSS standards</a:t>
            </a:r>
            <a:endParaRPr lang="en-US" sz="1200" dirty="0">
              <a:solidFill>
                <a:schemeClr val="tx1"/>
              </a:solidFill>
            </a:endParaRPr>
          </a:p>
        </p:txBody>
      </p:sp>
      <p:cxnSp>
        <p:nvCxnSpPr>
          <p:cNvPr id="18" name="Straight Connector 17">
            <a:extLst>
              <a:ext uri="{FF2B5EF4-FFF2-40B4-BE49-F238E27FC236}">
                <a16:creationId xmlns:a16="http://schemas.microsoft.com/office/drawing/2014/main" id="{F36153FF-FAF7-BAD4-1A41-C8A3B005CCB1}"/>
              </a:ext>
            </a:extLst>
          </p:cNvPr>
          <p:cNvCxnSpPr>
            <a:cxnSpLocks/>
          </p:cNvCxnSpPr>
          <p:nvPr/>
        </p:nvCxnSpPr>
        <p:spPr>
          <a:xfrm>
            <a:off x="7386320" y="4259412"/>
            <a:ext cx="3422638"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44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5408-1D17-37F5-50BE-52C3AB8A348D}"/>
              </a:ext>
            </a:extLst>
          </p:cNvPr>
          <p:cNvSpPr>
            <a:spLocks noGrp="1"/>
          </p:cNvSpPr>
          <p:nvPr>
            <p:ph type="title"/>
          </p:nvPr>
        </p:nvSpPr>
        <p:spPr/>
        <p:txBody>
          <a:bodyPr>
            <a:normAutofit/>
          </a:bodyPr>
          <a:lstStyle/>
          <a:p>
            <a:r>
              <a:rPr lang="en-US" dirty="0"/>
              <a:t>ECSS has two high level bodies: the Steering Board and the </a:t>
            </a:r>
            <a:br>
              <a:rPr lang="en-US" dirty="0"/>
            </a:br>
            <a:r>
              <a:rPr lang="en-US" dirty="0"/>
              <a:t>Technical Authority</a:t>
            </a:r>
          </a:p>
        </p:txBody>
      </p:sp>
      <p:grpSp>
        <p:nvGrpSpPr>
          <p:cNvPr id="42" name="Group 41">
            <a:extLst>
              <a:ext uri="{FF2B5EF4-FFF2-40B4-BE49-F238E27FC236}">
                <a16:creationId xmlns:a16="http://schemas.microsoft.com/office/drawing/2014/main" id="{675BDC1A-3AF5-6859-CE34-1C3F1952935B}"/>
              </a:ext>
            </a:extLst>
          </p:cNvPr>
          <p:cNvGrpSpPr/>
          <p:nvPr/>
        </p:nvGrpSpPr>
        <p:grpSpPr>
          <a:xfrm>
            <a:off x="986535" y="1903983"/>
            <a:ext cx="10230106" cy="4145281"/>
            <a:chOff x="72135" y="1903983"/>
            <a:chExt cx="10230106" cy="4145281"/>
          </a:xfrm>
        </p:grpSpPr>
        <p:sp>
          <p:nvSpPr>
            <p:cNvPr id="12" name="TextBox 11">
              <a:extLst>
                <a:ext uri="{FF2B5EF4-FFF2-40B4-BE49-F238E27FC236}">
                  <a16:creationId xmlns:a16="http://schemas.microsoft.com/office/drawing/2014/main" id="{10F0333A-AFE6-519F-217B-586C9CD075B6}"/>
                </a:ext>
              </a:extLst>
            </p:cNvPr>
            <p:cNvSpPr txBox="1"/>
            <p:nvPr/>
          </p:nvSpPr>
          <p:spPr>
            <a:xfrm>
              <a:off x="6739128" y="1903983"/>
              <a:ext cx="3563113" cy="882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Steering Board:</a:t>
              </a:r>
            </a:p>
            <a:p>
              <a:pPr marL="171450" indent="-171450">
                <a:buFont typeface="Wingdings" panose="05000000000000000000" pitchFamily="2" charset="2"/>
                <a:buChar char="§"/>
              </a:pPr>
              <a:r>
                <a:rPr lang="en-US" dirty="0"/>
                <a:t>Sets policy and strategy</a:t>
              </a:r>
            </a:p>
            <a:p>
              <a:pPr marL="171450" indent="-171450">
                <a:buFont typeface="Wingdings" panose="05000000000000000000" pitchFamily="2" charset="2"/>
                <a:buChar char="§"/>
              </a:pPr>
              <a:r>
                <a:rPr lang="en-US" dirty="0"/>
                <a:t>1 representative per agency</a:t>
              </a:r>
            </a:p>
            <a:p>
              <a:pPr marL="171450" indent="-171450">
                <a:buFont typeface="Wingdings" panose="05000000000000000000" pitchFamily="2" charset="2"/>
                <a:buChar char="§"/>
              </a:pPr>
              <a:r>
                <a:rPr lang="en-US" dirty="0"/>
                <a:t>4 representatives for </a:t>
              </a:r>
              <a:r>
                <a:rPr lang="en-US" dirty="0" err="1"/>
                <a:t>Eurospace</a:t>
              </a:r>
              <a:endParaRPr lang="en-US" dirty="0"/>
            </a:p>
          </p:txBody>
        </p:sp>
        <p:sp>
          <p:nvSpPr>
            <p:cNvPr id="24" name="Rectangle 23">
              <a:extLst>
                <a:ext uri="{FF2B5EF4-FFF2-40B4-BE49-F238E27FC236}">
                  <a16:creationId xmlns:a16="http://schemas.microsoft.com/office/drawing/2014/main" id="{A101153D-AAD9-5D79-1FA4-07CE125BFD45}"/>
                </a:ext>
              </a:extLst>
            </p:cNvPr>
            <p:cNvSpPr/>
            <p:nvPr/>
          </p:nvSpPr>
          <p:spPr>
            <a:xfrm>
              <a:off x="4483608" y="5555488"/>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WG</a:t>
              </a:r>
            </a:p>
          </p:txBody>
        </p:sp>
        <p:sp>
          <p:nvSpPr>
            <p:cNvPr id="22" name="Rectangle 21">
              <a:extLst>
                <a:ext uri="{FF2B5EF4-FFF2-40B4-BE49-F238E27FC236}">
                  <a16:creationId xmlns:a16="http://schemas.microsoft.com/office/drawing/2014/main" id="{E9F6100B-1EC7-77C9-6BD7-CFD2B91DA0A3}"/>
                </a:ext>
              </a:extLst>
            </p:cNvPr>
            <p:cNvSpPr/>
            <p:nvPr/>
          </p:nvSpPr>
          <p:spPr>
            <a:xfrm>
              <a:off x="4331208" y="5403088"/>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WG</a:t>
              </a:r>
            </a:p>
          </p:txBody>
        </p:sp>
        <p:sp>
          <p:nvSpPr>
            <p:cNvPr id="6" name="Rectangle 5">
              <a:extLst>
                <a:ext uri="{FF2B5EF4-FFF2-40B4-BE49-F238E27FC236}">
                  <a16:creationId xmlns:a16="http://schemas.microsoft.com/office/drawing/2014/main" id="{82928F40-D580-7A07-E144-186AF41A8832}"/>
                </a:ext>
              </a:extLst>
            </p:cNvPr>
            <p:cNvSpPr/>
            <p:nvPr/>
          </p:nvSpPr>
          <p:spPr>
            <a:xfrm>
              <a:off x="5458968" y="1903984"/>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Steering Board</a:t>
              </a:r>
            </a:p>
          </p:txBody>
        </p:sp>
        <p:sp>
          <p:nvSpPr>
            <p:cNvPr id="7" name="Rectangle 6">
              <a:extLst>
                <a:ext uri="{FF2B5EF4-FFF2-40B4-BE49-F238E27FC236}">
                  <a16:creationId xmlns:a16="http://schemas.microsoft.com/office/drawing/2014/main" id="{1BC5353E-2F83-2B50-3A4F-BF6357CB60D3}"/>
                </a:ext>
              </a:extLst>
            </p:cNvPr>
            <p:cNvSpPr/>
            <p:nvPr/>
          </p:nvSpPr>
          <p:spPr>
            <a:xfrm>
              <a:off x="5458968" y="3577336"/>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Technical Authority</a:t>
              </a:r>
            </a:p>
          </p:txBody>
        </p:sp>
        <p:sp>
          <p:nvSpPr>
            <p:cNvPr id="17" name="Rectangle 16">
              <a:extLst>
                <a:ext uri="{FF2B5EF4-FFF2-40B4-BE49-F238E27FC236}">
                  <a16:creationId xmlns:a16="http://schemas.microsoft.com/office/drawing/2014/main" id="{6CF925CD-4C3B-B8B2-C76F-9CB3B44AB881}"/>
                </a:ext>
              </a:extLst>
            </p:cNvPr>
            <p:cNvSpPr/>
            <p:nvPr/>
          </p:nvSpPr>
          <p:spPr>
            <a:xfrm>
              <a:off x="6739128" y="5250688"/>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Network of Experts</a:t>
              </a:r>
            </a:p>
          </p:txBody>
        </p:sp>
        <p:sp>
          <p:nvSpPr>
            <p:cNvPr id="20" name="Rectangle 19">
              <a:extLst>
                <a:ext uri="{FF2B5EF4-FFF2-40B4-BE49-F238E27FC236}">
                  <a16:creationId xmlns:a16="http://schemas.microsoft.com/office/drawing/2014/main" id="{F2C32E7B-3323-BCED-B150-E0D28FECD3D2}"/>
                </a:ext>
              </a:extLst>
            </p:cNvPr>
            <p:cNvSpPr/>
            <p:nvPr/>
          </p:nvSpPr>
          <p:spPr>
            <a:xfrm>
              <a:off x="4178808" y="5250688"/>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WG</a:t>
              </a:r>
            </a:p>
          </p:txBody>
        </p:sp>
        <p:sp>
          <p:nvSpPr>
            <p:cNvPr id="21" name="Rectangle 20">
              <a:extLst>
                <a:ext uri="{FF2B5EF4-FFF2-40B4-BE49-F238E27FC236}">
                  <a16:creationId xmlns:a16="http://schemas.microsoft.com/office/drawing/2014/main" id="{49BBB090-22F9-342E-68AB-4CD67BB8D18D}"/>
                </a:ext>
              </a:extLst>
            </p:cNvPr>
            <p:cNvSpPr/>
            <p:nvPr/>
          </p:nvSpPr>
          <p:spPr>
            <a:xfrm>
              <a:off x="3209544" y="2740184"/>
              <a:ext cx="1280160" cy="493776"/>
            </a:xfrm>
            <a:prstGeom prst="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Executive Secretariat (ESA)</a:t>
              </a:r>
            </a:p>
          </p:txBody>
        </p:sp>
        <p:cxnSp>
          <p:nvCxnSpPr>
            <p:cNvPr id="26" name="Straight Connector 25">
              <a:extLst>
                <a:ext uri="{FF2B5EF4-FFF2-40B4-BE49-F238E27FC236}">
                  <a16:creationId xmlns:a16="http://schemas.microsoft.com/office/drawing/2014/main" id="{1A8F5FA8-14EC-E731-AD4B-D291E052A370}"/>
                </a:ext>
              </a:extLst>
            </p:cNvPr>
            <p:cNvCxnSpPr>
              <a:stCxn id="6" idx="2"/>
              <a:endCxn id="7" idx="0"/>
            </p:cNvCxnSpPr>
            <p:nvPr/>
          </p:nvCxnSpPr>
          <p:spPr>
            <a:xfrm>
              <a:off x="6099048" y="2397760"/>
              <a:ext cx="0" cy="117957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B2761B5-5E16-12F7-145C-F6C59C6897D9}"/>
                </a:ext>
              </a:extLst>
            </p:cNvPr>
            <p:cNvCxnSpPr>
              <a:stCxn id="21" idx="3"/>
              <a:endCxn id="6" idx="2"/>
            </p:cNvCxnSpPr>
            <p:nvPr/>
          </p:nvCxnSpPr>
          <p:spPr>
            <a:xfrm flipV="1">
              <a:off x="4489704" y="2397760"/>
              <a:ext cx="1609344" cy="589312"/>
            </a:xfrm>
            <a:prstGeom prst="bentConnector2">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12FCFDB-CA36-8DE3-E88D-2A92EBA90745}"/>
                </a:ext>
              </a:extLst>
            </p:cNvPr>
            <p:cNvCxnSpPr>
              <a:cxnSpLocks/>
              <a:stCxn id="20" idx="0"/>
              <a:endCxn id="7" idx="2"/>
            </p:cNvCxnSpPr>
            <p:nvPr/>
          </p:nvCxnSpPr>
          <p:spPr>
            <a:xfrm rot="5400000" flipH="1" flipV="1">
              <a:off x="4869180" y="4020820"/>
              <a:ext cx="1179576" cy="1280160"/>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508831B3-451A-2756-2F9C-1474327BAFBC}"/>
                </a:ext>
              </a:extLst>
            </p:cNvPr>
            <p:cNvCxnSpPr>
              <a:cxnSpLocks/>
              <a:stCxn id="17" idx="0"/>
              <a:endCxn id="7" idx="2"/>
            </p:cNvCxnSpPr>
            <p:nvPr/>
          </p:nvCxnSpPr>
          <p:spPr>
            <a:xfrm rot="16200000" flipV="1">
              <a:off x="6149340" y="4020820"/>
              <a:ext cx="1179576" cy="1280160"/>
            </a:xfrm>
            <a:prstGeom prst="bentConnector3">
              <a:avLst>
                <a:gd name="adj1"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96504EE-E521-E8B3-F1FB-7704F438EBE7}"/>
                </a:ext>
              </a:extLst>
            </p:cNvPr>
            <p:cNvSpPr txBox="1"/>
            <p:nvPr/>
          </p:nvSpPr>
          <p:spPr>
            <a:xfrm>
              <a:off x="6739128" y="3577336"/>
              <a:ext cx="3563113" cy="882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Technical Authority:</a:t>
              </a:r>
            </a:p>
            <a:p>
              <a:pPr marL="171450" indent="-171450">
                <a:buFont typeface="Wingdings" panose="05000000000000000000" pitchFamily="2" charset="2"/>
                <a:buChar char="§"/>
              </a:pPr>
              <a:r>
                <a:rPr lang="en-US" dirty="0"/>
                <a:t>Day-to-day running</a:t>
              </a:r>
            </a:p>
            <a:p>
              <a:pPr marL="171450" indent="-171450">
                <a:buFont typeface="Wingdings" panose="05000000000000000000" pitchFamily="2" charset="2"/>
                <a:buChar char="§"/>
              </a:pPr>
              <a:r>
                <a:rPr lang="en-US" dirty="0"/>
                <a:t>1 representative per agency</a:t>
              </a:r>
            </a:p>
            <a:p>
              <a:pPr marL="171450" indent="-171450">
                <a:buFont typeface="Wingdings" panose="05000000000000000000" pitchFamily="2" charset="2"/>
                <a:buChar char="§"/>
              </a:pPr>
              <a:r>
                <a:rPr lang="en-US" dirty="0"/>
                <a:t>4 representatives for </a:t>
              </a:r>
              <a:r>
                <a:rPr lang="en-US" dirty="0" err="1"/>
                <a:t>Eurospace</a:t>
              </a:r>
              <a:endParaRPr lang="en-US" dirty="0"/>
            </a:p>
          </p:txBody>
        </p:sp>
        <p:sp>
          <p:nvSpPr>
            <p:cNvPr id="41" name="TextBox 40">
              <a:extLst>
                <a:ext uri="{FF2B5EF4-FFF2-40B4-BE49-F238E27FC236}">
                  <a16:creationId xmlns:a16="http://schemas.microsoft.com/office/drawing/2014/main" id="{BF04F2E8-64A7-AFDF-5BAE-364DAF746A97}"/>
                </a:ext>
              </a:extLst>
            </p:cNvPr>
            <p:cNvSpPr txBox="1"/>
            <p:nvPr/>
          </p:nvSpPr>
          <p:spPr>
            <a:xfrm>
              <a:off x="72135" y="2741200"/>
              <a:ext cx="3137409" cy="14112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Executive Secretariat:</a:t>
              </a:r>
            </a:p>
            <a:p>
              <a:pPr marL="171450" indent="-171450">
                <a:buFont typeface="Wingdings" panose="05000000000000000000" pitchFamily="2" charset="2"/>
                <a:buChar char="§"/>
              </a:pPr>
              <a:r>
                <a:rPr lang="en-US" dirty="0"/>
                <a:t>secretariat support to SB &amp; TA</a:t>
              </a:r>
            </a:p>
            <a:p>
              <a:pPr marL="171450" indent="-171450">
                <a:buFont typeface="Wingdings" panose="05000000000000000000" pitchFamily="2" charset="2"/>
                <a:buChar char="§"/>
              </a:pPr>
              <a:r>
                <a:rPr lang="en-US" dirty="0"/>
                <a:t>support WGs in drafting documents in </a:t>
              </a:r>
            </a:p>
            <a:p>
              <a:pPr marL="171450" indent="-171450">
                <a:buFont typeface="Wingdings" panose="05000000000000000000" pitchFamily="2" charset="2"/>
                <a:buChar char="§"/>
              </a:pPr>
              <a:r>
                <a:rPr lang="en-US" dirty="0"/>
                <a:t>accordance with ECSS rules and procedures</a:t>
              </a:r>
            </a:p>
            <a:p>
              <a:pPr marL="171450" indent="-171450">
                <a:buFont typeface="Wingdings" panose="05000000000000000000" pitchFamily="2" charset="2"/>
                <a:buChar char="§"/>
              </a:pPr>
              <a:r>
                <a:rPr lang="en-US" dirty="0"/>
                <a:t>custody ECSS docs: collect and </a:t>
              </a:r>
              <a:r>
                <a:rPr lang="en-US" dirty="0" err="1"/>
                <a:t>analyse</a:t>
              </a:r>
              <a:r>
                <a:rPr lang="en-US" dirty="0"/>
                <a:t> CRs, </a:t>
              </a:r>
            </a:p>
            <a:p>
              <a:pPr marL="171450" indent="-171450">
                <a:buFont typeface="Wingdings" panose="05000000000000000000" pitchFamily="2" charset="2"/>
                <a:buChar char="§"/>
              </a:pPr>
              <a:r>
                <a:rPr lang="en-US" dirty="0"/>
                <a:t>NWIPs and Feedback</a:t>
              </a:r>
            </a:p>
            <a:p>
              <a:pPr marL="171450" indent="-171450">
                <a:buFont typeface="Wingdings" panose="05000000000000000000" pitchFamily="2" charset="2"/>
                <a:buChar char="§"/>
              </a:pPr>
              <a:r>
                <a:rPr lang="en-US" dirty="0"/>
                <a:t>administrate the ECSS Website</a:t>
              </a:r>
            </a:p>
            <a:p>
              <a:pPr marL="171450" indent="-171450">
                <a:buFont typeface="Wingdings" panose="05000000000000000000" pitchFamily="2" charset="2"/>
                <a:buChar char="§"/>
              </a:pPr>
              <a:endParaRPr lang="en-US" dirty="0"/>
            </a:p>
          </p:txBody>
        </p:sp>
      </p:grpSp>
    </p:spTree>
    <p:extLst>
      <p:ext uri="{BB962C8B-B14F-4D97-AF65-F5344CB8AC3E}">
        <p14:creationId xmlns:p14="http://schemas.microsoft.com/office/powerpoint/2010/main" val="262869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AC6C-DB0D-1FFF-740E-C4AE222153B3}"/>
              </a:ext>
            </a:extLst>
          </p:cNvPr>
          <p:cNvSpPr>
            <a:spLocks noGrp="1"/>
          </p:cNvSpPr>
          <p:nvPr>
            <p:ph type="title"/>
          </p:nvPr>
        </p:nvSpPr>
        <p:spPr/>
        <p:txBody>
          <a:bodyPr/>
          <a:lstStyle/>
          <a:p>
            <a:r>
              <a:rPr lang="en-US" dirty="0"/>
              <a:t>ECSS members are committed to use the ECSS standards </a:t>
            </a:r>
            <a:br>
              <a:rPr lang="en-US" dirty="0"/>
            </a:br>
            <a:r>
              <a:rPr lang="en-US" dirty="0"/>
              <a:t>for their Space projects and </a:t>
            </a:r>
            <a:r>
              <a:rPr lang="en-US" dirty="0" err="1"/>
              <a:t>programmes</a:t>
            </a:r>
            <a:br>
              <a:rPr lang="en-US" dirty="0"/>
            </a:br>
            <a:endParaRPr lang="en-US" dirty="0"/>
          </a:p>
        </p:txBody>
      </p:sp>
      <p:sp>
        <p:nvSpPr>
          <p:cNvPr id="5" name="Rectangle 4">
            <a:extLst>
              <a:ext uri="{FF2B5EF4-FFF2-40B4-BE49-F238E27FC236}">
                <a16:creationId xmlns:a16="http://schemas.microsoft.com/office/drawing/2014/main" id="{A276B7D8-9D7C-B10E-3F61-D598188E3F33}"/>
              </a:ext>
            </a:extLst>
          </p:cNvPr>
          <p:cNvSpPr/>
          <p:nvPr/>
        </p:nvSpPr>
        <p:spPr>
          <a:xfrm>
            <a:off x="621439" y="1799578"/>
            <a:ext cx="4864962" cy="38910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Members</a:t>
            </a:r>
          </a:p>
          <a:p>
            <a:pPr marL="171450" indent="-171450">
              <a:buFont typeface="Wingdings" panose="05000000000000000000" pitchFamily="2" charset="2"/>
              <a:buChar char="§"/>
            </a:pPr>
            <a:r>
              <a:rPr lang="en-US" sz="1200" dirty="0">
                <a:solidFill>
                  <a:schemeClr val="tx1"/>
                </a:solidFill>
              </a:rPr>
              <a:t>Agencies &amp; companies actively supporting ECSS</a:t>
            </a:r>
          </a:p>
          <a:p>
            <a:pPr marL="171450" indent="-171450">
              <a:buFont typeface="Wingdings" panose="05000000000000000000" pitchFamily="2" charset="2"/>
              <a:buChar char="§"/>
            </a:pPr>
            <a:r>
              <a:rPr lang="en-US" sz="1200" dirty="0" err="1">
                <a:solidFill>
                  <a:schemeClr val="tx1"/>
                </a:solidFill>
              </a:rPr>
              <a:t>Agenzia</a:t>
            </a:r>
            <a:r>
              <a:rPr lang="en-US" sz="1200" dirty="0">
                <a:solidFill>
                  <a:schemeClr val="tx1"/>
                </a:solidFill>
              </a:rPr>
              <a:t> </a:t>
            </a:r>
            <a:r>
              <a:rPr lang="en-US" sz="1200" dirty="0" err="1">
                <a:solidFill>
                  <a:schemeClr val="tx1"/>
                </a:solidFill>
              </a:rPr>
              <a:t>Spaziale</a:t>
            </a:r>
            <a:r>
              <a:rPr lang="en-US" sz="1200" dirty="0">
                <a:solidFill>
                  <a:schemeClr val="tx1"/>
                </a:solidFill>
              </a:rPr>
              <a:t> </a:t>
            </a:r>
            <a:r>
              <a:rPr lang="en-US" sz="1200" dirty="0" err="1">
                <a:solidFill>
                  <a:schemeClr val="tx1"/>
                </a:solidFill>
              </a:rPr>
              <a:t>Italiana</a:t>
            </a:r>
            <a:r>
              <a:rPr lang="en-US" sz="1200" dirty="0">
                <a:solidFill>
                  <a:schemeClr val="tx1"/>
                </a:solidFill>
              </a:rPr>
              <a:t> (ASI)</a:t>
            </a:r>
          </a:p>
          <a:p>
            <a:pPr marL="171450" indent="-171450">
              <a:buFont typeface="Wingdings" panose="05000000000000000000" pitchFamily="2" charset="2"/>
              <a:buChar char="§"/>
            </a:pPr>
            <a:r>
              <a:rPr lang="en-US" sz="1200" dirty="0">
                <a:solidFill>
                  <a:schemeClr val="tx1"/>
                </a:solidFill>
              </a:rPr>
              <a:t>UK Space Agency</a:t>
            </a:r>
          </a:p>
          <a:p>
            <a:pPr marL="171450" indent="-171450">
              <a:buFont typeface="Wingdings" panose="05000000000000000000" pitchFamily="2" charset="2"/>
              <a:buChar char="§"/>
            </a:pPr>
            <a:r>
              <a:rPr lang="en-US" sz="1200" dirty="0">
                <a:solidFill>
                  <a:schemeClr val="tx1"/>
                </a:solidFill>
              </a:rPr>
              <a:t>Centre National </a:t>
            </a:r>
            <a:r>
              <a:rPr lang="en-US" sz="1200" dirty="0" err="1">
                <a:solidFill>
                  <a:schemeClr val="tx1"/>
                </a:solidFill>
              </a:rPr>
              <a:t>d’Etudes</a:t>
            </a:r>
            <a:r>
              <a:rPr lang="en-US" sz="1200" dirty="0">
                <a:solidFill>
                  <a:schemeClr val="tx1"/>
                </a:solidFill>
              </a:rPr>
              <a:t> </a:t>
            </a:r>
            <a:r>
              <a:rPr lang="en-US" sz="1200" dirty="0" err="1">
                <a:solidFill>
                  <a:schemeClr val="tx1"/>
                </a:solidFill>
              </a:rPr>
              <a:t>Spatiales</a:t>
            </a:r>
            <a:r>
              <a:rPr lang="en-US" sz="1200" dirty="0">
                <a:solidFill>
                  <a:schemeClr val="tx1"/>
                </a:solidFill>
              </a:rPr>
              <a:t> (CNES)</a:t>
            </a:r>
          </a:p>
          <a:p>
            <a:pPr marL="171450" indent="-171450">
              <a:buFont typeface="Wingdings" panose="05000000000000000000" pitchFamily="2" charset="2"/>
              <a:buChar char="§"/>
            </a:pPr>
            <a:r>
              <a:rPr lang="en-US" sz="1200" dirty="0" err="1">
                <a:solidFill>
                  <a:schemeClr val="tx1"/>
                </a:solidFill>
              </a:rPr>
              <a:t>Deutsches</a:t>
            </a:r>
            <a:r>
              <a:rPr lang="en-US" sz="1200" dirty="0">
                <a:solidFill>
                  <a:schemeClr val="tx1"/>
                </a:solidFill>
              </a:rPr>
              <a:t> </a:t>
            </a:r>
            <a:r>
              <a:rPr lang="en-US" sz="1200" dirty="0" err="1">
                <a:solidFill>
                  <a:schemeClr val="tx1"/>
                </a:solidFill>
              </a:rPr>
              <a:t>Zentrum</a:t>
            </a:r>
            <a:r>
              <a:rPr lang="en-US" sz="1200" dirty="0">
                <a:solidFill>
                  <a:schemeClr val="tx1"/>
                </a:solidFill>
              </a:rPr>
              <a:t> für Luft- und </a:t>
            </a:r>
            <a:r>
              <a:rPr lang="en-US" sz="1200" dirty="0" err="1">
                <a:solidFill>
                  <a:schemeClr val="tx1"/>
                </a:solidFill>
              </a:rPr>
              <a:t>Raumfahrt</a:t>
            </a:r>
            <a:r>
              <a:rPr lang="en-US" sz="1200" dirty="0">
                <a:solidFill>
                  <a:schemeClr val="tx1"/>
                </a:solidFill>
              </a:rPr>
              <a:t> (DLR)</a:t>
            </a:r>
          </a:p>
          <a:p>
            <a:pPr marL="171450" indent="-171450">
              <a:buFont typeface="Wingdings" panose="05000000000000000000" pitchFamily="2" charset="2"/>
              <a:buChar char="§"/>
            </a:pPr>
            <a:r>
              <a:rPr lang="en-US" sz="1200" dirty="0">
                <a:solidFill>
                  <a:schemeClr val="tx1"/>
                </a:solidFill>
              </a:rPr>
              <a:t>European Space Agency (ESA)</a:t>
            </a:r>
          </a:p>
          <a:p>
            <a:pPr marL="171450" indent="-171450">
              <a:buFont typeface="Wingdings" panose="05000000000000000000" pitchFamily="2" charset="2"/>
              <a:buChar char="§"/>
            </a:pPr>
            <a:r>
              <a:rPr lang="en-US" sz="1200" dirty="0">
                <a:solidFill>
                  <a:schemeClr val="tx1"/>
                </a:solidFill>
              </a:rPr>
              <a:t>Netherlands Space Office (NSO)</a:t>
            </a:r>
          </a:p>
          <a:p>
            <a:pPr marL="171450" indent="-171450">
              <a:buFont typeface="Wingdings" panose="05000000000000000000" pitchFamily="2" charset="2"/>
              <a:buChar char="§"/>
            </a:pPr>
            <a:r>
              <a:rPr lang="en-US" sz="1200" dirty="0">
                <a:solidFill>
                  <a:schemeClr val="tx1"/>
                </a:solidFill>
              </a:rPr>
              <a:t>Norwegian Space Centre</a:t>
            </a:r>
          </a:p>
          <a:p>
            <a:endParaRPr lang="en-US" sz="1200" dirty="0">
              <a:solidFill>
                <a:schemeClr val="tx1"/>
              </a:solidFill>
            </a:endParaRPr>
          </a:p>
          <a:p>
            <a:r>
              <a:rPr lang="en-US" sz="1200" dirty="0">
                <a:solidFill>
                  <a:schemeClr val="tx1"/>
                </a:solidFill>
              </a:rPr>
              <a:t>The European industry is represented by</a:t>
            </a:r>
          </a:p>
          <a:p>
            <a:pPr marL="171450" indent="-171450">
              <a:buFont typeface="Wingdings" panose="05000000000000000000" pitchFamily="2" charset="2"/>
              <a:buChar char="§"/>
            </a:pPr>
            <a:r>
              <a:rPr lang="en-US" sz="1200" dirty="0" err="1">
                <a:solidFill>
                  <a:schemeClr val="tx1"/>
                </a:solidFill>
              </a:rPr>
              <a:t>Eurospace</a:t>
            </a:r>
            <a:endParaRPr lang="en-US" sz="1200" dirty="0">
              <a:solidFill>
                <a:schemeClr val="tx1"/>
              </a:solidFill>
            </a:endParaRPr>
          </a:p>
          <a:p>
            <a:endParaRPr lang="en-US" sz="1200" dirty="0">
              <a:solidFill>
                <a:schemeClr val="tx1"/>
              </a:solidFill>
            </a:endParaRPr>
          </a:p>
          <a:p>
            <a:r>
              <a:rPr lang="en-US" sz="1200" dirty="0">
                <a:solidFill>
                  <a:schemeClr val="tx1"/>
                </a:solidFill>
              </a:rPr>
              <a:t>Associated member</a:t>
            </a:r>
          </a:p>
          <a:p>
            <a:pPr marL="171450" indent="-171450">
              <a:buFont typeface="Wingdings" panose="05000000000000000000" pitchFamily="2" charset="2"/>
              <a:buChar char="§"/>
            </a:pPr>
            <a:r>
              <a:rPr lang="en-US" sz="1200" dirty="0">
                <a:solidFill>
                  <a:schemeClr val="tx1"/>
                </a:solidFill>
              </a:rPr>
              <a:t>Canadian Space Agency (CSA)</a:t>
            </a:r>
          </a:p>
          <a:p>
            <a:endParaRPr lang="en-US" sz="1200" dirty="0">
              <a:solidFill>
                <a:schemeClr val="tx1"/>
              </a:solidFill>
            </a:endParaRPr>
          </a:p>
          <a:p>
            <a:r>
              <a:rPr lang="en-US" sz="1200" dirty="0">
                <a:solidFill>
                  <a:schemeClr val="tx1"/>
                </a:solidFill>
              </a:rPr>
              <a:t>Observers</a:t>
            </a:r>
          </a:p>
          <a:p>
            <a:pPr marL="171450" indent="-171450">
              <a:buFont typeface="Wingdings" panose="05000000000000000000" pitchFamily="2" charset="2"/>
              <a:buChar char="§"/>
            </a:pPr>
            <a:r>
              <a:rPr lang="en-US" sz="1200" dirty="0">
                <a:solidFill>
                  <a:schemeClr val="tx1"/>
                </a:solidFill>
              </a:rPr>
              <a:t>CEN-CENELEC</a:t>
            </a:r>
          </a:p>
          <a:p>
            <a:pPr marL="171450" indent="-171450">
              <a:buFont typeface="Wingdings" panose="05000000000000000000" pitchFamily="2" charset="2"/>
              <a:buChar char="§"/>
            </a:pPr>
            <a:r>
              <a:rPr lang="en-US" sz="1200" dirty="0">
                <a:solidFill>
                  <a:schemeClr val="tx1"/>
                </a:solidFill>
              </a:rPr>
              <a:t>EUMETSAT</a:t>
            </a:r>
          </a:p>
          <a:p>
            <a:pPr marL="171450" indent="-171450">
              <a:buFont typeface="Wingdings" panose="05000000000000000000" pitchFamily="2" charset="2"/>
              <a:buChar char="§"/>
            </a:pPr>
            <a:r>
              <a:rPr lang="en-US" sz="1200" dirty="0">
                <a:solidFill>
                  <a:schemeClr val="tx1"/>
                </a:solidFill>
              </a:rPr>
              <a:t>European Commission (EC)</a:t>
            </a:r>
          </a:p>
          <a:p>
            <a:pPr marL="171450" indent="-171450">
              <a:buFont typeface="Wingdings" panose="05000000000000000000" pitchFamily="2" charset="2"/>
              <a:buChar char="§"/>
            </a:pPr>
            <a:r>
              <a:rPr lang="en-US" sz="1200" dirty="0">
                <a:solidFill>
                  <a:schemeClr val="tx1"/>
                </a:solidFill>
              </a:rPr>
              <a:t>European Defense Agency (EDA)</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Source: </a:t>
            </a:r>
            <a:r>
              <a:rPr lang="en-US" sz="1200" dirty="0">
                <a:hlinkClick r:id="rId2"/>
              </a:rPr>
              <a:t>Members | European Cooperation for Space Standardization (ecss.nl)</a:t>
            </a:r>
            <a:endParaRPr lang="en-US" sz="1200" dirty="0">
              <a:solidFill>
                <a:schemeClr val="tx1"/>
              </a:solidFill>
            </a:endParaRPr>
          </a:p>
        </p:txBody>
      </p:sp>
      <p:cxnSp>
        <p:nvCxnSpPr>
          <p:cNvPr id="3" name="Straight Connector 2">
            <a:extLst>
              <a:ext uri="{FF2B5EF4-FFF2-40B4-BE49-F238E27FC236}">
                <a16:creationId xmlns:a16="http://schemas.microsoft.com/office/drawing/2014/main" id="{16B7F30F-3029-20D4-83BE-2CA41261B894}"/>
              </a:ext>
            </a:extLst>
          </p:cNvPr>
          <p:cNvCxnSpPr/>
          <p:nvPr/>
        </p:nvCxnSpPr>
        <p:spPr>
          <a:xfrm>
            <a:off x="5486401" y="1801615"/>
            <a:ext cx="0" cy="4446785"/>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8A04610-F2C8-D576-1DA1-5AE38566F928}"/>
              </a:ext>
            </a:extLst>
          </p:cNvPr>
          <p:cNvSpPr/>
          <p:nvPr/>
        </p:nvSpPr>
        <p:spPr>
          <a:xfrm>
            <a:off x="5833519" y="1799578"/>
            <a:ext cx="4864962" cy="16294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Contribute to the development of ECSS documents by:</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Participating in the ECSS governing bodies</a:t>
            </a:r>
          </a:p>
          <a:p>
            <a:pPr marL="171450" indent="-171450">
              <a:buFont typeface="Wingdings" panose="05000000000000000000" pitchFamily="2" charset="2"/>
              <a:buChar char="§"/>
            </a:pPr>
            <a:r>
              <a:rPr lang="en-US" sz="1200" dirty="0">
                <a:solidFill>
                  <a:schemeClr val="tx1"/>
                </a:solidFill>
              </a:rPr>
              <a:t>Contributing to the development of docs by appointing experts to WGs</a:t>
            </a:r>
          </a:p>
          <a:p>
            <a:pPr marL="171450" indent="-171450">
              <a:buFont typeface="Wingdings" panose="05000000000000000000" pitchFamily="2" charset="2"/>
              <a:buChar char="§"/>
            </a:pPr>
            <a:r>
              <a:rPr lang="en-US" sz="1200" dirty="0">
                <a:solidFill>
                  <a:schemeClr val="tx1"/>
                </a:solidFill>
              </a:rPr>
              <a:t>Providing comments to the docs under development, during their review</a:t>
            </a:r>
          </a:p>
          <a:p>
            <a:pPr marL="171450" indent="-171450">
              <a:buFont typeface="Wingdings" panose="05000000000000000000" pitchFamily="2" charset="2"/>
              <a:buChar char="§"/>
            </a:pPr>
            <a:r>
              <a:rPr lang="en-US" sz="1200" dirty="0">
                <a:solidFill>
                  <a:schemeClr val="tx1"/>
                </a:solidFill>
              </a:rPr>
              <a:t>Providing CRs as needed, and contributing to the feedback process</a:t>
            </a:r>
          </a:p>
        </p:txBody>
      </p:sp>
    </p:spTree>
    <p:extLst>
      <p:ext uri="{BB962C8B-B14F-4D97-AF65-F5344CB8AC3E}">
        <p14:creationId xmlns:p14="http://schemas.microsoft.com/office/powerpoint/2010/main" val="327406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32C9-8118-825F-18A8-E9C53A5E09A2}"/>
              </a:ext>
            </a:extLst>
          </p:cNvPr>
          <p:cNvSpPr>
            <a:spLocks noGrp="1"/>
          </p:cNvSpPr>
          <p:nvPr>
            <p:ph type="title"/>
          </p:nvPr>
        </p:nvSpPr>
        <p:spPr/>
        <p:txBody>
          <a:bodyPr>
            <a:normAutofit fontScale="90000"/>
          </a:bodyPr>
          <a:lstStyle/>
          <a:p>
            <a:r>
              <a:rPr lang="en-US" dirty="0"/>
              <a:t>The ECSS website is one of a mechanism to promote, disseminate the information, and involve the space community in the development of standards is vital for ECSS success and evolution</a:t>
            </a:r>
          </a:p>
        </p:txBody>
      </p:sp>
      <p:pic>
        <p:nvPicPr>
          <p:cNvPr id="3" name="Picture 2" descr="A screenshot of a computer&#10;&#10;Description automatically generated">
            <a:extLst>
              <a:ext uri="{FF2B5EF4-FFF2-40B4-BE49-F238E27FC236}">
                <a16:creationId xmlns:a16="http://schemas.microsoft.com/office/drawing/2014/main" id="{A0593A97-6034-37D7-A455-EC5FBE8F6F6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09600" y="2288816"/>
            <a:ext cx="3009703" cy="1617359"/>
          </a:xfrm>
          <a:prstGeom prst="rect">
            <a:avLst/>
          </a:prstGeom>
        </p:spPr>
      </p:pic>
      <p:sp>
        <p:nvSpPr>
          <p:cNvPr id="4" name="TextBox 3">
            <a:extLst>
              <a:ext uri="{FF2B5EF4-FFF2-40B4-BE49-F238E27FC236}">
                <a16:creationId xmlns:a16="http://schemas.microsoft.com/office/drawing/2014/main" id="{6DBE3D89-06F7-A103-E464-98815FCB4C1C}"/>
              </a:ext>
            </a:extLst>
          </p:cNvPr>
          <p:cNvSpPr txBox="1"/>
          <p:nvPr/>
        </p:nvSpPr>
        <p:spPr>
          <a:xfrm>
            <a:off x="618478" y="1799990"/>
            <a:ext cx="3000825" cy="4355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200">
                <a:solidFill>
                  <a:schemeClr val="tx1"/>
                </a:solidFill>
              </a:defRPr>
            </a:lvl1pPr>
          </a:lstStyle>
          <a:p>
            <a:r>
              <a:rPr lang="en-US" dirty="0"/>
              <a:t>The European Cooperation for Space Standardization website: https://ecss.nl/</a:t>
            </a:r>
          </a:p>
        </p:txBody>
      </p:sp>
      <p:sp>
        <p:nvSpPr>
          <p:cNvPr id="7" name="Rectangle 6">
            <a:extLst>
              <a:ext uri="{FF2B5EF4-FFF2-40B4-BE49-F238E27FC236}">
                <a16:creationId xmlns:a16="http://schemas.microsoft.com/office/drawing/2014/main" id="{C2C73DB5-0E0C-A120-0103-59BA8ADBEB11}"/>
              </a:ext>
            </a:extLst>
          </p:cNvPr>
          <p:cNvSpPr/>
          <p:nvPr/>
        </p:nvSpPr>
        <p:spPr>
          <a:xfrm>
            <a:off x="3743417" y="1799989"/>
            <a:ext cx="7830105" cy="29140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The ECSS web site has the objective to:</a:t>
            </a:r>
          </a:p>
          <a:p>
            <a:endParaRPr lang="en-US" sz="1200" dirty="0">
              <a:solidFill>
                <a:schemeClr val="tx1"/>
              </a:solidFill>
            </a:endParaRPr>
          </a:p>
          <a:p>
            <a:pPr marL="171450" indent="-171450">
              <a:buFont typeface="Wingdings" panose="05000000000000000000" pitchFamily="2" charset="2"/>
              <a:buChar char="§"/>
            </a:pPr>
            <a:r>
              <a:rPr lang="en-US" sz="1200" dirty="0">
                <a:solidFill>
                  <a:srgbClr val="0070C0"/>
                </a:solidFill>
              </a:rPr>
              <a:t>Make all the information freely available to stakeholders and worldwide</a:t>
            </a:r>
            <a:r>
              <a:rPr lang="en-US" sz="1200" dirty="0">
                <a:solidFill>
                  <a:schemeClr val="tx1"/>
                </a:solidFill>
              </a:rPr>
              <a:t>: The most recent versions of the standards, handbooks, procedures, and policies are easily accessible and downloadable, making these documents publicly available in real time.</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rgbClr val="0070C0"/>
                </a:solidFill>
              </a:rPr>
              <a:t>Sharing and promoting ideas among the space community</a:t>
            </a:r>
            <a:r>
              <a:rPr lang="en-US" sz="1200" dirty="0">
                <a:solidFill>
                  <a:schemeClr val="tx1"/>
                </a:solidFill>
              </a:rPr>
              <a:t>: the ECSS Technical Authority meets 4 times a year, to discuss and prioritize the needs for new standards, and the update of the existing ones. Discussions help to promote and sustain a common understanding and interpretation of the standards. All these aspects are key in building a common ECSS culture across the space community in Europe. </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rgbClr val="0070C0"/>
                </a:solidFill>
              </a:rPr>
              <a:t>Integrate the initiatives of the different key players in the boards, panels, or working groups</a:t>
            </a:r>
            <a:r>
              <a:rPr lang="en-US" sz="1200" dirty="0">
                <a:solidFill>
                  <a:schemeClr val="tx1"/>
                </a:solidFill>
              </a:rPr>
              <a:t>: When developing ECSS standards, such key players perform their task on a voluntary and non-permanent basis. They are provided with a password-protected environment as a central place to share information, decisions, and documents created during the development of their document.</a:t>
            </a:r>
          </a:p>
        </p:txBody>
      </p:sp>
    </p:spTree>
    <p:extLst>
      <p:ext uri="{BB962C8B-B14F-4D97-AF65-F5344CB8AC3E}">
        <p14:creationId xmlns:p14="http://schemas.microsoft.com/office/powerpoint/2010/main" val="218886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9224-C109-6585-94C2-A408140DA874}"/>
              </a:ext>
            </a:extLst>
          </p:cNvPr>
          <p:cNvSpPr>
            <a:spLocks noGrp="1"/>
          </p:cNvSpPr>
          <p:nvPr>
            <p:ph type="title"/>
          </p:nvPr>
        </p:nvSpPr>
        <p:spPr/>
        <p:txBody>
          <a:bodyPr/>
          <a:lstStyle/>
          <a:p>
            <a:r>
              <a:rPr lang="en-US" dirty="0"/>
              <a:t>ECSS interfaces with other Standards Development Organizations (SDOs)</a:t>
            </a:r>
          </a:p>
        </p:txBody>
      </p:sp>
      <p:sp>
        <p:nvSpPr>
          <p:cNvPr id="3" name="Rectangle 2">
            <a:extLst>
              <a:ext uri="{FF2B5EF4-FFF2-40B4-BE49-F238E27FC236}">
                <a16:creationId xmlns:a16="http://schemas.microsoft.com/office/drawing/2014/main" id="{E65D3399-B218-7F88-2AF5-BC99CC2D67FB}"/>
              </a:ext>
            </a:extLst>
          </p:cNvPr>
          <p:cNvSpPr/>
          <p:nvPr/>
        </p:nvSpPr>
        <p:spPr>
          <a:xfrm>
            <a:off x="624297" y="1802529"/>
            <a:ext cx="2992663" cy="44458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ECSS avoids the developing documents, if an existing or planned document on the subject from other SDOs is considered suitable for ECSS use:</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document suitable as is - No additional action needed (it will be cross-referenced By ECSS docs)</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usable, but needs some modifications for full suitability - adopted via an Adoption Note, which lists one by one all the  clauses/paragraphs/requirements:</a:t>
            </a:r>
          </a:p>
          <a:p>
            <a:pPr marL="628650" lvl="1" indent="-171450">
              <a:buFont typeface="Wingdings" panose="05000000000000000000" pitchFamily="2" charset="2"/>
              <a:buChar char="§"/>
            </a:pPr>
            <a:r>
              <a:rPr lang="en-US" sz="1200" dirty="0">
                <a:solidFill>
                  <a:schemeClr val="tx1"/>
                </a:solidFill>
              </a:rPr>
              <a:t>To be deleted</a:t>
            </a:r>
          </a:p>
          <a:p>
            <a:pPr marL="628650" lvl="1" indent="-171450">
              <a:buFont typeface="Wingdings" panose="05000000000000000000" pitchFamily="2" charset="2"/>
              <a:buChar char="§"/>
            </a:pPr>
            <a:r>
              <a:rPr lang="en-US" sz="1200" dirty="0">
                <a:solidFill>
                  <a:schemeClr val="tx1"/>
                </a:solidFill>
              </a:rPr>
              <a:t>To be modified (and then including the modified text)</a:t>
            </a:r>
          </a:p>
          <a:p>
            <a:pPr marL="628650" lvl="1" indent="-171450">
              <a:buFont typeface="Wingdings" panose="05000000000000000000" pitchFamily="2" charset="2"/>
              <a:buChar char="§"/>
            </a:pPr>
            <a:r>
              <a:rPr lang="en-US" sz="1200" dirty="0">
                <a:solidFill>
                  <a:schemeClr val="tx1"/>
                </a:solidFill>
              </a:rPr>
              <a:t>To be added (and then including the added text)</a:t>
            </a:r>
          </a:p>
          <a:p>
            <a:pPr marL="171450" indent="-171450">
              <a:buFont typeface="Wingdings" panose="05000000000000000000" pitchFamily="2" charset="2"/>
              <a:buChar char="§"/>
            </a:pPr>
            <a:endParaRPr lang="en-US" sz="1200" dirty="0">
              <a:solidFill>
                <a:schemeClr val="tx1"/>
              </a:solidFill>
            </a:endParaRPr>
          </a:p>
        </p:txBody>
      </p:sp>
      <p:cxnSp>
        <p:nvCxnSpPr>
          <p:cNvPr id="4" name="Straight Connector 3">
            <a:extLst>
              <a:ext uri="{FF2B5EF4-FFF2-40B4-BE49-F238E27FC236}">
                <a16:creationId xmlns:a16="http://schemas.microsoft.com/office/drawing/2014/main" id="{E4215739-4AFD-31EC-1DA2-4DE6A49E3DB0}"/>
              </a:ext>
            </a:extLst>
          </p:cNvPr>
          <p:cNvCxnSpPr>
            <a:cxnSpLocks/>
          </p:cNvCxnSpPr>
          <p:nvPr/>
        </p:nvCxnSpPr>
        <p:spPr>
          <a:xfrm>
            <a:off x="3979909" y="1801615"/>
            <a:ext cx="0" cy="463755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027DA58-3045-FF73-C3B5-C8598EB627B1}"/>
              </a:ext>
            </a:extLst>
          </p:cNvPr>
          <p:cNvSpPr/>
          <p:nvPr/>
        </p:nvSpPr>
        <p:spPr>
          <a:xfrm>
            <a:off x="4342858" y="1802529"/>
            <a:ext cx="2992663" cy="44458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3 options for ECSS participation in development activities in other SDOs:</a:t>
            </a:r>
          </a:p>
          <a:p>
            <a:endParaRPr lang="en-US" sz="1200" dirty="0">
              <a:solidFill>
                <a:schemeClr val="tx1"/>
              </a:solidFill>
            </a:endParaRPr>
          </a:p>
          <a:p>
            <a:r>
              <a:rPr lang="en-US" sz="1200" dirty="0">
                <a:solidFill>
                  <a:schemeClr val="tx1"/>
                </a:solidFill>
              </a:rPr>
              <a:t>1. ECSS decides not to participate at all in the development, and when the document is published.</a:t>
            </a:r>
          </a:p>
          <a:p>
            <a:r>
              <a:rPr lang="en-US" sz="1200" dirty="0">
                <a:solidFill>
                  <a:schemeClr val="tx1"/>
                </a:solidFill>
              </a:rPr>
              <a:t>The risk is that if the final product is not suitable, ECSS will have to generate its own document.</a:t>
            </a:r>
          </a:p>
          <a:p>
            <a:endParaRPr lang="en-US" sz="1200" dirty="0">
              <a:solidFill>
                <a:schemeClr val="tx1"/>
              </a:solidFill>
            </a:endParaRPr>
          </a:p>
          <a:p>
            <a:r>
              <a:rPr lang="en-US" sz="1200" dirty="0">
                <a:solidFill>
                  <a:schemeClr val="tx1"/>
                </a:solidFill>
              </a:rPr>
              <a:t>2. ECSS does not contribute directly to the drafting, but it comments the document during the Public Review and monitor the dispositions and implementation.</a:t>
            </a:r>
          </a:p>
          <a:p>
            <a:r>
              <a:rPr lang="en-US" sz="1200" dirty="0">
                <a:solidFill>
                  <a:schemeClr val="tx1"/>
                </a:solidFill>
              </a:rPr>
              <a:t>This permits certain control on the final product, but it does not ensure that it will meet the ECSS needs.</a:t>
            </a:r>
          </a:p>
          <a:p>
            <a:endParaRPr lang="en-US" sz="1200" dirty="0">
              <a:solidFill>
                <a:schemeClr val="tx1"/>
              </a:solidFill>
            </a:endParaRPr>
          </a:p>
          <a:p>
            <a:r>
              <a:rPr lang="en-US" sz="1200" dirty="0">
                <a:solidFill>
                  <a:schemeClr val="tx1"/>
                </a:solidFill>
              </a:rPr>
              <a:t>3. ECSS decides to fully cooperate with the other SDO in the complete development of the document, by providing experts to the WG and producing comments during the PR.</a:t>
            </a:r>
          </a:p>
          <a:p>
            <a:endParaRPr lang="en-US" sz="1200" dirty="0">
              <a:solidFill>
                <a:schemeClr val="tx1"/>
              </a:solidFill>
            </a:endParaRPr>
          </a:p>
        </p:txBody>
      </p:sp>
      <p:cxnSp>
        <p:nvCxnSpPr>
          <p:cNvPr id="7" name="Straight Connector 6">
            <a:extLst>
              <a:ext uri="{FF2B5EF4-FFF2-40B4-BE49-F238E27FC236}">
                <a16:creationId xmlns:a16="http://schemas.microsoft.com/office/drawing/2014/main" id="{58559A66-75BA-2156-D8C4-FE255CE04B5D}"/>
              </a:ext>
            </a:extLst>
          </p:cNvPr>
          <p:cNvCxnSpPr>
            <a:cxnSpLocks/>
          </p:cNvCxnSpPr>
          <p:nvPr/>
        </p:nvCxnSpPr>
        <p:spPr>
          <a:xfrm>
            <a:off x="7698469" y="1801615"/>
            <a:ext cx="0" cy="463755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04E4556-050D-6DBF-373F-AC1EB8761817}"/>
              </a:ext>
            </a:extLst>
          </p:cNvPr>
          <p:cNvSpPr/>
          <p:nvPr/>
        </p:nvSpPr>
        <p:spPr>
          <a:xfrm>
            <a:off x="8061417" y="1802529"/>
            <a:ext cx="2992663" cy="44458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ECSS has agreements in place with other SDOs:</a:t>
            </a:r>
          </a:p>
          <a:p>
            <a:endParaRPr lang="en-US" sz="1200" dirty="0">
              <a:solidFill>
                <a:schemeClr val="tx1"/>
              </a:solidFill>
            </a:endParaRPr>
          </a:p>
          <a:p>
            <a:pPr marL="171450" indent="-171450">
              <a:buFont typeface="Wingdings" panose="05000000000000000000" pitchFamily="2" charset="2"/>
              <a:buChar char="§"/>
            </a:pPr>
            <a:r>
              <a:rPr lang="en-US" sz="1200" dirty="0">
                <a:solidFill>
                  <a:schemeClr val="tx1"/>
                </a:solidFill>
              </a:rPr>
              <a:t>Liaison</a:t>
            </a:r>
          </a:p>
          <a:p>
            <a:pPr marL="171450" indent="-171450">
              <a:buFont typeface="Wingdings" panose="05000000000000000000" pitchFamily="2" charset="2"/>
              <a:buChar char="§"/>
            </a:pPr>
            <a:r>
              <a:rPr lang="en-US" sz="1200" dirty="0">
                <a:solidFill>
                  <a:schemeClr val="tx1"/>
                </a:solidFill>
              </a:rPr>
              <a:t>ad-hoc cooperation</a:t>
            </a:r>
          </a:p>
          <a:p>
            <a:pPr marL="171450" indent="-171450">
              <a:buFont typeface="Wingdings" panose="05000000000000000000" pitchFamily="2" charset="2"/>
              <a:buChar char="§"/>
            </a:pPr>
            <a:r>
              <a:rPr lang="en-US" sz="1200" dirty="0">
                <a:solidFill>
                  <a:schemeClr val="tx1"/>
                </a:solidFill>
              </a:rPr>
              <a:t>formal agreement</a:t>
            </a:r>
          </a:p>
          <a:p>
            <a:pPr marL="171450" indent="-171450">
              <a:buFont typeface="Wingdings" panose="05000000000000000000" pitchFamily="2" charset="2"/>
              <a:buChar char="§"/>
            </a:pPr>
            <a:endParaRPr lang="en-US" sz="1200" dirty="0">
              <a:solidFill>
                <a:schemeClr val="tx1"/>
              </a:solidFill>
            </a:endParaRP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Examples of SDOs:</a:t>
            </a:r>
          </a:p>
          <a:p>
            <a:pPr marL="171450" indent="-171450">
              <a:buFont typeface="Wingdings" panose="05000000000000000000" pitchFamily="2" charset="2"/>
              <a:buChar char="§"/>
            </a:pPr>
            <a:r>
              <a:rPr lang="en-US" sz="1200" dirty="0">
                <a:solidFill>
                  <a:schemeClr val="tx1"/>
                </a:solidFill>
              </a:rPr>
              <a:t>International Organization for Standardization (ISO)</a:t>
            </a:r>
          </a:p>
          <a:p>
            <a:pPr marL="171450" indent="-171450">
              <a:buFont typeface="Wingdings" panose="05000000000000000000" pitchFamily="2" charset="2"/>
              <a:buChar char="§"/>
            </a:pPr>
            <a:r>
              <a:rPr lang="en-US" sz="1200" dirty="0">
                <a:solidFill>
                  <a:schemeClr val="tx1"/>
                </a:solidFill>
              </a:rPr>
              <a:t>European Committee for </a:t>
            </a:r>
            <a:r>
              <a:rPr lang="en-US" sz="1200" dirty="0" err="1">
                <a:solidFill>
                  <a:schemeClr val="tx1"/>
                </a:solidFill>
              </a:rPr>
              <a:t>Standardisation</a:t>
            </a:r>
            <a:r>
              <a:rPr lang="en-US" sz="1200" dirty="0">
                <a:solidFill>
                  <a:schemeClr val="tx1"/>
                </a:solidFill>
              </a:rPr>
              <a:t> (CEN)</a:t>
            </a:r>
          </a:p>
          <a:p>
            <a:pPr marL="171450" indent="-171450">
              <a:buFont typeface="Wingdings" panose="05000000000000000000" pitchFamily="2" charset="2"/>
              <a:buChar char="§"/>
            </a:pPr>
            <a:r>
              <a:rPr lang="en-US" sz="1200" dirty="0">
                <a:solidFill>
                  <a:schemeClr val="tx1"/>
                </a:solidFill>
              </a:rPr>
              <a:t>Consultative Committee for Space Data Systems (CCSDS)</a:t>
            </a:r>
          </a:p>
          <a:p>
            <a:pPr marL="171450" indent="-171450">
              <a:buFont typeface="Wingdings" panose="05000000000000000000" pitchFamily="2" charset="2"/>
              <a:buChar char="§"/>
            </a:pPr>
            <a:r>
              <a:rPr lang="fr-FR" sz="1200" dirty="0" err="1">
                <a:solidFill>
                  <a:schemeClr val="tx1"/>
                </a:solidFill>
              </a:rPr>
              <a:t>European</a:t>
            </a:r>
            <a:r>
              <a:rPr lang="fr-FR" sz="1200" dirty="0">
                <a:solidFill>
                  <a:schemeClr val="tx1"/>
                </a:solidFill>
              </a:rPr>
              <a:t> </a:t>
            </a:r>
            <a:r>
              <a:rPr lang="fr-FR" sz="1200" dirty="0" err="1">
                <a:solidFill>
                  <a:schemeClr val="tx1"/>
                </a:solidFill>
              </a:rPr>
              <a:t>Space</a:t>
            </a:r>
            <a:r>
              <a:rPr lang="fr-FR" sz="1200" dirty="0">
                <a:solidFill>
                  <a:schemeClr val="tx1"/>
                </a:solidFill>
              </a:rPr>
              <a:t> Components Coordination (ESCC)</a:t>
            </a:r>
          </a:p>
          <a:p>
            <a:pPr marL="171450" indent="-171450">
              <a:buFont typeface="Wingdings" panose="05000000000000000000" pitchFamily="2" charset="2"/>
              <a:buChar char="§"/>
            </a:pPr>
            <a:endParaRPr lang="en-US" sz="1200" dirty="0">
              <a:solidFill>
                <a:schemeClr val="tx1"/>
              </a:solidFill>
            </a:endParaRPr>
          </a:p>
        </p:txBody>
      </p:sp>
    </p:spTree>
    <p:extLst>
      <p:ext uri="{BB962C8B-B14F-4D97-AF65-F5344CB8AC3E}">
        <p14:creationId xmlns:p14="http://schemas.microsoft.com/office/powerpoint/2010/main" val="274740537"/>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2917</TotalTime>
  <Words>2921</Words>
  <Application>Microsoft Office PowerPoint</Application>
  <PresentationFormat>Widescreen</PresentationFormat>
  <Paragraphs>320</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Stolzl</vt:lpstr>
      <vt:lpstr>Calibri</vt:lpstr>
      <vt:lpstr>Stolzl Bold</vt:lpstr>
      <vt:lpstr>Stolzl Book</vt:lpstr>
      <vt:lpstr>Wingdings</vt:lpstr>
      <vt:lpstr>Arial</vt:lpstr>
      <vt:lpstr>Office Theme</vt:lpstr>
      <vt:lpstr>Satellite Communication Systems</vt:lpstr>
      <vt:lpstr>15 Standards</vt:lpstr>
      <vt:lpstr>Simplified, standards are documents that establish an agreed upon way of doing something</vt:lpstr>
      <vt:lpstr>The European Cooperation for Space Standardization is an initiative established to develop a coherent, single set of user-friendly standards for use in all European space activities.</vt:lpstr>
      <vt:lpstr>ECSS system is fully operational</vt:lpstr>
      <vt:lpstr>ECSS has two high level bodies: the Steering Board and the  Technical Authority</vt:lpstr>
      <vt:lpstr>ECSS members are committed to use the ECSS standards  for their Space projects and programmes </vt:lpstr>
      <vt:lpstr>The ECSS website is one of a mechanism to promote, disseminate the information, and involve the space community in the development of standards is vital for ECSS success and evolution</vt:lpstr>
      <vt:lpstr>ECSS interfaces with other Standards Development Organizations (SDOs)</vt:lpstr>
      <vt:lpstr>The documents released by the ECSS are classified under three document types</vt:lpstr>
      <vt:lpstr>Structure and architecture of ECSS Standard System (I)</vt:lpstr>
      <vt:lpstr>Structure and architecture of ECSS Standard System (II)</vt:lpstr>
      <vt:lpstr>Denomination of ECSS documents</vt:lpstr>
      <vt:lpstr>Example of ECSS standards’ denomination</vt:lpstr>
      <vt:lpstr>ECSS standards shall NOT be used in isolation</vt:lpstr>
      <vt:lpstr>The style and presentation are identical for all ECSS standards</vt:lpstr>
      <vt:lpstr>ECSS document lifecycle</vt:lpstr>
      <vt:lpstr>ECSS documents production lifecycle</vt:lpstr>
      <vt:lpstr>ECSS documents are made applicable by invoking them in business agreements</vt:lpstr>
      <vt:lpstr>ECSS is the cornerstone of space project procurement in Europe</vt:lpstr>
      <vt:lpstr>The process of adapting the requirements to the project specificities is called tailoring</vt:lpstr>
      <vt:lpstr>7-step tailoring process at the top level of the customer/supplier chain </vt:lpstr>
      <vt:lpstr>ECSS-E-ST-40C Space engineering  Software</vt:lpstr>
      <vt:lpstr>This Standard defines the principles and requirements applicable to space software engineering</vt:lpstr>
      <vt:lpstr>Overview of the software life cycle process</vt:lpstr>
      <vt:lpstr>Structure of this ECSS-E-ST-40C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628</cp:revision>
  <dcterms:created xsi:type="dcterms:W3CDTF">2018-01-24T13:33:55Z</dcterms:created>
  <dcterms:modified xsi:type="dcterms:W3CDTF">2024-09-12T11:20:59Z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ies>
</file>