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1"/>
  </p:notesMasterIdLst>
  <p:sldIdLst>
    <p:sldId id="257" r:id="rId2"/>
    <p:sldId id="262" r:id="rId3"/>
    <p:sldId id="392" r:id="rId4"/>
    <p:sldId id="406" r:id="rId5"/>
    <p:sldId id="361" r:id="rId6"/>
    <p:sldId id="422" r:id="rId7"/>
    <p:sldId id="409" r:id="rId8"/>
    <p:sldId id="423" r:id="rId9"/>
    <p:sldId id="424" r:id="rId10"/>
    <p:sldId id="407" r:id="rId11"/>
    <p:sldId id="405" r:id="rId12"/>
    <p:sldId id="419" r:id="rId13"/>
    <p:sldId id="420" r:id="rId14"/>
    <p:sldId id="421" r:id="rId15"/>
    <p:sldId id="408" r:id="rId16"/>
    <p:sldId id="411" r:id="rId17"/>
    <p:sldId id="413" r:id="rId18"/>
    <p:sldId id="417" r:id="rId19"/>
    <p:sldId id="415" r:id="rId20"/>
    <p:sldId id="416" r:id="rId21"/>
    <p:sldId id="418" r:id="rId22"/>
    <p:sldId id="404" r:id="rId23"/>
    <p:sldId id="400" r:id="rId24"/>
    <p:sldId id="401" r:id="rId25"/>
    <p:sldId id="402" r:id="rId26"/>
    <p:sldId id="403" r:id="rId27"/>
    <p:sldId id="397" r:id="rId28"/>
    <p:sldId id="398" r:id="rId29"/>
    <p:sldId id="263" r:id="rId30"/>
  </p:sldIdLst>
  <p:sldSz cx="12192000" cy="6858000"/>
  <p:notesSz cx="6858000" cy="9144000"/>
  <p:embeddedFontLst>
    <p:embeddedFont>
      <p:font typeface="Stolzl" panose="020B0604020202020204" charset="0"/>
      <p:regular r:id="rId32"/>
    </p:embeddedFont>
    <p:embeddedFont>
      <p:font typeface="Stolzl Bold" panose="00000800000000000000" charset="0"/>
      <p:bold r:id="rId33"/>
    </p:embeddedFont>
    <p:embeddedFont>
      <p:font typeface="Stolzl Book" panose="00000500000000000000"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64804-2497-42E0-9323-AC3BB96E0CB5}" v="1" dt="2024-11-13T07:20:57.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1864" autoAdjust="0"/>
  </p:normalViewPr>
  <p:slideViewPr>
    <p:cSldViewPr snapToGrid="0" snapToObjects="1">
      <p:cViewPr varScale="1">
        <p:scale>
          <a:sx n="87" d="100"/>
          <a:sy n="87" d="100"/>
        </p:scale>
        <p:origin x="46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vrtko Pavić" userId="dfe05dd5-6e87-4b66-a1d4-11ee1c79b9ad" providerId="ADAL" clId="{14364804-2497-42E0-9323-AC3BB96E0CB5}"/>
    <pc:docChg chg="custSel modSld">
      <pc:chgData name="Tvrtko Pavić" userId="dfe05dd5-6e87-4b66-a1d4-11ee1c79b9ad" providerId="ADAL" clId="{14364804-2497-42E0-9323-AC3BB96E0CB5}" dt="2024-11-13T07:23:40.217" v="1" actId="478"/>
      <pc:docMkLst>
        <pc:docMk/>
      </pc:docMkLst>
      <pc:sldChg chg="addSp delSp modSp mod">
        <pc:chgData name="Tvrtko Pavić" userId="dfe05dd5-6e87-4b66-a1d4-11ee1c79b9ad" providerId="ADAL" clId="{14364804-2497-42E0-9323-AC3BB96E0CB5}" dt="2024-11-13T07:23:40.217" v="1" actId="478"/>
        <pc:sldMkLst>
          <pc:docMk/>
          <pc:sldMk cId="1347690618" sldId="262"/>
        </pc:sldMkLst>
        <pc:picChg chg="add del mod">
          <ac:chgData name="Tvrtko Pavić" userId="dfe05dd5-6e87-4b66-a1d4-11ee1c79b9ad" providerId="ADAL" clId="{14364804-2497-42E0-9323-AC3BB96E0CB5}" dt="2024-11-13T07:23:40.217" v="1" actId="478"/>
          <ac:picMkLst>
            <pc:docMk/>
            <pc:sldMk cId="1347690618" sldId="262"/>
            <ac:picMk id="4" creationId="{143BA7F8-1892-C07C-56A4-84BC89D7DF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11/13/2024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11/13/2024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11/13/2024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css.nl/standards/ecss-tree/"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r>
              <a:rPr lang="en-US" dirty="0">
                <a:latin typeface="Stolzl Bold" panose="00000800000000000000" pitchFamily="50" charset="-18"/>
              </a:rPr>
              <a:t>Satellite Communication Systems</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E6A2D-D729-607D-E318-67312AF4DC90}"/>
              </a:ext>
            </a:extLst>
          </p:cNvPr>
          <p:cNvSpPr>
            <a:spLocks noGrp="1"/>
          </p:cNvSpPr>
          <p:nvPr>
            <p:ph type="title"/>
          </p:nvPr>
        </p:nvSpPr>
        <p:spPr/>
        <p:txBody>
          <a:bodyPr>
            <a:normAutofit fontScale="90000"/>
          </a:bodyPr>
          <a:lstStyle/>
          <a:p>
            <a:r>
              <a:rPr lang="en-US" dirty="0"/>
              <a:t>ECSS-M-ST-40C</a:t>
            </a:r>
            <a:br>
              <a:rPr lang="en-US" dirty="0"/>
            </a:br>
            <a:r>
              <a:rPr lang="en-US" dirty="0"/>
              <a:t>Configuration and information management</a:t>
            </a:r>
          </a:p>
        </p:txBody>
      </p:sp>
    </p:spTree>
    <p:extLst>
      <p:ext uri="{BB962C8B-B14F-4D97-AF65-F5344CB8AC3E}">
        <p14:creationId xmlns:p14="http://schemas.microsoft.com/office/powerpoint/2010/main" val="312042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EC43-9DD8-1E1D-4CFC-4C94D678ABB5}"/>
              </a:ext>
            </a:extLst>
          </p:cNvPr>
          <p:cNvSpPr>
            <a:spLocks noGrp="1"/>
          </p:cNvSpPr>
          <p:nvPr>
            <p:ph type="title"/>
          </p:nvPr>
        </p:nvSpPr>
        <p:spPr/>
        <p:txBody>
          <a:bodyPr>
            <a:normAutofit fontScale="90000"/>
          </a:bodyPr>
          <a:lstStyle/>
          <a:p>
            <a:r>
              <a:rPr lang="en-US" dirty="0"/>
              <a:t>The scope of this standard is to describe the processes and provide the requirements for managing the information/documentation and configuration of products within a space </a:t>
            </a:r>
            <a:r>
              <a:rPr lang="en-US" dirty="0" err="1"/>
              <a:t>programme</a:t>
            </a:r>
            <a:r>
              <a:rPr lang="en-US" dirty="0"/>
              <a:t> or project</a:t>
            </a:r>
          </a:p>
        </p:txBody>
      </p:sp>
      <p:pic>
        <p:nvPicPr>
          <p:cNvPr id="4" name="Picture 3" descr="A screen shot of a document&#10;&#10;Description automatically generated">
            <a:extLst>
              <a:ext uri="{FF2B5EF4-FFF2-40B4-BE49-F238E27FC236}">
                <a16:creationId xmlns:a16="http://schemas.microsoft.com/office/drawing/2014/main" id="{7AEB8753-9F19-0C0B-F894-1CB30512CFF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600" y="1790701"/>
            <a:ext cx="1890941" cy="2658208"/>
          </a:xfrm>
          <a:prstGeom prst="rect">
            <a:avLst/>
          </a:prstGeom>
        </p:spPr>
      </p:pic>
      <p:sp>
        <p:nvSpPr>
          <p:cNvPr id="5" name="TextBox 4">
            <a:extLst>
              <a:ext uri="{FF2B5EF4-FFF2-40B4-BE49-F238E27FC236}">
                <a16:creationId xmlns:a16="http://schemas.microsoft.com/office/drawing/2014/main" id="{91A7A992-8506-9E43-1FE2-D7460311226E}"/>
              </a:ext>
            </a:extLst>
          </p:cNvPr>
          <p:cNvSpPr txBox="1"/>
          <p:nvPr/>
        </p:nvSpPr>
        <p:spPr>
          <a:xfrm>
            <a:off x="2665045" y="1800920"/>
            <a:ext cx="2868247" cy="1628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Configuration management </a:t>
            </a:r>
            <a:r>
              <a:rPr lang="en-US" dirty="0"/>
              <a:t>is the process for establishing and maintaining a consistent record of a product’s functional and physical characteristics compared to its design and operational requirements. Configuration management is applied throughout the entire life cycle of the product.</a:t>
            </a:r>
          </a:p>
        </p:txBody>
      </p:sp>
      <p:sp>
        <p:nvSpPr>
          <p:cNvPr id="6" name="TextBox 5">
            <a:extLst>
              <a:ext uri="{FF2B5EF4-FFF2-40B4-BE49-F238E27FC236}">
                <a16:creationId xmlns:a16="http://schemas.microsoft.com/office/drawing/2014/main" id="{86FBC3C5-7B91-3617-F298-E96025405DEC}"/>
              </a:ext>
            </a:extLst>
          </p:cNvPr>
          <p:cNvSpPr txBox="1"/>
          <p:nvPr/>
        </p:nvSpPr>
        <p:spPr>
          <a:xfrm>
            <a:off x="2665045" y="4510455"/>
            <a:ext cx="2868247" cy="1628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Information/documentation management </a:t>
            </a:r>
            <a:r>
              <a:rPr lang="en-US" dirty="0"/>
              <a:t>is the process for ensuring timely and effective creation, collection, review, delivery, storage, and archiving of project information.</a:t>
            </a:r>
          </a:p>
        </p:txBody>
      </p:sp>
      <p:sp>
        <p:nvSpPr>
          <p:cNvPr id="7" name="TextBox 6">
            <a:extLst>
              <a:ext uri="{FF2B5EF4-FFF2-40B4-BE49-F238E27FC236}">
                <a16:creationId xmlns:a16="http://schemas.microsoft.com/office/drawing/2014/main" id="{3730A361-55BE-37A8-EDD0-49BDA76CBBEE}"/>
              </a:ext>
            </a:extLst>
          </p:cNvPr>
          <p:cNvSpPr txBox="1"/>
          <p:nvPr/>
        </p:nvSpPr>
        <p:spPr>
          <a:xfrm>
            <a:off x="5794547" y="4510454"/>
            <a:ext cx="5787853" cy="17379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Information/documentation management allows someone to:</a:t>
            </a:r>
          </a:p>
          <a:p>
            <a:pPr marL="171450" indent="-171450">
              <a:buFont typeface="Wingdings" panose="05000000000000000000" pitchFamily="2" charset="2"/>
              <a:buChar char="§"/>
            </a:pPr>
            <a:r>
              <a:rPr lang="en-US" dirty="0"/>
              <a:t>ensure the correctness, accessibility, rapid availability, reliability and security of information provided to all the actors both internal and external to the project;</a:t>
            </a:r>
          </a:p>
          <a:p>
            <a:pPr marL="171450" indent="-171450">
              <a:buFont typeface="Wingdings" panose="05000000000000000000" pitchFamily="2" charset="2"/>
              <a:buChar char="§"/>
            </a:pPr>
            <a:r>
              <a:rPr lang="en-US" dirty="0"/>
              <a:t>ensure the coherence of the overall project information, thus facilitating effective and efficient use of the information;</a:t>
            </a:r>
          </a:p>
          <a:p>
            <a:pPr marL="171450" indent="-171450">
              <a:buFont typeface="Wingdings" panose="05000000000000000000" pitchFamily="2" charset="2"/>
              <a:buChar char="§"/>
            </a:pPr>
            <a:r>
              <a:rPr lang="en-US" dirty="0"/>
              <a:t>ensure that all the actors who need access to information are aware of its availability, the means of access, and related methods and procedures;</a:t>
            </a:r>
          </a:p>
          <a:p>
            <a:pPr marL="171450" indent="-171450">
              <a:buFont typeface="Wingdings" panose="05000000000000000000" pitchFamily="2" charset="2"/>
              <a:buChar char="§"/>
            </a:pPr>
            <a:r>
              <a:rPr lang="en-US" dirty="0"/>
              <a:t>support the </a:t>
            </a:r>
            <a:r>
              <a:rPr lang="en-US" dirty="0" err="1"/>
              <a:t>programme</a:t>
            </a:r>
            <a:r>
              <a:rPr lang="en-US" dirty="0"/>
              <a:t> / project reporting.</a:t>
            </a:r>
          </a:p>
        </p:txBody>
      </p:sp>
      <p:sp>
        <p:nvSpPr>
          <p:cNvPr id="8" name="TextBox 7">
            <a:extLst>
              <a:ext uri="{FF2B5EF4-FFF2-40B4-BE49-F238E27FC236}">
                <a16:creationId xmlns:a16="http://schemas.microsoft.com/office/drawing/2014/main" id="{0A0DDAA5-14A4-227E-B64A-6130904F43E6}"/>
              </a:ext>
            </a:extLst>
          </p:cNvPr>
          <p:cNvSpPr txBox="1"/>
          <p:nvPr/>
        </p:nvSpPr>
        <p:spPr>
          <a:xfrm>
            <a:off x="5794547" y="1800920"/>
            <a:ext cx="5787853" cy="24369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Configuration management allows one to:</a:t>
            </a:r>
          </a:p>
          <a:p>
            <a:pPr marL="171450" indent="-171450">
              <a:buFont typeface="Wingdings" panose="05000000000000000000" pitchFamily="2" charset="2"/>
              <a:buChar char="§"/>
            </a:pPr>
            <a:r>
              <a:rPr lang="en-US" dirty="0"/>
              <a:t>know at any time the technical description of a product using approved documentation;</a:t>
            </a:r>
          </a:p>
          <a:p>
            <a:pPr marL="171450" indent="-171450">
              <a:buFont typeface="Wingdings" panose="05000000000000000000" pitchFamily="2" charset="2"/>
              <a:buChar char="§"/>
            </a:pPr>
            <a:r>
              <a:rPr lang="en-US" dirty="0"/>
              <a:t>record and control the evolution in the technical description of a product (e.g. system and its products);</a:t>
            </a:r>
          </a:p>
          <a:p>
            <a:pPr marL="171450" indent="-171450">
              <a:buFont typeface="Wingdings" panose="05000000000000000000" pitchFamily="2" charset="2"/>
              <a:buChar char="§"/>
            </a:pPr>
            <a:r>
              <a:rPr lang="en-US" dirty="0"/>
              <a:t>provide traceability of the evolution of the product’s technical description;</a:t>
            </a:r>
          </a:p>
          <a:p>
            <a:pPr marL="171450" indent="-171450">
              <a:buFont typeface="Wingdings" panose="05000000000000000000" pitchFamily="2" charset="2"/>
              <a:buChar char="§"/>
            </a:pPr>
            <a:r>
              <a:rPr lang="en-US" dirty="0"/>
              <a:t>ensure the consistency of the internal interfaces;</a:t>
            </a:r>
          </a:p>
          <a:p>
            <a:pPr marL="171450" indent="-171450">
              <a:buFont typeface="Wingdings" panose="05000000000000000000" pitchFamily="2" charset="2"/>
              <a:buChar char="§"/>
            </a:pPr>
            <a:r>
              <a:rPr lang="en-US" dirty="0"/>
              <a:t>verify and demonstrate to all actors that documentation is and remains the exact image of the products it describes;</a:t>
            </a:r>
          </a:p>
          <a:p>
            <a:pPr marL="171450" indent="-171450">
              <a:buFont typeface="Wingdings" panose="05000000000000000000" pitchFamily="2" charset="2"/>
              <a:buChar char="§"/>
            </a:pPr>
            <a:r>
              <a:rPr lang="en-US" dirty="0"/>
              <a:t>identify the current configuration baseline and the as‐built configuration of a product, to record discrepancies detected during production, delivery or operation and dispositioned for further use;</a:t>
            </a:r>
          </a:p>
          <a:p>
            <a:pPr marL="171450" indent="-171450">
              <a:buFont typeface="Wingdings" panose="05000000000000000000" pitchFamily="2" charset="2"/>
              <a:buChar char="§"/>
            </a:pPr>
            <a:r>
              <a:rPr lang="en-US" dirty="0"/>
              <a:t>enable any actor to know the operational possibilities and limitations of each product item and, in case of nonconformance, to know which items are affected</a:t>
            </a:r>
          </a:p>
        </p:txBody>
      </p:sp>
      <p:grpSp>
        <p:nvGrpSpPr>
          <p:cNvPr id="9" name="Group 8">
            <a:extLst>
              <a:ext uri="{FF2B5EF4-FFF2-40B4-BE49-F238E27FC236}">
                <a16:creationId xmlns:a16="http://schemas.microsoft.com/office/drawing/2014/main" id="{0021F8D0-08AC-775E-00FF-26547E9C03D7}"/>
              </a:ext>
            </a:extLst>
          </p:cNvPr>
          <p:cNvGrpSpPr/>
          <p:nvPr/>
        </p:nvGrpSpPr>
        <p:grpSpPr>
          <a:xfrm rot="16200000">
            <a:off x="5115279" y="2363427"/>
            <a:ext cx="1097280" cy="106569"/>
            <a:chOff x="7854001" y="3653643"/>
            <a:chExt cx="1097280" cy="106569"/>
          </a:xfrm>
        </p:grpSpPr>
        <p:sp>
          <p:nvSpPr>
            <p:cNvPr id="10" name="Arrow: Chevron 9">
              <a:extLst>
                <a:ext uri="{FF2B5EF4-FFF2-40B4-BE49-F238E27FC236}">
                  <a16:creationId xmlns:a16="http://schemas.microsoft.com/office/drawing/2014/main" id="{F458FCD3-C08A-5542-8C71-D6AAFFCCD003}"/>
                </a:ext>
              </a:extLst>
            </p:cNvPr>
            <p:cNvSpPr/>
            <p:nvPr/>
          </p:nvSpPr>
          <p:spPr>
            <a:xfrm rot="5400000">
              <a:off x="8379781" y="3265023"/>
              <a:ext cx="45719" cy="82296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E667A733-2DE7-4ADE-6F68-804F63E8D8F4}"/>
                </a:ext>
              </a:extLst>
            </p:cNvPr>
            <p:cNvSpPr/>
            <p:nvPr/>
          </p:nvSpPr>
          <p:spPr>
            <a:xfrm rot="5400000">
              <a:off x="8379781" y="3188713"/>
              <a:ext cx="45719" cy="109728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49E3EAA4-A5BB-BF76-9842-89CA5C2D639D}"/>
              </a:ext>
            </a:extLst>
          </p:cNvPr>
          <p:cNvGrpSpPr/>
          <p:nvPr/>
        </p:nvGrpSpPr>
        <p:grpSpPr>
          <a:xfrm rot="16200000">
            <a:off x="5115280" y="5005810"/>
            <a:ext cx="1097280" cy="106569"/>
            <a:chOff x="7854001" y="3653643"/>
            <a:chExt cx="1097280" cy="106569"/>
          </a:xfrm>
        </p:grpSpPr>
        <p:sp>
          <p:nvSpPr>
            <p:cNvPr id="13" name="Arrow: Chevron 12">
              <a:extLst>
                <a:ext uri="{FF2B5EF4-FFF2-40B4-BE49-F238E27FC236}">
                  <a16:creationId xmlns:a16="http://schemas.microsoft.com/office/drawing/2014/main" id="{CBA856BD-4D16-BE56-22FE-2E8A063B24C0}"/>
                </a:ext>
              </a:extLst>
            </p:cNvPr>
            <p:cNvSpPr/>
            <p:nvPr/>
          </p:nvSpPr>
          <p:spPr>
            <a:xfrm rot="5400000">
              <a:off x="8379781" y="3265023"/>
              <a:ext cx="45719" cy="82296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CFCB111F-C1B7-4759-1B75-CDFC60E70A29}"/>
                </a:ext>
              </a:extLst>
            </p:cNvPr>
            <p:cNvSpPr/>
            <p:nvPr/>
          </p:nvSpPr>
          <p:spPr>
            <a:xfrm rot="5400000">
              <a:off x="8379781" y="3188713"/>
              <a:ext cx="45719" cy="109728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41835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EC43-9DD8-1E1D-4CFC-4C94D678ABB5}"/>
              </a:ext>
            </a:extLst>
          </p:cNvPr>
          <p:cNvSpPr>
            <a:spLocks noGrp="1"/>
          </p:cNvSpPr>
          <p:nvPr>
            <p:ph type="title"/>
          </p:nvPr>
        </p:nvSpPr>
        <p:spPr/>
        <p:txBody>
          <a:bodyPr/>
          <a:lstStyle/>
          <a:p>
            <a:r>
              <a:rPr lang="en-US" dirty="0"/>
              <a:t>Configuration and information/documentation activities </a:t>
            </a:r>
          </a:p>
        </p:txBody>
      </p:sp>
      <p:pic>
        <p:nvPicPr>
          <p:cNvPr id="4" name="Picture 3" descr="A computer screen shot of a computer screen&#10;&#10;Description automatically generated">
            <a:extLst>
              <a:ext uri="{FF2B5EF4-FFF2-40B4-BE49-F238E27FC236}">
                <a16:creationId xmlns:a16="http://schemas.microsoft.com/office/drawing/2014/main" id="{DE1E6CA3-AE87-967C-B10D-1A476AE052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89285" y="1579690"/>
            <a:ext cx="7789984" cy="4702175"/>
          </a:xfrm>
          <a:prstGeom prst="rect">
            <a:avLst/>
          </a:prstGeom>
        </p:spPr>
      </p:pic>
      <p:sp>
        <p:nvSpPr>
          <p:cNvPr id="5" name="TextBox 4">
            <a:extLst>
              <a:ext uri="{FF2B5EF4-FFF2-40B4-BE49-F238E27FC236}">
                <a16:creationId xmlns:a16="http://schemas.microsoft.com/office/drawing/2014/main" id="{10BA80BD-FA8E-8961-B342-9F052AE5A00E}"/>
              </a:ext>
            </a:extLst>
          </p:cNvPr>
          <p:cNvSpPr txBox="1"/>
          <p:nvPr/>
        </p:nvSpPr>
        <p:spPr>
          <a:xfrm>
            <a:off x="9999407" y="6281797"/>
            <a:ext cx="1574800"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ECSS-M-ST-40C</a:t>
            </a:r>
          </a:p>
        </p:txBody>
      </p:sp>
    </p:spTree>
    <p:extLst>
      <p:ext uri="{BB962C8B-B14F-4D97-AF65-F5344CB8AC3E}">
        <p14:creationId xmlns:p14="http://schemas.microsoft.com/office/powerpoint/2010/main" val="224069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EC43-9DD8-1E1D-4CFC-4C94D678ABB5}"/>
              </a:ext>
            </a:extLst>
          </p:cNvPr>
          <p:cNvSpPr>
            <a:spLocks noGrp="1"/>
          </p:cNvSpPr>
          <p:nvPr>
            <p:ph type="title"/>
          </p:nvPr>
        </p:nvSpPr>
        <p:spPr/>
        <p:txBody>
          <a:bodyPr>
            <a:normAutofit/>
          </a:bodyPr>
          <a:lstStyle/>
          <a:p>
            <a:r>
              <a:rPr lang="en-US" dirty="0"/>
              <a:t>Implementation of configuration management comprises definition, organization, execution and supervision of the following activities</a:t>
            </a:r>
          </a:p>
        </p:txBody>
      </p:sp>
      <p:pic>
        <p:nvPicPr>
          <p:cNvPr id="4" name="Picture 3" descr="A computer screen shot of a diagram&#10;&#10;Description automatically generated">
            <a:extLst>
              <a:ext uri="{FF2B5EF4-FFF2-40B4-BE49-F238E27FC236}">
                <a16:creationId xmlns:a16="http://schemas.microsoft.com/office/drawing/2014/main" id="{D66AE6A1-4E47-EEA6-0237-3C0A3ECCF6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8568" y="1690688"/>
            <a:ext cx="7339939" cy="4562169"/>
          </a:xfrm>
          <a:prstGeom prst="rect">
            <a:avLst/>
          </a:prstGeom>
        </p:spPr>
      </p:pic>
      <p:sp>
        <p:nvSpPr>
          <p:cNvPr id="5" name="TextBox 4">
            <a:extLst>
              <a:ext uri="{FF2B5EF4-FFF2-40B4-BE49-F238E27FC236}">
                <a16:creationId xmlns:a16="http://schemas.microsoft.com/office/drawing/2014/main" id="{1F175E26-B230-B098-BFFD-770C4D7480D3}"/>
              </a:ext>
            </a:extLst>
          </p:cNvPr>
          <p:cNvSpPr txBox="1"/>
          <p:nvPr/>
        </p:nvSpPr>
        <p:spPr>
          <a:xfrm>
            <a:off x="9999407" y="6281797"/>
            <a:ext cx="1574800"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ECSS-M-ST-40C</a:t>
            </a:r>
          </a:p>
        </p:txBody>
      </p:sp>
    </p:spTree>
    <p:extLst>
      <p:ext uri="{BB962C8B-B14F-4D97-AF65-F5344CB8AC3E}">
        <p14:creationId xmlns:p14="http://schemas.microsoft.com/office/powerpoint/2010/main" val="130521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EC43-9DD8-1E1D-4CFC-4C94D678ABB5}"/>
              </a:ext>
            </a:extLst>
          </p:cNvPr>
          <p:cNvSpPr>
            <a:spLocks noGrp="1"/>
          </p:cNvSpPr>
          <p:nvPr>
            <p:ph type="title"/>
          </p:nvPr>
        </p:nvSpPr>
        <p:spPr/>
        <p:txBody>
          <a:bodyPr/>
          <a:lstStyle/>
          <a:p>
            <a:r>
              <a:rPr lang="en-US" dirty="0"/>
              <a:t>Implementation of information/documentation management comprises of the following activities</a:t>
            </a:r>
          </a:p>
        </p:txBody>
      </p:sp>
      <p:pic>
        <p:nvPicPr>
          <p:cNvPr id="4" name="Picture 3" descr="A computer screen shot of a diagram&#10;&#10;Description automatically generated">
            <a:extLst>
              <a:ext uri="{FF2B5EF4-FFF2-40B4-BE49-F238E27FC236}">
                <a16:creationId xmlns:a16="http://schemas.microsoft.com/office/drawing/2014/main" id="{EC575D4A-8359-1C89-534D-71B2ECCBFC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13701" y="1690688"/>
            <a:ext cx="6961123" cy="4557712"/>
          </a:xfrm>
          <a:prstGeom prst="rect">
            <a:avLst/>
          </a:prstGeom>
        </p:spPr>
      </p:pic>
      <p:sp>
        <p:nvSpPr>
          <p:cNvPr id="5" name="TextBox 4">
            <a:extLst>
              <a:ext uri="{FF2B5EF4-FFF2-40B4-BE49-F238E27FC236}">
                <a16:creationId xmlns:a16="http://schemas.microsoft.com/office/drawing/2014/main" id="{3CDD9936-503A-AE54-AB70-CFE1EF40D59D}"/>
              </a:ext>
            </a:extLst>
          </p:cNvPr>
          <p:cNvSpPr txBox="1"/>
          <p:nvPr/>
        </p:nvSpPr>
        <p:spPr>
          <a:xfrm>
            <a:off x="9999407" y="6281797"/>
            <a:ext cx="1574800"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ECSS-M-ST-40C</a:t>
            </a:r>
          </a:p>
        </p:txBody>
      </p:sp>
    </p:spTree>
    <p:extLst>
      <p:ext uri="{BB962C8B-B14F-4D97-AF65-F5344CB8AC3E}">
        <p14:creationId xmlns:p14="http://schemas.microsoft.com/office/powerpoint/2010/main" val="349054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E6A2D-D729-607D-E318-67312AF4DC90}"/>
              </a:ext>
            </a:extLst>
          </p:cNvPr>
          <p:cNvSpPr>
            <a:spLocks noGrp="1"/>
          </p:cNvSpPr>
          <p:nvPr>
            <p:ph type="title"/>
          </p:nvPr>
        </p:nvSpPr>
        <p:spPr/>
        <p:txBody>
          <a:bodyPr>
            <a:normAutofit fontScale="90000"/>
          </a:bodyPr>
          <a:lstStyle/>
          <a:p>
            <a:r>
              <a:rPr lang="en-US" dirty="0"/>
              <a:t>ECSS-M-ST-60</a:t>
            </a:r>
            <a:br>
              <a:rPr lang="en-US" dirty="0"/>
            </a:br>
            <a:r>
              <a:rPr lang="en-US" dirty="0"/>
              <a:t>Cost and schedule management</a:t>
            </a:r>
          </a:p>
        </p:txBody>
      </p:sp>
    </p:spTree>
    <p:extLst>
      <p:ext uri="{BB962C8B-B14F-4D97-AF65-F5344CB8AC3E}">
        <p14:creationId xmlns:p14="http://schemas.microsoft.com/office/powerpoint/2010/main" val="242034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E63A-F17F-663A-A812-1584C27A22EB}"/>
              </a:ext>
            </a:extLst>
          </p:cNvPr>
          <p:cNvSpPr>
            <a:spLocks noGrp="1"/>
          </p:cNvSpPr>
          <p:nvPr>
            <p:ph type="title"/>
          </p:nvPr>
        </p:nvSpPr>
        <p:spPr/>
        <p:txBody>
          <a:bodyPr/>
          <a:lstStyle/>
          <a:p>
            <a:r>
              <a:rPr lang="en-US" dirty="0"/>
              <a:t>Cost and schedule management is a major factor in the effective, responsible and proactive controlling of projects.</a:t>
            </a:r>
          </a:p>
        </p:txBody>
      </p:sp>
      <p:sp>
        <p:nvSpPr>
          <p:cNvPr id="3" name="TextBox 2">
            <a:extLst>
              <a:ext uri="{FF2B5EF4-FFF2-40B4-BE49-F238E27FC236}">
                <a16:creationId xmlns:a16="http://schemas.microsoft.com/office/drawing/2014/main" id="{D250F704-48F9-5E4E-1514-938106BECA94}"/>
              </a:ext>
            </a:extLst>
          </p:cNvPr>
          <p:cNvSpPr txBox="1"/>
          <p:nvPr/>
        </p:nvSpPr>
        <p:spPr>
          <a:xfrm>
            <a:off x="619432" y="1800533"/>
            <a:ext cx="5476568" cy="11052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main objectives of Cost and Schedule management are to:</a:t>
            </a:r>
          </a:p>
          <a:p>
            <a:pPr marL="171450" indent="-171450">
              <a:buFont typeface="Wingdings" panose="05000000000000000000" pitchFamily="2" charset="2"/>
              <a:buChar char="§"/>
            </a:pPr>
            <a:r>
              <a:rPr lang="en-US" dirty="0"/>
              <a:t>plan accurately the phasing of procurements, expenses and resources for the project;</a:t>
            </a:r>
          </a:p>
          <a:p>
            <a:pPr marL="171450" indent="-171450">
              <a:buFont typeface="Wingdings" panose="05000000000000000000" pitchFamily="2" charset="2"/>
              <a:buChar char="§"/>
            </a:pPr>
            <a:r>
              <a:rPr lang="en-US" dirty="0"/>
              <a:t>highlight any deviations and hence propose remedial actions, with the aim of completing the project within the given time and financial constraints</a:t>
            </a:r>
          </a:p>
        </p:txBody>
      </p:sp>
      <p:sp>
        <p:nvSpPr>
          <p:cNvPr id="29" name="TextBox 28">
            <a:extLst>
              <a:ext uri="{FF2B5EF4-FFF2-40B4-BE49-F238E27FC236}">
                <a16:creationId xmlns:a16="http://schemas.microsoft.com/office/drawing/2014/main" id="{1B88311B-6481-3D40-4BB1-A1CEA1F9B372}"/>
              </a:ext>
            </a:extLst>
          </p:cNvPr>
          <p:cNvSpPr txBox="1"/>
          <p:nvPr/>
        </p:nvSpPr>
        <p:spPr>
          <a:xfrm>
            <a:off x="619432" y="3246120"/>
            <a:ext cx="5060008" cy="1447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b="1" dirty="0">
                <a:solidFill>
                  <a:srgbClr val="0070C0"/>
                </a:solidFill>
              </a:rPr>
              <a:t>Cost management</a:t>
            </a:r>
            <a:r>
              <a:rPr lang="en-US" dirty="0"/>
              <a:t> includes the activities to complete the project within the approved budget, i.e.</a:t>
            </a:r>
          </a:p>
          <a:p>
            <a:pPr marL="171450" indent="-171450">
              <a:buFont typeface="Wingdings" panose="05000000000000000000" pitchFamily="2" charset="2"/>
              <a:buChar char="§"/>
            </a:pPr>
            <a:r>
              <a:rPr lang="en-US" dirty="0"/>
              <a:t>Cost estimating and planning;</a:t>
            </a:r>
          </a:p>
          <a:p>
            <a:pPr marL="171450" indent="-171450">
              <a:buFont typeface="Wingdings" panose="05000000000000000000" pitchFamily="2" charset="2"/>
              <a:buChar char="§"/>
            </a:pPr>
            <a:r>
              <a:rPr lang="en-US" dirty="0"/>
              <a:t>Cost control;</a:t>
            </a:r>
          </a:p>
          <a:p>
            <a:pPr marL="171450" indent="-171450">
              <a:buFont typeface="Wingdings" panose="05000000000000000000" pitchFamily="2" charset="2"/>
              <a:buChar char="§"/>
            </a:pPr>
            <a:r>
              <a:rPr lang="en-US" dirty="0"/>
              <a:t>Cost reporting.</a:t>
            </a:r>
          </a:p>
        </p:txBody>
      </p:sp>
      <p:sp>
        <p:nvSpPr>
          <p:cNvPr id="30" name="TextBox 29">
            <a:extLst>
              <a:ext uri="{FF2B5EF4-FFF2-40B4-BE49-F238E27FC236}">
                <a16:creationId xmlns:a16="http://schemas.microsoft.com/office/drawing/2014/main" id="{4140FD7C-B506-6FD8-3CFF-7FB92ACC7F0B}"/>
              </a:ext>
            </a:extLst>
          </p:cNvPr>
          <p:cNvSpPr txBox="1"/>
          <p:nvPr/>
        </p:nvSpPr>
        <p:spPr>
          <a:xfrm>
            <a:off x="6522392" y="3246120"/>
            <a:ext cx="5060008" cy="1447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b="1" dirty="0">
                <a:solidFill>
                  <a:srgbClr val="0070C0"/>
                </a:solidFill>
              </a:rPr>
              <a:t>Schedule management </a:t>
            </a:r>
            <a:r>
              <a:rPr lang="en-US" dirty="0"/>
              <a:t>includes the activities to accomplish timely completion</a:t>
            </a:r>
          </a:p>
          <a:p>
            <a:r>
              <a:rPr lang="en-US" dirty="0"/>
              <a:t>of the project, i.e.:</a:t>
            </a:r>
          </a:p>
          <a:p>
            <a:pPr marL="171450" indent="-171450">
              <a:buFont typeface="Wingdings" panose="05000000000000000000" pitchFamily="2" charset="2"/>
              <a:buChar char="§"/>
            </a:pPr>
            <a:r>
              <a:rPr lang="en-US" dirty="0"/>
              <a:t>Schedule definition, including activity definition and sequencing, activity duration estimating and schedule baseline establishment;</a:t>
            </a:r>
          </a:p>
          <a:p>
            <a:pPr marL="171450" indent="-171450">
              <a:buFont typeface="Wingdings" panose="05000000000000000000" pitchFamily="2" charset="2"/>
              <a:buChar char="§"/>
            </a:pPr>
            <a:r>
              <a:rPr lang="en-US" dirty="0"/>
              <a:t>Schedule control, including the comparison between the current working schedule and the baseline schedule;</a:t>
            </a:r>
          </a:p>
          <a:p>
            <a:pPr marL="171450" indent="-171450">
              <a:buFont typeface="Wingdings" panose="05000000000000000000" pitchFamily="2" charset="2"/>
              <a:buChar char="§"/>
            </a:pPr>
            <a:r>
              <a:rPr lang="en-US" dirty="0"/>
              <a:t>Schedule reporting.</a:t>
            </a:r>
          </a:p>
        </p:txBody>
      </p:sp>
      <p:sp>
        <p:nvSpPr>
          <p:cNvPr id="31" name="TextBox 30">
            <a:extLst>
              <a:ext uri="{FF2B5EF4-FFF2-40B4-BE49-F238E27FC236}">
                <a16:creationId xmlns:a16="http://schemas.microsoft.com/office/drawing/2014/main" id="{3198D4AD-D25E-A869-6DBD-6F28CB2800E7}"/>
              </a:ext>
            </a:extLst>
          </p:cNvPr>
          <p:cNvSpPr txBox="1"/>
          <p:nvPr/>
        </p:nvSpPr>
        <p:spPr>
          <a:xfrm>
            <a:off x="619432" y="4876800"/>
            <a:ext cx="5476568" cy="11052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main structures to perform these activities are the:</a:t>
            </a:r>
          </a:p>
          <a:p>
            <a:pPr marL="171450" indent="-171450">
              <a:buFont typeface="Wingdings" panose="05000000000000000000" pitchFamily="2" charset="2"/>
              <a:buChar char="§"/>
            </a:pPr>
            <a:r>
              <a:rPr lang="en-US" dirty="0"/>
              <a:t>Work breakdown structure;</a:t>
            </a:r>
          </a:p>
          <a:p>
            <a:pPr marL="171450" indent="-171450">
              <a:buFont typeface="Wingdings" panose="05000000000000000000" pitchFamily="2" charset="2"/>
              <a:buChar char="§"/>
            </a:pPr>
            <a:r>
              <a:rPr lang="en-US" dirty="0"/>
              <a:t>Cost breakdown structure;</a:t>
            </a:r>
          </a:p>
          <a:p>
            <a:pPr marL="171450" indent="-171450">
              <a:buFont typeface="Wingdings" panose="05000000000000000000" pitchFamily="2" charset="2"/>
              <a:buChar char="§"/>
            </a:pPr>
            <a:r>
              <a:rPr lang="en-US" dirty="0"/>
              <a:t>Business agreement structure;</a:t>
            </a:r>
          </a:p>
          <a:p>
            <a:pPr marL="171450" indent="-171450">
              <a:buFont typeface="Wingdings" panose="05000000000000000000" pitchFamily="2" charset="2"/>
              <a:buChar char="§"/>
            </a:pPr>
            <a:r>
              <a:rPr lang="en-US" dirty="0"/>
              <a:t>Country/company structure</a:t>
            </a:r>
          </a:p>
        </p:txBody>
      </p:sp>
    </p:spTree>
    <p:extLst>
      <p:ext uri="{BB962C8B-B14F-4D97-AF65-F5344CB8AC3E}">
        <p14:creationId xmlns:p14="http://schemas.microsoft.com/office/powerpoint/2010/main" val="47866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247A-DB0A-9476-83DC-94EC2EC66743}"/>
              </a:ext>
            </a:extLst>
          </p:cNvPr>
          <p:cNvSpPr>
            <a:spLocks noGrp="1"/>
          </p:cNvSpPr>
          <p:nvPr>
            <p:ph type="title"/>
          </p:nvPr>
        </p:nvSpPr>
        <p:spPr/>
        <p:txBody>
          <a:bodyPr/>
          <a:lstStyle/>
          <a:p>
            <a:r>
              <a:rPr lang="en-US" dirty="0"/>
              <a:t>An overall functional analysis of cost and schedule management</a:t>
            </a:r>
          </a:p>
        </p:txBody>
      </p:sp>
      <p:pic>
        <p:nvPicPr>
          <p:cNvPr id="8" name="Picture 7" descr="A computer screen shot of a computer&#10;&#10;Description automatically generated">
            <a:extLst>
              <a:ext uri="{FF2B5EF4-FFF2-40B4-BE49-F238E27FC236}">
                <a16:creationId xmlns:a16="http://schemas.microsoft.com/office/drawing/2014/main" id="{94016DE6-BE35-A9DA-CB70-CA3BC6F8EE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9919" y="1800860"/>
            <a:ext cx="10944288" cy="4447540"/>
          </a:xfrm>
          <a:prstGeom prst="rect">
            <a:avLst/>
          </a:prstGeom>
        </p:spPr>
      </p:pic>
      <p:sp>
        <p:nvSpPr>
          <p:cNvPr id="3" name="TextBox 2">
            <a:extLst>
              <a:ext uri="{FF2B5EF4-FFF2-40B4-BE49-F238E27FC236}">
                <a16:creationId xmlns:a16="http://schemas.microsoft.com/office/drawing/2014/main" id="{3E167CA5-A22C-79E3-DB06-B0F3112AE432}"/>
              </a:ext>
            </a:extLst>
          </p:cNvPr>
          <p:cNvSpPr txBox="1"/>
          <p:nvPr/>
        </p:nvSpPr>
        <p:spPr>
          <a:xfrm>
            <a:off x="9999407" y="6281797"/>
            <a:ext cx="1574800"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ECSS-M-ST-60C</a:t>
            </a:r>
          </a:p>
        </p:txBody>
      </p:sp>
    </p:spTree>
    <p:extLst>
      <p:ext uri="{BB962C8B-B14F-4D97-AF65-F5344CB8AC3E}">
        <p14:creationId xmlns:p14="http://schemas.microsoft.com/office/powerpoint/2010/main" val="90958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BCEB-D141-E080-216B-A5A580A27E5F}"/>
              </a:ext>
            </a:extLst>
          </p:cNvPr>
          <p:cNvSpPr>
            <a:spLocks noGrp="1"/>
          </p:cNvSpPr>
          <p:nvPr>
            <p:ph type="title"/>
          </p:nvPr>
        </p:nvSpPr>
        <p:spPr/>
        <p:txBody>
          <a:bodyPr>
            <a:normAutofit/>
          </a:bodyPr>
          <a:lstStyle/>
          <a:p>
            <a:r>
              <a:rPr lang="en-US" dirty="0"/>
              <a:t>The WBS is the principal structure used in managing a project and provides a framework for managing cost, schedule and technical content</a:t>
            </a:r>
          </a:p>
        </p:txBody>
      </p:sp>
      <p:pic>
        <p:nvPicPr>
          <p:cNvPr id="4" name="Picture 3" descr="A screenshot of a computer&#10;&#10;Description automatically generated">
            <a:extLst>
              <a:ext uri="{FF2B5EF4-FFF2-40B4-BE49-F238E27FC236}">
                <a16:creationId xmlns:a16="http://schemas.microsoft.com/office/drawing/2014/main" id="{BE3A2DB7-95A7-3F35-D97A-22E98D7DB9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680" y="1804597"/>
            <a:ext cx="5830082" cy="4243599"/>
          </a:xfrm>
          <a:prstGeom prst="rect">
            <a:avLst/>
          </a:prstGeom>
        </p:spPr>
      </p:pic>
      <p:sp>
        <p:nvSpPr>
          <p:cNvPr id="5" name="TextBox 4">
            <a:extLst>
              <a:ext uri="{FF2B5EF4-FFF2-40B4-BE49-F238E27FC236}">
                <a16:creationId xmlns:a16="http://schemas.microsoft.com/office/drawing/2014/main" id="{CC179323-951D-326B-3DB1-A38ED775ECE5}"/>
              </a:ext>
            </a:extLst>
          </p:cNvPr>
          <p:cNvSpPr txBox="1"/>
          <p:nvPr/>
        </p:nvSpPr>
        <p:spPr>
          <a:xfrm>
            <a:off x="614680" y="6027962"/>
            <a:ext cx="1982216"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ECSS-M-ST-10C Rev. 1</a:t>
            </a:r>
          </a:p>
        </p:txBody>
      </p:sp>
      <p:sp>
        <p:nvSpPr>
          <p:cNvPr id="6" name="TextBox 5">
            <a:extLst>
              <a:ext uri="{FF2B5EF4-FFF2-40B4-BE49-F238E27FC236}">
                <a16:creationId xmlns:a16="http://schemas.microsoft.com/office/drawing/2014/main" id="{CE6906C6-3EFC-192D-6894-7E3FE8B4026C}"/>
              </a:ext>
            </a:extLst>
          </p:cNvPr>
          <p:cNvSpPr txBox="1"/>
          <p:nvPr/>
        </p:nvSpPr>
        <p:spPr>
          <a:xfrm>
            <a:off x="7183314" y="1799492"/>
            <a:ext cx="4399079" cy="4444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An estimate based on WBS elements helps to plan, coordinate, and control the various project activities that both the customer and the suppliers are conducting. The WBS also provides a common framework for tracking the evolution of estimates, hence forecasting the total cost of the project more accurately.</a:t>
            </a:r>
          </a:p>
          <a:p>
            <a:endParaRPr lang="en-US" dirty="0"/>
          </a:p>
          <a:p>
            <a:r>
              <a:rPr lang="en-US" dirty="0"/>
              <a:t>Proper use of the WBS for technical, schedule, and cost management allows the defining of work and related resources, ensuring that all work is included without duplication of effort. In addition, the WBS is used to accumulate performance data and associated variances to evaluate progress in terms of performance. </a:t>
            </a:r>
          </a:p>
        </p:txBody>
      </p:sp>
    </p:spTree>
    <p:extLst>
      <p:ext uri="{BB962C8B-B14F-4D97-AF65-F5344CB8AC3E}">
        <p14:creationId xmlns:p14="http://schemas.microsoft.com/office/powerpoint/2010/main" val="231501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91E3-1F5E-0146-4B4D-D1EA856046B4}"/>
              </a:ext>
            </a:extLst>
          </p:cNvPr>
          <p:cNvSpPr>
            <a:spLocks noGrp="1"/>
          </p:cNvSpPr>
          <p:nvPr>
            <p:ph type="title"/>
          </p:nvPr>
        </p:nvSpPr>
        <p:spPr/>
        <p:txBody>
          <a:bodyPr>
            <a:normAutofit/>
          </a:bodyPr>
          <a:lstStyle/>
          <a:p>
            <a:r>
              <a:rPr lang="en-US" dirty="0"/>
              <a:t>The Cost Breakdown Structure (CBS) defines the breakdown of all the costs of the project into agreed cost categories to be used for all Cost management activities</a:t>
            </a:r>
          </a:p>
        </p:txBody>
      </p:sp>
      <p:pic>
        <p:nvPicPr>
          <p:cNvPr id="4" name="Picture 3" descr="A screenshot of a computer&#10;&#10;Description automatically generated">
            <a:extLst>
              <a:ext uri="{FF2B5EF4-FFF2-40B4-BE49-F238E27FC236}">
                <a16:creationId xmlns:a16="http://schemas.microsoft.com/office/drawing/2014/main" id="{5E23ADF3-AA72-CD5D-5F6E-FC429836FC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9759" y="1798320"/>
            <a:ext cx="5226255" cy="4196080"/>
          </a:xfrm>
          <a:prstGeom prst="rect">
            <a:avLst/>
          </a:prstGeom>
        </p:spPr>
      </p:pic>
      <p:sp>
        <p:nvSpPr>
          <p:cNvPr id="5" name="TextBox 4">
            <a:extLst>
              <a:ext uri="{FF2B5EF4-FFF2-40B4-BE49-F238E27FC236}">
                <a16:creationId xmlns:a16="http://schemas.microsoft.com/office/drawing/2014/main" id="{451C7B73-ABF0-9E98-77EC-72143F463A15}"/>
              </a:ext>
            </a:extLst>
          </p:cNvPr>
          <p:cNvSpPr txBox="1"/>
          <p:nvPr/>
        </p:nvSpPr>
        <p:spPr>
          <a:xfrm>
            <a:off x="614680" y="6027962"/>
            <a:ext cx="1574800"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ECSS-M-ST-60C</a:t>
            </a:r>
          </a:p>
        </p:txBody>
      </p:sp>
    </p:spTree>
    <p:extLst>
      <p:ext uri="{BB962C8B-B14F-4D97-AF65-F5344CB8AC3E}">
        <p14:creationId xmlns:p14="http://schemas.microsoft.com/office/powerpoint/2010/main" val="94224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8636795" cy="2014537"/>
          </a:xfrm>
        </p:spPr>
        <p:txBody>
          <a:bodyPr>
            <a:noAutofit/>
          </a:bodyPr>
          <a:lstStyle/>
          <a:p>
            <a:r>
              <a:rPr lang="en-US" dirty="0">
                <a:latin typeface="Stolzl" panose="00000500000000000000" pitchFamily="50" charset="-18"/>
              </a:rPr>
              <a:t>16 Space project management standards</a:t>
            </a:r>
          </a:p>
        </p:txBody>
      </p:sp>
    </p:spTree>
    <p:extLst>
      <p:ext uri="{BB962C8B-B14F-4D97-AF65-F5344CB8AC3E}">
        <p14:creationId xmlns:p14="http://schemas.microsoft.com/office/powerpoint/2010/main" val="1347690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D191-9487-28EF-0351-69A632516FBF}"/>
              </a:ext>
            </a:extLst>
          </p:cNvPr>
          <p:cNvSpPr>
            <a:spLocks noGrp="1"/>
          </p:cNvSpPr>
          <p:nvPr>
            <p:ph type="title"/>
          </p:nvPr>
        </p:nvSpPr>
        <p:spPr/>
        <p:txBody>
          <a:bodyPr/>
          <a:lstStyle/>
          <a:p>
            <a:r>
              <a:rPr lang="en-US" dirty="0"/>
              <a:t>Business agreement structure shows which suppliers are responsible for which work package</a:t>
            </a:r>
          </a:p>
        </p:txBody>
      </p:sp>
      <p:pic>
        <p:nvPicPr>
          <p:cNvPr id="4" name="Picture 3" descr="A screenshot of a computer&#10;&#10;Description automatically generated">
            <a:extLst>
              <a:ext uri="{FF2B5EF4-FFF2-40B4-BE49-F238E27FC236}">
                <a16:creationId xmlns:a16="http://schemas.microsoft.com/office/drawing/2014/main" id="{2AFE813D-E11C-CC0C-FDDC-6BA26A114E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5461" y="1802424"/>
            <a:ext cx="5363307" cy="2180494"/>
          </a:xfrm>
          <a:prstGeom prst="rect">
            <a:avLst/>
          </a:prstGeom>
        </p:spPr>
      </p:pic>
      <p:sp>
        <p:nvSpPr>
          <p:cNvPr id="5" name="TextBox 4">
            <a:extLst>
              <a:ext uri="{FF2B5EF4-FFF2-40B4-BE49-F238E27FC236}">
                <a16:creationId xmlns:a16="http://schemas.microsoft.com/office/drawing/2014/main" id="{F1105264-7DDE-5782-C7B0-0608291BE21C}"/>
              </a:ext>
            </a:extLst>
          </p:cNvPr>
          <p:cNvSpPr txBox="1"/>
          <p:nvPr/>
        </p:nvSpPr>
        <p:spPr>
          <a:xfrm>
            <a:off x="614680" y="4058486"/>
            <a:ext cx="1574800"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ECSS-M-ST-60C</a:t>
            </a:r>
          </a:p>
        </p:txBody>
      </p:sp>
      <p:sp>
        <p:nvSpPr>
          <p:cNvPr id="6" name="TextBox 5">
            <a:extLst>
              <a:ext uri="{FF2B5EF4-FFF2-40B4-BE49-F238E27FC236}">
                <a16:creationId xmlns:a16="http://schemas.microsoft.com/office/drawing/2014/main" id="{89376394-409E-56E9-4022-3A86977BE87C}"/>
              </a:ext>
            </a:extLst>
          </p:cNvPr>
          <p:cNvSpPr txBox="1"/>
          <p:nvPr/>
        </p:nvSpPr>
        <p:spPr>
          <a:xfrm>
            <a:off x="7183314" y="1799492"/>
            <a:ext cx="4399079" cy="1629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By relating work packages in the WBS to business agreements in the Business Agreement Structure, contractual responsibilities can be traced. It facilitates the cost management process by providing the means to ensure that all impacts (e.g. liability, financial, technical or schedule) of a change in the business agreement are properly assessed at all levels of the contractual hierarchy.</a:t>
            </a:r>
          </a:p>
        </p:txBody>
      </p:sp>
    </p:spTree>
    <p:extLst>
      <p:ext uri="{BB962C8B-B14F-4D97-AF65-F5344CB8AC3E}">
        <p14:creationId xmlns:p14="http://schemas.microsoft.com/office/powerpoint/2010/main" val="1520879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D191-9487-28EF-0351-69A632516FBF}"/>
              </a:ext>
            </a:extLst>
          </p:cNvPr>
          <p:cNvSpPr>
            <a:spLocks noGrp="1"/>
          </p:cNvSpPr>
          <p:nvPr>
            <p:ph type="title"/>
          </p:nvPr>
        </p:nvSpPr>
        <p:spPr/>
        <p:txBody>
          <a:bodyPr>
            <a:normAutofit fontScale="90000"/>
          </a:bodyPr>
          <a:lstStyle/>
          <a:p>
            <a:r>
              <a:rPr lang="en-US" dirty="0"/>
              <a:t>The Country/Company Structure (CCS) shows the relationships between each </a:t>
            </a:r>
            <a:r>
              <a:rPr lang="en-US" dirty="0" err="1"/>
              <a:t>companyʹs</a:t>
            </a:r>
            <a:r>
              <a:rPr lang="en-US" dirty="0"/>
              <a:t> business agreement for a project and the countries in which the corresponding work is performed</a:t>
            </a:r>
          </a:p>
        </p:txBody>
      </p:sp>
      <p:sp>
        <p:nvSpPr>
          <p:cNvPr id="3" name="TextBox 2">
            <a:extLst>
              <a:ext uri="{FF2B5EF4-FFF2-40B4-BE49-F238E27FC236}">
                <a16:creationId xmlns:a16="http://schemas.microsoft.com/office/drawing/2014/main" id="{D2BF1D14-0D24-96B2-94F0-4939F3A483E2}"/>
              </a:ext>
            </a:extLst>
          </p:cNvPr>
          <p:cNvSpPr txBox="1"/>
          <p:nvPr/>
        </p:nvSpPr>
        <p:spPr>
          <a:xfrm>
            <a:off x="615466" y="1799492"/>
            <a:ext cx="4399079" cy="1629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By identifying the relationships between work packages in the WBS and business agreements in the CCS, reports can be generated to illustrate how each supplier’s work is distributed per country, e.g. for geographical return purposes. </a:t>
            </a:r>
          </a:p>
          <a:p>
            <a:r>
              <a:rPr lang="en-US" dirty="0"/>
              <a:t>In the case of projects where it is simple to identify the countries in which the works are performed, the CCS is combined with the Business Agreement Structure.</a:t>
            </a:r>
          </a:p>
        </p:txBody>
      </p:sp>
    </p:spTree>
    <p:extLst>
      <p:ext uri="{BB962C8B-B14F-4D97-AF65-F5344CB8AC3E}">
        <p14:creationId xmlns:p14="http://schemas.microsoft.com/office/powerpoint/2010/main" val="269944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E6A2D-D729-607D-E318-67312AF4DC90}"/>
              </a:ext>
            </a:extLst>
          </p:cNvPr>
          <p:cNvSpPr>
            <a:spLocks noGrp="1"/>
          </p:cNvSpPr>
          <p:nvPr>
            <p:ph type="title"/>
          </p:nvPr>
        </p:nvSpPr>
        <p:spPr/>
        <p:txBody>
          <a:bodyPr>
            <a:normAutofit fontScale="90000"/>
          </a:bodyPr>
          <a:lstStyle/>
          <a:p>
            <a:r>
              <a:rPr lang="en-US" dirty="0"/>
              <a:t>ECSS-M-ST-80C</a:t>
            </a:r>
            <a:br>
              <a:rPr lang="en-US" dirty="0"/>
            </a:br>
            <a:r>
              <a:rPr lang="en-US" dirty="0"/>
              <a:t>Risk management</a:t>
            </a:r>
          </a:p>
        </p:txBody>
      </p:sp>
    </p:spTree>
    <p:extLst>
      <p:ext uri="{BB962C8B-B14F-4D97-AF65-F5344CB8AC3E}">
        <p14:creationId xmlns:p14="http://schemas.microsoft.com/office/powerpoint/2010/main" val="574611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E3BA-5B88-6902-A767-3073F2455AAB}"/>
              </a:ext>
            </a:extLst>
          </p:cNvPr>
          <p:cNvSpPr>
            <a:spLocks noGrp="1"/>
          </p:cNvSpPr>
          <p:nvPr>
            <p:ph type="title"/>
          </p:nvPr>
        </p:nvSpPr>
        <p:spPr/>
        <p:txBody>
          <a:bodyPr/>
          <a:lstStyle/>
          <a:p>
            <a:r>
              <a:rPr lang="en-US" dirty="0"/>
              <a:t>Risk management is a systematic and iterative process for optimizing resources in accordance with the project’s risk management policy</a:t>
            </a:r>
          </a:p>
        </p:txBody>
      </p:sp>
      <p:sp>
        <p:nvSpPr>
          <p:cNvPr id="3" name="TextBox 2">
            <a:extLst>
              <a:ext uri="{FF2B5EF4-FFF2-40B4-BE49-F238E27FC236}">
                <a16:creationId xmlns:a16="http://schemas.microsoft.com/office/drawing/2014/main" id="{5A598A62-BDAC-F745-4AF7-BA6DCD4CFB79}"/>
              </a:ext>
            </a:extLst>
          </p:cNvPr>
          <p:cNvSpPr txBox="1"/>
          <p:nvPr/>
        </p:nvSpPr>
        <p:spPr>
          <a:xfrm>
            <a:off x="619432" y="1800533"/>
            <a:ext cx="4572328" cy="1325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According to ECSS risks are a threat to project success because they have negative effects on the project cost, schedule and technical performance, but appropriate practices of controlling risks can also present new opportunities with positive impact. </a:t>
            </a:r>
          </a:p>
        </p:txBody>
      </p:sp>
      <p:sp>
        <p:nvSpPr>
          <p:cNvPr id="4" name="TextBox 3">
            <a:extLst>
              <a:ext uri="{FF2B5EF4-FFF2-40B4-BE49-F238E27FC236}">
                <a16:creationId xmlns:a16="http://schemas.microsoft.com/office/drawing/2014/main" id="{5C606755-6433-836C-A026-ACCEA6BFB46F}"/>
              </a:ext>
            </a:extLst>
          </p:cNvPr>
          <p:cNvSpPr txBox="1"/>
          <p:nvPr/>
        </p:nvSpPr>
        <p:spPr>
          <a:xfrm>
            <a:off x="619432" y="3429000"/>
            <a:ext cx="4572328" cy="1325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objective of project risk management is to identify, assess, reduce, accept, and control space project risks in a systematic, proactive, comprehensive and cost effective manner, taking into account the project’s technical and programmatic constraints.</a:t>
            </a:r>
          </a:p>
        </p:txBody>
      </p:sp>
      <p:sp>
        <p:nvSpPr>
          <p:cNvPr id="5" name="TextBox 4">
            <a:extLst>
              <a:ext uri="{FF2B5EF4-FFF2-40B4-BE49-F238E27FC236}">
                <a16:creationId xmlns:a16="http://schemas.microsoft.com/office/drawing/2014/main" id="{0929119A-61DD-0AC4-29FA-2C398F389D55}"/>
              </a:ext>
            </a:extLst>
          </p:cNvPr>
          <p:cNvSpPr txBox="1"/>
          <p:nvPr/>
        </p:nvSpPr>
        <p:spPr>
          <a:xfrm>
            <a:off x="6268392" y="1800533"/>
            <a:ext cx="4572328" cy="1325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overall </a:t>
            </a:r>
            <a:r>
              <a:rPr lang="en-US" b="1" dirty="0">
                <a:solidFill>
                  <a:srgbClr val="0070C0"/>
                </a:solidFill>
              </a:rPr>
              <a:t>risk managemen</a:t>
            </a:r>
            <a:r>
              <a:rPr lang="en-US" dirty="0"/>
              <a:t>t in a project is an </a:t>
            </a:r>
            <a:r>
              <a:rPr lang="en-US" b="1" dirty="0">
                <a:solidFill>
                  <a:srgbClr val="0070C0"/>
                </a:solidFill>
              </a:rPr>
              <a:t>iterative process</a:t>
            </a:r>
            <a:r>
              <a:rPr lang="en-US" dirty="0"/>
              <a:t> throughout the project life cycle, with iterations being determined by the project progress through the different project phases, and by changes to a given project baseline influencing project resources. </a:t>
            </a:r>
          </a:p>
        </p:txBody>
      </p:sp>
      <p:sp>
        <p:nvSpPr>
          <p:cNvPr id="6" name="TextBox 5">
            <a:extLst>
              <a:ext uri="{FF2B5EF4-FFF2-40B4-BE49-F238E27FC236}">
                <a16:creationId xmlns:a16="http://schemas.microsoft.com/office/drawing/2014/main" id="{7B191BDB-1F71-5D2F-9193-D98CA9C1E4F5}"/>
              </a:ext>
            </a:extLst>
          </p:cNvPr>
          <p:cNvSpPr txBox="1"/>
          <p:nvPr/>
        </p:nvSpPr>
        <p:spPr>
          <a:xfrm>
            <a:off x="6268392" y="3429000"/>
            <a:ext cx="4572328" cy="1325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risk management process requires information exchange among all project domains, and provides visibility over risks, with a ranking according to their criticality for the project; these risks are monitored and controlled according to the rules defined for the domains to which they belong</a:t>
            </a:r>
          </a:p>
        </p:txBody>
      </p:sp>
      <p:cxnSp>
        <p:nvCxnSpPr>
          <p:cNvPr id="8" name="Straight Connector 7">
            <a:extLst>
              <a:ext uri="{FF2B5EF4-FFF2-40B4-BE49-F238E27FC236}">
                <a16:creationId xmlns:a16="http://schemas.microsoft.com/office/drawing/2014/main" id="{CF91C89E-E076-6314-4EBA-FD9A54F34E4D}"/>
              </a:ext>
            </a:extLst>
          </p:cNvPr>
          <p:cNvCxnSpPr>
            <a:stCxn id="2" idx="2"/>
          </p:cNvCxnSpPr>
          <p:nvPr/>
        </p:nvCxnSpPr>
        <p:spPr>
          <a:xfrm>
            <a:off x="6096000" y="1690688"/>
            <a:ext cx="0" cy="444595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01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86C4-95E4-3037-6D5D-0542B3638801}"/>
              </a:ext>
            </a:extLst>
          </p:cNvPr>
          <p:cNvSpPr>
            <a:spLocks noGrp="1"/>
          </p:cNvSpPr>
          <p:nvPr>
            <p:ph type="title"/>
          </p:nvPr>
        </p:nvSpPr>
        <p:spPr/>
        <p:txBody>
          <a:bodyPr/>
          <a:lstStyle/>
          <a:p>
            <a:r>
              <a:rPr lang="en-US" dirty="0"/>
              <a:t>The steps and cycles in the risk management process</a:t>
            </a:r>
          </a:p>
        </p:txBody>
      </p:sp>
      <p:pic>
        <p:nvPicPr>
          <p:cNvPr id="4" name="Picture 3" descr="A screenshot of a computer&#10;&#10;Description automatically generated">
            <a:extLst>
              <a:ext uri="{FF2B5EF4-FFF2-40B4-BE49-F238E27FC236}">
                <a16:creationId xmlns:a16="http://schemas.microsoft.com/office/drawing/2014/main" id="{729A4917-90FF-DB20-04DF-6206125E6D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60844" y="1698550"/>
            <a:ext cx="6065569" cy="4565484"/>
          </a:xfrm>
          <a:prstGeom prst="rect">
            <a:avLst/>
          </a:prstGeom>
        </p:spPr>
      </p:pic>
      <p:sp>
        <p:nvSpPr>
          <p:cNvPr id="5" name="TextBox 4">
            <a:extLst>
              <a:ext uri="{FF2B5EF4-FFF2-40B4-BE49-F238E27FC236}">
                <a16:creationId xmlns:a16="http://schemas.microsoft.com/office/drawing/2014/main" id="{CB706939-0D2C-939E-6634-DF54CF9C463C}"/>
              </a:ext>
            </a:extLst>
          </p:cNvPr>
          <p:cNvSpPr txBox="1"/>
          <p:nvPr/>
        </p:nvSpPr>
        <p:spPr>
          <a:xfrm>
            <a:off x="10007600" y="6008820"/>
            <a:ext cx="1574800"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ECSS-M-ST-80C</a:t>
            </a:r>
          </a:p>
        </p:txBody>
      </p:sp>
    </p:spTree>
    <p:extLst>
      <p:ext uri="{BB962C8B-B14F-4D97-AF65-F5344CB8AC3E}">
        <p14:creationId xmlns:p14="http://schemas.microsoft.com/office/powerpoint/2010/main" val="1953693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AFA5-E3B5-FE5C-CFE8-67C2CD0DE01E}"/>
              </a:ext>
            </a:extLst>
          </p:cNvPr>
          <p:cNvSpPr>
            <a:spLocks noGrp="1"/>
          </p:cNvSpPr>
          <p:nvPr>
            <p:ph type="title"/>
          </p:nvPr>
        </p:nvSpPr>
        <p:spPr/>
        <p:txBody>
          <a:bodyPr/>
          <a:lstStyle/>
          <a:p>
            <a:r>
              <a:rPr lang="en-US" dirty="0"/>
              <a:t>The tasks associated with the steps of the risk management process within the risk management cycle</a:t>
            </a:r>
          </a:p>
        </p:txBody>
      </p:sp>
      <p:pic>
        <p:nvPicPr>
          <p:cNvPr id="4" name="Picture 3" descr="A screenshot of a computer&#10;&#10;Description automatically generated">
            <a:extLst>
              <a:ext uri="{FF2B5EF4-FFF2-40B4-BE49-F238E27FC236}">
                <a16:creationId xmlns:a16="http://schemas.microsoft.com/office/drawing/2014/main" id="{491B59AE-A135-D1A8-20A7-84843F1476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0740" y="1749670"/>
            <a:ext cx="5656385" cy="4529706"/>
          </a:xfrm>
          <a:prstGeom prst="rect">
            <a:avLst/>
          </a:prstGeom>
        </p:spPr>
      </p:pic>
      <p:sp>
        <p:nvSpPr>
          <p:cNvPr id="5" name="TextBox 4">
            <a:extLst>
              <a:ext uri="{FF2B5EF4-FFF2-40B4-BE49-F238E27FC236}">
                <a16:creationId xmlns:a16="http://schemas.microsoft.com/office/drawing/2014/main" id="{6A8E5189-067E-7E83-8718-9E62EABA6264}"/>
              </a:ext>
            </a:extLst>
          </p:cNvPr>
          <p:cNvSpPr txBox="1"/>
          <p:nvPr/>
        </p:nvSpPr>
        <p:spPr>
          <a:xfrm>
            <a:off x="10007600" y="6008820"/>
            <a:ext cx="1574800"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ECSS-M-ST-80C</a:t>
            </a:r>
          </a:p>
        </p:txBody>
      </p:sp>
    </p:spTree>
    <p:extLst>
      <p:ext uri="{BB962C8B-B14F-4D97-AF65-F5344CB8AC3E}">
        <p14:creationId xmlns:p14="http://schemas.microsoft.com/office/powerpoint/2010/main" val="93995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518A-B8F5-62B6-CB31-1AD7D5B00081}"/>
              </a:ext>
            </a:extLst>
          </p:cNvPr>
          <p:cNvSpPr>
            <a:spLocks noGrp="1"/>
          </p:cNvSpPr>
          <p:nvPr>
            <p:ph type="title"/>
          </p:nvPr>
        </p:nvSpPr>
        <p:spPr/>
        <p:txBody>
          <a:bodyPr/>
          <a:lstStyle/>
          <a:p>
            <a:r>
              <a:rPr lang="en-US" dirty="0"/>
              <a:t>Risk policy contains scoring schemes used in risk management</a:t>
            </a:r>
          </a:p>
        </p:txBody>
      </p:sp>
      <p:pic>
        <p:nvPicPr>
          <p:cNvPr id="4" name="Picture 3" descr="A screenshot of a computer&#10;&#10;Description automatically generated">
            <a:extLst>
              <a:ext uri="{FF2B5EF4-FFF2-40B4-BE49-F238E27FC236}">
                <a16:creationId xmlns:a16="http://schemas.microsoft.com/office/drawing/2014/main" id="{1715696B-9F42-F19A-4394-A6ECB4A47E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7694" y="1794861"/>
            <a:ext cx="5418306" cy="161479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56E7E9DA-D976-B408-C697-06C25E95BF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64094" y="1794861"/>
            <a:ext cx="5418306" cy="161917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5AB03297-337F-D3F1-CC9E-2F05235DACC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200" y="3601403"/>
            <a:ext cx="4490720" cy="2672080"/>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163FF1C0-FF88-4B22-3AD6-B557893878C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74080" y="3560763"/>
            <a:ext cx="5608320" cy="2753360"/>
          </a:xfrm>
          <a:prstGeom prst="rect">
            <a:avLst/>
          </a:prstGeom>
        </p:spPr>
      </p:pic>
    </p:spTree>
    <p:extLst>
      <p:ext uri="{BB962C8B-B14F-4D97-AF65-F5344CB8AC3E}">
        <p14:creationId xmlns:p14="http://schemas.microsoft.com/office/powerpoint/2010/main" val="1815998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0B2E-D597-E276-210E-FDC2C762388F}"/>
              </a:ext>
            </a:extLst>
          </p:cNvPr>
          <p:cNvSpPr>
            <a:spLocks noGrp="1"/>
          </p:cNvSpPr>
          <p:nvPr>
            <p:ph type="title"/>
          </p:nvPr>
        </p:nvSpPr>
        <p:spPr/>
        <p:txBody>
          <a:bodyPr/>
          <a:lstStyle/>
          <a:p>
            <a:r>
              <a:rPr lang="en-US" dirty="0"/>
              <a:t>Risk register example</a:t>
            </a:r>
          </a:p>
        </p:txBody>
      </p:sp>
      <p:pic>
        <p:nvPicPr>
          <p:cNvPr id="4" name="Picture 3" descr="A screenshot of a computer&#10;&#10;Description automatically generated">
            <a:extLst>
              <a:ext uri="{FF2B5EF4-FFF2-40B4-BE49-F238E27FC236}">
                <a16:creationId xmlns:a16="http://schemas.microsoft.com/office/drawing/2014/main" id="{5966A923-C06A-C641-ED18-327D01D153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2615" y="1771235"/>
            <a:ext cx="7826877" cy="4507181"/>
          </a:xfrm>
          <a:prstGeom prst="rect">
            <a:avLst/>
          </a:prstGeom>
        </p:spPr>
      </p:pic>
      <p:sp>
        <p:nvSpPr>
          <p:cNvPr id="5" name="TextBox 4">
            <a:extLst>
              <a:ext uri="{FF2B5EF4-FFF2-40B4-BE49-F238E27FC236}">
                <a16:creationId xmlns:a16="http://schemas.microsoft.com/office/drawing/2014/main" id="{96D612E6-957E-913B-C7F8-BD838B90056C}"/>
              </a:ext>
            </a:extLst>
          </p:cNvPr>
          <p:cNvSpPr txBox="1"/>
          <p:nvPr/>
        </p:nvSpPr>
        <p:spPr>
          <a:xfrm>
            <a:off x="10007600" y="6008820"/>
            <a:ext cx="1574800"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ECSS-M-ST-80C</a:t>
            </a:r>
          </a:p>
        </p:txBody>
      </p:sp>
    </p:spTree>
    <p:extLst>
      <p:ext uri="{BB962C8B-B14F-4D97-AF65-F5344CB8AC3E}">
        <p14:creationId xmlns:p14="http://schemas.microsoft.com/office/powerpoint/2010/main" val="1600110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0B2E-D597-E276-210E-FDC2C762388F}"/>
              </a:ext>
            </a:extLst>
          </p:cNvPr>
          <p:cNvSpPr>
            <a:spLocks noGrp="1"/>
          </p:cNvSpPr>
          <p:nvPr>
            <p:ph type="title"/>
          </p:nvPr>
        </p:nvSpPr>
        <p:spPr/>
        <p:txBody>
          <a:bodyPr/>
          <a:lstStyle/>
          <a:p>
            <a:r>
              <a:rPr lang="en-US" dirty="0"/>
              <a:t>Risk log example</a:t>
            </a:r>
          </a:p>
        </p:txBody>
      </p:sp>
      <p:sp>
        <p:nvSpPr>
          <p:cNvPr id="5" name="TextBox 4">
            <a:extLst>
              <a:ext uri="{FF2B5EF4-FFF2-40B4-BE49-F238E27FC236}">
                <a16:creationId xmlns:a16="http://schemas.microsoft.com/office/drawing/2014/main" id="{96D612E6-957E-913B-C7F8-BD838B90056C}"/>
              </a:ext>
            </a:extLst>
          </p:cNvPr>
          <p:cNvSpPr txBox="1"/>
          <p:nvPr/>
        </p:nvSpPr>
        <p:spPr>
          <a:xfrm>
            <a:off x="10224519" y="6008820"/>
            <a:ext cx="1574800"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ECSS-M-ST-80C</a:t>
            </a:r>
          </a:p>
        </p:txBody>
      </p:sp>
      <p:pic>
        <p:nvPicPr>
          <p:cNvPr id="6" name="Picture 5" descr="A screenshot of a computer&#10;&#10;Description automatically generated">
            <a:extLst>
              <a:ext uri="{FF2B5EF4-FFF2-40B4-BE49-F238E27FC236}">
                <a16:creationId xmlns:a16="http://schemas.microsoft.com/office/drawing/2014/main" id="{1BAB2C17-4448-BFA0-B0FF-E7EED199D4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3151" y="1790700"/>
            <a:ext cx="8241368" cy="4522355"/>
          </a:xfrm>
          <a:prstGeom prst="rect">
            <a:avLst/>
          </a:prstGeom>
        </p:spPr>
      </p:pic>
    </p:spTree>
    <p:extLst>
      <p:ext uri="{BB962C8B-B14F-4D97-AF65-F5344CB8AC3E}">
        <p14:creationId xmlns:p14="http://schemas.microsoft.com/office/powerpoint/2010/main" val="2466197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7598-EDE7-E6F4-45B8-755BD31C8E5E}"/>
              </a:ext>
            </a:extLst>
          </p:cNvPr>
          <p:cNvSpPr>
            <a:spLocks noGrp="1"/>
          </p:cNvSpPr>
          <p:nvPr>
            <p:ph type="title"/>
          </p:nvPr>
        </p:nvSpPr>
        <p:spPr/>
        <p:txBody>
          <a:bodyPr/>
          <a:lstStyle/>
          <a:p>
            <a:r>
              <a:rPr lang="en-US" dirty="0"/>
              <a:t>ECSS Standards in Space project management branch</a:t>
            </a:r>
          </a:p>
        </p:txBody>
      </p:sp>
      <p:pic>
        <p:nvPicPr>
          <p:cNvPr id="4" name="Picture 3">
            <a:extLst>
              <a:ext uri="{FF2B5EF4-FFF2-40B4-BE49-F238E27FC236}">
                <a16:creationId xmlns:a16="http://schemas.microsoft.com/office/drawing/2014/main" id="{7DCA86CC-BC9A-E8F4-B42E-BF3C8E8880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97627" y="1044113"/>
            <a:ext cx="7597877" cy="4998373"/>
          </a:xfrm>
          <a:prstGeom prst="rect">
            <a:avLst/>
          </a:prstGeom>
        </p:spPr>
      </p:pic>
      <p:sp>
        <p:nvSpPr>
          <p:cNvPr id="5" name="Rectangle 4">
            <a:extLst>
              <a:ext uri="{FF2B5EF4-FFF2-40B4-BE49-F238E27FC236}">
                <a16:creationId xmlns:a16="http://schemas.microsoft.com/office/drawing/2014/main" id="{696B70AB-D998-FCAF-B3FA-1FFAE8C188E3}"/>
              </a:ext>
            </a:extLst>
          </p:cNvPr>
          <p:cNvSpPr/>
          <p:nvPr/>
        </p:nvSpPr>
        <p:spPr>
          <a:xfrm>
            <a:off x="532948" y="5975698"/>
            <a:ext cx="11049452" cy="329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a:t>
            </a:r>
            <a:r>
              <a:rPr lang="en-US" sz="1000" dirty="0">
                <a:hlinkClick r:id="rId3"/>
              </a:rPr>
              <a:t>Document Tree | European Cooperation for Space Standardization (ecss.nl)</a:t>
            </a:r>
            <a:r>
              <a:rPr lang="en-US" sz="1000" dirty="0">
                <a:solidFill>
                  <a:schemeClr val="tx1"/>
                </a:solidFill>
              </a:rPr>
              <a:t> (as of June 2024)</a:t>
            </a:r>
          </a:p>
        </p:txBody>
      </p:sp>
      <p:sp>
        <p:nvSpPr>
          <p:cNvPr id="3" name="TextBox 2">
            <a:extLst>
              <a:ext uri="{FF2B5EF4-FFF2-40B4-BE49-F238E27FC236}">
                <a16:creationId xmlns:a16="http://schemas.microsoft.com/office/drawing/2014/main" id="{5DC01F46-A225-1AB5-630C-6054404604CE}"/>
              </a:ext>
            </a:extLst>
          </p:cNvPr>
          <p:cNvSpPr txBox="1"/>
          <p:nvPr/>
        </p:nvSpPr>
        <p:spPr>
          <a:xfrm>
            <a:off x="6339255" y="4106853"/>
            <a:ext cx="2897342" cy="6156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M-70 is a version A (old standard, and update is ongoing – it will not be covered in this presentation)</a:t>
            </a:r>
          </a:p>
        </p:txBody>
      </p:sp>
      <p:cxnSp>
        <p:nvCxnSpPr>
          <p:cNvPr id="7" name="Straight Arrow Connector 6">
            <a:extLst>
              <a:ext uri="{FF2B5EF4-FFF2-40B4-BE49-F238E27FC236}">
                <a16:creationId xmlns:a16="http://schemas.microsoft.com/office/drawing/2014/main" id="{C496FB70-35EC-5A23-3EA9-351B86C0F314}"/>
              </a:ext>
            </a:extLst>
          </p:cNvPr>
          <p:cNvCxnSpPr>
            <a:stCxn id="3" idx="0"/>
          </p:cNvCxnSpPr>
          <p:nvPr/>
        </p:nvCxnSpPr>
        <p:spPr>
          <a:xfrm flipH="1" flipV="1">
            <a:off x="7743463" y="3854370"/>
            <a:ext cx="0" cy="25248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59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E6A2D-D729-607D-E318-67312AF4DC90}"/>
              </a:ext>
            </a:extLst>
          </p:cNvPr>
          <p:cNvSpPr>
            <a:spLocks noGrp="1"/>
          </p:cNvSpPr>
          <p:nvPr>
            <p:ph type="title"/>
          </p:nvPr>
        </p:nvSpPr>
        <p:spPr/>
        <p:txBody>
          <a:bodyPr>
            <a:normAutofit fontScale="90000"/>
          </a:bodyPr>
          <a:lstStyle/>
          <a:p>
            <a:r>
              <a:rPr lang="en-US" dirty="0"/>
              <a:t>ECSS-M-ST-10C</a:t>
            </a:r>
            <a:br>
              <a:rPr lang="en-US" dirty="0"/>
            </a:br>
            <a:r>
              <a:rPr lang="en-US" dirty="0"/>
              <a:t>Project planning and implementation</a:t>
            </a:r>
          </a:p>
        </p:txBody>
      </p:sp>
    </p:spTree>
    <p:extLst>
      <p:ext uri="{BB962C8B-B14F-4D97-AF65-F5344CB8AC3E}">
        <p14:creationId xmlns:p14="http://schemas.microsoft.com/office/powerpoint/2010/main" val="141752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3DBB-B75A-C81F-7736-10D36AC86172}"/>
              </a:ext>
            </a:extLst>
          </p:cNvPr>
          <p:cNvSpPr>
            <a:spLocks noGrp="1"/>
          </p:cNvSpPr>
          <p:nvPr>
            <p:ph type="title"/>
          </p:nvPr>
        </p:nvSpPr>
        <p:spPr/>
        <p:txBody>
          <a:bodyPr>
            <a:normAutofit/>
          </a:bodyPr>
          <a:lstStyle/>
          <a:p>
            <a:r>
              <a:rPr lang="en-US" dirty="0"/>
              <a:t>Project planning and implementation is the project function, encompassing a coherent set of processes for all aspects of project management and control</a:t>
            </a:r>
          </a:p>
        </p:txBody>
      </p:sp>
      <p:sp>
        <p:nvSpPr>
          <p:cNvPr id="6" name="TextBox 5">
            <a:extLst>
              <a:ext uri="{FF2B5EF4-FFF2-40B4-BE49-F238E27FC236}">
                <a16:creationId xmlns:a16="http://schemas.microsoft.com/office/drawing/2014/main" id="{6C429F11-42E0-A6B7-C691-61738E08282C}"/>
              </a:ext>
            </a:extLst>
          </p:cNvPr>
          <p:cNvSpPr txBox="1"/>
          <p:nvPr/>
        </p:nvSpPr>
        <p:spPr>
          <a:xfrm>
            <a:off x="3393831" y="1800533"/>
            <a:ext cx="8124872" cy="3975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This is done by: </a:t>
            </a:r>
          </a:p>
        </p:txBody>
      </p:sp>
      <p:grpSp>
        <p:nvGrpSpPr>
          <p:cNvPr id="11" name="Group 10">
            <a:extLst>
              <a:ext uri="{FF2B5EF4-FFF2-40B4-BE49-F238E27FC236}">
                <a16:creationId xmlns:a16="http://schemas.microsoft.com/office/drawing/2014/main" id="{46D54EBA-2CD9-B3D1-41C1-830504676B01}"/>
              </a:ext>
            </a:extLst>
          </p:cNvPr>
          <p:cNvGrpSpPr/>
          <p:nvPr/>
        </p:nvGrpSpPr>
        <p:grpSpPr>
          <a:xfrm>
            <a:off x="3541152" y="2383360"/>
            <a:ext cx="8041248" cy="365760"/>
            <a:chOff x="975360" y="2986512"/>
            <a:chExt cx="8041248" cy="365760"/>
          </a:xfrm>
        </p:grpSpPr>
        <p:sp>
          <p:nvSpPr>
            <p:cNvPr id="9" name="TextBox 8">
              <a:extLst>
                <a:ext uri="{FF2B5EF4-FFF2-40B4-BE49-F238E27FC236}">
                  <a16:creationId xmlns:a16="http://schemas.microsoft.com/office/drawing/2014/main" id="{C7A3A75A-0E98-8B66-D779-81A307ECDA45}"/>
                </a:ext>
              </a:extLst>
            </p:cNvPr>
            <p:cNvSpPr txBox="1"/>
            <p:nvPr/>
          </p:nvSpPr>
          <p:spPr>
            <a:xfrm>
              <a:off x="1547445" y="2986512"/>
              <a:ext cx="7469163"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establishing the project requirements and constraints derived from the mission statement.</a:t>
              </a:r>
            </a:p>
          </p:txBody>
        </p:sp>
        <p:sp>
          <p:nvSpPr>
            <p:cNvPr id="10" name="Oval 9">
              <a:extLst>
                <a:ext uri="{FF2B5EF4-FFF2-40B4-BE49-F238E27FC236}">
                  <a16:creationId xmlns:a16="http://schemas.microsoft.com/office/drawing/2014/main" id="{D5586AB8-355B-FEB0-16DC-D3F218A4DD96}"/>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grpSp>
      <p:grpSp>
        <p:nvGrpSpPr>
          <p:cNvPr id="12" name="Group 11">
            <a:extLst>
              <a:ext uri="{FF2B5EF4-FFF2-40B4-BE49-F238E27FC236}">
                <a16:creationId xmlns:a16="http://schemas.microsoft.com/office/drawing/2014/main" id="{D98A8C47-D824-C12A-2CB7-CDC1E8CE0725}"/>
              </a:ext>
            </a:extLst>
          </p:cNvPr>
          <p:cNvGrpSpPr/>
          <p:nvPr/>
        </p:nvGrpSpPr>
        <p:grpSpPr>
          <a:xfrm>
            <a:off x="3541152" y="2898973"/>
            <a:ext cx="8041248" cy="463684"/>
            <a:chOff x="975360" y="2986512"/>
            <a:chExt cx="8041248" cy="463684"/>
          </a:xfrm>
        </p:grpSpPr>
        <p:sp>
          <p:nvSpPr>
            <p:cNvPr id="13" name="TextBox 12">
              <a:extLst>
                <a:ext uri="{FF2B5EF4-FFF2-40B4-BE49-F238E27FC236}">
                  <a16:creationId xmlns:a16="http://schemas.microsoft.com/office/drawing/2014/main" id="{CD7A114D-8E96-5292-0C2F-EEEC6D89F090}"/>
                </a:ext>
              </a:extLst>
            </p:cNvPr>
            <p:cNvSpPr txBox="1"/>
            <p:nvPr/>
          </p:nvSpPr>
          <p:spPr>
            <a:xfrm>
              <a:off x="1547446" y="2986512"/>
              <a:ext cx="7469162" cy="463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defining phases and formal milestones enabling the progress of the project to be controlled with respect to cost, schedule and technical objectives (i.e. project control function).</a:t>
              </a:r>
            </a:p>
          </p:txBody>
        </p:sp>
        <p:sp>
          <p:nvSpPr>
            <p:cNvPr id="14" name="Oval 13">
              <a:extLst>
                <a:ext uri="{FF2B5EF4-FFF2-40B4-BE49-F238E27FC236}">
                  <a16:creationId xmlns:a16="http://schemas.microsoft.com/office/drawing/2014/main" id="{0BB81614-3A9D-8735-B230-78C4BFAAEFA4}"/>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grpSp>
      <p:grpSp>
        <p:nvGrpSpPr>
          <p:cNvPr id="3" name="Group 2">
            <a:extLst>
              <a:ext uri="{FF2B5EF4-FFF2-40B4-BE49-F238E27FC236}">
                <a16:creationId xmlns:a16="http://schemas.microsoft.com/office/drawing/2014/main" id="{DA833B5B-8E93-67E5-7938-C314E1EC94DF}"/>
              </a:ext>
            </a:extLst>
          </p:cNvPr>
          <p:cNvGrpSpPr/>
          <p:nvPr/>
        </p:nvGrpSpPr>
        <p:grpSpPr>
          <a:xfrm>
            <a:off x="3541152" y="3512510"/>
            <a:ext cx="8041248" cy="1011614"/>
            <a:chOff x="975360" y="2986512"/>
            <a:chExt cx="8041248" cy="1011614"/>
          </a:xfrm>
        </p:grpSpPr>
        <p:sp>
          <p:nvSpPr>
            <p:cNvPr id="4" name="TextBox 3">
              <a:extLst>
                <a:ext uri="{FF2B5EF4-FFF2-40B4-BE49-F238E27FC236}">
                  <a16:creationId xmlns:a16="http://schemas.microsoft.com/office/drawing/2014/main" id="{52EB4E28-8DD9-0CC9-6D03-505891BDC83E}"/>
                </a:ext>
              </a:extLst>
            </p:cNvPr>
            <p:cNvSpPr txBox="1"/>
            <p:nvPr/>
          </p:nvSpPr>
          <p:spPr>
            <a:xfrm>
              <a:off x="1547445" y="2986512"/>
              <a:ext cx="7469163" cy="1011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defining project breakdown structures, which constitute the common and unique reference system for the project management to:</a:t>
              </a:r>
            </a:p>
            <a:p>
              <a:pPr marL="171450" indent="-171450">
                <a:buFont typeface="Wingdings" panose="05000000000000000000" pitchFamily="2" charset="2"/>
                <a:buChar char="§"/>
              </a:pPr>
              <a:r>
                <a:rPr lang="en-US" dirty="0"/>
                <a:t>identify the tasks and responsibilities of each actor;</a:t>
              </a:r>
            </a:p>
            <a:p>
              <a:pPr marL="171450" indent="-171450">
                <a:buFont typeface="Wingdings" panose="05000000000000000000" pitchFamily="2" charset="2"/>
                <a:buChar char="§"/>
              </a:pPr>
              <a:r>
                <a:rPr lang="en-US" dirty="0"/>
                <a:t>facilitate the coherence between all activities of the whole project;</a:t>
              </a:r>
            </a:p>
            <a:p>
              <a:pPr marL="171450" indent="-171450">
                <a:buFont typeface="Wingdings" panose="05000000000000000000" pitchFamily="2" charset="2"/>
                <a:buChar char="§"/>
              </a:pPr>
              <a:r>
                <a:rPr lang="en-US" dirty="0"/>
                <a:t>perform scheduling and costing activities</a:t>
              </a:r>
            </a:p>
          </p:txBody>
        </p:sp>
        <p:sp>
          <p:nvSpPr>
            <p:cNvPr id="5" name="Oval 4">
              <a:extLst>
                <a:ext uri="{FF2B5EF4-FFF2-40B4-BE49-F238E27FC236}">
                  <a16:creationId xmlns:a16="http://schemas.microsoft.com/office/drawing/2014/main" id="{E2095680-611A-3041-B605-C84BC858AD8F}"/>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grpSp>
      <p:grpSp>
        <p:nvGrpSpPr>
          <p:cNvPr id="21" name="Group 20">
            <a:extLst>
              <a:ext uri="{FF2B5EF4-FFF2-40B4-BE49-F238E27FC236}">
                <a16:creationId xmlns:a16="http://schemas.microsoft.com/office/drawing/2014/main" id="{F357C244-FBF9-EFE4-EB40-49DA05E2B95B}"/>
              </a:ext>
            </a:extLst>
          </p:cNvPr>
          <p:cNvGrpSpPr/>
          <p:nvPr/>
        </p:nvGrpSpPr>
        <p:grpSpPr>
          <a:xfrm>
            <a:off x="3541152" y="4673977"/>
            <a:ext cx="8041248" cy="365760"/>
            <a:chOff x="975360" y="2986512"/>
            <a:chExt cx="8041248" cy="365760"/>
          </a:xfrm>
        </p:grpSpPr>
        <p:sp>
          <p:nvSpPr>
            <p:cNvPr id="22" name="TextBox 21">
              <a:extLst>
                <a:ext uri="{FF2B5EF4-FFF2-40B4-BE49-F238E27FC236}">
                  <a16:creationId xmlns:a16="http://schemas.microsoft.com/office/drawing/2014/main" id="{6C1C6B31-A8CC-4F4C-CF17-ACE6E6C9EC2B}"/>
                </a:ext>
              </a:extLst>
            </p:cNvPr>
            <p:cNvSpPr txBox="1"/>
            <p:nvPr/>
          </p:nvSpPr>
          <p:spPr>
            <a:xfrm>
              <a:off x="1547446" y="2986512"/>
              <a:ext cx="746916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setting up a project organization to perform all necessary activities on the project.</a:t>
              </a:r>
            </a:p>
          </p:txBody>
        </p:sp>
        <p:sp>
          <p:nvSpPr>
            <p:cNvPr id="23" name="Oval 22">
              <a:extLst>
                <a:ext uri="{FF2B5EF4-FFF2-40B4-BE49-F238E27FC236}">
                  <a16:creationId xmlns:a16="http://schemas.microsoft.com/office/drawing/2014/main" id="{0EBA174E-1628-1246-1F65-96F44F95A37A}"/>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grpSp>
      <p:pic>
        <p:nvPicPr>
          <p:cNvPr id="8" name="Picture 7" descr="A screen shot of a document&#10;&#10;Description automatically generated">
            <a:extLst>
              <a:ext uri="{FF2B5EF4-FFF2-40B4-BE49-F238E27FC236}">
                <a16:creationId xmlns:a16="http://schemas.microsoft.com/office/drawing/2014/main" id="{A75604FE-1C65-0CF8-ACFE-7310939C3D5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600" y="1800533"/>
            <a:ext cx="2352930" cy="3313967"/>
          </a:xfrm>
          <a:prstGeom prst="rect">
            <a:avLst/>
          </a:prstGeom>
        </p:spPr>
      </p:pic>
      <p:sp>
        <p:nvSpPr>
          <p:cNvPr id="15" name="TextBox 14">
            <a:extLst>
              <a:ext uri="{FF2B5EF4-FFF2-40B4-BE49-F238E27FC236}">
                <a16:creationId xmlns:a16="http://schemas.microsoft.com/office/drawing/2014/main" id="{45434624-7F66-21FB-3EB4-B2A6DE171DF5}"/>
              </a:ext>
            </a:extLst>
          </p:cNvPr>
          <p:cNvSpPr txBox="1"/>
          <p:nvPr/>
        </p:nvSpPr>
        <p:spPr>
          <a:xfrm>
            <a:off x="618392" y="5788306"/>
            <a:ext cx="10964008" cy="463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scope of this ECSS Standard is limited to describing the key elements of project planning and implementation and identifying the top level requirements and products that together provide a coherent and integrated project planning across the 3 ECSS branches</a:t>
            </a:r>
          </a:p>
        </p:txBody>
      </p:sp>
    </p:spTree>
    <p:extLst>
      <p:ext uri="{BB962C8B-B14F-4D97-AF65-F5344CB8AC3E}">
        <p14:creationId xmlns:p14="http://schemas.microsoft.com/office/powerpoint/2010/main" val="3613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A95B-6216-5E85-4B33-786D2F220417}"/>
              </a:ext>
            </a:extLst>
          </p:cNvPr>
          <p:cNvSpPr>
            <a:spLocks noGrp="1"/>
          </p:cNvSpPr>
          <p:nvPr>
            <p:ph type="title"/>
          </p:nvPr>
        </p:nvSpPr>
        <p:spPr/>
        <p:txBody>
          <a:bodyPr/>
          <a:lstStyle/>
          <a:p>
            <a:r>
              <a:rPr lang="en-US" dirty="0"/>
              <a:t>Project breakdown structures provide the basis for creating a common understanding between all actors</a:t>
            </a:r>
          </a:p>
        </p:txBody>
      </p:sp>
      <p:grpSp>
        <p:nvGrpSpPr>
          <p:cNvPr id="3" name="Group 2">
            <a:extLst>
              <a:ext uri="{FF2B5EF4-FFF2-40B4-BE49-F238E27FC236}">
                <a16:creationId xmlns:a16="http://schemas.microsoft.com/office/drawing/2014/main" id="{7583EC81-66BE-C56A-08E8-52C13F943CD1}"/>
              </a:ext>
            </a:extLst>
          </p:cNvPr>
          <p:cNvGrpSpPr/>
          <p:nvPr/>
        </p:nvGrpSpPr>
        <p:grpSpPr>
          <a:xfrm>
            <a:off x="701040" y="2027759"/>
            <a:ext cx="10016783" cy="612913"/>
            <a:chOff x="975359" y="2986512"/>
            <a:chExt cx="10016783" cy="365760"/>
          </a:xfrm>
        </p:grpSpPr>
        <p:sp>
          <p:nvSpPr>
            <p:cNvPr id="4" name="TextBox 3">
              <a:extLst>
                <a:ext uri="{FF2B5EF4-FFF2-40B4-BE49-F238E27FC236}">
                  <a16:creationId xmlns:a16="http://schemas.microsoft.com/office/drawing/2014/main" id="{1D4CFF4B-904D-BB6C-633B-1E82D77C1EA9}"/>
                </a:ext>
              </a:extLst>
            </p:cNvPr>
            <p:cNvSpPr txBox="1"/>
            <p:nvPr/>
          </p:nvSpPr>
          <p:spPr>
            <a:xfrm>
              <a:off x="2322926" y="2986512"/>
              <a:ext cx="8669216"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The function tree is the breakdown of the system performances into functions. Each function is decomposed into sub–functions independent of the type of products involved.</a:t>
              </a:r>
            </a:p>
          </p:txBody>
        </p:sp>
        <p:sp>
          <p:nvSpPr>
            <p:cNvPr id="5" name="Rectangle 4">
              <a:extLst>
                <a:ext uri="{FF2B5EF4-FFF2-40B4-BE49-F238E27FC236}">
                  <a16:creationId xmlns:a16="http://schemas.microsoft.com/office/drawing/2014/main" id="{4F2D07D5-F511-3273-C0A8-B649D0680B9B}"/>
                </a:ext>
              </a:extLst>
            </p:cNvPr>
            <p:cNvSpPr/>
            <p:nvPr/>
          </p:nvSpPr>
          <p:spPr>
            <a:xfrm>
              <a:off x="975359" y="2986512"/>
              <a:ext cx="1347568"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Function tree</a:t>
              </a:r>
            </a:p>
          </p:txBody>
        </p:sp>
      </p:grpSp>
      <p:grpSp>
        <p:nvGrpSpPr>
          <p:cNvPr id="6" name="Group 5">
            <a:extLst>
              <a:ext uri="{FF2B5EF4-FFF2-40B4-BE49-F238E27FC236}">
                <a16:creationId xmlns:a16="http://schemas.microsoft.com/office/drawing/2014/main" id="{4551E997-AA72-9D88-0B60-BFDF3858C2A4}"/>
              </a:ext>
            </a:extLst>
          </p:cNvPr>
          <p:cNvGrpSpPr/>
          <p:nvPr/>
        </p:nvGrpSpPr>
        <p:grpSpPr>
          <a:xfrm>
            <a:off x="701040" y="2677793"/>
            <a:ext cx="10016783" cy="612913"/>
            <a:chOff x="975359" y="2986512"/>
            <a:chExt cx="10016783" cy="365760"/>
          </a:xfrm>
        </p:grpSpPr>
        <p:sp>
          <p:nvSpPr>
            <p:cNvPr id="7" name="TextBox 6">
              <a:extLst>
                <a:ext uri="{FF2B5EF4-FFF2-40B4-BE49-F238E27FC236}">
                  <a16:creationId xmlns:a16="http://schemas.microsoft.com/office/drawing/2014/main" id="{A06B203C-452D-472E-257D-482AC45FE018}"/>
                </a:ext>
              </a:extLst>
            </p:cNvPr>
            <p:cNvSpPr txBox="1"/>
            <p:nvPr/>
          </p:nvSpPr>
          <p:spPr>
            <a:xfrm>
              <a:off x="2322926" y="2986512"/>
              <a:ext cx="8669216"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The specification tree defines the hierarchical relationship of all technical requirements specifications for the different elements of a system or product</a:t>
              </a:r>
            </a:p>
          </p:txBody>
        </p:sp>
        <p:sp>
          <p:nvSpPr>
            <p:cNvPr id="8" name="Rectangle 7">
              <a:extLst>
                <a:ext uri="{FF2B5EF4-FFF2-40B4-BE49-F238E27FC236}">
                  <a16:creationId xmlns:a16="http://schemas.microsoft.com/office/drawing/2014/main" id="{869C4E77-8384-403E-35CE-AD866A80DF6A}"/>
                </a:ext>
              </a:extLst>
            </p:cNvPr>
            <p:cNvSpPr/>
            <p:nvPr/>
          </p:nvSpPr>
          <p:spPr>
            <a:xfrm>
              <a:off x="975359" y="2986512"/>
              <a:ext cx="1347568"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Specification tree</a:t>
              </a:r>
            </a:p>
          </p:txBody>
        </p:sp>
      </p:grpSp>
      <p:grpSp>
        <p:nvGrpSpPr>
          <p:cNvPr id="9" name="Group 8">
            <a:extLst>
              <a:ext uri="{FF2B5EF4-FFF2-40B4-BE49-F238E27FC236}">
                <a16:creationId xmlns:a16="http://schemas.microsoft.com/office/drawing/2014/main" id="{DE99DEBB-5095-3FBC-C9A0-DF4A514AE874}"/>
              </a:ext>
            </a:extLst>
          </p:cNvPr>
          <p:cNvGrpSpPr/>
          <p:nvPr/>
        </p:nvGrpSpPr>
        <p:grpSpPr>
          <a:xfrm>
            <a:off x="701040" y="3327827"/>
            <a:ext cx="10016781" cy="612913"/>
            <a:chOff x="975359" y="2986512"/>
            <a:chExt cx="10016781" cy="365760"/>
          </a:xfrm>
        </p:grpSpPr>
        <p:sp>
          <p:nvSpPr>
            <p:cNvPr id="10" name="TextBox 9">
              <a:extLst>
                <a:ext uri="{FF2B5EF4-FFF2-40B4-BE49-F238E27FC236}">
                  <a16:creationId xmlns:a16="http://schemas.microsoft.com/office/drawing/2014/main" id="{2E94F5D3-AFF6-0EBD-9924-689A95872D3C}"/>
                </a:ext>
              </a:extLst>
            </p:cNvPr>
            <p:cNvSpPr txBox="1"/>
            <p:nvPr/>
          </p:nvSpPr>
          <p:spPr>
            <a:xfrm>
              <a:off x="2322926" y="2986512"/>
              <a:ext cx="8669214"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The product tree is the breakdown of the project into successive levels of hardware and software products or elements, articulated to perform the functions identified in the function tree. However, the function and the product tree do not necessarily mirror each other.</a:t>
              </a:r>
            </a:p>
          </p:txBody>
        </p:sp>
        <p:sp>
          <p:nvSpPr>
            <p:cNvPr id="11" name="Rectangle 10">
              <a:extLst>
                <a:ext uri="{FF2B5EF4-FFF2-40B4-BE49-F238E27FC236}">
                  <a16:creationId xmlns:a16="http://schemas.microsoft.com/office/drawing/2014/main" id="{33D086A6-3E20-36DF-F500-24064C677FA2}"/>
                </a:ext>
              </a:extLst>
            </p:cNvPr>
            <p:cNvSpPr/>
            <p:nvPr/>
          </p:nvSpPr>
          <p:spPr>
            <a:xfrm>
              <a:off x="975359" y="2986512"/>
              <a:ext cx="1347568"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Product tree</a:t>
              </a:r>
            </a:p>
          </p:txBody>
        </p:sp>
      </p:grpSp>
      <p:grpSp>
        <p:nvGrpSpPr>
          <p:cNvPr id="12" name="Group 11">
            <a:extLst>
              <a:ext uri="{FF2B5EF4-FFF2-40B4-BE49-F238E27FC236}">
                <a16:creationId xmlns:a16="http://schemas.microsoft.com/office/drawing/2014/main" id="{4149DCB6-7171-FF01-C6B7-73C14BA73387}"/>
              </a:ext>
            </a:extLst>
          </p:cNvPr>
          <p:cNvGrpSpPr/>
          <p:nvPr/>
        </p:nvGrpSpPr>
        <p:grpSpPr>
          <a:xfrm>
            <a:off x="701040" y="3977861"/>
            <a:ext cx="10016783" cy="612913"/>
            <a:chOff x="975359" y="2986512"/>
            <a:chExt cx="10016783" cy="365760"/>
          </a:xfrm>
        </p:grpSpPr>
        <p:sp>
          <p:nvSpPr>
            <p:cNvPr id="13" name="TextBox 12">
              <a:extLst>
                <a:ext uri="{FF2B5EF4-FFF2-40B4-BE49-F238E27FC236}">
                  <a16:creationId xmlns:a16="http://schemas.microsoft.com/office/drawing/2014/main" id="{E24CB30C-3736-9561-0163-A6C4F260B00A}"/>
                </a:ext>
              </a:extLst>
            </p:cNvPr>
            <p:cNvSpPr txBox="1"/>
            <p:nvPr/>
          </p:nvSpPr>
          <p:spPr>
            <a:xfrm>
              <a:off x="2322926" y="2986512"/>
              <a:ext cx="8669216"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It divides the project into manageable work packages, organized according to the nature of the work by breaking down the total work to be performed into increasing levels of detail. The WBS is derived from the product tree, selected elements of which are extended to include support functions (i.e. management, engineering, product assurance) and associated services (e.g. test facilities).</a:t>
              </a:r>
            </a:p>
          </p:txBody>
        </p:sp>
        <p:sp>
          <p:nvSpPr>
            <p:cNvPr id="14" name="Rectangle 13">
              <a:extLst>
                <a:ext uri="{FF2B5EF4-FFF2-40B4-BE49-F238E27FC236}">
                  <a16:creationId xmlns:a16="http://schemas.microsoft.com/office/drawing/2014/main" id="{E7758A04-9B46-0F82-B60D-00DBC16CDC03}"/>
                </a:ext>
              </a:extLst>
            </p:cNvPr>
            <p:cNvSpPr/>
            <p:nvPr/>
          </p:nvSpPr>
          <p:spPr>
            <a:xfrm>
              <a:off x="975359" y="2986512"/>
              <a:ext cx="1347568"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Work breakdown structure (WBS)</a:t>
              </a:r>
            </a:p>
          </p:txBody>
        </p:sp>
      </p:grpSp>
      <p:grpSp>
        <p:nvGrpSpPr>
          <p:cNvPr id="15" name="Group 14">
            <a:extLst>
              <a:ext uri="{FF2B5EF4-FFF2-40B4-BE49-F238E27FC236}">
                <a16:creationId xmlns:a16="http://schemas.microsoft.com/office/drawing/2014/main" id="{4444648D-90E9-1875-E14B-478FDF2D819D}"/>
              </a:ext>
            </a:extLst>
          </p:cNvPr>
          <p:cNvGrpSpPr/>
          <p:nvPr/>
        </p:nvGrpSpPr>
        <p:grpSpPr>
          <a:xfrm>
            <a:off x="701040" y="4627895"/>
            <a:ext cx="10016783" cy="612913"/>
            <a:chOff x="975359" y="2986512"/>
            <a:chExt cx="10016783" cy="365760"/>
          </a:xfrm>
        </p:grpSpPr>
        <p:sp>
          <p:nvSpPr>
            <p:cNvPr id="16" name="TextBox 15">
              <a:extLst>
                <a:ext uri="{FF2B5EF4-FFF2-40B4-BE49-F238E27FC236}">
                  <a16:creationId xmlns:a16="http://schemas.microsoft.com/office/drawing/2014/main" id="{C0DCF224-7865-734D-7FB9-D9DB6BD913EA}"/>
                </a:ext>
              </a:extLst>
            </p:cNvPr>
            <p:cNvSpPr txBox="1"/>
            <p:nvPr/>
          </p:nvSpPr>
          <p:spPr>
            <a:xfrm>
              <a:off x="2322926" y="2986512"/>
              <a:ext cx="8669216"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A WP can be any element of the WBS down to the lowest level that can be measured and managed for planning, monitoring, and control.</a:t>
              </a:r>
            </a:p>
          </p:txBody>
        </p:sp>
        <p:sp>
          <p:nvSpPr>
            <p:cNvPr id="17" name="Rectangle 16">
              <a:extLst>
                <a:ext uri="{FF2B5EF4-FFF2-40B4-BE49-F238E27FC236}">
                  <a16:creationId xmlns:a16="http://schemas.microsoft.com/office/drawing/2014/main" id="{C308300E-45E1-55E0-F92A-0A5DFDFB0B7F}"/>
                </a:ext>
              </a:extLst>
            </p:cNvPr>
            <p:cNvSpPr/>
            <p:nvPr/>
          </p:nvSpPr>
          <p:spPr>
            <a:xfrm>
              <a:off x="975359" y="2986512"/>
              <a:ext cx="1347568"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Work package (WP)</a:t>
              </a:r>
            </a:p>
          </p:txBody>
        </p:sp>
      </p:grpSp>
      <p:grpSp>
        <p:nvGrpSpPr>
          <p:cNvPr id="18" name="Group 17">
            <a:extLst>
              <a:ext uri="{FF2B5EF4-FFF2-40B4-BE49-F238E27FC236}">
                <a16:creationId xmlns:a16="http://schemas.microsoft.com/office/drawing/2014/main" id="{1EDFB81B-6644-7C4B-96F8-BCB629FFE243}"/>
              </a:ext>
            </a:extLst>
          </p:cNvPr>
          <p:cNvGrpSpPr/>
          <p:nvPr/>
        </p:nvGrpSpPr>
        <p:grpSpPr>
          <a:xfrm>
            <a:off x="701040" y="5277931"/>
            <a:ext cx="10016781" cy="612913"/>
            <a:chOff x="975359" y="2986512"/>
            <a:chExt cx="10016781" cy="365760"/>
          </a:xfrm>
        </p:grpSpPr>
        <p:sp>
          <p:nvSpPr>
            <p:cNvPr id="19" name="TextBox 18">
              <a:extLst>
                <a:ext uri="{FF2B5EF4-FFF2-40B4-BE49-F238E27FC236}">
                  <a16:creationId xmlns:a16="http://schemas.microsoft.com/office/drawing/2014/main" id="{C4266D44-AA6B-2631-F961-9D50203C910A}"/>
                </a:ext>
              </a:extLst>
            </p:cNvPr>
            <p:cNvSpPr txBox="1"/>
            <p:nvPr/>
          </p:nvSpPr>
          <p:spPr>
            <a:xfrm>
              <a:off x="2322925" y="2986512"/>
              <a:ext cx="8669215"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The OBS depicts the proposed project organization, including the interface and contractual responsibilities</a:t>
              </a:r>
            </a:p>
          </p:txBody>
        </p:sp>
        <p:sp>
          <p:nvSpPr>
            <p:cNvPr id="20" name="Rectangle 19">
              <a:extLst>
                <a:ext uri="{FF2B5EF4-FFF2-40B4-BE49-F238E27FC236}">
                  <a16:creationId xmlns:a16="http://schemas.microsoft.com/office/drawing/2014/main" id="{985A23B8-21F5-97AE-DA39-ACA26A41211E}"/>
                </a:ext>
              </a:extLst>
            </p:cNvPr>
            <p:cNvSpPr/>
            <p:nvPr/>
          </p:nvSpPr>
          <p:spPr>
            <a:xfrm>
              <a:off x="975359" y="2986512"/>
              <a:ext cx="1347568"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Organization breakdown structure (OBS)</a:t>
              </a:r>
            </a:p>
          </p:txBody>
        </p:sp>
      </p:grpSp>
    </p:spTree>
    <p:extLst>
      <p:ext uri="{BB962C8B-B14F-4D97-AF65-F5344CB8AC3E}">
        <p14:creationId xmlns:p14="http://schemas.microsoft.com/office/powerpoint/2010/main" val="83080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0F22-16CC-C3E5-8F2F-E10E33BD4DE9}"/>
              </a:ext>
            </a:extLst>
          </p:cNvPr>
          <p:cNvSpPr>
            <a:spLocks noGrp="1"/>
          </p:cNvSpPr>
          <p:nvPr>
            <p:ph type="title"/>
          </p:nvPr>
        </p:nvSpPr>
        <p:spPr/>
        <p:txBody>
          <a:bodyPr/>
          <a:lstStyle/>
          <a:p>
            <a:r>
              <a:rPr lang="en-US" dirty="0"/>
              <a:t>The life cycle of space projects is typically divided into 7 phases</a:t>
            </a:r>
          </a:p>
        </p:txBody>
      </p:sp>
      <p:grpSp>
        <p:nvGrpSpPr>
          <p:cNvPr id="3" name="Group 2">
            <a:extLst>
              <a:ext uri="{FF2B5EF4-FFF2-40B4-BE49-F238E27FC236}">
                <a16:creationId xmlns:a16="http://schemas.microsoft.com/office/drawing/2014/main" id="{B645E92B-BE2B-E4CA-AA75-CAB691A10CC8}"/>
              </a:ext>
            </a:extLst>
          </p:cNvPr>
          <p:cNvGrpSpPr/>
          <p:nvPr/>
        </p:nvGrpSpPr>
        <p:grpSpPr>
          <a:xfrm>
            <a:off x="701040" y="2027760"/>
            <a:ext cx="5090161" cy="365760"/>
            <a:chOff x="975359" y="2986512"/>
            <a:chExt cx="5090161" cy="365760"/>
          </a:xfrm>
        </p:grpSpPr>
        <p:sp>
          <p:nvSpPr>
            <p:cNvPr id="4" name="TextBox 3">
              <a:extLst>
                <a:ext uri="{FF2B5EF4-FFF2-40B4-BE49-F238E27FC236}">
                  <a16:creationId xmlns:a16="http://schemas.microsoft.com/office/drawing/2014/main" id="{A584C4A7-F94A-C043-70C0-935B140C6644}"/>
                </a:ext>
              </a:extLst>
            </p:cNvPr>
            <p:cNvSpPr txBox="1"/>
            <p:nvPr/>
          </p:nvSpPr>
          <p:spPr>
            <a:xfrm>
              <a:off x="1849118" y="2986512"/>
              <a:ext cx="421640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Mission analysis/needs identification</a:t>
              </a:r>
            </a:p>
          </p:txBody>
        </p:sp>
        <p:sp>
          <p:nvSpPr>
            <p:cNvPr id="5" name="Rectangle 4">
              <a:extLst>
                <a:ext uri="{FF2B5EF4-FFF2-40B4-BE49-F238E27FC236}">
                  <a16:creationId xmlns:a16="http://schemas.microsoft.com/office/drawing/2014/main" id="{F8C82A42-A389-8B7C-13D5-CF6C63DFAECD}"/>
                </a:ext>
              </a:extLst>
            </p:cNvPr>
            <p:cNvSpPr/>
            <p:nvPr/>
          </p:nvSpPr>
          <p:spPr>
            <a:xfrm>
              <a:off x="975359" y="2986512"/>
              <a:ext cx="873759"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Phase 0</a:t>
              </a:r>
            </a:p>
          </p:txBody>
        </p:sp>
      </p:grpSp>
      <p:grpSp>
        <p:nvGrpSpPr>
          <p:cNvPr id="15" name="Group 14">
            <a:extLst>
              <a:ext uri="{FF2B5EF4-FFF2-40B4-BE49-F238E27FC236}">
                <a16:creationId xmlns:a16="http://schemas.microsoft.com/office/drawing/2014/main" id="{9B28579E-1DCC-3BBB-4A6B-BAD138422B31}"/>
              </a:ext>
            </a:extLst>
          </p:cNvPr>
          <p:cNvGrpSpPr/>
          <p:nvPr/>
        </p:nvGrpSpPr>
        <p:grpSpPr>
          <a:xfrm>
            <a:off x="701040" y="2610973"/>
            <a:ext cx="5090161" cy="365760"/>
            <a:chOff x="975359" y="2986512"/>
            <a:chExt cx="5090161" cy="365760"/>
          </a:xfrm>
        </p:grpSpPr>
        <p:sp>
          <p:nvSpPr>
            <p:cNvPr id="16" name="TextBox 15">
              <a:extLst>
                <a:ext uri="{FF2B5EF4-FFF2-40B4-BE49-F238E27FC236}">
                  <a16:creationId xmlns:a16="http://schemas.microsoft.com/office/drawing/2014/main" id="{236186FD-E229-C367-877C-99549A5AF6FF}"/>
                </a:ext>
              </a:extLst>
            </p:cNvPr>
            <p:cNvSpPr txBox="1"/>
            <p:nvPr/>
          </p:nvSpPr>
          <p:spPr>
            <a:xfrm>
              <a:off x="1849118" y="2986512"/>
              <a:ext cx="421640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Feasibility</a:t>
              </a:r>
            </a:p>
          </p:txBody>
        </p:sp>
        <p:sp>
          <p:nvSpPr>
            <p:cNvPr id="17" name="Rectangle 16">
              <a:extLst>
                <a:ext uri="{FF2B5EF4-FFF2-40B4-BE49-F238E27FC236}">
                  <a16:creationId xmlns:a16="http://schemas.microsoft.com/office/drawing/2014/main" id="{CCB190B6-EE0C-FD65-0616-4D6F2FD82460}"/>
                </a:ext>
              </a:extLst>
            </p:cNvPr>
            <p:cNvSpPr/>
            <p:nvPr/>
          </p:nvSpPr>
          <p:spPr>
            <a:xfrm>
              <a:off x="975359" y="2986512"/>
              <a:ext cx="873759"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Phase A</a:t>
              </a:r>
            </a:p>
          </p:txBody>
        </p:sp>
      </p:grpSp>
      <p:grpSp>
        <p:nvGrpSpPr>
          <p:cNvPr id="18" name="Group 17">
            <a:extLst>
              <a:ext uri="{FF2B5EF4-FFF2-40B4-BE49-F238E27FC236}">
                <a16:creationId xmlns:a16="http://schemas.microsoft.com/office/drawing/2014/main" id="{47187619-32DF-A656-00FF-0CA270BE9251}"/>
              </a:ext>
            </a:extLst>
          </p:cNvPr>
          <p:cNvGrpSpPr/>
          <p:nvPr/>
        </p:nvGrpSpPr>
        <p:grpSpPr>
          <a:xfrm>
            <a:off x="701040" y="3194186"/>
            <a:ext cx="5090161" cy="365760"/>
            <a:chOff x="975359" y="2986512"/>
            <a:chExt cx="5090161" cy="365760"/>
          </a:xfrm>
        </p:grpSpPr>
        <p:sp>
          <p:nvSpPr>
            <p:cNvPr id="19" name="TextBox 18">
              <a:extLst>
                <a:ext uri="{FF2B5EF4-FFF2-40B4-BE49-F238E27FC236}">
                  <a16:creationId xmlns:a16="http://schemas.microsoft.com/office/drawing/2014/main" id="{41F249AE-6041-03A7-B3C8-A0A10D55EAA2}"/>
                </a:ext>
              </a:extLst>
            </p:cNvPr>
            <p:cNvSpPr txBox="1"/>
            <p:nvPr/>
          </p:nvSpPr>
          <p:spPr>
            <a:xfrm>
              <a:off x="1849118" y="2986512"/>
              <a:ext cx="421640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Preliminary Definition</a:t>
              </a:r>
            </a:p>
          </p:txBody>
        </p:sp>
        <p:sp>
          <p:nvSpPr>
            <p:cNvPr id="20" name="Rectangle 19">
              <a:extLst>
                <a:ext uri="{FF2B5EF4-FFF2-40B4-BE49-F238E27FC236}">
                  <a16:creationId xmlns:a16="http://schemas.microsoft.com/office/drawing/2014/main" id="{36A04721-7930-8BF5-47AE-02B6F2D69F70}"/>
                </a:ext>
              </a:extLst>
            </p:cNvPr>
            <p:cNvSpPr/>
            <p:nvPr/>
          </p:nvSpPr>
          <p:spPr>
            <a:xfrm>
              <a:off x="975359" y="2986512"/>
              <a:ext cx="873759"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Phase B</a:t>
              </a:r>
            </a:p>
          </p:txBody>
        </p:sp>
      </p:grpSp>
      <p:grpSp>
        <p:nvGrpSpPr>
          <p:cNvPr id="21" name="Group 20">
            <a:extLst>
              <a:ext uri="{FF2B5EF4-FFF2-40B4-BE49-F238E27FC236}">
                <a16:creationId xmlns:a16="http://schemas.microsoft.com/office/drawing/2014/main" id="{E19B1049-0467-C0A8-24A5-DEF6D971E1B4}"/>
              </a:ext>
            </a:extLst>
          </p:cNvPr>
          <p:cNvGrpSpPr/>
          <p:nvPr/>
        </p:nvGrpSpPr>
        <p:grpSpPr>
          <a:xfrm>
            <a:off x="701040" y="3777399"/>
            <a:ext cx="5090161" cy="365760"/>
            <a:chOff x="975359" y="2986512"/>
            <a:chExt cx="5090161" cy="365760"/>
          </a:xfrm>
        </p:grpSpPr>
        <p:sp>
          <p:nvSpPr>
            <p:cNvPr id="22" name="TextBox 21">
              <a:extLst>
                <a:ext uri="{FF2B5EF4-FFF2-40B4-BE49-F238E27FC236}">
                  <a16:creationId xmlns:a16="http://schemas.microsoft.com/office/drawing/2014/main" id="{16B3DB25-6CBF-64C1-2708-2B9ABD6A772E}"/>
                </a:ext>
              </a:extLst>
            </p:cNvPr>
            <p:cNvSpPr txBox="1"/>
            <p:nvPr/>
          </p:nvSpPr>
          <p:spPr>
            <a:xfrm>
              <a:off x="1849118" y="2986512"/>
              <a:ext cx="421640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Detailed Definition</a:t>
              </a:r>
            </a:p>
          </p:txBody>
        </p:sp>
        <p:sp>
          <p:nvSpPr>
            <p:cNvPr id="23" name="Rectangle 22">
              <a:extLst>
                <a:ext uri="{FF2B5EF4-FFF2-40B4-BE49-F238E27FC236}">
                  <a16:creationId xmlns:a16="http://schemas.microsoft.com/office/drawing/2014/main" id="{C5BCEACA-149D-0A9B-67A6-A4D7181E2EF2}"/>
                </a:ext>
              </a:extLst>
            </p:cNvPr>
            <p:cNvSpPr/>
            <p:nvPr/>
          </p:nvSpPr>
          <p:spPr>
            <a:xfrm>
              <a:off x="975359" y="2986512"/>
              <a:ext cx="873759"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Phase C</a:t>
              </a:r>
            </a:p>
          </p:txBody>
        </p:sp>
      </p:grpSp>
      <p:grpSp>
        <p:nvGrpSpPr>
          <p:cNvPr id="24" name="Group 23">
            <a:extLst>
              <a:ext uri="{FF2B5EF4-FFF2-40B4-BE49-F238E27FC236}">
                <a16:creationId xmlns:a16="http://schemas.microsoft.com/office/drawing/2014/main" id="{B3BCE399-3749-60C7-F1E3-31B84D8A2308}"/>
              </a:ext>
            </a:extLst>
          </p:cNvPr>
          <p:cNvGrpSpPr/>
          <p:nvPr/>
        </p:nvGrpSpPr>
        <p:grpSpPr>
          <a:xfrm>
            <a:off x="701040" y="4360612"/>
            <a:ext cx="5090161" cy="365760"/>
            <a:chOff x="975359" y="2986512"/>
            <a:chExt cx="5090161" cy="365760"/>
          </a:xfrm>
        </p:grpSpPr>
        <p:sp>
          <p:nvSpPr>
            <p:cNvPr id="25" name="TextBox 24">
              <a:extLst>
                <a:ext uri="{FF2B5EF4-FFF2-40B4-BE49-F238E27FC236}">
                  <a16:creationId xmlns:a16="http://schemas.microsoft.com/office/drawing/2014/main" id="{BAAA3817-390B-F3C1-81A8-5778CD18A5A8}"/>
                </a:ext>
              </a:extLst>
            </p:cNvPr>
            <p:cNvSpPr txBox="1"/>
            <p:nvPr/>
          </p:nvSpPr>
          <p:spPr>
            <a:xfrm>
              <a:off x="1849118" y="2986512"/>
              <a:ext cx="421640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Qualification and Production</a:t>
              </a:r>
            </a:p>
          </p:txBody>
        </p:sp>
        <p:sp>
          <p:nvSpPr>
            <p:cNvPr id="26" name="Rectangle 25">
              <a:extLst>
                <a:ext uri="{FF2B5EF4-FFF2-40B4-BE49-F238E27FC236}">
                  <a16:creationId xmlns:a16="http://schemas.microsoft.com/office/drawing/2014/main" id="{817BEA81-7AB7-7652-8CCC-8F52DE7B19D7}"/>
                </a:ext>
              </a:extLst>
            </p:cNvPr>
            <p:cNvSpPr/>
            <p:nvPr/>
          </p:nvSpPr>
          <p:spPr>
            <a:xfrm>
              <a:off x="975359" y="2986512"/>
              <a:ext cx="873759"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Phase D</a:t>
              </a:r>
            </a:p>
          </p:txBody>
        </p:sp>
      </p:grpSp>
      <p:grpSp>
        <p:nvGrpSpPr>
          <p:cNvPr id="27" name="Group 26">
            <a:extLst>
              <a:ext uri="{FF2B5EF4-FFF2-40B4-BE49-F238E27FC236}">
                <a16:creationId xmlns:a16="http://schemas.microsoft.com/office/drawing/2014/main" id="{AB73B998-DA00-EF15-9080-9ABC10F796E7}"/>
              </a:ext>
            </a:extLst>
          </p:cNvPr>
          <p:cNvGrpSpPr/>
          <p:nvPr/>
        </p:nvGrpSpPr>
        <p:grpSpPr>
          <a:xfrm>
            <a:off x="701040" y="4943825"/>
            <a:ext cx="5090161" cy="365760"/>
            <a:chOff x="975359" y="2986512"/>
            <a:chExt cx="5090161" cy="365760"/>
          </a:xfrm>
        </p:grpSpPr>
        <p:sp>
          <p:nvSpPr>
            <p:cNvPr id="28" name="TextBox 27">
              <a:extLst>
                <a:ext uri="{FF2B5EF4-FFF2-40B4-BE49-F238E27FC236}">
                  <a16:creationId xmlns:a16="http://schemas.microsoft.com/office/drawing/2014/main" id="{43730CF9-0623-258D-52F8-4CD99460EEDD}"/>
                </a:ext>
              </a:extLst>
            </p:cNvPr>
            <p:cNvSpPr txBox="1"/>
            <p:nvPr/>
          </p:nvSpPr>
          <p:spPr>
            <a:xfrm>
              <a:off x="1849118" y="2986512"/>
              <a:ext cx="421640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Utilization</a:t>
              </a:r>
            </a:p>
          </p:txBody>
        </p:sp>
        <p:sp>
          <p:nvSpPr>
            <p:cNvPr id="29" name="Rectangle 28">
              <a:extLst>
                <a:ext uri="{FF2B5EF4-FFF2-40B4-BE49-F238E27FC236}">
                  <a16:creationId xmlns:a16="http://schemas.microsoft.com/office/drawing/2014/main" id="{DF1BD3C3-93C9-CF6B-0D24-65FA1F60A1D2}"/>
                </a:ext>
              </a:extLst>
            </p:cNvPr>
            <p:cNvSpPr/>
            <p:nvPr/>
          </p:nvSpPr>
          <p:spPr>
            <a:xfrm>
              <a:off x="975359" y="2986512"/>
              <a:ext cx="873759"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Phase E</a:t>
              </a:r>
            </a:p>
          </p:txBody>
        </p:sp>
      </p:grpSp>
      <p:grpSp>
        <p:nvGrpSpPr>
          <p:cNvPr id="30" name="Group 29">
            <a:extLst>
              <a:ext uri="{FF2B5EF4-FFF2-40B4-BE49-F238E27FC236}">
                <a16:creationId xmlns:a16="http://schemas.microsoft.com/office/drawing/2014/main" id="{D46F4956-F6B8-F4C3-9F95-0BAA91D40CFB}"/>
              </a:ext>
            </a:extLst>
          </p:cNvPr>
          <p:cNvGrpSpPr/>
          <p:nvPr/>
        </p:nvGrpSpPr>
        <p:grpSpPr>
          <a:xfrm>
            <a:off x="701040" y="5527040"/>
            <a:ext cx="5090161" cy="365760"/>
            <a:chOff x="975359" y="2986512"/>
            <a:chExt cx="5090161" cy="365760"/>
          </a:xfrm>
        </p:grpSpPr>
        <p:sp>
          <p:nvSpPr>
            <p:cNvPr id="31" name="TextBox 30">
              <a:extLst>
                <a:ext uri="{FF2B5EF4-FFF2-40B4-BE49-F238E27FC236}">
                  <a16:creationId xmlns:a16="http://schemas.microsoft.com/office/drawing/2014/main" id="{A2CEAE88-6214-8EC3-2C67-42EB669EE4CF}"/>
                </a:ext>
              </a:extLst>
            </p:cNvPr>
            <p:cNvSpPr txBox="1"/>
            <p:nvPr/>
          </p:nvSpPr>
          <p:spPr>
            <a:xfrm>
              <a:off x="1849118" y="2986512"/>
              <a:ext cx="421640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Disposal</a:t>
              </a:r>
            </a:p>
          </p:txBody>
        </p:sp>
        <p:sp>
          <p:nvSpPr>
            <p:cNvPr id="32" name="Rectangle 31">
              <a:extLst>
                <a:ext uri="{FF2B5EF4-FFF2-40B4-BE49-F238E27FC236}">
                  <a16:creationId xmlns:a16="http://schemas.microsoft.com/office/drawing/2014/main" id="{DFA5E461-1EFD-D753-2F8A-2BFCC16F554A}"/>
                </a:ext>
              </a:extLst>
            </p:cNvPr>
            <p:cNvSpPr/>
            <p:nvPr/>
          </p:nvSpPr>
          <p:spPr>
            <a:xfrm>
              <a:off x="975359" y="2986512"/>
              <a:ext cx="873759" cy="365760"/>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Phase F</a:t>
              </a:r>
            </a:p>
          </p:txBody>
        </p:sp>
      </p:grpSp>
      <p:pic>
        <p:nvPicPr>
          <p:cNvPr id="34" name="Picture 33" descr="A screenshot of a computer&#10;&#10;Description automatically generated">
            <a:extLst>
              <a:ext uri="{FF2B5EF4-FFF2-40B4-BE49-F238E27FC236}">
                <a16:creationId xmlns:a16="http://schemas.microsoft.com/office/drawing/2014/main" id="{2B481466-EFC7-34BF-09AD-BE6CD2E80F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0801" y="1798172"/>
            <a:ext cx="5191759" cy="3881053"/>
          </a:xfrm>
          <a:prstGeom prst="rect">
            <a:avLst/>
          </a:prstGeom>
        </p:spPr>
      </p:pic>
      <p:sp>
        <p:nvSpPr>
          <p:cNvPr id="35" name="TextBox 34">
            <a:extLst>
              <a:ext uri="{FF2B5EF4-FFF2-40B4-BE49-F238E27FC236}">
                <a16:creationId xmlns:a16="http://schemas.microsoft.com/office/drawing/2014/main" id="{CEAD3EBF-A356-B1DB-CCB6-99EB8497D505}"/>
              </a:ext>
            </a:extLst>
          </p:cNvPr>
          <p:cNvSpPr txBox="1"/>
          <p:nvPr/>
        </p:nvSpPr>
        <p:spPr>
          <a:xfrm>
            <a:off x="6400800" y="5709920"/>
            <a:ext cx="5181599"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Typical project life cycle (Source ECSS-M-ST-10C Rev. 1)</a:t>
            </a:r>
          </a:p>
        </p:txBody>
      </p:sp>
    </p:spTree>
    <p:extLst>
      <p:ext uri="{BB962C8B-B14F-4D97-AF65-F5344CB8AC3E}">
        <p14:creationId xmlns:p14="http://schemas.microsoft.com/office/powerpoint/2010/main" val="317163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A95B-6216-5E85-4B33-786D2F220417}"/>
              </a:ext>
            </a:extLst>
          </p:cNvPr>
          <p:cNvSpPr>
            <a:spLocks noGrp="1"/>
          </p:cNvSpPr>
          <p:nvPr>
            <p:ph type="title"/>
          </p:nvPr>
        </p:nvSpPr>
        <p:spPr/>
        <p:txBody>
          <a:bodyPr>
            <a:normAutofit/>
          </a:bodyPr>
          <a:lstStyle/>
          <a:p>
            <a:r>
              <a:rPr lang="en-US" dirty="0"/>
              <a:t>Project management plan defines the project management approach and methodology to be used, together with an overview of all elements of project management disciplines</a:t>
            </a:r>
          </a:p>
        </p:txBody>
      </p:sp>
      <p:sp>
        <p:nvSpPr>
          <p:cNvPr id="3" name="TextBox 2">
            <a:extLst>
              <a:ext uri="{FF2B5EF4-FFF2-40B4-BE49-F238E27FC236}">
                <a16:creationId xmlns:a16="http://schemas.microsoft.com/office/drawing/2014/main" id="{60674F4C-95B4-73D4-D462-56A8B06CDE35}"/>
              </a:ext>
            </a:extLst>
          </p:cNvPr>
          <p:cNvSpPr txBox="1"/>
          <p:nvPr/>
        </p:nvSpPr>
        <p:spPr>
          <a:xfrm>
            <a:off x="615461" y="1804688"/>
            <a:ext cx="5480539" cy="3933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Scope and content</a:t>
            </a:r>
          </a:p>
        </p:txBody>
      </p:sp>
      <p:grpSp>
        <p:nvGrpSpPr>
          <p:cNvPr id="4" name="Group 3">
            <a:extLst>
              <a:ext uri="{FF2B5EF4-FFF2-40B4-BE49-F238E27FC236}">
                <a16:creationId xmlns:a16="http://schemas.microsoft.com/office/drawing/2014/main" id="{A8ABE248-1996-B154-55E6-8DD197EAF2CD}"/>
              </a:ext>
            </a:extLst>
          </p:cNvPr>
          <p:cNvGrpSpPr/>
          <p:nvPr/>
        </p:nvGrpSpPr>
        <p:grpSpPr>
          <a:xfrm>
            <a:off x="838200" y="2383360"/>
            <a:ext cx="5017478" cy="365760"/>
            <a:chOff x="975360" y="2986512"/>
            <a:chExt cx="5017478" cy="365760"/>
          </a:xfrm>
        </p:grpSpPr>
        <p:sp>
          <p:nvSpPr>
            <p:cNvPr id="5" name="TextBox 4">
              <a:extLst>
                <a:ext uri="{FF2B5EF4-FFF2-40B4-BE49-F238E27FC236}">
                  <a16:creationId xmlns:a16="http://schemas.microsoft.com/office/drawing/2014/main" id="{6E266B48-9975-94A2-D07B-450DF2FCA499}"/>
                </a:ext>
              </a:extLst>
            </p:cNvPr>
            <p:cNvSpPr txBox="1"/>
            <p:nvPr/>
          </p:nvSpPr>
          <p:spPr>
            <a:xfrm>
              <a:off x="1547446" y="2986512"/>
              <a:ext cx="444539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Introduction</a:t>
              </a:r>
            </a:p>
          </p:txBody>
        </p:sp>
        <p:sp>
          <p:nvSpPr>
            <p:cNvPr id="6" name="Oval 5">
              <a:extLst>
                <a:ext uri="{FF2B5EF4-FFF2-40B4-BE49-F238E27FC236}">
                  <a16:creationId xmlns:a16="http://schemas.microsoft.com/office/drawing/2014/main" id="{AA1BA1AA-A2D3-9514-5EEF-1743286D999E}"/>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1</a:t>
              </a:r>
            </a:p>
          </p:txBody>
        </p:sp>
      </p:grpSp>
      <p:grpSp>
        <p:nvGrpSpPr>
          <p:cNvPr id="7" name="Group 6">
            <a:extLst>
              <a:ext uri="{FF2B5EF4-FFF2-40B4-BE49-F238E27FC236}">
                <a16:creationId xmlns:a16="http://schemas.microsoft.com/office/drawing/2014/main" id="{F0A6348B-E058-7767-796A-B8C5F2828C95}"/>
              </a:ext>
            </a:extLst>
          </p:cNvPr>
          <p:cNvGrpSpPr/>
          <p:nvPr/>
        </p:nvGrpSpPr>
        <p:grpSpPr>
          <a:xfrm>
            <a:off x="838200" y="2995304"/>
            <a:ext cx="5017478" cy="365760"/>
            <a:chOff x="975360" y="2986512"/>
            <a:chExt cx="5017478" cy="365760"/>
          </a:xfrm>
        </p:grpSpPr>
        <p:sp>
          <p:nvSpPr>
            <p:cNvPr id="8" name="TextBox 7">
              <a:extLst>
                <a:ext uri="{FF2B5EF4-FFF2-40B4-BE49-F238E27FC236}">
                  <a16:creationId xmlns:a16="http://schemas.microsoft.com/office/drawing/2014/main" id="{550DEFBA-FC68-9B50-7C4B-87C0906FBE7F}"/>
                </a:ext>
              </a:extLst>
            </p:cNvPr>
            <p:cNvSpPr txBox="1"/>
            <p:nvPr/>
          </p:nvSpPr>
          <p:spPr>
            <a:xfrm>
              <a:off x="1547446" y="2986512"/>
              <a:ext cx="444539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Applicable and reference documents</a:t>
              </a:r>
            </a:p>
          </p:txBody>
        </p:sp>
        <p:sp>
          <p:nvSpPr>
            <p:cNvPr id="9" name="Oval 8">
              <a:extLst>
                <a:ext uri="{FF2B5EF4-FFF2-40B4-BE49-F238E27FC236}">
                  <a16:creationId xmlns:a16="http://schemas.microsoft.com/office/drawing/2014/main" id="{27C9C0A9-CEDE-CDF9-9744-EFD0DF5A51D6}"/>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grpSp>
      <p:grpSp>
        <p:nvGrpSpPr>
          <p:cNvPr id="10" name="Group 9">
            <a:extLst>
              <a:ext uri="{FF2B5EF4-FFF2-40B4-BE49-F238E27FC236}">
                <a16:creationId xmlns:a16="http://schemas.microsoft.com/office/drawing/2014/main" id="{B110BA2A-A217-188E-764E-9469D8B64DC6}"/>
              </a:ext>
            </a:extLst>
          </p:cNvPr>
          <p:cNvGrpSpPr/>
          <p:nvPr/>
        </p:nvGrpSpPr>
        <p:grpSpPr>
          <a:xfrm>
            <a:off x="838200" y="3607248"/>
            <a:ext cx="5017478" cy="365760"/>
            <a:chOff x="975360" y="2986512"/>
            <a:chExt cx="5017478" cy="365760"/>
          </a:xfrm>
        </p:grpSpPr>
        <p:sp>
          <p:nvSpPr>
            <p:cNvPr id="11" name="TextBox 10">
              <a:extLst>
                <a:ext uri="{FF2B5EF4-FFF2-40B4-BE49-F238E27FC236}">
                  <a16:creationId xmlns:a16="http://schemas.microsoft.com/office/drawing/2014/main" id="{A01D32C4-3EC2-9961-617B-768A94A75A27}"/>
                </a:ext>
              </a:extLst>
            </p:cNvPr>
            <p:cNvSpPr txBox="1"/>
            <p:nvPr/>
          </p:nvSpPr>
          <p:spPr>
            <a:xfrm>
              <a:off x="1547446" y="2986512"/>
              <a:ext cx="444539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Objectives and constraints of the project</a:t>
              </a:r>
            </a:p>
          </p:txBody>
        </p:sp>
        <p:sp>
          <p:nvSpPr>
            <p:cNvPr id="12" name="Oval 11">
              <a:extLst>
                <a:ext uri="{FF2B5EF4-FFF2-40B4-BE49-F238E27FC236}">
                  <a16:creationId xmlns:a16="http://schemas.microsoft.com/office/drawing/2014/main" id="{EA9B54CF-88A2-0153-8FD5-8C6AF84292D7}"/>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grpSp>
      <p:grpSp>
        <p:nvGrpSpPr>
          <p:cNvPr id="13" name="Group 12">
            <a:extLst>
              <a:ext uri="{FF2B5EF4-FFF2-40B4-BE49-F238E27FC236}">
                <a16:creationId xmlns:a16="http://schemas.microsoft.com/office/drawing/2014/main" id="{BC2A7ABD-C4A9-F3FA-5C89-11192DC70A48}"/>
              </a:ext>
            </a:extLst>
          </p:cNvPr>
          <p:cNvGrpSpPr/>
          <p:nvPr/>
        </p:nvGrpSpPr>
        <p:grpSpPr>
          <a:xfrm>
            <a:off x="838200" y="4219192"/>
            <a:ext cx="5017478" cy="365760"/>
            <a:chOff x="975360" y="2986512"/>
            <a:chExt cx="5017478" cy="365760"/>
          </a:xfrm>
        </p:grpSpPr>
        <p:sp>
          <p:nvSpPr>
            <p:cNvPr id="14" name="TextBox 13">
              <a:extLst>
                <a:ext uri="{FF2B5EF4-FFF2-40B4-BE49-F238E27FC236}">
                  <a16:creationId xmlns:a16="http://schemas.microsoft.com/office/drawing/2014/main" id="{87FD3F7F-4FCE-7926-7024-67CE568C2104}"/>
                </a:ext>
              </a:extLst>
            </p:cNvPr>
            <p:cNvSpPr txBox="1"/>
            <p:nvPr/>
          </p:nvSpPr>
          <p:spPr>
            <a:xfrm>
              <a:off x="1547446" y="2986512"/>
              <a:ext cx="444539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Project organization</a:t>
              </a:r>
            </a:p>
          </p:txBody>
        </p:sp>
        <p:sp>
          <p:nvSpPr>
            <p:cNvPr id="15" name="Oval 14">
              <a:extLst>
                <a:ext uri="{FF2B5EF4-FFF2-40B4-BE49-F238E27FC236}">
                  <a16:creationId xmlns:a16="http://schemas.microsoft.com/office/drawing/2014/main" id="{82791DBE-6563-D06F-1CA7-5D5EF269F825}"/>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4</a:t>
              </a:r>
            </a:p>
          </p:txBody>
        </p:sp>
      </p:grpSp>
      <p:grpSp>
        <p:nvGrpSpPr>
          <p:cNvPr id="16" name="Group 15">
            <a:extLst>
              <a:ext uri="{FF2B5EF4-FFF2-40B4-BE49-F238E27FC236}">
                <a16:creationId xmlns:a16="http://schemas.microsoft.com/office/drawing/2014/main" id="{1518EB44-962B-8AC1-049F-B6DBF670E259}"/>
              </a:ext>
            </a:extLst>
          </p:cNvPr>
          <p:cNvGrpSpPr/>
          <p:nvPr/>
        </p:nvGrpSpPr>
        <p:grpSpPr>
          <a:xfrm>
            <a:off x="838200" y="4831136"/>
            <a:ext cx="5017478" cy="365760"/>
            <a:chOff x="975360" y="2986512"/>
            <a:chExt cx="5017478" cy="365760"/>
          </a:xfrm>
        </p:grpSpPr>
        <p:sp>
          <p:nvSpPr>
            <p:cNvPr id="17" name="TextBox 16">
              <a:extLst>
                <a:ext uri="{FF2B5EF4-FFF2-40B4-BE49-F238E27FC236}">
                  <a16:creationId xmlns:a16="http://schemas.microsoft.com/office/drawing/2014/main" id="{190D539B-2A58-1F28-F68A-399E33ABDCCA}"/>
                </a:ext>
              </a:extLst>
            </p:cNvPr>
            <p:cNvSpPr txBox="1"/>
            <p:nvPr/>
          </p:nvSpPr>
          <p:spPr>
            <a:xfrm>
              <a:off x="1547446" y="2986512"/>
              <a:ext cx="444539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Project breakdown structures</a:t>
              </a:r>
            </a:p>
          </p:txBody>
        </p:sp>
        <p:sp>
          <p:nvSpPr>
            <p:cNvPr id="18" name="Oval 17">
              <a:extLst>
                <a:ext uri="{FF2B5EF4-FFF2-40B4-BE49-F238E27FC236}">
                  <a16:creationId xmlns:a16="http://schemas.microsoft.com/office/drawing/2014/main" id="{83C77E29-0BDF-1917-46D9-C2693E443677}"/>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grpSp>
      <p:grpSp>
        <p:nvGrpSpPr>
          <p:cNvPr id="19" name="Group 18">
            <a:extLst>
              <a:ext uri="{FF2B5EF4-FFF2-40B4-BE49-F238E27FC236}">
                <a16:creationId xmlns:a16="http://schemas.microsoft.com/office/drawing/2014/main" id="{70DA649C-E07F-DF61-7C5F-36B2F43407BD}"/>
              </a:ext>
            </a:extLst>
          </p:cNvPr>
          <p:cNvGrpSpPr/>
          <p:nvPr/>
        </p:nvGrpSpPr>
        <p:grpSpPr>
          <a:xfrm>
            <a:off x="838200" y="5443082"/>
            <a:ext cx="5017478" cy="365760"/>
            <a:chOff x="975360" y="2986512"/>
            <a:chExt cx="5017478" cy="365760"/>
          </a:xfrm>
        </p:grpSpPr>
        <p:sp>
          <p:nvSpPr>
            <p:cNvPr id="20" name="TextBox 19">
              <a:extLst>
                <a:ext uri="{FF2B5EF4-FFF2-40B4-BE49-F238E27FC236}">
                  <a16:creationId xmlns:a16="http://schemas.microsoft.com/office/drawing/2014/main" id="{E196182A-5872-9969-AF4D-5828434D0F9C}"/>
                </a:ext>
              </a:extLst>
            </p:cNvPr>
            <p:cNvSpPr txBox="1"/>
            <p:nvPr/>
          </p:nvSpPr>
          <p:spPr>
            <a:xfrm>
              <a:off x="1547446" y="2986512"/>
              <a:ext cx="444539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fr-FR" dirty="0"/>
                <a:t>Configuration, information and documentation management</a:t>
              </a:r>
              <a:endParaRPr lang="en-US" dirty="0"/>
            </a:p>
          </p:txBody>
        </p:sp>
        <p:sp>
          <p:nvSpPr>
            <p:cNvPr id="21" name="Oval 20">
              <a:extLst>
                <a:ext uri="{FF2B5EF4-FFF2-40B4-BE49-F238E27FC236}">
                  <a16:creationId xmlns:a16="http://schemas.microsoft.com/office/drawing/2014/main" id="{258C510B-A674-D981-848B-931495416DAB}"/>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grpSp>
      <p:grpSp>
        <p:nvGrpSpPr>
          <p:cNvPr id="22" name="Group 21">
            <a:extLst>
              <a:ext uri="{FF2B5EF4-FFF2-40B4-BE49-F238E27FC236}">
                <a16:creationId xmlns:a16="http://schemas.microsoft.com/office/drawing/2014/main" id="{F1FD4F43-01C6-BA04-1CC6-AD70BF895357}"/>
              </a:ext>
            </a:extLst>
          </p:cNvPr>
          <p:cNvGrpSpPr/>
          <p:nvPr/>
        </p:nvGrpSpPr>
        <p:grpSpPr>
          <a:xfrm>
            <a:off x="6096000" y="2383360"/>
            <a:ext cx="5017478" cy="365760"/>
            <a:chOff x="975360" y="2986512"/>
            <a:chExt cx="5017478" cy="365760"/>
          </a:xfrm>
        </p:grpSpPr>
        <p:sp>
          <p:nvSpPr>
            <p:cNvPr id="23" name="TextBox 22">
              <a:extLst>
                <a:ext uri="{FF2B5EF4-FFF2-40B4-BE49-F238E27FC236}">
                  <a16:creationId xmlns:a16="http://schemas.microsoft.com/office/drawing/2014/main" id="{877D98B2-CC07-5C57-3EA1-FF883A7AB0F2}"/>
                </a:ext>
              </a:extLst>
            </p:cNvPr>
            <p:cNvSpPr txBox="1"/>
            <p:nvPr/>
          </p:nvSpPr>
          <p:spPr>
            <a:xfrm>
              <a:off x="1547446" y="2986512"/>
              <a:ext cx="444539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Cost and schedule management</a:t>
              </a:r>
            </a:p>
          </p:txBody>
        </p:sp>
        <p:sp>
          <p:nvSpPr>
            <p:cNvPr id="24" name="Oval 23">
              <a:extLst>
                <a:ext uri="{FF2B5EF4-FFF2-40B4-BE49-F238E27FC236}">
                  <a16:creationId xmlns:a16="http://schemas.microsoft.com/office/drawing/2014/main" id="{A1457258-E010-97E5-C41B-695A3D2B86FE}"/>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grpSp>
      <p:grpSp>
        <p:nvGrpSpPr>
          <p:cNvPr id="25" name="Group 24">
            <a:extLst>
              <a:ext uri="{FF2B5EF4-FFF2-40B4-BE49-F238E27FC236}">
                <a16:creationId xmlns:a16="http://schemas.microsoft.com/office/drawing/2014/main" id="{6F1006ED-2016-6A52-4151-D32CB2759F58}"/>
              </a:ext>
            </a:extLst>
          </p:cNvPr>
          <p:cNvGrpSpPr/>
          <p:nvPr/>
        </p:nvGrpSpPr>
        <p:grpSpPr>
          <a:xfrm>
            <a:off x="6096000" y="2995304"/>
            <a:ext cx="5017478" cy="365760"/>
            <a:chOff x="975360" y="2986512"/>
            <a:chExt cx="5017478" cy="365760"/>
          </a:xfrm>
        </p:grpSpPr>
        <p:sp>
          <p:nvSpPr>
            <p:cNvPr id="26" name="TextBox 25">
              <a:extLst>
                <a:ext uri="{FF2B5EF4-FFF2-40B4-BE49-F238E27FC236}">
                  <a16:creationId xmlns:a16="http://schemas.microsoft.com/office/drawing/2014/main" id="{20C52A16-88C6-72C8-4B82-D76541860602}"/>
                </a:ext>
              </a:extLst>
            </p:cNvPr>
            <p:cNvSpPr txBox="1"/>
            <p:nvPr/>
          </p:nvSpPr>
          <p:spPr>
            <a:xfrm>
              <a:off x="1547446" y="2986512"/>
              <a:ext cx="444539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Integrated logistic support</a:t>
              </a:r>
            </a:p>
          </p:txBody>
        </p:sp>
        <p:sp>
          <p:nvSpPr>
            <p:cNvPr id="27" name="Oval 26">
              <a:extLst>
                <a:ext uri="{FF2B5EF4-FFF2-40B4-BE49-F238E27FC236}">
                  <a16:creationId xmlns:a16="http://schemas.microsoft.com/office/drawing/2014/main" id="{F01FF5B4-929A-8A63-4C2A-995E6FE727D9}"/>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8</a:t>
              </a:r>
            </a:p>
          </p:txBody>
        </p:sp>
      </p:grpSp>
      <p:grpSp>
        <p:nvGrpSpPr>
          <p:cNvPr id="28" name="Group 27">
            <a:extLst>
              <a:ext uri="{FF2B5EF4-FFF2-40B4-BE49-F238E27FC236}">
                <a16:creationId xmlns:a16="http://schemas.microsoft.com/office/drawing/2014/main" id="{E7E4846B-46B2-85B4-43D2-A57DA222C5F4}"/>
              </a:ext>
            </a:extLst>
          </p:cNvPr>
          <p:cNvGrpSpPr/>
          <p:nvPr/>
        </p:nvGrpSpPr>
        <p:grpSpPr>
          <a:xfrm>
            <a:off x="6096000" y="3607248"/>
            <a:ext cx="5017478" cy="365760"/>
            <a:chOff x="975360" y="2986512"/>
            <a:chExt cx="5017478" cy="365760"/>
          </a:xfrm>
        </p:grpSpPr>
        <p:sp>
          <p:nvSpPr>
            <p:cNvPr id="29" name="TextBox 28">
              <a:extLst>
                <a:ext uri="{FF2B5EF4-FFF2-40B4-BE49-F238E27FC236}">
                  <a16:creationId xmlns:a16="http://schemas.microsoft.com/office/drawing/2014/main" id="{0FE428CF-FEC5-09CE-938F-78D21D887F4B}"/>
                </a:ext>
              </a:extLst>
            </p:cNvPr>
            <p:cNvSpPr txBox="1"/>
            <p:nvPr/>
          </p:nvSpPr>
          <p:spPr>
            <a:xfrm>
              <a:off x="1547446" y="2986512"/>
              <a:ext cx="444539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Risk management</a:t>
              </a:r>
            </a:p>
          </p:txBody>
        </p:sp>
        <p:sp>
          <p:nvSpPr>
            <p:cNvPr id="30" name="Oval 29">
              <a:extLst>
                <a:ext uri="{FF2B5EF4-FFF2-40B4-BE49-F238E27FC236}">
                  <a16:creationId xmlns:a16="http://schemas.microsoft.com/office/drawing/2014/main" id="{7226BCF4-4088-0B4E-9D26-93B06F3F9E20}"/>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9</a:t>
              </a:r>
            </a:p>
          </p:txBody>
        </p:sp>
      </p:grpSp>
      <p:grpSp>
        <p:nvGrpSpPr>
          <p:cNvPr id="31" name="Group 30">
            <a:extLst>
              <a:ext uri="{FF2B5EF4-FFF2-40B4-BE49-F238E27FC236}">
                <a16:creationId xmlns:a16="http://schemas.microsoft.com/office/drawing/2014/main" id="{72EC55F9-CEEF-025B-595F-F2BB54477BF6}"/>
              </a:ext>
            </a:extLst>
          </p:cNvPr>
          <p:cNvGrpSpPr/>
          <p:nvPr/>
        </p:nvGrpSpPr>
        <p:grpSpPr>
          <a:xfrm>
            <a:off x="6096000" y="4219192"/>
            <a:ext cx="5017478" cy="365760"/>
            <a:chOff x="975360" y="2986512"/>
            <a:chExt cx="5017478" cy="365760"/>
          </a:xfrm>
        </p:grpSpPr>
        <p:sp>
          <p:nvSpPr>
            <p:cNvPr id="32" name="TextBox 31">
              <a:extLst>
                <a:ext uri="{FF2B5EF4-FFF2-40B4-BE49-F238E27FC236}">
                  <a16:creationId xmlns:a16="http://schemas.microsoft.com/office/drawing/2014/main" id="{C6358F5E-69AF-C73E-CB90-E4AD381F36B6}"/>
                </a:ext>
              </a:extLst>
            </p:cNvPr>
            <p:cNvSpPr txBox="1"/>
            <p:nvPr/>
          </p:nvSpPr>
          <p:spPr>
            <a:xfrm>
              <a:off x="1547446" y="2986512"/>
              <a:ext cx="444539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Product assurance management</a:t>
              </a:r>
            </a:p>
          </p:txBody>
        </p:sp>
        <p:sp>
          <p:nvSpPr>
            <p:cNvPr id="33" name="Oval 32">
              <a:extLst>
                <a:ext uri="{FF2B5EF4-FFF2-40B4-BE49-F238E27FC236}">
                  <a16:creationId xmlns:a16="http://schemas.microsoft.com/office/drawing/2014/main" id="{0CC1119E-25A3-2FC9-8F96-F8F4D3F14E08}"/>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10</a:t>
              </a:r>
            </a:p>
          </p:txBody>
        </p:sp>
      </p:grpSp>
      <p:grpSp>
        <p:nvGrpSpPr>
          <p:cNvPr id="34" name="Group 33">
            <a:extLst>
              <a:ext uri="{FF2B5EF4-FFF2-40B4-BE49-F238E27FC236}">
                <a16:creationId xmlns:a16="http://schemas.microsoft.com/office/drawing/2014/main" id="{BC5253D9-69FB-4B1D-0598-0AEAA0013219}"/>
              </a:ext>
            </a:extLst>
          </p:cNvPr>
          <p:cNvGrpSpPr/>
          <p:nvPr/>
        </p:nvGrpSpPr>
        <p:grpSpPr>
          <a:xfrm>
            <a:off x="6096000" y="4831136"/>
            <a:ext cx="5017478" cy="365760"/>
            <a:chOff x="975360" y="2986512"/>
            <a:chExt cx="5017478" cy="365760"/>
          </a:xfrm>
        </p:grpSpPr>
        <p:sp>
          <p:nvSpPr>
            <p:cNvPr id="35" name="TextBox 34">
              <a:extLst>
                <a:ext uri="{FF2B5EF4-FFF2-40B4-BE49-F238E27FC236}">
                  <a16:creationId xmlns:a16="http://schemas.microsoft.com/office/drawing/2014/main" id="{12DF90D6-EE82-6CDB-35A8-FC134971A031}"/>
                </a:ext>
              </a:extLst>
            </p:cNvPr>
            <p:cNvSpPr txBox="1"/>
            <p:nvPr/>
          </p:nvSpPr>
          <p:spPr>
            <a:xfrm>
              <a:off x="1547446" y="2986512"/>
              <a:ext cx="4445392"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Engineering management</a:t>
              </a:r>
            </a:p>
          </p:txBody>
        </p:sp>
        <p:sp>
          <p:nvSpPr>
            <p:cNvPr id="36" name="Oval 35">
              <a:extLst>
                <a:ext uri="{FF2B5EF4-FFF2-40B4-BE49-F238E27FC236}">
                  <a16:creationId xmlns:a16="http://schemas.microsoft.com/office/drawing/2014/main" id="{0C23704E-4EBD-4FA0-D91D-7D13C6176B95}"/>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11</a:t>
              </a:r>
            </a:p>
          </p:txBody>
        </p:sp>
      </p:grpSp>
    </p:spTree>
    <p:extLst>
      <p:ext uri="{BB962C8B-B14F-4D97-AF65-F5344CB8AC3E}">
        <p14:creationId xmlns:p14="http://schemas.microsoft.com/office/powerpoint/2010/main" val="423005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CD262-8B3C-6B74-1B08-0AD14954705F}"/>
              </a:ext>
            </a:extLst>
          </p:cNvPr>
          <p:cNvSpPr>
            <a:spLocks noGrp="1"/>
          </p:cNvSpPr>
          <p:nvPr>
            <p:ph type="title"/>
          </p:nvPr>
        </p:nvSpPr>
        <p:spPr/>
        <p:txBody>
          <a:bodyPr>
            <a:normAutofit fontScale="90000"/>
          </a:bodyPr>
          <a:lstStyle/>
          <a:p>
            <a:r>
              <a:rPr lang="en-US" dirty="0"/>
              <a:t>The main challenge associated with developing the WBS is to determine the balancing between the project definition aspects of the WBS and the requirements for data collecting and reporting</a:t>
            </a:r>
          </a:p>
        </p:txBody>
      </p:sp>
      <p:sp>
        <p:nvSpPr>
          <p:cNvPr id="3" name="TextBox 2">
            <a:extLst>
              <a:ext uri="{FF2B5EF4-FFF2-40B4-BE49-F238E27FC236}">
                <a16:creationId xmlns:a16="http://schemas.microsoft.com/office/drawing/2014/main" id="{90429FAB-F81D-3AA6-7BF9-33A6C990F021}"/>
              </a:ext>
            </a:extLst>
          </p:cNvPr>
          <p:cNvSpPr txBox="1"/>
          <p:nvPr/>
        </p:nvSpPr>
        <p:spPr>
          <a:xfrm>
            <a:off x="5830529" y="1794765"/>
            <a:ext cx="5746791" cy="1634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One has to keep in mind that the WBS is a tool designed to assist the project manager when decomposing the project only to the levels necessary to meet the needs of the project, the nature of the work, and the confidence of the team.</a:t>
            </a:r>
          </a:p>
          <a:p>
            <a:r>
              <a:rPr lang="en-US" dirty="0"/>
              <a:t>An excessive WBS levels can lead to unrealistic levels of maintenance and reporting, and consequently to an inefficient and over costly project. The theory that more management data equates to better management control has been proven false many times over in the last decades when assessing systems performance. On the other hand, if not detailed enough it makes the element difficult to manage or the risk unacceptable</a:t>
            </a:r>
          </a:p>
        </p:txBody>
      </p:sp>
      <p:pic>
        <p:nvPicPr>
          <p:cNvPr id="4" name="Picture 3" descr="A screenshot of a computer&#10;&#10;Description automatically generated">
            <a:extLst>
              <a:ext uri="{FF2B5EF4-FFF2-40B4-BE49-F238E27FC236}">
                <a16:creationId xmlns:a16="http://schemas.microsoft.com/office/drawing/2014/main" id="{FCE47CFC-CF7B-22FE-1D11-7C1D0C3E8A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680" y="1804597"/>
            <a:ext cx="4936685" cy="3593313"/>
          </a:xfrm>
          <a:prstGeom prst="rect">
            <a:avLst/>
          </a:prstGeom>
        </p:spPr>
      </p:pic>
      <p:sp>
        <p:nvSpPr>
          <p:cNvPr id="5" name="TextBox 4">
            <a:extLst>
              <a:ext uri="{FF2B5EF4-FFF2-40B4-BE49-F238E27FC236}">
                <a16:creationId xmlns:a16="http://schemas.microsoft.com/office/drawing/2014/main" id="{29ACCC3C-4E18-5A60-AB1E-BFD0D82772F9}"/>
              </a:ext>
            </a:extLst>
          </p:cNvPr>
          <p:cNvSpPr txBox="1"/>
          <p:nvPr/>
        </p:nvSpPr>
        <p:spPr>
          <a:xfrm>
            <a:off x="614680" y="6027962"/>
            <a:ext cx="1982216"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ECSS-M-ST-10C Rev. 1</a:t>
            </a:r>
          </a:p>
        </p:txBody>
      </p:sp>
      <p:sp>
        <p:nvSpPr>
          <p:cNvPr id="6" name="TextBox 5">
            <a:extLst>
              <a:ext uri="{FF2B5EF4-FFF2-40B4-BE49-F238E27FC236}">
                <a16:creationId xmlns:a16="http://schemas.microsoft.com/office/drawing/2014/main" id="{F3B38AEA-B6D6-51BD-3BE2-DB8F54E4E660}"/>
              </a:ext>
            </a:extLst>
          </p:cNvPr>
          <p:cNvSpPr txBox="1"/>
          <p:nvPr/>
        </p:nvSpPr>
        <p:spPr>
          <a:xfrm>
            <a:off x="5830529" y="3647769"/>
            <a:ext cx="5746791" cy="25965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Should the WBS be decomposed further?</a:t>
            </a:r>
          </a:p>
          <a:p>
            <a:r>
              <a:rPr lang="en-US" i="1" dirty="0"/>
              <a:t>Example of the list of questions:</a:t>
            </a:r>
          </a:p>
          <a:p>
            <a:pPr marL="171450" indent="-171450">
              <a:buFont typeface="Wingdings" panose="05000000000000000000" pitchFamily="2" charset="2"/>
              <a:buChar char="§"/>
            </a:pPr>
            <a:r>
              <a:rPr lang="en-US" dirty="0"/>
              <a:t>Is there a need to improve the assessment of the cost estimates or progress measuring of the WBS element?</a:t>
            </a:r>
          </a:p>
          <a:p>
            <a:pPr marL="171450" indent="-171450">
              <a:buFont typeface="Wingdings" panose="05000000000000000000" pitchFamily="2" charset="2"/>
              <a:buChar char="§"/>
            </a:pPr>
            <a:r>
              <a:rPr lang="en-US" dirty="0"/>
              <a:t>Is there more than one individual responsible for the WBS element? Does the WBS element content include more than one type of work process or produces more than one deliverable at completion?</a:t>
            </a:r>
          </a:p>
          <a:p>
            <a:pPr marL="171450" indent="-171450">
              <a:buFont typeface="Wingdings" panose="05000000000000000000" pitchFamily="2" charset="2"/>
              <a:buChar char="§"/>
            </a:pPr>
            <a:r>
              <a:rPr lang="en-US" dirty="0"/>
              <a:t>Is there a need to assess the timing of work processes that are internal to the WBS element?</a:t>
            </a:r>
          </a:p>
          <a:p>
            <a:pPr marL="171450" indent="-171450">
              <a:buFont typeface="Wingdings" panose="05000000000000000000" pitchFamily="2" charset="2"/>
              <a:buChar char="§"/>
            </a:pPr>
            <a:r>
              <a:rPr lang="en-US" dirty="0"/>
              <a:t>Is there a need to assess the cost of work processes or deliverables that are internal to the WBS element?</a:t>
            </a:r>
          </a:p>
          <a:p>
            <a:pPr marL="171450" indent="-171450">
              <a:buFont typeface="Wingdings" panose="05000000000000000000" pitchFamily="2" charset="2"/>
              <a:buChar char="§"/>
            </a:pPr>
            <a:r>
              <a:rPr lang="en-US" dirty="0"/>
              <a:t>Are there interactions between deliverables within a WBS element to another WBS element? </a:t>
            </a:r>
          </a:p>
        </p:txBody>
      </p:sp>
    </p:spTree>
    <p:extLst>
      <p:ext uri="{BB962C8B-B14F-4D97-AF65-F5344CB8AC3E}">
        <p14:creationId xmlns:p14="http://schemas.microsoft.com/office/powerpoint/2010/main" val="4118793885"/>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tlCol="0" anchor="t"/>
      <a:lstStyle>
        <a:defPPr algn="l">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3273</TotalTime>
  <Words>2061</Words>
  <Application>Microsoft Office PowerPoint</Application>
  <PresentationFormat>Widescreen</PresentationFormat>
  <Paragraphs>157</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Stolzl Book</vt:lpstr>
      <vt:lpstr>Calibri</vt:lpstr>
      <vt:lpstr>Stolzl Bold</vt:lpstr>
      <vt:lpstr>Stolzl</vt:lpstr>
      <vt:lpstr>Wingdings</vt:lpstr>
      <vt:lpstr>Arial</vt:lpstr>
      <vt:lpstr>Office Theme</vt:lpstr>
      <vt:lpstr>Satellite Communication Systems</vt:lpstr>
      <vt:lpstr>16 Space project management standards</vt:lpstr>
      <vt:lpstr>ECSS Standards in Space project management branch</vt:lpstr>
      <vt:lpstr>ECSS-M-ST-10C Project planning and implementation</vt:lpstr>
      <vt:lpstr>Project planning and implementation is the project function, encompassing a coherent set of processes for all aspects of project management and control</vt:lpstr>
      <vt:lpstr>Project breakdown structures provide the basis for creating a common understanding between all actors</vt:lpstr>
      <vt:lpstr>The life cycle of space projects is typically divided into 7 phases</vt:lpstr>
      <vt:lpstr>Project management plan defines the project management approach and methodology to be used, together with an overview of all elements of project management disciplines</vt:lpstr>
      <vt:lpstr>The main challenge associated with developing the WBS is to determine the balancing between the project definition aspects of the WBS and the requirements for data collecting and reporting</vt:lpstr>
      <vt:lpstr>ECSS-M-ST-40C Configuration and information management</vt:lpstr>
      <vt:lpstr>The scope of this standard is to describe the processes and provide the requirements for managing the information/documentation and configuration of products within a space programme or project</vt:lpstr>
      <vt:lpstr>Configuration and information/documentation activities </vt:lpstr>
      <vt:lpstr>Implementation of configuration management comprises definition, organization, execution and supervision of the following activities</vt:lpstr>
      <vt:lpstr>Implementation of information/documentation management comprises of the following activities</vt:lpstr>
      <vt:lpstr>ECSS-M-ST-60 Cost and schedule management</vt:lpstr>
      <vt:lpstr>Cost and schedule management is a major factor in the effective, responsible and proactive controlling of projects.</vt:lpstr>
      <vt:lpstr>An overall functional analysis of cost and schedule management</vt:lpstr>
      <vt:lpstr>The WBS is the principal structure used in managing a project and provides a framework for managing cost, schedule and technical content</vt:lpstr>
      <vt:lpstr>The Cost Breakdown Structure (CBS) defines the breakdown of all the costs of the project into agreed cost categories to be used for all Cost management activities</vt:lpstr>
      <vt:lpstr>Business agreement structure shows which suppliers are responsible for which work package</vt:lpstr>
      <vt:lpstr>The Country/Company Structure (CCS) shows the relationships between each companyʹs business agreement for a project and the countries in which the corresponding work is performed</vt:lpstr>
      <vt:lpstr>ECSS-M-ST-80C Risk management</vt:lpstr>
      <vt:lpstr>Risk management is a systematic and iterative process for optimizing resources in accordance with the project’s risk management policy</vt:lpstr>
      <vt:lpstr>The steps and cycles in the risk management process</vt:lpstr>
      <vt:lpstr>The tasks associated with the steps of the risk management process within the risk management cycle</vt:lpstr>
      <vt:lpstr>Risk policy contains scoring schemes used in risk management</vt:lpstr>
      <vt:lpstr>Risk register example</vt:lpstr>
      <vt:lpstr>Risk log example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Tvrtko Pavić</cp:lastModifiedBy>
  <cp:revision>708</cp:revision>
  <dcterms:created xsi:type="dcterms:W3CDTF">2018-01-24T13:33:55Z</dcterms:created>
  <dcterms:modified xsi:type="dcterms:W3CDTF">2024-11-13T07:23:41Z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2024-05-16T07:51:58Z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2d567745-8ed1-4cf6-9933-4640b63853b7</vt:lpwstr>
  </property>
  <property fmtid="{D5CDD505-2E9C-101B-9397-08002B2CF9AE}" pid="8" name="MSIP_Label_ecb69475-382c-4c7a-b21d-8ca64eeef1bd_ContentBits">
    <vt:lpwstr>0</vt:lpwstr>
  </property>
</Properties>
</file>