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6" r:id="rId1"/>
    <p:sldMasterId id="2147484529" r:id="rId2"/>
  </p:sldMasterIdLst>
  <p:notesMasterIdLst>
    <p:notesMasterId r:id="rId54"/>
  </p:notesMasterIdLst>
  <p:handoutMasterIdLst>
    <p:handoutMasterId r:id="rId55"/>
  </p:handoutMasterIdLst>
  <p:sldIdLst>
    <p:sldId id="498" r:id="rId3"/>
    <p:sldId id="442" r:id="rId4"/>
    <p:sldId id="499" r:id="rId5"/>
    <p:sldId id="500" r:id="rId6"/>
    <p:sldId id="501" r:id="rId7"/>
    <p:sldId id="502" r:id="rId8"/>
    <p:sldId id="380" r:id="rId9"/>
    <p:sldId id="381" r:id="rId10"/>
    <p:sldId id="382" r:id="rId11"/>
    <p:sldId id="457" r:id="rId12"/>
    <p:sldId id="384" r:id="rId13"/>
    <p:sldId id="385" r:id="rId14"/>
    <p:sldId id="386" r:id="rId15"/>
    <p:sldId id="388" r:id="rId16"/>
    <p:sldId id="389" r:id="rId17"/>
    <p:sldId id="387" r:id="rId18"/>
    <p:sldId id="495" r:id="rId19"/>
    <p:sldId id="409" r:id="rId20"/>
    <p:sldId id="410" r:id="rId21"/>
    <p:sldId id="478" r:id="rId22"/>
    <p:sldId id="503" r:id="rId23"/>
    <p:sldId id="424" r:id="rId24"/>
    <p:sldId id="423" r:id="rId25"/>
    <p:sldId id="488" r:id="rId26"/>
    <p:sldId id="485" r:id="rId27"/>
    <p:sldId id="486" r:id="rId28"/>
    <p:sldId id="490" r:id="rId29"/>
    <p:sldId id="390" r:id="rId30"/>
    <p:sldId id="480" r:id="rId31"/>
    <p:sldId id="494" r:id="rId32"/>
    <p:sldId id="493" r:id="rId33"/>
    <p:sldId id="482" r:id="rId34"/>
    <p:sldId id="408" r:id="rId35"/>
    <p:sldId id="471" r:id="rId36"/>
    <p:sldId id="483" r:id="rId37"/>
    <p:sldId id="496" r:id="rId38"/>
    <p:sldId id="491" r:id="rId39"/>
    <p:sldId id="458" r:id="rId40"/>
    <p:sldId id="472" r:id="rId41"/>
    <p:sldId id="484" r:id="rId42"/>
    <p:sldId id="445" r:id="rId43"/>
    <p:sldId id="447" r:id="rId44"/>
    <p:sldId id="448" r:id="rId45"/>
    <p:sldId id="449" r:id="rId46"/>
    <p:sldId id="450" r:id="rId47"/>
    <p:sldId id="451" r:id="rId48"/>
    <p:sldId id="452" r:id="rId49"/>
    <p:sldId id="456" r:id="rId50"/>
    <p:sldId id="453" r:id="rId51"/>
    <p:sldId id="455" r:id="rId52"/>
    <p:sldId id="438" r:id="rId53"/>
  </p:sldIdLst>
  <p:sldSz cx="9144000" cy="6858000" type="screen4x3"/>
  <p:notesSz cx="7099300" cy="10234613"/>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9C79D-625F-475C-8F9D-53E12CFA5CF8}" v="17" dt="2025-05-19T11:41:48.26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115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CBE9C79D-625F-475C-8F9D-53E12CFA5CF8}"/>
    <pc:docChg chg="mod addSld delSld modSld">
      <pc:chgData name="Dražen Pranić" userId="3012855b-bf2d-4e7c-804b-71a5f3d907b3" providerId="ADAL" clId="{CBE9C79D-625F-475C-8F9D-53E12CFA5CF8}" dt="2025-05-19T11:41:50.668" v="17" actId="47"/>
      <pc:docMkLst>
        <pc:docMk/>
      </pc:docMkLst>
      <pc:sldChg chg="del">
        <pc:chgData name="Dražen Pranić" userId="3012855b-bf2d-4e7c-804b-71a5f3d907b3" providerId="ADAL" clId="{CBE9C79D-625F-475C-8F9D-53E12CFA5CF8}" dt="2025-05-19T11:41:50.668" v="17" actId="47"/>
        <pc:sldMkLst>
          <pc:docMk/>
          <pc:sldMk cId="0" sldId="412"/>
        </pc:sldMkLst>
      </pc:sldChg>
      <pc:sldChg chg="modSp mod modAnim">
        <pc:chgData name="Dražen Pranić" userId="3012855b-bf2d-4e7c-804b-71a5f3d907b3" providerId="ADAL" clId="{CBE9C79D-625F-475C-8F9D-53E12CFA5CF8}" dt="2025-05-19T11:37:43.167" v="15"/>
        <pc:sldMkLst>
          <pc:docMk/>
          <pc:sldMk cId="3895720447" sldId="453"/>
        </pc:sldMkLst>
        <pc:picChg chg="mod">
          <ac:chgData name="Dražen Pranić" userId="3012855b-bf2d-4e7c-804b-71a5f3d907b3" providerId="ADAL" clId="{CBE9C79D-625F-475C-8F9D-53E12CFA5CF8}" dt="2025-05-19T11:37:28.027" v="11" actId="1076"/>
          <ac:picMkLst>
            <pc:docMk/>
            <pc:sldMk cId="3895720447" sldId="453"/>
            <ac:picMk id="7" creationId="{C8B66DC7-F332-41BB-A091-61CE7D169459}"/>
          </ac:picMkLst>
        </pc:picChg>
        <pc:picChg chg="mod">
          <ac:chgData name="Dražen Pranić" userId="3012855b-bf2d-4e7c-804b-71a5f3d907b3" providerId="ADAL" clId="{CBE9C79D-625F-475C-8F9D-53E12CFA5CF8}" dt="2025-05-19T11:37:15.228" v="10" actId="1076"/>
          <ac:picMkLst>
            <pc:docMk/>
            <pc:sldMk cId="3895720447" sldId="453"/>
            <ac:picMk id="8" creationId="{ACBC3246-EE65-4502-898F-D098065A08B1}"/>
          </ac:picMkLst>
        </pc:picChg>
        <pc:picChg chg="mod">
          <ac:chgData name="Dražen Pranić" userId="3012855b-bf2d-4e7c-804b-71a5f3d907b3" providerId="ADAL" clId="{CBE9C79D-625F-475C-8F9D-53E12CFA5CF8}" dt="2025-05-19T11:37:00.240" v="9" actId="14100"/>
          <ac:picMkLst>
            <pc:docMk/>
            <pc:sldMk cId="3895720447" sldId="453"/>
            <ac:picMk id="1026" creationId="{BFB4F7DD-EB2B-43FB-A5C2-C1B11678273F}"/>
          </ac:picMkLst>
        </pc:picChg>
      </pc:sldChg>
      <pc:sldChg chg="add setBg">
        <pc:chgData name="Dražen Pranić" userId="3012855b-bf2d-4e7c-804b-71a5f3d907b3" providerId="ADAL" clId="{CBE9C79D-625F-475C-8F9D-53E12CFA5CF8}" dt="2025-05-19T11:41:48.264" v="16"/>
        <pc:sldMkLst>
          <pc:docMk/>
          <pc:sldMk cId="0" sldId="5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87C5B-75AE-46CC-8382-96FD1EBC2A3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697B400-ABAD-4A6E-87A8-946D9E273017}">
      <dgm:prSet phldrT="[Text]"/>
      <dgm:spPr/>
      <dgm:t>
        <a:bodyPr/>
        <a:lstStyle/>
        <a:p>
          <a:r>
            <a:rPr lang="en-US" dirty="0"/>
            <a:t>IOCs</a:t>
          </a:r>
        </a:p>
      </dgm:t>
    </dgm:pt>
    <dgm:pt modelId="{BC4C925C-1565-4AEA-B377-692F49B985A3}" type="parTrans" cxnId="{5D1F92D9-4374-4A69-939C-323102806B51}">
      <dgm:prSet/>
      <dgm:spPr/>
      <dgm:t>
        <a:bodyPr/>
        <a:lstStyle/>
        <a:p>
          <a:endParaRPr lang="en-US"/>
        </a:p>
      </dgm:t>
    </dgm:pt>
    <dgm:pt modelId="{527ECB36-BA10-49D7-96A2-D11BE33EEBAE}" type="sibTrans" cxnId="{5D1F92D9-4374-4A69-939C-323102806B51}">
      <dgm:prSet/>
      <dgm:spPr/>
      <dgm:t>
        <a:bodyPr/>
        <a:lstStyle/>
        <a:p>
          <a:endParaRPr lang="en-US"/>
        </a:p>
      </dgm:t>
    </dgm:pt>
    <dgm:pt modelId="{E7BAB216-87E5-496C-A89E-3E156E2B6A93}">
      <dgm:prSet phldrT="[Text]"/>
      <dgm:spPr/>
      <dgm:t>
        <a:bodyPr/>
        <a:lstStyle/>
        <a:p>
          <a:r>
            <a:rPr lang="en-US" dirty="0"/>
            <a:t>Feeds</a:t>
          </a:r>
        </a:p>
      </dgm:t>
    </dgm:pt>
    <dgm:pt modelId="{5877BAED-941E-4EE3-9DC0-D6583E798854}" type="parTrans" cxnId="{9007AECC-DCB8-41EB-8FA1-F5BFB1FA661B}">
      <dgm:prSet/>
      <dgm:spPr/>
      <dgm:t>
        <a:bodyPr/>
        <a:lstStyle/>
        <a:p>
          <a:endParaRPr lang="en-US"/>
        </a:p>
      </dgm:t>
    </dgm:pt>
    <dgm:pt modelId="{1C994BBA-2E76-454D-9089-A473DCD71839}" type="sibTrans" cxnId="{9007AECC-DCB8-41EB-8FA1-F5BFB1FA661B}">
      <dgm:prSet/>
      <dgm:spPr/>
      <dgm:t>
        <a:bodyPr/>
        <a:lstStyle/>
        <a:p>
          <a:endParaRPr lang="en-US"/>
        </a:p>
      </dgm:t>
    </dgm:pt>
    <dgm:pt modelId="{FB2B315B-5F6C-47AF-BE4E-6F9B8E4475B7}">
      <dgm:prSet phldrT="[Text]" custT="1"/>
      <dgm:spPr/>
      <dgm:t>
        <a:bodyPr/>
        <a:lstStyle/>
        <a:p>
          <a:r>
            <a:rPr lang="en-US" sz="4400" b="1" dirty="0"/>
            <a:t>Ana</a:t>
          </a:r>
          <a:r>
            <a:rPr lang="hr-HR" sz="4400" b="1" dirty="0" err="1"/>
            <a:t>liza</a:t>
          </a:r>
          <a:endParaRPr lang="en-US" sz="4400" b="1" dirty="0"/>
        </a:p>
      </dgm:t>
    </dgm:pt>
    <dgm:pt modelId="{C242D8DA-8DFC-4091-B5B8-5D95BFDDE84F}" type="parTrans" cxnId="{1B0606FE-7534-42A6-92C0-D9B3D34AA2BC}">
      <dgm:prSet/>
      <dgm:spPr/>
      <dgm:t>
        <a:bodyPr/>
        <a:lstStyle/>
        <a:p>
          <a:endParaRPr lang="en-US"/>
        </a:p>
      </dgm:t>
    </dgm:pt>
    <dgm:pt modelId="{CBA8EE9F-09F7-47AF-81E3-2C72E4318E3C}" type="sibTrans" cxnId="{1B0606FE-7534-42A6-92C0-D9B3D34AA2BC}">
      <dgm:prSet/>
      <dgm:spPr/>
      <dgm:t>
        <a:bodyPr/>
        <a:lstStyle/>
        <a:p>
          <a:endParaRPr lang="en-US"/>
        </a:p>
      </dgm:t>
    </dgm:pt>
    <dgm:pt modelId="{D1988CC7-2688-4340-B334-3453DE0D13EB}">
      <dgm:prSet phldrT="[Text]"/>
      <dgm:spPr/>
      <dgm:t>
        <a:bodyPr/>
        <a:lstStyle/>
        <a:p>
          <a:r>
            <a:rPr lang="en-US" dirty="0"/>
            <a:t>Etc.</a:t>
          </a:r>
        </a:p>
      </dgm:t>
    </dgm:pt>
    <dgm:pt modelId="{71572948-F3D3-481C-9873-7C3B4CF05038}" type="parTrans" cxnId="{0894E3F5-5D1D-4127-958C-DA31285B9FC9}">
      <dgm:prSet/>
      <dgm:spPr/>
      <dgm:t>
        <a:bodyPr/>
        <a:lstStyle/>
        <a:p>
          <a:endParaRPr lang="en-US"/>
        </a:p>
      </dgm:t>
    </dgm:pt>
    <dgm:pt modelId="{35D65FC6-2ECD-472B-93DB-F5A85E9BAD65}" type="sibTrans" cxnId="{0894E3F5-5D1D-4127-958C-DA31285B9FC9}">
      <dgm:prSet/>
      <dgm:spPr/>
      <dgm:t>
        <a:bodyPr/>
        <a:lstStyle/>
        <a:p>
          <a:endParaRPr lang="en-US"/>
        </a:p>
      </dgm:t>
    </dgm:pt>
    <dgm:pt modelId="{CD22E1A1-A139-4876-AD7D-3064A1943D18}" type="pres">
      <dgm:prSet presAssocID="{FBA87C5B-75AE-46CC-8382-96FD1EBC2A3D}" presName="Name0" presStyleCnt="0">
        <dgm:presLayoutVars>
          <dgm:chMax val="4"/>
          <dgm:resizeHandles val="exact"/>
        </dgm:presLayoutVars>
      </dgm:prSet>
      <dgm:spPr/>
    </dgm:pt>
    <dgm:pt modelId="{EC4F7FB8-7447-4ED8-86A1-0C9DFB30C8E2}" type="pres">
      <dgm:prSet presAssocID="{FBA87C5B-75AE-46CC-8382-96FD1EBC2A3D}" presName="ellipse" presStyleLbl="trBgShp" presStyleIdx="0" presStyleCnt="1"/>
      <dgm:spPr/>
    </dgm:pt>
    <dgm:pt modelId="{A0DF29A0-51A6-4E0A-BBD3-54F8F40829B4}" type="pres">
      <dgm:prSet presAssocID="{FBA87C5B-75AE-46CC-8382-96FD1EBC2A3D}" presName="arrow1" presStyleLbl="fgShp" presStyleIdx="0" presStyleCnt="1"/>
      <dgm:spPr>
        <a:ln>
          <a:solidFill>
            <a:schemeClr val="accent1"/>
          </a:solidFill>
        </a:ln>
      </dgm:spPr>
    </dgm:pt>
    <dgm:pt modelId="{53F1130B-DFA6-46CB-9A46-BB285117445F}" type="pres">
      <dgm:prSet presAssocID="{FBA87C5B-75AE-46CC-8382-96FD1EBC2A3D}" presName="rectangle" presStyleLbl="revTx" presStyleIdx="0" presStyleCnt="1" custLinFactNeighborY="-6321">
        <dgm:presLayoutVars>
          <dgm:bulletEnabled val="1"/>
        </dgm:presLayoutVars>
      </dgm:prSet>
      <dgm:spPr/>
    </dgm:pt>
    <dgm:pt modelId="{CD9D455D-8311-4D36-BCF3-D117758C9B77}" type="pres">
      <dgm:prSet presAssocID="{E7BAB216-87E5-496C-A89E-3E156E2B6A93}" presName="item1" presStyleLbl="node1" presStyleIdx="0" presStyleCnt="3">
        <dgm:presLayoutVars>
          <dgm:bulletEnabled val="1"/>
        </dgm:presLayoutVars>
      </dgm:prSet>
      <dgm:spPr/>
    </dgm:pt>
    <dgm:pt modelId="{49AB296B-F897-4317-BB25-F86BAA10884B}" type="pres">
      <dgm:prSet presAssocID="{D1988CC7-2688-4340-B334-3453DE0D13EB}" presName="item2" presStyleLbl="node1" presStyleIdx="1" presStyleCnt="3">
        <dgm:presLayoutVars>
          <dgm:bulletEnabled val="1"/>
        </dgm:presLayoutVars>
      </dgm:prSet>
      <dgm:spPr/>
    </dgm:pt>
    <dgm:pt modelId="{C535624F-7F36-4C76-B5B5-104A23CE5FA9}" type="pres">
      <dgm:prSet presAssocID="{FB2B315B-5F6C-47AF-BE4E-6F9B8E4475B7}" presName="item3" presStyleLbl="node1" presStyleIdx="2" presStyleCnt="3">
        <dgm:presLayoutVars>
          <dgm:bulletEnabled val="1"/>
        </dgm:presLayoutVars>
      </dgm:prSet>
      <dgm:spPr/>
    </dgm:pt>
    <dgm:pt modelId="{6AAFDA76-68BF-4183-8A6C-67A51A899E97}" type="pres">
      <dgm:prSet presAssocID="{FBA87C5B-75AE-46CC-8382-96FD1EBC2A3D}" presName="funnel" presStyleLbl="trAlignAcc1" presStyleIdx="0" presStyleCnt="1" custLinFactNeighborX="0" custLinFactNeighborY="633"/>
      <dgm:spPr/>
    </dgm:pt>
  </dgm:ptLst>
  <dgm:cxnLst>
    <dgm:cxn modelId="{1FDD0F17-C86B-4B56-A0D2-807101C11A4A}" type="presOf" srcId="{E7BAB216-87E5-496C-A89E-3E156E2B6A93}" destId="{49AB296B-F897-4317-BB25-F86BAA10884B}" srcOrd="0" destOrd="0" presId="urn:microsoft.com/office/officeart/2005/8/layout/funnel1"/>
    <dgm:cxn modelId="{52B4372F-5991-4652-90D9-D8F1414895BA}" type="presOf" srcId="{D1988CC7-2688-4340-B334-3453DE0D13EB}" destId="{CD9D455D-8311-4D36-BCF3-D117758C9B77}" srcOrd="0" destOrd="0" presId="urn:microsoft.com/office/officeart/2005/8/layout/funnel1"/>
    <dgm:cxn modelId="{DF0CF457-64EC-48E5-AF72-56EF5BABFD41}" type="presOf" srcId="{3697B400-ABAD-4A6E-87A8-946D9E273017}" destId="{C535624F-7F36-4C76-B5B5-104A23CE5FA9}" srcOrd="0" destOrd="0" presId="urn:microsoft.com/office/officeart/2005/8/layout/funnel1"/>
    <dgm:cxn modelId="{28CB2C86-07B9-4F0E-B90A-07523368238D}" type="presOf" srcId="{FB2B315B-5F6C-47AF-BE4E-6F9B8E4475B7}" destId="{53F1130B-DFA6-46CB-9A46-BB285117445F}" srcOrd="0" destOrd="0" presId="urn:microsoft.com/office/officeart/2005/8/layout/funnel1"/>
    <dgm:cxn modelId="{5008598B-D951-4D46-A8C5-A9D98B22179E}" type="presOf" srcId="{FBA87C5B-75AE-46CC-8382-96FD1EBC2A3D}" destId="{CD22E1A1-A139-4876-AD7D-3064A1943D18}" srcOrd="0" destOrd="0" presId="urn:microsoft.com/office/officeart/2005/8/layout/funnel1"/>
    <dgm:cxn modelId="{9007AECC-DCB8-41EB-8FA1-F5BFB1FA661B}" srcId="{FBA87C5B-75AE-46CC-8382-96FD1EBC2A3D}" destId="{E7BAB216-87E5-496C-A89E-3E156E2B6A93}" srcOrd="1" destOrd="0" parTransId="{5877BAED-941E-4EE3-9DC0-D6583E798854}" sibTransId="{1C994BBA-2E76-454D-9089-A473DCD71839}"/>
    <dgm:cxn modelId="{5D1F92D9-4374-4A69-939C-323102806B51}" srcId="{FBA87C5B-75AE-46CC-8382-96FD1EBC2A3D}" destId="{3697B400-ABAD-4A6E-87A8-946D9E273017}" srcOrd="0" destOrd="0" parTransId="{BC4C925C-1565-4AEA-B377-692F49B985A3}" sibTransId="{527ECB36-BA10-49D7-96A2-D11BE33EEBAE}"/>
    <dgm:cxn modelId="{0894E3F5-5D1D-4127-958C-DA31285B9FC9}" srcId="{FBA87C5B-75AE-46CC-8382-96FD1EBC2A3D}" destId="{D1988CC7-2688-4340-B334-3453DE0D13EB}" srcOrd="2" destOrd="0" parTransId="{71572948-F3D3-481C-9873-7C3B4CF05038}" sibTransId="{35D65FC6-2ECD-472B-93DB-F5A85E9BAD65}"/>
    <dgm:cxn modelId="{1B0606FE-7534-42A6-92C0-D9B3D34AA2BC}" srcId="{FBA87C5B-75AE-46CC-8382-96FD1EBC2A3D}" destId="{FB2B315B-5F6C-47AF-BE4E-6F9B8E4475B7}" srcOrd="3" destOrd="0" parTransId="{C242D8DA-8DFC-4091-B5B8-5D95BFDDE84F}" sibTransId="{CBA8EE9F-09F7-47AF-81E3-2C72E4318E3C}"/>
    <dgm:cxn modelId="{919EF018-2869-471E-88DE-D797556F32AC}" type="presParOf" srcId="{CD22E1A1-A139-4876-AD7D-3064A1943D18}" destId="{EC4F7FB8-7447-4ED8-86A1-0C9DFB30C8E2}" srcOrd="0" destOrd="0" presId="urn:microsoft.com/office/officeart/2005/8/layout/funnel1"/>
    <dgm:cxn modelId="{40C0FF34-1D03-4952-9751-820B23D0D0DD}" type="presParOf" srcId="{CD22E1A1-A139-4876-AD7D-3064A1943D18}" destId="{A0DF29A0-51A6-4E0A-BBD3-54F8F40829B4}" srcOrd="1" destOrd="0" presId="urn:microsoft.com/office/officeart/2005/8/layout/funnel1"/>
    <dgm:cxn modelId="{7D1CAAB6-248F-4E9D-98E0-7328666B06A0}" type="presParOf" srcId="{CD22E1A1-A139-4876-AD7D-3064A1943D18}" destId="{53F1130B-DFA6-46CB-9A46-BB285117445F}" srcOrd="2" destOrd="0" presId="urn:microsoft.com/office/officeart/2005/8/layout/funnel1"/>
    <dgm:cxn modelId="{39C85860-C83A-452B-B5EF-304AEE08BD75}" type="presParOf" srcId="{CD22E1A1-A139-4876-AD7D-3064A1943D18}" destId="{CD9D455D-8311-4D36-BCF3-D117758C9B77}" srcOrd="3" destOrd="0" presId="urn:microsoft.com/office/officeart/2005/8/layout/funnel1"/>
    <dgm:cxn modelId="{76FE3F60-CD9E-4546-B484-5E776C832413}" type="presParOf" srcId="{CD22E1A1-A139-4876-AD7D-3064A1943D18}" destId="{49AB296B-F897-4317-BB25-F86BAA10884B}" srcOrd="4" destOrd="0" presId="urn:microsoft.com/office/officeart/2005/8/layout/funnel1"/>
    <dgm:cxn modelId="{40A07BC5-0544-4019-AB3F-41B326827503}" type="presParOf" srcId="{CD22E1A1-A139-4876-AD7D-3064A1943D18}" destId="{C535624F-7F36-4C76-B5B5-104A23CE5FA9}" srcOrd="5" destOrd="0" presId="urn:microsoft.com/office/officeart/2005/8/layout/funnel1"/>
    <dgm:cxn modelId="{3C9EC0FD-C51A-439F-9831-DD2522ED8E95}" type="presParOf" srcId="{CD22E1A1-A139-4876-AD7D-3064A1943D18}" destId="{6AAFDA76-68BF-4183-8A6C-67A51A899E9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F7FB8-7447-4ED8-86A1-0C9DFB30C8E2}">
      <dsp:nvSpPr>
        <dsp:cNvPr id="0" name=""/>
        <dsp:cNvSpPr/>
      </dsp:nvSpPr>
      <dsp:spPr>
        <a:xfrm>
          <a:off x="834752" y="220434"/>
          <a:ext cx="3050513" cy="105940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F29A0-51A6-4E0A-BBD3-54F8F40829B4}">
      <dsp:nvSpPr>
        <dsp:cNvPr id="0" name=""/>
        <dsp:cNvSpPr/>
      </dsp:nvSpPr>
      <dsp:spPr>
        <a:xfrm>
          <a:off x="2069146" y="2814553"/>
          <a:ext cx="591184" cy="378358"/>
        </a:xfrm>
        <a:prstGeom prst="downArrow">
          <a:avLst/>
        </a:prstGeom>
        <a:solidFill>
          <a:schemeClr val="accent1">
            <a:tint val="6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53F1130B-DFA6-46CB-9A46-BB285117445F}">
      <dsp:nvSpPr>
        <dsp:cNvPr id="0" name=""/>
        <dsp:cNvSpPr/>
      </dsp:nvSpPr>
      <dsp:spPr>
        <a:xfrm>
          <a:off x="945895" y="3072397"/>
          <a:ext cx="2837686" cy="70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b="1" kern="1200" dirty="0"/>
            <a:t>Ana</a:t>
          </a:r>
          <a:r>
            <a:rPr lang="hr-HR" sz="4400" b="1" kern="1200" dirty="0" err="1"/>
            <a:t>liza</a:t>
          </a:r>
          <a:endParaRPr lang="en-US" sz="4400" b="1" kern="1200" dirty="0"/>
        </a:p>
      </dsp:txBody>
      <dsp:txXfrm>
        <a:off x="945895" y="3072397"/>
        <a:ext cx="2837686" cy="709421"/>
      </dsp:txXfrm>
    </dsp:sp>
    <dsp:sp modelId="{CD9D455D-8311-4D36-BCF3-D117758C9B77}">
      <dsp:nvSpPr>
        <dsp:cNvPr id="0" name=""/>
        <dsp:cNvSpPr/>
      </dsp:nvSpPr>
      <dsp:spPr>
        <a:xfrm>
          <a:off x="1943815" y="1361657"/>
          <a:ext cx="1064132" cy="1064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Etc.</a:t>
          </a:r>
        </a:p>
      </dsp:txBody>
      <dsp:txXfrm>
        <a:off x="2099654" y="1517496"/>
        <a:ext cx="752454" cy="752454"/>
      </dsp:txXfrm>
    </dsp:sp>
    <dsp:sp modelId="{49AB296B-F897-4317-BB25-F86BAA10884B}">
      <dsp:nvSpPr>
        <dsp:cNvPr id="0" name=""/>
        <dsp:cNvSpPr/>
      </dsp:nvSpPr>
      <dsp:spPr>
        <a:xfrm>
          <a:off x="1182369" y="563321"/>
          <a:ext cx="1064132" cy="1064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Feeds</a:t>
          </a:r>
        </a:p>
      </dsp:txBody>
      <dsp:txXfrm>
        <a:off x="1338208" y="719160"/>
        <a:ext cx="752454" cy="752454"/>
      </dsp:txXfrm>
    </dsp:sp>
    <dsp:sp modelId="{C535624F-7F36-4C76-B5B5-104A23CE5FA9}">
      <dsp:nvSpPr>
        <dsp:cNvPr id="0" name=""/>
        <dsp:cNvSpPr/>
      </dsp:nvSpPr>
      <dsp:spPr>
        <a:xfrm>
          <a:off x="2270149" y="306038"/>
          <a:ext cx="1064132" cy="1064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IOCs</a:t>
          </a:r>
        </a:p>
      </dsp:txBody>
      <dsp:txXfrm>
        <a:off x="2425988" y="461877"/>
        <a:ext cx="752454" cy="752454"/>
      </dsp:txXfrm>
    </dsp:sp>
    <dsp:sp modelId="{6AAFDA76-68BF-4183-8A6C-67A51A899E97}">
      <dsp:nvSpPr>
        <dsp:cNvPr id="0" name=""/>
        <dsp:cNvSpPr/>
      </dsp:nvSpPr>
      <dsp:spPr>
        <a:xfrm>
          <a:off x="709421" y="107139"/>
          <a:ext cx="3310634" cy="264850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hr-H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D1873CD6-A462-43CD-9BB0-8FB713B19B3D}" type="datetimeFigureOut">
              <a:rPr lang="sr-Latn-CS"/>
              <a:pPr>
                <a:defRPr/>
              </a:pPr>
              <a:t>18.5.2025.</a:t>
            </a:fld>
            <a:endParaRPr lang="hr-H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DEC8C59-D32A-459A-9078-142A43D95E96}" type="slidenum">
              <a:rPr lang="hr-HR" altLang="sr-Latn-RS"/>
              <a:pPr>
                <a:defRPr/>
              </a:pPr>
              <a:t>‹#›</a:t>
            </a:fld>
            <a:endParaRPr lang="hr-HR" altLang="sr-Latn-RS"/>
          </a:p>
        </p:txBody>
      </p:sp>
    </p:spTree>
    <p:extLst>
      <p:ext uri="{BB962C8B-B14F-4D97-AF65-F5344CB8AC3E}">
        <p14:creationId xmlns:p14="http://schemas.microsoft.com/office/powerpoint/2010/main" val="3360342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extLst/>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extLst/>
          </a:lstStyle>
          <a:p>
            <a:pPr>
              <a:defRPr/>
            </a:pPr>
            <a:fld id="{FFC902DC-514C-4EDA-8878-28F998C8BE18}" type="datetimeFigureOut">
              <a:rPr lang="en-US"/>
              <a:pPr>
                <a:defRPr/>
              </a:pPr>
              <a:t>5/18/2025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68E3678B-A7F4-4A8C-9538-CA39DFC1414A}" type="slidenum">
              <a:rPr lang="en-US" altLang="sr-Latn-RS"/>
              <a:pPr>
                <a:defRPr/>
              </a:pPr>
              <a:t>‹#›</a:t>
            </a:fld>
            <a:endParaRPr lang="en-US" altLang="sr-Latn-RS"/>
          </a:p>
        </p:txBody>
      </p:sp>
    </p:spTree>
    <p:extLst>
      <p:ext uri="{BB962C8B-B14F-4D97-AF65-F5344CB8AC3E}">
        <p14:creationId xmlns:p14="http://schemas.microsoft.com/office/powerpoint/2010/main" val="22150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68E3678B-A7F4-4A8C-9538-CA39DFC1414A}" type="slidenum">
              <a:rPr lang="en-US" altLang="sr-Latn-RS" smtClean="0"/>
              <a:pPr>
                <a:defRPr/>
              </a:pPr>
              <a:t>2</a:t>
            </a:fld>
            <a:endParaRPr lang="en-US" altLang="sr-Latn-RS"/>
          </a:p>
        </p:txBody>
      </p:sp>
    </p:spTree>
    <p:extLst>
      <p:ext uri="{BB962C8B-B14F-4D97-AF65-F5344CB8AC3E}">
        <p14:creationId xmlns:p14="http://schemas.microsoft.com/office/powerpoint/2010/main" val="56447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1834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4179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43040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88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66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419319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020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1828640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3841094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56212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345616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58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E96473-5C4B-4209-85B4-A13FC1F1B353}" type="datetimeFigureOut">
              <a:rPr lang="en-US"/>
              <a:pPr>
                <a:defRPr/>
              </a:pPr>
              <a:t>5/18/2025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49210-58B7-425B-AB12-81FD35DDC21C}" type="slidenum">
              <a:rPr lang="en-US"/>
              <a:pPr>
                <a:defRPr/>
              </a:pPr>
              <a:t>‹#›</a:t>
            </a:fld>
            <a:endParaRPr lang="en-US"/>
          </a:p>
        </p:txBody>
      </p:sp>
    </p:spTree>
    <p:extLst>
      <p:ext uri="{BB962C8B-B14F-4D97-AF65-F5344CB8AC3E}">
        <p14:creationId xmlns:p14="http://schemas.microsoft.com/office/powerpoint/2010/main" val="3475730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5A063C-C800-4C2B-B893-FA2A410F827F}" type="datetimeFigureOut">
              <a:rPr lang="en-US"/>
              <a:pPr>
                <a:defRPr/>
              </a:pPr>
              <a:t>5/18/2025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A7ED31-8893-4023-BC3E-8A223361DBBF}" type="slidenum">
              <a:rPr lang="en-US"/>
              <a:pPr>
                <a:defRPr/>
              </a:pPr>
              <a:t>‹#›</a:t>
            </a:fld>
            <a:endParaRPr lang="en-US"/>
          </a:p>
        </p:txBody>
      </p:sp>
    </p:spTree>
    <p:extLst>
      <p:ext uri="{BB962C8B-B14F-4D97-AF65-F5344CB8AC3E}">
        <p14:creationId xmlns:p14="http://schemas.microsoft.com/office/powerpoint/2010/main" val="423611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9779D3-5130-420D-BDD2-B828E13ACD1F}" type="datetimeFigureOut">
              <a:rPr lang="en-US"/>
              <a:pPr>
                <a:defRPr/>
              </a:pPr>
              <a:t>5/18/2025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DFB2B-186F-4A05-9D84-90D2825B2F39}" type="slidenum">
              <a:rPr lang="en-US"/>
              <a:pPr>
                <a:defRPr/>
              </a:pPr>
              <a:t>‹#›</a:t>
            </a:fld>
            <a:endParaRPr lang="en-US"/>
          </a:p>
        </p:txBody>
      </p:sp>
    </p:spTree>
    <p:extLst>
      <p:ext uri="{BB962C8B-B14F-4D97-AF65-F5344CB8AC3E}">
        <p14:creationId xmlns:p14="http://schemas.microsoft.com/office/powerpoint/2010/main" val="486425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83A6EE-FB8D-43CA-B781-B1798D529B9A}" type="datetimeFigureOut">
              <a:rPr lang="en-US"/>
              <a:pPr>
                <a:defRPr/>
              </a:pPr>
              <a:t>5/18/2025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573046-6BE2-49E8-AB17-69747D7529B0}" type="slidenum">
              <a:rPr lang="en-US"/>
              <a:pPr>
                <a:defRPr/>
              </a:pPr>
              <a:t>‹#›</a:t>
            </a:fld>
            <a:endParaRPr lang="en-US"/>
          </a:p>
        </p:txBody>
      </p:sp>
    </p:spTree>
    <p:extLst>
      <p:ext uri="{BB962C8B-B14F-4D97-AF65-F5344CB8AC3E}">
        <p14:creationId xmlns:p14="http://schemas.microsoft.com/office/powerpoint/2010/main" val="815027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965512A-E13C-40ED-9C77-CE57CAB43234}" type="datetimeFigureOut">
              <a:rPr lang="en-US"/>
              <a:pPr>
                <a:defRPr/>
              </a:pPr>
              <a:t>5/18/2025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640FFC-D2DF-4697-A274-43A10C593A17}" type="slidenum">
              <a:rPr lang="en-US"/>
              <a:pPr>
                <a:defRPr/>
              </a:pPr>
              <a:t>‹#›</a:t>
            </a:fld>
            <a:endParaRPr lang="en-US"/>
          </a:p>
        </p:txBody>
      </p:sp>
    </p:spTree>
    <p:extLst>
      <p:ext uri="{BB962C8B-B14F-4D97-AF65-F5344CB8AC3E}">
        <p14:creationId xmlns:p14="http://schemas.microsoft.com/office/powerpoint/2010/main" val="1282786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A16DB2-E431-45C1-BB4F-FE4F4C9F39FC}" type="datetimeFigureOut">
              <a:rPr lang="en-US"/>
              <a:pPr>
                <a:defRPr/>
              </a:pPr>
              <a:t>5/18/2025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4E6284-367C-4EFA-BA51-60CDDF3CCDE4}" type="slidenum">
              <a:rPr lang="en-US"/>
              <a:pPr>
                <a:defRPr/>
              </a:pPr>
              <a:t>‹#›</a:t>
            </a:fld>
            <a:endParaRPr lang="en-US"/>
          </a:p>
        </p:txBody>
      </p:sp>
    </p:spTree>
    <p:extLst>
      <p:ext uri="{BB962C8B-B14F-4D97-AF65-F5344CB8AC3E}">
        <p14:creationId xmlns:p14="http://schemas.microsoft.com/office/powerpoint/2010/main" val="372361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59834E-179F-45A9-ABC2-29DAE2BD56CE}" type="datetimeFigureOut">
              <a:rPr lang="en-US"/>
              <a:pPr>
                <a:defRPr/>
              </a:pPr>
              <a:t>5/18/2025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916A0F-72D3-4008-AD0B-752C53D9E3B3}" type="slidenum">
              <a:rPr lang="en-US"/>
              <a:pPr>
                <a:defRPr/>
              </a:pPr>
              <a:t>‹#›</a:t>
            </a:fld>
            <a:endParaRPr lang="en-US"/>
          </a:p>
        </p:txBody>
      </p:sp>
    </p:spTree>
    <p:extLst>
      <p:ext uri="{BB962C8B-B14F-4D97-AF65-F5344CB8AC3E}">
        <p14:creationId xmlns:p14="http://schemas.microsoft.com/office/powerpoint/2010/main" val="2604504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A2EBDC-8CB7-484A-9D04-C4A96695F8DD}" type="datetimeFigureOut">
              <a:rPr lang="en-US"/>
              <a:pPr>
                <a:defRPr/>
              </a:pPr>
              <a:t>5/18/2025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59E56-0BCB-4390-B05A-F0B58463EA5A}" type="slidenum">
              <a:rPr lang="en-US"/>
              <a:pPr>
                <a:defRPr/>
              </a:pPr>
              <a:t>‹#›</a:t>
            </a:fld>
            <a:endParaRPr lang="en-US"/>
          </a:p>
        </p:txBody>
      </p:sp>
    </p:spTree>
    <p:extLst>
      <p:ext uri="{BB962C8B-B14F-4D97-AF65-F5344CB8AC3E}">
        <p14:creationId xmlns:p14="http://schemas.microsoft.com/office/powerpoint/2010/main" val="476607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F9CC21-BEE2-4F7F-A4C2-E20D79EA5ECB}" type="datetimeFigureOut">
              <a:rPr lang="en-US"/>
              <a:pPr>
                <a:defRPr/>
              </a:pPr>
              <a:t>5/18/2025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0E7044-0C52-43A0-976D-6C3883D56A2F}" type="slidenum">
              <a:rPr lang="en-US"/>
              <a:pPr>
                <a:defRPr/>
              </a:pPr>
              <a:t>‹#›</a:t>
            </a:fld>
            <a:endParaRPr lang="en-US"/>
          </a:p>
        </p:txBody>
      </p:sp>
    </p:spTree>
    <p:extLst>
      <p:ext uri="{BB962C8B-B14F-4D97-AF65-F5344CB8AC3E}">
        <p14:creationId xmlns:p14="http://schemas.microsoft.com/office/powerpoint/2010/main" val="1498159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2C3432-F0D0-4B37-9E98-33B0ABDE1B61}" type="datetimeFigureOut">
              <a:rPr lang="en-US"/>
              <a:pPr>
                <a:defRPr/>
              </a:pPr>
              <a:t>5/18/2025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60480F-7E7B-4777-BC3C-8BE009324353}" type="slidenum">
              <a:rPr lang="en-US"/>
              <a:pPr>
                <a:defRPr/>
              </a:pPr>
              <a:t>‹#›</a:t>
            </a:fld>
            <a:endParaRPr lang="en-US"/>
          </a:p>
        </p:txBody>
      </p:sp>
    </p:spTree>
    <p:extLst>
      <p:ext uri="{BB962C8B-B14F-4D97-AF65-F5344CB8AC3E}">
        <p14:creationId xmlns:p14="http://schemas.microsoft.com/office/powerpoint/2010/main" val="14019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331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ADE303-898F-4AAD-A9BB-C21F3A162602}" type="datetimeFigureOut">
              <a:rPr lang="en-US"/>
              <a:pPr>
                <a:defRPr/>
              </a:pPr>
              <a:t>5/18/2025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2B93A-774A-4148-80B8-24D2030D108D}" type="slidenum">
              <a:rPr lang="en-US"/>
              <a:pPr>
                <a:defRPr/>
              </a:pPr>
              <a:t>‹#›</a:t>
            </a:fld>
            <a:endParaRPr lang="en-US"/>
          </a:p>
        </p:txBody>
      </p:sp>
    </p:spTree>
    <p:extLst>
      <p:ext uri="{BB962C8B-B14F-4D97-AF65-F5344CB8AC3E}">
        <p14:creationId xmlns:p14="http://schemas.microsoft.com/office/powerpoint/2010/main" val="53470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68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25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874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5/18/2025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17736"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3218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5/18/2025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7191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92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3886070234"/>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1" r:id="rId15"/>
    <p:sldLayoutId id="2147484652"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D9D84AA-0EDE-41CF-A219-198444E56667}" type="datetimeFigureOut">
              <a:rPr lang="en-US"/>
              <a:pPr>
                <a:defRPr/>
              </a:pPr>
              <a:t>5/18/2025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7E21DB4-EC5C-4872-8E45-1F0190AFCB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 id="2147484604"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hyperlink" Target="https://github.com/salesforce/ja3" TargetMode="Externa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wired.com/story/eleven11bot-botnet-record-size-ddos-attacks/"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6BED-1292-4019-98BB-823DA8C45027}"/>
              </a:ext>
            </a:extLst>
          </p:cNvPr>
          <p:cNvSpPr>
            <a:spLocks noGrp="1"/>
          </p:cNvSpPr>
          <p:nvPr>
            <p:ph type="title"/>
          </p:nvPr>
        </p:nvSpPr>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Evolucija vatrozida</a:t>
            </a:r>
          </a:p>
        </p:txBody>
      </p:sp>
      <p:pic>
        <p:nvPicPr>
          <p:cNvPr id="1026" name="Picture 2" descr="https://forum.huawei.com/enterprise/en/data/attachment/forum/dm/ecommunity/uploads/2015/0312/15/550139bb78de1.png">
            <a:extLst>
              <a:ext uri="{FF2B5EF4-FFF2-40B4-BE49-F238E27FC236}">
                <a16:creationId xmlns:a16="http://schemas.microsoft.com/office/drawing/2014/main" id="{0B665C9F-AFAA-450C-B9DA-E7ED0BFA31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5536" y="980728"/>
            <a:ext cx="8571833"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5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a:bodyPr>
          <a:lstStyle/>
          <a:p>
            <a:pPr eaLnBrk="1" fontAlgn="auto" hangingPunct="1">
              <a:spcAft>
                <a:spcPts val="0"/>
              </a:spcAft>
              <a:defRPr/>
            </a:pPr>
            <a:r>
              <a:rPr lang="hr-HR" altLang="sr-Latn-RS" dirty="0"/>
              <a:t>Paketni filtri (engl. </a:t>
            </a:r>
            <a:r>
              <a:rPr lang="hr-HR" altLang="sr-Latn-RS" dirty="0" err="1"/>
              <a:t>packet</a:t>
            </a:r>
            <a:r>
              <a:rPr lang="hr-HR" altLang="sr-Latn-RS" dirty="0"/>
              <a:t> filter)</a:t>
            </a:r>
            <a:endParaRPr lang="en-US" altLang="sr-Latn-RS" dirty="0"/>
          </a:p>
        </p:txBody>
      </p:sp>
      <p:sp>
        <p:nvSpPr>
          <p:cNvPr id="21507" name="Content Placeholder 2"/>
          <p:cNvSpPr>
            <a:spLocks noGrp="1"/>
          </p:cNvSpPr>
          <p:nvPr>
            <p:ph idx="1"/>
          </p:nvPr>
        </p:nvSpPr>
        <p:spPr/>
        <p:txBody>
          <a:bodyPr rtlCol="0">
            <a:normAutofit/>
          </a:bodyPr>
          <a:lstStyle/>
          <a:p>
            <a:pPr>
              <a:defRPr/>
            </a:pPr>
            <a:r>
              <a:rPr lang="hr-HR" altLang="sr-Latn-RS" dirty="0"/>
              <a:t>Prva generacija </a:t>
            </a:r>
            <a:r>
              <a:rPr lang="hr-HR" altLang="sr-Latn-RS" dirty="0" err="1"/>
              <a:t>vatrozida</a:t>
            </a:r>
            <a:endParaRPr lang="hr-HR" altLang="sr-Latn-RS" dirty="0"/>
          </a:p>
          <a:p>
            <a:pPr>
              <a:defRPr/>
            </a:pPr>
            <a:r>
              <a:rPr lang="hr-HR" altLang="sr-Latn-RS" dirty="0"/>
              <a:t>Jednostavan uređaj koji primjenjuje određena pravila na mrežni promet</a:t>
            </a:r>
          </a:p>
          <a:p>
            <a:pPr>
              <a:defRPr/>
            </a:pPr>
            <a:r>
              <a:rPr lang="hr-HR" altLang="sr-Latn-RS" dirty="0"/>
              <a:t>Sastavni dio usmjerivača</a:t>
            </a:r>
          </a:p>
          <a:p>
            <a:pPr>
              <a:defRPr/>
            </a:pPr>
            <a:r>
              <a:rPr lang="hr-HR" altLang="sr-Latn-RS" dirty="0"/>
              <a:t>Sigurnosna politika se određuje prema sljedećim parametrima:</a:t>
            </a:r>
          </a:p>
          <a:p>
            <a:pPr lvl="1">
              <a:defRPr/>
            </a:pPr>
            <a:r>
              <a:rPr lang="hr-HR" altLang="sr-Latn-RS" dirty="0"/>
              <a:t>Izvorišna IP adresa</a:t>
            </a:r>
          </a:p>
          <a:p>
            <a:pPr lvl="1">
              <a:defRPr/>
            </a:pPr>
            <a:r>
              <a:rPr lang="hr-HR" altLang="sr-Latn-RS" dirty="0"/>
              <a:t>Ciljna IP adresa</a:t>
            </a:r>
          </a:p>
          <a:p>
            <a:pPr lvl="1">
              <a:defRPr/>
            </a:pPr>
            <a:r>
              <a:rPr lang="hr-HR" altLang="sr-Latn-RS" dirty="0"/>
              <a:t>Vrsta mrežnog prometa</a:t>
            </a:r>
          </a:p>
          <a:p>
            <a:pPr lvl="1">
              <a:defRPr/>
            </a:pPr>
            <a:r>
              <a:rPr lang="hr-HR" altLang="sr-Latn-RS" dirty="0"/>
              <a:t>Izvorišni i ciljni mrežni </a:t>
            </a:r>
            <a:r>
              <a:rPr lang="hr-HR" altLang="sr-Latn-RS" dirty="0" err="1"/>
              <a:t>port</a:t>
            </a:r>
            <a:endParaRPr lang="hr-HR" altLang="sr-Latn-R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r>
              <a:rPr lang="hr-HR" altLang="sr-Latn-RS" dirty="0"/>
              <a:t>Obično se postavljaju na granične točke računalnih mreža</a:t>
            </a:r>
          </a:p>
          <a:p>
            <a:r>
              <a:rPr lang="hr-HR" altLang="sr-Latn-RS" dirty="0"/>
              <a:t>Uspostavljaju osnovnu razinu informacijske sigurnosti</a:t>
            </a:r>
          </a:p>
          <a:p>
            <a:pPr lvl="1"/>
            <a:r>
              <a:rPr lang="hr-HR" altLang="sr-Latn-RS" dirty="0"/>
              <a:t>Cilj je odbaciti “smeće”</a:t>
            </a:r>
          </a:p>
          <a:p>
            <a:r>
              <a:rPr lang="hr-HR" altLang="sr-Latn-RS" dirty="0"/>
              <a:t>Glavna prednost fleksibilnost i brzina</a:t>
            </a:r>
          </a:p>
          <a:p>
            <a:r>
              <a:rPr lang="hr-HR" altLang="sr-Latn-RS" dirty="0"/>
              <a:t>Imaju neke velike nedostatke</a:t>
            </a:r>
          </a:p>
          <a:p>
            <a:pPr lvl="1"/>
            <a:r>
              <a:rPr lang="hr-HR" altLang="sr-Latn-RS" dirty="0"/>
              <a:t>Ne provjeravaju više ISO/OSI razine</a:t>
            </a:r>
          </a:p>
          <a:p>
            <a:pPr lvl="1"/>
            <a:r>
              <a:rPr lang="hr-HR" altLang="sr-Latn-RS" dirty="0"/>
              <a:t>Ne analiziraju mrežni promet pa nisu u stanju pratiti detaljno stanje komunikacijskih veza</a:t>
            </a:r>
          </a:p>
        </p:txBody>
      </p:sp>
      <p:sp>
        <p:nvSpPr>
          <p:cNvPr id="4" name="Title 1">
            <a:extLst>
              <a:ext uri="{FF2B5EF4-FFF2-40B4-BE49-F238E27FC236}">
                <a16:creationId xmlns:a16="http://schemas.microsoft.com/office/drawing/2014/main" id="{A391B1D4-C8FA-4F96-8B30-20D4CFA15880}"/>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a:lstStyle>
          <a:p>
            <a:pPr fontAlgn="auto">
              <a:spcAft>
                <a:spcPts val="0"/>
              </a:spcAft>
              <a:defRPr/>
            </a:pPr>
            <a:r>
              <a:rPr lang="hr-HR" altLang="sr-Latn-RS" dirty="0"/>
              <a:t>Paketni filtri (engl. </a:t>
            </a:r>
            <a:r>
              <a:rPr lang="hr-HR" altLang="sr-Latn-RS" dirty="0" err="1"/>
              <a:t>packet</a:t>
            </a:r>
            <a:r>
              <a:rPr lang="hr-HR" altLang="sr-Latn-RS" dirty="0"/>
              <a:t> filter)</a:t>
            </a:r>
            <a:endParaRPr lang="en-US" altLang="sr-Latn-R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rtlCol="0">
            <a:normAutofit/>
          </a:bodyPr>
          <a:lstStyle/>
          <a:p>
            <a:pPr eaLnBrk="1" fontAlgn="auto" hangingPunct="1">
              <a:spcAft>
                <a:spcPts val="0"/>
              </a:spcAft>
              <a:defRPr/>
            </a:pPr>
            <a:r>
              <a:rPr lang="hr-HR" altLang="sr-Latn-RS"/>
              <a:t>Primjer sigurnosne politike paketnog filtra</a:t>
            </a:r>
            <a:endParaRPr lang="en-US" altLang="sr-Latn-RS"/>
          </a:p>
        </p:txBody>
      </p:sp>
      <p:sp>
        <p:nvSpPr>
          <p:cNvPr id="2" name="Content Placeholder 1">
            <a:extLst>
              <a:ext uri="{FF2B5EF4-FFF2-40B4-BE49-F238E27FC236}">
                <a16:creationId xmlns:a16="http://schemas.microsoft.com/office/drawing/2014/main" id="{6743E7D5-6F4B-6A40-8B62-61D9EBCB9884}"/>
              </a:ext>
            </a:extLst>
          </p:cNvPr>
          <p:cNvSpPr>
            <a:spLocks noGrp="1"/>
          </p:cNvSpPr>
          <p:nvPr>
            <p:ph idx="1"/>
          </p:nvPr>
        </p:nvSpPr>
        <p:spPr/>
        <p:txBody>
          <a:bodyPr/>
          <a:lstStyle/>
          <a:p>
            <a:endParaRPr lang="hr-H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85938"/>
            <a:ext cx="80010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rtlCol="0">
            <a:normAutofit/>
          </a:bodyPr>
          <a:lstStyle/>
          <a:p>
            <a:pPr eaLnBrk="1" fontAlgn="auto" hangingPunct="1">
              <a:spcAft>
                <a:spcPts val="0"/>
              </a:spcAft>
              <a:defRPr/>
            </a:pPr>
            <a:r>
              <a:rPr lang="hr-HR" altLang="sr-Latn-RS" i="1" dirty="0"/>
              <a:t>Proxy/</a:t>
            </a:r>
            <a:r>
              <a:rPr lang="hr-HR" altLang="sr-Latn-RS" i="1" dirty="0" err="1"/>
              <a:t>circuit</a:t>
            </a:r>
            <a:r>
              <a:rPr lang="hr-HR" altLang="sr-Latn-RS" dirty="0"/>
              <a:t> </a:t>
            </a:r>
            <a:r>
              <a:rPr lang="hr-HR" altLang="sr-Latn-RS" dirty="0" err="1"/>
              <a:t>vatrozidi</a:t>
            </a:r>
            <a:endParaRPr lang="en-US" altLang="sr-Latn-RS" dirty="0"/>
          </a:p>
        </p:txBody>
      </p:sp>
      <p:sp>
        <p:nvSpPr>
          <p:cNvPr id="25603" name="Content Placeholder 2"/>
          <p:cNvSpPr>
            <a:spLocks noGrp="1"/>
          </p:cNvSpPr>
          <p:nvPr>
            <p:ph idx="1"/>
          </p:nvPr>
        </p:nvSpPr>
        <p:spPr/>
        <p:txBody>
          <a:bodyPr rtlCol="0">
            <a:normAutofit/>
          </a:bodyPr>
          <a:lstStyle/>
          <a:p>
            <a:pPr eaLnBrk="1" fontAlgn="auto" hangingPunct="1">
              <a:spcAft>
                <a:spcPts val="0"/>
              </a:spcAft>
              <a:defRPr/>
            </a:pPr>
            <a:r>
              <a:rPr lang="hr-HR" altLang="sr-Latn-RS" dirty="0"/>
              <a:t>Klijentsko računalo zapravo uspostavlja vezu s </a:t>
            </a:r>
            <a:r>
              <a:rPr lang="hr-HR" altLang="sr-Latn-RS" dirty="0" err="1"/>
              <a:t>vatrozidom</a:t>
            </a:r>
            <a:endParaRPr lang="hr-HR" altLang="sr-Latn-RS" dirty="0"/>
          </a:p>
          <a:p>
            <a:pPr lvl="1" eaLnBrk="1" fontAlgn="auto" hangingPunct="1">
              <a:spcAft>
                <a:spcPts val="0"/>
              </a:spcAft>
              <a:defRPr/>
            </a:pPr>
            <a:r>
              <a:rPr lang="hr-HR" altLang="sr-Latn-RS" dirty="0"/>
              <a:t>Može biti vidljivo ali i transparentno</a:t>
            </a:r>
          </a:p>
          <a:p>
            <a:pPr eaLnBrk="1" fontAlgn="auto" hangingPunct="1">
              <a:spcAft>
                <a:spcPts val="0"/>
              </a:spcAft>
              <a:defRPr/>
            </a:pPr>
            <a:r>
              <a:rPr lang="hr-HR" altLang="sr-Latn-RS" dirty="0" err="1"/>
              <a:t>Vatrozid</a:t>
            </a:r>
            <a:r>
              <a:rPr lang="hr-HR" altLang="sr-Latn-RS" dirty="0"/>
              <a:t> uspostavlja vezu s ciljnim računalom</a:t>
            </a:r>
          </a:p>
          <a:p>
            <a:pPr lvl="1" eaLnBrk="1" fontAlgn="auto" hangingPunct="1">
              <a:spcAft>
                <a:spcPts val="0"/>
              </a:spcAft>
              <a:defRPr/>
            </a:pPr>
            <a:r>
              <a:rPr lang="hr-HR" altLang="sr-Latn-RS" dirty="0"/>
              <a:t>Nadgleda promet i u slučaju enkripcije</a:t>
            </a:r>
          </a:p>
          <a:p>
            <a:pPr lvl="1" eaLnBrk="1" fontAlgn="auto" hangingPunct="1">
              <a:spcAft>
                <a:spcPts val="0"/>
              </a:spcAft>
              <a:defRPr/>
            </a:pPr>
            <a:r>
              <a:rPr lang="hr-HR" altLang="sr-Latn-RS" dirty="0"/>
              <a:t>Može prekinuti vezu prema obje strane</a:t>
            </a:r>
          </a:p>
          <a:p>
            <a:pPr eaLnBrk="1" fontAlgn="auto" hangingPunct="1">
              <a:spcAft>
                <a:spcPts val="0"/>
              </a:spcAft>
              <a:defRPr/>
            </a:pPr>
            <a:r>
              <a:rPr lang="hr-HR" altLang="sr-Latn-RS" dirty="0"/>
              <a:t>Striktno nadgledaju mrežni promet i sukladnost standardima</a:t>
            </a:r>
          </a:p>
          <a:p>
            <a:pPr eaLnBrk="1" fontAlgn="auto" hangingPunct="1">
              <a:spcAft>
                <a:spcPts val="0"/>
              </a:spcAft>
              <a:defRPr/>
            </a:pPr>
            <a:r>
              <a:rPr lang="hr-HR" altLang="sr-Latn-RS" dirty="0"/>
              <a:t>Integrirani s antivirusnim programima</a:t>
            </a:r>
          </a:p>
        </p:txBody>
      </p:sp>
      <p:pic>
        <p:nvPicPr>
          <p:cNvPr id="2" name="Picture 1">
            <a:extLst>
              <a:ext uri="{FF2B5EF4-FFF2-40B4-BE49-F238E27FC236}">
                <a16:creationId xmlns:a16="http://schemas.microsoft.com/office/drawing/2014/main" id="{949AF6A9-9C90-F498-FA3D-F0802072C123}"/>
              </a:ext>
            </a:extLst>
          </p:cNvPr>
          <p:cNvPicPr>
            <a:picLocks noChangeAspect="1"/>
          </p:cNvPicPr>
          <p:nvPr/>
        </p:nvPicPr>
        <p:blipFill>
          <a:blip r:embed="rId2"/>
          <a:stretch>
            <a:fillRect/>
          </a:stretch>
        </p:blipFill>
        <p:spPr>
          <a:xfrm>
            <a:off x="3635896" y="4678728"/>
            <a:ext cx="5183275" cy="18141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a:bodyPr>
          <a:lstStyle/>
          <a:p>
            <a:pPr eaLnBrk="1" fontAlgn="auto" hangingPunct="1">
              <a:spcAft>
                <a:spcPts val="0"/>
              </a:spcAft>
              <a:defRPr/>
            </a:pPr>
            <a:r>
              <a:rPr lang="hr-HR" altLang="sr-Latn-RS" i="1" dirty="0"/>
              <a:t>Proxy/</a:t>
            </a:r>
            <a:r>
              <a:rPr lang="hr-HR" altLang="sr-Latn-RS" i="1" dirty="0" err="1"/>
              <a:t>circuit</a:t>
            </a:r>
            <a:r>
              <a:rPr lang="hr-HR" altLang="sr-Latn-RS" dirty="0"/>
              <a:t> </a:t>
            </a:r>
            <a:r>
              <a:rPr lang="hr-HR" altLang="sr-Latn-RS" dirty="0" err="1"/>
              <a:t>vatrozidi</a:t>
            </a:r>
            <a:endParaRPr lang="en-US" altLang="sr-Latn-RS" dirty="0"/>
          </a:p>
        </p:txBody>
      </p:sp>
      <p:sp>
        <p:nvSpPr>
          <p:cNvPr id="26627" name="Content Placeholder 2"/>
          <p:cNvSpPr>
            <a:spLocks noGrp="1"/>
          </p:cNvSpPr>
          <p:nvPr>
            <p:ph idx="1"/>
          </p:nvPr>
        </p:nvSpPr>
        <p:spPr/>
        <p:txBody>
          <a:bodyPr rtlCol="0">
            <a:normAutofit/>
          </a:bodyPr>
          <a:lstStyle/>
          <a:p>
            <a:pPr eaLnBrk="1" fontAlgn="auto" hangingPunct="1">
              <a:spcAft>
                <a:spcPts val="0"/>
              </a:spcAft>
              <a:defRPr/>
            </a:pPr>
            <a:r>
              <a:rPr lang="hr-HR" altLang="sr-Latn-RS" dirty="0"/>
              <a:t>Generiraju detaljne log zapise</a:t>
            </a:r>
          </a:p>
          <a:p>
            <a:pPr lvl="1" eaLnBrk="1" fontAlgn="auto" hangingPunct="1">
              <a:spcAft>
                <a:spcPts val="0"/>
              </a:spcAft>
              <a:defRPr/>
            </a:pPr>
            <a:r>
              <a:rPr lang="hr-HR" altLang="sr-Latn-RS" dirty="0"/>
              <a:t>Imaju više informacija o kontekstu veze</a:t>
            </a:r>
          </a:p>
          <a:p>
            <a:pPr>
              <a:defRPr/>
            </a:pPr>
            <a:r>
              <a:rPr lang="hr-HR" altLang="sr-Latn-RS" dirty="0"/>
              <a:t>Za svaku aplikaciju potrebno kreirati </a:t>
            </a:r>
            <a:r>
              <a:rPr lang="hr-HR" altLang="sr-Latn-RS" dirty="0" err="1"/>
              <a:t>proxy</a:t>
            </a:r>
            <a:endParaRPr lang="hr-HR" altLang="sr-Latn-RS" dirty="0"/>
          </a:p>
          <a:p>
            <a:pPr eaLnBrk="1" fontAlgn="auto" hangingPunct="1">
              <a:spcAft>
                <a:spcPts val="0"/>
              </a:spcAft>
              <a:defRPr/>
            </a:pPr>
            <a:r>
              <a:rPr lang="hr-HR" altLang="sr-Latn-RS" dirty="0"/>
              <a:t>Nedostatak su zahtjevi na resurse </a:t>
            </a:r>
          </a:p>
          <a:p>
            <a:pPr lvl="1" eaLnBrk="1" fontAlgn="auto" hangingPunct="1">
              <a:spcAft>
                <a:spcPts val="0"/>
              </a:spcAft>
              <a:defRPr/>
            </a:pPr>
            <a:r>
              <a:rPr lang="hr-HR" altLang="sr-Latn-RS" dirty="0"/>
              <a:t>Unošenje latencije</a:t>
            </a:r>
          </a:p>
          <a:p>
            <a:pPr lvl="1" eaLnBrk="1" fontAlgn="auto" hangingPunct="1">
              <a:spcAft>
                <a:spcPts val="0"/>
              </a:spcAft>
              <a:defRPr/>
            </a:pPr>
            <a:r>
              <a:rPr lang="hr-HR" altLang="sr-Latn-RS" dirty="0"/>
              <a:t>Za nadgledanje SSL-a koriste se “lažni” certifikati</a:t>
            </a:r>
          </a:p>
          <a:p>
            <a:pPr lvl="1" eaLnBrk="1" fontAlgn="auto" hangingPunct="1">
              <a:spcAft>
                <a:spcPts val="0"/>
              </a:spcAft>
              <a:defRPr/>
            </a:pPr>
            <a:r>
              <a:rPr lang="hr-HR" altLang="sr-Latn-RS" dirty="0"/>
              <a:t>Rijetko se postavljaju na kritične sustave (u stvarnom vremenu)</a:t>
            </a:r>
          </a:p>
          <a:p>
            <a:pPr lvl="1" eaLnBrk="1" fontAlgn="auto" hangingPunct="1">
              <a:spcAft>
                <a:spcPts val="0"/>
              </a:spcAft>
              <a:defRPr/>
            </a:pPr>
            <a:endParaRPr lang="hr-HR" altLang="sr-Latn-R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rmAutofit/>
          </a:bodyPr>
          <a:lstStyle/>
          <a:p>
            <a:pPr eaLnBrk="1" fontAlgn="auto" hangingPunct="1">
              <a:spcAft>
                <a:spcPts val="0"/>
              </a:spcAft>
              <a:defRPr/>
            </a:pPr>
            <a:r>
              <a:rPr lang="hr-HR" altLang="sr-Latn-RS"/>
              <a:t>Detaljna analiza mrežnih protokola</a:t>
            </a:r>
            <a:endParaRPr lang="en-US" altLang="sr-Latn-RS"/>
          </a:p>
        </p:txBody>
      </p:sp>
      <p:sp>
        <p:nvSpPr>
          <p:cNvPr id="24579" name="Content Placeholder 2"/>
          <p:cNvSpPr>
            <a:spLocks noGrp="1"/>
          </p:cNvSpPr>
          <p:nvPr>
            <p:ph idx="1"/>
          </p:nvPr>
        </p:nvSpPr>
        <p:spPr/>
        <p:txBody>
          <a:bodyPr rtlCol="0">
            <a:normAutofit/>
          </a:bodyPr>
          <a:lstStyle/>
          <a:p>
            <a:pPr eaLnBrk="1" fontAlgn="auto" hangingPunct="1">
              <a:spcAft>
                <a:spcPts val="0"/>
              </a:spcAft>
              <a:defRPr/>
            </a:pPr>
            <a:r>
              <a:rPr lang="hr-HR" altLang="sr-Latn-RS" dirty="0" err="1"/>
              <a:t>Eng</a:t>
            </a:r>
            <a:r>
              <a:rPr lang="hr-HR" altLang="sr-Latn-RS" dirty="0"/>
              <a:t>. </a:t>
            </a:r>
            <a:r>
              <a:rPr lang="hr-HR" altLang="sr-Latn-RS" i="1" dirty="0" err="1"/>
              <a:t>stateful</a:t>
            </a:r>
            <a:r>
              <a:rPr lang="hr-HR" altLang="sr-Latn-RS" i="1" dirty="0"/>
              <a:t> </a:t>
            </a:r>
            <a:r>
              <a:rPr lang="hr-HR" altLang="sr-Latn-RS" i="1" dirty="0" err="1"/>
              <a:t>inspection</a:t>
            </a:r>
            <a:r>
              <a:rPr lang="hr-HR" altLang="sr-Latn-RS" i="1" dirty="0"/>
              <a:t> </a:t>
            </a:r>
            <a:r>
              <a:rPr lang="hr-HR" altLang="sr-Latn-RS" i="1" dirty="0">
                <a:sym typeface="Wingdings" panose="05000000000000000000" pitchFamily="2" charset="2"/>
              </a:rPr>
              <a:t> </a:t>
            </a:r>
            <a:r>
              <a:rPr lang="hr-HR" altLang="sr-Latn-RS" i="1" dirty="0" err="1">
                <a:sym typeface="Wingdings" panose="05000000000000000000" pitchFamily="2" charset="2"/>
              </a:rPr>
              <a:t>Checkpoint</a:t>
            </a:r>
            <a:endParaRPr lang="hr-HR" altLang="sr-Latn-RS" i="1" dirty="0"/>
          </a:p>
          <a:p>
            <a:pPr eaLnBrk="1" fontAlgn="auto" hangingPunct="1">
              <a:spcAft>
                <a:spcPts val="0"/>
              </a:spcAft>
              <a:defRPr/>
            </a:pPr>
            <a:r>
              <a:rPr lang="hr-HR" altLang="sr-Latn-RS" dirty="0"/>
              <a:t>Čuvaju informacije o uspostavljenim vezama</a:t>
            </a:r>
          </a:p>
          <a:p>
            <a:pPr lvl="1" eaLnBrk="1" fontAlgn="auto" hangingPunct="1">
              <a:spcAft>
                <a:spcPts val="0"/>
              </a:spcAft>
              <a:defRPr/>
            </a:pPr>
            <a:r>
              <a:rPr lang="hr-HR" altLang="sr-Latn-RS" dirty="0"/>
              <a:t>Neće dozvoliti prolaz paketa koji nema uspostavljenu vezu</a:t>
            </a:r>
          </a:p>
          <a:p>
            <a:pPr lvl="1" eaLnBrk="1" fontAlgn="auto" hangingPunct="1">
              <a:spcAft>
                <a:spcPts val="0"/>
              </a:spcAft>
              <a:defRPr/>
            </a:pPr>
            <a:r>
              <a:rPr lang="hr-HR" altLang="sr-Latn-RS" dirty="0"/>
              <a:t>Informacije se čuvaju u internoj tablici</a:t>
            </a:r>
          </a:p>
          <a:p>
            <a:pPr lvl="1">
              <a:defRPr/>
            </a:pPr>
            <a:r>
              <a:rPr lang="hr-HR" altLang="sr-Latn-RS" dirty="0"/>
              <a:t>Razumiju kontekst komunikacije</a:t>
            </a:r>
          </a:p>
          <a:p>
            <a:pPr>
              <a:defRPr/>
            </a:pPr>
            <a:r>
              <a:rPr lang="hr-HR" altLang="sr-Latn-RS" dirty="0"/>
              <a:t>Nije potreban </a:t>
            </a:r>
            <a:r>
              <a:rPr lang="hr-HR" altLang="sr-Latn-RS" dirty="0" err="1"/>
              <a:t>proxy</a:t>
            </a:r>
            <a:r>
              <a:rPr lang="hr-HR" altLang="sr-Latn-RS" dirty="0"/>
              <a:t> za svaku aplikaciju</a:t>
            </a:r>
          </a:p>
          <a:p>
            <a:pPr>
              <a:defRPr/>
            </a:pPr>
            <a:r>
              <a:rPr lang="hr-HR" altLang="sr-Latn-RS" dirty="0"/>
              <a:t>Prednost brzina rada</a:t>
            </a:r>
          </a:p>
          <a:p>
            <a:pPr>
              <a:defRPr/>
            </a:pPr>
            <a:endParaRPr lang="hr-HR" altLang="sr-Latn-R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44B28C-8224-49DB-CD55-A5F82AEEBC80}"/>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776887A2-14DD-975D-5E08-780670414AB6}"/>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1C37B7D0-807B-2DCA-4D76-D832AFB7B361}"/>
              </a:ext>
            </a:extLst>
          </p:cNvPr>
          <p:cNvPicPr>
            <a:picLocks noChangeAspect="1"/>
          </p:cNvPicPr>
          <p:nvPr/>
        </p:nvPicPr>
        <p:blipFill>
          <a:blip r:embed="rId2"/>
          <a:stretch>
            <a:fillRect/>
          </a:stretch>
        </p:blipFill>
        <p:spPr>
          <a:xfrm>
            <a:off x="0" y="1052739"/>
            <a:ext cx="9144000" cy="4752522"/>
          </a:xfrm>
          <a:prstGeom prst="rect">
            <a:avLst/>
          </a:prstGeom>
        </p:spPr>
      </p:pic>
    </p:spTree>
    <p:extLst>
      <p:ext uri="{BB962C8B-B14F-4D97-AF65-F5344CB8AC3E}">
        <p14:creationId xmlns:p14="http://schemas.microsoft.com/office/powerpoint/2010/main" val="54860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rtlCol="0">
            <a:normAutofit/>
          </a:bodyPr>
          <a:lstStyle/>
          <a:p>
            <a:pPr eaLnBrk="1" fontAlgn="auto" hangingPunct="1">
              <a:spcAft>
                <a:spcPts val="0"/>
              </a:spcAft>
              <a:defRPr/>
            </a:pPr>
            <a:r>
              <a:rPr lang="hr-HR" altLang="sr-Latn-RS" dirty="0"/>
              <a:t>Vatrozidi nove generacije (NGFW)</a:t>
            </a:r>
            <a:endParaRPr lang="en-US" altLang="sr-Latn-RS" dirty="0"/>
          </a:p>
        </p:txBody>
      </p:sp>
      <p:sp>
        <p:nvSpPr>
          <p:cNvPr id="27651" name="Content Placeholder 2"/>
          <p:cNvSpPr>
            <a:spLocks noGrp="1"/>
          </p:cNvSpPr>
          <p:nvPr>
            <p:ph idx="1"/>
          </p:nvPr>
        </p:nvSpPr>
        <p:spPr/>
        <p:txBody>
          <a:bodyPr rtlCol="0">
            <a:normAutofit/>
          </a:bodyPr>
          <a:lstStyle/>
          <a:p>
            <a:pPr eaLnBrk="1" fontAlgn="auto" hangingPunct="1">
              <a:spcAft>
                <a:spcPts val="0"/>
              </a:spcAft>
              <a:defRPr/>
            </a:pPr>
            <a:r>
              <a:rPr lang="hr-HR" altLang="sr-Latn-RS" dirty="0"/>
              <a:t>Tradicionalni </a:t>
            </a:r>
            <a:r>
              <a:rPr lang="hr-HR" altLang="sr-Latn-RS" dirty="0" err="1"/>
              <a:t>vatrozidi</a:t>
            </a:r>
            <a:r>
              <a:rPr lang="hr-HR" altLang="sr-Latn-RS" dirty="0"/>
              <a:t> ne ispituju detaljno mrežni promet</a:t>
            </a:r>
          </a:p>
          <a:p>
            <a:pPr eaLnBrk="1" fontAlgn="auto" hangingPunct="1">
              <a:spcAft>
                <a:spcPts val="0"/>
              </a:spcAft>
              <a:defRPr/>
            </a:pPr>
            <a:r>
              <a:rPr lang="hr-HR" altLang="sr-Latn-RS" dirty="0"/>
              <a:t>Nemaju sposobnost razlikovanja Web prometa (koji predstavlja većinu komunikacije) </a:t>
            </a:r>
            <a:r>
              <a:rPr lang="hr-HR" altLang="sr-Latn-RS" dirty="0">
                <a:sym typeface="Wingdings" panose="05000000000000000000" pitchFamily="2" charset="2"/>
              </a:rPr>
              <a:t> rade na principu sve ili ništa</a:t>
            </a:r>
          </a:p>
          <a:p>
            <a:pPr eaLnBrk="1" fontAlgn="auto" hangingPunct="1">
              <a:spcAft>
                <a:spcPts val="0"/>
              </a:spcAft>
              <a:defRPr/>
            </a:pPr>
            <a:r>
              <a:rPr lang="hr-HR" altLang="sr-Latn-RS" dirty="0">
                <a:sym typeface="Wingdings" panose="05000000000000000000" pitchFamily="2" charset="2"/>
              </a:rPr>
              <a:t>Najveća razlika između tradicionalnih i NGFW  je svjesnost  aplikacija  mogu definirati korisnička pravila prema aplikacijama koje se koriste  „</a:t>
            </a:r>
            <a:r>
              <a:rPr lang="hr-HR" altLang="sr-Latn-RS" dirty="0" err="1">
                <a:sym typeface="Wingdings" panose="05000000000000000000" pitchFamily="2" charset="2"/>
              </a:rPr>
              <a:t>safe</a:t>
            </a:r>
            <a:r>
              <a:rPr lang="hr-HR" altLang="sr-Latn-RS" dirty="0">
                <a:sym typeface="Wingdings" panose="05000000000000000000" pitchFamily="2" charset="2"/>
              </a:rPr>
              <a:t> </a:t>
            </a:r>
            <a:r>
              <a:rPr lang="hr-HR" altLang="sr-Latn-RS" dirty="0" err="1">
                <a:sym typeface="Wingdings" panose="05000000000000000000" pitchFamily="2" charset="2"/>
              </a:rPr>
              <a:t>application</a:t>
            </a:r>
            <a:r>
              <a:rPr lang="hr-HR" altLang="sr-Latn-RS" dirty="0">
                <a:sym typeface="Wingdings" panose="05000000000000000000" pitchFamily="2" charset="2"/>
              </a:rPr>
              <a:t> </a:t>
            </a:r>
            <a:r>
              <a:rPr lang="hr-HR" altLang="sr-Latn-RS" dirty="0" err="1">
                <a:sym typeface="Wingdings" panose="05000000000000000000" pitchFamily="2" charset="2"/>
              </a:rPr>
              <a:t>enablement</a:t>
            </a:r>
            <a:r>
              <a:rPr lang="hr-HR" altLang="sr-Latn-RS" dirty="0">
                <a:sym typeface="Wingdings" panose="05000000000000000000" pitchFamily="2" charset="2"/>
              </a:rPr>
              <a:t>”</a:t>
            </a:r>
            <a:endParaRPr lang="hr-HR" altLang="sr-Latn-R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rtlCol="0">
            <a:normAutofit/>
          </a:bodyPr>
          <a:lstStyle/>
          <a:p>
            <a:pPr eaLnBrk="1" fontAlgn="auto" hangingPunct="1">
              <a:spcAft>
                <a:spcPts val="0"/>
              </a:spcAft>
              <a:defRPr/>
            </a:pPr>
            <a:r>
              <a:rPr lang="hr-HR" altLang="sr-Latn-RS" dirty="0"/>
              <a:t>Funkcionalnosti</a:t>
            </a:r>
            <a:endParaRPr lang="en-US" altLang="sr-Latn-RS" dirty="0"/>
          </a:p>
        </p:txBody>
      </p:sp>
      <p:sp>
        <p:nvSpPr>
          <p:cNvPr id="28675" name="Content Placeholder 2"/>
          <p:cNvSpPr>
            <a:spLocks noGrp="1"/>
          </p:cNvSpPr>
          <p:nvPr>
            <p:ph idx="1"/>
          </p:nvPr>
        </p:nvSpPr>
        <p:spPr/>
        <p:txBody>
          <a:bodyPr rtlCol="0">
            <a:normAutofit/>
          </a:bodyPr>
          <a:lstStyle/>
          <a:p>
            <a:pPr eaLnBrk="1" fontAlgn="auto" hangingPunct="1">
              <a:spcAft>
                <a:spcPts val="0"/>
              </a:spcAft>
              <a:defRPr/>
            </a:pPr>
            <a:r>
              <a:rPr lang="hr-HR" altLang="sr-Latn-RS" dirty="0"/>
              <a:t>Detaljno ispitivanje mrežnog prometa</a:t>
            </a:r>
          </a:p>
          <a:p>
            <a:pPr eaLnBrk="1" fontAlgn="auto" hangingPunct="1">
              <a:spcAft>
                <a:spcPts val="0"/>
              </a:spcAft>
              <a:defRPr/>
            </a:pPr>
            <a:r>
              <a:rPr lang="hr-HR" altLang="sr-Latn-RS" dirty="0"/>
              <a:t>IPS funkcionalnost</a:t>
            </a:r>
          </a:p>
          <a:p>
            <a:pPr eaLnBrk="1" fontAlgn="auto" hangingPunct="1">
              <a:spcAft>
                <a:spcPts val="0"/>
              </a:spcAft>
              <a:defRPr/>
            </a:pPr>
            <a:r>
              <a:rPr lang="hr-HR" altLang="sr-Latn-RS" dirty="0"/>
              <a:t>Svjesnost aplikacija  i detaljna kontrola pristupa</a:t>
            </a:r>
          </a:p>
          <a:p>
            <a:pPr eaLnBrk="1" fontAlgn="auto" hangingPunct="1">
              <a:spcAft>
                <a:spcPts val="0"/>
              </a:spcAft>
              <a:defRPr/>
            </a:pPr>
            <a:r>
              <a:rPr lang="hr-HR" altLang="sr-Latn-RS" dirty="0"/>
              <a:t>Integracija s imeničkim servisima (pristup prema korisniku)</a:t>
            </a:r>
          </a:p>
          <a:p>
            <a:pPr eaLnBrk="1" fontAlgn="auto" hangingPunct="1">
              <a:spcAft>
                <a:spcPts val="0"/>
              </a:spcAft>
              <a:defRPr/>
            </a:pPr>
            <a:r>
              <a:rPr lang="hr-HR" altLang="sr-Latn-RS" dirty="0"/>
              <a:t>Implementacija </a:t>
            </a:r>
            <a:r>
              <a:rPr lang="hr-HR" altLang="sr-Latn-RS" dirty="0" err="1"/>
              <a:t>black</a:t>
            </a:r>
            <a:r>
              <a:rPr lang="hr-HR" altLang="sr-Latn-RS" dirty="0"/>
              <a:t> lista i </a:t>
            </a:r>
            <a:r>
              <a:rPr lang="hr-HR" altLang="sr-Latn-RS" dirty="0" err="1"/>
              <a:t>white</a:t>
            </a:r>
            <a:r>
              <a:rPr lang="hr-HR" altLang="sr-Latn-RS" dirty="0"/>
              <a:t> lista</a:t>
            </a:r>
          </a:p>
          <a:p>
            <a:pPr eaLnBrk="1" fontAlgn="auto" hangingPunct="1">
              <a:spcAft>
                <a:spcPts val="0"/>
              </a:spcAft>
              <a:defRPr/>
            </a:pPr>
            <a:r>
              <a:rPr lang="hr-HR" altLang="sr-Latn-RS" dirty="0"/>
              <a:t>Integracija s </a:t>
            </a:r>
            <a:r>
              <a:rPr lang="hr-HR" altLang="sr-Latn-RS" dirty="0" err="1"/>
              <a:t>Threat</a:t>
            </a:r>
            <a:r>
              <a:rPr lang="hr-HR" altLang="sr-Latn-RS" dirty="0"/>
              <a:t> </a:t>
            </a:r>
            <a:r>
              <a:rPr lang="hr-HR" altLang="sr-Latn-RS" dirty="0" err="1"/>
              <a:t>Intelligence</a:t>
            </a:r>
            <a:endParaRPr lang="hr-HR" altLang="sr-Latn-RS" dirty="0"/>
          </a:p>
          <a:p>
            <a:pPr eaLnBrk="1" fontAlgn="auto" hangingPunct="1">
              <a:spcAft>
                <a:spcPts val="0"/>
              </a:spcAft>
              <a:defRPr/>
            </a:pPr>
            <a:r>
              <a:rPr lang="hr-HR" altLang="sr-Latn-RS" dirty="0"/>
              <a:t>Analiza </a:t>
            </a:r>
            <a:r>
              <a:rPr lang="hr-HR" altLang="sr-Latn-RS" dirty="0" err="1"/>
              <a:t>malwera</a:t>
            </a:r>
            <a:r>
              <a:rPr lang="hr-HR" altLang="sr-Latn-RS" dirty="0"/>
              <a:t> </a:t>
            </a:r>
            <a:r>
              <a:rPr lang="hr-HR" altLang="sr-Latn-RS" dirty="0">
                <a:sym typeface="Wingdings" panose="05000000000000000000" pitchFamily="2" charset="2"/>
              </a:rPr>
              <a:t> </a:t>
            </a:r>
            <a:r>
              <a:rPr lang="hr-HR" altLang="sr-Latn-RS" dirty="0" err="1">
                <a:sym typeface="Wingdings" panose="05000000000000000000" pitchFamily="2" charset="2"/>
              </a:rPr>
              <a:t>Sandboxing</a:t>
            </a:r>
            <a:endParaRPr lang="hr-HR" altLang="sr-Latn-RS" dirty="0">
              <a:sym typeface="Wingdings" panose="05000000000000000000" pitchFamily="2" charset="2"/>
            </a:endParaRPr>
          </a:p>
          <a:p>
            <a:pPr eaLnBrk="1" fontAlgn="auto" hangingPunct="1">
              <a:spcAft>
                <a:spcPts val="0"/>
              </a:spcAft>
              <a:defRPr/>
            </a:pPr>
            <a:r>
              <a:rPr lang="hr-HR" altLang="sr-Latn-RS" dirty="0" err="1">
                <a:sym typeface="Wingdings" panose="05000000000000000000" pitchFamily="2" charset="2"/>
              </a:rPr>
              <a:t>Dekripcija</a:t>
            </a:r>
            <a:r>
              <a:rPr lang="hr-HR" altLang="sr-Latn-RS" dirty="0">
                <a:sym typeface="Wingdings" panose="05000000000000000000" pitchFamily="2" charset="2"/>
              </a:rPr>
              <a:t> prometa</a:t>
            </a:r>
          </a:p>
          <a:p>
            <a:pPr eaLnBrk="1" fontAlgn="auto" hangingPunct="1">
              <a:spcAft>
                <a:spcPts val="0"/>
              </a:spcAft>
              <a:defRPr/>
            </a:pPr>
            <a:r>
              <a:rPr lang="hr-HR" altLang="sr-Latn-RS" dirty="0" err="1">
                <a:sym typeface="Wingdings" panose="05000000000000000000" pitchFamily="2" charset="2"/>
              </a:rPr>
              <a:t>Inline</a:t>
            </a:r>
            <a:r>
              <a:rPr lang="hr-HR" altLang="sr-Latn-RS" dirty="0">
                <a:sym typeface="Wingdings" panose="05000000000000000000" pitchFamily="2" charset="2"/>
              </a:rPr>
              <a:t> </a:t>
            </a:r>
            <a:r>
              <a:rPr lang="hr-HR" altLang="sr-Latn-RS" dirty="0" err="1">
                <a:sym typeface="Wingdings" panose="05000000000000000000" pitchFamily="2" charset="2"/>
              </a:rPr>
              <a:t>machine</a:t>
            </a:r>
            <a:r>
              <a:rPr lang="hr-HR" altLang="sr-Latn-RS" dirty="0">
                <a:sym typeface="Wingdings" panose="05000000000000000000" pitchFamily="2" charset="2"/>
              </a:rPr>
              <a:t> </a:t>
            </a:r>
            <a:r>
              <a:rPr lang="hr-HR" altLang="sr-Latn-RS" dirty="0" err="1">
                <a:sym typeface="Wingdings" panose="05000000000000000000" pitchFamily="2" charset="2"/>
              </a:rPr>
              <a:t>learning</a:t>
            </a:r>
            <a:endParaRPr lang="hr-HR" altLang="sr-Latn-R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hr-HR" dirty="0" err="1"/>
              <a:t>Agenda</a:t>
            </a:r>
            <a:endParaRPr lang="en-US" dirty="0"/>
          </a:p>
        </p:txBody>
      </p:sp>
      <p:sp>
        <p:nvSpPr>
          <p:cNvPr id="6" name="Content Placeholder 5"/>
          <p:cNvSpPr>
            <a:spLocks noGrp="1"/>
          </p:cNvSpPr>
          <p:nvPr>
            <p:ph idx="1"/>
          </p:nvPr>
        </p:nvSpPr>
        <p:spPr/>
        <p:txBody>
          <a:bodyPr rtlCol="0">
            <a:normAutofit/>
          </a:bodyPr>
          <a:lstStyle/>
          <a:p>
            <a:pPr eaLnBrk="1" fontAlgn="auto" hangingPunct="1">
              <a:spcAft>
                <a:spcPts val="0"/>
              </a:spcAft>
              <a:defRPr/>
            </a:pPr>
            <a:r>
              <a:rPr lang="hr-HR" dirty="0"/>
              <a:t>Vatrozidi</a:t>
            </a:r>
          </a:p>
          <a:p>
            <a:pPr>
              <a:defRPr/>
            </a:pPr>
            <a:r>
              <a:rPr lang="hr-HR" dirty="0"/>
              <a:t>SASE</a:t>
            </a:r>
          </a:p>
          <a:p>
            <a:pPr eaLnBrk="1" fontAlgn="auto" hangingPunct="1">
              <a:spcAft>
                <a:spcPts val="0"/>
              </a:spcAft>
              <a:defRPr/>
            </a:pPr>
            <a:r>
              <a:rPr lang="hr-HR" dirty="0"/>
              <a:t>NTA</a:t>
            </a:r>
          </a:p>
          <a:p>
            <a:pPr eaLnBrk="1" fontAlgn="auto" hangingPunct="1">
              <a:spcAft>
                <a:spcPts val="0"/>
              </a:spcAft>
              <a:defRPr/>
            </a:pPr>
            <a:r>
              <a:rPr lang="hr-HR" dirty="0" err="1"/>
              <a:t>Threat</a:t>
            </a:r>
            <a:r>
              <a:rPr lang="hr-HR" dirty="0"/>
              <a:t> </a:t>
            </a:r>
            <a:r>
              <a:rPr lang="hr-HR" dirty="0" err="1"/>
              <a:t>Intelligence</a:t>
            </a:r>
            <a:endParaRPr lang="hr-HR" dirty="0"/>
          </a:p>
          <a:p>
            <a:pPr marL="0" indent="0" eaLnBrk="1" fontAlgn="auto" hangingPunct="1">
              <a:spcAft>
                <a:spcPts val="0"/>
              </a:spcAft>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D0894-1046-053B-CCA4-0E1B0B83F91D}"/>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755419FF-16CE-DC59-86EC-291611E3D04F}"/>
              </a:ext>
            </a:extLst>
          </p:cNvPr>
          <p:cNvSpPr>
            <a:spLocks noGrp="1"/>
          </p:cNvSpPr>
          <p:nvPr>
            <p:ph idx="1"/>
          </p:nvPr>
        </p:nvSpPr>
        <p:spPr/>
        <p:txBody>
          <a:bodyPr/>
          <a:lstStyle/>
          <a:p>
            <a:endParaRPr lang="hr-HR"/>
          </a:p>
        </p:txBody>
      </p:sp>
      <p:pic>
        <p:nvPicPr>
          <p:cNvPr id="5" name="Slika 4">
            <a:extLst>
              <a:ext uri="{FF2B5EF4-FFF2-40B4-BE49-F238E27FC236}">
                <a16:creationId xmlns:a16="http://schemas.microsoft.com/office/drawing/2014/main" id="{BBF681B1-148B-426E-B353-66EAEF7C29E4}"/>
              </a:ext>
            </a:extLst>
          </p:cNvPr>
          <p:cNvPicPr>
            <a:picLocks noChangeAspect="1"/>
          </p:cNvPicPr>
          <p:nvPr/>
        </p:nvPicPr>
        <p:blipFill>
          <a:blip r:embed="rId2"/>
          <a:stretch>
            <a:fillRect/>
          </a:stretch>
        </p:blipFill>
        <p:spPr>
          <a:xfrm>
            <a:off x="1662112" y="1290637"/>
            <a:ext cx="5819775" cy="4276725"/>
          </a:xfrm>
          <a:prstGeom prst="rect">
            <a:avLst/>
          </a:prstGeom>
        </p:spPr>
      </p:pic>
    </p:spTree>
    <p:extLst>
      <p:ext uri="{BB962C8B-B14F-4D97-AF65-F5344CB8AC3E}">
        <p14:creationId xmlns:p14="http://schemas.microsoft.com/office/powerpoint/2010/main" val="139347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77EBF5-F69F-4463-90F2-956FCB865267}"/>
              </a:ext>
            </a:extLst>
          </p:cNvPr>
          <p:cNvSpPr>
            <a:spLocks noGrp="1"/>
          </p:cNvSpPr>
          <p:nvPr>
            <p:ph idx="1"/>
          </p:nvPr>
        </p:nvSpPr>
        <p:spPr/>
        <p:txBody>
          <a:bodyPr/>
          <a:lstStyle/>
          <a:p>
            <a:endParaRPr lang="hr-HR" dirty="0"/>
          </a:p>
        </p:txBody>
      </p:sp>
      <p:pic>
        <p:nvPicPr>
          <p:cNvPr id="2050" name="Picture 2" descr="2022 Gartner® Magic Quadrant™ | Network Firewall | Fortinet">
            <a:extLst>
              <a:ext uri="{FF2B5EF4-FFF2-40B4-BE49-F238E27FC236}">
                <a16:creationId xmlns:a16="http://schemas.microsoft.com/office/drawing/2014/main" id="{AD553C0F-157C-5177-AB50-CBA8CD280F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245" y="1196752"/>
            <a:ext cx="4963010" cy="54114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F3DED95-B8C6-E8B0-694C-F68831266001}"/>
              </a:ext>
            </a:extLst>
          </p:cNvPr>
          <p:cNvPicPr>
            <a:picLocks noChangeAspect="1"/>
          </p:cNvPicPr>
          <p:nvPr/>
        </p:nvPicPr>
        <p:blipFill>
          <a:blip r:embed="rId3"/>
          <a:stretch>
            <a:fillRect/>
          </a:stretch>
        </p:blipFill>
        <p:spPr>
          <a:xfrm>
            <a:off x="-12718" y="1700808"/>
            <a:ext cx="4354601" cy="466686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rtlCol="0">
            <a:normAutofit/>
          </a:bodyPr>
          <a:lstStyle/>
          <a:p>
            <a:pPr eaLnBrk="1" fontAlgn="auto" hangingPunct="1">
              <a:spcAft>
                <a:spcPts val="0"/>
              </a:spcAft>
              <a:defRPr/>
            </a:pPr>
            <a:r>
              <a:rPr lang="hr-HR" altLang="sr-Latn-RS" dirty="0"/>
              <a:t>Three-leg implementacija</a:t>
            </a:r>
            <a:endParaRPr lang="en-US" altLang="sr-Latn-RS" dirty="0"/>
          </a:p>
        </p:txBody>
      </p:sp>
      <p:sp>
        <p:nvSpPr>
          <p:cNvPr id="2" name="Content Placeholder 1">
            <a:extLst>
              <a:ext uri="{FF2B5EF4-FFF2-40B4-BE49-F238E27FC236}">
                <a16:creationId xmlns:a16="http://schemas.microsoft.com/office/drawing/2014/main" id="{19D2A17C-2DCB-E2AB-D3C8-C783F2930E18}"/>
              </a:ext>
            </a:extLst>
          </p:cNvPr>
          <p:cNvSpPr>
            <a:spLocks noGrp="1"/>
          </p:cNvSpPr>
          <p:nvPr>
            <p:ph idx="1"/>
          </p:nvPr>
        </p:nvSpPr>
        <p:spPr/>
        <p:txBody>
          <a:bodyPr/>
          <a:lstStyle/>
          <a:p>
            <a:endParaRPr lang="hr-HR"/>
          </a:p>
        </p:txBody>
      </p:sp>
      <p:pic>
        <p:nvPicPr>
          <p:cNvPr id="40964" name="Picture 2" descr="setu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73238"/>
            <a:ext cx="5976938"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88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rtlCol="0">
            <a:normAutofit/>
          </a:bodyPr>
          <a:lstStyle/>
          <a:p>
            <a:pPr eaLnBrk="1" fontAlgn="auto" hangingPunct="1">
              <a:spcAft>
                <a:spcPts val="0"/>
              </a:spcAft>
              <a:defRPr/>
            </a:pPr>
            <a:r>
              <a:rPr lang="hr-HR" altLang="sr-Latn-RS" dirty="0"/>
              <a:t>Three-leg implementacija</a:t>
            </a:r>
            <a:endParaRPr lang="en-US" altLang="sr-Latn-RS" dirty="0"/>
          </a:p>
        </p:txBody>
      </p:sp>
      <p:sp>
        <p:nvSpPr>
          <p:cNvPr id="40963" name="Content Placeholder 2"/>
          <p:cNvSpPr>
            <a:spLocks noGrp="1"/>
          </p:cNvSpPr>
          <p:nvPr>
            <p:ph idx="1"/>
          </p:nvPr>
        </p:nvSpPr>
        <p:spPr/>
        <p:txBody>
          <a:bodyPr rtlCol="0">
            <a:normAutofit/>
          </a:bodyPr>
          <a:lstStyle/>
          <a:p>
            <a:pPr eaLnBrk="1" fontAlgn="auto" hangingPunct="1">
              <a:spcAft>
                <a:spcPts val="0"/>
              </a:spcAft>
              <a:defRPr/>
            </a:pPr>
            <a:r>
              <a:rPr lang="hr-HR" altLang="sr-Latn-RS" dirty="0"/>
              <a:t>Cilj je odvojiti tri segmenta mreže</a:t>
            </a:r>
          </a:p>
          <a:p>
            <a:pPr lvl="1" eaLnBrk="1" fontAlgn="auto" hangingPunct="1">
              <a:spcAft>
                <a:spcPts val="0"/>
              </a:spcAft>
              <a:defRPr/>
            </a:pPr>
            <a:r>
              <a:rPr lang="hr-HR" altLang="sr-Latn-RS" dirty="0"/>
              <a:t>Javni dio – Internet</a:t>
            </a:r>
          </a:p>
          <a:p>
            <a:pPr lvl="1" eaLnBrk="1" fontAlgn="auto" hangingPunct="1">
              <a:spcAft>
                <a:spcPts val="0"/>
              </a:spcAft>
              <a:defRPr/>
            </a:pPr>
            <a:r>
              <a:rPr lang="hr-HR" altLang="sr-Latn-RS" dirty="0"/>
              <a:t>DMZ – demilitarizirana zona</a:t>
            </a:r>
          </a:p>
          <a:p>
            <a:pPr lvl="2" eaLnBrk="1" fontAlgn="auto" hangingPunct="1">
              <a:spcAft>
                <a:spcPts val="0"/>
              </a:spcAft>
              <a:defRPr/>
            </a:pPr>
            <a:r>
              <a:rPr lang="hr-HR" altLang="sr-Latn-RS" dirty="0"/>
              <a:t>Segment mreže u kojoj se nalaze javni servisi tvrtke</a:t>
            </a:r>
          </a:p>
          <a:p>
            <a:pPr lvl="2" eaLnBrk="1" fontAlgn="auto" hangingPunct="1">
              <a:spcAft>
                <a:spcPts val="0"/>
              </a:spcAft>
              <a:defRPr/>
            </a:pPr>
            <a:r>
              <a:rPr lang="hr-HR" altLang="sr-Latn-RS" dirty="0"/>
              <a:t>Samo je ovaj segment dostupan s javnog dijela (Interneta)</a:t>
            </a:r>
          </a:p>
          <a:p>
            <a:pPr lvl="2" eaLnBrk="1" fontAlgn="auto" hangingPunct="1">
              <a:spcAft>
                <a:spcPts val="0"/>
              </a:spcAft>
              <a:defRPr/>
            </a:pPr>
            <a:r>
              <a:rPr lang="hr-HR" altLang="sr-Latn-RS" dirty="0"/>
              <a:t>Dostupan je, po potrebi, s interne mreže</a:t>
            </a:r>
          </a:p>
          <a:p>
            <a:pPr lvl="1" eaLnBrk="1" fontAlgn="auto" hangingPunct="1">
              <a:spcAft>
                <a:spcPts val="0"/>
              </a:spcAft>
              <a:defRPr/>
            </a:pPr>
            <a:r>
              <a:rPr lang="hr-HR" altLang="sr-Latn-RS" dirty="0"/>
              <a:t>Interna mreža</a:t>
            </a:r>
          </a:p>
          <a:p>
            <a:pPr lvl="2" eaLnBrk="1" fontAlgn="auto" hangingPunct="1">
              <a:spcAft>
                <a:spcPts val="0"/>
              </a:spcAft>
              <a:defRPr/>
            </a:pPr>
            <a:r>
              <a:rPr lang="hr-HR" altLang="sr-Latn-RS" dirty="0"/>
              <a:t>Interni poslužitelji i računala</a:t>
            </a:r>
          </a:p>
          <a:p>
            <a:pPr lvl="2" eaLnBrk="1" fontAlgn="auto" hangingPunct="1">
              <a:spcAft>
                <a:spcPts val="0"/>
              </a:spcAft>
              <a:defRPr/>
            </a:pPr>
            <a:r>
              <a:rPr lang="hr-HR" altLang="sr-Latn-RS" dirty="0"/>
              <a:t>Može biti dodatno segmentirana</a:t>
            </a:r>
          </a:p>
          <a:p>
            <a:pPr eaLnBrk="1" fontAlgn="auto" hangingPunct="1">
              <a:spcAft>
                <a:spcPts val="0"/>
              </a:spcAft>
              <a:defRPr/>
            </a:pPr>
            <a:r>
              <a:rPr lang="hr-HR" altLang="sr-Latn-RS" dirty="0"/>
              <a:t>Može postojati jedan ili više DMZ-ova, zbog različitih zahtjeva sigurnosti</a:t>
            </a:r>
          </a:p>
        </p:txBody>
      </p:sp>
    </p:spTree>
    <p:extLst>
      <p:ext uri="{BB962C8B-B14F-4D97-AF65-F5344CB8AC3E}">
        <p14:creationId xmlns:p14="http://schemas.microsoft.com/office/powerpoint/2010/main" val="217543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6E5505-16DB-4BA5-A1F1-BCE907512BF7}"/>
              </a:ext>
            </a:extLst>
          </p:cNvPr>
          <p:cNvSpPr>
            <a:spLocks noGrp="1"/>
          </p:cNvSpPr>
          <p:nvPr>
            <p:ph type="title"/>
          </p:nvPr>
        </p:nvSpPr>
        <p:spPr/>
        <p:txBody>
          <a:bodyPr/>
          <a:lstStyle/>
          <a:p>
            <a:r>
              <a:rPr lang="hr-HR" dirty="0"/>
              <a:t>Rad od kuće i </a:t>
            </a:r>
            <a:r>
              <a:rPr lang="hr-HR" dirty="0" err="1"/>
              <a:t>vatrozidi</a:t>
            </a:r>
            <a:endParaRPr lang="hr-HR" dirty="0"/>
          </a:p>
        </p:txBody>
      </p:sp>
      <p:sp>
        <p:nvSpPr>
          <p:cNvPr id="3" name="Rezervirano mjesto sadržaja 2">
            <a:extLst>
              <a:ext uri="{FF2B5EF4-FFF2-40B4-BE49-F238E27FC236}">
                <a16:creationId xmlns:a16="http://schemas.microsoft.com/office/drawing/2014/main" id="{2148F8F6-80BD-4F33-8989-7F14940EF292}"/>
              </a:ext>
            </a:extLst>
          </p:cNvPr>
          <p:cNvSpPr>
            <a:spLocks noGrp="1"/>
          </p:cNvSpPr>
          <p:nvPr>
            <p:ph idx="1"/>
          </p:nvPr>
        </p:nvSpPr>
        <p:spPr/>
        <p:txBody>
          <a:bodyPr/>
          <a:lstStyle/>
          <a:p>
            <a:r>
              <a:rPr lang="hr-HR" dirty="0"/>
              <a:t>Ima li rad od kuće utjecaja na implementaciju </a:t>
            </a:r>
            <a:r>
              <a:rPr lang="hr-HR" dirty="0" err="1"/>
              <a:t>vatrozida</a:t>
            </a:r>
            <a:r>
              <a:rPr lang="hr-HR" dirty="0"/>
              <a:t>?</a:t>
            </a:r>
          </a:p>
          <a:p>
            <a:pPr marL="0" indent="0">
              <a:buNone/>
            </a:pPr>
            <a:endParaRPr lang="hr-HR" dirty="0"/>
          </a:p>
        </p:txBody>
      </p:sp>
    </p:spTree>
    <p:extLst>
      <p:ext uri="{BB962C8B-B14F-4D97-AF65-F5344CB8AC3E}">
        <p14:creationId xmlns:p14="http://schemas.microsoft.com/office/powerpoint/2010/main" val="798180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09E42B-6B7E-47CC-BA80-A03F32D8E634}"/>
              </a:ext>
            </a:extLst>
          </p:cNvPr>
          <p:cNvSpPr>
            <a:spLocks noGrp="1"/>
          </p:cNvSpPr>
          <p:nvPr>
            <p:ph type="title"/>
          </p:nvPr>
        </p:nvSpPr>
        <p:spPr/>
        <p:txBody>
          <a:bodyPr/>
          <a:lstStyle/>
          <a:p>
            <a:r>
              <a:rPr lang="hr-HR" dirty="0"/>
              <a:t>Secure Access Service </a:t>
            </a:r>
            <a:r>
              <a:rPr lang="hr-HR" dirty="0" err="1"/>
              <a:t>Edge</a:t>
            </a:r>
            <a:r>
              <a:rPr lang="hr-HR" dirty="0"/>
              <a:t> (SASE)</a:t>
            </a:r>
          </a:p>
        </p:txBody>
      </p:sp>
      <p:sp>
        <p:nvSpPr>
          <p:cNvPr id="3" name="Rezervirano mjesto sadržaja 2">
            <a:extLst>
              <a:ext uri="{FF2B5EF4-FFF2-40B4-BE49-F238E27FC236}">
                <a16:creationId xmlns:a16="http://schemas.microsoft.com/office/drawing/2014/main" id="{994F2EA1-9FF1-42C5-A7DB-B754EA38D269}"/>
              </a:ext>
            </a:extLst>
          </p:cNvPr>
          <p:cNvSpPr>
            <a:spLocks noGrp="1"/>
          </p:cNvSpPr>
          <p:nvPr>
            <p:ph idx="1"/>
          </p:nvPr>
        </p:nvSpPr>
        <p:spPr/>
        <p:txBody>
          <a:bodyPr/>
          <a:lstStyle/>
          <a:p>
            <a:r>
              <a:rPr lang="en-US" dirty="0"/>
              <a:t>SASE (pronounced “sassy”) refers to the whole framework, not a specific technology.</a:t>
            </a:r>
            <a:endParaRPr lang="hr-HR" dirty="0"/>
          </a:p>
          <a:p>
            <a:r>
              <a:rPr lang="en-US" dirty="0"/>
              <a:t> In its 2019 report "The Future of Network Security is in the Cloud," Gartner defined the SASE framework as a cloud-based cybersecurity solution that offers “comprehensive WAN capabilities with comprehensive network security functions (such as SWG, CASB, </a:t>
            </a:r>
            <a:r>
              <a:rPr lang="en-US" dirty="0" err="1"/>
              <a:t>FWaaS</a:t>
            </a:r>
            <a:r>
              <a:rPr lang="en-US" dirty="0"/>
              <a:t>, and ZTNA) to support the dynamic secure access needs of digital enterprises.”</a:t>
            </a:r>
            <a:endParaRPr lang="hr-HR" dirty="0"/>
          </a:p>
        </p:txBody>
      </p:sp>
    </p:spTree>
    <p:extLst>
      <p:ext uri="{BB962C8B-B14F-4D97-AF65-F5344CB8AC3E}">
        <p14:creationId xmlns:p14="http://schemas.microsoft.com/office/powerpoint/2010/main" val="277928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C96CF3-4825-43DB-ABD2-9CBB88EA8999}"/>
              </a:ext>
            </a:extLst>
          </p:cNvPr>
          <p:cNvSpPr>
            <a:spLocks noGrp="1"/>
          </p:cNvSpPr>
          <p:nvPr>
            <p:ph type="title"/>
          </p:nvPr>
        </p:nvSpPr>
        <p:spPr/>
        <p:txBody>
          <a:bodyPr/>
          <a:lstStyle/>
          <a:p>
            <a:r>
              <a:rPr lang="hr-HR" dirty="0"/>
              <a:t>Zašto SASE?</a:t>
            </a:r>
          </a:p>
        </p:txBody>
      </p:sp>
      <p:sp>
        <p:nvSpPr>
          <p:cNvPr id="3" name="Rezervirano mjesto sadržaja 2">
            <a:extLst>
              <a:ext uri="{FF2B5EF4-FFF2-40B4-BE49-F238E27FC236}">
                <a16:creationId xmlns:a16="http://schemas.microsoft.com/office/drawing/2014/main" id="{E94CE5F5-ACB7-44D8-842F-EB626322AADF}"/>
              </a:ext>
            </a:extLst>
          </p:cNvPr>
          <p:cNvSpPr>
            <a:spLocks noGrp="1"/>
          </p:cNvSpPr>
          <p:nvPr>
            <p:ph idx="1"/>
          </p:nvPr>
        </p:nvSpPr>
        <p:spPr/>
        <p:txBody>
          <a:bodyPr>
            <a:normAutofit fontScale="92500" lnSpcReduction="10000"/>
          </a:bodyPr>
          <a:lstStyle/>
          <a:p>
            <a:r>
              <a:rPr lang="en-US" dirty="0"/>
              <a:t>Legacy approaches to inspection and verification, such as forwarding traffic through a multiprotocol label switching (MPLS) service to firewalls in your data center, are effective if that's where your users are. </a:t>
            </a:r>
            <a:endParaRPr lang="hr-HR" dirty="0"/>
          </a:p>
          <a:p>
            <a:r>
              <a:rPr lang="en-US" dirty="0"/>
              <a:t>Today, though, with so many users in remote locations, home offices, and so on, this "</a:t>
            </a:r>
            <a:r>
              <a:rPr lang="en-US" dirty="0" err="1"/>
              <a:t>hairpinning</a:t>
            </a:r>
            <a:r>
              <a:rPr lang="en-US" dirty="0"/>
              <a:t>"—forwarding remote user traffic to your data center, inspecting it, and then sending it back again—tends to reduce productivity and hurt the end user experience.</a:t>
            </a:r>
            <a:endParaRPr lang="hr-HR" dirty="0"/>
          </a:p>
          <a:p>
            <a:r>
              <a:rPr lang="en-US" dirty="0"/>
              <a:t>What makes SASE stand out from point solutions and other secure networking strategies is that it's both secure and direct. </a:t>
            </a:r>
            <a:endParaRPr lang="hr-HR" dirty="0"/>
          </a:p>
          <a:p>
            <a:r>
              <a:rPr lang="en-US" dirty="0"/>
              <a:t>Rather than relying on your data center security, traffic from your users' devices is inspected at a nearby point of presence (the enforcement point) and sent to its destination from there. </a:t>
            </a:r>
            <a:endParaRPr lang="hr-HR" dirty="0"/>
          </a:p>
          <a:p>
            <a:r>
              <a:rPr lang="en-US" dirty="0"/>
              <a:t>This means more efficient access to applications and data, making it the far better option for protecting distributed workforces and data in the cloud.</a:t>
            </a:r>
            <a:endParaRPr lang="hr-HR" dirty="0"/>
          </a:p>
        </p:txBody>
      </p:sp>
    </p:spTree>
    <p:extLst>
      <p:ext uri="{BB962C8B-B14F-4D97-AF65-F5344CB8AC3E}">
        <p14:creationId xmlns:p14="http://schemas.microsoft.com/office/powerpoint/2010/main" val="2587336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BD759-C35B-E84E-A7AA-8F0BCC3447A4}"/>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78DEB156-851E-35A6-3DE1-470F3CC2F771}"/>
              </a:ext>
            </a:extLst>
          </p:cNvPr>
          <p:cNvSpPr>
            <a:spLocks noGrp="1"/>
          </p:cNvSpPr>
          <p:nvPr>
            <p:ph idx="1"/>
          </p:nvPr>
        </p:nvSpPr>
        <p:spPr/>
        <p:txBody>
          <a:bodyPr/>
          <a:lstStyle/>
          <a:p>
            <a:endParaRPr lang="hr-HR"/>
          </a:p>
        </p:txBody>
      </p:sp>
      <p:pic>
        <p:nvPicPr>
          <p:cNvPr id="3074" name="Picture 2" descr="DiagramDescription automatically generated">
            <a:extLst>
              <a:ext uri="{FF2B5EF4-FFF2-40B4-BE49-F238E27FC236}">
                <a16:creationId xmlns:a16="http://schemas.microsoft.com/office/drawing/2014/main" id="{10D194EB-4473-9231-1BF3-B942D6F63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0"/>
            <a:ext cx="80343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agramDescription automatically generated">
            <a:extLst>
              <a:ext uri="{FF2B5EF4-FFF2-40B4-BE49-F238E27FC236}">
                <a16:creationId xmlns:a16="http://schemas.microsoft.com/office/drawing/2014/main" id="{75815D4E-B2AA-BC91-4D91-82C8E7EEA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42863"/>
            <a:ext cx="779145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normAutofit/>
          </a:bodyPr>
          <a:lstStyle/>
          <a:p>
            <a:pPr eaLnBrk="1" fontAlgn="auto" hangingPunct="1">
              <a:spcAft>
                <a:spcPts val="0"/>
              </a:spcAft>
              <a:defRPr/>
            </a:pPr>
            <a:r>
              <a:rPr lang="hr-HR" altLang="sr-Latn-RS" dirty="0"/>
              <a:t>Aplikacijski </a:t>
            </a:r>
            <a:r>
              <a:rPr lang="hr-HR" altLang="sr-Latn-RS" dirty="0" err="1"/>
              <a:t>vatrozidi</a:t>
            </a:r>
            <a:endParaRPr lang="en-US" altLang="sr-Latn-RS" dirty="0"/>
          </a:p>
        </p:txBody>
      </p:sp>
      <p:sp>
        <p:nvSpPr>
          <p:cNvPr id="32771" name="Content Placeholder 2"/>
          <p:cNvSpPr>
            <a:spLocks noGrp="1"/>
          </p:cNvSpPr>
          <p:nvPr>
            <p:ph idx="1"/>
          </p:nvPr>
        </p:nvSpPr>
        <p:spPr/>
        <p:txBody>
          <a:bodyPr rtlCol="0">
            <a:normAutofit/>
          </a:bodyPr>
          <a:lstStyle/>
          <a:p>
            <a:pPr eaLnBrk="1" fontAlgn="auto" hangingPunct="1">
              <a:spcAft>
                <a:spcPts val="0"/>
              </a:spcAft>
              <a:defRPr/>
            </a:pPr>
            <a:r>
              <a:rPr lang="hr-HR" altLang="sr-Latn-RS" dirty="0"/>
              <a:t>Specijalizirani </a:t>
            </a:r>
            <a:r>
              <a:rPr lang="hr-HR" altLang="sr-Latn-RS" dirty="0" err="1"/>
              <a:t>vatrozidi</a:t>
            </a:r>
            <a:r>
              <a:rPr lang="hr-HR" altLang="sr-Latn-RS" dirty="0"/>
              <a:t> za zaštitu pojedine aplikacije/protokola</a:t>
            </a:r>
          </a:p>
          <a:p>
            <a:pPr eaLnBrk="1" fontAlgn="auto" hangingPunct="1">
              <a:spcAft>
                <a:spcPts val="0"/>
              </a:spcAft>
              <a:defRPr/>
            </a:pPr>
            <a:r>
              <a:rPr lang="hr-HR" altLang="sr-Latn-RS" dirty="0"/>
              <a:t>Danas su vrlo popularni web, email i DNS aplikacijski </a:t>
            </a:r>
            <a:r>
              <a:rPr lang="hr-HR" altLang="sr-Latn-RS" dirty="0" err="1"/>
              <a:t>vatrozidi</a:t>
            </a:r>
            <a:r>
              <a:rPr lang="hr-HR" altLang="sr-Latn-RS" dirty="0"/>
              <a:t> </a:t>
            </a:r>
          </a:p>
        </p:txBody>
      </p:sp>
    </p:spTree>
    <p:extLst>
      <p:ext uri="{BB962C8B-B14F-4D97-AF65-F5344CB8AC3E}">
        <p14:creationId xmlns:p14="http://schemas.microsoft.com/office/powerpoint/2010/main" val="3210354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3D3B31-736E-4641-A6B0-C0522205A294}"/>
              </a:ext>
            </a:extLst>
          </p:cNvPr>
          <p:cNvSpPr>
            <a:spLocks noGrp="1"/>
          </p:cNvSpPr>
          <p:nvPr>
            <p:ph type="title"/>
          </p:nvPr>
        </p:nvSpPr>
        <p:spPr/>
        <p:txBody>
          <a:bodyPr/>
          <a:lstStyle/>
          <a:p>
            <a:r>
              <a:rPr lang="hr-HR" dirty="0"/>
              <a:t>DNS Security</a:t>
            </a:r>
          </a:p>
        </p:txBody>
      </p:sp>
      <p:sp>
        <p:nvSpPr>
          <p:cNvPr id="3" name="Rezervirano mjesto sadržaja 2">
            <a:extLst>
              <a:ext uri="{FF2B5EF4-FFF2-40B4-BE49-F238E27FC236}">
                <a16:creationId xmlns:a16="http://schemas.microsoft.com/office/drawing/2014/main" id="{88B86F96-7FA7-4770-AA88-79E0E742506E}"/>
              </a:ext>
            </a:extLst>
          </p:cNvPr>
          <p:cNvSpPr>
            <a:spLocks noGrp="1"/>
          </p:cNvSpPr>
          <p:nvPr>
            <p:ph idx="1"/>
          </p:nvPr>
        </p:nvSpPr>
        <p:spPr/>
        <p:txBody>
          <a:bodyPr/>
          <a:lstStyle/>
          <a:p>
            <a:r>
              <a:rPr lang="hr-HR" dirty="0"/>
              <a:t>Sastavni dio </a:t>
            </a:r>
            <a:r>
              <a:rPr lang="hr-HR" dirty="0" err="1"/>
              <a:t>vatrozida</a:t>
            </a:r>
            <a:endParaRPr lang="hr-HR" dirty="0"/>
          </a:p>
          <a:p>
            <a:r>
              <a:rPr lang="hr-HR" dirty="0"/>
              <a:t>Zasebna rješenja</a:t>
            </a:r>
          </a:p>
          <a:p>
            <a:r>
              <a:rPr lang="hr-HR" dirty="0" err="1"/>
              <a:t>Threat</a:t>
            </a:r>
            <a:r>
              <a:rPr lang="hr-HR" dirty="0"/>
              <a:t> </a:t>
            </a:r>
            <a:r>
              <a:rPr lang="hr-HR" dirty="0" err="1"/>
              <a:t>intelligence</a:t>
            </a:r>
            <a:r>
              <a:rPr lang="hr-HR" dirty="0"/>
              <a:t>, </a:t>
            </a:r>
            <a:r>
              <a:rPr lang="hr-HR" dirty="0" err="1"/>
              <a:t>machine</a:t>
            </a:r>
            <a:r>
              <a:rPr lang="hr-HR" dirty="0"/>
              <a:t> </a:t>
            </a:r>
            <a:r>
              <a:rPr lang="hr-HR" dirty="0" err="1"/>
              <a:t>learning</a:t>
            </a:r>
            <a:r>
              <a:rPr lang="hr-HR" dirty="0"/>
              <a:t> </a:t>
            </a:r>
            <a:r>
              <a:rPr lang="hr-HR" dirty="0" err="1"/>
              <a:t>primjenjeni</a:t>
            </a:r>
            <a:r>
              <a:rPr lang="hr-HR" dirty="0"/>
              <a:t> na DNS upite</a:t>
            </a:r>
          </a:p>
        </p:txBody>
      </p:sp>
      <p:pic>
        <p:nvPicPr>
          <p:cNvPr id="2050" name="Picture 2" descr="Example showing how DNS-Layer Security stops attacker communications - Cisco Umbrella Blog">
            <a:extLst>
              <a:ext uri="{FF2B5EF4-FFF2-40B4-BE49-F238E27FC236}">
                <a16:creationId xmlns:a16="http://schemas.microsoft.com/office/drawing/2014/main" id="{D0C70C54-4818-48F1-8782-215DCF26C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645024"/>
            <a:ext cx="6033821" cy="207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7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C6FC-4E64-9190-2230-34E8FEFD0118}"/>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3C2203CA-0EBD-4174-F070-600F082D026E}"/>
              </a:ext>
            </a:extLst>
          </p:cNvPr>
          <p:cNvSpPr>
            <a:spLocks noGrp="1"/>
          </p:cNvSpPr>
          <p:nvPr>
            <p:ph idx="1"/>
          </p:nvPr>
        </p:nvSpPr>
        <p:spPr/>
        <p:txBody>
          <a:bodyPr/>
          <a:lstStyle/>
          <a:p>
            <a:endParaRPr lang="hr-HR"/>
          </a:p>
        </p:txBody>
      </p:sp>
      <p:pic>
        <p:nvPicPr>
          <p:cNvPr id="1026" name="Picture 2" descr="DDoS attacks by quarter">
            <a:extLst>
              <a:ext uri="{FF2B5EF4-FFF2-40B4-BE49-F238E27FC236}">
                <a16:creationId xmlns:a16="http://schemas.microsoft.com/office/drawing/2014/main" id="{85526431-50C5-3B20-EC92-2FD0D5DAD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038"/>
            <a:ext cx="914400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11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1FB0-1B0A-AF11-9012-F48011B70E08}"/>
              </a:ext>
            </a:extLst>
          </p:cNvPr>
          <p:cNvSpPr>
            <a:spLocks noGrp="1"/>
          </p:cNvSpPr>
          <p:nvPr>
            <p:ph type="title"/>
          </p:nvPr>
        </p:nvSpPr>
        <p:spPr/>
        <p:txBody>
          <a:bodyPr/>
          <a:lstStyle/>
          <a:p>
            <a:r>
              <a:rPr lang="hr-HR" dirty="0"/>
              <a:t>Email Security</a:t>
            </a:r>
          </a:p>
        </p:txBody>
      </p:sp>
      <p:sp>
        <p:nvSpPr>
          <p:cNvPr id="3" name="Content Placeholder 2">
            <a:extLst>
              <a:ext uri="{FF2B5EF4-FFF2-40B4-BE49-F238E27FC236}">
                <a16:creationId xmlns:a16="http://schemas.microsoft.com/office/drawing/2014/main" id="{1C610D06-3238-C657-8A59-0FCA03210DA5}"/>
              </a:ext>
            </a:extLst>
          </p:cNvPr>
          <p:cNvSpPr>
            <a:spLocks noGrp="1"/>
          </p:cNvSpPr>
          <p:nvPr>
            <p:ph idx="1"/>
          </p:nvPr>
        </p:nvSpPr>
        <p:spPr/>
        <p:txBody>
          <a:bodyPr/>
          <a:lstStyle/>
          <a:p>
            <a:r>
              <a:rPr lang="hr-HR" dirty="0" err="1"/>
              <a:t>Both</a:t>
            </a:r>
            <a:r>
              <a:rPr lang="hr-HR" dirty="0"/>
              <a:t> Google and Microsoft provide </a:t>
            </a:r>
            <a:r>
              <a:rPr lang="hr-HR" dirty="0" err="1"/>
              <a:t>basic</a:t>
            </a:r>
            <a:r>
              <a:rPr lang="hr-HR" dirty="0"/>
              <a:t> email </a:t>
            </a:r>
            <a:r>
              <a:rPr lang="hr-HR" dirty="0" err="1"/>
              <a:t>hygiene</a:t>
            </a:r>
            <a:r>
              <a:rPr lang="hr-HR" dirty="0"/>
              <a:t> </a:t>
            </a:r>
            <a:r>
              <a:rPr lang="hr-HR" dirty="0" err="1"/>
              <a:t>capabilities</a:t>
            </a:r>
            <a:r>
              <a:rPr lang="hr-HR" dirty="0"/>
              <a:t>, </a:t>
            </a:r>
            <a:r>
              <a:rPr lang="hr-HR" dirty="0" err="1"/>
              <a:t>including</a:t>
            </a:r>
            <a:r>
              <a:rPr lang="hr-HR" dirty="0"/>
              <a:t>:</a:t>
            </a:r>
          </a:p>
          <a:p>
            <a:pPr lvl="1"/>
            <a:r>
              <a:rPr lang="hr-HR" dirty="0" err="1"/>
              <a:t>Blocking</a:t>
            </a:r>
            <a:r>
              <a:rPr lang="hr-HR" dirty="0"/>
              <a:t> </a:t>
            </a:r>
            <a:r>
              <a:rPr lang="hr-HR" dirty="0" err="1"/>
              <a:t>emails</a:t>
            </a:r>
            <a:r>
              <a:rPr lang="hr-HR" dirty="0"/>
              <a:t> from </a:t>
            </a:r>
            <a:r>
              <a:rPr lang="hr-HR" dirty="0" err="1"/>
              <a:t>known</a:t>
            </a:r>
            <a:r>
              <a:rPr lang="hr-HR" dirty="0"/>
              <a:t> </a:t>
            </a:r>
            <a:r>
              <a:rPr lang="hr-HR" dirty="0" err="1"/>
              <a:t>bad</a:t>
            </a:r>
            <a:r>
              <a:rPr lang="hr-HR" dirty="0"/>
              <a:t> </a:t>
            </a:r>
            <a:r>
              <a:rPr lang="hr-HR" dirty="0" err="1"/>
              <a:t>senders</a:t>
            </a:r>
            <a:endParaRPr lang="hr-HR" dirty="0"/>
          </a:p>
          <a:p>
            <a:pPr lvl="1"/>
            <a:r>
              <a:rPr lang="hr-HR" dirty="0" err="1"/>
              <a:t>Scanning</a:t>
            </a:r>
            <a:r>
              <a:rPr lang="hr-HR" dirty="0"/>
              <a:t> </a:t>
            </a:r>
            <a:r>
              <a:rPr lang="hr-HR" dirty="0" err="1"/>
              <a:t>attachments</a:t>
            </a:r>
            <a:r>
              <a:rPr lang="hr-HR" dirty="0"/>
              <a:t> </a:t>
            </a:r>
            <a:r>
              <a:rPr lang="hr-HR" dirty="0" err="1"/>
              <a:t>with</a:t>
            </a:r>
            <a:r>
              <a:rPr lang="hr-HR" dirty="0"/>
              <a:t> </a:t>
            </a:r>
            <a:r>
              <a:rPr lang="hr-HR" dirty="0" err="1"/>
              <a:t>antivirus</a:t>
            </a:r>
            <a:endParaRPr lang="hr-HR" dirty="0"/>
          </a:p>
          <a:p>
            <a:pPr lvl="1"/>
            <a:r>
              <a:rPr lang="hr-HR" dirty="0" err="1"/>
              <a:t>Blocking</a:t>
            </a:r>
            <a:r>
              <a:rPr lang="hr-HR" dirty="0"/>
              <a:t> </a:t>
            </a:r>
            <a:r>
              <a:rPr lang="hr-HR" dirty="0" err="1"/>
              <a:t>emails</a:t>
            </a:r>
            <a:r>
              <a:rPr lang="hr-HR" dirty="0"/>
              <a:t> </a:t>
            </a:r>
            <a:r>
              <a:rPr lang="hr-HR" dirty="0" err="1"/>
              <a:t>with</a:t>
            </a:r>
            <a:r>
              <a:rPr lang="hr-HR" dirty="0"/>
              <a:t> </a:t>
            </a:r>
            <a:r>
              <a:rPr lang="hr-HR" dirty="0" err="1"/>
              <a:t>known</a:t>
            </a:r>
            <a:r>
              <a:rPr lang="hr-HR" dirty="0"/>
              <a:t> </a:t>
            </a:r>
            <a:r>
              <a:rPr lang="hr-HR" dirty="0" err="1"/>
              <a:t>bad</a:t>
            </a:r>
            <a:r>
              <a:rPr lang="hr-HR" dirty="0"/>
              <a:t> </a:t>
            </a:r>
            <a:r>
              <a:rPr lang="hr-HR" dirty="0" err="1"/>
              <a:t>URLs</a:t>
            </a:r>
            <a:endParaRPr lang="hr-HR" dirty="0"/>
          </a:p>
          <a:p>
            <a:pPr lvl="1"/>
            <a:r>
              <a:rPr lang="hr-HR" dirty="0" err="1"/>
              <a:t>Content</a:t>
            </a:r>
            <a:r>
              <a:rPr lang="hr-HR" dirty="0"/>
              <a:t> </a:t>
            </a:r>
            <a:r>
              <a:rPr lang="hr-HR" dirty="0" err="1"/>
              <a:t>analysis</a:t>
            </a:r>
            <a:r>
              <a:rPr lang="hr-HR" dirty="0"/>
              <a:t> to </a:t>
            </a:r>
            <a:r>
              <a:rPr lang="hr-HR" dirty="0" err="1"/>
              <a:t>identify</a:t>
            </a:r>
            <a:r>
              <a:rPr lang="hr-HR" dirty="0"/>
              <a:t> spam</a:t>
            </a:r>
          </a:p>
        </p:txBody>
      </p:sp>
    </p:spTree>
    <p:extLst>
      <p:ext uri="{BB962C8B-B14F-4D97-AF65-F5344CB8AC3E}">
        <p14:creationId xmlns:p14="http://schemas.microsoft.com/office/powerpoint/2010/main" val="93528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0132-7044-0B42-7178-E0D25C6C4DD8}"/>
              </a:ext>
            </a:extLst>
          </p:cNvPr>
          <p:cNvSpPr>
            <a:spLocks noGrp="1"/>
          </p:cNvSpPr>
          <p:nvPr>
            <p:ph type="title"/>
          </p:nvPr>
        </p:nvSpPr>
        <p:spPr/>
        <p:txBody>
          <a:bodyPr/>
          <a:lstStyle/>
          <a:p>
            <a:r>
              <a:rPr lang="hr-HR" dirty="0"/>
              <a:t>Email Security</a:t>
            </a:r>
          </a:p>
        </p:txBody>
      </p:sp>
      <p:sp>
        <p:nvSpPr>
          <p:cNvPr id="5" name="Content Placeholder 4">
            <a:extLst>
              <a:ext uri="{FF2B5EF4-FFF2-40B4-BE49-F238E27FC236}">
                <a16:creationId xmlns:a16="http://schemas.microsoft.com/office/drawing/2014/main" id="{7F24A66E-0E90-87C8-8A66-F946B6820BA2}"/>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049215DB-DAEB-58B2-F44C-F23EF5D93D06}"/>
              </a:ext>
            </a:extLst>
          </p:cNvPr>
          <p:cNvPicPr>
            <a:picLocks noChangeAspect="1"/>
          </p:cNvPicPr>
          <p:nvPr/>
        </p:nvPicPr>
        <p:blipFill>
          <a:blip r:embed="rId2"/>
          <a:stretch>
            <a:fillRect/>
          </a:stretch>
        </p:blipFill>
        <p:spPr>
          <a:xfrm>
            <a:off x="35496" y="1671906"/>
            <a:ext cx="9144000" cy="4486275"/>
          </a:xfrm>
          <a:prstGeom prst="rect">
            <a:avLst/>
          </a:prstGeom>
        </p:spPr>
      </p:pic>
    </p:spTree>
    <p:extLst>
      <p:ext uri="{BB962C8B-B14F-4D97-AF65-F5344CB8AC3E}">
        <p14:creationId xmlns:p14="http://schemas.microsoft.com/office/powerpoint/2010/main" val="1354860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817401-8443-4AC2-B9A2-98B7ABFC9AE7}"/>
              </a:ext>
            </a:extLst>
          </p:cNvPr>
          <p:cNvSpPr>
            <a:spLocks noGrp="1"/>
          </p:cNvSpPr>
          <p:nvPr>
            <p:ph type="title"/>
          </p:nvPr>
        </p:nvSpPr>
        <p:spPr/>
        <p:txBody>
          <a:bodyPr/>
          <a:lstStyle/>
          <a:p>
            <a:r>
              <a:rPr lang="hr-HR" dirty="0"/>
              <a:t>SEG </a:t>
            </a:r>
            <a:r>
              <a:rPr lang="hr-HR" dirty="0" err="1"/>
              <a:t>or</a:t>
            </a:r>
            <a:r>
              <a:rPr lang="hr-HR" dirty="0"/>
              <a:t> ICES</a:t>
            </a:r>
          </a:p>
        </p:txBody>
      </p:sp>
      <p:sp>
        <p:nvSpPr>
          <p:cNvPr id="3" name="Rezervirano mjesto sadržaja 2">
            <a:extLst>
              <a:ext uri="{FF2B5EF4-FFF2-40B4-BE49-F238E27FC236}">
                <a16:creationId xmlns:a16="http://schemas.microsoft.com/office/drawing/2014/main" id="{BF7FCB80-B9C9-4EC7-9837-D9B0662BF5F9}"/>
              </a:ext>
            </a:extLst>
          </p:cNvPr>
          <p:cNvSpPr>
            <a:spLocks noGrp="1"/>
          </p:cNvSpPr>
          <p:nvPr>
            <p:ph idx="1"/>
          </p:nvPr>
        </p:nvSpPr>
        <p:spPr/>
        <p:txBody>
          <a:bodyPr/>
          <a:lstStyle/>
          <a:p>
            <a:r>
              <a:rPr lang="hr-HR" dirty="0" err="1"/>
              <a:t>Malware</a:t>
            </a:r>
            <a:r>
              <a:rPr lang="hr-HR" dirty="0"/>
              <a:t>, spam </a:t>
            </a:r>
            <a:r>
              <a:rPr lang="hr-HR" dirty="0" err="1"/>
              <a:t>protection</a:t>
            </a:r>
            <a:endParaRPr lang="hr-HR" dirty="0"/>
          </a:p>
          <a:p>
            <a:r>
              <a:rPr lang="hr-HR" dirty="0" err="1"/>
              <a:t>Threat</a:t>
            </a:r>
            <a:r>
              <a:rPr lang="hr-HR" dirty="0"/>
              <a:t> </a:t>
            </a:r>
            <a:r>
              <a:rPr lang="hr-HR" dirty="0" err="1"/>
              <a:t>Inteligence</a:t>
            </a:r>
            <a:r>
              <a:rPr lang="hr-HR" dirty="0"/>
              <a:t> </a:t>
            </a:r>
            <a:r>
              <a:rPr lang="hr-HR" dirty="0" err="1"/>
              <a:t>integratoin</a:t>
            </a:r>
            <a:endParaRPr lang="hr-HR" dirty="0"/>
          </a:p>
          <a:p>
            <a:r>
              <a:rPr lang="hr-HR" dirty="0" err="1"/>
              <a:t>Sandboxing</a:t>
            </a:r>
            <a:endParaRPr lang="hr-HR" dirty="0"/>
          </a:p>
          <a:p>
            <a:r>
              <a:rPr lang="hr-HR" dirty="0"/>
              <a:t>URL </a:t>
            </a:r>
            <a:r>
              <a:rPr lang="hr-HR" dirty="0" err="1"/>
              <a:t>rewriting</a:t>
            </a:r>
            <a:endParaRPr lang="hr-HR" dirty="0"/>
          </a:p>
          <a:p>
            <a:r>
              <a:rPr lang="hr-HR" dirty="0"/>
              <a:t>BEC </a:t>
            </a:r>
            <a:r>
              <a:rPr lang="hr-HR" dirty="0" err="1"/>
              <a:t>protection</a:t>
            </a:r>
            <a:endParaRPr lang="hr-HR" dirty="0"/>
          </a:p>
          <a:p>
            <a:endParaRPr lang="hr-HR" dirty="0"/>
          </a:p>
        </p:txBody>
      </p:sp>
    </p:spTree>
    <p:extLst>
      <p:ext uri="{BB962C8B-B14F-4D97-AF65-F5344CB8AC3E}">
        <p14:creationId xmlns:p14="http://schemas.microsoft.com/office/powerpoint/2010/main" val="4276144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a:bodyPr>
          <a:lstStyle/>
          <a:p>
            <a:pPr eaLnBrk="1" fontAlgn="auto" hangingPunct="1">
              <a:spcAft>
                <a:spcPts val="0"/>
              </a:spcAft>
              <a:defRPr/>
            </a:pPr>
            <a:r>
              <a:rPr lang="hr-HR" altLang="sr-Latn-RS" dirty="0"/>
              <a:t>Web aplikacijski </a:t>
            </a:r>
            <a:r>
              <a:rPr lang="hr-HR" altLang="sr-Latn-RS" dirty="0" err="1"/>
              <a:t>vatrozidi</a:t>
            </a:r>
            <a:endParaRPr lang="en-US" altLang="sr-Latn-RS" dirty="0"/>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hr-HR" dirty="0"/>
              <a:t>Softversko ili hardversko rješenje koji štiti web aplikacije od prijetnji napada</a:t>
            </a:r>
          </a:p>
          <a:p>
            <a:pPr eaLnBrk="1" fontAlgn="auto" hangingPunct="1">
              <a:spcAft>
                <a:spcPts val="0"/>
              </a:spcAft>
              <a:defRPr/>
            </a:pPr>
            <a:r>
              <a:rPr lang="hr-HR" dirty="0"/>
              <a:t>Rješenje mora razumjeti zaštitu web-a na aplikacijskoj razini </a:t>
            </a:r>
            <a:r>
              <a:rPr lang="en-GB" dirty="0"/>
              <a:t>application layer (</a:t>
            </a:r>
            <a:r>
              <a:rPr lang="hr-HR" dirty="0"/>
              <a:t>npr. </a:t>
            </a:r>
            <a:r>
              <a:rPr lang="en-GB" dirty="0"/>
              <a:t>HTTP </a:t>
            </a:r>
            <a:r>
              <a:rPr lang="hr-HR" dirty="0"/>
              <a:t>I </a:t>
            </a:r>
            <a:r>
              <a:rPr lang="en-GB" dirty="0"/>
              <a:t>HTTPS </a:t>
            </a:r>
            <a:r>
              <a:rPr lang="hr-HR" dirty="0"/>
              <a:t>komunikaciju, </a:t>
            </a:r>
            <a:r>
              <a:rPr lang="en-GB" dirty="0"/>
              <a:t>XML/SOAP</a:t>
            </a:r>
            <a:r>
              <a:rPr lang="hr-HR" dirty="0"/>
              <a:t> i web servise</a:t>
            </a:r>
          </a:p>
          <a:p>
            <a:pPr eaLnBrk="1" fontAlgn="auto" hangingPunct="1">
              <a:spcAft>
                <a:spcPts val="0"/>
              </a:spcAft>
              <a:defRPr/>
            </a:pPr>
            <a:r>
              <a:rPr lang="hr-HR" dirty="0"/>
              <a:t>Detektira/sprječava </a:t>
            </a:r>
            <a:r>
              <a:rPr lang="en-GB" dirty="0"/>
              <a:t>OWASP Top Ten </a:t>
            </a:r>
            <a:r>
              <a:rPr lang="hr-HR" dirty="0"/>
              <a:t>prijetnje</a:t>
            </a:r>
            <a:endParaRPr lang="en-GB" dirty="0"/>
          </a:p>
          <a:p>
            <a:pPr eaLnBrk="1" fontAlgn="auto" hangingPunct="1">
              <a:spcAft>
                <a:spcPts val="0"/>
              </a:spcAft>
              <a:defRPr/>
            </a:pPr>
            <a:r>
              <a:rPr lang="hr-HR" dirty="0"/>
              <a:t>Učenje anomalija (ML/AI)</a:t>
            </a:r>
          </a:p>
          <a:p>
            <a:pPr eaLnBrk="1" fontAlgn="auto" hangingPunct="1">
              <a:spcAft>
                <a:spcPts val="0"/>
              </a:spcAft>
              <a:defRPr/>
            </a:pPr>
            <a:r>
              <a:rPr lang="hr-HR" dirty="0"/>
              <a:t>Kako bi zaštitili s WAF funkcionalnosti distribuirane Web stranice vaše organizacije?</a:t>
            </a:r>
          </a:p>
          <a:p>
            <a:pPr marL="0" indent="0" eaLnBrk="1" fontAlgn="auto" hangingPunct="1">
              <a:spcAft>
                <a:spcPts val="0"/>
              </a:spcAft>
              <a:buFont typeface="Wingdings 2" panose="05020102010507070707" pitchFamily="18" charset="2"/>
              <a:buNone/>
              <a:defRPr/>
            </a:pPr>
            <a:endParaRPr lang="en-US" dirty="0"/>
          </a:p>
        </p:txBody>
      </p:sp>
    </p:spTree>
    <p:extLst>
      <p:ext uri="{BB962C8B-B14F-4D97-AF65-F5344CB8AC3E}">
        <p14:creationId xmlns:p14="http://schemas.microsoft.com/office/powerpoint/2010/main" val="228405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CDB1-346F-4465-99B8-1D3C478E1315}"/>
              </a:ext>
            </a:extLst>
          </p:cNvPr>
          <p:cNvSpPr>
            <a:spLocks noGrp="1"/>
          </p:cNvSpPr>
          <p:nvPr>
            <p:ph type="title"/>
          </p:nvPr>
        </p:nvSpPr>
        <p:spPr/>
        <p:txBody>
          <a:bodyPr/>
          <a:lstStyle/>
          <a:p>
            <a:r>
              <a:rPr lang="hr-HR" dirty="0"/>
              <a:t>Cloudflare web aplikacijski </a:t>
            </a:r>
            <a:r>
              <a:rPr lang="hr-HR" dirty="0" err="1"/>
              <a:t>vatrozid</a:t>
            </a:r>
            <a:endParaRPr lang="hr-HR" dirty="0"/>
          </a:p>
        </p:txBody>
      </p:sp>
      <p:sp>
        <p:nvSpPr>
          <p:cNvPr id="4" name="Content Placeholder 3">
            <a:extLst>
              <a:ext uri="{FF2B5EF4-FFF2-40B4-BE49-F238E27FC236}">
                <a16:creationId xmlns:a16="http://schemas.microsoft.com/office/drawing/2014/main" id="{78031C57-A14E-DA23-452A-3D482B0627E9}"/>
              </a:ext>
            </a:extLst>
          </p:cNvPr>
          <p:cNvSpPr>
            <a:spLocks noGrp="1"/>
          </p:cNvSpPr>
          <p:nvPr>
            <p:ph idx="1"/>
          </p:nvPr>
        </p:nvSpPr>
        <p:spPr/>
        <p:txBody>
          <a:bodyPr/>
          <a:lstStyle/>
          <a:p>
            <a:endParaRPr lang="hr-HR"/>
          </a:p>
        </p:txBody>
      </p:sp>
      <p:pic>
        <p:nvPicPr>
          <p:cNvPr id="2050" name="Picture 2" descr="WAF- How it works">
            <a:extLst>
              <a:ext uri="{FF2B5EF4-FFF2-40B4-BE49-F238E27FC236}">
                <a16:creationId xmlns:a16="http://schemas.microsoft.com/office/drawing/2014/main" id="{531DBBF7-3932-4A0E-9551-4158F14A9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40768"/>
            <a:ext cx="91440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8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44A750-BC43-4576-8383-F36B3FA362D4}"/>
              </a:ext>
            </a:extLst>
          </p:cNvPr>
          <p:cNvSpPr>
            <a:spLocks noGrp="1"/>
          </p:cNvSpPr>
          <p:nvPr>
            <p:ph type="title"/>
          </p:nvPr>
        </p:nvSpPr>
        <p:spPr/>
        <p:txBody>
          <a:bodyPr/>
          <a:lstStyle/>
          <a:p>
            <a:r>
              <a:rPr lang="hr-HR" dirty="0" err="1"/>
              <a:t>Content</a:t>
            </a:r>
            <a:r>
              <a:rPr lang="hr-HR" dirty="0"/>
              <a:t> </a:t>
            </a:r>
            <a:r>
              <a:rPr lang="hr-HR" dirty="0" err="1"/>
              <a:t>Delivery</a:t>
            </a:r>
            <a:r>
              <a:rPr lang="hr-HR" dirty="0"/>
              <a:t> Network</a:t>
            </a:r>
          </a:p>
        </p:txBody>
      </p:sp>
      <p:sp>
        <p:nvSpPr>
          <p:cNvPr id="3" name="Rezervirano mjesto sadržaja 2">
            <a:extLst>
              <a:ext uri="{FF2B5EF4-FFF2-40B4-BE49-F238E27FC236}">
                <a16:creationId xmlns:a16="http://schemas.microsoft.com/office/drawing/2014/main" id="{DE22A451-9E88-4F1D-9415-383601CD8A9A}"/>
              </a:ext>
            </a:extLst>
          </p:cNvPr>
          <p:cNvSpPr>
            <a:spLocks noGrp="1"/>
          </p:cNvSpPr>
          <p:nvPr>
            <p:ph idx="1"/>
          </p:nvPr>
        </p:nvSpPr>
        <p:spPr/>
        <p:txBody>
          <a:bodyPr>
            <a:normAutofit/>
          </a:bodyPr>
          <a:lstStyle/>
          <a:p>
            <a:r>
              <a:rPr lang="en-US" dirty="0"/>
              <a:t>A content delivery network (CDN) refers to a geographically distributed group of servers which work together to provide fast delivery of Internet content.</a:t>
            </a:r>
            <a:endParaRPr lang="hr-HR" dirty="0"/>
          </a:p>
          <a:p>
            <a:r>
              <a:rPr lang="hr-HR" dirty="0"/>
              <a:t>Prednosti korištenja:</a:t>
            </a:r>
          </a:p>
          <a:p>
            <a:pPr lvl="1"/>
            <a:r>
              <a:rPr lang="hr-HR" dirty="0"/>
              <a:t>Brzina učitavanja Web stranica</a:t>
            </a:r>
          </a:p>
          <a:p>
            <a:pPr lvl="1"/>
            <a:r>
              <a:rPr lang="hr-HR" dirty="0"/>
              <a:t>Dostupnost Web stranica</a:t>
            </a:r>
          </a:p>
          <a:p>
            <a:pPr lvl="1"/>
            <a:r>
              <a:rPr lang="hr-HR" dirty="0"/>
              <a:t>Sigurnost Web stranica (</a:t>
            </a:r>
            <a:r>
              <a:rPr lang="hr-HR" dirty="0" err="1"/>
              <a:t>DDoS</a:t>
            </a:r>
            <a:r>
              <a:rPr lang="hr-HR" dirty="0"/>
              <a:t>)</a:t>
            </a:r>
          </a:p>
          <a:p>
            <a:pPr marL="0" indent="0">
              <a:buNone/>
            </a:pPr>
            <a:endParaRPr lang="hr-HR" dirty="0"/>
          </a:p>
        </p:txBody>
      </p:sp>
      <p:sp>
        <p:nvSpPr>
          <p:cNvPr id="4" name="AutoShape 2" descr="What is a CDN">
            <a:extLst>
              <a:ext uri="{FF2B5EF4-FFF2-40B4-BE49-F238E27FC236}">
                <a16:creationId xmlns:a16="http://schemas.microsoft.com/office/drawing/2014/main" id="{C90DA41A-EA52-443E-86E5-59D9EFD9033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a:extLst>
              <a:ext uri="{FF2B5EF4-FFF2-40B4-BE49-F238E27FC236}">
                <a16:creationId xmlns:a16="http://schemas.microsoft.com/office/drawing/2014/main" id="{A609E65E-5C48-43F3-A83A-F45FC2685B2E}"/>
              </a:ext>
            </a:extLst>
          </p:cNvPr>
          <p:cNvPicPr>
            <a:picLocks noChangeAspect="1"/>
          </p:cNvPicPr>
          <p:nvPr/>
        </p:nvPicPr>
        <p:blipFill>
          <a:blip r:embed="rId2"/>
          <a:stretch>
            <a:fillRect/>
          </a:stretch>
        </p:blipFill>
        <p:spPr>
          <a:xfrm>
            <a:off x="4860032" y="3429000"/>
            <a:ext cx="3888432" cy="2592288"/>
          </a:xfrm>
          <a:prstGeom prst="rect">
            <a:avLst/>
          </a:prstGeom>
        </p:spPr>
      </p:pic>
    </p:spTree>
    <p:extLst>
      <p:ext uri="{BB962C8B-B14F-4D97-AF65-F5344CB8AC3E}">
        <p14:creationId xmlns:p14="http://schemas.microsoft.com/office/powerpoint/2010/main" val="127190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EC42-18C2-70CD-8EB6-0F3F81FAC76A}"/>
              </a:ext>
            </a:extLst>
          </p:cNvPr>
          <p:cNvSpPr>
            <a:spLocks noGrp="1"/>
          </p:cNvSpPr>
          <p:nvPr>
            <p:ph type="title"/>
          </p:nvPr>
        </p:nvSpPr>
        <p:spPr/>
        <p:txBody>
          <a:bodyPr/>
          <a:lstStyle/>
          <a:p>
            <a:r>
              <a:rPr lang="hr-HR" dirty="0" err="1"/>
              <a:t>Content</a:t>
            </a:r>
            <a:r>
              <a:rPr lang="hr-HR" dirty="0"/>
              <a:t> </a:t>
            </a:r>
            <a:r>
              <a:rPr lang="hr-HR" dirty="0" err="1"/>
              <a:t>Delivery</a:t>
            </a:r>
            <a:r>
              <a:rPr lang="hr-HR" dirty="0"/>
              <a:t> Network</a:t>
            </a:r>
          </a:p>
        </p:txBody>
      </p:sp>
      <p:sp>
        <p:nvSpPr>
          <p:cNvPr id="3" name="Content Placeholder 2">
            <a:extLst>
              <a:ext uri="{FF2B5EF4-FFF2-40B4-BE49-F238E27FC236}">
                <a16:creationId xmlns:a16="http://schemas.microsoft.com/office/drawing/2014/main" id="{60AEA47B-7EC7-8556-AC7A-A325F8F1207F}"/>
              </a:ext>
            </a:extLst>
          </p:cNvPr>
          <p:cNvSpPr>
            <a:spLocks noGrp="1"/>
          </p:cNvSpPr>
          <p:nvPr>
            <p:ph idx="1"/>
          </p:nvPr>
        </p:nvSpPr>
        <p:spPr/>
        <p:txBody>
          <a:bodyPr/>
          <a:lstStyle/>
          <a:p>
            <a:endParaRPr lang="hr-HR"/>
          </a:p>
        </p:txBody>
      </p:sp>
      <p:pic>
        <p:nvPicPr>
          <p:cNvPr id="1026" name="Picture 2" descr="Reverse proxy flow: traffic flows from user's device (D) to Internet to reverse proxy (E) to origin server (F)">
            <a:extLst>
              <a:ext uri="{FF2B5EF4-FFF2-40B4-BE49-F238E27FC236}">
                <a16:creationId xmlns:a16="http://schemas.microsoft.com/office/drawing/2014/main" id="{3CCB7647-660B-1B47-EF42-1D91DAFA1D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6"/>
            <a:ext cx="9144000" cy="457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54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2783-4833-EF72-5E2D-BF1731AFEE66}"/>
              </a:ext>
            </a:extLst>
          </p:cNvPr>
          <p:cNvSpPr>
            <a:spLocks noGrp="1"/>
          </p:cNvSpPr>
          <p:nvPr>
            <p:ph type="title"/>
          </p:nvPr>
        </p:nvSpPr>
        <p:spPr/>
        <p:txBody>
          <a:bodyPr/>
          <a:lstStyle/>
          <a:p>
            <a:r>
              <a:rPr lang="hr-HR" dirty="0" err="1"/>
              <a:t>Content</a:t>
            </a:r>
            <a:r>
              <a:rPr lang="hr-HR" dirty="0"/>
              <a:t> </a:t>
            </a:r>
            <a:r>
              <a:rPr lang="hr-HR" dirty="0" err="1"/>
              <a:t>Delivery</a:t>
            </a:r>
            <a:r>
              <a:rPr lang="hr-HR" dirty="0"/>
              <a:t> Network</a:t>
            </a:r>
          </a:p>
        </p:txBody>
      </p:sp>
      <p:sp>
        <p:nvSpPr>
          <p:cNvPr id="3" name="Content Placeholder 2">
            <a:extLst>
              <a:ext uri="{FF2B5EF4-FFF2-40B4-BE49-F238E27FC236}">
                <a16:creationId xmlns:a16="http://schemas.microsoft.com/office/drawing/2014/main" id="{2DA15CD9-032F-37A6-1E87-31724F79C084}"/>
              </a:ext>
            </a:extLst>
          </p:cNvPr>
          <p:cNvSpPr>
            <a:spLocks noGrp="1"/>
          </p:cNvSpPr>
          <p:nvPr>
            <p:ph idx="1"/>
          </p:nvPr>
        </p:nvSpPr>
        <p:spPr/>
        <p:txBody>
          <a:bodyPr/>
          <a:lstStyle/>
          <a:p>
            <a:r>
              <a:rPr lang="en-US" dirty="0"/>
              <a:t>CDNs are designed specifically to handle large amounts of traffic, so if a company experiences a huge increase in requests typical of a DDoS attack, it can respond by redistributing this traffic, ensuring it doesn't reach your origin servers and render your site offline.</a:t>
            </a:r>
            <a:endParaRPr lang="hr-HR" dirty="0"/>
          </a:p>
        </p:txBody>
      </p:sp>
      <p:pic>
        <p:nvPicPr>
          <p:cNvPr id="4" name="Picture 2" descr="DDoS Mitigation Stages">
            <a:extLst>
              <a:ext uri="{FF2B5EF4-FFF2-40B4-BE49-F238E27FC236}">
                <a16:creationId xmlns:a16="http://schemas.microsoft.com/office/drawing/2014/main" id="{BC5BB03D-0C9D-997B-6253-62643D2C7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70105"/>
            <a:ext cx="7810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6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hr-HR" dirty="0"/>
              <a:t>Analiza mrežnog prometa</a:t>
            </a:r>
            <a:endParaRPr lang="en-US" dirty="0"/>
          </a:p>
        </p:txBody>
      </p:sp>
      <p:sp>
        <p:nvSpPr>
          <p:cNvPr id="12291" name="Content Placeholder 2"/>
          <p:cNvSpPr>
            <a:spLocks noGrp="1"/>
          </p:cNvSpPr>
          <p:nvPr>
            <p:ph idx="1"/>
          </p:nvPr>
        </p:nvSpPr>
        <p:spPr/>
        <p:txBody>
          <a:bodyPr>
            <a:normAutofit/>
          </a:bodyPr>
          <a:lstStyle/>
          <a:p>
            <a:r>
              <a:rPr lang="hr-HR" dirty="0"/>
              <a:t>Analiza mrežnog prometa koristi kombinaciju ML/AI, napredne analitike te detekcije temeljem pravila u svrhu otkrivanja sumnjivih aktivnosti na korporativnoj mreži</a:t>
            </a:r>
          </a:p>
          <a:p>
            <a:pPr lvl="0"/>
            <a:r>
              <a:rPr lang="hr-HR" dirty="0"/>
              <a:t>Analiza kompletnog prometa ili slike protoka i volumena mrežnog prometa (</a:t>
            </a:r>
            <a:r>
              <a:rPr lang="hr-HR" dirty="0" err="1"/>
              <a:t>NetFlow</a:t>
            </a:r>
            <a:r>
              <a:rPr lang="hr-HR" dirty="0"/>
              <a:t>) u stvarnom vremenu</a:t>
            </a:r>
          </a:p>
          <a:p>
            <a:pPr lvl="0"/>
            <a:r>
              <a:rPr lang="hr-HR" dirty="0"/>
              <a:t>Analiza sjever/jug prometa (parametar) i istok/zapad (lateralni promet)</a:t>
            </a:r>
          </a:p>
        </p:txBody>
      </p:sp>
    </p:spTree>
    <p:extLst>
      <p:ext uri="{BB962C8B-B14F-4D97-AF65-F5344CB8AC3E}">
        <p14:creationId xmlns:p14="http://schemas.microsoft.com/office/powerpoint/2010/main" val="1151348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CF97-F935-475F-9855-9FC3AB905934}"/>
              </a:ext>
            </a:extLst>
          </p:cNvPr>
          <p:cNvSpPr>
            <a:spLocks noGrp="1"/>
          </p:cNvSpPr>
          <p:nvPr>
            <p:ph type="title"/>
          </p:nvPr>
        </p:nvSpPr>
        <p:spPr/>
        <p:txBody>
          <a:bodyPr/>
          <a:lstStyle/>
          <a:p>
            <a:r>
              <a:rPr lang="hr-HR" dirty="0"/>
              <a:t>Analiza mrežnog prometa</a:t>
            </a:r>
          </a:p>
        </p:txBody>
      </p:sp>
      <p:sp>
        <p:nvSpPr>
          <p:cNvPr id="3" name="Content Placeholder 2">
            <a:extLst>
              <a:ext uri="{FF2B5EF4-FFF2-40B4-BE49-F238E27FC236}">
                <a16:creationId xmlns:a16="http://schemas.microsoft.com/office/drawing/2014/main" id="{1547A971-B134-4CEA-A61B-3455F5361E8E}"/>
              </a:ext>
            </a:extLst>
          </p:cNvPr>
          <p:cNvSpPr>
            <a:spLocks noGrp="1"/>
          </p:cNvSpPr>
          <p:nvPr>
            <p:ph idx="1"/>
          </p:nvPr>
        </p:nvSpPr>
        <p:spPr/>
        <p:txBody>
          <a:bodyPr>
            <a:normAutofit/>
          </a:bodyPr>
          <a:lstStyle/>
          <a:p>
            <a:pPr lvl="0"/>
            <a:r>
              <a:rPr lang="hr-HR" dirty="0"/>
              <a:t>Modeliranje normalnog prometa te definiranje </a:t>
            </a:r>
            <a:r>
              <a:rPr lang="hr-HR" dirty="0" err="1"/>
              <a:t>alerta</a:t>
            </a:r>
            <a:r>
              <a:rPr lang="hr-HR" dirty="0"/>
              <a:t> za anomalije</a:t>
            </a:r>
          </a:p>
          <a:p>
            <a:pPr lvl="0"/>
            <a:r>
              <a:rPr lang="hr-HR" dirty="0"/>
              <a:t>Rješenja koja rade analizu na kompletnom prometu puno su preciznija</a:t>
            </a:r>
          </a:p>
          <a:p>
            <a:r>
              <a:rPr lang="hr-HR" dirty="0"/>
              <a:t>Izazov analiza kriptiranog prometa</a:t>
            </a:r>
          </a:p>
          <a:p>
            <a:pPr marL="0" lvl="0" indent="0">
              <a:buNone/>
            </a:pPr>
            <a:endParaRPr lang="hr-HR" dirty="0"/>
          </a:p>
        </p:txBody>
      </p:sp>
    </p:spTree>
    <p:extLst>
      <p:ext uri="{BB962C8B-B14F-4D97-AF65-F5344CB8AC3E}">
        <p14:creationId xmlns:p14="http://schemas.microsoft.com/office/powerpoint/2010/main" val="311673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2738-7D40-8C89-94D4-BEF345F7DB92}"/>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B5B41132-E798-87F8-7351-A7630827879F}"/>
              </a:ext>
            </a:extLst>
          </p:cNvPr>
          <p:cNvSpPr>
            <a:spLocks noGrp="1"/>
          </p:cNvSpPr>
          <p:nvPr>
            <p:ph idx="1"/>
          </p:nvPr>
        </p:nvSpPr>
        <p:spPr/>
        <p:txBody>
          <a:bodyPr/>
          <a:lstStyle/>
          <a:p>
            <a:endParaRPr lang="hr-HR"/>
          </a:p>
        </p:txBody>
      </p:sp>
      <p:pic>
        <p:nvPicPr>
          <p:cNvPr id="2050" name="Picture 2" descr="4.8 Bpps UDP flood attack">
            <a:extLst>
              <a:ext uri="{FF2B5EF4-FFF2-40B4-BE49-F238E27FC236}">
                <a16:creationId xmlns:a16="http://schemas.microsoft.com/office/drawing/2014/main" id="{3574D5B0-4823-BA36-3E71-3ADDCEB7A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225"/>
            <a:ext cx="91440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08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633E21-B90C-4D9A-8C8F-B9858F5D8A6E}"/>
              </a:ext>
            </a:extLst>
          </p:cNvPr>
          <p:cNvSpPr>
            <a:spLocks noGrp="1"/>
          </p:cNvSpPr>
          <p:nvPr>
            <p:ph type="title"/>
          </p:nvPr>
        </p:nvSpPr>
        <p:spPr/>
        <p:txBody>
          <a:bodyPr/>
          <a:lstStyle/>
          <a:p>
            <a:r>
              <a:rPr lang="hr-HR" dirty="0"/>
              <a:t>Analiza kriptiranog prometa</a:t>
            </a:r>
          </a:p>
        </p:txBody>
      </p:sp>
      <p:sp>
        <p:nvSpPr>
          <p:cNvPr id="3" name="Rezervirano mjesto sadržaja 2">
            <a:extLst>
              <a:ext uri="{FF2B5EF4-FFF2-40B4-BE49-F238E27FC236}">
                <a16:creationId xmlns:a16="http://schemas.microsoft.com/office/drawing/2014/main" id="{9D09C979-0EB7-405C-81BA-0B920C00283A}"/>
              </a:ext>
            </a:extLst>
          </p:cNvPr>
          <p:cNvSpPr>
            <a:spLocks noGrp="1"/>
          </p:cNvSpPr>
          <p:nvPr>
            <p:ph idx="1"/>
          </p:nvPr>
        </p:nvSpPr>
        <p:spPr/>
        <p:txBody>
          <a:bodyPr>
            <a:normAutofit fontScale="92500" lnSpcReduction="20000"/>
          </a:bodyPr>
          <a:lstStyle/>
          <a:p>
            <a:r>
              <a:rPr lang="hr-HR" dirty="0">
                <a:hlinkClick r:id="rId2"/>
              </a:rPr>
              <a:t>https://github.com/salesforce/ja3</a:t>
            </a:r>
            <a:r>
              <a:rPr lang="hr-HR" dirty="0"/>
              <a:t> </a:t>
            </a:r>
          </a:p>
          <a:p>
            <a:r>
              <a:rPr lang="en-US" dirty="0"/>
              <a:t>JA3 is a method for creating SSL/TLS client fingerprints that should be easy to produce on any platform and can be easily shared for threat intelligence.</a:t>
            </a:r>
            <a:endParaRPr lang="hr-HR" dirty="0"/>
          </a:p>
          <a:p>
            <a:pPr lvl="1"/>
            <a:r>
              <a:rPr lang="en-US" dirty="0"/>
              <a:t>To initiate a SSL session, a client will send a SSL Client Hello packet following the TCP 3-way handshake. </a:t>
            </a:r>
            <a:endParaRPr lang="hr-HR" dirty="0"/>
          </a:p>
          <a:p>
            <a:pPr lvl="1"/>
            <a:r>
              <a:rPr lang="en-US" dirty="0"/>
              <a:t>This packet and the way in which it is generated is </a:t>
            </a:r>
            <a:r>
              <a:rPr lang="en-US" dirty="0" err="1"/>
              <a:t>dependant</a:t>
            </a:r>
            <a:r>
              <a:rPr lang="en-US" dirty="0"/>
              <a:t> on packages and methods used when building the client application. The server, if accepting SSL connections, will respond with a SSL Server Hello packet that is formulated based on server-side libraries and configurations as well as details in the Client Hello. </a:t>
            </a:r>
            <a:endParaRPr lang="hr-HR" dirty="0"/>
          </a:p>
          <a:p>
            <a:pPr lvl="1"/>
            <a:r>
              <a:rPr lang="en-US" dirty="0"/>
              <a:t>Because SSL negotiations are transmitted in the clear, it’s possible to fingerprint and identify client applications using the details in the SSL Client Hello packet.</a:t>
            </a:r>
            <a:endParaRPr lang="hr-HR" dirty="0"/>
          </a:p>
          <a:p>
            <a:r>
              <a:rPr lang="hr-HR" dirty="0"/>
              <a:t>Zanimljiv scenarij korištenja</a:t>
            </a:r>
          </a:p>
          <a:p>
            <a:pPr marL="0" indent="0">
              <a:buNone/>
            </a:pPr>
            <a:r>
              <a:rPr lang="en-US" dirty="0"/>
              <a:t>This JA3 (3e860202fc555b939e83e7a7ab518c38) has never been seen in the network before and it is only used by one device. It indicates that an application, which is used by nobody else on the network, is initiating TLS/SSL </a:t>
            </a:r>
            <a:r>
              <a:rPr lang="en-US" dirty="0" err="1"/>
              <a:t>connectio</a:t>
            </a:r>
            <a:r>
              <a:rPr lang="hr-HR" dirty="0"/>
              <a:t>n</a:t>
            </a:r>
          </a:p>
        </p:txBody>
      </p:sp>
    </p:spTree>
    <p:extLst>
      <p:ext uri="{BB962C8B-B14F-4D97-AF65-F5344CB8AC3E}">
        <p14:creationId xmlns:p14="http://schemas.microsoft.com/office/powerpoint/2010/main" val="7294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48AB-43A0-41F9-9C75-50B8262E9A91}"/>
              </a:ext>
            </a:extLst>
          </p:cNvPr>
          <p:cNvSpPr>
            <a:spLocks noGrp="1"/>
          </p:cNvSpPr>
          <p:nvPr>
            <p:ph type="title"/>
          </p:nvPr>
        </p:nvSpPr>
        <p:spPr/>
        <p:txBody>
          <a:bodyPr/>
          <a:lstStyle/>
          <a:p>
            <a:r>
              <a:rPr lang="hr-HR" dirty="0" err="1"/>
              <a:t>Cyber</a:t>
            </a:r>
            <a:r>
              <a:rPr lang="hr-HR" dirty="0"/>
              <a:t> </a:t>
            </a:r>
            <a:r>
              <a:rPr lang="hr-HR" dirty="0" err="1"/>
              <a:t>Threat</a:t>
            </a:r>
            <a:r>
              <a:rPr lang="hr-HR" dirty="0"/>
              <a:t> </a:t>
            </a:r>
            <a:r>
              <a:rPr lang="hr-HR" dirty="0" err="1"/>
              <a:t>Intelligence</a:t>
            </a:r>
            <a:endParaRPr lang="hr-HR" dirty="0"/>
          </a:p>
        </p:txBody>
      </p:sp>
      <p:sp>
        <p:nvSpPr>
          <p:cNvPr id="3" name="Content Placeholder 2">
            <a:extLst>
              <a:ext uri="{FF2B5EF4-FFF2-40B4-BE49-F238E27FC236}">
                <a16:creationId xmlns:a16="http://schemas.microsoft.com/office/drawing/2014/main" id="{E98670EE-383B-4157-AA4D-9DFE4DE414E9}"/>
              </a:ext>
            </a:extLst>
          </p:cNvPr>
          <p:cNvSpPr>
            <a:spLocks noGrp="1"/>
          </p:cNvSpPr>
          <p:nvPr>
            <p:ph idx="1"/>
          </p:nvPr>
        </p:nvSpPr>
        <p:spPr/>
        <p:txBody>
          <a:bodyPr/>
          <a:lstStyle/>
          <a:p>
            <a:r>
              <a:rPr lang="hr-HR" dirty="0"/>
              <a:t>SANS: </a:t>
            </a:r>
            <a:r>
              <a:rPr lang="en-US" dirty="0"/>
              <a:t>“</a:t>
            </a:r>
            <a:r>
              <a:rPr lang="en-US" dirty="0" err="1"/>
              <a:t>prikupljanje</a:t>
            </a:r>
            <a:r>
              <a:rPr lang="en-US" dirty="0"/>
              <a:t>, </a:t>
            </a:r>
            <a:r>
              <a:rPr lang="en-US" dirty="0" err="1"/>
              <a:t>klasifikacija</a:t>
            </a:r>
            <a:r>
              <a:rPr lang="en-US" dirty="0"/>
              <a:t> i </a:t>
            </a:r>
            <a:r>
              <a:rPr lang="en-US" dirty="0" err="1"/>
              <a:t>iskorištavanje</a:t>
            </a:r>
            <a:r>
              <a:rPr lang="en-US" dirty="0"/>
              <a:t> </a:t>
            </a:r>
            <a:r>
              <a:rPr lang="en-US" dirty="0" err="1"/>
              <a:t>znanja</a:t>
            </a:r>
            <a:r>
              <a:rPr lang="en-US" dirty="0"/>
              <a:t> o </a:t>
            </a:r>
            <a:r>
              <a:rPr lang="en-US" dirty="0" err="1"/>
              <a:t>protivnicima</a:t>
            </a:r>
            <a:r>
              <a:rPr lang="en-US" dirty="0"/>
              <a:t>”</a:t>
            </a:r>
            <a:endParaRPr lang="hr-HR" dirty="0"/>
          </a:p>
          <a:p>
            <a:r>
              <a:rPr lang="hr-HR" dirty="0"/>
              <a:t>Gartner:”</a:t>
            </a:r>
            <a:r>
              <a:rPr lang="en-US" dirty="0" err="1"/>
              <a:t>znanje</a:t>
            </a:r>
            <a:r>
              <a:rPr lang="en-US" dirty="0"/>
              <a:t> </a:t>
            </a:r>
            <a:r>
              <a:rPr lang="en-US" dirty="0" err="1"/>
              <a:t>temeljeno</a:t>
            </a:r>
            <a:r>
              <a:rPr lang="en-US" dirty="0"/>
              <a:t> </a:t>
            </a:r>
            <a:r>
              <a:rPr lang="en-US" dirty="0" err="1"/>
              <a:t>na</a:t>
            </a:r>
            <a:r>
              <a:rPr lang="en-US" dirty="0"/>
              <a:t> </a:t>
            </a:r>
            <a:r>
              <a:rPr lang="en-US" dirty="0" err="1"/>
              <a:t>dokazima</a:t>
            </a:r>
            <a:r>
              <a:rPr lang="en-US" dirty="0"/>
              <a:t>, </a:t>
            </a:r>
            <a:r>
              <a:rPr lang="en-US" dirty="0" err="1"/>
              <a:t>uključujući</a:t>
            </a:r>
            <a:r>
              <a:rPr lang="en-US" dirty="0"/>
              <a:t> </a:t>
            </a:r>
            <a:r>
              <a:rPr lang="en-US" dirty="0" err="1"/>
              <a:t>kontekst</a:t>
            </a:r>
            <a:r>
              <a:rPr lang="en-US" dirty="0"/>
              <a:t>, </a:t>
            </a:r>
            <a:r>
              <a:rPr lang="en-US" dirty="0" err="1"/>
              <a:t>mehanizme</a:t>
            </a:r>
            <a:r>
              <a:rPr lang="en-US" dirty="0"/>
              <a:t>, </a:t>
            </a:r>
            <a:r>
              <a:rPr lang="en-US" dirty="0" err="1"/>
              <a:t>pokazatelje</a:t>
            </a:r>
            <a:r>
              <a:rPr lang="en-US" dirty="0"/>
              <a:t>, </a:t>
            </a:r>
            <a:r>
              <a:rPr lang="en-US" dirty="0" err="1"/>
              <a:t>implikacije</a:t>
            </a:r>
            <a:r>
              <a:rPr lang="en-US" dirty="0"/>
              <a:t> i </a:t>
            </a:r>
            <a:r>
              <a:rPr lang="en-US" dirty="0" err="1"/>
              <a:t>savjete</a:t>
            </a:r>
            <a:r>
              <a:rPr lang="en-US" dirty="0"/>
              <a:t> </a:t>
            </a:r>
            <a:r>
              <a:rPr lang="en-US" dirty="0" err="1"/>
              <a:t>usmjerene</a:t>
            </a:r>
            <a:r>
              <a:rPr lang="en-US" dirty="0"/>
              <a:t> </a:t>
            </a:r>
            <a:r>
              <a:rPr lang="en-US" dirty="0" err="1"/>
              <a:t>na</a:t>
            </a:r>
            <a:r>
              <a:rPr lang="en-US" dirty="0"/>
              <a:t> </a:t>
            </a:r>
            <a:r>
              <a:rPr lang="en-US" dirty="0" err="1"/>
              <a:t>djelovanje</a:t>
            </a:r>
            <a:r>
              <a:rPr lang="en-US" dirty="0"/>
              <a:t> o </a:t>
            </a:r>
            <a:r>
              <a:rPr lang="en-US" dirty="0" err="1"/>
              <a:t>postojećoj</a:t>
            </a:r>
            <a:r>
              <a:rPr lang="en-US" dirty="0"/>
              <a:t> </a:t>
            </a:r>
            <a:r>
              <a:rPr lang="en-US" dirty="0" err="1"/>
              <a:t>ili</a:t>
            </a:r>
            <a:r>
              <a:rPr lang="en-US" dirty="0"/>
              <a:t> </a:t>
            </a:r>
            <a:r>
              <a:rPr lang="en-US" dirty="0" err="1"/>
              <a:t>novonastaloj</a:t>
            </a:r>
            <a:r>
              <a:rPr lang="en-US" dirty="0"/>
              <a:t> </a:t>
            </a:r>
            <a:r>
              <a:rPr lang="en-US" dirty="0" err="1"/>
              <a:t>prijetnji</a:t>
            </a:r>
            <a:r>
              <a:rPr lang="en-US" dirty="0"/>
              <a:t> </a:t>
            </a:r>
            <a:r>
              <a:rPr lang="en-US" dirty="0" err="1"/>
              <a:t>ili</a:t>
            </a:r>
            <a:r>
              <a:rPr lang="en-US" dirty="0"/>
              <a:t> </a:t>
            </a:r>
            <a:r>
              <a:rPr lang="en-US" dirty="0" err="1"/>
              <a:t>opasnosti</a:t>
            </a:r>
            <a:r>
              <a:rPr lang="en-US" dirty="0"/>
              <a:t> za </a:t>
            </a:r>
            <a:r>
              <a:rPr lang="en-US" dirty="0" err="1"/>
              <a:t>imovinu</a:t>
            </a:r>
            <a:r>
              <a:rPr lang="hr-HR" dirty="0"/>
              <a:t>”</a:t>
            </a:r>
          </a:p>
          <a:p>
            <a:r>
              <a:rPr lang="en-US" dirty="0" err="1"/>
              <a:t>Djelotvorna</a:t>
            </a:r>
            <a:r>
              <a:rPr lang="en-US" dirty="0"/>
              <a:t> </a:t>
            </a:r>
            <a:r>
              <a:rPr lang="en-US" dirty="0" err="1"/>
              <a:t>inteligencija</a:t>
            </a:r>
            <a:r>
              <a:rPr lang="en-US" dirty="0"/>
              <a:t> o </a:t>
            </a:r>
            <a:r>
              <a:rPr lang="en-US" dirty="0" err="1"/>
              <a:t>akterima</a:t>
            </a:r>
            <a:r>
              <a:rPr lang="en-US" dirty="0"/>
              <a:t> </a:t>
            </a:r>
            <a:r>
              <a:rPr lang="en-US" dirty="0" err="1"/>
              <a:t>prijetnj</a:t>
            </a:r>
            <a:r>
              <a:rPr lang="hr-HR" dirty="0"/>
              <a:t>i</a:t>
            </a:r>
          </a:p>
        </p:txBody>
      </p:sp>
      <p:sp>
        <p:nvSpPr>
          <p:cNvPr id="4" name="Slide Number Placeholder 3">
            <a:extLst>
              <a:ext uri="{FF2B5EF4-FFF2-40B4-BE49-F238E27FC236}">
                <a16:creationId xmlns:a16="http://schemas.microsoft.com/office/drawing/2014/main" id="{F85BC1FB-2E6A-4138-A429-FAE23B78BDF9}"/>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41</a:t>
            </a:fld>
            <a:endParaRPr lang="en-US"/>
          </a:p>
        </p:txBody>
      </p:sp>
    </p:spTree>
    <p:extLst>
      <p:ext uri="{BB962C8B-B14F-4D97-AF65-F5344CB8AC3E}">
        <p14:creationId xmlns:p14="http://schemas.microsoft.com/office/powerpoint/2010/main" val="285633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9083-0C0A-4469-84D4-F69EA6C67FCD}"/>
              </a:ext>
            </a:extLst>
          </p:cNvPr>
          <p:cNvSpPr>
            <a:spLocks noGrp="1"/>
          </p:cNvSpPr>
          <p:nvPr>
            <p:ph type="title"/>
          </p:nvPr>
        </p:nvSpPr>
        <p:spPr/>
        <p:txBody>
          <a:bodyPr/>
          <a:lstStyle/>
          <a:p>
            <a:r>
              <a:rPr lang="hr-HR" dirty="0"/>
              <a:t>Definicija</a:t>
            </a:r>
          </a:p>
        </p:txBody>
      </p:sp>
      <p:sp>
        <p:nvSpPr>
          <p:cNvPr id="3" name="Content Placeholder 2">
            <a:extLst>
              <a:ext uri="{FF2B5EF4-FFF2-40B4-BE49-F238E27FC236}">
                <a16:creationId xmlns:a16="http://schemas.microsoft.com/office/drawing/2014/main" id="{48B2D6B4-A58B-486B-8B91-4277DE4C7594}"/>
              </a:ext>
            </a:extLst>
          </p:cNvPr>
          <p:cNvSpPr>
            <a:spLocks noGrp="1"/>
          </p:cNvSpPr>
          <p:nvPr>
            <p:ph idx="1"/>
          </p:nvPr>
        </p:nvSpPr>
        <p:spPr/>
        <p:txBody>
          <a:bodyPr/>
          <a:lstStyle/>
          <a:p>
            <a:r>
              <a:rPr lang="hr-HR" dirty="0"/>
              <a:t>Strateška</a:t>
            </a:r>
          </a:p>
          <a:p>
            <a:pPr lvl="1"/>
            <a:r>
              <a:rPr lang="hr-HR" dirty="0"/>
              <a:t>Prijetnje za organizaciju, okruženje, sektor. Trendovi? Regulatorne promjene?</a:t>
            </a:r>
          </a:p>
          <a:p>
            <a:r>
              <a:rPr lang="hr-HR" dirty="0"/>
              <a:t>Taktička</a:t>
            </a:r>
          </a:p>
          <a:p>
            <a:pPr lvl="1"/>
            <a:r>
              <a:rPr lang="hr-HR" dirty="0"/>
              <a:t>Metodologija napadača, alati i tehnike (TTP)</a:t>
            </a:r>
          </a:p>
          <a:p>
            <a:r>
              <a:rPr lang="hr-HR" dirty="0"/>
              <a:t>Tehnička</a:t>
            </a:r>
          </a:p>
          <a:p>
            <a:pPr lvl="1"/>
            <a:r>
              <a:rPr lang="hr-HR" dirty="0"/>
              <a:t>Indikatori kompromitacije</a:t>
            </a:r>
          </a:p>
          <a:p>
            <a:r>
              <a:rPr lang="hr-HR" dirty="0"/>
              <a:t>Operacijska</a:t>
            </a:r>
          </a:p>
          <a:p>
            <a:pPr lvl="1"/>
            <a:r>
              <a:rPr lang="hr-HR" dirty="0"/>
              <a:t>Detalji napada</a:t>
            </a:r>
          </a:p>
          <a:p>
            <a:pPr marL="0" indent="0">
              <a:buNone/>
            </a:pPr>
            <a:endParaRPr lang="hr-HR" dirty="0"/>
          </a:p>
        </p:txBody>
      </p:sp>
      <p:sp>
        <p:nvSpPr>
          <p:cNvPr id="4" name="Slide Number Placeholder 3">
            <a:extLst>
              <a:ext uri="{FF2B5EF4-FFF2-40B4-BE49-F238E27FC236}">
                <a16:creationId xmlns:a16="http://schemas.microsoft.com/office/drawing/2014/main" id="{60B4B612-3D79-4111-8574-A67FE68CE952}"/>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42</a:t>
            </a:fld>
            <a:endParaRPr lang="en-US" dirty="0"/>
          </a:p>
        </p:txBody>
      </p:sp>
    </p:spTree>
    <p:extLst>
      <p:ext uri="{BB962C8B-B14F-4D97-AF65-F5344CB8AC3E}">
        <p14:creationId xmlns:p14="http://schemas.microsoft.com/office/powerpoint/2010/main" val="413365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2664-7009-4BF3-9661-A2772BA6B5EF}"/>
              </a:ext>
            </a:extLst>
          </p:cNvPr>
          <p:cNvSpPr>
            <a:spLocks noGrp="1"/>
          </p:cNvSpPr>
          <p:nvPr>
            <p:ph type="title"/>
          </p:nvPr>
        </p:nvSpPr>
        <p:spPr/>
        <p:txBody>
          <a:bodyPr/>
          <a:lstStyle/>
          <a:p>
            <a:r>
              <a:rPr lang="hr-HR" dirty="0"/>
              <a:t>IOC</a:t>
            </a:r>
          </a:p>
        </p:txBody>
      </p:sp>
      <p:sp>
        <p:nvSpPr>
          <p:cNvPr id="3" name="Content Placeholder 2">
            <a:extLst>
              <a:ext uri="{FF2B5EF4-FFF2-40B4-BE49-F238E27FC236}">
                <a16:creationId xmlns:a16="http://schemas.microsoft.com/office/drawing/2014/main" id="{E4959490-8FB4-4140-8E9D-AC9955303233}"/>
              </a:ext>
            </a:extLst>
          </p:cNvPr>
          <p:cNvSpPr>
            <a:spLocks noGrp="1"/>
          </p:cNvSpPr>
          <p:nvPr>
            <p:ph idx="1"/>
          </p:nvPr>
        </p:nvSpPr>
        <p:spPr/>
        <p:txBody>
          <a:bodyPr/>
          <a:lstStyle/>
          <a:p>
            <a:r>
              <a:rPr lang="hr-HR" dirty="0"/>
              <a:t>Indikatori kompromitacije  (engl. </a:t>
            </a:r>
            <a:r>
              <a:rPr lang="hr-HR" dirty="0" err="1"/>
              <a:t>Indicators</a:t>
            </a:r>
            <a:r>
              <a:rPr lang="hr-HR" dirty="0"/>
              <a:t> </a:t>
            </a:r>
            <a:r>
              <a:rPr lang="hr-HR" dirty="0" err="1"/>
              <a:t>of</a:t>
            </a:r>
            <a:r>
              <a:rPr lang="hr-HR" dirty="0"/>
              <a:t> </a:t>
            </a:r>
            <a:r>
              <a:rPr lang="hr-HR" dirty="0" err="1"/>
              <a:t>compromise</a:t>
            </a:r>
            <a:r>
              <a:rPr lang="hr-HR" dirty="0"/>
              <a:t>)</a:t>
            </a:r>
          </a:p>
          <a:p>
            <a:r>
              <a:rPr lang="hr-HR" dirty="0"/>
              <a:t>Digitalni artefakt koji s velikom sigurnošću označava računalnu kompromitiranost:</a:t>
            </a:r>
          </a:p>
          <a:p>
            <a:pPr lvl="1"/>
            <a:r>
              <a:rPr lang="hr-HR" dirty="0"/>
              <a:t>MD5 </a:t>
            </a:r>
            <a:r>
              <a:rPr lang="hr-HR" dirty="0" err="1"/>
              <a:t>hash</a:t>
            </a:r>
            <a:endParaRPr lang="hr-HR" dirty="0"/>
          </a:p>
          <a:p>
            <a:pPr lvl="1"/>
            <a:r>
              <a:rPr lang="hr-HR" dirty="0"/>
              <a:t>IP adrese</a:t>
            </a:r>
          </a:p>
          <a:p>
            <a:pPr lvl="1"/>
            <a:r>
              <a:rPr lang="hr-HR" dirty="0"/>
              <a:t>URL</a:t>
            </a:r>
          </a:p>
          <a:p>
            <a:pPr lvl="1"/>
            <a:r>
              <a:rPr lang="hr-HR" dirty="0"/>
              <a:t>Domene</a:t>
            </a:r>
          </a:p>
          <a:p>
            <a:pPr lvl="1"/>
            <a:endParaRPr lang="hr-HR" dirty="0"/>
          </a:p>
        </p:txBody>
      </p:sp>
      <p:sp>
        <p:nvSpPr>
          <p:cNvPr id="4" name="Slide Number Placeholder 3">
            <a:extLst>
              <a:ext uri="{FF2B5EF4-FFF2-40B4-BE49-F238E27FC236}">
                <a16:creationId xmlns:a16="http://schemas.microsoft.com/office/drawing/2014/main" id="{34D36381-3316-44D8-9D28-9E11C1616280}"/>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43</a:t>
            </a:fld>
            <a:endParaRPr lang="en-US"/>
          </a:p>
        </p:txBody>
      </p:sp>
    </p:spTree>
    <p:extLst>
      <p:ext uri="{BB962C8B-B14F-4D97-AF65-F5344CB8AC3E}">
        <p14:creationId xmlns:p14="http://schemas.microsoft.com/office/powerpoint/2010/main" val="1734726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5087-BD51-44C5-ABDC-AA117CD01790}"/>
              </a:ext>
            </a:extLst>
          </p:cNvPr>
          <p:cNvSpPr>
            <a:spLocks noGrp="1"/>
          </p:cNvSpPr>
          <p:nvPr>
            <p:ph type="title"/>
          </p:nvPr>
        </p:nvSpPr>
        <p:spPr/>
        <p:txBody>
          <a:bodyPr/>
          <a:lstStyle/>
          <a:p>
            <a:r>
              <a:rPr lang="hr-HR" dirty="0"/>
              <a:t>IOA</a:t>
            </a:r>
          </a:p>
        </p:txBody>
      </p:sp>
      <p:sp>
        <p:nvSpPr>
          <p:cNvPr id="3" name="Content Placeholder 2">
            <a:extLst>
              <a:ext uri="{FF2B5EF4-FFF2-40B4-BE49-F238E27FC236}">
                <a16:creationId xmlns:a16="http://schemas.microsoft.com/office/drawing/2014/main" id="{2E140D20-6D52-4F5A-9D92-88D8E326254E}"/>
              </a:ext>
            </a:extLst>
          </p:cNvPr>
          <p:cNvSpPr>
            <a:spLocks noGrp="1"/>
          </p:cNvSpPr>
          <p:nvPr>
            <p:ph idx="1"/>
          </p:nvPr>
        </p:nvSpPr>
        <p:spPr/>
        <p:txBody>
          <a:bodyPr/>
          <a:lstStyle/>
          <a:p>
            <a:r>
              <a:rPr lang="hr-HR" dirty="0"/>
              <a:t>Indikatori napada (engl. </a:t>
            </a:r>
            <a:r>
              <a:rPr lang="hr-HR" dirty="0" err="1"/>
              <a:t>indicators</a:t>
            </a:r>
            <a:r>
              <a:rPr lang="hr-HR" dirty="0"/>
              <a:t> </a:t>
            </a:r>
            <a:r>
              <a:rPr lang="hr-HR" dirty="0" err="1"/>
              <a:t>of</a:t>
            </a:r>
            <a:r>
              <a:rPr lang="hr-HR" dirty="0"/>
              <a:t> </a:t>
            </a:r>
            <a:r>
              <a:rPr lang="hr-HR" dirty="0" err="1"/>
              <a:t>attack</a:t>
            </a:r>
            <a:r>
              <a:rPr lang="hr-HR" dirty="0"/>
              <a:t>)</a:t>
            </a:r>
          </a:p>
          <a:p>
            <a:r>
              <a:rPr lang="hr-HR" dirty="0"/>
              <a:t>Fokusiraju se na detekciju namjera napadača </a:t>
            </a:r>
            <a:r>
              <a:rPr lang="hr-HR" dirty="0">
                <a:sym typeface="Wingdings" panose="05000000000000000000" pitchFamily="2" charset="2"/>
              </a:rPr>
              <a:t> ponašanje, </a:t>
            </a:r>
            <a:r>
              <a:rPr lang="hr-HR" dirty="0" err="1">
                <a:sym typeface="Wingdings" panose="05000000000000000000" pitchFamily="2" charset="2"/>
              </a:rPr>
              <a:t>proaktivni</a:t>
            </a:r>
            <a:r>
              <a:rPr lang="hr-HR" dirty="0">
                <a:sym typeface="Wingdings" panose="05000000000000000000" pitchFamily="2" charset="2"/>
              </a:rPr>
              <a:t> (npr. sumnjivi </a:t>
            </a:r>
            <a:r>
              <a:rPr lang="hr-HR" dirty="0" err="1">
                <a:sym typeface="Wingdings" panose="05000000000000000000" pitchFamily="2" charset="2"/>
              </a:rPr>
              <a:t>PowerShell</a:t>
            </a:r>
            <a:r>
              <a:rPr lang="hr-HR" dirty="0">
                <a:sym typeface="Wingdings" panose="05000000000000000000" pitchFamily="2" charset="2"/>
              </a:rPr>
              <a:t>)</a:t>
            </a:r>
            <a:endParaRPr lang="hr-HR" dirty="0"/>
          </a:p>
          <a:p>
            <a:pPr marL="0" indent="0">
              <a:buNone/>
            </a:pPr>
            <a:endParaRPr lang="hr-HR" dirty="0"/>
          </a:p>
          <a:p>
            <a:pPr marL="0" indent="0">
              <a:buNone/>
            </a:pPr>
            <a:endParaRPr lang="hr-HR" dirty="0"/>
          </a:p>
        </p:txBody>
      </p:sp>
      <p:sp>
        <p:nvSpPr>
          <p:cNvPr id="4" name="Slide Number Placeholder 3">
            <a:extLst>
              <a:ext uri="{FF2B5EF4-FFF2-40B4-BE49-F238E27FC236}">
                <a16:creationId xmlns:a16="http://schemas.microsoft.com/office/drawing/2014/main" id="{3FB0EE86-5A66-43CF-8873-DB9CBF12E729}"/>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44</a:t>
            </a:fld>
            <a:endParaRPr lang="en-US"/>
          </a:p>
        </p:txBody>
      </p:sp>
      <p:pic>
        <p:nvPicPr>
          <p:cNvPr id="5" name="Picture 2" descr="Reactive_Proactive">
            <a:extLst>
              <a:ext uri="{FF2B5EF4-FFF2-40B4-BE49-F238E27FC236}">
                <a16:creationId xmlns:a16="http://schemas.microsoft.com/office/drawing/2014/main" id="{DEF9683B-7D47-46EC-8EAE-628915395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45024"/>
            <a:ext cx="8143166"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1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77DB-9D28-4F99-B464-FC457DBD8D0B}"/>
              </a:ext>
            </a:extLst>
          </p:cNvPr>
          <p:cNvSpPr>
            <a:spLocks noGrp="1"/>
          </p:cNvSpPr>
          <p:nvPr>
            <p:ph type="title"/>
          </p:nvPr>
        </p:nvSpPr>
        <p:spPr/>
        <p:txBody>
          <a:bodyPr/>
          <a:lstStyle/>
          <a:p>
            <a:r>
              <a:rPr lang="hr-HR" dirty="0" err="1"/>
              <a:t>WannaCry</a:t>
            </a:r>
            <a:r>
              <a:rPr lang="hr-HR" dirty="0"/>
              <a:t>  IOC/IOA</a:t>
            </a:r>
          </a:p>
        </p:txBody>
      </p:sp>
      <p:sp>
        <p:nvSpPr>
          <p:cNvPr id="3" name="Content Placeholder 2">
            <a:extLst>
              <a:ext uri="{FF2B5EF4-FFF2-40B4-BE49-F238E27FC236}">
                <a16:creationId xmlns:a16="http://schemas.microsoft.com/office/drawing/2014/main" id="{D617D371-3F81-4E96-9522-2F039D97F279}"/>
              </a:ext>
            </a:extLst>
          </p:cNvPr>
          <p:cNvSpPr>
            <a:spLocks noGrp="1"/>
          </p:cNvSpPr>
          <p:nvPr>
            <p:ph idx="1"/>
          </p:nvPr>
        </p:nvSpPr>
        <p:spPr/>
        <p:txBody>
          <a:bodyPr/>
          <a:lstStyle/>
          <a:p>
            <a:r>
              <a:rPr lang="hr-HR" dirty="0"/>
              <a:t>Različiti MD5 </a:t>
            </a:r>
            <a:r>
              <a:rPr lang="hr-HR" dirty="0" err="1"/>
              <a:t>hashevi</a:t>
            </a:r>
            <a:endParaRPr lang="hr-HR" dirty="0"/>
          </a:p>
          <a:p>
            <a:r>
              <a:rPr lang="hr-HR" dirty="0"/>
              <a:t>http[:]//www[.]iuqerfsodp9ifjaposdfjhgosurijfaewrwergwea.com</a:t>
            </a:r>
          </a:p>
          <a:p>
            <a:r>
              <a:rPr lang="hr-HR" dirty="0"/>
              <a:t>www[.]ifferfsodp9ifjaposdfjhgosurijfaewrwergwea[.]</a:t>
            </a:r>
            <a:r>
              <a:rPr lang="hr-HR" dirty="0" err="1"/>
              <a:t>com</a:t>
            </a:r>
            <a:endParaRPr lang="hr-HR" dirty="0"/>
          </a:p>
          <a:p>
            <a:r>
              <a:rPr lang="hr-HR" dirty="0"/>
              <a:t>IOA</a:t>
            </a:r>
          </a:p>
          <a:p>
            <a:endParaRPr lang="hr-HR" dirty="0"/>
          </a:p>
          <a:p>
            <a:pPr marL="0" indent="0">
              <a:buNone/>
            </a:pPr>
            <a:endParaRPr lang="hr-HR" dirty="0"/>
          </a:p>
        </p:txBody>
      </p:sp>
      <p:sp>
        <p:nvSpPr>
          <p:cNvPr id="4" name="Slide Number Placeholder 3">
            <a:extLst>
              <a:ext uri="{FF2B5EF4-FFF2-40B4-BE49-F238E27FC236}">
                <a16:creationId xmlns:a16="http://schemas.microsoft.com/office/drawing/2014/main" id="{728C0542-B37E-4009-A3D9-74F00AC9E059}"/>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45</a:t>
            </a:fld>
            <a:endParaRPr lang="en-US"/>
          </a:p>
        </p:txBody>
      </p:sp>
      <p:pic>
        <p:nvPicPr>
          <p:cNvPr id="5" name="Picture 4">
            <a:extLst>
              <a:ext uri="{FF2B5EF4-FFF2-40B4-BE49-F238E27FC236}">
                <a16:creationId xmlns:a16="http://schemas.microsoft.com/office/drawing/2014/main" id="{B7D7B2D2-EBCC-4260-B1A1-D0BE3C0FE3C4}"/>
              </a:ext>
            </a:extLst>
          </p:cNvPr>
          <p:cNvPicPr>
            <a:picLocks noChangeAspect="1"/>
          </p:cNvPicPr>
          <p:nvPr/>
        </p:nvPicPr>
        <p:blipFill>
          <a:blip r:embed="rId2"/>
          <a:stretch>
            <a:fillRect/>
          </a:stretch>
        </p:blipFill>
        <p:spPr>
          <a:xfrm>
            <a:off x="3449144" y="3212976"/>
            <a:ext cx="5040560" cy="2846433"/>
          </a:xfrm>
          <a:prstGeom prst="rect">
            <a:avLst/>
          </a:prstGeom>
        </p:spPr>
      </p:pic>
    </p:spTree>
    <p:extLst>
      <p:ext uri="{BB962C8B-B14F-4D97-AF65-F5344CB8AC3E}">
        <p14:creationId xmlns:p14="http://schemas.microsoft.com/office/powerpoint/2010/main" val="2187565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92BD14E-F827-4127-91F4-F514BF7EB94B}"/>
              </a:ext>
            </a:extLst>
          </p:cNvPr>
          <p:cNvSpPr>
            <a:spLocks noGrp="1"/>
          </p:cNvSpPr>
          <p:nvPr>
            <p:ph type="title"/>
          </p:nvPr>
        </p:nvSpPr>
        <p:spPr/>
        <p:txBody>
          <a:bodyPr/>
          <a:lstStyle/>
          <a:p>
            <a:r>
              <a:rPr lang="hr-HR" dirty="0" err="1"/>
              <a:t>Threat</a:t>
            </a:r>
            <a:r>
              <a:rPr lang="hr-HR" dirty="0"/>
              <a:t> </a:t>
            </a:r>
            <a:r>
              <a:rPr lang="hr-HR" dirty="0" err="1"/>
              <a:t>intel</a:t>
            </a:r>
            <a:r>
              <a:rPr lang="hr-HR" dirty="0"/>
              <a:t> analiza</a:t>
            </a:r>
          </a:p>
        </p:txBody>
      </p:sp>
      <p:sp>
        <p:nvSpPr>
          <p:cNvPr id="3" name="Content Placeholder 2"/>
          <p:cNvSpPr>
            <a:spLocks noGrp="1"/>
          </p:cNvSpPr>
          <p:nvPr>
            <p:ph idx="1"/>
          </p:nvPr>
        </p:nvSpPr>
        <p:spPr/>
        <p:txBody>
          <a:bodyPr>
            <a:normAutofit/>
          </a:bodyPr>
          <a:lstStyle/>
          <a:p>
            <a:r>
              <a:rPr lang="hr-HR" dirty="0"/>
              <a:t>Analiza:</a:t>
            </a:r>
            <a:endParaRPr lang="en-US" dirty="0"/>
          </a:p>
          <a:p>
            <a:pPr lvl="1">
              <a:buFont typeface="Arial" panose="020B0604020202020204" pitchFamily="34" charset="0"/>
              <a:buChar char="•"/>
            </a:pPr>
            <a:r>
              <a:rPr lang="hr-HR" dirty="0">
                <a:solidFill>
                  <a:schemeClr val="tx1"/>
                </a:solidFill>
              </a:rPr>
              <a:t>Interni</a:t>
            </a:r>
            <a:r>
              <a:rPr lang="en-US" dirty="0">
                <a:solidFill>
                  <a:schemeClr val="tx1"/>
                </a:solidFill>
              </a:rPr>
              <a:t> Intel</a:t>
            </a:r>
          </a:p>
          <a:p>
            <a:pPr lvl="1">
              <a:buFont typeface="Arial" panose="020B0604020202020204" pitchFamily="34" charset="0"/>
              <a:buChar char="•"/>
            </a:pPr>
            <a:r>
              <a:rPr lang="en-US" dirty="0">
                <a:solidFill>
                  <a:schemeClr val="tx1"/>
                </a:solidFill>
              </a:rPr>
              <a:t>Threat </a:t>
            </a:r>
            <a:r>
              <a:rPr lang="hr-HR" dirty="0"/>
              <a:t>podaci (forumi, društvene mreže, </a:t>
            </a:r>
            <a:r>
              <a:rPr lang="hr-HR" dirty="0" err="1"/>
              <a:t>dark</a:t>
            </a:r>
            <a:r>
              <a:rPr lang="hr-HR" dirty="0"/>
              <a:t> web,...)</a:t>
            </a:r>
            <a:endParaRPr lang="en-US" dirty="0">
              <a:solidFill>
                <a:schemeClr val="tx1"/>
              </a:solidFill>
            </a:endParaRPr>
          </a:p>
          <a:p>
            <a:pPr lvl="1">
              <a:buFont typeface="Arial" panose="020B0604020202020204" pitchFamily="34" charset="0"/>
              <a:buChar char="•"/>
            </a:pPr>
            <a:r>
              <a:rPr lang="hr-HR" dirty="0" err="1">
                <a:solidFill>
                  <a:schemeClr val="tx1"/>
                </a:solidFill>
              </a:rPr>
              <a:t>Externi</a:t>
            </a:r>
            <a:r>
              <a:rPr lang="hr-HR" dirty="0">
                <a:solidFill>
                  <a:schemeClr val="tx1"/>
                </a:solidFill>
              </a:rPr>
              <a:t> Intel</a:t>
            </a:r>
            <a:endParaRPr lang="en-US" dirty="0">
              <a:solidFill>
                <a:schemeClr val="tx1"/>
              </a:solidFill>
            </a:endParaRPr>
          </a:p>
          <a:p>
            <a:r>
              <a:rPr lang="hr-HR" dirty="0"/>
              <a:t>Automatizacija i ažurnost može značajno povećati učinkovitost</a:t>
            </a:r>
          </a:p>
          <a:p>
            <a:r>
              <a:rPr lang="hr-HR" dirty="0" err="1"/>
              <a:t>Security</a:t>
            </a:r>
            <a:r>
              <a:rPr lang="hr-HR" dirty="0"/>
              <a:t> analitičari</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3194095765"/>
              </p:ext>
            </p:extLst>
          </p:nvPr>
        </p:nvGraphicFramePr>
        <p:xfrm>
          <a:off x="4949881" y="1526497"/>
          <a:ext cx="4729478" cy="3917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7010176" y="5251110"/>
            <a:ext cx="608888" cy="384845"/>
          </a:xfrm>
          <a:prstGeom prst="down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79820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6800-1EE7-4AF8-9060-80A21D8EE68B}"/>
              </a:ext>
            </a:extLst>
          </p:cNvPr>
          <p:cNvSpPr>
            <a:spLocks noGrp="1"/>
          </p:cNvSpPr>
          <p:nvPr>
            <p:ph type="title"/>
          </p:nvPr>
        </p:nvSpPr>
        <p:spPr/>
        <p:txBody>
          <a:bodyPr/>
          <a:lstStyle/>
          <a:p>
            <a:r>
              <a:rPr lang="hr-HR" dirty="0" err="1"/>
              <a:t>Threat</a:t>
            </a:r>
            <a:r>
              <a:rPr lang="hr-HR" dirty="0"/>
              <a:t> Intel platforma</a:t>
            </a:r>
          </a:p>
        </p:txBody>
      </p:sp>
      <p:sp>
        <p:nvSpPr>
          <p:cNvPr id="3" name="Content Placeholder 2">
            <a:extLst>
              <a:ext uri="{FF2B5EF4-FFF2-40B4-BE49-F238E27FC236}">
                <a16:creationId xmlns:a16="http://schemas.microsoft.com/office/drawing/2014/main" id="{80B266BA-B0BC-400D-98ED-ABE7D693786B}"/>
              </a:ext>
            </a:extLst>
          </p:cNvPr>
          <p:cNvSpPr>
            <a:spLocks noGrp="1"/>
          </p:cNvSpPr>
          <p:nvPr>
            <p:ph idx="1"/>
          </p:nvPr>
        </p:nvSpPr>
        <p:spPr/>
        <p:txBody>
          <a:bodyPr/>
          <a:lstStyle/>
          <a:p>
            <a:r>
              <a:rPr lang="hr-HR" dirty="0"/>
              <a:t>Organizacija </a:t>
            </a:r>
            <a:r>
              <a:rPr lang="hr-HR" dirty="0" err="1"/>
              <a:t>threat</a:t>
            </a:r>
            <a:r>
              <a:rPr lang="hr-HR" dirty="0"/>
              <a:t> podataka</a:t>
            </a:r>
          </a:p>
          <a:p>
            <a:r>
              <a:rPr lang="hr-HR" dirty="0"/>
              <a:t>Davanje konteksta </a:t>
            </a:r>
            <a:r>
              <a:rPr lang="hr-HR" dirty="0" err="1"/>
              <a:t>threat</a:t>
            </a:r>
            <a:r>
              <a:rPr lang="hr-HR" dirty="0"/>
              <a:t> podacima</a:t>
            </a:r>
          </a:p>
          <a:p>
            <a:r>
              <a:rPr lang="hr-HR" dirty="0"/>
              <a:t>Automatizacija s ostalim alatima</a:t>
            </a:r>
          </a:p>
          <a:p>
            <a:r>
              <a:rPr lang="hr-HR" dirty="0" err="1"/>
              <a:t>Machine</a:t>
            </a:r>
            <a:r>
              <a:rPr lang="hr-HR" dirty="0"/>
              <a:t> </a:t>
            </a:r>
            <a:r>
              <a:rPr lang="hr-HR" dirty="0" err="1"/>
              <a:t>learning</a:t>
            </a:r>
            <a:r>
              <a:rPr lang="hr-HR" dirty="0">
                <a:sym typeface="Wingdings" panose="05000000000000000000" pitchFamily="2" charset="2"/>
              </a:rPr>
              <a:t></a:t>
            </a:r>
            <a:endParaRPr lang="hr-HR" dirty="0"/>
          </a:p>
        </p:txBody>
      </p:sp>
      <p:sp>
        <p:nvSpPr>
          <p:cNvPr id="4" name="Slide Number Placeholder 3">
            <a:extLst>
              <a:ext uri="{FF2B5EF4-FFF2-40B4-BE49-F238E27FC236}">
                <a16:creationId xmlns:a16="http://schemas.microsoft.com/office/drawing/2014/main" id="{FF67D5D9-B967-42FE-AAB9-A6B1D2B936D7}"/>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47</a:t>
            </a:fld>
            <a:endParaRPr lang="en-US" dirty="0"/>
          </a:p>
        </p:txBody>
      </p:sp>
    </p:spTree>
    <p:extLst>
      <p:ext uri="{BB962C8B-B14F-4D97-AF65-F5344CB8AC3E}">
        <p14:creationId xmlns:p14="http://schemas.microsoft.com/office/powerpoint/2010/main" val="2614490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8C4B10-7199-4DD7-9CC4-FD1FA04C58D6}"/>
              </a:ext>
            </a:extLst>
          </p:cNvPr>
          <p:cNvSpPr>
            <a:spLocks noGrp="1"/>
          </p:cNvSpPr>
          <p:nvPr>
            <p:ph type="title"/>
          </p:nvPr>
        </p:nvSpPr>
        <p:spPr/>
        <p:txBody>
          <a:bodyPr/>
          <a:lstStyle/>
          <a:p>
            <a:r>
              <a:rPr lang="hr-HR" dirty="0" err="1"/>
              <a:t>Threat</a:t>
            </a:r>
            <a:r>
              <a:rPr lang="hr-HR" dirty="0"/>
              <a:t> </a:t>
            </a:r>
            <a:r>
              <a:rPr lang="hr-HR" dirty="0" err="1"/>
              <a:t>intel</a:t>
            </a:r>
            <a:r>
              <a:rPr lang="hr-HR" dirty="0"/>
              <a:t> platforme</a:t>
            </a:r>
          </a:p>
        </p:txBody>
      </p:sp>
      <p:sp>
        <p:nvSpPr>
          <p:cNvPr id="6" name="Content Placeholder 5">
            <a:extLst>
              <a:ext uri="{FF2B5EF4-FFF2-40B4-BE49-F238E27FC236}">
                <a16:creationId xmlns:a16="http://schemas.microsoft.com/office/drawing/2014/main" id="{8BC2A674-4DAE-42B3-9D8F-EA3F43096ADE}"/>
              </a:ext>
            </a:extLst>
          </p:cNvPr>
          <p:cNvSpPr>
            <a:spLocks noGrp="1"/>
          </p:cNvSpPr>
          <p:nvPr>
            <p:ph idx="1"/>
          </p:nvPr>
        </p:nvSpPr>
        <p:spPr/>
        <p:txBody>
          <a:bodyPr/>
          <a:lstStyle/>
          <a:p>
            <a:r>
              <a:rPr lang="hr-HR" dirty="0"/>
              <a:t>Open </a:t>
            </a:r>
            <a:r>
              <a:rPr lang="hr-HR" dirty="0" err="1"/>
              <a:t>Source</a:t>
            </a:r>
            <a:endParaRPr lang="hr-HR" dirty="0"/>
          </a:p>
          <a:p>
            <a:pPr lvl="1"/>
            <a:r>
              <a:rPr lang="hr-HR" dirty="0" err="1"/>
              <a:t>Alien</a:t>
            </a:r>
            <a:r>
              <a:rPr lang="hr-HR" dirty="0"/>
              <a:t> </a:t>
            </a:r>
            <a:r>
              <a:rPr lang="hr-HR" dirty="0" err="1"/>
              <a:t>Vault</a:t>
            </a:r>
            <a:r>
              <a:rPr lang="hr-HR" dirty="0"/>
              <a:t> OTX</a:t>
            </a:r>
          </a:p>
          <a:p>
            <a:pPr lvl="1"/>
            <a:r>
              <a:rPr lang="hr-HR" dirty="0" err="1"/>
              <a:t>Cymon</a:t>
            </a:r>
            <a:endParaRPr lang="hr-HR" dirty="0"/>
          </a:p>
          <a:p>
            <a:pPr lvl="1"/>
            <a:r>
              <a:rPr lang="hr-HR" dirty="0" err="1"/>
              <a:t>ThreatMiner</a:t>
            </a:r>
            <a:endParaRPr lang="hr-HR" dirty="0"/>
          </a:p>
          <a:p>
            <a:pPr lvl="1"/>
            <a:r>
              <a:rPr lang="hr-HR" dirty="0" err="1"/>
              <a:t>Mimemeld</a:t>
            </a:r>
            <a:r>
              <a:rPr lang="hr-HR" dirty="0"/>
              <a:t> (Palo </a:t>
            </a:r>
            <a:r>
              <a:rPr lang="hr-HR" dirty="0" err="1"/>
              <a:t>Alto</a:t>
            </a:r>
            <a:r>
              <a:rPr lang="hr-HR" dirty="0"/>
              <a:t>)</a:t>
            </a:r>
          </a:p>
          <a:p>
            <a:pPr lvl="1"/>
            <a:r>
              <a:rPr lang="hr-HR" dirty="0"/>
              <a:t>GOSINT (Cisco)</a:t>
            </a:r>
          </a:p>
          <a:p>
            <a:pPr lvl="1"/>
            <a:r>
              <a:rPr lang="hr-HR" dirty="0"/>
              <a:t>…</a:t>
            </a:r>
          </a:p>
          <a:p>
            <a:pPr lvl="1"/>
            <a:endParaRPr lang="hr-HR" dirty="0"/>
          </a:p>
        </p:txBody>
      </p:sp>
      <p:sp>
        <p:nvSpPr>
          <p:cNvPr id="7" name="Content Placeholder 6">
            <a:extLst>
              <a:ext uri="{FF2B5EF4-FFF2-40B4-BE49-F238E27FC236}">
                <a16:creationId xmlns:a16="http://schemas.microsoft.com/office/drawing/2014/main" id="{6419A5E4-CF9B-431C-B3F8-103157170C50}"/>
              </a:ext>
            </a:extLst>
          </p:cNvPr>
          <p:cNvSpPr>
            <a:spLocks noGrp="1"/>
          </p:cNvSpPr>
          <p:nvPr>
            <p:ph idx="4294967295"/>
          </p:nvPr>
        </p:nvSpPr>
        <p:spPr>
          <a:xfrm>
            <a:off x="6100763" y="1855788"/>
            <a:ext cx="3043237" cy="4708525"/>
          </a:xfrm>
        </p:spPr>
        <p:txBody>
          <a:bodyPr/>
          <a:lstStyle/>
          <a:p>
            <a:r>
              <a:rPr lang="hr-HR" dirty="0"/>
              <a:t>Komercijalne</a:t>
            </a:r>
          </a:p>
          <a:p>
            <a:pPr lvl="1"/>
            <a:r>
              <a:rPr lang="hr-HR" dirty="0" err="1"/>
              <a:t>ThreatConnect</a:t>
            </a:r>
            <a:endParaRPr lang="hr-HR" dirty="0"/>
          </a:p>
          <a:p>
            <a:pPr lvl="1"/>
            <a:r>
              <a:rPr lang="hr-HR" dirty="0" err="1"/>
              <a:t>Anomali</a:t>
            </a:r>
            <a:endParaRPr lang="hr-HR" dirty="0"/>
          </a:p>
          <a:p>
            <a:pPr lvl="1"/>
            <a:r>
              <a:rPr lang="hr-HR" dirty="0" err="1"/>
              <a:t>RecordedFuture</a:t>
            </a:r>
            <a:endParaRPr lang="hr-HR" dirty="0"/>
          </a:p>
          <a:p>
            <a:pPr lvl="1"/>
            <a:r>
              <a:rPr lang="hr-HR" dirty="0"/>
              <a:t>…</a:t>
            </a:r>
          </a:p>
        </p:txBody>
      </p:sp>
      <p:sp>
        <p:nvSpPr>
          <p:cNvPr id="4" name="Slide Number Placeholder 3">
            <a:extLst>
              <a:ext uri="{FF2B5EF4-FFF2-40B4-BE49-F238E27FC236}">
                <a16:creationId xmlns:a16="http://schemas.microsoft.com/office/drawing/2014/main" id="{DAB10F5A-D88B-4A4F-AA9B-75F4159D8356}"/>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48</a:t>
            </a:fld>
            <a:endParaRPr lang="en-US"/>
          </a:p>
        </p:txBody>
      </p:sp>
    </p:spTree>
    <p:extLst>
      <p:ext uri="{BB962C8B-B14F-4D97-AF65-F5344CB8AC3E}">
        <p14:creationId xmlns:p14="http://schemas.microsoft.com/office/powerpoint/2010/main" val="420889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F388-B990-C221-3E68-452442CA24F9}"/>
              </a:ext>
            </a:extLst>
          </p:cNvPr>
          <p:cNvSpPr>
            <a:spLocks noGrp="1"/>
          </p:cNvSpPr>
          <p:nvPr>
            <p:ph type="title"/>
          </p:nvPr>
        </p:nvSpPr>
        <p:spPr/>
        <p:txBody>
          <a:bodyPr/>
          <a:lstStyle/>
          <a:p>
            <a:endParaRPr lang="hr-HR"/>
          </a:p>
        </p:txBody>
      </p:sp>
      <p:pic>
        <p:nvPicPr>
          <p:cNvPr id="1026" name="Picture 2" descr="Dridex Indicator Card">
            <a:extLst>
              <a:ext uri="{FF2B5EF4-FFF2-40B4-BE49-F238E27FC236}">
                <a16:creationId xmlns:a16="http://schemas.microsoft.com/office/drawing/2014/main" id="{BFB4F7DD-EB2B-43FB-A5C2-C1B11678273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3822" y="1030380"/>
            <a:ext cx="3026010" cy="58510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CDAF52E-D0D3-4FD1-871E-9AB90EEC5088}"/>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AED85BF2-0F71-4FF9-B2FB-53E49A9440C1}" type="slidenum">
              <a:rPr lang="en-US" smtClean="0"/>
              <a:pPr/>
              <a:t>49</a:t>
            </a:fld>
            <a:endParaRPr lang="en-US"/>
          </a:p>
        </p:txBody>
      </p:sp>
      <p:pic>
        <p:nvPicPr>
          <p:cNvPr id="6" name="Picture 5">
            <a:extLst>
              <a:ext uri="{FF2B5EF4-FFF2-40B4-BE49-F238E27FC236}">
                <a16:creationId xmlns:a16="http://schemas.microsoft.com/office/drawing/2014/main" id="{3CC288DD-78CF-4D4D-A366-C5398888D748}"/>
              </a:ext>
            </a:extLst>
          </p:cNvPr>
          <p:cNvPicPr>
            <a:picLocks noChangeAspect="1"/>
          </p:cNvPicPr>
          <p:nvPr/>
        </p:nvPicPr>
        <p:blipFill>
          <a:blip r:embed="rId3"/>
          <a:stretch>
            <a:fillRect/>
          </a:stretch>
        </p:blipFill>
        <p:spPr>
          <a:xfrm>
            <a:off x="3476824" y="250566"/>
            <a:ext cx="5038526" cy="2435915"/>
          </a:xfrm>
          <a:prstGeom prst="rect">
            <a:avLst/>
          </a:prstGeom>
        </p:spPr>
      </p:pic>
      <p:pic>
        <p:nvPicPr>
          <p:cNvPr id="7" name="Picture 6">
            <a:extLst>
              <a:ext uri="{FF2B5EF4-FFF2-40B4-BE49-F238E27FC236}">
                <a16:creationId xmlns:a16="http://schemas.microsoft.com/office/drawing/2014/main" id="{C8B66DC7-F332-41BB-A091-61CE7D169459}"/>
              </a:ext>
            </a:extLst>
          </p:cNvPr>
          <p:cNvPicPr>
            <a:picLocks noChangeAspect="1"/>
          </p:cNvPicPr>
          <p:nvPr/>
        </p:nvPicPr>
        <p:blipFill>
          <a:blip r:embed="rId4"/>
          <a:stretch>
            <a:fillRect/>
          </a:stretch>
        </p:blipFill>
        <p:spPr>
          <a:xfrm>
            <a:off x="4357450" y="2432852"/>
            <a:ext cx="4032448" cy="4437112"/>
          </a:xfrm>
          <a:prstGeom prst="rect">
            <a:avLst/>
          </a:prstGeom>
        </p:spPr>
      </p:pic>
      <p:pic>
        <p:nvPicPr>
          <p:cNvPr id="8" name="Picture 7">
            <a:extLst>
              <a:ext uri="{FF2B5EF4-FFF2-40B4-BE49-F238E27FC236}">
                <a16:creationId xmlns:a16="http://schemas.microsoft.com/office/drawing/2014/main" id="{ACBC3246-EE65-4502-898F-D098065A08B1}"/>
              </a:ext>
            </a:extLst>
          </p:cNvPr>
          <p:cNvPicPr>
            <a:picLocks noChangeAspect="1"/>
          </p:cNvPicPr>
          <p:nvPr/>
        </p:nvPicPr>
        <p:blipFill>
          <a:blip r:embed="rId5"/>
          <a:stretch>
            <a:fillRect/>
          </a:stretch>
        </p:blipFill>
        <p:spPr>
          <a:xfrm>
            <a:off x="3419872" y="2155715"/>
            <a:ext cx="4844574" cy="2696845"/>
          </a:xfrm>
          <a:prstGeom prst="rect">
            <a:avLst/>
          </a:prstGeom>
        </p:spPr>
      </p:pic>
    </p:spTree>
    <p:extLst>
      <p:ext uri="{BB962C8B-B14F-4D97-AF65-F5344CB8AC3E}">
        <p14:creationId xmlns:p14="http://schemas.microsoft.com/office/powerpoint/2010/main" val="38957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16D9-9970-3E26-2057-2F0371BFF49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EEC81E6E-7379-F868-BC6C-5119E6108B40}"/>
              </a:ext>
            </a:extLst>
          </p:cNvPr>
          <p:cNvSpPr>
            <a:spLocks noGrp="1"/>
          </p:cNvSpPr>
          <p:nvPr>
            <p:ph idx="1"/>
          </p:nvPr>
        </p:nvSpPr>
        <p:spPr/>
        <p:txBody>
          <a:bodyPr/>
          <a:lstStyle/>
          <a:p>
            <a:endParaRPr lang="hr-HR"/>
          </a:p>
        </p:txBody>
      </p:sp>
      <p:pic>
        <p:nvPicPr>
          <p:cNvPr id="3074" name="Picture 2" descr="6.5 Tbps UDP flood attack">
            <a:extLst>
              <a:ext uri="{FF2B5EF4-FFF2-40B4-BE49-F238E27FC236}">
                <a16:creationId xmlns:a16="http://schemas.microsoft.com/office/drawing/2014/main" id="{D7E1A877-482F-7E45-775C-778E94E90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7588"/>
            <a:ext cx="9144000" cy="48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87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6CC6-46BA-4303-B043-31758B310662}"/>
              </a:ext>
            </a:extLst>
          </p:cNvPr>
          <p:cNvSpPr>
            <a:spLocks noGrp="1"/>
          </p:cNvSpPr>
          <p:nvPr>
            <p:ph type="title"/>
          </p:nvPr>
        </p:nvSpPr>
        <p:spPr/>
        <p:txBody>
          <a:bodyPr/>
          <a:lstStyle/>
          <a:p>
            <a:r>
              <a:rPr lang="hr-HR" dirty="0" err="1"/>
              <a:t>Security</a:t>
            </a:r>
            <a:r>
              <a:rPr lang="hr-HR" dirty="0"/>
              <a:t> integracija</a:t>
            </a:r>
          </a:p>
        </p:txBody>
      </p:sp>
      <p:sp>
        <p:nvSpPr>
          <p:cNvPr id="3" name="Content Placeholder 2">
            <a:extLst>
              <a:ext uri="{FF2B5EF4-FFF2-40B4-BE49-F238E27FC236}">
                <a16:creationId xmlns:a16="http://schemas.microsoft.com/office/drawing/2014/main" id="{7C0B1A2F-9128-4B00-B6D0-C18E8F4BF450}"/>
              </a:ext>
            </a:extLst>
          </p:cNvPr>
          <p:cNvSpPr>
            <a:spLocks noGrp="1"/>
          </p:cNvSpPr>
          <p:nvPr>
            <p:ph idx="1"/>
          </p:nvPr>
        </p:nvSpPr>
        <p:spPr/>
        <p:txBody>
          <a:bodyPr/>
          <a:lstStyle/>
          <a:p>
            <a:r>
              <a:rPr lang="hr-HR" dirty="0"/>
              <a:t>SIEM</a:t>
            </a:r>
          </a:p>
          <a:p>
            <a:pPr lvl="1"/>
            <a:r>
              <a:rPr lang="hr-HR" dirty="0"/>
              <a:t>Jednostavna integracija</a:t>
            </a:r>
          </a:p>
          <a:p>
            <a:pPr lvl="1"/>
            <a:r>
              <a:rPr lang="hr-HR" dirty="0"/>
              <a:t>Veliki broj događaja</a:t>
            </a:r>
          </a:p>
          <a:p>
            <a:pPr marL="366713" lvl="1" indent="0">
              <a:buNone/>
            </a:pPr>
            <a:endParaRPr lang="hr-HR" dirty="0"/>
          </a:p>
          <a:p>
            <a:r>
              <a:rPr lang="hr-HR" dirty="0" err="1"/>
              <a:t>Vatrozid</a:t>
            </a:r>
            <a:endParaRPr lang="hr-HR" dirty="0"/>
          </a:p>
          <a:p>
            <a:pPr lvl="1"/>
            <a:r>
              <a:rPr lang="hr-HR" dirty="0"/>
              <a:t>Preventivno djelovanje</a:t>
            </a:r>
          </a:p>
          <a:p>
            <a:pPr lvl="1"/>
            <a:r>
              <a:rPr lang="hr-HR" dirty="0" err="1"/>
              <a:t>False</a:t>
            </a:r>
            <a:r>
              <a:rPr lang="hr-HR" dirty="0"/>
              <a:t> </a:t>
            </a:r>
            <a:r>
              <a:rPr lang="hr-HR" dirty="0" err="1"/>
              <a:t>positive</a:t>
            </a:r>
            <a:r>
              <a:rPr lang="hr-HR" dirty="0"/>
              <a:t> (npr. IOC za hosting poslužitelj)</a:t>
            </a:r>
          </a:p>
          <a:p>
            <a:pPr marL="0" indent="0">
              <a:buNone/>
            </a:pPr>
            <a:endParaRPr lang="hr-HR" dirty="0"/>
          </a:p>
        </p:txBody>
      </p:sp>
      <p:sp>
        <p:nvSpPr>
          <p:cNvPr id="4" name="Slide Number Placeholder 3">
            <a:extLst>
              <a:ext uri="{FF2B5EF4-FFF2-40B4-BE49-F238E27FC236}">
                <a16:creationId xmlns:a16="http://schemas.microsoft.com/office/drawing/2014/main" id="{C80F8AA9-087F-4AB6-8A5A-45944DFBDF5C}"/>
              </a:ext>
            </a:extLst>
          </p:cNvPr>
          <p:cNvSpPr>
            <a:spLocks noGrp="1"/>
          </p:cNvSpPr>
          <p:nvPr>
            <p:ph type="sldNum" sz="quarter" idx="4294967295"/>
          </p:nvPr>
        </p:nvSpPr>
        <p:spPr>
          <a:xfrm>
            <a:off x="7086600" y="6356350"/>
            <a:ext cx="2057400" cy="365125"/>
          </a:xfrm>
          <a:prstGeom prst="rect">
            <a:avLst/>
          </a:prstGeom>
        </p:spPr>
        <p:txBody>
          <a:bodyPr>
            <a:normAutofit lnSpcReduction="10000"/>
          </a:bodyPr>
          <a:lstStyle/>
          <a:p>
            <a:fld id="{3ADC51B4-32FF-4D9E-9B18-6443FDC501C6}" type="slidenum">
              <a:rPr lang="en-US" smtClean="0"/>
              <a:pPr/>
              <a:t>50</a:t>
            </a:fld>
            <a:endParaRPr lang="en-US"/>
          </a:p>
        </p:txBody>
      </p:sp>
    </p:spTree>
    <p:extLst>
      <p:ext uri="{BB962C8B-B14F-4D97-AF65-F5344CB8AC3E}">
        <p14:creationId xmlns:p14="http://schemas.microsoft.com/office/powerpoint/2010/main" val="1837641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rtlCol="0">
            <a:normAutofit/>
          </a:bodyPr>
          <a:lstStyle/>
          <a:p>
            <a:pPr eaLnBrk="1" fontAlgn="auto" hangingPunct="1">
              <a:spcAft>
                <a:spcPts val="0"/>
              </a:spcAft>
              <a:defRPr/>
            </a:pPr>
            <a:r>
              <a:rPr lang="hr-HR" altLang="sr-Latn-RS" dirty="0"/>
              <a:t>Zaključak</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hr-HR" dirty="0"/>
              <a:t>Pregled različitih vrsta </a:t>
            </a:r>
            <a:r>
              <a:rPr lang="hr-HR" dirty="0" err="1"/>
              <a:t>vatrozida</a:t>
            </a:r>
            <a:endParaRPr lang="hr-HR" dirty="0"/>
          </a:p>
          <a:p>
            <a:pPr eaLnBrk="1" fontAlgn="auto" hangingPunct="1">
              <a:spcAft>
                <a:spcPts val="0"/>
              </a:spcAft>
              <a:defRPr/>
            </a:pPr>
            <a:r>
              <a:rPr lang="hr-HR" dirty="0"/>
              <a:t>Vatrozidi nove generacije</a:t>
            </a:r>
          </a:p>
          <a:p>
            <a:pPr eaLnBrk="1" fontAlgn="auto" hangingPunct="1">
              <a:spcAft>
                <a:spcPts val="0"/>
              </a:spcAft>
              <a:defRPr/>
            </a:pPr>
            <a:r>
              <a:rPr lang="hr-HR" dirty="0"/>
              <a:t>Aplikacijski </a:t>
            </a:r>
            <a:r>
              <a:rPr lang="hr-HR" dirty="0" err="1"/>
              <a:t>vatrozidi</a:t>
            </a:r>
            <a:endParaRPr lang="hr-HR" dirty="0"/>
          </a:p>
          <a:p>
            <a:pPr eaLnBrk="1" fontAlgn="auto" hangingPunct="1">
              <a:spcAft>
                <a:spcPts val="0"/>
              </a:spcAft>
              <a:defRPr/>
            </a:pPr>
            <a:r>
              <a:rPr lang="hr-HR" dirty="0"/>
              <a:t>SASE</a:t>
            </a:r>
          </a:p>
          <a:p>
            <a:pPr eaLnBrk="1" fontAlgn="auto" hangingPunct="1">
              <a:spcAft>
                <a:spcPts val="0"/>
              </a:spcAft>
              <a:defRPr/>
            </a:pPr>
            <a:r>
              <a:rPr lang="hr-HR" dirty="0"/>
              <a:t>Analiza mrežnog prometa rastuće područje</a:t>
            </a:r>
          </a:p>
          <a:p>
            <a:pPr eaLnBrk="1" fontAlgn="auto" hangingPunct="1">
              <a:spcAft>
                <a:spcPts val="0"/>
              </a:spcAft>
              <a:defRPr/>
            </a:pPr>
            <a:r>
              <a:rPr lang="hr-HR" dirty="0"/>
              <a:t>Pojašnjeni osnovni pojmovi za TI</a:t>
            </a:r>
          </a:p>
          <a:p>
            <a:pPr marL="0" indent="0" eaLnBrk="1" fontAlgn="auto" hangingPunct="1">
              <a:spcAft>
                <a:spcPts val="0"/>
              </a:spcAft>
              <a:buNone/>
              <a:defRPr/>
            </a:pPr>
            <a:endParaRPr lang="hr-HR" dirty="0"/>
          </a:p>
          <a:p>
            <a:pPr marL="274638" lvl="1" indent="0" eaLnBrk="1" fontAlgn="auto" hangingPunct="1">
              <a:spcAft>
                <a:spcPts val="0"/>
              </a:spcAft>
              <a:buFont typeface="Wingdings" panose="05000000000000000000" pitchFamily="2" charset="2"/>
              <a:buNone/>
              <a:defRPr/>
            </a:pP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B0E8-46AF-E62D-4381-02014C278C5D}"/>
              </a:ext>
            </a:extLst>
          </p:cNvPr>
          <p:cNvSpPr>
            <a:spLocks noGrp="1"/>
          </p:cNvSpPr>
          <p:nvPr>
            <p:ph type="title"/>
          </p:nvPr>
        </p:nvSpPr>
        <p:spPr/>
        <p:txBody>
          <a:bodyPr/>
          <a:lstStyle/>
          <a:p>
            <a:r>
              <a:rPr lang="hr-HR" dirty="0" err="1"/>
              <a:t>Botnet</a:t>
            </a:r>
            <a:r>
              <a:rPr lang="hr-HR" dirty="0"/>
              <a:t> i </a:t>
            </a:r>
            <a:r>
              <a:rPr lang="hr-HR" dirty="0" err="1"/>
              <a:t>DDoS</a:t>
            </a:r>
            <a:endParaRPr lang="hr-HR" dirty="0"/>
          </a:p>
        </p:txBody>
      </p:sp>
      <p:sp>
        <p:nvSpPr>
          <p:cNvPr id="3" name="Content Placeholder 2">
            <a:extLst>
              <a:ext uri="{FF2B5EF4-FFF2-40B4-BE49-F238E27FC236}">
                <a16:creationId xmlns:a16="http://schemas.microsoft.com/office/drawing/2014/main" id="{F6FB40F7-505B-1242-4395-0B4090A993A7}"/>
              </a:ext>
            </a:extLst>
          </p:cNvPr>
          <p:cNvSpPr>
            <a:spLocks noGrp="1"/>
          </p:cNvSpPr>
          <p:nvPr>
            <p:ph idx="1"/>
          </p:nvPr>
        </p:nvSpPr>
        <p:spPr/>
        <p:txBody>
          <a:bodyPr/>
          <a:lstStyle/>
          <a:p>
            <a:r>
              <a:rPr lang="hr-HR" dirty="0">
                <a:hlinkClick r:id="rId2"/>
              </a:rPr>
              <a:t>https://www.wired.com/story/eleven11bot-botnet-record-size-ddos-attacks/</a:t>
            </a:r>
            <a:endParaRPr lang="hr-HR" dirty="0"/>
          </a:p>
          <a:p>
            <a:r>
              <a:rPr lang="en-US" dirty="0"/>
              <a:t>30,000 webcams and video recorders—with the largest concentration in the US</a:t>
            </a:r>
            <a:endParaRPr lang="hr-HR" dirty="0"/>
          </a:p>
          <a:p>
            <a:endParaRPr lang="hr-HR" dirty="0"/>
          </a:p>
        </p:txBody>
      </p:sp>
    </p:spTree>
    <p:extLst>
      <p:ext uri="{BB962C8B-B14F-4D97-AF65-F5344CB8AC3E}">
        <p14:creationId xmlns:p14="http://schemas.microsoft.com/office/powerpoint/2010/main" val="303718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a:bodyPr>
          <a:lstStyle/>
          <a:p>
            <a:pPr eaLnBrk="1" fontAlgn="auto" hangingPunct="1">
              <a:spcAft>
                <a:spcPts val="0"/>
              </a:spcAft>
              <a:defRPr/>
            </a:pPr>
            <a:r>
              <a:rPr lang="hr-HR" altLang="sr-Latn-RS" dirty="0"/>
              <a:t>Vatrozidi osnovne informacije</a:t>
            </a:r>
            <a:endParaRPr lang="en-US" altLang="sr-Latn-RS" dirty="0"/>
          </a:p>
        </p:txBody>
      </p:sp>
      <p:sp>
        <p:nvSpPr>
          <p:cNvPr id="17411" name="Content Placeholder 2"/>
          <p:cNvSpPr>
            <a:spLocks noGrp="1"/>
          </p:cNvSpPr>
          <p:nvPr>
            <p:ph idx="1"/>
          </p:nvPr>
        </p:nvSpPr>
        <p:spPr/>
        <p:txBody>
          <a:bodyPr rtlCol="0">
            <a:normAutofit/>
          </a:bodyPr>
          <a:lstStyle/>
          <a:p>
            <a:pPr eaLnBrk="1" fontAlgn="auto" hangingPunct="1">
              <a:spcAft>
                <a:spcPts val="0"/>
              </a:spcAft>
              <a:defRPr/>
            </a:pPr>
            <a:r>
              <a:rPr lang="hr-HR" altLang="sr-Latn-RS" dirty="0"/>
              <a:t>Filtriranje mrežnog prometa je jedan od temeljnih koncepata mrežne sigurnosti</a:t>
            </a:r>
          </a:p>
          <a:p>
            <a:pPr eaLnBrk="1" fontAlgn="auto" hangingPunct="1">
              <a:spcAft>
                <a:spcPts val="0"/>
              </a:spcAft>
              <a:defRPr/>
            </a:pPr>
            <a:r>
              <a:rPr lang="hr-HR" altLang="sr-Latn-RS" dirty="0"/>
              <a:t>I jedan od najstarijih koncepata</a:t>
            </a:r>
          </a:p>
          <a:p>
            <a:pPr lvl="1">
              <a:defRPr/>
            </a:pPr>
            <a:r>
              <a:rPr lang="hr-HR" altLang="sr-Latn-RS" dirty="0"/>
              <a:t>Prvi </a:t>
            </a:r>
            <a:r>
              <a:rPr lang="hr-HR" altLang="sr-Latn-RS" dirty="0" err="1"/>
              <a:t>vatrozidi</a:t>
            </a:r>
            <a:r>
              <a:rPr lang="hr-HR" altLang="sr-Latn-RS" dirty="0"/>
              <a:t> se pojavljuju 1989</a:t>
            </a:r>
          </a:p>
          <a:p>
            <a:pPr eaLnBrk="1" fontAlgn="auto" hangingPunct="1">
              <a:spcAft>
                <a:spcPts val="0"/>
              </a:spcAft>
              <a:defRPr/>
            </a:pPr>
            <a:r>
              <a:rPr lang="hr-HR" altLang="sr-Latn-RS" dirty="0"/>
              <a:t>Uređaji koji omogućavaju filtriranje nazivaju se </a:t>
            </a:r>
            <a:r>
              <a:rPr lang="hr-HR" altLang="sr-Latn-RS" dirty="0" err="1"/>
              <a:t>vatrozidi</a:t>
            </a:r>
            <a:r>
              <a:rPr lang="hr-HR" altLang="sr-Latn-RS" dirty="0"/>
              <a:t> (eng. </a:t>
            </a:r>
            <a:r>
              <a:rPr lang="hr-HR" altLang="sr-Latn-RS" i="1" dirty="0" err="1"/>
              <a:t>firewall</a:t>
            </a:r>
            <a:r>
              <a:rPr lang="hr-HR" altLang="sr-Latn-RS" dirty="0"/>
              <a:t>)</a:t>
            </a:r>
          </a:p>
          <a:p>
            <a:pPr lvl="1" eaLnBrk="1" fontAlgn="auto" hangingPunct="1">
              <a:spcAft>
                <a:spcPts val="0"/>
              </a:spcAft>
              <a:defRPr/>
            </a:pPr>
            <a:r>
              <a:rPr lang="hr-HR" altLang="sr-Latn-RS" dirty="0"/>
              <a:t>Ovisno o načinu rada mogu biti osobni, mrežni ili aplikacijski</a:t>
            </a:r>
          </a:p>
          <a:p>
            <a:pPr lvl="1" eaLnBrk="1" fontAlgn="auto" hangingPunct="1">
              <a:spcAft>
                <a:spcPts val="0"/>
              </a:spcAft>
              <a:defRPr/>
            </a:pPr>
            <a:r>
              <a:rPr lang="hr-HR" altLang="sr-Latn-RS" dirty="0"/>
              <a:t>“Jednostavno” filtriranje mogu provoditi i drugi mrežni uređaji</a:t>
            </a:r>
          </a:p>
          <a:p>
            <a:pPr lvl="2" eaLnBrk="1" fontAlgn="auto" hangingPunct="1">
              <a:spcAft>
                <a:spcPts val="0"/>
              </a:spcAft>
              <a:defRPr/>
            </a:pPr>
            <a:r>
              <a:rPr lang="hr-HR" altLang="sr-Latn-RS" dirty="0"/>
              <a:t>Npr. usmjerivači s pristupnim listama (ACL-ovi)</a:t>
            </a:r>
          </a:p>
          <a:p>
            <a:pPr lvl="1" eaLnBrk="1" fontAlgn="auto" hangingPunct="1">
              <a:spcAft>
                <a:spcPts val="0"/>
              </a:spcAft>
              <a:defRPr/>
            </a:pPr>
            <a:r>
              <a:rPr lang="hr-HR" altLang="sr-Latn-RS" dirty="0"/>
              <a:t>Mogu biti hardverski i softverski</a:t>
            </a:r>
          </a:p>
          <a:p>
            <a:pPr eaLnBrk="1" fontAlgn="auto" hangingPunct="1">
              <a:spcAft>
                <a:spcPts val="0"/>
              </a:spcAft>
              <a:defRPr/>
            </a:pPr>
            <a:r>
              <a:rPr lang="hr-HR" altLang="sr-Latn-RS" dirty="0"/>
              <a:t>Osnovna funkcija </a:t>
            </a:r>
            <a:r>
              <a:rPr lang="hr-HR" altLang="sr-Latn-RS" dirty="0" err="1"/>
              <a:t>vatrozida</a:t>
            </a:r>
            <a:r>
              <a:rPr lang="hr-HR" altLang="sr-Latn-RS" dirty="0"/>
              <a:t> je zaštita računala od napada na mrežnoj razini</a:t>
            </a:r>
            <a:endParaRPr lang="en-US" altLang="sr-Latn-R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normAutofit/>
          </a:bodyPr>
          <a:lstStyle/>
          <a:p>
            <a:pPr>
              <a:defRPr/>
            </a:pPr>
            <a:r>
              <a:rPr lang="hr-HR" altLang="sr-Latn-RS" dirty="0"/>
              <a:t>Vatrozidi osnovne informacije</a:t>
            </a:r>
            <a:endParaRPr lang="en-US" altLang="sr-Latn-RS" dirty="0"/>
          </a:p>
        </p:txBody>
      </p:sp>
      <p:sp>
        <p:nvSpPr>
          <p:cNvPr id="18435" name="Content Placeholder 2"/>
          <p:cNvSpPr>
            <a:spLocks noGrp="1"/>
          </p:cNvSpPr>
          <p:nvPr>
            <p:ph idx="1"/>
          </p:nvPr>
        </p:nvSpPr>
        <p:spPr/>
        <p:txBody>
          <a:bodyPr rtlCol="0">
            <a:normAutofit/>
          </a:bodyPr>
          <a:lstStyle/>
          <a:p>
            <a:pPr eaLnBrk="1" fontAlgn="auto" hangingPunct="1">
              <a:spcAft>
                <a:spcPts val="0"/>
              </a:spcAft>
              <a:defRPr/>
            </a:pPr>
            <a:r>
              <a:rPr lang="hr-HR" altLang="sr-Latn-RS" dirty="0"/>
              <a:t>Moderni </a:t>
            </a:r>
            <a:r>
              <a:rPr lang="hr-HR" altLang="sr-Latn-RS" dirty="0" err="1"/>
              <a:t>vatrozidi</a:t>
            </a:r>
            <a:r>
              <a:rPr lang="hr-HR" altLang="sr-Latn-RS" dirty="0"/>
              <a:t> implementiraju čitav niz funkcionalnosti</a:t>
            </a:r>
          </a:p>
          <a:p>
            <a:pPr eaLnBrk="1" fontAlgn="auto" hangingPunct="1">
              <a:spcAft>
                <a:spcPts val="0"/>
              </a:spcAft>
              <a:defRPr/>
            </a:pPr>
            <a:r>
              <a:rPr lang="hr-HR" altLang="sr-Latn-RS" dirty="0"/>
              <a:t>Povijesno su se stavljali samo na vezu prema Internetu</a:t>
            </a:r>
          </a:p>
          <a:p>
            <a:pPr eaLnBrk="1" fontAlgn="auto" hangingPunct="1">
              <a:spcAft>
                <a:spcPts val="0"/>
              </a:spcAft>
              <a:defRPr/>
            </a:pPr>
            <a:r>
              <a:rPr lang="hr-HR" altLang="sr-Latn-RS" dirty="0"/>
              <a:t>Koriste se za segmentaciju interne mreže</a:t>
            </a:r>
          </a:p>
          <a:p>
            <a:pPr eaLnBrk="1" fontAlgn="auto" hangingPunct="1">
              <a:spcAft>
                <a:spcPts val="0"/>
              </a:spcAft>
              <a:defRPr/>
            </a:pPr>
            <a:r>
              <a:rPr lang="hr-HR" altLang="sr-Latn-RS" dirty="0"/>
              <a:t>Sigurnosna politika </a:t>
            </a:r>
            <a:r>
              <a:rPr lang="hr-HR" altLang="sr-Latn-RS" dirty="0" err="1"/>
              <a:t>vatrozida</a:t>
            </a:r>
            <a:r>
              <a:rPr lang="hr-HR" altLang="sr-Latn-RS" dirty="0"/>
              <a:t> definira njegovo ponašanje</a:t>
            </a:r>
          </a:p>
          <a:p>
            <a:pPr lvl="1" eaLnBrk="1" fontAlgn="auto" hangingPunct="1">
              <a:spcAft>
                <a:spcPts val="0"/>
              </a:spcAft>
              <a:defRPr/>
            </a:pPr>
            <a:r>
              <a:rPr lang="hr-HR" altLang="sr-Latn-RS" dirty="0"/>
              <a:t>Vrlo osjetljiva konfiguracija</a:t>
            </a:r>
          </a:p>
          <a:p>
            <a:pPr lvl="1" eaLnBrk="1" fontAlgn="auto" hangingPunct="1">
              <a:spcAft>
                <a:spcPts val="0"/>
              </a:spcAft>
              <a:defRPr/>
            </a:pPr>
            <a:r>
              <a:rPr lang="hr-HR" altLang="sr-Latn-RS" dirty="0"/>
              <a:t>Izbjegavati pravila s prevelikim dopuštenjima</a:t>
            </a:r>
          </a:p>
          <a:p>
            <a:pPr lvl="1" eaLnBrk="1" fontAlgn="auto" hangingPunct="1">
              <a:spcAft>
                <a:spcPts val="0"/>
              </a:spcAft>
              <a:defRPr/>
            </a:pPr>
            <a:r>
              <a:rPr lang="hr-HR" altLang="sr-Latn-RS" dirty="0"/>
              <a:t>Redovita provjera pravila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a:bodyPr>
          <a:lstStyle/>
          <a:p>
            <a:pPr>
              <a:defRPr/>
            </a:pPr>
            <a:r>
              <a:rPr lang="hr-HR" altLang="sr-Latn-RS" dirty="0"/>
              <a:t>Vatrozidi osnovne informacije</a:t>
            </a:r>
            <a:endParaRPr lang="en-US" altLang="sr-Latn-RS" dirty="0"/>
          </a:p>
        </p:txBody>
      </p:sp>
      <p:sp>
        <p:nvSpPr>
          <p:cNvPr id="19459" name="Content Placeholder 2"/>
          <p:cNvSpPr>
            <a:spLocks noGrp="1"/>
          </p:cNvSpPr>
          <p:nvPr>
            <p:ph idx="1"/>
          </p:nvPr>
        </p:nvSpPr>
        <p:spPr/>
        <p:txBody>
          <a:bodyPr rtlCol="0">
            <a:normAutofit/>
          </a:bodyPr>
          <a:lstStyle/>
          <a:p>
            <a:pPr eaLnBrk="1" fontAlgn="auto" hangingPunct="1">
              <a:spcAft>
                <a:spcPts val="0"/>
              </a:spcAft>
              <a:defRPr/>
            </a:pPr>
            <a:r>
              <a:rPr lang="hr-HR" altLang="sr-Latn-RS" dirty="0"/>
              <a:t>Danas gotovo svi </a:t>
            </a:r>
            <a:r>
              <a:rPr lang="hr-HR" altLang="sr-Latn-RS" dirty="0" err="1"/>
              <a:t>vatrozidi</a:t>
            </a:r>
            <a:r>
              <a:rPr lang="hr-HR" altLang="sr-Latn-RS" dirty="0"/>
              <a:t> implementiraju tzv. nulto pravilo</a:t>
            </a:r>
          </a:p>
          <a:p>
            <a:pPr lvl="1" eaLnBrk="1" fontAlgn="auto" hangingPunct="1">
              <a:spcAft>
                <a:spcPts val="0"/>
              </a:spcAft>
              <a:defRPr/>
            </a:pPr>
            <a:r>
              <a:rPr lang="hr-HR" altLang="sr-Latn-RS" dirty="0"/>
              <a:t>Nulto pravilo kaže: odbaci sav mrežni promet</a:t>
            </a:r>
          </a:p>
          <a:p>
            <a:pPr lvl="1" eaLnBrk="1" fontAlgn="auto" hangingPunct="1">
              <a:spcAft>
                <a:spcPts val="0"/>
              </a:spcAft>
              <a:defRPr/>
            </a:pPr>
            <a:r>
              <a:rPr lang="hr-HR" altLang="sr-Latn-RS" dirty="0"/>
              <a:t>Administrator mora definirati promet koji dozvoljava, sve ostalo </a:t>
            </a:r>
            <a:r>
              <a:rPr lang="hr-HR" altLang="sr-Latn-RS" dirty="0" err="1"/>
              <a:t>vatrozid</a:t>
            </a:r>
            <a:r>
              <a:rPr lang="hr-HR" altLang="sr-Latn-RS" dirty="0"/>
              <a:t> blokira</a:t>
            </a:r>
          </a:p>
          <a:p>
            <a:pPr lvl="1">
              <a:defRPr/>
            </a:pPr>
            <a:r>
              <a:rPr lang="hr-HR" altLang="sr-Latn-RS" dirty="0"/>
              <a:t>Ovo se zove </a:t>
            </a:r>
            <a:r>
              <a:rPr lang="hr-HR" altLang="sr-Latn-RS" i="1" dirty="0" err="1"/>
              <a:t>whitelisting</a:t>
            </a:r>
            <a:r>
              <a:rPr lang="hr-HR" altLang="sr-Latn-RS" dirty="0"/>
              <a:t> pristup</a:t>
            </a:r>
          </a:p>
          <a:p>
            <a:pPr eaLnBrk="1" fontAlgn="auto" hangingPunct="1">
              <a:spcAft>
                <a:spcPts val="0"/>
              </a:spcAft>
              <a:defRPr/>
            </a:pPr>
            <a:r>
              <a:rPr lang="hr-HR" altLang="sr-Latn-RS" dirty="0" err="1"/>
              <a:t>Vatrozidi</a:t>
            </a:r>
            <a:r>
              <a:rPr lang="hr-HR" altLang="sr-Latn-RS" dirty="0"/>
              <a:t> mogu filtrirati promet na svim ISO/OSI razinama</a:t>
            </a:r>
            <a:endParaRPr lang="en-US" altLang="sr-Latn-RS" dirty="0"/>
          </a:p>
        </p:txBody>
      </p:sp>
    </p:spTree>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1542</TotalTime>
  <Words>1708</Words>
  <Application>Microsoft Office PowerPoint</Application>
  <PresentationFormat>On-screen Show (4:3)</PresentationFormat>
  <Paragraphs>248</Paragraphs>
  <Slides>51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Calibri Light</vt:lpstr>
      <vt:lpstr>Segoe UI</vt:lpstr>
      <vt:lpstr>Segoe UI Semibold</vt:lpstr>
      <vt:lpstr>Wingdings</vt:lpstr>
      <vt:lpstr>Wingdings 2</vt:lpstr>
      <vt:lpstr>Office Theme</vt:lpstr>
      <vt:lpstr>Custom Design</vt:lpstr>
      <vt:lpstr>PowerPoint Presentation</vt:lpstr>
      <vt:lpstr>Agenda</vt:lpstr>
      <vt:lpstr>PowerPoint Presentation</vt:lpstr>
      <vt:lpstr>PowerPoint Presentation</vt:lpstr>
      <vt:lpstr>PowerPoint Presentation</vt:lpstr>
      <vt:lpstr>Botnet i DDoS</vt:lpstr>
      <vt:lpstr>Vatrozidi osnovne informacije</vt:lpstr>
      <vt:lpstr>Vatrozidi osnovne informacije</vt:lpstr>
      <vt:lpstr>Vatrozidi osnovne informacije</vt:lpstr>
      <vt:lpstr>Evolucija vatrozida</vt:lpstr>
      <vt:lpstr>Paketni filtri (engl. packet filter)</vt:lpstr>
      <vt:lpstr>PowerPoint Presentation</vt:lpstr>
      <vt:lpstr>Primjer sigurnosne politike paketnog filtra</vt:lpstr>
      <vt:lpstr>Proxy/circuit vatrozidi</vt:lpstr>
      <vt:lpstr>Proxy/circuit vatrozidi</vt:lpstr>
      <vt:lpstr>Detaljna analiza mrežnih protokola</vt:lpstr>
      <vt:lpstr>PowerPoint Presentation</vt:lpstr>
      <vt:lpstr>Vatrozidi nove generacije (NGFW)</vt:lpstr>
      <vt:lpstr>Funkcionalnosti</vt:lpstr>
      <vt:lpstr>PowerPoint Presentation</vt:lpstr>
      <vt:lpstr>PowerPoint Presentation</vt:lpstr>
      <vt:lpstr>Three-leg implementacija</vt:lpstr>
      <vt:lpstr>Three-leg implementacija</vt:lpstr>
      <vt:lpstr>Rad od kuće i vatrozidi</vt:lpstr>
      <vt:lpstr>Secure Access Service Edge (SASE)</vt:lpstr>
      <vt:lpstr>Zašto SASE?</vt:lpstr>
      <vt:lpstr>PowerPoint Presentation</vt:lpstr>
      <vt:lpstr>Aplikacijski vatrozidi</vt:lpstr>
      <vt:lpstr>DNS Security</vt:lpstr>
      <vt:lpstr>Email Security</vt:lpstr>
      <vt:lpstr>Email Security</vt:lpstr>
      <vt:lpstr>SEG or ICES</vt:lpstr>
      <vt:lpstr>Web aplikacijski vatrozidi</vt:lpstr>
      <vt:lpstr>Cloudflare web aplikacijski vatrozid</vt:lpstr>
      <vt:lpstr>Content Delivery Network</vt:lpstr>
      <vt:lpstr>Content Delivery Network</vt:lpstr>
      <vt:lpstr>Content Delivery Network</vt:lpstr>
      <vt:lpstr>Analiza mrežnog prometa</vt:lpstr>
      <vt:lpstr>Analiza mrežnog prometa</vt:lpstr>
      <vt:lpstr>Analiza kriptiranog prometa</vt:lpstr>
      <vt:lpstr>Cyber Threat Intelligence</vt:lpstr>
      <vt:lpstr>Definicija</vt:lpstr>
      <vt:lpstr>IOC</vt:lpstr>
      <vt:lpstr>IOA</vt:lpstr>
      <vt:lpstr>WannaCry  IOC/IOA</vt:lpstr>
      <vt:lpstr>Threat intel analiza</vt:lpstr>
      <vt:lpstr>Threat Intel platforma</vt:lpstr>
      <vt:lpstr>Threat intel platforme</vt:lpstr>
      <vt:lpstr>PowerPoint Presentation</vt:lpstr>
      <vt:lpstr>Security integracija</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Dražen Pranić</cp:lastModifiedBy>
  <cp:revision>17</cp:revision>
  <dcterms:created xsi:type="dcterms:W3CDTF">2009-02-27T23:33:40Z</dcterms:created>
  <dcterms:modified xsi:type="dcterms:W3CDTF">2025-05-19T11:41:57Z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2024-05-20T14:30:11Z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5e48cda2-3ed2-4fda-bc34-ca0fa104394e</vt:lpwstr>
  </property>
  <property fmtid="{D5CDD505-2E9C-101B-9397-08002B2CF9AE}" pid="10" name="MSIP_Label_edf682b7-f91e-48bc-97e5-bfb95b32f5b9_ContentBits">
    <vt:lpwstr>0</vt:lpwstr>
  </property>
</Properties>
</file>