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660" r:id="rId5"/>
  </p:sldMasterIdLst>
  <p:notesMasterIdLst>
    <p:notesMasterId r:id="rId62"/>
  </p:notesMasterIdLst>
  <p:handoutMasterIdLst>
    <p:handoutMasterId r:id="rId63"/>
  </p:handoutMasterIdLst>
  <p:sldIdLst>
    <p:sldId id="456" r:id="rId6"/>
    <p:sldId id="324" r:id="rId7"/>
    <p:sldId id="5413" r:id="rId8"/>
    <p:sldId id="5414" r:id="rId9"/>
    <p:sldId id="5416" r:id="rId10"/>
    <p:sldId id="5406" r:id="rId11"/>
    <p:sldId id="5403" r:id="rId12"/>
    <p:sldId id="5404" r:id="rId13"/>
    <p:sldId id="5405" r:id="rId14"/>
    <p:sldId id="258" r:id="rId15"/>
    <p:sldId id="262" r:id="rId16"/>
    <p:sldId id="330" r:id="rId17"/>
    <p:sldId id="352" r:id="rId18"/>
    <p:sldId id="331" r:id="rId19"/>
    <p:sldId id="493" r:id="rId20"/>
    <p:sldId id="494" r:id="rId21"/>
    <p:sldId id="5396" r:id="rId22"/>
    <p:sldId id="5399" r:id="rId23"/>
    <p:sldId id="5397" r:id="rId24"/>
    <p:sldId id="5390" r:id="rId25"/>
    <p:sldId id="5391" r:id="rId26"/>
    <p:sldId id="5392" r:id="rId27"/>
    <p:sldId id="5393" r:id="rId28"/>
    <p:sldId id="5395" r:id="rId29"/>
    <p:sldId id="355" r:id="rId30"/>
    <p:sldId id="5398" r:id="rId31"/>
    <p:sldId id="303" r:id="rId32"/>
    <p:sldId id="5401" r:id="rId33"/>
    <p:sldId id="369" r:id="rId34"/>
    <p:sldId id="366" r:id="rId35"/>
    <p:sldId id="367" r:id="rId36"/>
    <p:sldId id="370" r:id="rId37"/>
    <p:sldId id="368" r:id="rId38"/>
    <p:sldId id="278" r:id="rId39"/>
    <p:sldId id="334" r:id="rId40"/>
    <p:sldId id="285" r:id="rId41"/>
    <p:sldId id="354" r:id="rId42"/>
    <p:sldId id="5402" r:id="rId43"/>
    <p:sldId id="287" r:id="rId44"/>
    <p:sldId id="289" r:id="rId45"/>
    <p:sldId id="495" r:id="rId46"/>
    <p:sldId id="5400" r:id="rId47"/>
    <p:sldId id="332" r:id="rId48"/>
    <p:sldId id="302" r:id="rId49"/>
    <p:sldId id="496" r:id="rId50"/>
    <p:sldId id="497" r:id="rId51"/>
    <p:sldId id="498" r:id="rId52"/>
    <p:sldId id="378" r:id="rId53"/>
    <p:sldId id="499" r:id="rId54"/>
    <p:sldId id="383" r:id="rId55"/>
    <p:sldId id="381" r:id="rId56"/>
    <p:sldId id="382" r:id="rId57"/>
    <p:sldId id="5407" r:id="rId58"/>
    <p:sldId id="5408" r:id="rId59"/>
    <p:sldId id="358" r:id="rId60"/>
    <p:sldId id="336" r:id="rId61"/>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5452E7-1E54-4528-8519-15817B661C14}">
          <p14:sldIdLst>
            <p14:sldId id="456"/>
            <p14:sldId id="324"/>
            <p14:sldId id="5413"/>
            <p14:sldId id="5414"/>
            <p14:sldId id="5416"/>
            <p14:sldId id="5406"/>
            <p14:sldId id="5403"/>
            <p14:sldId id="5404"/>
            <p14:sldId id="5405"/>
            <p14:sldId id="258"/>
            <p14:sldId id="262"/>
            <p14:sldId id="330"/>
            <p14:sldId id="352"/>
            <p14:sldId id="331"/>
            <p14:sldId id="493"/>
            <p14:sldId id="494"/>
            <p14:sldId id="5396"/>
            <p14:sldId id="5399"/>
            <p14:sldId id="5397"/>
            <p14:sldId id="5390"/>
            <p14:sldId id="5391"/>
            <p14:sldId id="5392"/>
            <p14:sldId id="5393"/>
            <p14:sldId id="5395"/>
            <p14:sldId id="355"/>
            <p14:sldId id="5398"/>
            <p14:sldId id="303"/>
            <p14:sldId id="5401"/>
            <p14:sldId id="369"/>
            <p14:sldId id="366"/>
            <p14:sldId id="367"/>
            <p14:sldId id="370"/>
            <p14:sldId id="368"/>
            <p14:sldId id="278"/>
            <p14:sldId id="334"/>
            <p14:sldId id="285"/>
            <p14:sldId id="354"/>
            <p14:sldId id="5402"/>
            <p14:sldId id="287"/>
            <p14:sldId id="289"/>
            <p14:sldId id="495"/>
            <p14:sldId id="5400"/>
            <p14:sldId id="332"/>
            <p14:sldId id="302"/>
            <p14:sldId id="496"/>
            <p14:sldId id="497"/>
            <p14:sldId id="498"/>
            <p14:sldId id="378"/>
            <p14:sldId id="499"/>
            <p14:sldId id="383"/>
            <p14:sldId id="381"/>
            <p14:sldId id="382"/>
            <p14:sldId id="5407"/>
            <p14:sldId id="5408"/>
            <p14:sldId id="358"/>
            <p14:sldId id="336"/>
          </p14:sldIdLst>
        </p14:section>
        <p14:section name="Untitled Section" id="{6D4834B1-1ACD-4854-8D77-573909026140}">
          <p14:sldIdLst/>
        </p14:section>
        <p14:section name="Untitled Section" id="{FE2F939B-EED9-4BF1-8CB0-187214C025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D7ECED-A569-46A7-99B0-5F0B723DE57A}" v="2" dt="2025-05-27T08:46:37.0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03" autoAdjust="0"/>
    <p:restoredTop sz="94660"/>
  </p:normalViewPr>
  <p:slideViewPr>
    <p:cSldViewPr snapToGrid="0">
      <p:cViewPr varScale="1">
        <p:scale>
          <a:sx n="82" d="100"/>
          <a:sy n="82" d="100"/>
        </p:scale>
        <p:origin x="1243" y="72"/>
      </p:cViewPr>
      <p:guideLst/>
    </p:cSldViewPr>
  </p:slideViewPr>
  <p:notesTextViewPr>
    <p:cViewPr>
      <p:scale>
        <a:sx n="1" d="1"/>
        <a:sy n="1" d="1"/>
      </p:scale>
      <p:origin x="0" y="0"/>
    </p:cViewPr>
  </p:notesTextViewPr>
  <p:notesViewPr>
    <p:cSldViewPr snapToGrid="0">
      <p:cViewPr varScale="1">
        <p:scale>
          <a:sx n="101" d="100"/>
          <a:sy n="101" d="100"/>
        </p:scale>
        <p:origin x="355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handoutMaster" Target="handoutMasters/handoutMaster1.xml"/><Relationship Id="rId68"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žen Pranić" userId="3012855b-bf2d-4e7c-804b-71a5f3d907b3" providerId="ADAL" clId="{26D7ECED-A569-46A7-99B0-5F0B723DE57A}"/>
    <pc:docChg chg="custSel addSld delSld modSld modSection">
      <pc:chgData name="Dražen Pranić" userId="3012855b-bf2d-4e7c-804b-71a5f3d907b3" providerId="ADAL" clId="{26D7ECED-A569-46A7-99B0-5F0B723DE57A}" dt="2025-05-27T08:46:37.049" v="7"/>
      <pc:docMkLst>
        <pc:docMk/>
      </pc:docMkLst>
      <pc:sldChg chg="del">
        <pc:chgData name="Dražen Pranić" userId="3012855b-bf2d-4e7c-804b-71a5f3d907b3" providerId="ADAL" clId="{26D7ECED-A569-46A7-99B0-5F0B723DE57A}" dt="2025-05-26T15:36:51.448" v="1" actId="47"/>
        <pc:sldMkLst>
          <pc:docMk/>
          <pc:sldMk cId="3744836915" sldId="257"/>
        </pc:sldMkLst>
      </pc:sldChg>
      <pc:sldChg chg="modSp mod modClrScheme chgLayout">
        <pc:chgData name="Dražen Pranić" userId="3012855b-bf2d-4e7c-804b-71a5f3d907b3" providerId="ADAL" clId="{26D7ECED-A569-46A7-99B0-5F0B723DE57A}" dt="2025-05-26T15:37:11.043" v="2" actId="700"/>
        <pc:sldMkLst>
          <pc:docMk/>
          <pc:sldMk cId="1759143240" sldId="258"/>
        </pc:sldMkLst>
        <pc:spChg chg="mod ord">
          <ac:chgData name="Dražen Pranić" userId="3012855b-bf2d-4e7c-804b-71a5f3d907b3" providerId="ADAL" clId="{26D7ECED-A569-46A7-99B0-5F0B723DE57A}" dt="2025-05-26T15:37:11.043" v="2" actId="700"/>
          <ac:spMkLst>
            <pc:docMk/>
            <pc:sldMk cId="1759143240" sldId="258"/>
            <ac:spMk id="12290" creationId="{00000000-0000-0000-0000-000000000000}"/>
          </ac:spMkLst>
        </pc:spChg>
        <pc:spChg chg="mod ord">
          <ac:chgData name="Dražen Pranić" userId="3012855b-bf2d-4e7c-804b-71a5f3d907b3" providerId="ADAL" clId="{26D7ECED-A569-46A7-99B0-5F0B723DE57A}" dt="2025-05-26T15:37:11.043" v="2" actId="700"/>
          <ac:spMkLst>
            <pc:docMk/>
            <pc:sldMk cId="1759143240" sldId="258"/>
            <ac:spMk id="12291" creationId="{00000000-0000-0000-0000-000000000000}"/>
          </ac:spMkLst>
        </pc:spChg>
      </pc:sldChg>
      <pc:sldChg chg="modSp mod modClrScheme chgLayout">
        <pc:chgData name="Dražen Pranić" userId="3012855b-bf2d-4e7c-804b-71a5f3d907b3" providerId="ADAL" clId="{26D7ECED-A569-46A7-99B0-5F0B723DE57A}" dt="2025-05-26T15:37:11.043" v="2" actId="700"/>
        <pc:sldMkLst>
          <pc:docMk/>
          <pc:sldMk cId="688672971" sldId="262"/>
        </pc:sldMkLst>
        <pc:spChg chg="mod ord">
          <ac:chgData name="Dražen Pranić" userId="3012855b-bf2d-4e7c-804b-71a5f3d907b3" providerId="ADAL" clId="{26D7ECED-A569-46A7-99B0-5F0B723DE57A}" dt="2025-05-26T15:37:11.043" v="2" actId="700"/>
          <ac:spMkLst>
            <pc:docMk/>
            <pc:sldMk cId="688672971" sldId="262"/>
            <ac:spMk id="16386" creationId="{00000000-0000-0000-0000-000000000000}"/>
          </ac:spMkLst>
        </pc:spChg>
        <pc:spChg chg="mod ord">
          <ac:chgData name="Dražen Pranić" userId="3012855b-bf2d-4e7c-804b-71a5f3d907b3" providerId="ADAL" clId="{26D7ECED-A569-46A7-99B0-5F0B723DE57A}" dt="2025-05-26T15:37:11.043" v="2" actId="700"/>
          <ac:spMkLst>
            <pc:docMk/>
            <pc:sldMk cId="688672971" sldId="262"/>
            <ac:spMk id="16387" creationId="{00000000-0000-0000-0000-000000000000}"/>
          </ac:spMkLst>
        </pc:spChg>
      </pc:sldChg>
      <pc:sldChg chg="modSp mod modClrScheme chgLayout">
        <pc:chgData name="Dražen Pranić" userId="3012855b-bf2d-4e7c-804b-71a5f3d907b3" providerId="ADAL" clId="{26D7ECED-A569-46A7-99B0-5F0B723DE57A}" dt="2025-05-26T15:37:11.043" v="2" actId="700"/>
        <pc:sldMkLst>
          <pc:docMk/>
          <pc:sldMk cId="1418948404" sldId="278"/>
        </pc:sldMkLst>
        <pc:spChg chg="mod ord">
          <ac:chgData name="Dražen Pranić" userId="3012855b-bf2d-4e7c-804b-71a5f3d907b3" providerId="ADAL" clId="{26D7ECED-A569-46A7-99B0-5F0B723DE57A}" dt="2025-05-26T15:37:11.043" v="2" actId="700"/>
          <ac:spMkLst>
            <pc:docMk/>
            <pc:sldMk cId="1418948404" sldId="278"/>
            <ac:spMk id="32770" creationId="{00000000-0000-0000-0000-000000000000}"/>
          </ac:spMkLst>
        </pc:spChg>
        <pc:spChg chg="mod ord">
          <ac:chgData name="Dražen Pranić" userId="3012855b-bf2d-4e7c-804b-71a5f3d907b3" providerId="ADAL" clId="{26D7ECED-A569-46A7-99B0-5F0B723DE57A}" dt="2025-05-26T15:37:11.043" v="2" actId="700"/>
          <ac:spMkLst>
            <pc:docMk/>
            <pc:sldMk cId="1418948404" sldId="278"/>
            <ac:spMk id="32771" creationId="{00000000-0000-0000-0000-000000000000}"/>
          </ac:spMkLst>
        </pc:spChg>
      </pc:sldChg>
      <pc:sldChg chg="modSp mod modClrScheme chgLayout">
        <pc:chgData name="Dražen Pranić" userId="3012855b-bf2d-4e7c-804b-71a5f3d907b3" providerId="ADAL" clId="{26D7ECED-A569-46A7-99B0-5F0B723DE57A}" dt="2025-05-26T15:37:11.043" v="2" actId="700"/>
        <pc:sldMkLst>
          <pc:docMk/>
          <pc:sldMk cId="2430856351" sldId="285"/>
        </pc:sldMkLst>
        <pc:spChg chg="mod ord">
          <ac:chgData name="Dražen Pranić" userId="3012855b-bf2d-4e7c-804b-71a5f3d907b3" providerId="ADAL" clId="{26D7ECED-A569-46A7-99B0-5F0B723DE57A}" dt="2025-05-26T15:37:11.043" v="2" actId="700"/>
          <ac:spMkLst>
            <pc:docMk/>
            <pc:sldMk cId="2430856351" sldId="285"/>
            <ac:spMk id="39938" creationId="{00000000-0000-0000-0000-000000000000}"/>
          </ac:spMkLst>
        </pc:spChg>
        <pc:spChg chg="mod ord">
          <ac:chgData name="Dražen Pranić" userId="3012855b-bf2d-4e7c-804b-71a5f3d907b3" providerId="ADAL" clId="{26D7ECED-A569-46A7-99B0-5F0B723DE57A}" dt="2025-05-26T15:37:11.043" v="2" actId="700"/>
          <ac:spMkLst>
            <pc:docMk/>
            <pc:sldMk cId="2430856351" sldId="285"/>
            <ac:spMk id="39939" creationId="{00000000-0000-0000-0000-000000000000}"/>
          </ac:spMkLst>
        </pc:spChg>
      </pc:sldChg>
      <pc:sldChg chg="addSp delSp modSp mod modClrScheme chgLayout">
        <pc:chgData name="Dražen Pranić" userId="3012855b-bf2d-4e7c-804b-71a5f3d907b3" providerId="ADAL" clId="{26D7ECED-A569-46A7-99B0-5F0B723DE57A}" dt="2025-05-26T15:37:11.043" v="2" actId="700"/>
        <pc:sldMkLst>
          <pc:docMk/>
          <pc:sldMk cId="347914383" sldId="287"/>
        </pc:sldMkLst>
        <pc:spChg chg="add mod ord">
          <ac:chgData name="Dražen Pranić" userId="3012855b-bf2d-4e7c-804b-71a5f3d907b3" providerId="ADAL" clId="{26D7ECED-A569-46A7-99B0-5F0B723DE57A}" dt="2025-05-26T15:37:11.043" v="2" actId="700"/>
          <ac:spMkLst>
            <pc:docMk/>
            <pc:sldMk cId="347914383" sldId="287"/>
            <ac:spMk id="2" creationId="{27FDC59F-48C7-B7D6-DCB8-6409E4F1DDA5}"/>
          </ac:spMkLst>
        </pc:spChg>
        <pc:spChg chg="del mod ord">
          <ac:chgData name="Dražen Pranić" userId="3012855b-bf2d-4e7c-804b-71a5f3d907b3" providerId="ADAL" clId="{26D7ECED-A569-46A7-99B0-5F0B723DE57A}" dt="2025-05-26T15:37:11.043" v="2" actId="700"/>
          <ac:spMkLst>
            <pc:docMk/>
            <pc:sldMk cId="347914383" sldId="287"/>
            <ac:spMk id="3" creationId="{15684370-B899-46DE-8506-37CF3DE167DE}"/>
          </ac:spMkLst>
        </pc:spChg>
        <pc:spChg chg="mod ord">
          <ac:chgData name="Dražen Pranić" userId="3012855b-bf2d-4e7c-804b-71a5f3d907b3" providerId="ADAL" clId="{26D7ECED-A569-46A7-99B0-5F0B723DE57A}" dt="2025-05-26T15:37:11.043" v="2" actId="700"/>
          <ac:spMkLst>
            <pc:docMk/>
            <pc:sldMk cId="347914383" sldId="287"/>
            <ac:spMk id="41986" creationId="{00000000-0000-0000-0000-000000000000}"/>
          </ac:spMkLst>
        </pc:spChg>
      </pc:sldChg>
      <pc:sldChg chg="modSp mod modClrScheme chgLayout">
        <pc:chgData name="Dražen Pranić" userId="3012855b-bf2d-4e7c-804b-71a5f3d907b3" providerId="ADAL" clId="{26D7ECED-A569-46A7-99B0-5F0B723DE57A}" dt="2025-05-26T15:37:11.043" v="2" actId="700"/>
        <pc:sldMkLst>
          <pc:docMk/>
          <pc:sldMk cId="2402580451" sldId="289"/>
        </pc:sldMkLst>
        <pc:spChg chg="mod ord">
          <ac:chgData name="Dražen Pranić" userId="3012855b-bf2d-4e7c-804b-71a5f3d907b3" providerId="ADAL" clId="{26D7ECED-A569-46A7-99B0-5F0B723DE57A}" dt="2025-05-26T15:37:11.043" v="2" actId="700"/>
          <ac:spMkLst>
            <pc:docMk/>
            <pc:sldMk cId="2402580451" sldId="289"/>
            <ac:spMk id="44034" creationId="{00000000-0000-0000-0000-000000000000}"/>
          </ac:spMkLst>
        </pc:spChg>
        <pc:spChg chg="mod ord">
          <ac:chgData name="Dražen Pranić" userId="3012855b-bf2d-4e7c-804b-71a5f3d907b3" providerId="ADAL" clId="{26D7ECED-A569-46A7-99B0-5F0B723DE57A}" dt="2025-05-26T15:37:11.043" v="2" actId="700"/>
          <ac:spMkLst>
            <pc:docMk/>
            <pc:sldMk cId="2402580451" sldId="289"/>
            <ac:spMk id="44035" creationId="{00000000-0000-0000-0000-000000000000}"/>
          </ac:spMkLst>
        </pc:spChg>
      </pc:sldChg>
      <pc:sldChg chg="modSp mod modClrScheme chgLayout">
        <pc:chgData name="Dražen Pranić" userId="3012855b-bf2d-4e7c-804b-71a5f3d907b3" providerId="ADAL" clId="{26D7ECED-A569-46A7-99B0-5F0B723DE57A}" dt="2025-05-26T15:37:11.043" v="2" actId="700"/>
        <pc:sldMkLst>
          <pc:docMk/>
          <pc:sldMk cId="4238300552" sldId="302"/>
        </pc:sldMkLst>
        <pc:spChg chg="mod ord">
          <ac:chgData name="Dražen Pranić" userId="3012855b-bf2d-4e7c-804b-71a5f3d907b3" providerId="ADAL" clId="{26D7ECED-A569-46A7-99B0-5F0B723DE57A}" dt="2025-05-26T15:37:11.043" v="2" actId="700"/>
          <ac:spMkLst>
            <pc:docMk/>
            <pc:sldMk cId="4238300552" sldId="302"/>
            <ac:spMk id="57346" creationId="{00000000-0000-0000-0000-000000000000}"/>
          </ac:spMkLst>
        </pc:spChg>
        <pc:spChg chg="mod ord">
          <ac:chgData name="Dražen Pranić" userId="3012855b-bf2d-4e7c-804b-71a5f3d907b3" providerId="ADAL" clId="{26D7ECED-A569-46A7-99B0-5F0B723DE57A}" dt="2025-05-26T15:37:11.043" v="2" actId="700"/>
          <ac:spMkLst>
            <pc:docMk/>
            <pc:sldMk cId="4238300552" sldId="302"/>
            <ac:spMk id="57347" creationId="{00000000-0000-0000-0000-000000000000}"/>
          </ac:spMkLst>
        </pc:spChg>
      </pc:sldChg>
      <pc:sldChg chg="addSp modSp mod modClrScheme chgLayout">
        <pc:chgData name="Dražen Pranić" userId="3012855b-bf2d-4e7c-804b-71a5f3d907b3" providerId="ADAL" clId="{26D7ECED-A569-46A7-99B0-5F0B723DE57A}" dt="2025-05-26T15:37:11.043" v="2" actId="700"/>
        <pc:sldMkLst>
          <pc:docMk/>
          <pc:sldMk cId="3453965489" sldId="303"/>
        </pc:sldMkLst>
        <pc:spChg chg="add mod ord">
          <ac:chgData name="Dražen Pranić" userId="3012855b-bf2d-4e7c-804b-71a5f3d907b3" providerId="ADAL" clId="{26D7ECED-A569-46A7-99B0-5F0B723DE57A}" dt="2025-05-26T15:37:11.043" v="2" actId="700"/>
          <ac:spMkLst>
            <pc:docMk/>
            <pc:sldMk cId="3453965489" sldId="303"/>
            <ac:spMk id="2" creationId="{1B07742D-F16E-014C-8400-6E35C492D1A3}"/>
          </ac:spMkLst>
        </pc:spChg>
        <pc:spChg chg="mod ord">
          <ac:chgData name="Dražen Pranić" userId="3012855b-bf2d-4e7c-804b-71a5f3d907b3" providerId="ADAL" clId="{26D7ECED-A569-46A7-99B0-5F0B723DE57A}" dt="2025-05-26T15:37:11.043" v="2" actId="700"/>
          <ac:spMkLst>
            <pc:docMk/>
            <pc:sldMk cId="3453965489" sldId="303"/>
            <ac:spMk id="58370" creationId="{00000000-0000-0000-0000-000000000000}"/>
          </ac:spMkLst>
        </pc:spChg>
      </pc:sldChg>
      <pc:sldChg chg="modSp mod modClrScheme chgLayout">
        <pc:chgData name="Dražen Pranić" userId="3012855b-bf2d-4e7c-804b-71a5f3d907b3" providerId="ADAL" clId="{26D7ECED-A569-46A7-99B0-5F0B723DE57A}" dt="2025-05-26T15:37:11.043" v="2" actId="700"/>
        <pc:sldMkLst>
          <pc:docMk/>
          <pc:sldMk cId="3564740173" sldId="324"/>
        </pc:sldMkLst>
        <pc:spChg chg="mod ord">
          <ac:chgData name="Dražen Pranić" userId="3012855b-bf2d-4e7c-804b-71a5f3d907b3" providerId="ADAL" clId="{26D7ECED-A569-46A7-99B0-5F0B723DE57A}" dt="2025-05-26T15:37:11.043" v="2" actId="700"/>
          <ac:spMkLst>
            <pc:docMk/>
            <pc:sldMk cId="3564740173" sldId="324"/>
            <ac:spMk id="2" creationId="{00000000-0000-0000-0000-000000000000}"/>
          </ac:spMkLst>
        </pc:spChg>
        <pc:spChg chg="mod ord">
          <ac:chgData name="Dražen Pranić" userId="3012855b-bf2d-4e7c-804b-71a5f3d907b3" providerId="ADAL" clId="{26D7ECED-A569-46A7-99B0-5F0B723DE57A}" dt="2025-05-26T15:37:11.043" v="2" actId="700"/>
          <ac:spMkLst>
            <pc:docMk/>
            <pc:sldMk cId="3564740173" sldId="324"/>
            <ac:spMk id="3" creationId="{00000000-0000-0000-0000-000000000000}"/>
          </ac:spMkLst>
        </pc:spChg>
      </pc:sldChg>
      <pc:sldChg chg="modSp mod modClrScheme chgLayout">
        <pc:chgData name="Dražen Pranić" userId="3012855b-bf2d-4e7c-804b-71a5f3d907b3" providerId="ADAL" clId="{26D7ECED-A569-46A7-99B0-5F0B723DE57A}" dt="2025-05-26T15:37:11.043" v="2" actId="700"/>
        <pc:sldMkLst>
          <pc:docMk/>
          <pc:sldMk cId="1614798471" sldId="330"/>
        </pc:sldMkLst>
        <pc:spChg chg="mod ord">
          <ac:chgData name="Dražen Pranić" userId="3012855b-bf2d-4e7c-804b-71a5f3d907b3" providerId="ADAL" clId="{26D7ECED-A569-46A7-99B0-5F0B723DE57A}" dt="2025-05-26T15:37:11.043" v="2" actId="700"/>
          <ac:spMkLst>
            <pc:docMk/>
            <pc:sldMk cId="1614798471" sldId="330"/>
            <ac:spMk id="2" creationId="{00000000-0000-0000-0000-000000000000}"/>
          </ac:spMkLst>
        </pc:spChg>
        <pc:spChg chg="mod ord">
          <ac:chgData name="Dražen Pranić" userId="3012855b-bf2d-4e7c-804b-71a5f3d907b3" providerId="ADAL" clId="{26D7ECED-A569-46A7-99B0-5F0B723DE57A}" dt="2025-05-26T15:37:11.043" v="2" actId="700"/>
          <ac:spMkLst>
            <pc:docMk/>
            <pc:sldMk cId="1614798471" sldId="330"/>
            <ac:spMk id="3" creationId="{00000000-0000-0000-0000-000000000000}"/>
          </ac:spMkLst>
        </pc:spChg>
      </pc:sldChg>
      <pc:sldChg chg="addSp modSp mod modClrScheme chgLayout">
        <pc:chgData name="Dražen Pranić" userId="3012855b-bf2d-4e7c-804b-71a5f3d907b3" providerId="ADAL" clId="{26D7ECED-A569-46A7-99B0-5F0B723DE57A}" dt="2025-05-26T15:37:11.043" v="2" actId="700"/>
        <pc:sldMkLst>
          <pc:docMk/>
          <pc:sldMk cId="1813618129" sldId="331"/>
        </pc:sldMkLst>
        <pc:spChg chg="mod ord">
          <ac:chgData name="Dražen Pranić" userId="3012855b-bf2d-4e7c-804b-71a5f3d907b3" providerId="ADAL" clId="{26D7ECED-A569-46A7-99B0-5F0B723DE57A}" dt="2025-05-26T15:37:11.043" v="2" actId="700"/>
          <ac:spMkLst>
            <pc:docMk/>
            <pc:sldMk cId="1813618129" sldId="331"/>
            <ac:spMk id="2" creationId="{00000000-0000-0000-0000-000000000000}"/>
          </ac:spMkLst>
        </pc:spChg>
        <pc:spChg chg="add mod ord">
          <ac:chgData name="Dražen Pranić" userId="3012855b-bf2d-4e7c-804b-71a5f3d907b3" providerId="ADAL" clId="{26D7ECED-A569-46A7-99B0-5F0B723DE57A}" dt="2025-05-26T15:37:11.043" v="2" actId="700"/>
          <ac:spMkLst>
            <pc:docMk/>
            <pc:sldMk cId="1813618129" sldId="331"/>
            <ac:spMk id="3" creationId="{456A880B-3B78-F1B1-1815-EB1507A296FE}"/>
          </ac:spMkLst>
        </pc:spChg>
      </pc:sldChg>
      <pc:sldChg chg="addSp delSp modSp mod modClrScheme chgLayout">
        <pc:chgData name="Dražen Pranić" userId="3012855b-bf2d-4e7c-804b-71a5f3d907b3" providerId="ADAL" clId="{26D7ECED-A569-46A7-99B0-5F0B723DE57A}" dt="2025-05-26T15:37:11.043" v="2" actId="700"/>
        <pc:sldMkLst>
          <pc:docMk/>
          <pc:sldMk cId="1131566453" sldId="332"/>
        </pc:sldMkLst>
        <pc:spChg chg="add mod ord">
          <ac:chgData name="Dražen Pranić" userId="3012855b-bf2d-4e7c-804b-71a5f3d907b3" providerId="ADAL" clId="{26D7ECED-A569-46A7-99B0-5F0B723DE57A}" dt="2025-05-26T15:37:11.043" v="2" actId="700"/>
          <ac:spMkLst>
            <pc:docMk/>
            <pc:sldMk cId="1131566453" sldId="332"/>
            <ac:spMk id="2" creationId="{F856B196-0381-A440-655C-5128BF729AC2}"/>
          </ac:spMkLst>
        </pc:spChg>
        <pc:spChg chg="del mod ord">
          <ac:chgData name="Dražen Pranić" userId="3012855b-bf2d-4e7c-804b-71a5f3d907b3" providerId="ADAL" clId="{26D7ECED-A569-46A7-99B0-5F0B723DE57A}" dt="2025-05-26T15:37:11.043" v="2" actId="700"/>
          <ac:spMkLst>
            <pc:docMk/>
            <pc:sldMk cId="1131566453" sldId="332"/>
            <ac:spMk id="3" creationId="{B24DC309-A116-4A0F-A11B-197C36346EA6}"/>
          </ac:spMkLst>
        </pc:spChg>
        <pc:spChg chg="mod ord">
          <ac:chgData name="Dražen Pranić" userId="3012855b-bf2d-4e7c-804b-71a5f3d907b3" providerId="ADAL" clId="{26D7ECED-A569-46A7-99B0-5F0B723DE57A}" dt="2025-05-26T15:37:11.043" v="2" actId="700"/>
          <ac:spMkLst>
            <pc:docMk/>
            <pc:sldMk cId="1131566453" sldId="332"/>
            <ac:spMk id="22538" creationId="{00000000-0000-0000-0000-000000000000}"/>
          </ac:spMkLst>
        </pc:spChg>
      </pc:sldChg>
      <pc:sldChg chg="addSp delSp modSp mod modClrScheme chgLayout">
        <pc:chgData name="Dražen Pranić" userId="3012855b-bf2d-4e7c-804b-71a5f3d907b3" providerId="ADAL" clId="{26D7ECED-A569-46A7-99B0-5F0B723DE57A}" dt="2025-05-26T15:37:11.043" v="2" actId="700"/>
        <pc:sldMkLst>
          <pc:docMk/>
          <pc:sldMk cId="1037177502" sldId="334"/>
        </pc:sldMkLst>
        <pc:spChg chg="add mod ord">
          <ac:chgData name="Dražen Pranić" userId="3012855b-bf2d-4e7c-804b-71a5f3d907b3" providerId="ADAL" clId="{26D7ECED-A569-46A7-99B0-5F0B723DE57A}" dt="2025-05-26T15:37:11.043" v="2" actId="700"/>
          <ac:spMkLst>
            <pc:docMk/>
            <pc:sldMk cId="1037177502" sldId="334"/>
            <ac:spMk id="4" creationId="{9FA5E03E-60C1-0570-2D6B-ADAC1319F7E7}"/>
          </ac:spMkLst>
        </pc:spChg>
        <pc:spChg chg="del mod ord">
          <ac:chgData name="Dražen Pranić" userId="3012855b-bf2d-4e7c-804b-71a5f3d907b3" providerId="ADAL" clId="{26D7ECED-A569-46A7-99B0-5F0B723DE57A}" dt="2025-05-26T15:37:11.043" v="2" actId="700"/>
          <ac:spMkLst>
            <pc:docMk/>
            <pc:sldMk cId="1037177502" sldId="334"/>
            <ac:spMk id="5" creationId="{B012E2F5-71BB-4433-9CA7-F90974B7D9DF}"/>
          </ac:spMkLst>
        </pc:spChg>
        <pc:spChg chg="mod ord">
          <ac:chgData name="Dražen Pranić" userId="3012855b-bf2d-4e7c-804b-71a5f3d907b3" providerId="ADAL" clId="{26D7ECED-A569-46A7-99B0-5F0B723DE57A}" dt="2025-05-26T15:37:11.043" v="2" actId="700"/>
          <ac:spMkLst>
            <pc:docMk/>
            <pc:sldMk cId="1037177502" sldId="334"/>
            <ac:spMk id="67" creationId="{00000000-0000-0000-0000-000000000000}"/>
          </ac:spMkLst>
        </pc:spChg>
        <pc:spChg chg="mod ord">
          <ac:chgData name="Dražen Pranić" userId="3012855b-bf2d-4e7c-804b-71a5f3d907b3" providerId="ADAL" clId="{26D7ECED-A569-46A7-99B0-5F0B723DE57A}" dt="2025-05-26T15:37:11.043" v="2" actId="700"/>
          <ac:spMkLst>
            <pc:docMk/>
            <pc:sldMk cId="1037177502" sldId="334"/>
            <ac:spMk id="10242" creationId="{00000000-0000-0000-0000-000000000000}"/>
          </ac:spMkLst>
        </pc:spChg>
      </pc:sldChg>
      <pc:sldChg chg="modSp mod modClrScheme chgLayout">
        <pc:chgData name="Dražen Pranić" userId="3012855b-bf2d-4e7c-804b-71a5f3d907b3" providerId="ADAL" clId="{26D7ECED-A569-46A7-99B0-5F0B723DE57A}" dt="2025-05-26T15:37:11.043" v="2" actId="700"/>
        <pc:sldMkLst>
          <pc:docMk/>
          <pc:sldMk cId="1447519702" sldId="336"/>
        </pc:sldMkLst>
        <pc:spChg chg="mod ord">
          <ac:chgData name="Dražen Pranić" userId="3012855b-bf2d-4e7c-804b-71a5f3d907b3" providerId="ADAL" clId="{26D7ECED-A569-46A7-99B0-5F0B723DE57A}" dt="2025-05-26T15:37:11.043" v="2" actId="700"/>
          <ac:spMkLst>
            <pc:docMk/>
            <pc:sldMk cId="1447519702" sldId="336"/>
            <ac:spMk id="2" creationId="{00000000-0000-0000-0000-000000000000}"/>
          </ac:spMkLst>
        </pc:spChg>
        <pc:spChg chg="mod ord">
          <ac:chgData name="Dražen Pranić" userId="3012855b-bf2d-4e7c-804b-71a5f3d907b3" providerId="ADAL" clId="{26D7ECED-A569-46A7-99B0-5F0B723DE57A}" dt="2025-05-26T15:37:11.043" v="2" actId="700"/>
          <ac:spMkLst>
            <pc:docMk/>
            <pc:sldMk cId="1447519702" sldId="336"/>
            <ac:spMk id="3" creationId="{00000000-0000-0000-0000-000000000000}"/>
          </ac:spMkLst>
        </pc:spChg>
      </pc:sldChg>
      <pc:sldChg chg="modSp mod modClrScheme chgLayout">
        <pc:chgData name="Dražen Pranić" userId="3012855b-bf2d-4e7c-804b-71a5f3d907b3" providerId="ADAL" clId="{26D7ECED-A569-46A7-99B0-5F0B723DE57A}" dt="2025-05-26T15:37:11.043" v="2" actId="700"/>
        <pc:sldMkLst>
          <pc:docMk/>
          <pc:sldMk cId="73005571" sldId="352"/>
        </pc:sldMkLst>
        <pc:spChg chg="mod ord">
          <ac:chgData name="Dražen Pranić" userId="3012855b-bf2d-4e7c-804b-71a5f3d907b3" providerId="ADAL" clId="{26D7ECED-A569-46A7-99B0-5F0B723DE57A}" dt="2025-05-26T15:37:11.043" v="2" actId="700"/>
          <ac:spMkLst>
            <pc:docMk/>
            <pc:sldMk cId="73005571" sldId="352"/>
            <ac:spMk id="2" creationId="{00000000-0000-0000-0000-000000000000}"/>
          </ac:spMkLst>
        </pc:spChg>
        <pc:spChg chg="mod ord">
          <ac:chgData name="Dražen Pranić" userId="3012855b-bf2d-4e7c-804b-71a5f3d907b3" providerId="ADAL" clId="{26D7ECED-A569-46A7-99B0-5F0B723DE57A}" dt="2025-05-26T15:37:11.043" v="2" actId="700"/>
          <ac:spMkLst>
            <pc:docMk/>
            <pc:sldMk cId="73005571" sldId="352"/>
            <ac:spMk id="3" creationId="{00000000-0000-0000-0000-000000000000}"/>
          </ac:spMkLst>
        </pc:spChg>
      </pc:sldChg>
      <pc:sldChg chg="modSp mod modClrScheme chgLayout">
        <pc:chgData name="Dražen Pranić" userId="3012855b-bf2d-4e7c-804b-71a5f3d907b3" providerId="ADAL" clId="{26D7ECED-A569-46A7-99B0-5F0B723DE57A}" dt="2025-05-26T15:37:11.043" v="2" actId="700"/>
        <pc:sldMkLst>
          <pc:docMk/>
          <pc:sldMk cId="4047733415" sldId="354"/>
        </pc:sldMkLst>
        <pc:spChg chg="mod ord">
          <ac:chgData name="Dražen Pranić" userId="3012855b-bf2d-4e7c-804b-71a5f3d907b3" providerId="ADAL" clId="{26D7ECED-A569-46A7-99B0-5F0B723DE57A}" dt="2025-05-26T15:37:11.043" v="2" actId="700"/>
          <ac:spMkLst>
            <pc:docMk/>
            <pc:sldMk cId="4047733415" sldId="354"/>
            <ac:spMk id="2" creationId="{00000000-0000-0000-0000-000000000000}"/>
          </ac:spMkLst>
        </pc:spChg>
        <pc:spChg chg="mod ord">
          <ac:chgData name="Dražen Pranić" userId="3012855b-bf2d-4e7c-804b-71a5f3d907b3" providerId="ADAL" clId="{26D7ECED-A569-46A7-99B0-5F0B723DE57A}" dt="2025-05-26T15:37:11.043" v="2" actId="700"/>
          <ac:spMkLst>
            <pc:docMk/>
            <pc:sldMk cId="4047733415" sldId="354"/>
            <ac:spMk id="3" creationId="{00000000-0000-0000-0000-000000000000}"/>
          </ac:spMkLst>
        </pc:spChg>
      </pc:sldChg>
      <pc:sldChg chg="modSp mod modClrScheme chgLayout">
        <pc:chgData name="Dražen Pranić" userId="3012855b-bf2d-4e7c-804b-71a5f3d907b3" providerId="ADAL" clId="{26D7ECED-A569-46A7-99B0-5F0B723DE57A}" dt="2025-05-26T15:37:11.043" v="2" actId="700"/>
        <pc:sldMkLst>
          <pc:docMk/>
          <pc:sldMk cId="1629968076" sldId="355"/>
        </pc:sldMkLst>
        <pc:spChg chg="mod ord">
          <ac:chgData name="Dražen Pranić" userId="3012855b-bf2d-4e7c-804b-71a5f3d907b3" providerId="ADAL" clId="{26D7ECED-A569-46A7-99B0-5F0B723DE57A}" dt="2025-05-26T15:37:11.043" v="2" actId="700"/>
          <ac:spMkLst>
            <pc:docMk/>
            <pc:sldMk cId="1629968076" sldId="355"/>
            <ac:spMk id="2" creationId="{00000000-0000-0000-0000-000000000000}"/>
          </ac:spMkLst>
        </pc:spChg>
        <pc:spChg chg="mod ord">
          <ac:chgData name="Dražen Pranić" userId="3012855b-bf2d-4e7c-804b-71a5f3d907b3" providerId="ADAL" clId="{26D7ECED-A569-46A7-99B0-5F0B723DE57A}" dt="2025-05-26T15:37:11.043" v="2" actId="700"/>
          <ac:spMkLst>
            <pc:docMk/>
            <pc:sldMk cId="1629968076" sldId="355"/>
            <ac:spMk id="3" creationId="{00000000-0000-0000-0000-000000000000}"/>
          </ac:spMkLst>
        </pc:spChg>
      </pc:sldChg>
      <pc:sldChg chg="modSp mod modClrScheme chgLayout">
        <pc:chgData name="Dražen Pranić" userId="3012855b-bf2d-4e7c-804b-71a5f3d907b3" providerId="ADAL" clId="{26D7ECED-A569-46A7-99B0-5F0B723DE57A}" dt="2025-05-26T15:37:11.043" v="2" actId="700"/>
        <pc:sldMkLst>
          <pc:docMk/>
          <pc:sldMk cId="3438607234" sldId="358"/>
        </pc:sldMkLst>
        <pc:spChg chg="mod ord">
          <ac:chgData name="Dražen Pranić" userId="3012855b-bf2d-4e7c-804b-71a5f3d907b3" providerId="ADAL" clId="{26D7ECED-A569-46A7-99B0-5F0B723DE57A}" dt="2025-05-26T15:37:11.043" v="2" actId="700"/>
          <ac:spMkLst>
            <pc:docMk/>
            <pc:sldMk cId="3438607234" sldId="358"/>
            <ac:spMk id="2" creationId="{00000000-0000-0000-0000-000000000000}"/>
          </ac:spMkLst>
        </pc:spChg>
        <pc:spChg chg="mod ord">
          <ac:chgData name="Dražen Pranić" userId="3012855b-bf2d-4e7c-804b-71a5f3d907b3" providerId="ADAL" clId="{26D7ECED-A569-46A7-99B0-5F0B723DE57A}" dt="2025-05-26T15:37:11.043" v="2" actId="700"/>
          <ac:spMkLst>
            <pc:docMk/>
            <pc:sldMk cId="3438607234" sldId="358"/>
            <ac:spMk id="4" creationId="{00000000-0000-0000-0000-000000000000}"/>
          </ac:spMkLst>
        </pc:spChg>
      </pc:sldChg>
      <pc:sldChg chg="modSp mod modClrScheme chgLayout">
        <pc:chgData name="Dražen Pranić" userId="3012855b-bf2d-4e7c-804b-71a5f3d907b3" providerId="ADAL" clId="{26D7ECED-A569-46A7-99B0-5F0B723DE57A}" dt="2025-05-26T15:37:11.043" v="2" actId="700"/>
        <pc:sldMkLst>
          <pc:docMk/>
          <pc:sldMk cId="748534983" sldId="366"/>
        </pc:sldMkLst>
        <pc:spChg chg="mod ord">
          <ac:chgData name="Dražen Pranić" userId="3012855b-bf2d-4e7c-804b-71a5f3d907b3" providerId="ADAL" clId="{26D7ECED-A569-46A7-99B0-5F0B723DE57A}" dt="2025-05-26T15:37:11.043" v="2" actId="700"/>
          <ac:spMkLst>
            <pc:docMk/>
            <pc:sldMk cId="748534983" sldId="366"/>
            <ac:spMk id="2" creationId="{DA47B483-C8A5-479E-93EB-DF7685920EA7}"/>
          </ac:spMkLst>
        </pc:spChg>
        <pc:spChg chg="mod ord">
          <ac:chgData name="Dražen Pranić" userId="3012855b-bf2d-4e7c-804b-71a5f3d907b3" providerId="ADAL" clId="{26D7ECED-A569-46A7-99B0-5F0B723DE57A}" dt="2025-05-26T15:37:11.043" v="2" actId="700"/>
          <ac:spMkLst>
            <pc:docMk/>
            <pc:sldMk cId="748534983" sldId="366"/>
            <ac:spMk id="3" creationId="{665DAF14-0542-45F5-A744-96BFF145E579}"/>
          </ac:spMkLst>
        </pc:spChg>
      </pc:sldChg>
      <pc:sldChg chg="modSp mod modClrScheme chgLayout">
        <pc:chgData name="Dražen Pranić" userId="3012855b-bf2d-4e7c-804b-71a5f3d907b3" providerId="ADAL" clId="{26D7ECED-A569-46A7-99B0-5F0B723DE57A}" dt="2025-05-26T15:37:11.043" v="2" actId="700"/>
        <pc:sldMkLst>
          <pc:docMk/>
          <pc:sldMk cId="1853504436" sldId="367"/>
        </pc:sldMkLst>
        <pc:spChg chg="mod ord">
          <ac:chgData name="Dražen Pranić" userId="3012855b-bf2d-4e7c-804b-71a5f3d907b3" providerId="ADAL" clId="{26D7ECED-A569-46A7-99B0-5F0B723DE57A}" dt="2025-05-26T15:37:11.043" v="2" actId="700"/>
          <ac:spMkLst>
            <pc:docMk/>
            <pc:sldMk cId="1853504436" sldId="367"/>
            <ac:spMk id="2" creationId="{213614D2-A75D-48F8-BAEA-9970F8BB2C97}"/>
          </ac:spMkLst>
        </pc:spChg>
        <pc:spChg chg="mod ord">
          <ac:chgData name="Dražen Pranić" userId="3012855b-bf2d-4e7c-804b-71a5f3d907b3" providerId="ADAL" clId="{26D7ECED-A569-46A7-99B0-5F0B723DE57A}" dt="2025-05-26T15:37:11.043" v="2" actId="700"/>
          <ac:spMkLst>
            <pc:docMk/>
            <pc:sldMk cId="1853504436" sldId="367"/>
            <ac:spMk id="3" creationId="{79ED3D2C-C37F-47EF-BA75-4751022E6166}"/>
          </ac:spMkLst>
        </pc:spChg>
      </pc:sldChg>
      <pc:sldChg chg="modSp mod modClrScheme chgLayout">
        <pc:chgData name="Dražen Pranić" userId="3012855b-bf2d-4e7c-804b-71a5f3d907b3" providerId="ADAL" clId="{26D7ECED-A569-46A7-99B0-5F0B723DE57A}" dt="2025-05-26T15:37:11.043" v="2" actId="700"/>
        <pc:sldMkLst>
          <pc:docMk/>
          <pc:sldMk cId="1777342950" sldId="368"/>
        </pc:sldMkLst>
        <pc:spChg chg="mod ord">
          <ac:chgData name="Dražen Pranić" userId="3012855b-bf2d-4e7c-804b-71a5f3d907b3" providerId="ADAL" clId="{26D7ECED-A569-46A7-99B0-5F0B723DE57A}" dt="2025-05-26T15:37:11.043" v="2" actId="700"/>
          <ac:spMkLst>
            <pc:docMk/>
            <pc:sldMk cId="1777342950" sldId="368"/>
            <ac:spMk id="2" creationId="{0B006D60-C300-4672-9D75-046F78B0557F}"/>
          </ac:spMkLst>
        </pc:spChg>
        <pc:spChg chg="mod ord">
          <ac:chgData name="Dražen Pranić" userId="3012855b-bf2d-4e7c-804b-71a5f3d907b3" providerId="ADAL" clId="{26D7ECED-A569-46A7-99B0-5F0B723DE57A}" dt="2025-05-26T15:37:11.043" v="2" actId="700"/>
          <ac:spMkLst>
            <pc:docMk/>
            <pc:sldMk cId="1777342950" sldId="368"/>
            <ac:spMk id="3" creationId="{1F983AB6-0A2D-4F67-AD09-A2F35F1D3F5E}"/>
          </ac:spMkLst>
        </pc:spChg>
      </pc:sldChg>
      <pc:sldChg chg="modSp mod modClrScheme chgLayout">
        <pc:chgData name="Dražen Pranić" userId="3012855b-bf2d-4e7c-804b-71a5f3d907b3" providerId="ADAL" clId="{26D7ECED-A569-46A7-99B0-5F0B723DE57A}" dt="2025-05-26T15:37:11.043" v="2" actId="700"/>
        <pc:sldMkLst>
          <pc:docMk/>
          <pc:sldMk cId="2455924604" sldId="369"/>
        </pc:sldMkLst>
        <pc:spChg chg="mod ord">
          <ac:chgData name="Dražen Pranić" userId="3012855b-bf2d-4e7c-804b-71a5f3d907b3" providerId="ADAL" clId="{26D7ECED-A569-46A7-99B0-5F0B723DE57A}" dt="2025-05-26T15:37:11.043" v="2" actId="700"/>
          <ac:spMkLst>
            <pc:docMk/>
            <pc:sldMk cId="2455924604" sldId="369"/>
            <ac:spMk id="2" creationId="{0402545A-D89D-47E4-87D4-19E6E2472E67}"/>
          </ac:spMkLst>
        </pc:spChg>
        <pc:spChg chg="mod ord">
          <ac:chgData name="Dražen Pranić" userId="3012855b-bf2d-4e7c-804b-71a5f3d907b3" providerId="ADAL" clId="{26D7ECED-A569-46A7-99B0-5F0B723DE57A}" dt="2025-05-26T15:37:11.043" v="2" actId="700"/>
          <ac:spMkLst>
            <pc:docMk/>
            <pc:sldMk cId="2455924604" sldId="369"/>
            <ac:spMk id="3" creationId="{BF558A55-03BC-47C7-8BCC-C40E9D9CE851}"/>
          </ac:spMkLst>
        </pc:spChg>
      </pc:sldChg>
      <pc:sldChg chg="modSp mod modClrScheme chgLayout">
        <pc:chgData name="Dražen Pranić" userId="3012855b-bf2d-4e7c-804b-71a5f3d907b3" providerId="ADAL" clId="{26D7ECED-A569-46A7-99B0-5F0B723DE57A}" dt="2025-05-26T15:37:11.043" v="2" actId="700"/>
        <pc:sldMkLst>
          <pc:docMk/>
          <pc:sldMk cId="4094830332" sldId="370"/>
        </pc:sldMkLst>
        <pc:spChg chg="mod ord">
          <ac:chgData name="Dražen Pranić" userId="3012855b-bf2d-4e7c-804b-71a5f3d907b3" providerId="ADAL" clId="{26D7ECED-A569-46A7-99B0-5F0B723DE57A}" dt="2025-05-26T15:37:11.043" v="2" actId="700"/>
          <ac:spMkLst>
            <pc:docMk/>
            <pc:sldMk cId="4094830332" sldId="370"/>
            <ac:spMk id="2" creationId="{2F51A223-EDDE-4FD5-BEA3-86CED133F4E7}"/>
          </ac:spMkLst>
        </pc:spChg>
        <pc:spChg chg="mod ord">
          <ac:chgData name="Dražen Pranić" userId="3012855b-bf2d-4e7c-804b-71a5f3d907b3" providerId="ADAL" clId="{26D7ECED-A569-46A7-99B0-5F0B723DE57A}" dt="2025-05-26T15:37:11.043" v="2" actId="700"/>
          <ac:spMkLst>
            <pc:docMk/>
            <pc:sldMk cId="4094830332" sldId="370"/>
            <ac:spMk id="3" creationId="{11065120-AE7D-4C2B-9586-4C1754834433}"/>
          </ac:spMkLst>
        </pc:spChg>
      </pc:sldChg>
      <pc:sldChg chg="modSp mod modClrScheme chgLayout">
        <pc:chgData name="Dražen Pranić" userId="3012855b-bf2d-4e7c-804b-71a5f3d907b3" providerId="ADAL" clId="{26D7ECED-A569-46A7-99B0-5F0B723DE57A}" dt="2025-05-26T15:37:11.043" v="2" actId="700"/>
        <pc:sldMkLst>
          <pc:docMk/>
          <pc:sldMk cId="2786380459" sldId="378"/>
        </pc:sldMkLst>
        <pc:spChg chg="mod ord">
          <ac:chgData name="Dražen Pranić" userId="3012855b-bf2d-4e7c-804b-71a5f3d907b3" providerId="ADAL" clId="{26D7ECED-A569-46A7-99B0-5F0B723DE57A}" dt="2025-05-26T15:37:11.043" v="2" actId="700"/>
          <ac:spMkLst>
            <pc:docMk/>
            <pc:sldMk cId="2786380459" sldId="378"/>
            <ac:spMk id="2" creationId="{6DD04E09-5A52-4159-8C3F-2745AB8CF8A2}"/>
          </ac:spMkLst>
        </pc:spChg>
        <pc:spChg chg="mod ord">
          <ac:chgData name="Dražen Pranić" userId="3012855b-bf2d-4e7c-804b-71a5f3d907b3" providerId="ADAL" clId="{26D7ECED-A569-46A7-99B0-5F0B723DE57A}" dt="2025-05-26T15:37:11.043" v="2" actId="700"/>
          <ac:spMkLst>
            <pc:docMk/>
            <pc:sldMk cId="2786380459" sldId="378"/>
            <ac:spMk id="3" creationId="{089534F1-2D9F-423A-9B6A-BFA4909F3AF0}"/>
          </ac:spMkLst>
        </pc:spChg>
      </pc:sldChg>
      <pc:sldChg chg="modSp add del mod chgLayout">
        <pc:chgData name="Dražen Pranić" userId="3012855b-bf2d-4e7c-804b-71a5f3d907b3" providerId="ADAL" clId="{26D7ECED-A569-46A7-99B0-5F0B723DE57A}" dt="2025-05-26T15:37:22.143" v="3" actId="47"/>
        <pc:sldMkLst>
          <pc:docMk/>
          <pc:sldMk cId="3757872968" sldId="379"/>
        </pc:sldMkLst>
        <pc:spChg chg="mod ord">
          <ac:chgData name="Dražen Pranić" userId="3012855b-bf2d-4e7c-804b-71a5f3d907b3" providerId="ADAL" clId="{26D7ECED-A569-46A7-99B0-5F0B723DE57A}" dt="2025-05-26T15:37:11.043" v="2" actId="700"/>
          <ac:spMkLst>
            <pc:docMk/>
            <pc:sldMk cId="3757872968" sldId="379"/>
            <ac:spMk id="2" creationId="{00000000-0000-0000-0000-000000000000}"/>
          </ac:spMkLst>
        </pc:spChg>
        <pc:spChg chg="mod ord">
          <ac:chgData name="Dražen Pranić" userId="3012855b-bf2d-4e7c-804b-71a5f3d907b3" providerId="ADAL" clId="{26D7ECED-A569-46A7-99B0-5F0B723DE57A}" dt="2025-05-26T15:37:11.043" v="2" actId="700"/>
          <ac:spMkLst>
            <pc:docMk/>
            <pc:sldMk cId="3757872968" sldId="379"/>
            <ac:spMk id="3" creationId="{00000000-0000-0000-0000-000000000000}"/>
          </ac:spMkLst>
        </pc:spChg>
      </pc:sldChg>
      <pc:sldChg chg="addSp delSp modSp mod modClrScheme chgLayout">
        <pc:chgData name="Dražen Pranić" userId="3012855b-bf2d-4e7c-804b-71a5f3d907b3" providerId="ADAL" clId="{26D7ECED-A569-46A7-99B0-5F0B723DE57A}" dt="2025-05-26T15:37:11.043" v="2" actId="700"/>
        <pc:sldMkLst>
          <pc:docMk/>
          <pc:sldMk cId="3087679144" sldId="381"/>
        </pc:sldMkLst>
        <pc:spChg chg="del mod ord">
          <ac:chgData name="Dražen Pranić" userId="3012855b-bf2d-4e7c-804b-71a5f3d907b3" providerId="ADAL" clId="{26D7ECED-A569-46A7-99B0-5F0B723DE57A}" dt="2025-05-26T15:37:11.043" v="2" actId="700"/>
          <ac:spMkLst>
            <pc:docMk/>
            <pc:sldMk cId="3087679144" sldId="381"/>
            <ac:spMk id="2" creationId="{6AD4CC20-9FD3-4CC6-BDE3-57C44DB216A9}"/>
          </ac:spMkLst>
        </pc:spChg>
        <pc:spChg chg="add mod ord">
          <ac:chgData name="Dražen Pranić" userId="3012855b-bf2d-4e7c-804b-71a5f3d907b3" providerId="ADAL" clId="{26D7ECED-A569-46A7-99B0-5F0B723DE57A}" dt="2025-05-26T15:37:11.043" v="2" actId="700"/>
          <ac:spMkLst>
            <pc:docMk/>
            <pc:sldMk cId="3087679144" sldId="381"/>
            <ac:spMk id="3" creationId="{A751209B-05AB-DEAD-85B2-2369A5181DDB}"/>
          </ac:spMkLst>
        </pc:spChg>
        <pc:picChg chg="mod ord">
          <ac:chgData name="Dražen Pranić" userId="3012855b-bf2d-4e7c-804b-71a5f3d907b3" providerId="ADAL" clId="{26D7ECED-A569-46A7-99B0-5F0B723DE57A}" dt="2025-05-26T15:37:11.043" v="2" actId="700"/>
          <ac:picMkLst>
            <pc:docMk/>
            <pc:sldMk cId="3087679144" sldId="381"/>
            <ac:picMk id="1026" creationId="{74C36C98-0049-4E0F-9DCA-5F4DC5FFD0D2}"/>
          </ac:picMkLst>
        </pc:picChg>
      </pc:sldChg>
      <pc:sldChg chg="modSp mod modClrScheme chgLayout">
        <pc:chgData name="Dražen Pranić" userId="3012855b-bf2d-4e7c-804b-71a5f3d907b3" providerId="ADAL" clId="{26D7ECED-A569-46A7-99B0-5F0B723DE57A}" dt="2025-05-26T15:37:11.043" v="2" actId="700"/>
        <pc:sldMkLst>
          <pc:docMk/>
          <pc:sldMk cId="3367808259" sldId="382"/>
        </pc:sldMkLst>
        <pc:spChg chg="mod ord">
          <ac:chgData name="Dražen Pranić" userId="3012855b-bf2d-4e7c-804b-71a5f3d907b3" providerId="ADAL" clId="{26D7ECED-A569-46A7-99B0-5F0B723DE57A}" dt="2025-05-26T15:37:11.043" v="2" actId="700"/>
          <ac:spMkLst>
            <pc:docMk/>
            <pc:sldMk cId="3367808259" sldId="382"/>
            <ac:spMk id="2" creationId="{B1AB69CC-6623-4B36-B29A-CEF8BDE202AE}"/>
          </ac:spMkLst>
        </pc:spChg>
        <pc:spChg chg="mod ord">
          <ac:chgData name="Dražen Pranić" userId="3012855b-bf2d-4e7c-804b-71a5f3d907b3" providerId="ADAL" clId="{26D7ECED-A569-46A7-99B0-5F0B723DE57A}" dt="2025-05-26T15:37:11.043" v="2" actId="700"/>
          <ac:spMkLst>
            <pc:docMk/>
            <pc:sldMk cId="3367808259" sldId="382"/>
            <ac:spMk id="3" creationId="{5C5D284E-FC39-4F42-9739-41FA27CCB92B}"/>
          </ac:spMkLst>
        </pc:spChg>
      </pc:sldChg>
      <pc:sldChg chg="modSp mod modClrScheme chgLayout">
        <pc:chgData name="Dražen Pranić" userId="3012855b-bf2d-4e7c-804b-71a5f3d907b3" providerId="ADAL" clId="{26D7ECED-A569-46A7-99B0-5F0B723DE57A}" dt="2025-05-26T15:37:11.043" v="2" actId="700"/>
        <pc:sldMkLst>
          <pc:docMk/>
          <pc:sldMk cId="2612235742" sldId="383"/>
        </pc:sldMkLst>
        <pc:spChg chg="mod ord">
          <ac:chgData name="Dražen Pranić" userId="3012855b-bf2d-4e7c-804b-71a5f3d907b3" providerId="ADAL" clId="{26D7ECED-A569-46A7-99B0-5F0B723DE57A}" dt="2025-05-26T15:37:11.043" v="2" actId="700"/>
          <ac:spMkLst>
            <pc:docMk/>
            <pc:sldMk cId="2612235742" sldId="383"/>
            <ac:spMk id="2" creationId="{C57AE5EB-3B79-4D12-954B-8D837EC70F04}"/>
          </ac:spMkLst>
        </pc:spChg>
        <pc:spChg chg="mod ord">
          <ac:chgData name="Dražen Pranić" userId="3012855b-bf2d-4e7c-804b-71a5f3d907b3" providerId="ADAL" clId="{26D7ECED-A569-46A7-99B0-5F0B723DE57A}" dt="2025-05-26T15:37:11.043" v="2" actId="700"/>
          <ac:spMkLst>
            <pc:docMk/>
            <pc:sldMk cId="2612235742" sldId="383"/>
            <ac:spMk id="3" creationId="{1122D767-D021-400E-B2F5-6A5E606B40CD}"/>
          </ac:spMkLst>
        </pc:spChg>
      </pc:sldChg>
      <pc:sldChg chg="add">
        <pc:chgData name="Dražen Pranić" userId="3012855b-bf2d-4e7c-804b-71a5f3d907b3" providerId="ADAL" clId="{26D7ECED-A569-46A7-99B0-5F0B723DE57A}" dt="2025-05-26T15:36:49.613" v="0"/>
        <pc:sldMkLst>
          <pc:docMk/>
          <pc:sldMk cId="4065973517" sldId="456"/>
        </pc:sldMkLst>
      </pc:sldChg>
      <pc:sldChg chg="addSp delSp modSp mod modClrScheme chgLayout">
        <pc:chgData name="Dražen Pranić" userId="3012855b-bf2d-4e7c-804b-71a5f3d907b3" providerId="ADAL" clId="{26D7ECED-A569-46A7-99B0-5F0B723DE57A}" dt="2025-05-26T15:37:11.043" v="2" actId="700"/>
        <pc:sldMkLst>
          <pc:docMk/>
          <pc:sldMk cId="742279896" sldId="493"/>
        </pc:sldMkLst>
        <pc:spChg chg="mod ord">
          <ac:chgData name="Dražen Pranić" userId="3012855b-bf2d-4e7c-804b-71a5f3d907b3" providerId="ADAL" clId="{26D7ECED-A569-46A7-99B0-5F0B723DE57A}" dt="2025-05-26T15:37:11.043" v="2" actId="700"/>
          <ac:spMkLst>
            <pc:docMk/>
            <pc:sldMk cId="742279896" sldId="493"/>
            <ac:spMk id="2" creationId="{3387CC71-F99C-4B21-A193-EB49D5D0AC49}"/>
          </ac:spMkLst>
        </pc:spChg>
        <pc:spChg chg="del mod ord">
          <ac:chgData name="Dražen Pranić" userId="3012855b-bf2d-4e7c-804b-71a5f3d907b3" providerId="ADAL" clId="{26D7ECED-A569-46A7-99B0-5F0B723DE57A}" dt="2025-05-26T15:37:11.043" v="2" actId="700"/>
          <ac:spMkLst>
            <pc:docMk/>
            <pc:sldMk cId="742279896" sldId="493"/>
            <ac:spMk id="3" creationId="{B5BF00E8-4164-4460-A773-473B06089606}"/>
          </ac:spMkLst>
        </pc:spChg>
        <pc:spChg chg="add mod ord">
          <ac:chgData name="Dražen Pranić" userId="3012855b-bf2d-4e7c-804b-71a5f3d907b3" providerId="ADAL" clId="{26D7ECED-A569-46A7-99B0-5F0B723DE57A}" dt="2025-05-26T15:37:11.043" v="2" actId="700"/>
          <ac:spMkLst>
            <pc:docMk/>
            <pc:sldMk cId="742279896" sldId="493"/>
            <ac:spMk id="4" creationId="{ACD3C5B7-BD60-7C2D-52B7-1DFCC4E42233}"/>
          </ac:spMkLst>
        </pc:spChg>
      </pc:sldChg>
      <pc:sldChg chg="addSp delSp modSp mod modClrScheme chgLayout">
        <pc:chgData name="Dražen Pranić" userId="3012855b-bf2d-4e7c-804b-71a5f3d907b3" providerId="ADAL" clId="{26D7ECED-A569-46A7-99B0-5F0B723DE57A}" dt="2025-05-26T15:37:11.043" v="2" actId="700"/>
        <pc:sldMkLst>
          <pc:docMk/>
          <pc:sldMk cId="3549214092" sldId="494"/>
        </pc:sldMkLst>
        <pc:spChg chg="mod ord">
          <ac:chgData name="Dražen Pranić" userId="3012855b-bf2d-4e7c-804b-71a5f3d907b3" providerId="ADAL" clId="{26D7ECED-A569-46A7-99B0-5F0B723DE57A}" dt="2025-05-26T15:37:11.043" v="2" actId="700"/>
          <ac:spMkLst>
            <pc:docMk/>
            <pc:sldMk cId="3549214092" sldId="494"/>
            <ac:spMk id="2" creationId="{28FD862B-1AB1-403C-BE5F-27756972875F}"/>
          </ac:spMkLst>
        </pc:spChg>
        <pc:spChg chg="del mod ord">
          <ac:chgData name="Dražen Pranić" userId="3012855b-bf2d-4e7c-804b-71a5f3d907b3" providerId="ADAL" clId="{26D7ECED-A569-46A7-99B0-5F0B723DE57A}" dt="2025-05-26T15:37:11.043" v="2" actId="700"/>
          <ac:spMkLst>
            <pc:docMk/>
            <pc:sldMk cId="3549214092" sldId="494"/>
            <ac:spMk id="3" creationId="{02BF6495-F6C2-46F3-819E-A90D488CA7B8}"/>
          </ac:spMkLst>
        </pc:spChg>
        <pc:spChg chg="add mod ord">
          <ac:chgData name="Dražen Pranić" userId="3012855b-bf2d-4e7c-804b-71a5f3d907b3" providerId="ADAL" clId="{26D7ECED-A569-46A7-99B0-5F0B723DE57A}" dt="2025-05-26T15:37:11.043" v="2" actId="700"/>
          <ac:spMkLst>
            <pc:docMk/>
            <pc:sldMk cId="3549214092" sldId="494"/>
            <ac:spMk id="4" creationId="{7BE70F81-1E87-E9C0-F151-504EEE812790}"/>
          </ac:spMkLst>
        </pc:spChg>
      </pc:sldChg>
      <pc:sldChg chg="modSp mod modClrScheme chgLayout">
        <pc:chgData name="Dražen Pranić" userId="3012855b-bf2d-4e7c-804b-71a5f3d907b3" providerId="ADAL" clId="{26D7ECED-A569-46A7-99B0-5F0B723DE57A}" dt="2025-05-26T15:37:11.043" v="2" actId="700"/>
        <pc:sldMkLst>
          <pc:docMk/>
          <pc:sldMk cId="2679006922" sldId="495"/>
        </pc:sldMkLst>
        <pc:spChg chg="mod ord">
          <ac:chgData name="Dražen Pranić" userId="3012855b-bf2d-4e7c-804b-71a5f3d907b3" providerId="ADAL" clId="{26D7ECED-A569-46A7-99B0-5F0B723DE57A}" dt="2025-05-26T15:37:11.043" v="2" actId="700"/>
          <ac:spMkLst>
            <pc:docMk/>
            <pc:sldMk cId="2679006922" sldId="495"/>
            <ac:spMk id="2" creationId="{E7F123B1-ED96-4C67-9B85-C8F9F464B07F}"/>
          </ac:spMkLst>
        </pc:spChg>
        <pc:spChg chg="mod ord">
          <ac:chgData name="Dražen Pranić" userId="3012855b-bf2d-4e7c-804b-71a5f3d907b3" providerId="ADAL" clId="{26D7ECED-A569-46A7-99B0-5F0B723DE57A}" dt="2025-05-26T15:37:11.043" v="2" actId="700"/>
          <ac:spMkLst>
            <pc:docMk/>
            <pc:sldMk cId="2679006922" sldId="495"/>
            <ac:spMk id="3" creationId="{B5382A6F-D806-4C47-874F-1A9AAF96413E}"/>
          </ac:spMkLst>
        </pc:spChg>
      </pc:sldChg>
      <pc:sldChg chg="modSp mod modClrScheme chgLayout">
        <pc:chgData name="Dražen Pranić" userId="3012855b-bf2d-4e7c-804b-71a5f3d907b3" providerId="ADAL" clId="{26D7ECED-A569-46A7-99B0-5F0B723DE57A}" dt="2025-05-26T15:37:11.043" v="2" actId="700"/>
        <pc:sldMkLst>
          <pc:docMk/>
          <pc:sldMk cId="172553862" sldId="496"/>
        </pc:sldMkLst>
        <pc:spChg chg="mod ord">
          <ac:chgData name="Dražen Pranić" userId="3012855b-bf2d-4e7c-804b-71a5f3d907b3" providerId="ADAL" clId="{26D7ECED-A569-46A7-99B0-5F0B723DE57A}" dt="2025-05-26T15:37:11.043" v="2" actId="700"/>
          <ac:spMkLst>
            <pc:docMk/>
            <pc:sldMk cId="172553862" sldId="496"/>
            <ac:spMk id="2" creationId="{7934D2F8-09A9-4D76-9675-9134A9BE87A2}"/>
          </ac:spMkLst>
        </pc:spChg>
        <pc:spChg chg="mod ord">
          <ac:chgData name="Dražen Pranić" userId="3012855b-bf2d-4e7c-804b-71a5f3d907b3" providerId="ADAL" clId="{26D7ECED-A569-46A7-99B0-5F0B723DE57A}" dt="2025-05-26T15:37:11.043" v="2" actId="700"/>
          <ac:spMkLst>
            <pc:docMk/>
            <pc:sldMk cId="172553862" sldId="496"/>
            <ac:spMk id="3" creationId="{41614830-88C8-498C-A209-99ECF2C7C99D}"/>
          </ac:spMkLst>
        </pc:spChg>
      </pc:sldChg>
      <pc:sldChg chg="modSp mod modClrScheme chgLayout">
        <pc:chgData name="Dražen Pranić" userId="3012855b-bf2d-4e7c-804b-71a5f3d907b3" providerId="ADAL" clId="{26D7ECED-A569-46A7-99B0-5F0B723DE57A}" dt="2025-05-26T15:37:11.043" v="2" actId="700"/>
        <pc:sldMkLst>
          <pc:docMk/>
          <pc:sldMk cId="2785785978" sldId="497"/>
        </pc:sldMkLst>
        <pc:spChg chg="mod ord">
          <ac:chgData name="Dražen Pranić" userId="3012855b-bf2d-4e7c-804b-71a5f3d907b3" providerId="ADAL" clId="{26D7ECED-A569-46A7-99B0-5F0B723DE57A}" dt="2025-05-26T15:37:11.043" v="2" actId="700"/>
          <ac:spMkLst>
            <pc:docMk/>
            <pc:sldMk cId="2785785978" sldId="497"/>
            <ac:spMk id="2" creationId="{4CFA47B9-E769-4BC9-8207-98763BA00050}"/>
          </ac:spMkLst>
        </pc:spChg>
        <pc:spChg chg="mod ord">
          <ac:chgData name="Dražen Pranić" userId="3012855b-bf2d-4e7c-804b-71a5f3d907b3" providerId="ADAL" clId="{26D7ECED-A569-46A7-99B0-5F0B723DE57A}" dt="2025-05-26T15:37:11.043" v="2" actId="700"/>
          <ac:spMkLst>
            <pc:docMk/>
            <pc:sldMk cId="2785785978" sldId="497"/>
            <ac:spMk id="3" creationId="{E1A67354-5A0D-4861-BBE0-8B23610D0E74}"/>
          </ac:spMkLst>
        </pc:spChg>
      </pc:sldChg>
      <pc:sldChg chg="modSp mod modClrScheme chgLayout">
        <pc:chgData name="Dražen Pranić" userId="3012855b-bf2d-4e7c-804b-71a5f3d907b3" providerId="ADAL" clId="{26D7ECED-A569-46A7-99B0-5F0B723DE57A}" dt="2025-05-26T15:37:11.043" v="2" actId="700"/>
        <pc:sldMkLst>
          <pc:docMk/>
          <pc:sldMk cId="3715884107" sldId="498"/>
        </pc:sldMkLst>
        <pc:spChg chg="mod ord">
          <ac:chgData name="Dražen Pranić" userId="3012855b-bf2d-4e7c-804b-71a5f3d907b3" providerId="ADAL" clId="{26D7ECED-A569-46A7-99B0-5F0B723DE57A}" dt="2025-05-26T15:37:11.043" v="2" actId="700"/>
          <ac:spMkLst>
            <pc:docMk/>
            <pc:sldMk cId="3715884107" sldId="498"/>
            <ac:spMk id="2" creationId="{3E9A0768-C28C-4AC8-98EE-6360C29C16BF}"/>
          </ac:spMkLst>
        </pc:spChg>
        <pc:spChg chg="mod ord">
          <ac:chgData name="Dražen Pranić" userId="3012855b-bf2d-4e7c-804b-71a5f3d907b3" providerId="ADAL" clId="{26D7ECED-A569-46A7-99B0-5F0B723DE57A}" dt="2025-05-26T15:37:11.043" v="2" actId="700"/>
          <ac:spMkLst>
            <pc:docMk/>
            <pc:sldMk cId="3715884107" sldId="498"/>
            <ac:spMk id="3" creationId="{4BC6CAFA-9207-43FB-B4BE-E5B26C4F689A}"/>
          </ac:spMkLst>
        </pc:spChg>
      </pc:sldChg>
      <pc:sldChg chg="modSp mod modClrScheme chgLayout">
        <pc:chgData name="Dražen Pranić" userId="3012855b-bf2d-4e7c-804b-71a5f3d907b3" providerId="ADAL" clId="{26D7ECED-A569-46A7-99B0-5F0B723DE57A}" dt="2025-05-26T15:37:11.043" v="2" actId="700"/>
        <pc:sldMkLst>
          <pc:docMk/>
          <pc:sldMk cId="847008337" sldId="499"/>
        </pc:sldMkLst>
        <pc:spChg chg="mod ord">
          <ac:chgData name="Dražen Pranić" userId="3012855b-bf2d-4e7c-804b-71a5f3d907b3" providerId="ADAL" clId="{26D7ECED-A569-46A7-99B0-5F0B723DE57A}" dt="2025-05-26T15:37:11.043" v="2" actId="700"/>
          <ac:spMkLst>
            <pc:docMk/>
            <pc:sldMk cId="847008337" sldId="499"/>
            <ac:spMk id="2" creationId="{D8E3A49A-F00F-4FA2-A38A-B253308951AA}"/>
          </ac:spMkLst>
        </pc:spChg>
        <pc:spChg chg="mod ord">
          <ac:chgData name="Dražen Pranić" userId="3012855b-bf2d-4e7c-804b-71a5f3d907b3" providerId="ADAL" clId="{26D7ECED-A569-46A7-99B0-5F0B723DE57A}" dt="2025-05-26T15:37:11.043" v="2" actId="700"/>
          <ac:spMkLst>
            <pc:docMk/>
            <pc:sldMk cId="847008337" sldId="499"/>
            <ac:spMk id="3" creationId="{D4B95164-B264-45F9-A8D4-0F1BB62E5A85}"/>
          </ac:spMkLst>
        </pc:spChg>
      </pc:sldChg>
      <pc:sldChg chg="modSp mod modClrScheme chgLayout">
        <pc:chgData name="Dražen Pranić" userId="3012855b-bf2d-4e7c-804b-71a5f3d907b3" providerId="ADAL" clId="{26D7ECED-A569-46A7-99B0-5F0B723DE57A}" dt="2025-05-26T15:37:11.043" v="2" actId="700"/>
        <pc:sldMkLst>
          <pc:docMk/>
          <pc:sldMk cId="2478008737" sldId="5390"/>
        </pc:sldMkLst>
        <pc:spChg chg="mod ord">
          <ac:chgData name="Dražen Pranić" userId="3012855b-bf2d-4e7c-804b-71a5f3d907b3" providerId="ADAL" clId="{26D7ECED-A569-46A7-99B0-5F0B723DE57A}" dt="2025-05-26T15:37:11.043" v="2" actId="700"/>
          <ac:spMkLst>
            <pc:docMk/>
            <pc:sldMk cId="2478008737" sldId="5390"/>
            <ac:spMk id="2" creationId="{0E04DA7F-C65F-404F-8C70-5218DE988AF9}"/>
          </ac:spMkLst>
        </pc:spChg>
        <pc:spChg chg="mod ord">
          <ac:chgData name="Dražen Pranić" userId="3012855b-bf2d-4e7c-804b-71a5f3d907b3" providerId="ADAL" clId="{26D7ECED-A569-46A7-99B0-5F0B723DE57A}" dt="2025-05-26T15:37:11.043" v="2" actId="700"/>
          <ac:spMkLst>
            <pc:docMk/>
            <pc:sldMk cId="2478008737" sldId="5390"/>
            <ac:spMk id="3" creationId="{1B0671E0-B67D-4B7B-8C7D-B754BA4490DF}"/>
          </ac:spMkLst>
        </pc:spChg>
      </pc:sldChg>
      <pc:sldChg chg="modSp mod modClrScheme chgLayout">
        <pc:chgData name="Dražen Pranić" userId="3012855b-bf2d-4e7c-804b-71a5f3d907b3" providerId="ADAL" clId="{26D7ECED-A569-46A7-99B0-5F0B723DE57A}" dt="2025-05-26T15:37:11.043" v="2" actId="700"/>
        <pc:sldMkLst>
          <pc:docMk/>
          <pc:sldMk cId="1548895885" sldId="5391"/>
        </pc:sldMkLst>
        <pc:spChg chg="mod ord">
          <ac:chgData name="Dražen Pranić" userId="3012855b-bf2d-4e7c-804b-71a5f3d907b3" providerId="ADAL" clId="{26D7ECED-A569-46A7-99B0-5F0B723DE57A}" dt="2025-05-26T15:37:11.043" v="2" actId="700"/>
          <ac:spMkLst>
            <pc:docMk/>
            <pc:sldMk cId="1548895885" sldId="5391"/>
            <ac:spMk id="2" creationId="{022189E9-ADA7-4BFE-9370-59C0DECBBD0B}"/>
          </ac:spMkLst>
        </pc:spChg>
        <pc:spChg chg="mod ord">
          <ac:chgData name="Dražen Pranić" userId="3012855b-bf2d-4e7c-804b-71a5f3d907b3" providerId="ADAL" clId="{26D7ECED-A569-46A7-99B0-5F0B723DE57A}" dt="2025-05-26T15:37:11.043" v="2" actId="700"/>
          <ac:spMkLst>
            <pc:docMk/>
            <pc:sldMk cId="1548895885" sldId="5391"/>
            <ac:spMk id="3" creationId="{541C9269-FC42-4BD3-83F6-D1F261B5D854}"/>
          </ac:spMkLst>
        </pc:spChg>
      </pc:sldChg>
      <pc:sldChg chg="modSp mod modClrScheme chgLayout">
        <pc:chgData name="Dražen Pranić" userId="3012855b-bf2d-4e7c-804b-71a5f3d907b3" providerId="ADAL" clId="{26D7ECED-A569-46A7-99B0-5F0B723DE57A}" dt="2025-05-26T15:37:11.043" v="2" actId="700"/>
        <pc:sldMkLst>
          <pc:docMk/>
          <pc:sldMk cId="431383049" sldId="5392"/>
        </pc:sldMkLst>
        <pc:spChg chg="mod ord">
          <ac:chgData name="Dražen Pranić" userId="3012855b-bf2d-4e7c-804b-71a5f3d907b3" providerId="ADAL" clId="{26D7ECED-A569-46A7-99B0-5F0B723DE57A}" dt="2025-05-26T15:37:11.043" v="2" actId="700"/>
          <ac:spMkLst>
            <pc:docMk/>
            <pc:sldMk cId="431383049" sldId="5392"/>
            <ac:spMk id="2" creationId="{25958CB1-7A80-41AC-AE20-BB08330FF17F}"/>
          </ac:spMkLst>
        </pc:spChg>
        <pc:picChg chg="mod ord">
          <ac:chgData name="Dražen Pranić" userId="3012855b-bf2d-4e7c-804b-71a5f3d907b3" providerId="ADAL" clId="{26D7ECED-A569-46A7-99B0-5F0B723DE57A}" dt="2025-05-26T15:37:11.043" v="2" actId="700"/>
          <ac:picMkLst>
            <pc:docMk/>
            <pc:sldMk cId="431383049" sldId="5392"/>
            <ac:picMk id="2050" creationId="{21B26353-FA64-4A15-A226-45CC1407A64D}"/>
          </ac:picMkLst>
        </pc:picChg>
      </pc:sldChg>
      <pc:sldChg chg="modSp mod modClrScheme chgLayout">
        <pc:chgData name="Dražen Pranić" userId="3012855b-bf2d-4e7c-804b-71a5f3d907b3" providerId="ADAL" clId="{26D7ECED-A569-46A7-99B0-5F0B723DE57A}" dt="2025-05-26T15:37:11.043" v="2" actId="700"/>
        <pc:sldMkLst>
          <pc:docMk/>
          <pc:sldMk cId="393531223" sldId="5393"/>
        </pc:sldMkLst>
        <pc:spChg chg="mod ord">
          <ac:chgData name="Dražen Pranić" userId="3012855b-bf2d-4e7c-804b-71a5f3d907b3" providerId="ADAL" clId="{26D7ECED-A569-46A7-99B0-5F0B723DE57A}" dt="2025-05-26T15:37:11.043" v="2" actId="700"/>
          <ac:spMkLst>
            <pc:docMk/>
            <pc:sldMk cId="393531223" sldId="5393"/>
            <ac:spMk id="2" creationId="{7B6975A9-FD56-4626-8ED4-43531B33DCDD}"/>
          </ac:spMkLst>
        </pc:spChg>
        <pc:spChg chg="mod ord">
          <ac:chgData name="Dražen Pranić" userId="3012855b-bf2d-4e7c-804b-71a5f3d907b3" providerId="ADAL" clId="{26D7ECED-A569-46A7-99B0-5F0B723DE57A}" dt="2025-05-26T15:37:11.043" v="2" actId="700"/>
          <ac:spMkLst>
            <pc:docMk/>
            <pc:sldMk cId="393531223" sldId="5393"/>
            <ac:spMk id="3" creationId="{CE5A19EF-DA92-4579-9E19-20DC0CF338E9}"/>
          </ac:spMkLst>
        </pc:spChg>
      </pc:sldChg>
      <pc:sldChg chg="modSp mod modClrScheme chgLayout">
        <pc:chgData name="Dražen Pranić" userId="3012855b-bf2d-4e7c-804b-71a5f3d907b3" providerId="ADAL" clId="{26D7ECED-A569-46A7-99B0-5F0B723DE57A}" dt="2025-05-26T15:37:11.043" v="2" actId="700"/>
        <pc:sldMkLst>
          <pc:docMk/>
          <pc:sldMk cId="193254066" sldId="5395"/>
        </pc:sldMkLst>
        <pc:spChg chg="mod ord">
          <ac:chgData name="Dražen Pranić" userId="3012855b-bf2d-4e7c-804b-71a5f3d907b3" providerId="ADAL" clId="{26D7ECED-A569-46A7-99B0-5F0B723DE57A}" dt="2025-05-26T15:37:11.043" v="2" actId="700"/>
          <ac:spMkLst>
            <pc:docMk/>
            <pc:sldMk cId="193254066" sldId="5395"/>
            <ac:spMk id="2" creationId="{522A0FE5-8E22-9514-F795-4CF2D5B4B694}"/>
          </ac:spMkLst>
        </pc:spChg>
        <pc:spChg chg="mod ord">
          <ac:chgData name="Dražen Pranić" userId="3012855b-bf2d-4e7c-804b-71a5f3d907b3" providerId="ADAL" clId="{26D7ECED-A569-46A7-99B0-5F0B723DE57A}" dt="2025-05-26T15:37:11.043" v="2" actId="700"/>
          <ac:spMkLst>
            <pc:docMk/>
            <pc:sldMk cId="193254066" sldId="5395"/>
            <ac:spMk id="3" creationId="{C4F5BCC7-F50E-B130-3AF2-5296216BD54F}"/>
          </ac:spMkLst>
        </pc:spChg>
      </pc:sldChg>
      <pc:sldChg chg="modSp mod modClrScheme chgLayout">
        <pc:chgData name="Dražen Pranić" userId="3012855b-bf2d-4e7c-804b-71a5f3d907b3" providerId="ADAL" clId="{26D7ECED-A569-46A7-99B0-5F0B723DE57A}" dt="2025-05-26T15:37:11.043" v="2" actId="700"/>
        <pc:sldMkLst>
          <pc:docMk/>
          <pc:sldMk cId="2853063619" sldId="5396"/>
        </pc:sldMkLst>
        <pc:spChg chg="mod ord">
          <ac:chgData name="Dražen Pranić" userId="3012855b-bf2d-4e7c-804b-71a5f3d907b3" providerId="ADAL" clId="{26D7ECED-A569-46A7-99B0-5F0B723DE57A}" dt="2025-05-26T15:37:11.043" v="2" actId="700"/>
          <ac:spMkLst>
            <pc:docMk/>
            <pc:sldMk cId="2853063619" sldId="5396"/>
            <ac:spMk id="2" creationId="{0E8375B7-DC26-1086-3014-868BFF7C4CD6}"/>
          </ac:spMkLst>
        </pc:spChg>
        <pc:spChg chg="mod ord">
          <ac:chgData name="Dražen Pranić" userId="3012855b-bf2d-4e7c-804b-71a5f3d907b3" providerId="ADAL" clId="{26D7ECED-A569-46A7-99B0-5F0B723DE57A}" dt="2025-05-26T15:37:11.043" v="2" actId="700"/>
          <ac:spMkLst>
            <pc:docMk/>
            <pc:sldMk cId="2853063619" sldId="5396"/>
            <ac:spMk id="3" creationId="{9A53F0C8-5BFD-2AB5-A8D5-015C502A0974}"/>
          </ac:spMkLst>
        </pc:spChg>
      </pc:sldChg>
      <pc:sldChg chg="modSp mod modClrScheme chgLayout">
        <pc:chgData name="Dražen Pranić" userId="3012855b-bf2d-4e7c-804b-71a5f3d907b3" providerId="ADAL" clId="{26D7ECED-A569-46A7-99B0-5F0B723DE57A}" dt="2025-05-26T15:37:11.043" v="2" actId="700"/>
        <pc:sldMkLst>
          <pc:docMk/>
          <pc:sldMk cId="4166557701" sldId="5397"/>
        </pc:sldMkLst>
        <pc:spChg chg="mod ord">
          <ac:chgData name="Dražen Pranić" userId="3012855b-bf2d-4e7c-804b-71a5f3d907b3" providerId="ADAL" clId="{26D7ECED-A569-46A7-99B0-5F0B723DE57A}" dt="2025-05-26T15:37:11.043" v="2" actId="700"/>
          <ac:spMkLst>
            <pc:docMk/>
            <pc:sldMk cId="4166557701" sldId="5397"/>
            <ac:spMk id="2" creationId="{18C8C04A-0498-562F-737E-6321FBCDE01F}"/>
          </ac:spMkLst>
        </pc:spChg>
        <pc:spChg chg="mod ord">
          <ac:chgData name="Dražen Pranić" userId="3012855b-bf2d-4e7c-804b-71a5f3d907b3" providerId="ADAL" clId="{26D7ECED-A569-46A7-99B0-5F0B723DE57A}" dt="2025-05-26T15:37:11.043" v="2" actId="700"/>
          <ac:spMkLst>
            <pc:docMk/>
            <pc:sldMk cId="4166557701" sldId="5397"/>
            <ac:spMk id="3" creationId="{00BA8B4E-4348-5983-9919-13305A2869DD}"/>
          </ac:spMkLst>
        </pc:spChg>
      </pc:sldChg>
      <pc:sldChg chg="modSp mod modClrScheme chgLayout">
        <pc:chgData name="Dražen Pranić" userId="3012855b-bf2d-4e7c-804b-71a5f3d907b3" providerId="ADAL" clId="{26D7ECED-A569-46A7-99B0-5F0B723DE57A}" dt="2025-05-26T15:37:11.043" v="2" actId="700"/>
        <pc:sldMkLst>
          <pc:docMk/>
          <pc:sldMk cId="2157491073" sldId="5398"/>
        </pc:sldMkLst>
        <pc:spChg chg="mod ord">
          <ac:chgData name="Dražen Pranić" userId="3012855b-bf2d-4e7c-804b-71a5f3d907b3" providerId="ADAL" clId="{26D7ECED-A569-46A7-99B0-5F0B723DE57A}" dt="2025-05-26T15:37:11.043" v="2" actId="700"/>
          <ac:spMkLst>
            <pc:docMk/>
            <pc:sldMk cId="2157491073" sldId="5398"/>
            <ac:spMk id="2" creationId="{86CF11DD-AF0C-BB41-F1F8-1FC08CE081C8}"/>
          </ac:spMkLst>
        </pc:spChg>
        <pc:spChg chg="mod ord">
          <ac:chgData name="Dražen Pranić" userId="3012855b-bf2d-4e7c-804b-71a5f3d907b3" providerId="ADAL" clId="{26D7ECED-A569-46A7-99B0-5F0B723DE57A}" dt="2025-05-26T15:37:11.043" v="2" actId="700"/>
          <ac:spMkLst>
            <pc:docMk/>
            <pc:sldMk cId="2157491073" sldId="5398"/>
            <ac:spMk id="3" creationId="{320D8D34-E620-9CED-C0B3-287CC6063EC4}"/>
          </ac:spMkLst>
        </pc:spChg>
      </pc:sldChg>
      <pc:sldChg chg="modSp mod modClrScheme chgLayout">
        <pc:chgData name="Dražen Pranić" userId="3012855b-bf2d-4e7c-804b-71a5f3d907b3" providerId="ADAL" clId="{26D7ECED-A569-46A7-99B0-5F0B723DE57A}" dt="2025-05-26T15:37:11.043" v="2" actId="700"/>
        <pc:sldMkLst>
          <pc:docMk/>
          <pc:sldMk cId="989514971" sldId="5399"/>
        </pc:sldMkLst>
        <pc:spChg chg="mod ord">
          <ac:chgData name="Dražen Pranić" userId="3012855b-bf2d-4e7c-804b-71a5f3d907b3" providerId="ADAL" clId="{26D7ECED-A569-46A7-99B0-5F0B723DE57A}" dt="2025-05-26T15:37:11.043" v="2" actId="700"/>
          <ac:spMkLst>
            <pc:docMk/>
            <pc:sldMk cId="989514971" sldId="5399"/>
            <ac:spMk id="2" creationId="{7F9F592D-AFFC-503F-F39B-836D5B5C41ED}"/>
          </ac:spMkLst>
        </pc:spChg>
        <pc:spChg chg="mod ord">
          <ac:chgData name="Dražen Pranić" userId="3012855b-bf2d-4e7c-804b-71a5f3d907b3" providerId="ADAL" clId="{26D7ECED-A569-46A7-99B0-5F0B723DE57A}" dt="2025-05-26T15:37:11.043" v="2" actId="700"/>
          <ac:spMkLst>
            <pc:docMk/>
            <pc:sldMk cId="989514971" sldId="5399"/>
            <ac:spMk id="3" creationId="{ED089206-9B99-A5BB-BEF0-61E9CAD31D25}"/>
          </ac:spMkLst>
        </pc:spChg>
      </pc:sldChg>
      <pc:sldChg chg="modSp mod modClrScheme chgLayout">
        <pc:chgData name="Dražen Pranić" userId="3012855b-bf2d-4e7c-804b-71a5f3d907b3" providerId="ADAL" clId="{26D7ECED-A569-46A7-99B0-5F0B723DE57A}" dt="2025-05-26T15:37:11.043" v="2" actId="700"/>
        <pc:sldMkLst>
          <pc:docMk/>
          <pc:sldMk cId="2273934433" sldId="5400"/>
        </pc:sldMkLst>
        <pc:spChg chg="mod ord">
          <ac:chgData name="Dražen Pranić" userId="3012855b-bf2d-4e7c-804b-71a5f3d907b3" providerId="ADAL" clId="{26D7ECED-A569-46A7-99B0-5F0B723DE57A}" dt="2025-05-26T15:37:11.043" v="2" actId="700"/>
          <ac:spMkLst>
            <pc:docMk/>
            <pc:sldMk cId="2273934433" sldId="5400"/>
            <ac:spMk id="56322" creationId="{00000000-0000-0000-0000-000000000000}"/>
          </ac:spMkLst>
        </pc:spChg>
        <pc:spChg chg="mod ord">
          <ac:chgData name="Dražen Pranić" userId="3012855b-bf2d-4e7c-804b-71a5f3d907b3" providerId="ADAL" clId="{26D7ECED-A569-46A7-99B0-5F0B723DE57A}" dt="2025-05-26T15:37:11.043" v="2" actId="700"/>
          <ac:spMkLst>
            <pc:docMk/>
            <pc:sldMk cId="2273934433" sldId="5400"/>
            <ac:spMk id="56323" creationId="{00000000-0000-0000-0000-000000000000}"/>
          </ac:spMkLst>
        </pc:spChg>
      </pc:sldChg>
      <pc:sldChg chg="modSp mod modClrScheme chgLayout">
        <pc:chgData name="Dražen Pranić" userId="3012855b-bf2d-4e7c-804b-71a5f3d907b3" providerId="ADAL" clId="{26D7ECED-A569-46A7-99B0-5F0B723DE57A}" dt="2025-05-26T15:37:11.043" v="2" actId="700"/>
        <pc:sldMkLst>
          <pc:docMk/>
          <pc:sldMk cId="3927382196" sldId="5401"/>
        </pc:sldMkLst>
        <pc:spChg chg="mod ord">
          <ac:chgData name="Dražen Pranić" userId="3012855b-bf2d-4e7c-804b-71a5f3d907b3" providerId="ADAL" clId="{26D7ECED-A569-46A7-99B0-5F0B723DE57A}" dt="2025-05-26T15:37:11.043" v="2" actId="700"/>
          <ac:spMkLst>
            <pc:docMk/>
            <pc:sldMk cId="3927382196" sldId="5401"/>
            <ac:spMk id="60418" creationId="{00000000-0000-0000-0000-000000000000}"/>
          </ac:spMkLst>
        </pc:spChg>
        <pc:spChg chg="mod ord">
          <ac:chgData name="Dražen Pranić" userId="3012855b-bf2d-4e7c-804b-71a5f3d907b3" providerId="ADAL" clId="{26D7ECED-A569-46A7-99B0-5F0B723DE57A}" dt="2025-05-26T15:37:11.043" v="2" actId="700"/>
          <ac:spMkLst>
            <pc:docMk/>
            <pc:sldMk cId="3927382196" sldId="5401"/>
            <ac:spMk id="60419" creationId="{00000000-0000-0000-0000-000000000000}"/>
          </ac:spMkLst>
        </pc:spChg>
      </pc:sldChg>
      <pc:sldChg chg="modSp mod modClrScheme chgLayout">
        <pc:chgData name="Dražen Pranić" userId="3012855b-bf2d-4e7c-804b-71a5f3d907b3" providerId="ADAL" clId="{26D7ECED-A569-46A7-99B0-5F0B723DE57A}" dt="2025-05-26T15:37:11.043" v="2" actId="700"/>
        <pc:sldMkLst>
          <pc:docMk/>
          <pc:sldMk cId="906148730" sldId="5402"/>
        </pc:sldMkLst>
        <pc:spChg chg="mod ord">
          <ac:chgData name="Dražen Pranić" userId="3012855b-bf2d-4e7c-804b-71a5f3d907b3" providerId="ADAL" clId="{26D7ECED-A569-46A7-99B0-5F0B723DE57A}" dt="2025-05-26T15:37:11.043" v="2" actId="700"/>
          <ac:spMkLst>
            <pc:docMk/>
            <pc:sldMk cId="906148730" sldId="5402"/>
            <ac:spMk id="43010" creationId="{00000000-0000-0000-0000-000000000000}"/>
          </ac:spMkLst>
        </pc:spChg>
        <pc:spChg chg="mod ord">
          <ac:chgData name="Dražen Pranić" userId="3012855b-bf2d-4e7c-804b-71a5f3d907b3" providerId="ADAL" clId="{26D7ECED-A569-46A7-99B0-5F0B723DE57A}" dt="2025-05-26T15:37:11.043" v="2" actId="700"/>
          <ac:spMkLst>
            <pc:docMk/>
            <pc:sldMk cId="906148730" sldId="5402"/>
            <ac:spMk id="43011" creationId="{00000000-0000-0000-0000-000000000000}"/>
          </ac:spMkLst>
        </pc:spChg>
      </pc:sldChg>
      <pc:sldChg chg="modSp mod modClrScheme chgLayout">
        <pc:chgData name="Dražen Pranić" userId="3012855b-bf2d-4e7c-804b-71a5f3d907b3" providerId="ADAL" clId="{26D7ECED-A569-46A7-99B0-5F0B723DE57A}" dt="2025-05-26T15:37:11.043" v="2" actId="700"/>
        <pc:sldMkLst>
          <pc:docMk/>
          <pc:sldMk cId="3957431047" sldId="5403"/>
        </pc:sldMkLst>
        <pc:spChg chg="mod ord">
          <ac:chgData name="Dražen Pranić" userId="3012855b-bf2d-4e7c-804b-71a5f3d907b3" providerId="ADAL" clId="{26D7ECED-A569-46A7-99B0-5F0B723DE57A}" dt="2025-05-26T15:37:11.043" v="2" actId="700"/>
          <ac:spMkLst>
            <pc:docMk/>
            <pc:sldMk cId="3957431047" sldId="5403"/>
            <ac:spMk id="2" creationId="{4E83B322-5B3D-4BB6-0B23-1FD75A0E36B4}"/>
          </ac:spMkLst>
        </pc:spChg>
        <pc:spChg chg="mod ord">
          <ac:chgData name="Dražen Pranić" userId="3012855b-bf2d-4e7c-804b-71a5f3d907b3" providerId="ADAL" clId="{26D7ECED-A569-46A7-99B0-5F0B723DE57A}" dt="2025-05-26T15:37:11.043" v="2" actId="700"/>
          <ac:spMkLst>
            <pc:docMk/>
            <pc:sldMk cId="3957431047" sldId="5403"/>
            <ac:spMk id="3" creationId="{6FAFF69A-7635-7735-72F4-DA39DCD04198}"/>
          </ac:spMkLst>
        </pc:spChg>
      </pc:sldChg>
      <pc:sldChg chg="modSp mod modClrScheme chgLayout">
        <pc:chgData name="Dražen Pranić" userId="3012855b-bf2d-4e7c-804b-71a5f3d907b3" providerId="ADAL" clId="{26D7ECED-A569-46A7-99B0-5F0B723DE57A}" dt="2025-05-26T15:37:11.043" v="2" actId="700"/>
        <pc:sldMkLst>
          <pc:docMk/>
          <pc:sldMk cId="4001594749" sldId="5404"/>
        </pc:sldMkLst>
        <pc:spChg chg="mod ord">
          <ac:chgData name="Dražen Pranić" userId="3012855b-bf2d-4e7c-804b-71a5f3d907b3" providerId="ADAL" clId="{26D7ECED-A569-46A7-99B0-5F0B723DE57A}" dt="2025-05-26T15:37:11.043" v="2" actId="700"/>
          <ac:spMkLst>
            <pc:docMk/>
            <pc:sldMk cId="4001594749" sldId="5404"/>
            <ac:spMk id="2" creationId="{C1033D2C-2F81-0A02-7AE6-665D3C662E84}"/>
          </ac:spMkLst>
        </pc:spChg>
        <pc:spChg chg="mod ord">
          <ac:chgData name="Dražen Pranić" userId="3012855b-bf2d-4e7c-804b-71a5f3d907b3" providerId="ADAL" clId="{26D7ECED-A569-46A7-99B0-5F0B723DE57A}" dt="2025-05-26T15:37:11.043" v="2" actId="700"/>
          <ac:spMkLst>
            <pc:docMk/>
            <pc:sldMk cId="4001594749" sldId="5404"/>
            <ac:spMk id="3" creationId="{6A644942-25E3-DCD1-FFBE-EF9778DFE49D}"/>
          </ac:spMkLst>
        </pc:spChg>
      </pc:sldChg>
      <pc:sldChg chg="modSp mod modClrScheme chgLayout">
        <pc:chgData name="Dražen Pranić" userId="3012855b-bf2d-4e7c-804b-71a5f3d907b3" providerId="ADAL" clId="{26D7ECED-A569-46A7-99B0-5F0B723DE57A}" dt="2025-05-26T15:37:11.043" v="2" actId="700"/>
        <pc:sldMkLst>
          <pc:docMk/>
          <pc:sldMk cId="3809166482" sldId="5405"/>
        </pc:sldMkLst>
        <pc:spChg chg="mod ord">
          <ac:chgData name="Dražen Pranić" userId="3012855b-bf2d-4e7c-804b-71a5f3d907b3" providerId="ADAL" clId="{26D7ECED-A569-46A7-99B0-5F0B723DE57A}" dt="2025-05-26T15:37:11.043" v="2" actId="700"/>
          <ac:spMkLst>
            <pc:docMk/>
            <pc:sldMk cId="3809166482" sldId="5405"/>
            <ac:spMk id="2" creationId="{A4C0E57C-298D-154E-7DA8-622137A77997}"/>
          </ac:spMkLst>
        </pc:spChg>
        <pc:spChg chg="mod ord">
          <ac:chgData name="Dražen Pranić" userId="3012855b-bf2d-4e7c-804b-71a5f3d907b3" providerId="ADAL" clId="{26D7ECED-A569-46A7-99B0-5F0B723DE57A}" dt="2025-05-26T15:37:11.043" v="2" actId="700"/>
          <ac:spMkLst>
            <pc:docMk/>
            <pc:sldMk cId="3809166482" sldId="5405"/>
            <ac:spMk id="3" creationId="{01AC0449-371C-0402-67EA-E8124F9E3CAB}"/>
          </ac:spMkLst>
        </pc:spChg>
      </pc:sldChg>
      <pc:sldChg chg="addSp modSp mod modClrScheme chgLayout">
        <pc:chgData name="Dražen Pranić" userId="3012855b-bf2d-4e7c-804b-71a5f3d907b3" providerId="ADAL" clId="{26D7ECED-A569-46A7-99B0-5F0B723DE57A}" dt="2025-05-26T15:37:11.043" v="2" actId="700"/>
        <pc:sldMkLst>
          <pc:docMk/>
          <pc:sldMk cId="3335436766" sldId="5406"/>
        </pc:sldMkLst>
        <pc:spChg chg="add mod ord">
          <ac:chgData name="Dražen Pranić" userId="3012855b-bf2d-4e7c-804b-71a5f3d907b3" providerId="ADAL" clId="{26D7ECED-A569-46A7-99B0-5F0B723DE57A}" dt="2025-05-26T15:37:11.043" v="2" actId="700"/>
          <ac:spMkLst>
            <pc:docMk/>
            <pc:sldMk cId="3335436766" sldId="5406"/>
            <ac:spMk id="2" creationId="{5E510CAB-8A8D-9A59-DA40-717B9322C3F1}"/>
          </ac:spMkLst>
        </pc:spChg>
        <pc:picChg chg="mod ord">
          <ac:chgData name="Dražen Pranić" userId="3012855b-bf2d-4e7c-804b-71a5f3d907b3" providerId="ADAL" clId="{26D7ECED-A569-46A7-99B0-5F0B723DE57A}" dt="2025-05-26T15:37:11.043" v="2" actId="700"/>
          <ac:picMkLst>
            <pc:docMk/>
            <pc:sldMk cId="3335436766" sldId="5406"/>
            <ac:picMk id="2050" creationId="{6FBC9BCE-6138-FB8D-A217-6110F58EB825}"/>
          </ac:picMkLst>
        </pc:picChg>
      </pc:sldChg>
      <pc:sldChg chg="addSp delSp modSp mod modClrScheme chgLayout">
        <pc:chgData name="Dražen Pranić" userId="3012855b-bf2d-4e7c-804b-71a5f3d907b3" providerId="ADAL" clId="{26D7ECED-A569-46A7-99B0-5F0B723DE57A}" dt="2025-05-26T15:37:11.043" v="2" actId="700"/>
        <pc:sldMkLst>
          <pc:docMk/>
          <pc:sldMk cId="3148464127" sldId="5407"/>
        </pc:sldMkLst>
        <pc:spChg chg="mod ord">
          <ac:chgData name="Dražen Pranić" userId="3012855b-bf2d-4e7c-804b-71a5f3d907b3" providerId="ADAL" clId="{26D7ECED-A569-46A7-99B0-5F0B723DE57A}" dt="2025-05-26T15:37:11.043" v="2" actId="700"/>
          <ac:spMkLst>
            <pc:docMk/>
            <pc:sldMk cId="3148464127" sldId="5407"/>
            <ac:spMk id="2" creationId="{253749BB-84BF-6468-E8CA-874F59449D0D}"/>
          </ac:spMkLst>
        </pc:spChg>
        <pc:spChg chg="del mod ord">
          <ac:chgData name="Dražen Pranić" userId="3012855b-bf2d-4e7c-804b-71a5f3d907b3" providerId="ADAL" clId="{26D7ECED-A569-46A7-99B0-5F0B723DE57A}" dt="2025-05-26T15:37:11.043" v="2" actId="700"/>
          <ac:spMkLst>
            <pc:docMk/>
            <pc:sldMk cId="3148464127" sldId="5407"/>
            <ac:spMk id="3" creationId="{9B7946D9-4336-3D18-8B33-D0868FAD03FC}"/>
          </ac:spMkLst>
        </pc:spChg>
        <pc:spChg chg="add mod ord">
          <ac:chgData name="Dražen Pranić" userId="3012855b-bf2d-4e7c-804b-71a5f3d907b3" providerId="ADAL" clId="{26D7ECED-A569-46A7-99B0-5F0B723DE57A}" dt="2025-05-26T15:37:11.043" v="2" actId="700"/>
          <ac:spMkLst>
            <pc:docMk/>
            <pc:sldMk cId="3148464127" sldId="5407"/>
            <ac:spMk id="4" creationId="{F539E308-3CC9-4BEB-7433-81915F13B331}"/>
          </ac:spMkLst>
        </pc:spChg>
      </pc:sldChg>
      <pc:sldChg chg="modSp mod modClrScheme chgLayout">
        <pc:chgData name="Dražen Pranić" userId="3012855b-bf2d-4e7c-804b-71a5f3d907b3" providerId="ADAL" clId="{26D7ECED-A569-46A7-99B0-5F0B723DE57A}" dt="2025-05-26T15:37:11.043" v="2" actId="700"/>
        <pc:sldMkLst>
          <pc:docMk/>
          <pc:sldMk cId="2367933643" sldId="5408"/>
        </pc:sldMkLst>
        <pc:spChg chg="mod ord">
          <ac:chgData name="Dražen Pranić" userId="3012855b-bf2d-4e7c-804b-71a5f3d907b3" providerId="ADAL" clId="{26D7ECED-A569-46A7-99B0-5F0B723DE57A}" dt="2025-05-26T15:37:11.043" v="2" actId="700"/>
          <ac:spMkLst>
            <pc:docMk/>
            <pc:sldMk cId="2367933643" sldId="5408"/>
            <ac:spMk id="2" creationId="{FC39273C-7952-4405-27BB-1D308C0C3484}"/>
          </ac:spMkLst>
        </pc:spChg>
        <pc:spChg chg="mod ord">
          <ac:chgData name="Dražen Pranić" userId="3012855b-bf2d-4e7c-804b-71a5f3d907b3" providerId="ADAL" clId="{26D7ECED-A569-46A7-99B0-5F0B723DE57A}" dt="2025-05-26T15:37:11.043" v="2" actId="700"/>
          <ac:spMkLst>
            <pc:docMk/>
            <pc:sldMk cId="2367933643" sldId="5408"/>
            <ac:spMk id="3" creationId="{A31E1E46-87EE-2166-D5FA-D122CE19F14E}"/>
          </ac:spMkLst>
        </pc:spChg>
      </pc:sldChg>
      <pc:sldChg chg="modSp mod modClrScheme chgLayout">
        <pc:chgData name="Dražen Pranić" userId="3012855b-bf2d-4e7c-804b-71a5f3d907b3" providerId="ADAL" clId="{26D7ECED-A569-46A7-99B0-5F0B723DE57A}" dt="2025-05-26T15:37:33.933" v="6" actId="1076"/>
        <pc:sldMkLst>
          <pc:docMk/>
          <pc:sldMk cId="305540289" sldId="5413"/>
        </pc:sldMkLst>
        <pc:spChg chg="mod ord">
          <ac:chgData name="Dražen Pranić" userId="3012855b-bf2d-4e7c-804b-71a5f3d907b3" providerId="ADAL" clId="{26D7ECED-A569-46A7-99B0-5F0B723DE57A}" dt="2025-05-26T15:37:11.043" v="2" actId="700"/>
          <ac:spMkLst>
            <pc:docMk/>
            <pc:sldMk cId="305540289" sldId="5413"/>
            <ac:spMk id="2" creationId="{5AC5472B-A9D9-E4B8-0432-5463D02033F9}"/>
          </ac:spMkLst>
        </pc:spChg>
        <pc:spChg chg="mod">
          <ac:chgData name="Dražen Pranić" userId="3012855b-bf2d-4e7c-804b-71a5f3d907b3" providerId="ADAL" clId="{26D7ECED-A569-46A7-99B0-5F0B723DE57A}" dt="2025-05-26T15:37:33.933" v="6" actId="1076"/>
          <ac:spMkLst>
            <pc:docMk/>
            <pc:sldMk cId="305540289" sldId="5413"/>
            <ac:spMk id="8" creationId="{8E4A1FFD-2B12-92E1-2A8E-430D43CE5B2E}"/>
          </ac:spMkLst>
        </pc:spChg>
        <pc:picChg chg="mod ord">
          <ac:chgData name="Dražen Pranić" userId="3012855b-bf2d-4e7c-804b-71a5f3d907b3" providerId="ADAL" clId="{26D7ECED-A569-46A7-99B0-5F0B723DE57A}" dt="2025-05-26T15:37:31.273" v="5" actId="1076"/>
          <ac:picMkLst>
            <pc:docMk/>
            <pc:sldMk cId="305540289" sldId="5413"/>
            <ac:picMk id="5" creationId="{34F5D7A7-41AD-1988-CDC1-A0C4181EF6B8}"/>
          </ac:picMkLst>
        </pc:picChg>
      </pc:sldChg>
      <pc:sldChg chg="addSp delSp modSp mod modClrScheme chgLayout">
        <pc:chgData name="Dražen Pranić" userId="3012855b-bf2d-4e7c-804b-71a5f3d907b3" providerId="ADAL" clId="{26D7ECED-A569-46A7-99B0-5F0B723DE57A}" dt="2025-05-26T15:37:11.043" v="2" actId="700"/>
        <pc:sldMkLst>
          <pc:docMk/>
          <pc:sldMk cId="3733136380" sldId="5414"/>
        </pc:sldMkLst>
        <pc:spChg chg="del mod ord">
          <ac:chgData name="Dražen Pranić" userId="3012855b-bf2d-4e7c-804b-71a5f3d907b3" providerId="ADAL" clId="{26D7ECED-A569-46A7-99B0-5F0B723DE57A}" dt="2025-05-26T15:37:11.043" v="2" actId="700"/>
          <ac:spMkLst>
            <pc:docMk/>
            <pc:sldMk cId="3733136380" sldId="5414"/>
            <ac:spMk id="2" creationId="{CEACFF3A-6F3C-6230-3160-07F701A1E5F4}"/>
          </ac:spMkLst>
        </pc:spChg>
        <pc:spChg chg="del mod ord">
          <ac:chgData name="Dražen Pranić" userId="3012855b-bf2d-4e7c-804b-71a5f3d907b3" providerId="ADAL" clId="{26D7ECED-A569-46A7-99B0-5F0B723DE57A}" dt="2025-05-26T15:37:11.043" v="2" actId="700"/>
          <ac:spMkLst>
            <pc:docMk/>
            <pc:sldMk cId="3733136380" sldId="5414"/>
            <ac:spMk id="3" creationId="{3911B2D0-0E12-4314-44E3-5123D9672DF7}"/>
          </ac:spMkLst>
        </pc:spChg>
        <pc:spChg chg="add mod ord">
          <ac:chgData name="Dražen Pranić" userId="3012855b-bf2d-4e7c-804b-71a5f3d907b3" providerId="ADAL" clId="{26D7ECED-A569-46A7-99B0-5F0B723DE57A}" dt="2025-05-26T15:37:11.043" v="2" actId="700"/>
          <ac:spMkLst>
            <pc:docMk/>
            <pc:sldMk cId="3733136380" sldId="5414"/>
            <ac:spMk id="4" creationId="{8719C1FB-E36E-D940-70CA-E207C8541D47}"/>
          </ac:spMkLst>
        </pc:spChg>
        <pc:spChg chg="add mod ord">
          <ac:chgData name="Dražen Pranić" userId="3012855b-bf2d-4e7c-804b-71a5f3d907b3" providerId="ADAL" clId="{26D7ECED-A569-46A7-99B0-5F0B723DE57A}" dt="2025-05-26T15:37:11.043" v="2" actId="700"/>
          <ac:spMkLst>
            <pc:docMk/>
            <pc:sldMk cId="3733136380" sldId="5414"/>
            <ac:spMk id="6" creationId="{C96403A8-27D3-FE1F-5D7A-84FF4B9B745E}"/>
          </ac:spMkLst>
        </pc:spChg>
      </pc:sldChg>
      <pc:sldChg chg="add">
        <pc:chgData name="Dražen Pranić" userId="3012855b-bf2d-4e7c-804b-71a5f3d907b3" providerId="ADAL" clId="{26D7ECED-A569-46A7-99B0-5F0B723DE57A}" dt="2025-05-27T08:46:37.049" v="7"/>
        <pc:sldMkLst>
          <pc:docMk/>
          <pc:sldMk cId="3753571997" sldId="541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AAEB55-AA1C-416E-8F11-DD53AAFF714D}" type="datetimeFigureOut">
              <a:rPr lang="hr-HR" smtClean="0"/>
              <a:t>26.5.2025.</a:t>
            </a:fld>
            <a:endParaRPr lang="hr-H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A333DD-81B9-4367-B71A-D38756CC224A}" type="slidenum">
              <a:rPr lang="hr-HR" smtClean="0"/>
              <a:t>‹#›</a:t>
            </a:fld>
            <a:endParaRPr lang="hr-HR"/>
          </a:p>
        </p:txBody>
      </p:sp>
    </p:spTree>
    <p:extLst>
      <p:ext uri="{BB962C8B-B14F-4D97-AF65-F5344CB8AC3E}">
        <p14:creationId xmlns:p14="http://schemas.microsoft.com/office/powerpoint/2010/main" val="1408698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88F102-2B45-4E26-A24A-2DBAB0E259FA}" type="datetimeFigureOut">
              <a:rPr lang="hr-HR" smtClean="0"/>
              <a:t>26.5.2025.</a:t>
            </a:fld>
            <a:endParaRPr lang="hr-H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46819-598D-4B37-AC94-7AA5DE9FB38A}" type="slidenum">
              <a:rPr lang="hr-HR" smtClean="0"/>
              <a:t>‹#›</a:t>
            </a:fld>
            <a:endParaRPr lang="hr-HR"/>
          </a:p>
        </p:txBody>
      </p:sp>
    </p:spTree>
    <p:extLst>
      <p:ext uri="{BB962C8B-B14F-4D97-AF65-F5344CB8AC3E}">
        <p14:creationId xmlns:p14="http://schemas.microsoft.com/office/powerpoint/2010/main" val="2018877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6838" y="0"/>
            <a:ext cx="6770687" cy="5080000"/>
          </a:xfrm>
          <a:ln cap="flat" algn="ctr"/>
        </p:spPr>
      </p:sp>
      <p:sp>
        <p:nvSpPr>
          <p:cNvPr id="43011" name="Rectangle 3"/>
          <p:cNvSpPr>
            <a:spLocks noGrp="1" noChangeAspect="1" noChangeArrowheads="1"/>
          </p:cNvSpPr>
          <p:nvPr>
            <p:ph type="body" idx="1"/>
          </p:nvPr>
        </p:nvSpPr>
        <p:spPr>
          <a:ln cap="flat" algn="ctr"/>
        </p:spPr>
        <p:txBody>
          <a:bodyPr lIns="91393" rIns="91393"/>
          <a:lstStyle/>
          <a:p>
            <a:pPr eaLnBrk="1" hangingPunct="1"/>
            <a:endParaRPr lang="en-US" dirty="0"/>
          </a:p>
        </p:txBody>
      </p:sp>
    </p:spTree>
    <p:extLst>
      <p:ext uri="{BB962C8B-B14F-4D97-AF65-F5344CB8AC3E}">
        <p14:creationId xmlns:p14="http://schemas.microsoft.com/office/powerpoint/2010/main" val="11814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bwMode="auto">
          <a:xfrm>
            <a:off x="3884439" y="8686176"/>
            <a:ext cx="2972007" cy="456262"/>
          </a:xfrm>
          <a:prstGeom prst="rect">
            <a:avLst/>
          </a:prstGeom>
          <a:noFill/>
          <a:ln>
            <a:miter lim="800000"/>
            <a:headEnd/>
            <a:tailEnd/>
          </a:ln>
        </p:spPr>
        <p:txBody>
          <a:bodyPr lIns="86490" tIns="43245" rIns="86490" bIns="43245"/>
          <a:lstStyle/>
          <a:p>
            <a:fld id="{301A0FE9-AB33-4160-94CE-2F4E760A000F}" type="slidenum">
              <a:rPr lang="en-US"/>
              <a:pPr/>
              <a:t>43</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3334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3359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711544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84338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542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2482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2065722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slov i sadržaj">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pic>
        <p:nvPicPr>
          <p:cNvPr id="8"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1356053" cy="6858000"/>
          </a:xfrm>
          <a:prstGeom prst="rect">
            <a:avLst/>
          </a:prstGeom>
        </p:spPr>
      </p:pic>
    </p:spTree>
    <p:extLst>
      <p:ext uri="{BB962C8B-B14F-4D97-AF65-F5344CB8AC3E}">
        <p14:creationId xmlns:p14="http://schemas.microsoft.com/office/powerpoint/2010/main" val="738709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328445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B SVEUČILIŠTE - naslovna">
    <p:spTree>
      <p:nvGrpSpPr>
        <p:cNvPr id="1" name=""/>
        <p:cNvGrpSpPr/>
        <p:nvPr/>
      </p:nvGrpSpPr>
      <p:grpSpPr>
        <a:xfrm>
          <a:off x="0" y="0"/>
          <a:ext cx="0" cy="0"/>
          <a:chOff x="0" y="0"/>
          <a:chExt cx="0" cy="0"/>
        </a:xfrm>
      </p:grpSpPr>
      <p:pic>
        <p:nvPicPr>
          <p:cNvPr id="4" name="Slika 3" descr="Slika na kojoj se prikazuje grafika, Font, grafički dizajn, tekst&#10;&#10;Opis je automatski generiran">
            <a:extLst>
              <a:ext uri="{FF2B5EF4-FFF2-40B4-BE49-F238E27FC236}">
                <a16:creationId xmlns:a16="http://schemas.microsoft.com/office/drawing/2014/main" id="{CC5AB3DF-7CBC-3543-882F-9BBE3FC47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48331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AB UNIVERSITY pasica">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C791CF42-5CF5-1042-C3D6-4455F2561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45704"/>
            <a:ext cx="6609849" cy="512296"/>
          </a:xfrm>
          <a:prstGeom prst="rect">
            <a:avLst/>
          </a:prstGeom>
        </p:spPr>
      </p:pic>
      <p:sp>
        <p:nvSpPr>
          <p:cNvPr id="5" name="Naslov 1">
            <a:extLst>
              <a:ext uri="{FF2B5EF4-FFF2-40B4-BE49-F238E27FC236}">
                <a16:creationId xmlns:a16="http://schemas.microsoft.com/office/drawing/2014/main" id="{3DB087E0-08F6-7EA5-1AE1-CC688527B645}"/>
              </a:ext>
            </a:extLst>
          </p:cNvPr>
          <p:cNvSpPr>
            <a:spLocks noGrp="1"/>
          </p:cNvSpPr>
          <p:nvPr>
            <p:ph type="title"/>
          </p:nvPr>
        </p:nvSpPr>
        <p:spPr>
          <a:xfrm>
            <a:off x="628650" y="365126"/>
            <a:ext cx="7886700" cy="1325563"/>
          </a:xfrm>
          <a:prstGeom prst="rect">
            <a:avLst/>
          </a:prstGeom>
        </p:spPr>
        <p:txBody>
          <a:bodyPr/>
          <a:lstStyle/>
          <a:p>
            <a:r>
              <a:rPr lang="hr-HR"/>
              <a:t>Kliknite da biste uredili stil naslova matrice</a:t>
            </a:r>
          </a:p>
        </p:txBody>
      </p:sp>
      <p:sp>
        <p:nvSpPr>
          <p:cNvPr id="6" name="Rezervirano mjesto sadržaja 2">
            <a:extLst>
              <a:ext uri="{FF2B5EF4-FFF2-40B4-BE49-F238E27FC236}">
                <a16:creationId xmlns:a16="http://schemas.microsoft.com/office/drawing/2014/main" id="{2F407C7A-CC70-6CBF-7578-1C5D64A6BEBB}"/>
              </a:ext>
            </a:extLst>
          </p:cNvPr>
          <p:cNvSpPr>
            <a:spLocks noGrp="1"/>
          </p:cNvSpPr>
          <p:nvPr>
            <p:ph idx="1"/>
          </p:nvPr>
        </p:nvSpPr>
        <p:spPr>
          <a:xfrm>
            <a:off x="628650" y="1825625"/>
            <a:ext cx="7886700" cy="4351338"/>
          </a:xfrm>
          <a:prstGeom prst="rect">
            <a:avLst/>
          </a:prstGeo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Tree>
    <p:extLst>
      <p:ext uri="{BB962C8B-B14F-4D97-AF65-F5344CB8AC3E}">
        <p14:creationId xmlns:p14="http://schemas.microsoft.com/office/powerpoint/2010/main" val="273999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2" name="Title 1"/>
          <p:cNvSpPr>
            <a:spLocks noGrp="1"/>
          </p:cNvSpPr>
          <p:nvPr>
            <p:ph type="ctrTitle"/>
          </p:nvPr>
        </p:nvSpPr>
        <p:spPr>
          <a:xfrm>
            <a:off x="827691" y="4348862"/>
            <a:ext cx="7488613" cy="1283370"/>
          </a:xfrm>
          <a:prstGeom prst="rect">
            <a:avLst/>
          </a:prstGeom>
        </p:spPr>
        <p:txBody>
          <a:bodyPr/>
          <a:lstStyle>
            <a:lvl1pPr>
              <a:defRPr sz="4000" b="1" i="0" baseline="0">
                <a:solidFill>
                  <a:schemeClr val="bg1"/>
                </a:solidFill>
                <a:latin typeface="Segoe UI" panose="020B0502040204020203" pitchFamily="34" charset="0"/>
              </a:defRPr>
            </a:lvl1pPr>
          </a:lstStyle>
          <a:p>
            <a:r>
              <a:rPr lang="en-US"/>
              <a:t>Click to edit Master title style</a:t>
            </a:r>
            <a:endParaRPr lang="hr-HR" dirty="0"/>
          </a:p>
        </p:txBody>
      </p:sp>
    </p:spTree>
    <p:extLst>
      <p:ext uri="{BB962C8B-B14F-4D97-AF65-F5344CB8AC3E}">
        <p14:creationId xmlns:p14="http://schemas.microsoft.com/office/powerpoint/2010/main" val="1403262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8076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1487445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1961149"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a:defRPr sz="2000">
                <a:solidFill>
                  <a:schemeClr val="tx1">
                    <a:lumMod val="85000"/>
                    <a:lumOff val="15000"/>
                  </a:schemeClr>
                </a:solidFill>
                <a:latin typeface="Segoe UI" panose="020B0502040204020203" pitchFamily="34" charset="0"/>
                <a:cs typeface="Segoe UI" panose="020B0502040204020203" pitchFamily="34" charset="0"/>
              </a:defRPr>
            </a:lvl3pPr>
            <a:lvl4pPr>
              <a:defRPr sz="1800">
                <a:solidFill>
                  <a:schemeClr val="tx1">
                    <a:lumMod val="85000"/>
                    <a:lumOff val="15000"/>
                  </a:schemeClr>
                </a:solidFill>
                <a:latin typeface="Segoe UI" panose="020B0502040204020203" pitchFamily="34" charset="0"/>
                <a:cs typeface="Segoe UI" panose="020B0502040204020203" pitchFamily="34" charset="0"/>
              </a:defRPr>
            </a:lvl4pPr>
            <a:lvl5pPr>
              <a:defRPr sz="18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Content Placeholder 2"/>
          <p:cNvSpPr>
            <a:spLocks noGrp="1"/>
          </p:cNvSpPr>
          <p:nvPr>
            <p:ph idx="10"/>
          </p:nvPr>
        </p:nvSpPr>
        <p:spPr>
          <a:xfrm>
            <a:off x="5486400"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marL="1142971" indent="-228594">
              <a:defRPr lang="en-US" sz="20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3pPr>
            <a:lvl4pPr marL="1600160" indent="-228594">
              <a:defRPr lang="en-US" sz="18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4pPr>
            <a:lvl5pPr>
              <a:defRPr sz="16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8"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2777589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2385213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a:xfrm>
            <a:off x="1928813" y="228600"/>
            <a:ext cx="6907212" cy="914400"/>
          </a:xfrm>
          <a:prstGeom prst="rect">
            <a:avLst/>
          </a:prstGeom>
        </p:spPr>
        <p:txBody>
          <a:bodyPr/>
          <a:lstStyle>
            <a:lvl1pPr>
              <a:defRPr>
                <a:solidFill>
                  <a:schemeClr val="accent3">
                    <a:shade val="75000"/>
                  </a:schemeClr>
                </a:solidFill>
              </a:defRPr>
            </a:lvl1pPr>
          </a:lstStyle>
          <a:p>
            <a:r>
              <a:rPr lang="hr-HR"/>
              <a:t>Kliknite da biste uredili stil naslova matrice</a:t>
            </a:r>
            <a:endParaRPr lang="en-US"/>
          </a:p>
        </p:txBody>
      </p:sp>
      <p:sp>
        <p:nvSpPr>
          <p:cNvPr id="8" name="Content Placeholder 7"/>
          <p:cNvSpPr>
            <a:spLocks noGrp="1"/>
          </p:cNvSpPr>
          <p:nvPr>
            <p:ph sz="quarter" idx="1"/>
          </p:nvPr>
        </p:nvSpPr>
        <p:spPr>
          <a:xfrm>
            <a:off x="301752" y="1714488"/>
            <a:ext cx="8503920" cy="4384560"/>
          </a:xfrm>
          <a:prstGeom prst="rect">
            <a:avLst/>
          </a:prstGeom>
        </p:spPr>
        <p:txBody>
          <a:bodyPr/>
          <a:lstStyle>
            <a:lvl3pPr>
              <a:defRPr sz="1800"/>
            </a:lvl3pPr>
            <a:lvl4pPr>
              <a:defRPr sz="1800"/>
            </a:lvl4pPr>
            <a:lvl5pPr>
              <a:defRPr sz="1400"/>
            </a:lvl5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a:xfrm>
            <a:off x="5791200" y="6405563"/>
            <a:ext cx="3044825" cy="365125"/>
          </a:xfrm>
          <a:prstGeom prst="rect">
            <a:avLst/>
          </a:prstGeom>
        </p:spPr>
        <p:txBody>
          <a:bodyPr/>
          <a:lstStyle>
            <a:lvl1pPr>
              <a:defRPr/>
            </a:lvl1pPr>
          </a:lstStyle>
          <a:p>
            <a:pPr>
              <a:defRPr/>
            </a:pPr>
            <a:fld id="{0AB71591-F246-4030-BFBF-589AEAB82196}" type="datetime1">
              <a:rPr lang="en-US"/>
              <a:pPr>
                <a:defRPr/>
              </a:pPr>
              <a:t>5/26/2025</a:t>
            </a:fld>
            <a:endParaRPr lang="en-US"/>
          </a:p>
        </p:txBody>
      </p:sp>
      <p:sp>
        <p:nvSpPr>
          <p:cNvPr id="5" name="Footer Placeholder 4"/>
          <p:cNvSpPr>
            <a:spLocks noGrp="1"/>
          </p:cNvSpPr>
          <p:nvPr>
            <p:ph type="ftr" sz="quarter" idx="11"/>
          </p:nvPr>
        </p:nvSpPr>
        <p:spPr>
          <a:xfrm>
            <a:off x="304800" y="6410325"/>
            <a:ext cx="4624388" cy="366713"/>
          </a:xfrm>
          <a:prstGeom prst="rect">
            <a:avLst/>
          </a:prstGeom>
        </p:spPr>
        <p:txBody>
          <a:bodyPr/>
          <a:lstStyle>
            <a:lvl1pPr algn="l">
              <a:defRPr sz="1200"/>
            </a:lvl1pPr>
          </a:lstStyle>
          <a:p>
            <a:pPr>
              <a:defRPr/>
            </a:pPr>
            <a:endParaRPr lang="en-US"/>
          </a:p>
        </p:txBody>
      </p:sp>
    </p:spTree>
    <p:extLst>
      <p:ext uri="{BB962C8B-B14F-4D97-AF65-F5344CB8AC3E}">
        <p14:creationId xmlns:p14="http://schemas.microsoft.com/office/powerpoint/2010/main" val="1559935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67200" y="76200"/>
            <a:ext cx="4724400" cy="71596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2741FAB-DDC0-4C8D-A2C0-9BFAD0961D10}" type="datetimeFigureOut">
              <a:rPr lang="en-US" smtClean="0"/>
              <a:pPr/>
              <a:t>5/26/2025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213A299-4B70-44C0-9573-A40A0A56C89D}" type="slidenum">
              <a:rPr lang="en-US" smtClean="0"/>
              <a:pPr/>
              <a:t>‹#›</a:t>
            </a:fld>
            <a:endParaRPr lang="en-US"/>
          </a:p>
        </p:txBody>
      </p:sp>
    </p:spTree>
    <p:extLst>
      <p:ext uri="{BB962C8B-B14F-4D97-AF65-F5344CB8AC3E}">
        <p14:creationId xmlns:p14="http://schemas.microsoft.com/office/powerpoint/2010/main" val="55383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96086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644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232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067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5/26/2025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394691" y="1600200"/>
            <a:ext cx="4371976" cy="5486401"/>
          </a:xfrm>
          <a:prstGeom prst="rect">
            <a:avLst/>
          </a:prstGeom>
        </p:spPr>
      </p:pic>
      <p:sp>
        <p:nvSpPr>
          <p:cNvPr id="2" name="Title 1"/>
          <p:cNvSpPr>
            <a:spLocks noGrp="1"/>
          </p:cNvSpPr>
          <p:nvPr>
            <p:ph type="title"/>
          </p:nvPr>
        </p:nvSpPr>
        <p:spPr>
          <a:xfrm>
            <a:off x="3657601" y="728663"/>
            <a:ext cx="4857749"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66154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5/26/2025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4039" y="3904458"/>
            <a:ext cx="4516636"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3479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026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Slika 3"/>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6238960"/>
            <a:ext cx="8948901" cy="619041"/>
          </a:xfrm>
          <a:prstGeom prst="rect">
            <a:avLst/>
          </a:prstGeom>
        </p:spPr>
      </p:pic>
    </p:spTree>
    <p:extLst>
      <p:ext uri="{BB962C8B-B14F-4D97-AF65-F5344CB8AC3E}">
        <p14:creationId xmlns:p14="http://schemas.microsoft.com/office/powerpoint/2010/main" val="61528158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txStyles>
    <p:titleStyle>
      <a:lvl1pPr algn="l" defTabSz="685800" rtl="0" eaLnBrk="1" latinLnBrk="0" hangingPunct="1">
        <a:lnSpc>
          <a:spcPct val="90000"/>
        </a:lnSpc>
        <a:spcBef>
          <a:spcPct val="0"/>
        </a:spcBef>
        <a:buNone/>
        <a:defRPr sz="3300" b="1" i="0" kern="1200">
          <a:solidFill>
            <a:schemeClr val="tx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292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www.owasp.org/index.php/OWASP_Project_Inventory#Flagship_Projects" TargetMode="External"/><Relationship Id="rId2" Type="http://schemas.openxmlformats.org/officeDocument/2006/relationships/hyperlink" Target="https://www.owasp.org/"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hyperlink" Target="https://www.owasp.org/index.php/OWASP_AppSensor_Project" TargetMode="External"/><Relationship Id="rId3" Type="http://schemas.openxmlformats.org/officeDocument/2006/relationships/hyperlink" Target="https://www.owasp.org/index.php/OWASP_Web_Testing_Environment_Project" TargetMode="External"/><Relationship Id="rId7" Type="http://schemas.openxmlformats.org/officeDocument/2006/relationships/hyperlink" Target="https://www.owasp.org/index.php/Category:OWASP_CSRFGuard_Project" TargetMode="External"/><Relationship Id="rId12" Type="http://schemas.openxmlformats.org/officeDocument/2006/relationships/hyperlink" Target="https://www.owasp.org/index.php/OWASP_Testing_Project" TargetMode="External"/><Relationship Id="rId2" Type="http://schemas.openxmlformats.org/officeDocument/2006/relationships/hyperlink" Target="https://www.owasp.org/index.php/OWASP_Zed_Attack_Proxy_Project" TargetMode="External"/><Relationship Id="rId1" Type="http://schemas.openxmlformats.org/officeDocument/2006/relationships/slideLayout" Target="../slideLayouts/slideLayout18.xml"/><Relationship Id="rId6" Type="http://schemas.openxmlformats.org/officeDocument/2006/relationships/hyperlink" Target="https://www.owasp.org/index.php/Category:OWASP_ModSecurity_Core_Rule_Set_Project" TargetMode="External"/><Relationship Id="rId11" Type="http://schemas.openxmlformats.org/officeDocument/2006/relationships/hyperlink" Target="https://www.owasp.org/index.php/Category:OWASP_Top_Ten_Project" TargetMode="External"/><Relationship Id="rId5" Type="http://schemas.openxmlformats.org/officeDocument/2006/relationships/hyperlink" Target="https://www.owasp.org/index.php/OWASP_Dependency_Check" TargetMode="External"/><Relationship Id="rId10" Type="http://schemas.openxmlformats.org/officeDocument/2006/relationships/hyperlink" Target="https://www.owasp.org/index.php/Category:Software_Assurance_Maturity_Model" TargetMode="External"/><Relationship Id="rId4" Type="http://schemas.openxmlformats.org/officeDocument/2006/relationships/hyperlink" Target="https://www.owasp.org/index.php/OWASP_OWTF" TargetMode="External"/><Relationship Id="rId9" Type="http://schemas.openxmlformats.org/officeDocument/2006/relationships/hyperlink" Target="https://www.owasp.org/index.php/Category:OWASP_Application_Security_Verification_Standard_Projec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s://www.upguard.com/blog/how-did-the-optus-data-breach-happen" TargetMode="External"/><Relationship Id="rId2" Type="http://schemas.openxmlformats.org/officeDocument/2006/relationships/hyperlink" Target="https://nakedsecurity.sophos.com/2022/09/28/optus-breach-aussie-telco-told-it-will-have-to-pay-to-replace-ids/" TargetMode="Externa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hyperlink" Target="https://www.abc.net.au/news/2023-04-21/optus-hack-class-action-customer-privacy-breach-data-leaked/102247638" TargetMode="Externa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8.png"/><Relationship Id="rId1" Type="http://schemas.openxmlformats.org/officeDocument/2006/relationships/slideLayout" Target="../slideLayouts/slideLayout18.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hyperlink" Target="https://www.hackerone.com/blog-How-To-Server-Side-Request-Forgery-SSRF" TargetMode="External"/><Relationship Id="rId2" Type="http://schemas.openxmlformats.org/officeDocument/2006/relationships/hyperlink" Target="https://en.wikipedia.org/wiki/ModSecurity" TargetMode="Externa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hyperlink" Target="https://www.infosecurity-magazine.com/news/clop-could-make-100m-moveit/"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C1F5-046A-B7E3-CD3F-BABA7FC5740D}"/>
              </a:ext>
            </a:extLst>
          </p:cNvPr>
          <p:cNvSpPr txBox="1">
            <a:spLocks/>
          </p:cNvSpPr>
          <p:nvPr/>
        </p:nvSpPr>
        <p:spPr>
          <a:xfrm>
            <a:off x="5109540" y="3026618"/>
            <a:ext cx="3910830" cy="130861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5400" b="1" i="0" kern="1200">
                <a:solidFill>
                  <a:schemeClr val="bg1"/>
                </a:solidFill>
                <a:latin typeface="Arial" charset="0"/>
                <a:ea typeface="Arial" charset="0"/>
                <a:cs typeface="Arial" charset="0"/>
              </a:defRPr>
            </a:lvl1pPr>
          </a:lstStyle>
          <a:p>
            <a:pPr algn="ctr" defTabSz="685800" fontAlgn="auto">
              <a:spcAft>
                <a:spcPts val="0"/>
              </a:spcAft>
              <a:defRPr/>
            </a:pPr>
            <a:r>
              <a:rPr lang="hr-HR" sz="2400" dirty="0"/>
              <a:t>Sigurnost informacijskih sustava</a:t>
            </a:r>
            <a:endParaRPr lang="en-US" sz="1350" b="0" dirty="0">
              <a:solidFill>
                <a:srgbClr val="C30E60"/>
              </a:solidFill>
            </a:endParaRPr>
          </a:p>
        </p:txBody>
      </p:sp>
      <p:sp>
        <p:nvSpPr>
          <p:cNvPr id="3" name="TekstniOkvir 2">
            <a:extLst>
              <a:ext uri="{FF2B5EF4-FFF2-40B4-BE49-F238E27FC236}">
                <a16:creationId xmlns:a16="http://schemas.microsoft.com/office/drawing/2014/main" id="{EE719752-2A6F-EE53-14D3-001B3E974130}"/>
              </a:ext>
            </a:extLst>
          </p:cNvPr>
          <p:cNvSpPr txBox="1"/>
          <p:nvPr/>
        </p:nvSpPr>
        <p:spPr>
          <a:xfrm>
            <a:off x="4934590" y="4615154"/>
            <a:ext cx="4085780" cy="415498"/>
          </a:xfrm>
          <a:prstGeom prst="rect">
            <a:avLst/>
          </a:prstGeom>
          <a:noFill/>
        </p:spPr>
        <p:txBody>
          <a:bodyPr wrap="square" rtlCol="0">
            <a:spAutoFit/>
          </a:bodyPr>
          <a:lstStyle/>
          <a:p>
            <a:pPr algn="ctr"/>
            <a:r>
              <a:rPr lang="hr-HR" sz="2100" dirty="0">
                <a:solidFill>
                  <a:srgbClr val="C30E60"/>
                </a:solidFill>
              </a:rPr>
              <a:t>mr.sc. Dražen Pranić</a:t>
            </a:r>
            <a:endParaRPr lang="hr-HR" sz="2100" dirty="0">
              <a:solidFill>
                <a:srgbClr val="000000"/>
              </a:solidFill>
            </a:endParaRPr>
          </a:p>
        </p:txBody>
      </p:sp>
    </p:spTree>
    <p:extLst>
      <p:ext uri="{BB962C8B-B14F-4D97-AF65-F5344CB8AC3E}">
        <p14:creationId xmlns:p14="http://schemas.microsoft.com/office/powerpoint/2010/main" val="406597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pPr eaLnBrk="1" hangingPunct="1"/>
            <a:r>
              <a:rPr lang="hr-HR" altLang="sr-Latn-RS" dirty="0"/>
              <a:t>Napadi na web aplikacije</a:t>
            </a:r>
          </a:p>
        </p:txBody>
      </p:sp>
      <p:sp>
        <p:nvSpPr>
          <p:cNvPr id="12291" name="Rectangle 3"/>
          <p:cNvSpPr>
            <a:spLocks noGrp="1"/>
          </p:cNvSpPr>
          <p:nvPr>
            <p:ph idx="1"/>
          </p:nvPr>
        </p:nvSpPr>
        <p:spPr>
          <a:prstGeom prst="rect">
            <a:avLst/>
          </a:prstGeom>
        </p:spPr>
        <p:txBody>
          <a:bodyPr/>
          <a:lstStyle/>
          <a:p>
            <a:pPr eaLnBrk="1" hangingPunct="1"/>
            <a:r>
              <a:rPr lang="hr-HR" altLang="sr-Latn-RS" dirty="0"/>
              <a:t>Web aplikacije predstavljaju osnovu elektroničkog poslovanja</a:t>
            </a:r>
          </a:p>
          <a:p>
            <a:pPr lvl="1" eaLnBrk="1" hangingPunct="1"/>
            <a:r>
              <a:rPr lang="hr-HR" altLang="sr-Latn-RS" dirty="0"/>
              <a:t>Jednostavno dostupne velikom broju korisnika</a:t>
            </a:r>
          </a:p>
          <a:p>
            <a:r>
              <a:rPr lang="hr-HR" altLang="sr-Latn-RS" dirty="0"/>
              <a:t>Web aplikacije – pogled iz perspektive sigurnosti</a:t>
            </a:r>
          </a:p>
          <a:p>
            <a:pPr lvl="1"/>
            <a:r>
              <a:rPr lang="hr-HR" altLang="sr-Latn-RS" dirty="0"/>
              <a:t>Najizloženiji dio informacijskog sustava</a:t>
            </a:r>
          </a:p>
          <a:p>
            <a:pPr lvl="1"/>
            <a:r>
              <a:rPr lang="hr-HR" altLang="sr-Latn-RS" dirty="0"/>
              <a:t>Vrlo zahtjevne za monitoring</a:t>
            </a:r>
          </a:p>
          <a:p>
            <a:r>
              <a:rPr lang="hr-HR" altLang="sr-Latn-RS" dirty="0"/>
              <a:t>Rezultat</a:t>
            </a:r>
          </a:p>
          <a:p>
            <a:pPr lvl="1"/>
            <a:r>
              <a:rPr lang="hr-HR" altLang="sr-Latn-RS" dirty="0"/>
              <a:t>Iznimno velik broj napada</a:t>
            </a:r>
          </a:p>
          <a:p>
            <a:pPr marL="0" indent="0">
              <a:buNone/>
            </a:pPr>
            <a:endParaRPr lang="hr-HR" altLang="sr-Latn-RS" dirty="0"/>
          </a:p>
        </p:txBody>
      </p:sp>
    </p:spTree>
    <p:extLst>
      <p:ext uri="{BB962C8B-B14F-4D97-AF65-F5344CB8AC3E}">
        <p14:creationId xmlns:p14="http://schemas.microsoft.com/office/powerpoint/2010/main" val="1759143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pPr eaLnBrk="1" hangingPunct="1"/>
            <a:r>
              <a:rPr lang="hr-HR" altLang="sr-Latn-RS" sz="3400" dirty="0"/>
              <a:t>Tehničke i logičke ranjivosti</a:t>
            </a:r>
          </a:p>
        </p:txBody>
      </p:sp>
      <p:sp>
        <p:nvSpPr>
          <p:cNvPr id="16387" name="Rectangle 3"/>
          <p:cNvSpPr>
            <a:spLocks noGrp="1"/>
          </p:cNvSpPr>
          <p:nvPr>
            <p:ph idx="1"/>
          </p:nvPr>
        </p:nvSpPr>
        <p:spPr>
          <a:prstGeom prst="rect">
            <a:avLst/>
          </a:prstGeom>
        </p:spPr>
        <p:txBody>
          <a:bodyPr/>
          <a:lstStyle/>
          <a:p>
            <a:pPr eaLnBrk="1" hangingPunct="1"/>
            <a:r>
              <a:rPr lang="hr-HR" altLang="sr-Latn-RS" dirty="0"/>
              <a:t>Tehničke ranjivosti</a:t>
            </a:r>
          </a:p>
          <a:p>
            <a:pPr lvl="1" eaLnBrk="1" hangingPunct="1"/>
            <a:r>
              <a:rPr lang="hr-HR" altLang="sr-Latn-RS" sz="2100" dirty="0"/>
              <a:t>Relativno jednostavno ih je moguće otkriti automatiziranim alatima za provjeru ranjivosti</a:t>
            </a:r>
          </a:p>
          <a:p>
            <a:pPr lvl="1" eaLnBrk="1" hangingPunct="1"/>
            <a:r>
              <a:rPr lang="hr-HR" altLang="sr-Latn-RS" sz="2100" dirty="0"/>
              <a:t>Problemi u konfiguraciji, loše filtriranje korisničkog unosa i prikaza itd.</a:t>
            </a:r>
          </a:p>
          <a:p>
            <a:pPr eaLnBrk="1" hangingPunct="1"/>
            <a:r>
              <a:rPr lang="hr-HR" altLang="sr-Latn-RS" dirty="0"/>
              <a:t>Logičke ranjivosti</a:t>
            </a:r>
          </a:p>
          <a:p>
            <a:pPr lvl="1" eaLnBrk="1" hangingPunct="1"/>
            <a:r>
              <a:rPr lang="hr-HR" altLang="sr-Latn-RS" sz="2100" dirty="0"/>
              <a:t>Ranjivosti u logici poslovne aplikacije</a:t>
            </a:r>
          </a:p>
          <a:p>
            <a:pPr lvl="1" eaLnBrk="1" hangingPunct="1"/>
            <a:r>
              <a:rPr lang="hr-HR" altLang="sr-Latn-RS" sz="2100" dirty="0"/>
              <a:t>Praktički nemoguće otkriti automatiziranim alatima</a:t>
            </a:r>
          </a:p>
        </p:txBody>
      </p:sp>
      <p:pic>
        <p:nvPicPr>
          <p:cNvPr id="16388" name="Picture 4" descr="whitehat_vulnerability_cover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6324" y="5000282"/>
            <a:ext cx="4572000"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672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OWASP </a:t>
            </a:r>
            <a:r>
              <a:rPr lang="hr-HR" dirty="0" err="1"/>
              <a:t>project</a:t>
            </a:r>
            <a:endParaRPr lang="en-US" dirty="0"/>
          </a:p>
        </p:txBody>
      </p:sp>
      <p:sp>
        <p:nvSpPr>
          <p:cNvPr id="3" name="Content Placeholder 2"/>
          <p:cNvSpPr>
            <a:spLocks noGrp="1"/>
          </p:cNvSpPr>
          <p:nvPr>
            <p:ph idx="1"/>
          </p:nvPr>
        </p:nvSpPr>
        <p:spPr/>
        <p:txBody>
          <a:bodyPr/>
          <a:lstStyle/>
          <a:p>
            <a:r>
              <a:rPr lang="hr-HR" dirty="0"/>
              <a:t>OWASP </a:t>
            </a:r>
            <a:r>
              <a:rPr lang="hr-HR" dirty="0" err="1"/>
              <a:t>project</a:t>
            </a:r>
            <a:r>
              <a:rPr lang="hr-HR" dirty="0"/>
              <a:t> = O</a:t>
            </a:r>
            <a:r>
              <a:rPr lang="en-GB" dirty="0"/>
              <a:t>pen Web Application Security Project</a:t>
            </a:r>
            <a:r>
              <a:rPr lang="hr-HR" dirty="0"/>
              <a:t> </a:t>
            </a:r>
            <a:r>
              <a:rPr lang="hr-HR" dirty="0">
                <a:hlinkClick r:id="rId2"/>
              </a:rPr>
              <a:t>https://www.owasp.org/</a:t>
            </a:r>
            <a:endParaRPr lang="hr-HR" dirty="0"/>
          </a:p>
          <a:p>
            <a:r>
              <a:rPr lang="hr-HR" dirty="0">
                <a:hlinkClick r:id="rId3"/>
              </a:rPr>
              <a:t>https://www.owasp.org/index.php/OWASP_Project_Inventory#Flagship_Projects</a:t>
            </a:r>
            <a:endParaRPr lang="hr-HR" dirty="0"/>
          </a:p>
          <a:p>
            <a:r>
              <a:rPr lang="hr-HR" dirty="0"/>
              <a:t>Projekti </a:t>
            </a:r>
            <a:r>
              <a:rPr lang="hr-HR" dirty="0">
                <a:sym typeface="Wingdings" panose="05000000000000000000" pitchFamily="2" charset="2"/>
              </a:rPr>
              <a:t></a:t>
            </a:r>
            <a:r>
              <a:rPr lang="hr-HR" dirty="0"/>
              <a:t> skup dokumenta i alata koji imaju za cilj:</a:t>
            </a:r>
          </a:p>
          <a:p>
            <a:pPr lvl="1"/>
            <a:r>
              <a:rPr lang="hr-HR" dirty="0"/>
              <a:t>Spriječiti propuste</a:t>
            </a:r>
          </a:p>
          <a:p>
            <a:pPr lvl="1"/>
            <a:r>
              <a:rPr lang="hr-HR" dirty="0"/>
              <a:t>Detektirati propuste</a:t>
            </a:r>
          </a:p>
          <a:p>
            <a:pPr lvl="1"/>
            <a:r>
              <a:rPr lang="hr-HR" dirty="0"/>
              <a:t>Integrirati sigurnost u SDLC</a:t>
            </a:r>
            <a:endParaRPr lang="en-US" dirty="0"/>
          </a:p>
        </p:txBody>
      </p:sp>
    </p:spTree>
    <p:extLst>
      <p:ext uri="{BB962C8B-B14F-4D97-AF65-F5344CB8AC3E}">
        <p14:creationId xmlns:p14="http://schemas.microsoft.com/office/powerpoint/2010/main" val="161479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sz="3200" dirty="0"/>
              <a:t>Najpoznatiji projekti</a:t>
            </a:r>
          </a:p>
        </p:txBody>
      </p:sp>
      <p:sp>
        <p:nvSpPr>
          <p:cNvPr id="2" name="Content Placeholder 1"/>
          <p:cNvSpPr>
            <a:spLocks noGrp="1"/>
          </p:cNvSpPr>
          <p:nvPr>
            <p:ph idx="1"/>
          </p:nvPr>
        </p:nvSpPr>
        <p:spPr/>
        <p:txBody>
          <a:bodyPr>
            <a:normAutofit fontScale="92500" lnSpcReduction="20000"/>
          </a:bodyPr>
          <a:lstStyle/>
          <a:p>
            <a:r>
              <a:rPr lang="hr-HR" sz="2400" b="1" dirty="0" err="1"/>
              <a:t>Tools</a:t>
            </a:r>
            <a:endParaRPr lang="hr-HR" sz="2400" b="1" dirty="0"/>
          </a:p>
          <a:p>
            <a:pPr lvl="1"/>
            <a:r>
              <a:rPr lang="hr-HR" sz="2100" dirty="0">
                <a:hlinkClick r:id="rId2" tooltip="OWASP Zed Attack Proxy Project"/>
              </a:rPr>
              <a:t>OWASP </a:t>
            </a:r>
            <a:r>
              <a:rPr lang="hr-HR" sz="2100" dirty="0" err="1">
                <a:hlinkClick r:id="rId2" tooltip="OWASP Zed Attack Proxy Project"/>
              </a:rPr>
              <a:t>Zed</a:t>
            </a:r>
            <a:r>
              <a:rPr lang="hr-HR" sz="2100" dirty="0">
                <a:hlinkClick r:id="rId2" tooltip="OWASP Zed Attack Proxy Project"/>
              </a:rPr>
              <a:t> </a:t>
            </a:r>
            <a:r>
              <a:rPr lang="hr-HR" sz="2100" dirty="0" err="1">
                <a:hlinkClick r:id="rId2" tooltip="OWASP Zed Attack Proxy Project"/>
              </a:rPr>
              <a:t>Attack</a:t>
            </a:r>
            <a:r>
              <a:rPr lang="hr-HR" sz="2100" dirty="0">
                <a:hlinkClick r:id="rId2" tooltip="OWASP Zed Attack Proxy Project"/>
              </a:rPr>
              <a:t> Proxy</a:t>
            </a:r>
            <a:endParaRPr lang="hr-HR" sz="2100" dirty="0"/>
          </a:p>
          <a:p>
            <a:pPr lvl="1"/>
            <a:r>
              <a:rPr lang="hr-HR" sz="2100" u="sng" dirty="0">
                <a:hlinkClick r:id="rId3" tooltip="OWASP Web Testing Environment Project"/>
              </a:rPr>
              <a:t>OWASP Web </a:t>
            </a:r>
            <a:r>
              <a:rPr lang="hr-HR" sz="2100" u="sng" dirty="0" err="1">
                <a:hlinkClick r:id="rId3" tooltip="OWASP Web Testing Environment Project"/>
              </a:rPr>
              <a:t>Testing</a:t>
            </a:r>
            <a:r>
              <a:rPr lang="hr-HR" sz="2100" u="sng" dirty="0">
                <a:hlinkClick r:id="rId3" tooltip="OWASP Web Testing Environment Project"/>
              </a:rPr>
              <a:t> </a:t>
            </a:r>
            <a:r>
              <a:rPr lang="hr-HR" sz="2100" u="sng" dirty="0" err="1">
                <a:hlinkClick r:id="rId3" tooltip="OWASP Web Testing Environment Project"/>
              </a:rPr>
              <a:t>Environment</a:t>
            </a:r>
            <a:r>
              <a:rPr lang="hr-HR" sz="2100" u="sng" dirty="0">
                <a:hlinkClick r:id="rId3" tooltip="OWASP Web Testing Environment Project"/>
              </a:rPr>
              <a:t> Project</a:t>
            </a:r>
            <a:endParaRPr lang="hr-HR" sz="2100" dirty="0"/>
          </a:p>
          <a:p>
            <a:pPr lvl="1"/>
            <a:r>
              <a:rPr lang="hr-HR" sz="2100" dirty="0">
                <a:hlinkClick r:id="rId4" tooltip="OWASP OWTF"/>
              </a:rPr>
              <a:t>OWASP OWTF</a:t>
            </a:r>
            <a:endParaRPr lang="hr-HR" sz="2100" dirty="0"/>
          </a:p>
          <a:p>
            <a:pPr lvl="1"/>
            <a:r>
              <a:rPr lang="hr-HR" sz="2100" dirty="0">
                <a:hlinkClick r:id="rId5" tooltip="OWASP Dependency Check"/>
              </a:rPr>
              <a:t>OWASP </a:t>
            </a:r>
            <a:r>
              <a:rPr lang="hr-HR" sz="2100" dirty="0" err="1">
                <a:hlinkClick r:id="rId5" tooltip="OWASP Dependency Check"/>
              </a:rPr>
              <a:t>Dependency</a:t>
            </a:r>
            <a:r>
              <a:rPr lang="hr-HR" sz="2100" dirty="0">
                <a:hlinkClick r:id="rId5" tooltip="OWASP Dependency Check"/>
              </a:rPr>
              <a:t> </a:t>
            </a:r>
            <a:r>
              <a:rPr lang="hr-HR" sz="2100" dirty="0" err="1">
                <a:hlinkClick r:id="rId5" tooltip="OWASP Dependency Check"/>
              </a:rPr>
              <a:t>Check</a:t>
            </a:r>
            <a:endParaRPr lang="hr-HR" sz="2100" dirty="0"/>
          </a:p>
          <a:p>
            <a:r>
              <a:rPr lang="hr-HR" sz="2400" b="1" dirty="0" err="1"/>
              <a:t>Code</a:t>
            </a:r>
            <a:r>
              <a:rPr lang="hr-HR" sz="2400" b="1" dirty="0"/>
              <a:t> </a:t>
            </a:r>
          </a:p>
          <a:p>
            <a:pPr lvl="1"/>
            <a:r>
              <a:rPr lang="hr-HR" sz="2100" dirty="0">
                <a:hlinkClick r:id="rId6" tooltip="Category:OWASP ModSecurity Core Rule Set Project"/>
              </a:rPr>
              <a:t>OWASP </a:t>
            </a:r>
            <a:r>
              <a:rPr lang="hr-HR" sz="2100" dirty="0" err="1">
                <a:hlinkClick r:id="rId6" tooltip="Category:OWASP ModSecurity Core Rule Set Project"/>
              </a:rPr>
              <a:t>ModSecurity</a:t>
            </a:r>
            <a:r>
              <a:rPr lang="hr-HR" sz="2100" dirty="0">
                <a:hlinkClick r:id="rId6" tooltip="Category:OWASP ModSecurity Core Rule Set Project"/>
              </a:rPr>
              <a:t> Core </a:t>
            </a:r>
            <a:r>
              <a:rPr lang="hr-HR" sz="2100" dirty="0" err="1">
                <a:hlinkClick r:id="rId6" tooltip="Category:OWASP ModSecurity Core Rule Set Project"/>
              </a:rPr>
              <a:t>Rule</a:t>
            </a:r>
            <a:r>
              <a:rPr lang="hr-HR" sz="2100" dirty="0">
                <a:hlinkClick r:id="rId6" tooltip="Category:OWASP ModSecurity Core Rule Set Project"/>
              </a:rPr>
              <a:t> Set Project</a:t>
            </a:r>
            <a:endParaRPr lang="hr-HR" sz="2100" dirty="0"/>
          </a:p>
          <a:p>
            <a:pPr lvl="1"/>
            <a:r>
              <a:rPr lang="hr-HR" sz="2100" dirty="0">
                <a:hlinkClick r:id="rId7" tooltip="Category:OWASP CSRFGuard Project"/>
              </a:rPr>
              <a:t>OWASP </a:t>
            </a:r>
            <a:r>
              <a:rPr lang="hr-HR" sz="2100" dirty="0" err="1">
                <a:hlinkClick r:id="rId7" tooltip="Category:OWASP CSRFGuard Project"/>
              </a:rPr>
              <a:t>CSRFGuard</a:t>
            </a:r>
            <a:r>
              <a:rPr lang="hr-HR" sz="2100" dirty="0">
                <a:hlinkClick r:id="rId7" tooltip="Category:OWASP CSRFGuard Project"/>
              </a:rPr>
              <a:t> Project</a:t>
            </a:r>
            <a:endParaRPr lang="hr-HR" sz="2100" dirty="0"/>
          </a:p>
          <a:p>
            <a:pPr lvl="1"/>
            <a:r>
              <a:rPr lang="hr-HR" sz="2100" dirty="0">
                <a:hlinkClick r:id="rId8" tooltip="OWASP AppSensor Project"/>
              </a:rPr>
              <a:t>OWASP </a:t>
            </a:r>
            <a:r>
              <a:rPr lang="hr-HR" sz="2100" dirty="0" err="1">
                <a:hlinkClick r:id="rId8" tooltip="OWASP AppSensor Project"/>
              </a:rPr>
              <a:t>AppSensor</a:t>
            </a:r>
            <a:r>
              <a:rPr lang="hr-HR" sz="2100" dirty="0">
                <a:hlinkClick r:id="rId8" tooltip="OWASP AppSensor Project"/>
              </a:rPr>
              <a:t> Project</a:t>
            </a:r>
            <a:endParaRPr lang="hr-HR" sz="2100" dirty="0"/>
          </a:p>
          <a:p>
            <a:r>
              <a:rPr lang="hr-HR" sz="2400" b="1" dirty="0" err="1"/>
              <a:t>Documentation</a:t>
            </a:r>
            <a:endParaRPr lang="hr-HR" sz="2400" b="1" dirty="0"/>
          </a:p>
          <a:p>
            <a:pPr lvl="1"/>
            <a:r>
              <a:rPr lang="hr-HR" sz="2100" dirty="0">
                <a:hlinkClick r:id="rId9" tooltip="Category:OWASP Application Security Verification Standard Project"/>
              </a:rPr>
              <a:t>OWASP </a:t>
            </a:r>
            <a:r>
              <a:rPr lang="hr-HR" sz="2100" dirty="0" err="1">
                <a:hlinkClick r:id="rId9" tooltip="Category:OWASP Application Security Verification Standard Project"/>
              </a:rPr>
              <a:t>Application</a:t>
            </a:r>
            <a:r>
              <a:rPr lang="hr-HR" sz="2100" dirty="0">
                <a:hlinkClick r:id="rId9" tooltip="Category:OWASP Application Security Verification Standard Project"/>
              </a:rPr>
              <a:t> </a:t>
            </a:r>
            <a:r>
              <a:rPr lang="hr-HR" sz="2100" dirty="0" err="1">
                <a:hlinkClick r:id="rId9" tooltip="Category:OWASP Application Security Verification Standard Project"/>
              </a:rPr>
              <a:t>Security</a:t>
            </a:r>
            <a:r>
              <a:rPr lang="hr-HR" sz="2100" dirty="0">
                <a:hlinkClick r:id="rId9" tooltip="Category:OWASP Application Security Verification Standard Project"/>
              </a:rPr>
              <a:t> </a:t>
            </a:r>
            <a:r>
              <a:rPr lang="hr-HR" sz="2100" dirty="0" err="1">
                <a:hlinkClick r:id="rId9" tooltip="Category:OWASP Application Security Verification Standard Project"/>
              </a:rPr>
              <a:t>Verification</a:t>
            </a:r>
            <a:r>
              <a:rPr lang="hr-HR" sz="2100" dirty="0">
                <a:hlinkClick r:id="rId9" tooltip="Category:OWASP Application Security Verification Standard Project"/>
              </a:rPr>
              <a:t> Standard Project</a:t>
            </a:r>
            <a:endParaRPr lang="hr-HR" sz="2100" dirty="0"/>
          </a:p>
          <a:p>
            <a:pPr lvl="1"/>
            <a:r>
              <a:rPr lang="hr-HR" sz="2100" dirty="0">
                <a:hlinkClick r:id="rId10" tooltip="Category:Software Assurance Maturity Model"/>
              </a:rPr>
              <a:t>OWASP Software </a:t>
            </a:r>
            <a:r>
              <a:rPr lang="hr-HR" sz="2100" dirty="0" err="1">
                <a:hlinkClick r:id="rId10" tooltip="Category:Software Assurance Maturity Model"/>
              </a:rPr>
              <a:t>Assurance</a:t>
            </a:r>
            <a:r>
              <a:rPr lang="hr-HR" sz="2100" dirty="0">
                <a:hlinkClick r:id="rId10" tooltip="Category:Software Assurance Maturity Model"/>
              </a:rPr>
              <a:t> </a:t>
            </a:r>
            <a:r>
              <a:rPr lang="hr-HR" sz="2100" dirty="0" err="1">
                <a:hlinkClick r:id="rId10" tooltip="Category:Software Assurance Maturity Model"/>
              </a:rPr>
              <a:t>Maturity</a:t>
            </a:r>
            <a:r>
              <a:rPr lang="hr-HR" sz="2100" dirty="0">
                <a:hlinkClick r:id="rId10" tooltip="Category:Software Assurance Maturity Model"/>
              </a:rPr>
              <a:t> Model </a:t>
            </a:r>
            <a:endParaRPr lang="hr-HR" sz="2100" dirty="0"/>
          </a:p>
          <a:p>
            <a:pPr lvl="1"/>
            <a:r>
              <a:rPr lang="hr-HR" sz="2100" dirty="0">
                <a:hlinkClick r:id="rId8" tooltip="OWASP AppSensor Project"/>
              </a:rPr>
              <a:t>OWASP </a:t>
            </a:r>
            <a:r>
              <a:rPr lang="hr-HR" sz="2100" dirty="0" err="1">
                <a:hlinkClick r:id="rId8" tooltip="OWASP AppSensor Project"/>
              </a:rPr>
              <a:t>AppSensor</a:t>
            </a:r>
            <a:r>
              <a:rPr lang="hr-HR" sz="2100" dirty="0">
                <a:hlinkClick r:id="rId8" tooltip="OWASP AppSensor Project"/>
              </a:rPr>
              <a:t> Project</a:t>
            </a:r>
            <a:endParaRPr lang="hr-HR" sz="2100" dirty="0"/>
          </a:p>
          <a:p>
            <a:pPr lvl="1"/>
            <a:r>
              <a:rPr lang="hr-HR" sz="2100" dirty="0">
                <a:hlinkClick r:id="rId11" tooltip="Category:OWASP Top Ten Project"/>
              </a:rPr>
              <a:t>OWASP Top Ten Project</a:t>
            </a:r>
            <a:endParaRPr lang="hr-HR" sz="2100" dirty="0"/>
          </a:p>
          <a:p>
            <a:pPr lvl="1"/>
            <a:r>
              <a:rPr lang="hr-HR" sz="2100" dirty="0">
                <a:hlinkClick r:id="rId12" tooltip="OWASP Testing Project"/>
              </a:rPr>
              <a:t>OWASP </a:t>
            </a:r>
            <a:r>
              <a:rPr lang="hr-HR" sz="2100" dirty="0" err="1">
                <a:hlinkClick r:id="rId12" tooltip="OWASP Testing Project"/>
              </a:rPr>
              <a:t>Testing</a:t>
            </a:r>
            <a:r>
              <a:rPr lang="hr-HR" sz="2100" dirty="0">
                <a:hlinkClick r:id="rId12" tooltip="OWASP Testing Project"/>
              </a:rPr>
              <a:t> </a:t>
            </a:r>
            <a:r>
              <a:rPr lang="hr-HR" sz="2100" dirty="0" err="1">
                <a:hlinkClick r:id="rId12" tooltip="OWASP Testing Project"/>
              </a:rPr>
              <a:t>Guide</a:t>
            </a:r>
            <a:r>
              <a:rPr lang="hr-HR" sz="2100" dirty="0">
                <a:hlinkClick r:id="rId12" tooltip="OWASP Testing Project"/>
              </a:rPr>
              <a:t> Project</a:t>
            </a:r>
            <a:endParaRPr lang="hr-HR" sz="2100" dirty="0"/>
          </a:p>
          <a:p>
            <a:endParaRPr lang="hr-HR" dirty="0"/>
          </a:p>
        </p:txBody>
      </p:sp>
    </p:spTree>
    <p:extLst>
      <p:ext uri="{BB962C8B-B14F-4D97-AF65-F5344CB8AC3E}">
        <p14:creationId xmlns:p14="http://schemas.microsoft.com/office/powerpoint/2010/main" val="73005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OWASP top 10 web aplikacijskih rizika</a:t>
            </a:r>
            <a:endParaRPr lang="en-US" dirty="0"/>
          </a:p>
        </p:txBody>
      </p:sp>
      <p:sp>
        <p:nvSpPr>
          <p:cNvPr id="3" name="Content Placeholder 2">
            <a:extLst>
              <a:ext uri="{FF2B5EF4-FFF2-40B4-BE49-F238E27FC236}">
                <a16:creationId xmlns:a16="http://schemas.microsoft.com/office/drawing/2014/main" id="{456A880B-3B78-F1B1-1815-EB1507A296FE}"/>
              </a:ext>
            </a:extLst>
          </p:cNvPr>
          <p:cNvSpPr>
            <a:spLocks noGrp="1"/>
          </p:cNvSpPr>
          <p:nvPr>
            <p:ph idx="1"/>
          </p:nvPr>
        </p:nvSpPr>
        <p:spPr/>
        <p:txBody>
          <a:bodyPr/>
          <a:lstStyle/>
          <a:p>
            <a:endParaRPr lang="hr-HR"/>
          </a:p>
        </p:txBody>
      </p:sp>
      <p:pic>
        <p:nvPicPr>
          <p:cNvPr id="4" name="Picture 3"/>
          <p:cNvPicPr>
            <a:picLocks noChangeAspect="1"/>
          </p:cNvPicPr>
          <p:nvPr/>
        </p:nvPicPr>
        <p:blipFill>
          <a:blip r:embed="rId2"/>
          <a:stretch>
            <a:fillRect/>
          </a:stretch>
        </p:blipFill>
        <p:spPr>
          <a:xfrm>
            <a:off x="2004159" y="2953544"/>
            <a:ext cx="4229100" cy="1047750"/>
          </a:xfrm>
          <a:prstGeom prst="rect">
            <a:avLst/>
          </a:prstGeom>
        </p:spPr>
      </p:pic>
      <p:sp>
        <p:nvSpPr>
          <p:cNvPr id="9" name="Content Placeholder 2">
            <a:extLst>
              <a:ext uri="{FF2B5EF4-FFF2-40B4-BE49-F238E27FC236}">
                <a16:creationId xmlns:a16="http://schemas.microsoft.com/office/drawing/2014/main" id="{38354959-F231-0BBD-87E4-F4C8A06F9E93}"/>
              </a:ext>
            </a:extLst>
          </p:cNvPr>
          <p:cNvSpPr txBox="1">
            <a:spLocks/>
          </p:cNvSpPr>
          <p:nvPr/>
        </p:nvSpPr>
        <p:spPr>
          <a:xfrm>
            <a:off x="781050" y="2086897"/>
            <a:ext cx="7886700" cy="4242466"/>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nSpc>
                <a:spcPct val="100000"/>
              </a:lnSpc>
            </a:pPr>
            <a:r>
              <a:rPr lang="hr-HR" dirty="0"/>
              <a:t>Najvažniji projekt vezano za sigurnost Web aplikacija</a:t>
            </a:r>
          </a:p>
          <a:p>
            <a:pPr>
              <a:lnSpc>
                <a:spcPct val="100000"/>
              </a:lnSpc>
            </a:pPr>
            <a:r>
              <a:rPr lang="hr-HR" dirty="0"/>
              <a:t>Rizici su određeni prema njihovoj metodologiji</a:t>
            </a:r>
          </a:p>
          <a:p>
            <a:pPr>
              <a:lnSpc>
                <a:spcPct val="100000"/>
              </a:lnSpc>
            </a:pPr>
            <a:endParaRPr lang="hr-HR" dirty="0"/>
          </a:p>
          <a:p>
            <a:pPr marL="0" indent="0">
              <a:lnSpc>
                <a:spcPct val="100000"/>
              </a:lnSpc>
              <a:buNone/>
            </a:pPr>
            <a:endParaRPr lang="hr-HR" dirty="0"/>
          </a:p>
          <a:p>
            <a:pPr>
              <a:lnSpc>
                <a:spcPct val="100000"/>
              </a:lnSpc>
            </a:pPr>
            <a:endParaRPr lang="hr-HR" dirty="0"/>
          </a:p>
          <a:p>
            <a:pPr>
              <a:lnSpc>
                <a:spcPct val="100000"/>
              </a:lnSpc>
            </a:pPr>
            <a:r>
              <a:rPr lang="hr-HR" dirty="0"/>
              <a:t>Rizik = Vjerojatnost * Utjecaj</a:t>
            </a:r>
          </a:p>
          <a:p>
            <a:pPr lvl="1">
              <a:lnSpc>
                <a:spcPct val="100000"/>
              </a:lnSpc>
            </a:pPr>
            <a:r>
              <a:rPr lang="hr-HR" dirty="0"/>
              <a:t>Vjerojatnost</a:t>
            </a:r>
          </a:p>
          <a:p>
            <a:pPr marL="514350" lvl="2">
              <a:lnSpc>
                <a:spcPct val="100000"/>
              </a:lnSpc>
              <a:spcBef>
                <a:spcPts val="750"/>
              </a:spcBef>
            </a:pPr>
            <a:r>
              <a:rPr lang="hr-HR" sz="1800" dirty="0"/>
              <a:t>Znanje potrebno za iskorištavanje</a:t>
            </a:r>
          </a:p>
          <a:p>
            <a:pPr marL="514350" lvl="2">
              <a:lnSpc>
                <a:spcPct val="100000"/>
              </a:lnSpc>
              <a:spcBef>
                <a:spcPts val="750"/>
              </a:spcBef>
            </a:pPr>
            <a:r>
              <a:rPr lang="hr-HR" sz="1800" dirty="0"/>
              <a:t>Motivacija</a:t>
            </a:r>
          </a:p>
          <a:p>
            <a:pPr marL="171450" lvl="1">
              <a:lnSpc>
                <a:spcPct val="100000"/>
              </a:lnSpc>
              <a:spcBef>
                <a:spcPts val="750"/>
              </a:spcBef>
            </a:pPr>
            <a:r>
              <a:rPr lang="hr-HR" sz="2100" dirty="0"/>
              <a:t>Lakoća otkrivanja i iskorištavanja propusta</a:t>
            </a:r>
          </a:p>
          <a:p>
            <a:pPr>
              <a:lnSpc>
                <a:spcPct val="100000"/>
              </a:lnSpc>
            </a:pPr>
            <a:r>
              <a:rPr lang="hr-HR" dirty="0"/>
              <a:t>Tehnički i poslovni utjecaj</a:t>
            </a:r>
          </a:p>
          <a:p>
            <a:pPr lvl="1"/>
            <a:endParaRPr lang="hr-HR" dirty="0"/>
          </a:p>
          <a:p>
            <a:pPr lvl="1"/>
            <a:endParaRPr lang="en-US" dirty="0"/>
          </a:p>
        </p:txBody>
      </p:sp>
    </p:spTree>
    <p:extLst>
      <p:ext uri="{BB962C8B-B14F-4D97-AF65-F5344CB8AC3E}">
        <p14:creationId xmlns:p14="http://schemas.microsoft.com/office/powerpoint/2010/main" val="1813618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387CC71-F99C-4B21-A193-EB49D5D0AC49}"/>
              </a:ext>
            </a:extLst>
          </p:cNvPr>
          <p:cNvSpPr>
            <a:spLocks noGrp="1"/>
          </p:cNvSpPr>
          <p:nvPr>
            <p:ph type="title"/>
          </p:nvPr>
        </p:nvSpPr>
        <p:spPr/>
        <p:txBody>
          <a:bodyPr/>
          <a:lstStyle/>
          <a:p>
            <a:r>
              <a:rPr lang="hr-HR" dirty="0"/>
              <a:t>OWASP Top 10 2017 </a:t>
            </a:r>
            <a:r>
              <a:rPr lang="hr-HR" dirty="0">
                <a:sym typeface="Wingdings" panose="05000000000000000000" pitchFamily="2" charset="2"/>
              </a:rPr>
              <a:t></a:t>
            </a:r>
            <a:r>
              <a:rPr lang="hr-HR" dirty="0"/>
              <a:t> 2021 </a:t>
            </a:r>
          </a:p>
        </p:txBody>
      </p:sp>
      <p:sp>
        <p:nvSpPr>
          <p:cNvPr id="4" name="Content Placeholder 3">
            <a:extLst>
              <a:ext uri="{FF2B5EF4-FFF2-40B4-BE49-F238E27FC236}">
                <a16:creationId xmlns:a16="http://schemas.microsoft.com/office/drawing/2014/main" id="{ACD3C5B7-BD60-7C2D-52B7-1DFCC4E42233}"/>
              </a:ext>
            </a:extLst>
          </p:cNvPr>
          <p:cNvSpPr>
            <a:spLocks noGrp="1"/>
          </p:cNvSpPr>
          <p:nvPr>
            <p:ph idx="1"/>
          </p:nvPr>
        </p:nvSpPr>
        <p:spPr/>
        <p:txBody>
          <a:bodyPr/>
          <a:lstStyle/>
          <a:p>
            <a:endParaRPr lang="hr-HR"/>
          </a:p>
        </p:txBody>
      </p:sp>
      <p:pic>
        <p:nvPicPr>
          <p:cNvPr id="1026" name="Picture 2" descr="Mapping">
            <a:extLst>
              <a:ext uri="{FF2B5EF4-FFF2-40B4-BE49-F238E27FC236}">
                <a16:creationId xmlns:a16="http://schemas.microsoft.com/office/drawing/2014/main" id="{9D2866FD-E6DD-4C73-BADB-E05C73FB5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47" y="2200275"/>
            <a:ext cx="891540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279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8FD862B-1AB1-403C-BE5F-27756972875F}"/>
              </a:ext>
            </a:extLst>
          </p:cNvPr>
          <p:cNvSpPr>
            <a:spLocks noGrp="1"/>
          </p:cNvSpPr>
          <p:nvPr>
            <p:ph type="title"/>
          </p:nvPr>
        </p:nvSpPr>
        <p:spPr/>
        <p:txBody>
          <a:bodyPr/>
          <a:lstStyle/>
          <a:p>
            <a:r>
              <a:rPr lang="hr-HR" dirty="0"/>
              <a:t>OWASP Top 10 - 2021</a:t>
            </a:r>
          </a:p>
        </p:txBody>
      </p:sp>
      <p:sp>
        <p:nvSpPr>
          <p:cNvPr id="4" name="Content Placeholder 3">
            <a:extLst>
              <a:ext uri="{FF2B5EF4-FFF2-40B4-BE49-F238E27FC236}">
                <a16:creationId xmlns:a16="http://schemas.microsoft.com/office/drawing/2014/main" id="{7BE70F81-1E87-E9C0-F151-504EEE812790}"/>
              </a:ext>
            </a:extLst>
          </p:cNvPr>
          <p:cNvSpPr>
            <a:spLocks noGrp="1"/>
          </p:cNvSpPr>
          <p:nvPr>
            <p:ph idx="1"/>
          </p:nvPr>
        </p:nvSpPr>
        <p:spPr/>
        <p:txBody>
          <a:bodyPr/>
          <a:lstStyle/>
          <a:p>
            <a:endParaRPr lang="hr-HR"/>
          </a:p>
        </p:txBody>
      </p:sp>
      <p:pic>
        <p:nvPicPr>
          <p:cNvPr id="2050" name="Picture 2" descr="OWASP Top 10 Security Vulnerabilities in 2021 | Debricked">
            <a:extLst>
              <a:ext uri="{FF2B5EF4-FFF2-40B4-BE49-F238E27FC236}">
                <a16:creationId xmlns:a16="http://schemas.microsoft.com/office/drawing/2014/main" id="{2E665E1F-5B87-4808-8683-FD24C6E86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6588"/>
            <a:ext cx="9144000" cy="304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214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75B7-DC26-1086-3014-868BFF7C4CD6}"/>
              </a:ext>
            </a:extLst>
          </p:cNvPr>
          <p:cNvSpPr>
            <a:spLocks noGrp="1"/>
          </p:cNvSpPr>
          <p:nvPr>
            <p:ph type="title"/>
          </p:nvPr>
        </p:nvSpPr>
        <p:spPr/>
        <p:txBody>
          <a:bodyPr/>
          <a:lstStyle/>
          <a:p>
            <a:r>
              <a:rPr lang="hr-HR" altLang="sr-Latn-RS" sz="3600" dirty="0"/>
              <a:t>A1 – </a:t>
            </a:r>
            <a:r>
              <a:rPr lang="hr-HR" altLang="sr-Latn-RS" sz="3600" dirty="0" err="1"/>
              <a:t>Broken</a:t>
            </a:r>
            <a:r>
              <a:rPr lang="hr-HR" altLang="sr-Latn-RS" sz="3600" dirty="0"/>
              <a:t> Access </a:t>
            </a:r>
            <a:r>
              <a:rPr lang="hr-HR" altLang="sr-Latn-RS" sz="3600" dirty="0" err="1"/>
              <a:t>Control</a:t>
            </a:r>
            <a:endParaRPr lang="hr-HR" dirty="0"/>
          </a:p>
        </p:txBody>
      </p:sp>
      <p:sp>
        <p:nvSpPr>
          <p:cNvPr id="3" name="Content Placeholder 2">
            <a:extLst>
              <a:ext uri="{FF2B5EF4-FFF2-40B4-BE49-F238E27FC236}">
                <a16:creationId xmlns:a16="http://schemas.microsoft.com/office/drawing/2014/main" id="{9A53F0C8-5BFD-2AB5-A8D5-015C502A0974}"/>
              </a:ext>
            </a:extLst>
          </p:cNvPr>
          <p:cNvSpPr>
            <a:spLocks noGrp="1"/>
          </p:cNvSpPr>
          <p:nvPr>
            <p:ph idx="1"/>
          </p:nvPr>
        </p:nvSpPr>
        <p:spPr/>
        <p:txBody>
          <a:bodyPr>
            <a:normAutofit/>
          </a:bodyPr>
          <a:lstStyle/>
          <a:p>
            <a:r>
              <a:rPr lang="en-US" dirty="0"/>
              <a:t>Access control enforces policy such that users cannot act outside of their intended permissions.</a:t>
            </a:r>
            <a:endParaRPr lang="hr-HR" dirty="0"/>
          </a:p>
          <a:p>
            <a:r>
              <a:rPr lang="en-US" dirty="0"/>
              <a:t>Failures typically lead to unauthorized information disclosure, modification, or destruction of all data or performing a business function outside the user's limits. </a:t>
            </a:r>
            <a:endParaRPr lang="hr-HR" dirty="0"/>
          </a:p>
        </p:txBody>
      </p:sp>
      <p:pic>
        <p:nvPicPr>
          <p:cNvPr id="1026" name="Picture 2">
            <a:extLst>
              <a:ext uri="{FF2B5EF4-FFF2-40B4-BE49-F238E27FC236}">
                <a16:creationId xmlns:a16="http://schemas.microsoft.com/office/drawing/2014/main" id="{53894BC1-45DB-FF7F-B7BB-F280A78FC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498862"/>
            <a:ext cx="4343400" cy="335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63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F592D-AFFC-503F-F39B-836D5B5C41ED}"/>
              </a:ext>
            </a:extLst>
          </p:cNvPr>
          <p:cNvSpPr>
            <a:spLocks noGrp="1"/>
          </p:cNvSpPr>
          <p:nvPr>
            <p:ph type="title"/>
          </p:nvPr>
        </p:nvSpPr>
        <p:spPr/>
        <p:txBody>
          <a:bodyPr/>
          <a:lstStyle/>
          <a:p>
            <a:r>
              <a:rPr lang="hr-HR" altLang="sr-Latn-RS" sz="3200" dirty="0"/>
              <a:t>A1 – </a:t>
            </a:r>
            <a:r>
              <a:rPr lang="hr-HR" altLang="sr-Latn-RS" sz="3200" dirty="0" err="1"/>
              <a:t>Broken</a:t>
            </a:r>
            <a:r>
              <a:rPr lang="hr-HR" altLang="sr-Latn-RS" sz="3200" dirty="0"/>
              <a:t> Access </a:t>
            </a:r>
            <a:r>
              <a:rPr lang="hr-HR" altLang="sr-Latn-RS" sz="3200" dirty="0" err="1"/>
              <a:t>Control</a:t>
            </a:r>
            <a:endParaRPr lang="hr-HR" dirty="0"/>
          </a:p>
        </p:txBody>
      </p:sp>
      <p:sp>
        <p:nvSpPr>
          <p:cNvPr id="3" name="Content Placeholder 2">
            <a:extLst>
              <a:ext uri="{FF2B5EF4-FFF2-40B4-BE49-F238E27FC236}">
                <a16:creationId xmlns:a16="http://schemas.microsoft.com/office/drawing/2014/main" id="{ED089206-9B99-A5BB-BEF0-61E9CAD31D25}"/>
              </a:ext>
            </a:extLst>
          </p:cNvPr>
          <p:cNvSpPr>
            <a:spLocks noGrp="1"/>
          </p:cNvSpPr>
          <p:nvPr>
            <p:ph idx="1"/>
          </p:nvPr>
        </p:nvSpPr>
        <p:spPr/>
        <p:txBody>
          <a:bodyPr/>
          <a:lstStyle/>
          <a:p>
            <a:r>
              <a:rPr lang="en-US" dirty="0"/>
              <a:t>Violation of the principle of least privilege or deny by default, where access should only be granted for particular capabilities, roles, or users, but is available to anyone.</a:t>
            </a:r>
          </a:p>
          <a:p>
            <a:r>
              <a:rPr lang="en-US" dirty="0"/>
              <a:t>Bypassing access control checks by modifying the URL (parameter tampering or force browsing), internal application state, or the HTML page, or by using an attack tool modifying API requests.</a:t>
            </a:r>
          </a:p>
          <a:p>
            <a:r>
              <a:rPr lang="en-US" dirty="0"/>
              <a:t>Permitting viewing or editing someone else's account, by providing its unique identifier (insecure direct object references)</a:t>
            </a:r>
          </a:p>
          <a:p>
            <a:r>
              <a:rPr lang="en-US" dirty="0"/>
              <a:t>Accessing API with missing access controls for POST, PUT and DELETE.</a:t>
            </a:r>
            <a:endParaRPr lang="hr-HR" dirty="0"/>
          </a:p>
          <a:p>
            <a:endParaRPr lang="hr-HR" dirty="0"/>
          </a:p>
        </p:txBody>
      </p:sp>
    </p:spTree>
    <p:extLst>
      <p:ext uri="{BB962C8B-B14F-4D97-AF65-F5344CB8AC3E}">
        <p14:creationId xmlns:p14="http://schemas.microsoft.com/office/powerpoint/2010/main" val="98951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2"/>
                                      </p:to>
                                    </p:animClr>
                                    <p:animClr clrSpc="rgb" dir="cw">
                                      <p:cBhvr>
                                        <p:cTn id="7" dur="500" fill="hold"/>
                                        <p:tgtEl>
                                          <p:spTgt spid="3">
                                            <p:txEl>
                                              <p:pRg st="3" end="3"/>
                                            </p:txEl>
                                          </p:spTgt>
                                        </p:tgtEl>
                                        <p:attrNameLst>
                                          <p:attrName>fillcolor</p:attrName>
                                        </p:attrNameLst>
                                      </p:cBhvr>
                                      <p:to>
                                        <a:schemeClr val="accent2"/>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8C04A-0498-562F-737E-6321FBCDE01F}"/>
              </a:ext>
            </a:extLst>
          </p:cNvPr>
          <p:cNvSpPr>
            <a:spLocks noGrp="1"/>
          </p:cNvSpPr>
          <p:nvPr>
            <p:ph type="title"/>
          </p:nvPr>
        </p:nvSpPr>
        <p:spPr/>
        <p:txBody>
          <a:bodyPr/>
          <a:lstStyle/>
          <a:p>
            <a:r>
              <a:rPr lang="hr-HR" altLang="sr-Latn-RS" sz="3200" dirty="0"/>
              <a:t>A1 – </a:t>
            </a:r>
            <a:r>
              <a:rPr lang="hr-HR" altLang="sr-Latn-RS" sz="3200" dirty="0" err="1"/>
              <a:t>Broken</a:t>
            </a:r>
            <a:r>
              <a:rPr lang="hr-HR" altLang="sr-Latn-RS" sz="3200" dirty="0"/>
              <a:t> Access </a:t>
            </a:r>
            <a:r>
              <a:rPr lang="hr-HR" altLang="sr-Latn-RS" sz="3200" dirty="0" err="1"/>
              <a:t>Control</a:t>
            </a:r>
            <a:endParaRPr lang="hr-HR" dirty="0"/>
          </a:p>
        </p:txBody>
      </p:sp>
      <p:sp>
        <p:nvSpPr>
          <p:cNvPr id="3" name="Content Placeholder 2">
            <a:extLst>
              <a:ext uri="{FF2B5EF4-FFF2-40B4-BE49-F238E27FC236}">
                <a16:creationId xmlns:a16="http://schemas.microsoft.com/office/drawing/2014/main" id="{00BA8B4E-4348-5983-9919-13305A2869DD}"/>
              </a:ext>
            </a:extLst>
          </p:cNvPr>
          <p:cNvSpPr>
            <a:spLocks noGrp="1"/>
          </p:cNvSpPr>
          <p:nvPr>
            <p:ph idx="1"/>
          </p:nvPr>
        </p:nvSpPr>
        <p:spPr/>
        <p:txBody>
          <a:bodyPr>
            <a:normAutofit/>
          </a:bodyPr>
          <a:lstStyle/>
          <a:p>
            <a:r>
              <a:rPr lang="en-US" dirty="0"/>
              <a:t>Elevation of privilege. Acting as a user without being logged in or acting as an admin when logged in as a user.</a:t>
            </a:r>
          </a:p>
          <a:p>
            <a:r>
              <a:rPr lang="en-US" dirty="0"/>
              <a:t>Metadata manipulation, such as replaying or tampering with a JSON Web Token (JWT) access control token, or a cookie or hidden field manipulated to elevate privileges or abusing JWT invalidation.</a:t>
            </a:r>
          </a:p>
          <a:p>
            <a:r>
              <a:rPr lang="en-US" dirty="0"/>
              <a:t>CORS misconfiguration allows API access from unauthorized/untrusted origins.</a:t>
            </a:r>
          </a:p>
          <a:p>
            <a:r>
              <a:rPr lang="en-US" dirty="0"/>
              <a:t>Force browsing to authenticated pages as an unauthenticated user or to privileged pages as a standard user.</a:t>
            </a:r>
            <a:endParaRPr lang="hr-HR" dirty="0"/>
          </a:p>
        </p:txBody>
      </p:sp>
    </p:spTree>
    <p:extLst>
      <p:ext uri="{BB962C8B-B14F-4D97-AF65-F5344CB8AC3E}">
        <p14:creationId xmlns:p14="http://schemas.microsoft.com/office/powerpoint/2010/main" val="416655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err="1"/>
              <a:t>Agenda</a:t>
            </a:r>
            <a:endParaRPr lang="hr-HR" dirty="0"/>
          </a:p>
        </p:txBody>
      </p:sp>
      <p:sp>
        <p:nvSpPr>
          <p:cNvPr id="2" name="Content Placeholder 1"/>
          <p:cNvSpPr>
            <a:spLocks noGrp="1"/>
          </p:cNvSpPr>
          <p:nvPr>
            <p:ph idx="1"/>
          </p:nvPr>
        </p:nvSpPr>
        <p:spPr/>
        <p:txBody>
          <a:bodyPr/>
          <a:lstStyle/>
          <a:p>
            <a:r>
              <a:rPr lang="hr-HR" dirty="0"/>
              <a:t>OWASP Top 10 u detalje</a:t>
            </a:r>
          </a:p>
          <a:p>
            <a:r>
              <a:rPr lang="hr-HR" dirty="0" err="1"/>
              <a:t>DevSecOps</a:t>
            </a:r>
            <a:endParaRPr lang="hr-HR" dirty="0"/>
          </a:p>
          <a:p>
            <a:pPr marL="0" indent="0">
              <a:buNone/>
            </a:pPr>
            <a:endParaRPr lang="hr-HR" dirty="0"/>
          </a:p>
        </p:txBody>
      </p:sp>
    </p:spTree>
    <p:extLst>
      <p:ext uri="{BB962C8B-B14F-4D97-AF65-F5344CB8AC3E}">
        <p14:creationId xmlns:p14="http://schemas.microsoft.com/office/powerpoint/2010/main" val="3564740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4DA7F-C65F-404F-8C70-5218DE988AF9}"/>
              </a:ext>
            </a:extLst>
          </p:cNvPr>
          <p:cNvSpPr>
            <a:spLocks noGrp="1"/>
          </p:cNvSpPr>
          <p:nvPr>
            <p:ph type="title"/>
          </p:nvPr>
        </p:nvSpPr>
        <p:spPr/>
        <p:txBody>
          <a:bodyPr/>
          <a:lstStyle/>
          <a:p>
            <a:r>
              <a:rPr lang="hr-HR" dirty="0" err="1"/>
              <a:t>Optus</a:t>
            </a:r>
            <a:r>
              <a:rPr lang="hr-HR" dirty="0"/>
              <a:t> data </a:t>
            </a:r>
            <a:r>
              <a:rPr lang="hr-HR" dirty="0" err="1"/>
              <a:t>breach</a:t>
            </a:r>
            <a:endParaRPr lang="hr-HR" dirty="0"/>
          </a:p>
        </p:txBody>
      </p:sp>
      <p:sp>
        <p:nvSpPr>
          <p:cNvPr id="3" name="Content Placeholder 2">
            <a:extLst>
              <a:ext uri="{FF2B5EF4-FFF2-40B4-BE49-F238E27FC236}">
                <a16:creationId xmlns:a16="http://schemas.microsoft.com/office/drawing/2014/main" id="{1B0671E0-B67D-4B7B-8C7D-B754BA4490DF}"/>
              </a:ext>
            </a:extLst>
          </p:cNvPr>
          <p:cNvSpPr>
            <a:spLocks noGrp="1"/>
          </p:cNvSpPr>
          <p:nvPr>
            <p:ph idx="1"/>
          </p:nvPr>
        </p:nvSpPr>
        <p:spPr/>
        <p:txBody>
          <a:bodyPr/>
          <a:lstStyle/>
          <a:p>
            <a:r>
              <a:rPr lang="hr-HR" dirty="0">
                <a:hlinkClick r:id="rId2"/>
              </a:rPr>
              <a:t>https://nakedsecurity.sophos.com/2022/09/28/optus-breach-aussie-telco-told-it-will-have-to-pay-to-replace-ids/</a:t>
            </a:r>
            <a:endParaRPr lang="hr-HR" dirty="0"/>
          </a:p>
          <a:p>
            <a:r>
              <a:rPr lang="hr-HR" dirty="0">
                <a:hlinkClick r:id="rId3"/>
              </a:rPr>
              <a:t>https://www.upguard.com/blog/how-did-the-optus-data-breach-happen</a:t>
            </a:r>
            <a:r>
              <a:rPr lang="hr-HR" dirty="0"/>
              <a:t> </a:t>
            </a:r>
          </a:p>
          <a:p>
            <a:r>
              <a:rPr lang="hr-HR" dirty="0" err="1">
                <a:sym typeface="Wingdings" panose="05000000000000000000" pitchFamily="2" charset="2"/>
              </a:rPr>
              <a:t>Australia's</a:t>
            </a:r>
            <a:r>
              <a:rPr lang="hr-HR" dirty="0">
                <a:sym typeface="Wingdings" panose="05000000000000000000" pitchFamily="2" charset="2"/>
              </a:rPr>
              <a:t> </a:t>
            </a:r>
            <a:r>
              <a:rPr lang="hr-HR" dirty="0" err="1">
                <a:sym typeface="Wingdings" panose="05000000000000000000" pitchFamily="2" charset="2"/>
              </a:rPr>
              <a:t>second-largest</a:t>
            </a:r>
            <a:r>
              <a:rPr lang="hr-HR" dirty="0">
                <a:sym typeface="Wingdings" panose="05000000000000000000" pitchFamily="2" charset="2"/>
              </a:rPr>
              <a:t> </a:t>
            </a:r>
            <a:r>
              <a:rPr lang="hr-HR" dirty="0" err="1">
                <a:sym typeface="Wingdings" panose="05000000000000000000" pitchFamily="2" charset="2"/>
              </a:rPr>
              <a:t>telecoms</a:t>
            </a:r>
            <a:r>
              <a:rPr lang="hr-HR" dirty="0">
                <a:sym typeface="Wingdings" panose="05000000000000000000" pitchFamily="2" charset="2"/>
              </a:rPr>
              <a:t> </a:t>
            </a:r>
            <a:r>
              <a:rPr lang="hr-HR" dirty="0" err="1">
                <a:sym typeface="Wingdings" panose="05000000000000000000" pitchFamily="2" charset="2"/>
              </a:rPr>
              <a:t>provider</a:t>
            </a:r>
            <a:endParaRPr lang="hr-HR" dirty="0"/>
          </a:p>
          <a:p>
            <a:r>
              <a:rPr lang="hr-HR" dirty="0"/>
              <a:t>Curenje 11.2 </a:t>
            </a:r>
            <a:r>
              <a:rPr lang="hr-HR" dirty="0" err="1"/>
              <a:t>mil</a:t>
            </a:r>
            <a:r>
              <a:rPr lang="hr-HR" dirty="0"/>
              <a:t>. Korisničkih podataka</a:t>
            </a:r>
          </a:p>
          <a:p>
            <a:pPr marL="342900" lvl="1" indent="0">
              <a:buNone/>
            </a:pPr>
            <a:endParaRPr lang="hr-HR" dirty="0"/>
          </a:p>
          <a:p>
            <a:endParaRPr lang="hr-HR" dirty="0"/>
          </a:p>
        </p:txBody>
      </p:sp>
      <p:pic>
        <p:nvPicPr>
          <p:cNvPr id="1026" name="Picture 2">
            <a:extLst>
              <a:ext uri="{FF2B5EF4-FFF2-40B4-BE49-F238E27FC236}">
                <a16:creationId xmlns:a16="http://schemas.microsoft.com/office/drawing/2014/main" id="{1807DBC5-956E-41F7-8B0C-F426FDD05B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140" y="1529300"/>
            <a:ext cx="7614262" cy="442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00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89E9-ADA7-4BFE-9370-59C0DECBBD0B}"/>
              </a:ext>
            </a:extLst>
          </p:cNvPr>
          <p:cNvSpPr>
            <a:spLocks noGrp="1"/>
          </p:cNvSpPr>
          <p:nvPr>
            <p:ph type="title"/>
          </p:nvPr>
        </p:nvSpPr>
        <p:spPr/>
        <p:txBody>
          <a:bodyPr/>
          <a:lstStyle/>
          <a:p>
            <a:r>
              <a:rPr lang="hr-HR" dirty="0" err="1"/>
              <a:t>Optus</a:t>
            </a:r>
            <a:r>
              <a:rPr lang="hr-HR" dirty="0"/>
              <a:t> data </a:t>
            </a:r>
            <a:r>
              <a:rPr lang="hr-HR" dirty="0" err="1"/>
              <a:t>breach</a:t>
            </a:r>
            <a:endParaRPr lang="hr-HR" dirty="0"/>
          </a:p>
        </p:txBody>
      </p:sp>
      <p:sp>
        <p:nvSpPr>
          <p:cNvPr id="3" name="Content Placeholder 2">
            <a:extLst>
              <a:ext uri="{FF2B5EF4-FFF2-40B4-BE49-F238E27FC236}">
                <a16:creationId xmlns:a16="http://schemas.microsoft.com/office/drawing/2014/main" id="{541C9269-FC42-4BD3-83F6-D1F261B5D854}"/>
              </a:ext>
            </a:extLst>
          </p:cNvPr>
          <p:cNvSpPr>
            <a:spLocks noGrp="1"/>
          </p:cNvSpPr>
          <p:nvPr>
            <p:ph idx="1"/>
          </p:nvPr>
        </p:nvSpPr>
        <p:spPr/>
        <p:txBody>
          <a:bodyPr/>
          <a:lstStyle/>
          <a:p>
            <a:r>
              <a:rPr lang="en-US" dirty="0"/>
              <a:t>The seller wrote, “Optus if you are reading! Price for us to not sale [sic] data is 1,000,000$US! We give you 1 week to decide.”</a:t>
            </a:r>
          </a:p>
          <a:p>
            <a:r>
              <a:rPr lang="en-US" dirty="0"/>
              <a:t>Regular buyers, the seller said, could have the databases for $300,000 as a job lot, if Optus didn’t take up its $1m “exclusive access” offer within the week.</a:t>
            </a:r>
          </a:p>
          <a:p>
            <a:r>
              <a:rPr lang="en-US" dirty="0"/>
              <a:t>The seller said they expected payment in the form of </a:t>
            </a:r>
            <a:r>
              <a:rPr lang="en-US" dirty="0" err="1"/>
              <a:t>Monero</a:t>
            </a:r>
            <a:r>
              <a:rPr lang="en-US" dirty="0"/>
              <a:t>, a popular cryptocurrency that’s harder to trace than Bitcoin.</a:t>
            </a:r>
            <a:endParaRPr lang="hr-HR" dirty="0"/>
          </a:p>
        </p:txBody>
      </p:sp>
      <p:pic>
        <p:nvPicPr>
          <p:cNvPr id="4" name="Picture 2">
            <a:extLst>
              <a:ext uri="{FF2B5EF4-FFF2-40B4-BE49-F238E27FC236}">
                <a16:creationId xmlns:a16="http://schemas.microsoft.com/office/drawing/2014/main" id="{F955090E-CD0B-49DA-B3C6-7243A098A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5272087"/>
            <a:ext cx="7143750" cy="15859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DA45DA8-7D5D-840C-1946-C396B0C53277}"/>
              </a:ext>
            </a:extLst>
          </p:cNvPr>
          <p:cNvPicPr>
            <a:picLocks noChangeAspect="1"/>
          </p:cNvPicPr>
          <p:nvPr/>
        </p:nvPicPr>
        <p:blipFill>
          <a:blip r:embed="rId3"/>
          <a:stretch>
            <a:fillRect/>
          </a:stretch>
        </p:blipFill>
        <p:spPr>
          <a:xfrm>
            <a:off x="1338569" y="4299744"/>
            <a:ext cx="5876925" cy="904875"/>
          </a:xfrm>
          <a:prstGeom prst="rect">
            <a:avLst/>
          </a:prstGeom>
        </p:spPr>
      </p:pic>
    </p:spTree>
    <p:extLst>
      <p:ext uri="{BB962C8B-B14F-4D97-AF65-F5344CB8AC3E}">
        <p14:creationId xmlns:p14="http://schemas.microsoft.com/office/powerpoint/2010/main" val="154889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58CB1-7A80-41AC-AE20-BB08330FF17F}"/>
              </a:ext>
            </a:extLst>
          </p:cNvPr>
          <p:cNvSpPr>
            <a:spLocks noGrp="1"/>
          </p:cNvSpPr>
          <p:nvPr>
            <p:ph type="title"/>
          </p:nvPr>
        </p:nvSpPr>
        <p:spPr/>
        <p:txBody>
          <a:bodyPr/>
          <a:lstStyle/>
          <a:p>
            <a:r>
              <a:rPr lang="hr-HR" dirty="0" err="1"/>
              <a:t>Optus</a:t>
            </a:r>
            <a:r>
              <a:rPr lang="hr-HR" dirty="0"/>
              <a:t> data </a:t>
            </a:r>
            <a:r>
              <a:rPr lang="hr-HR" dirty="0" err="1"/>
              <a:t>breach</a:t>
            </a:r>
            <a:endParaRPr lang="hr-HR" dirty="0"/>
          </a:p>
        </p:txBody>
      </p:sp>
      <p:pic>
        <p:nvPicPr>
          <p:cNvPr id="2050" name="Picture 2">
            <a:extLst>
              <a:ext uri="{FF2B5EF4-FFF2-40B4-BE49-F238E27FC236}">
                <a16:creationId xmlns:a16="http://schemas.microsoft.com/office/drawing/2014/main" id="{21B26353-FA64-4A15-A226-45CC1407A6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97000" y="2461419"/>
            <a:ext cx="6350000" cy="307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383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975A9-FD56-4626-8ED4-43531B33DCDD}"/>
              </a:ext>
            </a:extLst>
          </p:cNvPr>
          <p:cNvSpPr>
            <a:spLocks noGrp="1"/>
          </p:cNvSpPr>
          <p:nvPr>
            <p:ph type="title"/>
          </p:nvPr>
        </p:nvSpPr>
        <p:spPr/>
        <p:txBody>
          <a:bodyPr/>
          <a:lstStyle/>
          <a:p>
            <a:r>
              <a:rPr lang="hr-HR" dirty="0" err="1"/>
              <a:t>Optus</a:t>
            </a:r>
            <a:r>
              <a:rPr lang="hr-HR" dirty="0"/>
              <a:t> data </a:t>
            </a:r>
            <a:r>
              <a:rPr lang="hr-HR" dirty="0" err="1"/>
              <a:t>breach</a:t>
            </a:r>
            <a:endParaRPr lang="hr-HR" dirty="0"/>
          </a:p>
        </p:txBody>
      </p:sp>
      <p:sp>
        <p:nvSpPr>
          <p:cNvPr id="3" name="Content Placeholder 2">
            <a:extLst>
              <a:ext uri="{FF2B5EF4-FFF2-40B4-BE49-F238E27FC236}">
                <a16:creationId xmlns:a16="http://schemas.microsoft.com/office/drawing/2014/main" id="{CE5A19EF-DA92-4579-9E19-20DC0CF338E9}"/>
              </a:ext>
            </a:extLst>
          </p:cNvPr>
          <p:cNvSpPr>
            <a:spLocks noGrp="1"/>
          </p:cNvSpPr>
          <p:nvPr>
            <p:ph idx="1"/>
          </p:nvPr>
        </p:nvSpPr>
        <p:spPr/>
        <p:txBody>
          <a:bodyPr>
            <a:normAutofit fontScale="92500" lnSpcReduction="10000"/>
          </a:bodyPr>
          <a:lstStyle/>
          <a:p>
            <a:r>
              <a:rPr lang="en-US" b="0" i="0" dirty="0">
                <a:solidFill>
                  <a:srgbClr val="333333"/>
                </a:solidFill>
                <a:effectLst/>
                <a:latin typeface="Open Sans" panose="020B0606030504020204" pitchFamily="34" charset="0"/>
              </a:rPr>
              <a:t>In an emotional apology, Optus chief executive Kelly Bayer </a:t>
            </a:r>
            <a:r>
              <a:rPr lang="en-US" b="0" i="0" dirty="0" err="1">
                <a:solidFill>
                  <a:srgbClr val="333333"/>
                </a:solidFill>
                <a:effectLst/>
                <a:latin typeface="Open Sans" panose="020B0606030504020204" pitchFamily="34" charset="0"/>
              </a:rPr>
              <a:t>Rosmarin</a:t>
            </a:r>
            <a:r>
              <a:rPr lang="en-US" b="0" i="0" dirty="0">
                <a:solidFill>
                  <a:srgbClr val="333333"/>
                </a:solidFill>
                <a:effectLst/>
                <a:latin typeface="Open Sans" panose="020B0606030504020204" pitchFamily="34" charset="0"/>
              </a:rPr>
              <a:t> called it a "sophisticated attack", saying the company has very strong cybersecurity.</a:t>
            </a:r>
            <a:endParaRPr lang="hr-HR" b="0" i="0" dirty="0">
              <a:solidFill>
                <a:srgbClr val="333333"/>
              </a:solidFill>
              <a:effectLst/>
              <a:latin typeface="Open Sans" panose="020B0606030504020204" pitchFamily="34" charset="0"/>
            </a:endParaRPr>
          </a:p>
          <a:p>
            <a:r>
              <a:rPr lang="en-US" b="0" i="0" dirty="0">
                <a:solidFill>
                  <a:srgbClr val="333333"/>
                </a:solidFill>
                <a:effectLst/>
                <a:latin typeface="Open Sans" panose="020B0606030504020204" pitchFamily="34" charset="0"/>
              </a:rPr>
              <a:t>The API endpoint was "</a:t>
            </a:r>
            <a:r>
              <a:rPr lang="en-US" b="0" i="0" dirty="0" err="1">
                <a:solidFill>
                  <a:srgbClr val="333333"/>
                </a:solidFill>
                <a:effectLst/>
                <a:latin typeface="Open Sans" panose="020B0606030504020204" pitchFamily="34" charset="0"/>
              </a:rPr>
              <a:t>api.www</a:t>
            </a:r>
            <a:r>
              <a:rPr lang="hr-HR" dirty="0">
                <a:solidFill>
                  <a:srgbClr val="333333"/>
                </a:solidFill>
                <a:latin typeface="Open Sans" panose="020B0606030504020204" pitchFamily="34" charset="0"/>
              </a:rPr>
              <a:t>.</a:t>
            </a:r>
            <a:r>
              <a:rPr lang="en-US" b="0" i="0" dirty="0">
                <a:solidFill>
                  <a:srgbClr val="333333"/>
                </a:solidFill>
                <a:effectLst/>
                <a:latin typeface="Open Sans" panose="020B0606030504020204" pitchFamily="34" charset="0"/>
              </a:rPr>
              <a:t>optus.com.au.</a:t>
            </a:r>
            <a:r>
              <a:rPr lang="hr-HR" b="0" i="0" dirty="0">
                <a:solidFill>
                  <a:srgbClr val="333333"/>
                </a:solidFill>
                <a:effectLst/>
                <a:latin typeface="Open Sans" panose="020B0606030504020204" pitchFamily="34" charset="0"/>
              </a:rPr>
              <a:t>”</a:t>
            </a:r>
          </a:p>
          <a:p>
            <a:r>
              <a:rPr lang="en-US" b="0" i="0" dirty="0">
                <a:solidFill>
                  <a:srgbClr val="333333"/>
                </a:solidFill>
                <a:effectLst/>
                <a:latin typeface="Open Sans" panose="020B0606030504020204" pitchFamily="34" charset="0"/>
              </a:rPr>
              <a:t>When </a:t>
            </a:r>
            <a:r>
              <a:rPr lang="en-US" b="0" i="0" dirty="0" err="1">
                <a:solidFill>
                  <a:srgbClr val="333333"/>
                </a:solidFill>
                <a:effectLst/>
                <a:latin typeface="Open Sans" panose="020B0606030504020204" pitchFamily="34" charset="0"/>
              </a:rPr>
              <a:t>Optusdata</a:t>
            </a:r>
            <a:r>
              <a:rPr lang="en-US" b="0" i="0" dirty="0">
                <a:solidFill>
                  <a:srgbClr val="333333"/>
                </a:solidFill>
                <a:effectLst/>
                <a:latin typeface="Open Sans" panose="020B0606030504020204" pitchFamily="34" charset="0"/>
              </a:rPr>
              <a:t> started frequently accessing that API, it triggered a security alert. A suspiciously high volume of data was coming from that API, which was a signal to Optus of malicious behavior.</a:t>
            </a:r>
            <a:endParaRPr lang="hr-HR" b="0" i="0" dirty="0">
              <a:solidFill>
                <a:srgbClr val="333333"/>
              </a:solidFill>
              <a:effectLst/>
              <a:latin typeface="Open Sans" panose="020B0606030504020204" pitchFamily="34" charset="0"/>
            </a:endParaRPr>
          </a:p>
          <a:p>
            <a:r>
              <a:rPr lang="hr-HR" dirty="0">
                <a:solidFill>
                  <a:srgbClr val="333333"/>
                </a:solidFill>
                <a:latin typeface="Open Sans" panose="020B0606030504020204" pitchFamily="34" charset="0"/>
              </a:rPr>
              <a:t>C</a:t>
            </a:r>
            <a:r>
              <a:rPr lang="en-US" dirty="0" err="1">
                <a:solidFill>
                  <a:srgbClr val="333333"/>
                </a:solidFill>
                <a:latin typeface="Open Sans" panose="020B0606030504020204" pitchFamily="34" charset="0"/>
              </a:rPr>
              <a:t>ustomer</a:t>
            </a:r>
            <a:r>
              <a:rPr lang="en-US" dirty="0">
                <a:solidFill>
                  <a:srgbClr val="333333"/>
                </a:solidFill>
                <a:latin typeface="Open Sans" panose="020B0606030504020204" pitchFamily="34" charset="0"/>
              </a:rPr>
              <a:t> records were indeed stored with incrementing identifiers. This allowed them to write a script that requested every customer record in the database by simply incrementing each </a:t>
            </a:r>
            <a:r>
              <a:rPr lang="en-US" dirty="0" err="1">
                <a:solidFill>
                  <a:srgbClr val="333333"/>
                </a:solidFill>
                <a:latin typeface="Open Sans" panose="020B0606030504020204" pitchFamily="34" charset="0"/>
              </a:rPr>
              <a:t>contactID</a:t>
            </a:r>
            <a:r>
              <a:rPr lang="en-US" dirty="0">
                <a:solidFill>
                  <a:srgbClr val="333333"/>
                </a:solidFill>
                <a:latin typeface="Open Sans" panose="020B0606030504020204" pitchFamily="34" charset="0"/>
              </a:rPr>
              <a:t> index by one.</a:t>
            </a:r>
            <a:endParaRPr lang="hr-HR" dirty="0">
              <a:solidFill>
                <a:srgbClr val="333333"/>
              </a:solidFill>
              <a:latin typeface="Open Sans" panose="020B0606030504020204" pitchFamily="34" charset="0"/>
            </a:endParaRPr>
          </a:p>
          <a:p>
            <a:r>
              <a:rPr lang="hr-HR" b="0" i="0" dirty="0">
                <a:solidFill>
                  <a:srgbClr val="333333"/>
                </a:solidFill>
                <a:effectLst/>
                <a:latin typeface="Open Sans" panose="020B0606030504020204" pitchFamily="34" charset="0"/>
              </a:rPr>
              <a:t>Nije implementirana nikakva zaštita za API pristup</a:t>
            </a:r>
          </a:p>
          <a:p>
            <a:pPr lvl="1"/>
            <a:r>
              <a:rPr lang="hr-HR" b="0" i="0" dirty="0" err="1">
                <a:solidFill>
                  <a:srgbClr val="333333"/>
                </a:solidFill>
                <a:effectLst/>
                <a:latin typeface="Open Sans" panose="020B0606030504020204" pitchFamily="34" charset="0"/>
              </a:rPr>
              <a:t>Autentikacija</a:t>
            </a:r>
            <a:endParaRPr lang="hr-HR" b="0" i="0" dirty="0">
              <a:solidFill>
                <a:srgbClr val="333333"/>
              </a:solidFill>
              <a:effectLst/>
              <a:latin typeface="Open Sans" panose="020B0606030504020204" pitchFamily="34" charset="0"/>
            </a:endParaRPr>
          </a:p>
          <a:p>
            <a:pPr lvl="1"/>
            <a:r>
              <a:rPr lang="hr-HR" dirty="0">
                <a:solidFill>
                  <a:srgbClr val="333333"/>
                </a:solidFill>
                <a:latin typeface="Open Sans" panose="020B0606030504020204" pitchFamily="34" charset="0"/>
              </a:rPr>
              <a:t>Teško </a:t>
            </a:r>
            <a:r>
              <a:rPr lang="hr-HR" dirty="0" err="1">
                <a:solidFill>
                  <a:srgbClr val="333333"/>
                </a:solidFill>
                <a:latin typeface="Open Sans" panose="020B0606030504020204" pitchFamily="34" charset="0"/>
              </a:rPr>
              <a:t>pogodivi</a:t>
            </a:r>
            <a:r>
              <a:rPr lang="hr-HR" dirty="0">
                <a:solidFill>
                  <a:srgbClr val="333333"/>
                </a:solidFill>
                <a:latin typeface="Open Sans" panose="020B0606030504020204" pitchFamily="34" charset="0"/>
              </a:rPr>
              <a:t> ID</a:t>
            </a:r>
          </a:p>
          <a:p>
            <a:pPr lvl="1"/>
            <a:r>
              <a:rPr lang="hr-HR" b="0" i="0" dirty="0">
                <a:solidFill>
                  <a:srgbClr val="333333"/>
                </a:solidFill>
                <a:effectLst/>
                <a:latin typeface="Open Sans" panose="020B0606030504020204" pitchFamily="34" charset="0"/>
              </a:rPr>
              <a:t>Rate </a:t>
            </a:r>
            <a:r>
              <a:rPr lang="hr-HR" b="0" i="0" dirty="0" err="1">
                <a:solidFill>
                  <a:srgbClr val="333333"/>
                </a:solidFill>
                <a:effectLst/>
                <a:latin typeface="Open Sans" panose="020B0606030504020204" pitchFamily="34" charset="0"/>
              </a:rPr>
              <a:t>limiting</a:t>
            </a:r>
            <a:endParaRPr lang="hr-HR" b="0" i="0" dirty="0">
              <a:solidFill>
                <a:srgbClr val="333333"/>
              </a:solidFill>
              <a:effectLst/>
              <a:latin typeface="Open Sans" panose="020B0606030504020204" pitchFamily="34" charset="0"/>
            </a:endParaRPr>
          </a:p>
          <a:p>
            <a:endParaRPr lang="hr-HR" dirty="0"/>
          </a:p>
        </p:txBody>
      </p:sp>
    </p:spTree>
    <p:extLst>
      <p:ext uri="{BB962C8B-B14F-4D97-AF65-F5344CB8AC3E}">
        <p14:creationId xmlns:p14="http://schemas.microsoft.com/office/powerpoint/2010/main" val="393531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A0FE5-8E22-9514-F795-4CF2D5B4B694}"/>
              </a:ext>
            </a:extLst>
          </p:cNvPr>
          <p:cNvSpPr>
            <a:spLocks noGrp="1"/>
          </p:cNvSpPr>
          <p:nvPr>
            <p:ph type="title"/>
          </p:nvPr>
        </p:nvSpPr>
        <p:spPr/>
        <p:txBody>
          <a:bodyPr/>
          <a:lstStyle/>
          <a:p>
            <a:r>
              <a:rPr lang="hr-HR" dirty="0" err="1"/>
              <a:t>Optus</a:t>
            </a:r>
            <a:r>
              <a:rPr lang="hr-HR" dirty="0"/>
              <a:t> data </a:t>
            </a:r>
            <a:r>
              <a:rPr lang="hr-HR" dirty="0" err="1"/>
              <a:t>breach</a:t>
            </a:r>
            <a:endParaRPr lang="hr-HR" dirty="0"/>
          </a:p>
        </p:txBody>
      </p:sp>
      <p:sp>
        <p:nvSpPr>
          <p:cNvPr id="3" name="Content Placeholder 2">
            <a:extLst>
              <a:ext uri="{FF2B5EF4-FFF2-40B4-BE49-F238E27FC236}">
                <a16:creationId xmlns:a16="http://schemas.microsoft.com/office/drawing/2014/main" id="{C4F5BCC7-F50E-B130-3AF2-5296216BD54F}"/>
              </a:ext>
            </a:extLst>
          </p:cNvPr>
          <p:cNvSpPr>
            <a:spLocks noGrp="1"/>
          </p:cNvSpPr>
          <p:nvPr>
            <p:ph idx="1"/>
          </p:nvPr>
        </p:nvSpPr>
        <p:spPr/>
        <p:txBody>
          <a:bodyPr/>
          <a:lstStyle/>
          <a:p>
            <a:r>
              <a:rPr lang="hr-HR" dirty="0">
                <a:hlinkClick r:id="rId2"/>
              </a:rPr>
              <a:t>https://www.abc.net.au/news/2023-04-21/optus-hack-class-action-customer-privacy-breach-data-leaked/102247638</a:t>
            </a:r>
            <a:endParaRPr lang="hr-HR" dirty="0"/>
          </a:p>
          <a:p>
            <a:r>
              <a:rPr lang="en-US" dirty="0"/>
              <a:t>Optus </a:t>
            </a:r>
            <a:r>
              <a:rPr lang="en-US" dirty="0" err="1"/>
              <a:t>apologised</a:t>
            </a:r>
            <a:r>
              <a:rPr lang="en-US" dirty="0"/>
              <a:t> for the breach and set aside $140 million to help customers renew ID documents and commission an independent report into the breach.</a:t>
            </a:r>
          </a:p>
          <a:p>
            <a:r>
              <a:rPr lang="en-US" dirty="0"/>
              <a:t>It has also promised to invest more in protecting its systems and rebuilding customer trust.</a:t>
            </a:r>
            <a:endParaRPr lang="hr-HR" dirty="0"/>
          </a:p>
        </p:txBody>
      </p:sp>
    </p:spTree>
    <p:extLst>
      <p:ext uri="{BB962C8B-B14F-4D97-AF65-F5344CB8AC3E}">
        <p14:creationId xmlns:p14="http://schemas.microsoft.com/office/powerpoint/2010/main" val="193254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A1 Yahoo</a:t>
            </a:r>
          </a:p>
        </p:txBody>
      </p:sp>
      <p:sp>
        <p:nvSpPr>
          <p:cNvPr id="2" name="Content Placeholder 1"/>
          <p:cNvSpPr>
            <a:spLocks noGrp="1"/>
          </p:cNvSpPr>
          <p:nvPr>
            <p:ph idx="1"/>
          </p:nvPr>
        </p:nvSpPr>
        <p:spPr/>
        <p:txBody>
          <a:bodyPr/>
          <a:lstStyle/>
          <a:p>
            <a:r>
              <a:rPr lang="en-US" sz="2400" dirty="0"/>
              <a:t>The attackers in this case apparently found a way to forge these authentication cookies, which would have granted them to access targeted accounts without needing to supply the account’s password. </a:t>
            </a:r>
            <a:endParaRPr lang="hr-HR" sz="2400" dirty="0"/>
          </a:p>
          <a:p>
            <a:r>
              <a:rPr lang="en-US" sz="2400" dirty="0"/>
              <a:t>In addition, a forged cookie could have allowed the attackers to remain logged into the hacked accounts for weeks or indefinitely.</a:t>
            </a:r>
            <a:endParaRPr lang="hr-HR" altLang="sr-Latn-RS" sz="2400" dirty="0"/>
          </a:p>
          <a:p>
            <a:pPr marL="0" indent="0">
              <a:buNone/>
            </a:pPr>
            <a:endParaRPr lang="hr-HR" dirty="0"/>
          </a:p>
        </p:txBody>
      </p:sp>
    </p:spTree>
    <p:extLst>
      <p:ext uri="{BB962C8B-B14F-4D97-AF65-F5344CB8AC3E}">
        <p14:creationId xmlns:p14="http://schemas.microsoft.com/office/powerpoint/2010/main" val="1629968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F11DD-AF0C-BB41-F1F8-1FC08CE081C8}"/>
              </a:ext>
            </a:extLst>
          </p:cNvPr>
          <p:cNvSpPr>
            <a:spLocks noGrp="1"/>
          </p:cNvSpPr>
          <p:nvPr>
            <p:ph type="title"/>
          </p:nvPr>
        </p:nvSpPr>
        <p:spPr/>
        <p:txBody>
          <a:bodyPr/>
          <a:lstStyle/>
          <a:p>
            <a:r>
              <a:rPr lang="hr-HR" altLang="sr-Latn-RS" sz="3600" dirty="0"/>
              <a:t>A1 – </a:t>
            </a:r>
            <a:r>
              <a:rPr lang="hr-HR" altLang="sr-Latn-RS" sz="3600" dirty="0" err="1"/>
              <a:t>Broken</a:t>
            </a:r>
            <a:r>
              <a:rPr lang="hr-HR" altLang="sr-Latn-RS" sz="3600" dirty="0"/>
              <a:t> Access </a:t>
            </a:r>
            <a:r>
              <a:rPr lang="hr-HR" altLang="sr-Latn-RS" sz="3600" dirty="0" err="1"/>
              <a:t>Control</a:t>
            </a:r>
            <a:endParaRPr lang="hr-HR" dirty="0"/>
          </a:p>
        </p:txBody>
      </p:sp>
      <p:sp>
        <p:nvSpPr>
          <p:cNvPr id="3" name="Content Placeholder 2">
            <a:extLst>
              <a:ext uri="{FF2B5EF4-FFF2-40B4-BE49-F238E27FC236}">
                <a16:creationId xmlns:a16="http://schemas.microsoft.com/office/drawing/2014/main" id="{320D8D34-E620-9CED-C0B3-287CC6063EC4}"/>
              </a:ext>
            </a:extLst>
          </p:cNvPr>
          <p:cNvSpPr>
            <a:spLocks noGrp="1"/>
          </p:cNvSpPr>
          <p:nvPr>
            <p:ph idx="1"/>
          </p:nvPr>
        </p:nvSpPr>
        <p:spPr/>
        <p:txBody>
          <a:bodyPr>
            <a:normAutofit fontScale="92500" lnSpcReduction="10000"/>
          </a:bodyPr>
          <a:lstStyle/>
          <a:p>
            <a:r>
              <a:rPr lang="en-US" dirty="0"/>
              <a:t>Deny access by default to all private resource</a:t>
            </a:r>
          </a:p>
          <a:p>
            <a:r>
              <a:rPr lang="en-US" dirty="0"/>
              <a:t>Minimize Cross-Origin Resource Sharing ( CORS )</a:t>
            </a:r>
          </a:p>
          <a:p>
            <a:r>
              <a:rPr lang="en-US" dirty="0"/>
              <a:t>Implement access control mechanism and use it on each request which handles private data</a:t>
            </a:r>
          </a:p>
          <a:p>
            <a:r>
              <a:rPr lang="en-US" dirty="0"/>
              <a:t>Disable web server directory listing and ensure file metadata (e.g., .git) and backup files are not present within web roots.</a:t>
            </a:r>
          </a:p>
          <a:p>
            <a:r>
              <a:rPr lang="en-US" dirty="0"/>
              <a:t>Log all unauthorized access attempts and add alerts so you get notified when some abnormal traffic occurs</a:t>
            </a:r>
          </a:p>
          <a:p>
            <a:r>
              <a:rPr lang="en-US" dirty="0"/>
              <a:t>Add rate-limiting to your API so you prevent scanning tools which can be used by attackers.</a:t>
            </a:r>
          </a:p>
          <a:p>
            <a:r>
              <a:rPr lang="en-US" dirty="0"/>
              <a:t>Stateful session identifiers should be invalidated on the server after logout. Stateless JWT tokens should rather be short-lived so that the window of opportunity for an attacker is minimized. For longer lived JWTs it’s highly recommended to follow the OAuth standards to revoke access.</a:t>
            </a:r>
          </a:p>
        </p:txBody>
      </p:sp>
    </p:spTree>
    <p:extLst>
      <p:ext uri="{BB962C8B-B14F-4D97-AF65-F5344CB8AC3E}">
        <p14:creationId xmlns:p14="http://schemas.microsoft.com/office/powerpoint/2010/main" val="2157491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prstGeom prst="rect">
            <a:avLst/>
          </a:prstGeom>
        </p:spPr>
        <p:txBody>
          <a:bodyPr/>
          <a:lstStyle/>
          <a:p>
            <a:pPr eaLnBrk="1" hangingPunct="1"/>
            <a:r>
              <a:rPr lang="hr-HR" altLang="sr-Latn-RS" dirty="0"/>
              <a:t>A2: Cryptographic </a:t>
            </a:r>
            <a:r>
              <a:rPr lang="hr-HR" altLang="sr-Latn-RS" dirty="0" err="1"/>
              <a:t>Failures</a:t>
            </a:r>
            <a:endParaRPr lang="hr-HR" altLang="sr-Latn-RS" dirty="0"/>
          </a:p>
        </p:txBody>
      </p:sp>
      <p:sp>
        <p:nvSpPr>
          <p:cNvPr id="2" name="Content Placeholder 1">
            <a:extLst>
              <a:ext uri="{FF2B5EF4-FFF2-40B4-BE49-F238E27FC236}">
                <a16:creationId xmlns:a16="http://schemas.microsoft.com/office/drawing/2014/main" id="{1B07742D-F16E-014C-8400-6E35C492D1A3}"/>
              </a:ext>
            </a:extLst>
          </p:cNvPr>
          <p:cNvSpPr>
            <a:spLocks noGrp="1"/>
          </p:cNvSpPr>
          <p:nvPr>
            <p:ph idx="1"/>
          </p:nvPr>
        </p:nvSpPr>
        <p:spPr/>
        <p:txBody>
          <a:bodyPr/>
          <a:lstStyle/>
          <a:p>
            <a:endParaRPr lang="hr-HR"/>
          </a:p>
        </p:txBody>
      </p:sp>
      <p:sp>
        <p:nvSpPr>
          <p:cNvPr id="4" name="Rectangle 3">
            <a:extLst>
              <a:ext uri="{FF2B5EF4-FFF2-40B4-BE49-F238E27FC236}">
                <a16:creationId xmlns:a16="http://schemas.microsoft.com/office/drawing/2014/main" id="{00411BEA-FE6F-61B2-9149-344EDA1F0CA1}"/>
              </a:ext>
            </a:extLst>
          </p:cNvPr>
          <p:cNvSpPr txBox="1">
            <a:spLocks/>
          </p:cNvSpPr>
          <p:nvPr/>
        </p:nvSpPr>
        <p:spPr>
          <a:xfrm>
            <a:off x="781050" y="1978025"/>
            <a:ext cx="78867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hr-HR" altLang="sr-Latn-RS" sz="2400" dirty="0"/>
              <a:t>Osjetljive podatke potrebno je prvo identificirati</a:t>
            </a:r>
          </a:p>
          <a:p>
            <a:r>
              <a:rPr lang="hr-HR" altLang="sr-Latn-RS" sz="2400" dirty="0"/>
              <a:t>Ne pohranjivati osjetljive podatke nepotrebno</a:t>
            </a:r>
          </a:p>
          <a:p>
            <a:r>
              <a:rPr lang="hr-HR" altLang="sr-Latn-RS" sz="2400" dirty="0"/>
              <a:t>Primjena kriptografije u gibanju i mirovanju</a:t>
            </a:r>
          </a:p>
          <a:p>
            <a:r>
              <a:rPr lang="hr-HR" altLang="sr-Latn-RS" sz="2400" dirty="0"/>
              <a:t>Identificirati sva mjesta na koja se isti pohranjuju</a:t>
            </a:r>
          </a:p>
          <a:p>
            <a:pPr lvl="1"/>
            <a:r>
              <a:rPr lang="hr-HR" altLang="sr-Latn-RS" sz="2000" dirty="0"/>
              <a:t>Računalnu resursi u oblaku</a:t>
            </a:r>
          </a:p>
          <a:p>
            <a:pPr lvl="1"/>
            <a:r>
              <a:rPr lang="hr-HR" altLang="sr-Latn-RS" sz="2000" dirty="0"/>
              <a:t>Baze podataka, datoteke, direktoriji, log datoteke itd.</a:t>
            </a:r>
          </a:p>
          <a:p>
            <a:pPr lvl="1"/>
            <a:r>
              <a:rPr lang="hr-HR" altLang="sr-Latn-RS" sz="2000" dirty="0"/>
              <a:t>Backup datoteke</a:t>
            </a:r>
          </a:p>
          <a:p>
            <a:r>
              <a:rPr lang="hr-HR" altLang="sr-Latn-RS" sz="2400" dirty="0"/>
              <a:t>Korištenje jakih kriptografskih algoritama (npr. </a:t>
            </a:r>
            <a:r>
              <a:rPr lang="hr-HR" altLang="sr-Latn-RS" sz="2400" dirty="0" err="1"/>
              <a:t>salting</a:t>
            </a:r>
            <a:r>
              <a:rPr lang="hr-HR" altLang="sr-Latn-RS" sz="2400" dirty="0"/>
              <a:t>)</a:t>
            </a:r>
            <a:endParaRPr lang="hr-HR" altLang="sr-Latn-RS" dirty="0"/>
          </a:p>
          <a:p>
            <a:r>
              <a:rPr lang="hr-HR" altLang="sr-Latn-RS" sz="2400" dirty="0"/>
              <a:t>Primjereno upravljanje ključevima</a:t>
            </a:r>
            <a:endParaRPr lang="vi-VN" altLang="sr-Latn-RS" sz="2400" dirty="0"/>
          </a:p>
        </p:txBody>
      </p:sp>
    </p:spTree>
    <p:extLst>
      <p:ext uri="{BB962C8B-B14F-4D97-AF65-F5344CB8AC3E}">
        <p14:creationId xmlns:p14="http://schemas.microsoft.com/office/powerpoint/2010/main" val="3453965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a:prstGeom prst="rect">
            <a:avLst/>
          </a:prstGeom>
        </p:spPr>
        <p:txBody>
          <a:bodyPr/>
          <a:lstStyle/>
          <a:p>
            <a:r>
              <a:rPr lang="hr-HR" altLang="sr-Latn-RS" dirty="0"/>
              <a:t>A2: Cryptographic </a:t>
            </a:r>
            <a:r>
              <a:rPr lang="hr-HR" altLang="sr-Latn-RS" dirty="0" err="1"/>
              <a:t>Failures</a:t>
            </a:r>
            <a:endParaRPr lang="hr-HR" altLang="sr-Latn-RS" dirty="0"/>
          </a:p>
        </p:txBody>
      </p:sp>
      <p:sp>
        <p:nvSpPr>
          <p:cNvPr id="60419" name="Rectangle 3"/>
          <p:cNvSpPr>
            <a:spLocks noGrp="1"/>
          </p:cNvSpPr>
          <p:nvPr>
            <p:ph idx="1"/>
          </p:nvPr>
        </p:nvSpPr>
        <p:spPr>
          <a:prstGeom prst="rect">
            <a:avLst/>
          </a:prstGeom>
        </p:spPr>
        <p:txBody>
          <a:bodyPr/>
          <a:lstStyle/>
          <a:p>
            <a:pPr eaLnBrk="1" hangingPunct="1"/>
            <a:r>
              <a:rPr lang="hr-HR" altLang="sr-Latn-RS" sz="2300" dirty="0"/>
              <a:t>Kako se zaštititi?</a:t>
            </a:r>
          </a:p>
          <a:p>
            <a:pPr lvl="1" eaLnBrk="1" hangingPunct="1"/>
            <a:r>
              <a:rPr lang="hr-HR" altLang="sr-Latn-RS" sz="2300" dirty="0"/>
              <a:t>Detaljna provjera arhitekture</a:t>
            </a:r>
          </a:p>
          <a:p>
            <a:pPr lvl="1" eaLnBrk="1" hangingPunct="1"/>
            <a:r>
              <a:rPr lang="hr-HR" altLang="sr-Latn-RS" sz="2300" dirty="0"/>
              <a:t>Identificiranje mjesta gdje se pohranjuju osjetljivi podaci</a:t>
            </a:r>
          </a:p>
          <a:p>
            <a:pPr lvl="1" eaLnBrk="1" hangingPunct="1"/>
            <a:r>
              <a:rPr lang="hr-HR" altLang="sr-Latn-RS" sz="2300" dirty="0"/>
              <a:t>Osiguravanje pohranjenih podataka</a:t>
            </a:r>
          </a:p>
          <a:p>
            <a:pPr lvl="2" eaLnBrk="1" hangingPunct="1"/>
            <a:r>
              <a:rPr lang="hr-HR" altLang="sr-Latn-RS" sz="2300" dirty="0"/>
              <a:t>Enkripcija podataka </a:t>
            </a:r>
          </a:p>
          <a:p>
            <a:pPr lvl="1" eaLnBrk="1" hangingPunct="1"/>
            <a:r>
              <a:rPr lang="hr-HR" altLang="sr-Latn-RS" sz="2300" dirty="0"/>
              <a:t>Koristiti odgovarajuće mehanizme zaštite</a:t>
            </a:r>
          </a:p>
          <a:p>
            <a:pPr lvl="2" eaLnBrk="1" hangingPunct="1"/>
            <a:r>
              <a:rPr lang="hr-HR" altLang="sr-Latn-RS" sz="2300" dirty="0"/>
              <a:t>Enkripcija datoteka, baze podataka, stupaca u bazi podataka</a:t>
            </a:r>
          </a:p>
          <a:p>
            <a:pPr lvl="2" eaLnBrk="1" hangingPunct="1"/>
            <a:r>
              <a:rPr lang="hr-HR" altLang="sr-Latn-RS" sz="2300" dirty="0"/>
              <a:t>Korištenje poznatih, snažnih algoritama za enkripciju</a:t>
            </a:r>
          </a:p>
          <a:p>
            <a:pPr lvl="3" eaLnBrk="1" hangingPunct="1"/>
            <a:r>
              <a:rPr lang="hr-HR" altLang="sr-Latn-RS" sz="2200" dirty="0"/>
              <a:t>Posebnu pažnju posvetiti rukovanju ključevima</a:t>
            </a:r>
            <a:endParaRPr lang="vi-VN" altLang="sr-Latn-RS" sz="2200" dirty="0"/>
          </a:p>
        </p:txBody>
      </p:sp>
    </p:spTree>
    <p:extLst>
      <p:ext uri="{BB962C8B-B14F-4D97-AF65-F5344CB8AC3E}">
        <p14:creationId xmlns:p14="http://schemas.microsoft.com/office/powerpoint/2010/main" val="3927382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558A55-03BC-47C7-8BCC-C40E9D9CE851}"/>
              </a:ext>
            </a:extLst>
          </p:cNvPr>
          <p:cNvSpPr>
            <a:spLocks noGrp="1"/>
          </p:cNvSpPr>
          <p:nvPr>
            <p:ph type="title"/>
          </p:nvPr>
        </p:nvSpPr>
        <p:spPr/>
        <p:txBody>
          <a:bodyPr/>
          <a:lstStyle/>
          <a:p>
            <a:br>
              <a:rPr lang="hr-HR" dirty="0"/>
            </a:br>
            <a:r>
              <a:rPr lang="hr-HR" dirty="0"/>
              <a:t>Zaboravljeni Web server</a:t>
            </a:r>
          </a:p>
        </p:txBody>
      </p:sp>
      <p:sp>
        <p:nvSpPr>
          <p:cNvPr id="2" name="Content Placeholder 1">
            <a:extLst>
              <a:ext uri="{FF2B5EF4-FFF2-40B4-BE49-F238E27FC236}">
                <a16:creationId xmlns:a16="http://schemas.microsoft.com/office/drawing/2014/main" id="{0402545A-D89D-47E4-87D4-19E6E2472E67}"/>
              </a:ext>
            </a:extLst>
          </p:cNvPr>
          <p:cNvSpPr>
            <a:spLocks noGrp="1"/>
          </p:cNvSpPr>
          <p:nvPr>
            <p:ph idx="1"/>
          </p:nvPr>
        </p:nvSpPr>
        <p:spPr/>
        <p:txBody>
          <a:bodyPr>
            <a:normAutofit lnSpcReduction="10000"/>
          </a:bodyPr>
          <a:lstStyle/>
          <a:p>
            <a:r>
              <a:rPr lang="en-US" sz="2400" dirty="0"/>
              <a:t>The University’s Computing and </a:t>
            </a:r>
            <a:r>
              <a:rPr lang="en-US" sz="2400" dirty="0" err="1"/>
              <a:t>Maths</a:t>
            </a:r>
            <a:r>
              <a:rPr lang="en-US" sz="2400" dirty="0"/>
              <a:t> School (CMS) had held a training conference and one of the academics involved asked a student to build a web microsite. The site included a facility for conference academics to upload documents anonymously via URL, something that attackers would eventually use to their advantage.</a:t>
            </a:r>
          </a:p>
          <a:p>
            <a:r>
              <a:rPr lang="en-US" sz="2400" dirty="0"/>
              <a:t>Nobody remembered (or had the job of) shutting this down once the conference had finished and so it sat there for years as new vulnerabilities were discovered, patches were applied, skills were improved on all sides and attacks on web servers became everyday occurrences</a:t>
            </a:r>
            <a:r>
              <a:rPr lang="en-US" dirty="0"/>
              <a:t>.</a:t>
            </a:r>
          </a:p>
          <a:p>
            <a:endParaRPr lang="en-US" dirty="0"/>
          </a:p>
          <a:p>
            <a:endParaRPr lang="hr-HR" dirty="0"/>
          </a:p>
        </p:txBody>
      </p:sp>
    </p:spTree>
    <p:extLst>
      <p:ext uri="{BB962C8B-B14F-4D97-AF65-F5344CB8AC3E}">
        <p14:creationId xmlns:p14="http://schemas.microsoft.com/office/powerpoint/2010/main" val="2455924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5472B-A9D9-E4B8-0432-5463D02033F9}"/>
              </a:ext>
            </a:extLst>
          </p:cNvPr>
          <p:cNvSpPr>
            <a:spLocks noGrp="1"/>
          </p:cNvSpPr>
          <p:nvPr>
            <p:ph type="title"/>
          </p:nvPr>
        </p:nvSpPr>
        <p:spPr/>
        <p:txBody>
          <a:bodyPr/>
          <a:lstStyle/>
          <a:p>
            <a:r>
              <a:rPr lang="hr-HR" dirty="0"/>
              <a:t>Verizon </a:t>
            </a:r>
            <a:r>
              <a:rPr lang="hr-HR" dirty="0" err="1"/>
              <a:t>statistics</a:t>
            </a:r>
            <a:endParaRPr lang="hr-HR" dirty="0"/>
          </a:p>
        </p:txBody>
      </p:sp>
      <p:pic>
        <p:nvPicPr>
          <p:cNvPr id="5" name="Content Placeholder 4">
            <a:extLst>
              <a:ext uri="{FF2B5EF4-FFF2-40B4-BE49-F238E27FC236}">
                <a16:creationId xmlns:a16="http://schemas.microsoft.com/office/drawing/2014/main" id="{34F5D7A7-41AD-1988-CDC1-A0C4181EF6B8}"/>
              </a:ext>
            </a:extLst>
          </p:cNvPr>
          <p:cNvPicPr>
            <a:picLocks noGrp="1" noChangeAspect="1"/>
          </p:cNvPicPr>
          <p:nvPr>
            <p:ph idx="1"/>
          </p:nvPr>
        </p:nvPicPr>
        <p:blipFill>
          <a:blip r:embed="rId2"/>
          <a:stretch>
            <a:fillRect/>
          </a:stretch>
        </p:blipFill>
        <p:spPr>
          <a:xfrm>
            <a:off x="0" y="2506662"/>
            <a:ext cx="3313491" cy="4351338"/>
          </a:xfrm>
        </p:spPr>
      </p:pic>
      <p:pic>
        <p:nvPicPr>
          <p:cNvPr id="7" name="Picture 6">
            <a:extLst>
              <a:ext uri="{FF2B5EF4-FFF2-40B4-BE49-F238E27FC236}">
                <a16:creationId xmlns:a16="http://schemas.microsoft.com/office/drawing/2014/main" id="{2329A374-14E7-E5F9-B9B3-8FB03CC14C1E}"/>
              </a:ext>
            </a:extLst>
          </p:cNvPr>
          <p:cNvPicPr>
            <a:picLocks noChangeAspect="1"/>
          </p:cNvPicPr>
          <p:nvPr/>
        </p:nvPicPr>
        <p:blipFill>
          <a:blip r:embed="rId3"/>
          <a:stretch>
            <a:fillRect/>
          </a:stretch>
        </p:blipFill>
        <p:spPr>
          <a:xfrm>
            <a:off x="4924524" y="2352046"/>
            <a:ext cx="3334215" cy="4505954"/>
          </a:xfrm>
          <a:prstGeom prst="rect">
            <a:avLst/>
          </a:prstGeom>
        </p:spPr>
      </p:pic>
      <p:sp>
        <p:nvSpPr>
          <p:cNvPr id="8" name="TextBox 7">
            <a:extLst>
              <a:ext uri="{FF2B5EF4-FFF2-40B4-BE49-F238E27FC236}">
                <a16:creationId xmlns:a16="http://schemas.microsoft.com/office/drawing/2014/main" id="{8E4A1FFD-2B12-92E1-2A8E-430D43CE5B2E}"/>
              </a:ext>
            </a:extLst>
          </p:cNvPr>
          <p:cNvSpPr txBox="1"/>
          <p:nvPr/>
        </p:nvSpPr>
        <p:spPr>
          <a:xfrm>
            <a:off x="561877" y="1306333"/>
            <a:ext cx="7696862"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Basic Web Application Attacks</a:t>
            </a:r>
          </a:p>
          <a:p>
            <a:r>
              <a:rPr lang="en-US" dirty="0"/>
              <a:t>These attacks are against a Web application, and after the initial compromise, they do not have a large number of additional Actions. It is the “get in, get the data and get out” pattern.</a:t>
            </a:r>
            <a:endParaRPr lang="hr-HR" dirty="0"/>
          </a:p>
        </p:txBody>
      </p:sp>
    </p:spTree>
    <p:extLst>
      <p:ext uri="{BB962C8B-B14F-4D97-AF65-F5344CB8AC3E}">
        <p14:creationId xmlns:p14="http://schemas.microsoft.com/office/powerpoint/2010/main" val="305540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DAF14-0542-45F5-A744-96BFF145E579}"/>
              </a:ext>
            </a:extLst>
          </p:cNvPr>
          <p:cNvSpPr>
            <a:spLocks noGrp="1"/>
          </p:cNvSpPr>
          <p:nvPr>
            <p:ph type="title"/>
          </p:nvPr>
        </p:nvSpPr>
        <p:spPr/>
        <p:txBody>
          <a:bodyPr/>
          <a:lstStyle/>
          <a:p>
            <a:r>
              <a:rPr lang="hr-HR" dirty="0"/>
              <a:t>Zaboravljeni Web server</a:t>
            </a:r>
          </a:p>
        </p:txBody>
      </p:sp>
      <p:sp>
        <p:nvSpPr>
          <p:cNvPr id="2" name="Content Placeholder 1">
            <a:extLst>
              <a:ext uri="{FF2B5EF4-FFF2-40B4-BE49-F238E27FC236}">
                <a16:creationId xmlns:a16="http://schemas.microsoft.com/office/drawing/2014/main" id="{DA47B483-C8A5-479E-93EB-DF7685920EA7}"/>
              </a:ext>
            </a:extLst>
          </p:cNvPr>
          <p:cNvSpPr>
            <a:spLocks noGrp="1"/>
          </p:cNvSpPr>
          <p:nvPr>
            <p:ph idx="1"/>
          </p:nvPr>
        </p:nvSpPr>
        <p:spPr/>
        <p:txBody>
          <a:bodyPr/>
          <a:lstStyle/>
          <a:p>
            <a:r>
              <a:rPr lang="en-US" dirty="0"/>
              <a:t>A web server set up by an enterprising student for a conference in 2004 and then forgotten about has left the University of Greenwich nursing a £120,000 ($160,000) fine from Britain’s Information Commissioner (ICO).</a:t>
            </a:r>
            <a:endParaRPr lang="hr-HR" dirty="0"/>
          </a:p>
        </p:txBody>
      </p:sp>
    </p:spTree>
    <p:extLst>
      <p:ext uri="{BB962C8B-B14F-4D97-AF65-F5344CB8AC3E}">
        <p14:creationId xmlns:p14="http://schemas.microsoft.com/office/powerpoint/2010/main" val="748534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ED3D2C-C37F-47EF-BA75-4751022E6166}"/>
              </a:ext>
            </a:extLst>
          </p:cNvPr>
          <p:cNvSpPr>
            <a:spLocks noGrp="1"/>
          </p:cNvSpPr>
          <p:nvPr>
            <p:ph type="title"/>
          </p:nvPr>
        </p:nvSpPr>
        <p:spPr/>
        <p:txBody>
          <a:bodyPr/>
          <a:lstStyle/>
          <a:p>
            <a:r>
              <a:rPr lang="hr-HR" dirty="0"/>
              <a:t>Zaboravljeni Web server</a:t>
            </a:r>
          </a:p>
        </p:txBody>
      </p:sp>
      <p:sp>
        <p:nvSpPr>
          <p:cNvPr id="2" name="Content Placeholder 1">
            <a:extLst>
              <a:ext uri="{FF2B5EF4-FFF2-40B4-BE49-F238E27FC236}">
                <a16:creationId xmlns:a16="http://schemas.microsoft.com/office/drawing/2014/main" id="{213614D2-A75D-48F8-BAEA-9970F8BB2C97}"/>
              </a:ext>
            </a:extLst>
          </p:cNvPr>
          <p:cNvSpPr>
            <a:spLocks noGrp="1"/>
          </p:cNvSpPr>
          <p:nvPr>
            <p:ph idx="1"/>
          </p:nvPr>
        </p:nvSpPr>
        <p:spPr/>
        <p:txBody>
          <a:bodyPr/>
          <a:lstStyle/>
          <a:p>
            <a:r>
              <a:rPr lang="hr-HR" dirty="0"/>
              <a:t>… </a:t>
            </a:r>
            <a:r>
              <a:rPr lang="en-US" dirty="0"/>
              <a:t>a database containing the personal data of 19,500 University staff, students, alumni, and conference attendees.</a:t>
            </a:r>
            <a:endParaRPr lang="hr-HR" dirty="0"/>
          </a:p>
          <a:p>
            <a:r>
              <a:rPr lang="en-US" dirty="0"/>
              <a:t>The data also included more intimate personal data of 3,500 people covering learning difficulties, staff sickness, food allergies, </a:t>
            </a:r>
            <a:r>
              <a:rPr lang="hr-HR" dirty="0"/>
              <a:t>…</a:t>
            </a:r>
          </a:p>
          <a:p>
            <a:endParaRPr lang="hr-HR" dirty="0"/>
          </a:p>
        </p:txBody>
      </p:sp>
    </p:spTree>
    <p:extLst>
      <p:ext uri="{BB962C8B-B14F-4D97-AF65-F5344CB8AC3E}">
        <p14:creationId xmlns:p14="http://schemas.microsoft.com/office/powerpoint/2010/main" val="1853504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065120-AE7D-4C2B-9586-4C1754834433}"/>
              </a:ext>
            </a:extLst>
          </p:cNvPr>
          <p:cNvSpPr>
            <a:spLocks noGrp="1"/>
          </p:cNvSpPr>
          <p:nvPr>
            <p:ph type="title"/>
          </p:nvPr>
        </p:nvSpPr>
        <p:spPr/>
        <p:txBody>
          <a:bodyPr/>
          <a:lstStyle/>
          <a:p>
            <a:r>
              <a:rPr lang="hr-HR" dirty="0"/>
              <a:t>Zaboravljeni Web server</a:t>
            </a:r>
          </a:p>
        </p:txBody>
      </p:sp>
      <p:sp>
        <p:nvSpPr>
          <p:cNvPr id="2" name="Content Placeholder 1">
            <a:extLst>
              <a:ext uri="{FF2B5EF4-FFF2-40B4-BE49-F238E27FC236}">
                <a16:creationId xmlns:a16="http://schemas.microsoft.com/office/drawing/2014/main" id="{2F51A223-EDDE-4FD5-BEA3-86CED133F4E7}"/>
              </a:ext>
            </a:extLst>
          </p:cNvPr>
          <p:cNvSpPr>
            <a:spLocks noGrp="1"/>
          </p:cNvSpPr>
          <p:nvPr>
            <p:ph idx="1"/>
          </p:nvPr>
        </p:nvSpPr>
        <p:spPr/>
        <p:txBody>
          <a:bodyPr/>
          <a:lstStyle/>
          <a:p>
            <a:r>
              <a:rPr lang="en-US" dirty="0"/>
              <a:t>Whilst the microsite was developed in one of the University’s departments without </a:t>
            </a:r>
            <a:r>
              <a:rPr lang="hr-HR" dirty="0"/>
              <a:t>IT</a:t>
            </a:r>
            <a:r>
              <a:rPr lang="en-US" dirty="0"/>
              <a:t> knowledge, as a data controller it is responsible for the security of data throughout the institution.</a:t>
            </a:r>
            <a:endParaRPr lang="hr-HR" dirty="0"/>
          </a:p>
        </p:txBody>
      </p:sp>
    </p:spTree>
    <p:extLst>
      <p:ext uri="{BB962C8B-B14F-4D97-AF65-F5344CB8AC3E}">
        <p14:creationId xmlns:p14="http://schemas.microsoft.com/office/powerpoint/2010/main" val="4094830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983AB6-0A2D-4F67-AD09-A2F35F1D3F5E}"/>
              </a:ext>
            </a:extLst>
          </p:cNvPr>
          <p:cNvSpPr>
            <a:spLocks noGrp="1"/>
          </p:cNvSpPr>
          <p:nvPr>
            <p:ph type="title"/>
          </p:nvPr>
        </p:nvSpPr>
        <p:spPr/>
        <p:txBody>
          <a:bodyPr/>
          <a:lstStyle/>
          <a:p>
            <a:r>
              <a:rPr lang="hr-HR" dirty="0"/>
              <a:t>Zaboravljeni Web server</a:t>
            </a:r>
          </a:p>
        </p:txBody>
      </p:sp>
      <p:sp>
        <p:nvSpPr>
          <p:cNvPr id="2" name="Content Placeholder 1">
            <a:extLst>
              <a:ext uri="{FF2B5EF4-FFF2-40B4-BE49-F238E27FC236}">
                <a16:creationId xmlns:a16="http://schemas.microsoft.com/office/drawing/2014/main" id="{0B006D60-C300-4672-9D75-046F78B0557F}"/>
              </a:ext>
            </a:extLst>
          </p:cNvPr>
          <p:cNvSpPr>
            <a:spLocks noGrp="1"/>
          </p:cNvSpPr>
          <p:nvPr>
            <p:ph idx="1"/>
          </p:nvPr>
        </p:nvSpPr>
        <p:spPr/>
        <p:txBody>
          <a:bodyPr/>
          <a:lstStyle/>
          <a:p>
            <a:r>
              <a:rPr lang="en-US" dirty="0"/>
              <a:t>The initial breach is thought to have occurred in 2013, before it was broken into several times during 2016 with the help of an SQL flaw and some uploaded PHP exploits that opened the way to the databases holding the good stuff.</a:t>
            </a:r>
          </a:p>
          <a:p>
            <a:r>
              <a:rPr lang="en-US" dirty="0"/>
              <a:t>Eventually, one of the attackers posted the data to </a:t>
            </a:r>
            <a:r>
              <a:rPr lang="en-US" dirty="0" err="1"/>
              <a:t>Pastebin</a:t>
            </a:r>
            <a:r>
              <a:rPr lang="en-US" dirty="0"/>
              <a:t> in January 2016, at which point the breach became public knowledge.</a:t>
            </a:r>
            <a:endParaRPr lang="hr-HR" dirty="0"/>
          </a:p>
        </p:txBody>
      </p:sp>
    </p:spTree>
    <p:extLst>
      <p:ext uri="{BB962C8B-B14F-4D97-AF65-F5344CB8AC3E}">
        <p14:creationId xmlns:p14="http://schemas.microsoft.com/office/powerpoint/2010/main" val="1777342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prstGeom prst="rect">
            <a:avLst/>
          </a:prstGeom>
        </p:spPr>
        <p:txBody>
          <a:bodyPr/>
          <a:lstStyle/>
          <a:p>
            <a:pPr eaLnBrk="1" hangingPunct="1"/>
            <a:r>
              <a:rPr lang="hr-HR" altLang="sr-Latn-RS" dirty="0"/>
              <a:t>A3 –</a:t>
            </a:r>
            <a:r>
              <a:rPr lang="hr-HR" altLang="sr-Latn-RS" dirty="0" err="1"/>
              <a:t>Injection</a:t>
            </a:r>
            <a:endParaRPr lang="hr-HR" altLang="sr-Latn-RS" dirty="0"/>
          </a:p>
        </p:txBody>
      </p:sp>
      <p:sp>
        <p:nvSpPr>
          <p:cNvPr id="32771" name="Rectangle 3"/>
          <p:cNvSpPr>
            <a:spLocks noGrp="1"/>
          </p:cNvSpPr>
          <p:nvPr>
            <p:ph idx="1"/>
          </p:nvPr>
        </p:nvSpPr>
        <p:spPr>
          <a:prstGeom prst="rect">
            <a:avLst/>
          </a:prstGeom>
        </p:spPr>
        <p:txBody>
          <a:bodyPr>
            <a:normAutofit/>
          </a:bodyPr>
          <a:lstStyle/>
          <a:p>
            <a:pPr eaLnBrk="1" hangingPunct="1"/>
            <a:r>
              <a:rPr lang="hr-HR" altLang="sr-Latn-RS" sz="2400" dirty="0" err="1"/>
              <a:t>Injection</a:t>
            </a:r>
            <a:r>
              <a:rPr lang="hr-HR" altLang="sr-Latn-RS" sz="2400" dirty="0"/>
              <a:t> ranjivosti nastaju kada aplikacija pošalje korisnikov unos </a:t>
            </a:r>
            <a:r>
              <a:rPr lang="hr-HR" altLang="sr-Latn-RS" sz="2400" dirty="0" err="1"/>
              <a:t>interpreteru</a:t>
            </a:r>
            <a:endParaRPr lang="hr-HR" altLang="sr-Latn-RS" sz="2400" dirty="0"/>
          </a:p>
          <a:p>
            <a:pPr lvl="1" eaLnBrk="1" hangingPunct="1"/>
            <a:r>
              <a:rPr lang="hr-HR" altLang="sr-Latn-RS" sz="2100" dirty="0"/>
              <a:t>Korisnikovom unosu ne možemo vjerovati</a:t>
            </a:r>
          </a:p>
          <a:p>
            <a:pPr lvl="1" eaLnBrk="1" hangingPunct="1"/>
            <a:r>
              <a:rPr lang="hr-HR" altLang="sr-Latn-RS" sz="2100" dirty="0"/>
              <a:t>Sukladno tome ga treba i tretirati!</a:t>
            </a:r>
          </a:p>
          <a:p>
            <a:pPr eaLnBrk="1" hangingPunct="1"/>
            <a:r>
              <a:rPr lang="hr-HR" altLang="sr-Latn-RS" sz="2400" dirty="0"/>
              <a:t>Što je </a:t>
            </a:r>
            <a:r>
              <a:rPr lang="hr-HR" altLang="sr-Latn-RS" sz="2400" dirty="0" err="1"/>
              <a:t>interpreter</a:t>
            </a:r>
            <a:r>
              <a:rPr lang="hr-HR" altLang="sr-Latn-RS" sz="2400" dirty="0"/>
              <a:t>?</a:t>
            </a:r>
          </a:p>
          <a:p>
            <a:pPr lvl="1" eaLnBrk="1" hangingPunct="1"/>
            <a:r>
              <a:rPr lang="hr-HR" altLang="sr-Latn-RS" sz="2100" dirty="0"/>
              <a:t>Bilo koji dio aplikacije koji prima ulazni niz znakova i interpretira ih kao naredbe</a:t>
            </a:r>
          </a:p>
          <a:p>
            <a:pPr lvl="2" eaLnBrk="1" hangingPunct="1"/>
            <a:r>
              <a:rPr lang="hr-HR" altLang="sr-Latn-RS" dirty="0"/>
              <a:t>Klasično SQL, ali može biti i ljuska sustava, LDAP, </a:t>
            </a:r>
            <a:r>
              <a:rPr lang="hr-HR" altLang="sr-Latn-RS" dirty="0" err="1"/>
              <a:t>Xpath</a:t>
            </a:r>
            <a:r>
              <a:rPr lang="hr-HR" altLang="sr-Latn-RS" dirty="0"/>
              <a:t> …</a:t>
            </a:r>
          </a:p>
          <a:p>
            <a:pPr eaLnBrk="1" hangingPunct="1"/>
            <a:r>
              <a:rPr lang="hr-HR" altLang="sr-Latn-RS" sz="2400" dirty="0"/>
              <a:t>Najčešći primjer je SQL </a:t>
            </a:r>
            <a:r>
              <a:rPr lang="hr-HR" altLang="sr-Latn-RS" sz="2400" dirty="0" err="1"/>
              <a:t>injection</a:t>
            </a:r>
            <a:endParaRPr lang="hr-HR" altLang="sr-Latn-RS" sz="2400" dirty="0"/>
          </a:p>
          <a:p>
            <a:pPr lvl="1" eaLnBrk="1" hangingPunct="1"/>
            <a:r>
              <a:rPr lang="hr-HR" altLang="sr-Latn-RS" sz="2100" dirty="0"/>
              <a:t>Veliki broj ranjivih aplikacija</a:t>
            </a:r>
          </a:p>
          <a:p>
            <a:pPr lvl="1" eaLnBrk="1" hangingPunct="1"/>
            <a:r>
              <a:rPr lang="hr-HR" altLang="sr-Latn-RS" sz="2100" dirty="0"/>
              <a:t>Obično kritične ranjivosti</a:t>
            </a:r>
          </a:p>
        </p:txBody>
      </p:sp>
    </p:spTree>
    <p:extLst>
      <p:ext uri="{BB962C8B-B14F-4D97-AF65-F5344CB8AC3E}">
        <p14:creationId xmlns:p14="http://schemas.microsoft.com/office/powerpoint/2010/main" val="1418948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SQL Injection – Illustrated</a:t>
            </a:r>
          </a:p>
        </p:txBody>
      </p:sp>
      <p:sp>
        <p:nvSpPr>
          <p:cNvPr id="4" name="Content Placeholder 3">
            <a:extLst>
              <a:ext uri="{FF2B5EF4-FFF2-40B4-BE49-F238E27FC236}">
                <a16:creationId xmlns:a16="http://schemas.microsoft.com/office/drawing/2014/main" id="{9FA5E03E-60C1-0570-2D6B-ADAC1319F7E7}"/>
              </a:ext>
            </a:extLst>
          </p:cNvPr>
          <p:cNvSpPr>
            <a:spLocks noGrp="1"/>
          </p:cNvSpPr>
          <p:nvPr>
            <p:ph idx="1"/>
          </p:nvPr>
        </p:nvSpPr>
        <p:spPr/>
        <p:txBody>
          <a:bodyPr/>
          <a:lstStyle/>
          <a:p>
            <a:endParaRPr lang="hr-HR"/>
          </a:p>
        </p:txBody>
      </p:sp>
      <p:sp>
        <p:nvSpPr>
          <p:cNvPr id="67" name="Slide Number Placeholder 5"/>
          <p:cNvSpPr>
            <a:spLocks noGrp="1"/>
          </p:cNvSpPr>
          <p:nvPr>
            <p:ph type="sldNum" sz="quarter" idx="4294967295"/>
          </p:nvPr>
        </p:nvSpPr>
        <p:spPr>
          <a:xfrm>
            <a:off x="70104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3A299-4B70-44C0-9573-A40A0A56C89D}" type="slidenum">
              <a:rPr lang="en-US" smtClean="0"/>
              <a:pPr/>
              <a:t>35</a:t>
            </a:fld>
            <a:endParaRPr lang="en-US"/>
          </a:p>
        </p:txBody>
      </p:sp>
      <p:sp>
        <p:nvSpPr>
          <p:cNvPr id="10243" name="Rectangle 3"/>
          <p:cNvSpPr>
            <a:spLocks noChangeArrowheads="1"/>
          </p:cNvSpPr>
          <p:nvPr/>
        </p:nvSpPr>
        <p:spPr bwMode="auto">
          <a:xfrm>
            <a:off x="228600" y="1371600"/>
            <a:ext cx="5715000" cy="2579688"/>
          </a:xfrm>
          <a:prstGeom prst="rect">
            <a:avLst/>
          </a:prstGeom>
          <a:solidFill>
            <a:srgbClr val="DDDDDD"/>
          </a:solidFill>
          <a:ln w="9525">
            <a:noFill/>
            <a:miter lim="800000"/>
            <a:headEnd/>
            <a:tailEnd/>
          </a:ln>
        </p:spPr>
        <p:txBody>
          <a:bodyPr wrap="none" anchorCtr="1"/>
          <a:lstStyle/>
          <a:p>
            <a:pPr algn="ctr"/>
            <a:endParaRPr lang="en-US" sz="900"/>
          </a:p>
        </p:txBody>
      </p:sp>
      <p:sp>
        <p:nvSpPr>
          <p:cNvPr id="10244" name="Line 4"/>
          <p:cNvSpPr>
            <a:spLocks noChangeShapeType="1"/>
          </p:cNvSpPr>
          <p:nvPr/>
        </p:nvSpPr>
        <p:spPr bwMode="auto">
          <a:xfrm flipH="1">
            <a:off x="4495800" y="3400425"/>
            <a:ext cx="1066800" cy="0"/>
          </a:xfrm>
          <a:prstGeom prst="line">
            <a:avLst/>
          </a:prstGeom>
          <a:noFill/>
          <a:ln w="127000">
            <a:solidFill>
              <a:schemeClr val="tx1"/>
            </a:solidFill>
            <a:round/>
            <a:headEnd/>
            <a:tailEnd/>
          </a:ln>
        </p:spPr>
        <p:txBody>
          <a:bodyPr anchor="ctr"/>
          <a:lstStyle/>
          <a:p>
            <a:endParaRPr lang="en-US"/>
          </a:p>
        </p:txBody>
      </p:sp>
      <p:sp>
        <p:nvSpPr>
          <p:cNvPr id="10245" name="Rectangle 5"/>
          <p:cNvSpPr>
            <a:spLocks noChangeArrowheads="1"/>
          </p:cNvSpPr>
          <p:nvPr/>
        </p:nvSpPr>
        <p:spPr bwMode="auto">
          <a:xfrm>
            <a:off x="228600" y="4125913"/>
            <a:ext cx="5715000" cy="2579687"/>
          </a:xfrm>
          <a:prstGeom prst="rect">
            <a:avLst/>
          </a:prstGeom>
          <a:solidFill>
            <a:srgbClr val="DDDDDD"/>
          </a:solidFill>
          <a:ln w="9525">
            <a:noFill/>
            <a:miter lim="800000"/>
            <a:headEnd/>
            <a:tailEnd/>
          </a:ln>
        </p:spPr>
        <p:txBody>
          <a:bodyPr wrap="none" anchorCtr="1"/>
          <a:lstStyle/>
          <a:p>
            <a:pPr algn="ctr"/>
            <a:endParaRPr lang="en-US" sz="1600"/>
          </a:p>
        </p:txBody>
      </p:sp>
      <p:sp>
        <p:nvSpPr>
          <p:cNvPr id="10246" name="Line 6"/>
          <p:cNvSpPr>
            <a:spLocks noChangeShapeType="1"/>
          </p:cNvSpPr>
          <p:nvPr/>
        </p:nvSpPr>
        <p:spPr bwMode="auto">
          <a:xfrm>
            <a:off x="765175" y="5514975"/>
            <a:ext cx="1090613" cy="0"/>
          </a:xfrm>
          <a:prstGeom prst="line">
            <a:avLst/>
          </a:prstGeom>
          <a:noFill/>
          <a:ln w="127000">
            <a:solidFill>
              <a:schemeClr val="tx1"/>
            </a:solidFill>
            <a:round/>
            <a:headEnd/>
            <a:tailEnd/>
          </a:ln>
        </p:spPr>
        <p:txBody>
          <a:bodyPr anchor="ctr"/>
          <a:lstStyle/>
          <a:p>
            <a:endParaRPr lang="en-US"/>
          </a:p>
        </p:txBody>
      </p:sp>
      <p:sp>
        <p:nvSpPr>
          <p:cNvPr id="10247" name="Line 7"/>
          <p:cNvSpPr>
            <a:spLocks noChangeShapeType="1"/>
          </p:cNvSpPr>
          <p:nvPr/>
        </p:nvSpPr>
        <p:spPr bwMode="auto">
          <a:xfrm>
            <a:off x="1009650" y="3459163"/>
            <a:ext cx="1588" cy="2055812"/>
          </a:xfrm>
          <a:prstGeom prst="line">
            <a:avLst/>
          </a:prstGeom>
          <a:noFill/>
          <a:ln w="127000">
            <a:solidFill>
              <a:schemeClr val="tx1"/>
            </a:solidFill>
            <a:round/>
            <a:headEnd/>
            <a:tailEnd/>
          </a:ln>
        </p:spPr>
        <p:txBody>
          <a:bodyPr anchor="ctr"/>
          <a:lstStyle/>
          <a:p>
            <a:endParaRPr lang="en-US"/>
          </a:p>
        </p:txBody>
      </p:sp>
      <p:sp>
        <p:nvSpPr>
          <p:cNvPr id="10248" name="AutoShape 8"/>
          <p:cNvSpPr>
            <a:spLocks noChangeArrowheads="1"/>
          </p:cNvSpPr>
          <p:nvPr/>
        </p:nvSpPr>
        <p:spPr bwMode="auto">
          <a:xfrm rot="-318816">
            <a:off x="1311275" y="5345113"/>
            <a:ext cx="139700" cy="342900"/>
          </a:xfrm>
          <a:prstGeom prst="parallelogram">
            <a:avLst>
              <a:gd name="adj" fmla="val 56324"/>
            </a:avLst>
          </a:prstGeom>
          <a:solidFill>
            <a:schemeClr val="bg1"/>
          </a:solidFill>
          <a:ln w="9525">
            <a:noFill/>
            <a:miter lim="800000"/>
            <a:headEnd/>
            <a:tailEnd/>
          </a:ln>
        </p:spPr>
        <p:txBody>
          <a:bodyPr wrap="none" anchor="ctr"/>
          <a:lstStyle/>
          <a:p>
            <a:endParaRPr lang="en-US"/>
          </a:p>
        </p:txBody>
      </p:sp>
      <p:sp>
        <p:nvSpPr>
          <p:cNvPr id="10249" name="Line 9"/>
          <p:cNvSpPr>
            <a:spLocks noChangeShapeType="1"/>
          </p:cNvSpPr>
          <p:nvPr/>
        </p:nvSpPr>
        <p:spPr bwMode="auto">
          <a:xfrm flipV="1">
            <a:off x="1330325" y="5403850"/>
            <a:ext cx="49213" cy="258763"/>
          </a:xfrm>
          <a:prstGeom prst="line">
            <a:avLst/>
          </a:prstGeom>
          <a:noFill/>
          <a:ln w="9525">
            <a:solidFill>
              <a:schemeClr val="tx1"/>
            </a:solidFill>
            <a:round/>
            <a:headEnd/>
            <a:tailEnd/>
          </a:ln>
        </p:spPr>
        <p:txBody>
          <a:bodyPr anchor="ctr"/>
          <a:lstStyle/>
          <a:p>
            <a:endParaRPr lang="en-US"/>
          </a:p>
        </p:txBody>
      </p:sp>
      <p:sp>
        <p:nvSpPr>
          <p:cNvPr id="10250" name="Line 10"/>
          <p:cNvSpPr>
            <a:spLocks noChangeShapeType="1"/>
          </p:cNvSpPr>
          <p:nvPr/>
        </p:nvSpPr>
        <p:spPr bwMode="auto">
          <a:xfrm flipV="1">
            <a:off x="1379538" y="5403850"/>
            <a:ext cx="50800" cy="258763"/>
          </a:xfrm>
          <a:prstGeom prst="line">
            <a:avLst/>
          </a:prstGeom>
          <a:noFill/>
          <a:ln w="9525">
            <a:solidFill>
              <a:schemeClr val="tx1"/>
            </a:solidFill>
            <a:round/>
            <a:headEnd/>
            <a:tailEnd/>
          </a:ln>
        </p:spPr>
        <p:txBody>
          <a:bodyPr anchor="ctr"/>
          <a:lstStyle/>
          <a:p>
            <a:endParaRPr lang="en-US"/>
          </a:p>
        </p:txBody>
      </p:sp>
      <p:sp>
        <p:nvSpPr>
          <p:cNvPr id="10251" name="Rectangle 11"/>
          <p:cNvSpPr>
            <a:spLocks noChangeArrowheads="1"/>
          </p:cNvSpPr>
          <p:nvPr/>
        </p:nvSpPr>
        <p:spPr bwMode="ltGray">
          <a:xfrm rot="16200000" flipH="1">
            <a:off x="889000" y="5688013"/>
            <a:ext cx="1631950" cy="228600"/>
          </a:xfrm>
          <a:prstGeom prst="rect">
            <a:avLst/>
          </a:prstGeom>
          <a:solidFill>
            <a:srgbClr val="CC3300"/>
          </a:solidFill>
          <a:ln w="9525">
            <a:miter lim="800000"/>
            <a:headEnd/>
            <a:tailEnd/>
          </a:ln>
          <a:scene3d>
            <a:camera prst="legacyPerspectiveTopRight"/>
            <a:lightRig rig="legacyFlat3" dir="b"/>
          </a:scene3d>
          <a:sp3d extrusionH="36306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Firewall</a:t>
            </a:r>
          </a:p>
        </p:txBody>
      </p:sp>
      <p:sp>
        <p:nvSpPr>
          <p:cNvPr id="10252" name="AutoShape 12"/>
          <p:cNvSpPr>
            <a:spLocks noChangeArrowheads="1"/>
          </p:cNvSpPr>
          <p:nvPr/>
        </p:nvSpPr>
        <p:spPr bwMode="auto">
          <a:xfrm rot="5400000">
            <a:off x="1609725" y="5392738"/>
            <a:ext cx="668337" cy="153988"/>
          </a:xfrm>
          <a:prstGeom prst="can">
            <a:avLst>
              <a:gd name="adj" fmla="val 36056"/>
            </a:avLst>
          </a:prstGeom>
          <a:solidFill>
            <a:srgbClr val="FFFF00"/>
          </a:solidFill>
          <a:ln w="12700">
            <a:solidFill>
              <a:schemeClr val="tx1"/>
            </a:solidFill>
            <a:round/>
            <a:headEnd/>
            <a:tailEnd/>
          </a:ln>
        </p:spPr>
        <p:txBody>
          <a:bodyPr wrap="none" anchor="ctr"/>
          <a:lstStyle/>
          <a:p>
            <a:endParaRPr lang="en-US"/>
          </a:p>
        </p:txBody>
      </p:sp>
      <p:sp>
        <p:nvSpPr>
          <p:cNvPr id="10253" name="Line 13"/>
          <p:cNvSpPr>
            <a:spLocks noChangeShapeType="1"/>
          </p:cNvSpPr>
          <p:nvPr/>
        </p:nvSpPr>
        <p:spPr bwMode="auto">
          <a:xfrm>
            <a:off x="1968500" y="5500688"/>
            <a:ext cx="2063750" cy="14287"/>
          </a:xfrm>
          <a:prstGeom prst="line">
            <a:avLst/>
          </a:prstGeom>
          <a:noFill/>
          <a:ln w="127000">
            <a:solidFill>
              <a:schemeClr val="tx1"/>
            </a:solidFill>
            <a:round/>
            <a:headEnd/>
            <a:tailEnd/>
          </a:ln>
        </p:spPr>
        <p:txBody>
          <a:bodyPr anchor="ctr"/>
          <a:lstStyle/>
          <a:p>
            <a:endParaRPr lang="en-US"/>
          </a:p>
        </p:txBody>
      </p:sp>
      <p:sp>
        <p:nvSpPr>
          <p:cNvPr id="10254" name="Freeform 14"/>
          <p:cNvSpPr>
            <a:spLocks/>
          </p:cNvSpPr>
          <p:nvPr/>
        </p:nvSpPr>
        <p:spPr bwMode="gray">
          <a:xfrm>
            <a:off x="1073150" y="3436938"/>
            <a:ext cx="511175" cy="1927225"/>
          </a:xfrm>
          <a:custGeom>
            <a:avLst/>
            <a:gdLst>
              <a:gd name="T0" fmla="*/ 2147483647 w 479"/>
              <a:gd name="T1" fmla="*/ 0 h 980"/>
              <a:gd name="T2" fmla="*/ 2147483647 w 479"/>
              <a:gd name="T3" fmla="*/ 2147483647 h 980"/>
              <a:gd name="T4" fmla="*/ 2147483647 w 479"/>
              <a:gd name="T5" fmla="*/ 2147483647 h 980"/>
              <a:gd name="T6" fmla="*/ 0 60000 65536"/>
              <a:gd name="T7" fmla="*/ 0 60000 65536"/>
              <a:gd name="T8" fmla="*/ 0 60000 65536"/>
              <a:gd name="T9" fmla="*/ 0 w 479"/>
              <a:gd name="T10" fmla="*/ 0 h 980"/>
              <a:gd name="T11" fmla="*/ 479 w 479"/>
              <a:gd name="T12" fmla="*/ 980 h 980"/>
            </a:gdLst>
            <a:ahLst/>
            <a:cxnLst>
              <a:cxn ang="T6">
                <a:pos x="T0" y="T1"/>
              </a:cxn>
              <a:cxn ang="T7">
                <a:pos x="T2" y="T3"/>
              </a:cxn>
              <a:cxn ang="T8">
                <a:pos x="T4" y="T5"/>
              </a:cxn>
            </a:cxnLst>
            <a:rect l="T9" t="T10" r="T11" b="T12"/>
            <a:pathLst>
              <a:path w="479" h="980">
                <a:moveTo>
                  <a:pt x="68" y="0"/>
                </a:moveTo>
                <a:cubicBezTo>
                  <a:pt x="33" y="304"/>
                  <a:pt x="0" y="612"/>
                  <a:pt x="68" y="775"/>
                </a:cubicBezTo>
                <a:cubicBezTo>
                  <a:pt x="136" y="938"/>
                  <a:pt x="393" y="937"/>
                  <a:pt x="479" y="980"/>
                </a:cubicBezTo>
              </a:path>
            </a:pathLst>
          </a:custGeom>
          <a:noFill/>
          <a:ln w="101600">
            <a:solidFill>
              <a:srgbClr val="FF0000">
                <a:alpha val="59999"/>
              </a:srgbClr>
            </a:solidFill>
            <a:round/>
            <a:headEnd/>
            <a:tailEnd/>
          </a:ln>
        </p:spPr>
        <p:txBody>
          <a:bodyPr anchor="ctr"/>
          <a:lstStyle/>
          <a:p>
            <a:endParaRPr lang="en-US"/>
          </a:p>
        </p:txBody>
      </p:sp>
      <p:sp>
        <p:nvSpPr>
          <p:cNvPr id="10255" name="Line 15"/>
          <p:cNvSpPr>
            <a:spLocks noChangeShapeType="1"/>
          </p:cNvSpPr>
          <p:nvPr/>
        </p:nvSpPr>
        <p:spPr bwMode="auto">
          <a:xfrm>
            <a:off x="2989263" y="4872038"/>
            <a:ext cx="0" cy="601662"/>
          </a:xfrm>
          <a:prstGeom prst="line">
            <a:avLst/>
          </a:prstGeom>
          <a:noFill/>
          <a:ln w="127000">
            <a:solidFill>
              <a:schemeClr val="tx1"/>
            </a:solidFill>
            <a:round/>
            <a:headEnd/>
            <a:tailEnd/>
          </a:ln>
        </p:spPr>
        <p:txBody>
          <a:bodyPr anchor="ctr"/>
          <a:lstStyle/>
          <a:p>
            <a:endParaRPr lang="en-US"/>
          </a:p>
        </p:txBody>
      </p:sp>
      <p:sp>
        <p:nvSpPr>
          <p:cNvPr id="10256" name="AutoShape 16"/>
          <p:cNvSpPr>
            <a:spLocks noChangeArrowheads="1"/>
          </p:cNvSpPr>
          <p:nvPr/>
        </p:nvSpPr>
        <p:spPr bwMode="auto">
          <a:xfrm>
            <a:off x="2801938" y="4813300"/>
            <a:ext cx="388937" cy="515938"/>
          </a:xfrm>
          <a:prstGeom prst="can">
            <a:avLst>
              <a:gd name="adj" fmla="val 33163"/>
            </a:avLst>
          </a:prstGeom>
          <a:solidFill>
            <a:srgbClr val="FFFF00"/>
          </a:solidFill>
          <a:ln w="12700">
            <a:solidFill>
              <a:schemeClr val="tx1"/>
            </a:solidFill>
            <a:round/>
            <a:headEnd/>
            <a:tailEnd/>
          </a:ln>
        </p:spPr>
        <p:txBody>
          <a:bodyPr wrap="none" anchor="ctr"/>
          <a:lstStyle/>
          <a:p>
            <a:endParaRPr lang="en-US"/>
          </a:p>
        </p:txBody>
      </p:sp>
      <p:sp>
        <p:nvSpPr>
          <p:cNvPr id="10257" name="Rectangle 17"/>
          <p:cNvSpPr>
            <a:spLocks noChangeArrowheads="1"/>
          </p:cNvSpPr>
          <p:nvPr/>
        </p:nvSpPr>
        <p:spPr bwMode="ltGray">
          <a:xfrm>
            <a:off x="2368550" y="4946650"/>
            <a:ext cx="1227138"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Hardened OS</a:t>
            </a:r>
          </a:p>
        </p:txBody>
      </p:sp>
      <p:sp>
        <p:nvSpPr>
          <p:cNvPr id="10258" name="Rectangle 18"/>
          <p:cNvSpPr>
            <a:spLocks noChangeArrowheads="1"/>
          </p:cNvSpPr>
          <p:nvPr/>
        </p:nvSpPr>
        <p:spPr bwMode="ltGray">
          <a:xfrm>
            <a:off x="2354263" y="4613275"/>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Web Server</a:t>
            </a:r>
          </a:p>
        </p:txBody>
      </p:sp>
      <p:sp>
        <p:nvSpPr>
          <p:cNvPr id="10259" name="Rectangle 19"/>
          <p:cNvSpPr>
            <a:spLocks noChangeArrowheads="1"/>
          </p:cNvSpPr>
          <p:nvPr/>
        </p:nvSpPr>
        <p:spPr bwMode="ltGray">
          <a:xfrm>
            <a:off x="2354263" y="4270375"/>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App Server</a:t>
            </a:r>
          </a:p>
        </p:txBody>
      </p:sp>
      <p:sp>
        <p:nvSpPr>
          <p:cNvPr id="10260" name="AutoShape 20"/>
          <p:cNvSpPr>
            <a:spLocks noChangeArrowheads="1"/>
          </p:cNvSpPr>
          <p:nvPr/>
        </p:nvSpPr>
        <p:spPr bwMode="auto">
          <a:xfrm>
            <a:off x="2801938" y="4011613"/>
            <a:ext cx="385762" cy="171450"/>
          </a:xfrm>
          <a:prstGeom prst="can">
            <a:avLst>
              <a:gd name="adj" fmla="val 36056"/>
            </a:avLst>
          </a:prstGeom>
          <a:solidFill>
            <a:srgbClr val="FFFF00"/>
          </a:solidFill>
          <a:ln w="12700">
            <a:solidFill>
              <a:schemeClr val="tx1"/>
            </a:solidFill>
            <a:round/>
            <a:headEnd/>
            <a:tailEnd/>
          </a:ln>
        </p:spPr>
        <p:txBody>
          <a:bodyPr wrap="none" anchor="ctr"/>
          <a:lstStyle/>
          <a:p>
            <a:endParaRPr lang="en-US"/>
          </a:p>
        </p:txBody>
      </p:sp>
      <p:sp>
        <p:nvSpPr>
          <p:cNvPr id="10261" name="Line 21"/>
          <p:cNvSpPr>
            <a:spLocks noChangeShapeType="1"/>
          </p:cNvSpPr>
          <p:nvPr/>
        </p:nvSpPr>
        <p:spPr bwMode="auto">
          <a:xfrm flipH="1">
            <a:off x="2995613" y="3690938"/>
            <a:ext cx="1587" cy="388937"/>
          </a:xfrm>
          <a:prstGeom prst="line">
            <a:avLst/>
          </a:prstGeom>
          <a:noFill/>
          <a:ln w="127000">
            <a:solidFill>
              <a:schemeClr val="tx1"/>
            </a:solidFill>
            <a:round/>
            <a:headEnd/>
            <a:tailEnd/>
          </a:ln>
        </p:spPr>
        <p:txBody>
          <a:bodyPr anchor="ctr"/>
          <a:lstStyle/>
          <a:p>
            <a:endParaRPr lang="en-US"/>
          </a:p>
        </p:txBody>
      </p:sp>
      <p:sp>
        <p:nvSpPr>
          <p:cNvPr id="10262" name="Rectangle 22"/>
          <p:cNvSpPr>
            <a:spLocks noChangeArrowheads="1"/>
          </p:cNvSpPr>
          <p:nvPr/>
        </p:nvSpPr>
        <p:spPr bwMode="ltGray">
          <a:xfrm rot="16200000" flipH="1">
            <a:off x="3292475" y="5661025"/>
            <a:ext cx="1631950" cy="228600"/>
          </a:xfrm>
          <a:prstGeom prst="rect">
            <a:avLst/>
          </a:prstGeom>
          <a:solidFill>
            <a:srgbClr val="CC3300"/>
          </a:solidFill>
          <a:ln w="9525">
            <a:miter lim="800000"/>
            <a:headEnd/>
            <a:tailEnd/>
          </a:ln>
          <a:scene3d>
            <a:camera prst="legacyPerspectiveTopRight"/>
            <a:lightRig rig="legacyFlat3" dir="b"/>
          </a:scene3d>
          <a:sp3d extrusionH="36306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Firewall</a:t>
            </a:r>
          </a:p>
        </p:txBody>
      </p:sp>
      <p:sp>
        <p:nvSpPr>
          <p:cNvPr id="10263" name="AutoShape 23"/>
          <p:cNvSpPr>
            <a:spLocks noChangeArrowheads="1"/>
          </p:cNvSpPr>
          <p:nvPr/>
        </p:nvSpPr>
        <p:spPr bwMode="auto">
          <a:xfrm rot="5400000">
            <a:off x="4012407" y="5390356"/>
            <a:ext cx="666750" cy="150813"/>
          </a:xfrm>
          <a:prstGeom prst="can">
            <a:avLst>
              <a:gd name="adj" fmla="val 36056"/>
            </a:avLst>
          </a:prstGeom>
          <a:solidFill>
            <a:srgbClr val="FFFF00"/>
          </a:solidFill>
          <a:ln w="12700">
            <a:solidFill>
              <a:schemeClr val="tx1"/>
            </a:solidFill>
            <a:round/>
            <a:headEnd/>
            <a:tailEnd/>
          </a:ln>
        </p:spPr>
        <p:txBody>
          <a:bodyPr wrap="none" anchor="ctr"/>
          <a:lstStyle/>
          <a:p>
            <a:endParaRPr lang="en-US"/>
          </a:p>
        </p:txBody>
      </p:sp>
      <p:sp>
        <p:nvSpPr>
          <p:cNvPr id="10264" name="Line 24"/>
          <p:cNvSpPr>
            <a:spLocks noChangeShapeType="1"/>
          </p:cNvSpPr>
          <p:nvPr/>
        </p:nvSpPr>
        <p:spPr bwMode="auto">
          <a:xfrm flipV="1">
            <a:off x="4362450" y="5510213"/>
            <a:ext cx="1033463" cy="1587"/>
          </a:xfrm>
          <a:prstGeom prst="line">
            <a:avLst/>
          </a:prstGeom>
          <a:noFill/>
          <a:ln w="127000">
            <a:solidFill>
              <a:schemeClr val="tx1"/>
            </a:solidFill>
            <a:round/>
            <a:headEnd/>
            <a:tailEnd/>
          </a:ln>
        </p:spPr>
        <p:txBody>
          <a:bodyPr anchor="ctr"/>
          <a:lstStyle/>
          <a:p>
            <a:endParaRPr lang="en-US"/>
          </a:p>
        </p:txBody>
      </p:sp>
      <p:sp>
        <p:nvSpPr>
          <p:cNvPr id="10265" name="Rectangle 25"/>
          <p:cNvSpPr>
            <a:spLocks noChangeArrowheads="1"/>
          </p:cNvSpPr>
          <p:nvPr/>
        </p:nvSpPr>
        <p:spPr bwMode="ltGray">
          <a:xfrm rot="-5400000">
            <a:off x="3846513" y="25209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Databases</a:t>
            </a:r>
          </a:p>
        </p:txBody>
      </p:sp>
      <p:sp>
        <p:nvSpPr>
          <p:cNvPr id="10266" name="Rectangle 26"/>
          <p:cNvSpPr>
            <a:spLocks noChangeArrowheads="1"/>
          </p:cNvSpPr>
          <p:nvPr/>
        </p:nvSpPr>
        <p:spPr bwMode="ltGray">
          <a:xfrm rot="-5400000">
            <a:off x="4044950" y="25209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Legacy Systems</a:t>
            </a:r>
          </a:p>
        </p:txBody>
      </p:sp>
      <p:sp>
        <p:nvSpPr>
          <p:cNvPr id="10267" name="Rectangle 27"/>
          <p:cNvSpPr>
            <a:spLocks noChangeArrowheads="1"/>
          </p:cNvSpPr>
          <p:nvPr/>
        </p:nvSpPr>
        <p:spPr bwMode="ltGray">
          <a:xfrm rot="-5400000">
            <a:off x="4243388" y="25209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Web Services</a:t>
            </a:r>
          </a:p>
        </p:txBody>
      </p:sp>
      <p:sp>
        <p:nvSpPr>
          <p:cNvPr id="10268" name="Rectangle 28"/>
          <p:cNvSpPr>
            <a:spLocks noChangeArrowheads="1"/>
          </p:cNvSpPr>
          <p:nvPr/>
        </p:nvSpPr>
        <p:spPr bwMode="ltGray">
          <a:xfrm rot="-5400000">
            <a:off x="4441825" y="25209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Directories</a:t>
            </a:r>
          </a:p>
        </p:txBody>
      </p:sp>
      <p:sp>
        <p:nvSpPr>
          <p:cNvPr id="10269" name="Rectangle 29"/>
          <p:cNvSpPr>
            <a:spLocks noChangeArrowheads="1"/>
          </p:cNvSpPr>
          <p:nvPr/>
        </p:nvSpPr>
        <p:spPr bwMode="ltGray">
          <a:xfrm rot="-5400000">
            <a:off x="4641057" y="2521743"/>
            <a:ext cx="1371600" cy="138113"/>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Human Resrcs</a:t>
            </a:r>
          </a:p>
        </p:txBody>
      </p:sp>
      <p:sp>
        <p:nvSpPr>
          <p:cNvPr id="10270" name="Rectangle 30"/>
          <p:cNvSpPr>
            <a:spLocks noChangeArrowheads="1"/>
          </p:cNvSpPr>
          <p:nvPr/>
        </p:nvSpPr>
        <p:spPr bwMode="ltGray">
          <a:xfrm rot="-5400000">
            <a:off x="4840288" y="25209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Billing</a:t>
            </a:r>
          </a:p>
        </p:txBody>
      </p:sp>
      <p:sp>
        <p:nvSpPr>
          <p:cNvPr id="10271" name="Line 31"/>
          <p:cNvSpPr>
            <a:spLocks noChangeShapeType="1"/>
          </p:cNvSpPr>
          <p:nvPr/>
        </p:nvSpPr>
        <p:spPr bwMode="auto">
          <a:xfrm flipH="1">
            <a:off x="5099050" y="3429000"/>
            <a:ext cx="6350" cy="2090738"/>
          </a:xfrm>
          <a:prstGeom prst="line">
            <a:avLst/>
          </a:prstGeom>
          <a:noFill/>
          <a:ln w="127000">
            <a:solidFill>
              <a:schemeClr val="tx1"/>
            </a:solidFill>
            <a:round/>
            <a:headEnd/>
            <a:tailEnd/>
          </a:ln>
        </p:spPr>
        <p:txBody>
          <a:bodyPr anchor="ctr"/>
          <a:lstStyle/>
          <a:p>
            <a:endParaRPr lang="en-US"/>
          </a:p>
        </p:txBody>
      </p:sp>
      <p:sp>
        <p:nvSpPr>
          <p:cNvPr id="10272" name="Rectangle 32"/>
          <p:cNvSpPr>
            <a:spLocks noChangeArrowheads="1"/>
          </p:cNvSpPr>
          <p:nvPr/>
        </p:nvSpPr>
        <p:spPr bwMode="ltGray">
          <a:xfrm>
            <a:off x="2252663" y="3257550"/>
            <a:ext cx="1455737" cy="260350"/>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Custom Code</a:t>
            </a:r>
          </a:p>
        </p:txBody>
      </p:sp>
      <p:pic>
        <p:nvPicPr>
          <p:cNvPr id="10273" name="Picture 33" descr="TN_hacker"/>
          <p:cNvPicPr>
            <a:picLocks noChangeAspect="1" noChangeArrowheads="1"/>
          </p:cNvPicPr>
          <p:nvPr/>
        </p:nvPicPr>
        <p:blipFill>
          <a:blip r:embed="rId4" cstate="print">
            <a:lum bright="24000" contrast="42000"/>
          </a:blip>
          <a:srcRect/>
          <a:stretch>
            <a:fillRect/>
          </a:stretch>
        </p:blipFill>
        <p:spPr bwMode="auto">
          <a:xfrm>
            <a:off x="627063" y="1866900"/>
            <a:ext cx="1209675" cy="1462088"/>
          </a:xfrm>
          <a:prstGeom prst="rect">
            <a:avLst/>
          </a:prstGeom>
          <a:noFill/>
          <a:ln w="9525">
            <a:noFill/>
            <a:miter lim="800000"/>
            <a:headEnd/>
            <a:tailEnd/>
          </a:ln>
        </p:spPr>
      </p:pic>
      <p:sp>
        <p:nvSpPr>
          <p:cNvPr id="10274" name="Freeform 34"/>
          <p:cNvSpPr>
            <a:spLocks/>
          </p:cNvSpPr>
          <p:nvPr/>
        </p:nvSpPr>
        <p:spPr bwMode="gray">
          <a:xfrm>
            <a:off x="3049588" y="3459163"/>
            <a:ext cx="935037" cy="2041525"/>
          </a:xfrm>
          <a:custGeom>
            <a:avLst/>
            <a:gdLst>
              <a:gd name="T0" fmla="*/ 2147483647 w 876"/>
              <a:gd name="T1" fmla="*/ 0 h 1633"/>
              <a:gd name="T2" fmla="*/ 2147483647 w 876"/>
              <a:gd name="T3" fmla="*/ 2147483647 h 1633"/>
              <a:gd name="T4" fmla="*/ 2147483647 w 876"/>
              <a:gd name="T5" fmla="*/ 2147483647 h 1633"/>
              <a:gd name="T6" fmla="*/ 0 60000 65536"/>
              <a:gd name="T7" fmla="*/ 0 60000 65536"/>
              <a:gd name="T8" fmla="*/ 0 60000 65536"/>
              <a:gd name="T9" fmla="*/ 0 w 876"/>
              <a:gd name="T10" fmla="*/ 0 h 1633"/>
              <a:gd name="T11" fmla="*/ 876 w 876"/>
              <a:gd name="T12" fmla="*/ 1633 h 1633"/>
            </a:gdLst>
            <a:ahLst/>
            <a:cxnLst>
              <a:cxn ang="T6">
                <a:pos x="T0" y="T1"/>
              </a:cxn>
              <a:cxn ang="T7">
                <a:pos x="T2" y="T3"/>
              </a:cxn>
              <a:cxn ang="T8">
                <a:pos x="T4" y="T5"/>
              </a:cxn>
            </a:cxnLst>
            <a:rect l="T9" t="T10" r="T11" b="T12"/>
            <a:pathLst>
              <a:path w="876" h="1633">
                <a:moveTo>
                  <a:pt x="68" y="0"/>
                </a:moveTo>
                <a:cubicBezTo>
                  <a:pt x="78" y="229"/>
                  <a:pt x="0" y="1117"/>
                  <a:pt x="135" y="1375"/>
                </a:cubicBezTo>
                <a:cubicBezTo>
                  <a:pt x="270" y="1633"/>
                  <a:pt x="722" y="1514"/>
                  <a:pt x="876" y="1551"/>
                </a:cubicBezTo>
              </a:path>
            </a:pathLst>
          </a:custGeom>
          <a:noFill/>
          <a:ln w="101600">
            <a:solidFill>
              <a:srgbClr val="FF9900">
                <a:alpha val="59999"/>
              </a:srgbClr>
            </a:solidFill>
            <a:round/>
            <a:headEnd/>
            <a:tailEnd/>
          </a:ln>
        </p:spPr>
        <p:txBody>
          <a:bodyPr anchor="ctr"/>
          <a:lstStyle/>
          <a:p>
            <a:endParaRPr lang="en-US"/>
          </a:p>
        </p:txBody>
      </p:sp>
      <p:sp>
        <p:nvSpPr>
          <p:cNvPr id="10275" name="Freeform 35"/>
          <p:cNvSpPr>
            <a:spLocks/>
          </p:cNvSpPr>
          <p:nvPr/>
        </p:nvSpPr>
        <p:spPr bwMode="gray">
          <a:xfrm flipH="1">
            <a:off x="1968500" y="3459163"/>
            <a:ext cx="955675" cy="2041525"/>
          </a:xfrm>
          <a:custGeom>
            <a:avLst/>
            <a:gdLst>
              <a:gd name="T0" fmla="*/ 2147483647 w 876"/>
              <a:gd name="T1" fmla="*/ 0 h 1633"/>
              <a:gd name="T2" fmla="*/ 2147483647 w 876"/>
              <a:gd name="T3" fmla="*/ 2147483647 h 1633"/>
              <a:gd name="T4" fmla="*/ 2147483647 w 876"/>
              <a:gd name="T5" fmla="*/ 2147483647 h 1633"/>
              <a:gd name="T6" fmla="*/ 0 60000 65536"/>
              <a:gd name="T7" fmla="*/ 0 60000 65536"/>
              <a:gd name="T8" fmla="*/ 0 60000 65536"/>
              <a:gd name="T9" fmla="*/ 0 w 876"/>
              <a:gd name="T10" fmla="*/ 0 h 1633"/>
              <a:gd name="T11" fmla="*/ 876 w 876"/>
              <a:gd name="T12" fmla="*/ 1633 h 1633"/>
            </a:gdLst>
            <a:ahLst/>
            <a:cxnLst>
              <a:cxn ang="T6">
                <a:pos x="T0" y="T1"/>
              </a:cxn>
              <a:cxn ang="T7">
                <a:pos x="T2" y="T3"/>
              </a:cxn>
              <a:cxn ang="T8">
                <a:pos x="T4" y="T5"/>
              </a:cxn>
            </a:cxnLst>
            <a:rect l="T9" t="T10" r="T11" b="T12"/>
            <a:pathLst>
              <a:path w="876" h="1633">
                <a:moveTo>
                  <a:pt x="68" y="0"/>
                </a:moveTo>
                <a:cubicBezTo>
                  <a:pt x="78" y="229"/>
                  <a:pt x="0" y="1117"/>
                  <a:pt x="135" y="1375"/>
                </a:cubicBezTo>
                <a:cubicBezTo>
                  <a:pt x="270" y="1633"/>
                  <a:pt x="722" y="1514"/>
                  <a:pt x="876" y="1551"/>
                </a:cubicBezTo>
              </a:path>
            </a:pathLst>
          </a:custGeom>
          <a:noFill/>
          <a:ln w="101600">
            <a:solidFill>
              <a:srgbClr val="FF0000">
                <a:alpha val="59999"/>
              </a:srgbClr>
            </a:solidFill>
            <a:round/>
            <a:headEnd type="triangle" w="med" len="med"/>
            <a:tailEnd/>
          </a:ln>
        </p:spPr>
        <p:txBody>
          <a:bodyPr anchor="ctr"/>
          <a:lstStyle/>
          <a:p>
            <a:endParaRPr lang="en-US"/>
          </a:p>
        </p:txBody>
      </p:sp>
      <p:sp>
        <p:nvSpPr>
          <p:cNvPr id="10276" name="Freeform 36"/>
          <p:cNvSpPr>
            <a:spLocks/>
          </p:cNvSpPr>
          <p:nvPr/>
        </p:nvSpPr>
        <p:spPr bwMode="gray">
          <a:xfrm flipH="1">
            <a:off x="4375150" y="3505200"/>
            <a:ext cx="658813" cy="1968500"/>
          </a:xfrm>
          <a:custGeom>
            <a:avLst/>
            <a:gdLst>
              <a:gd name="T0" fmla="*/ 2147483647 w 876"/>
              <a:gd name="T1" fmla="*/ 0 h 1633"/>
              <a:gd name="T2" fmla="*/ 2147483647 w 876"/>
              <a:gd name="T3" fmla="*/ 2147483647 h 1633"/>
              <a:gd name="T4" fmla="*/ 2147483647 w 876"/>
              <a:gd name="T5" fmla="*/ 2147483647 h 1633"/>
              <a:gd name="T6" fmla="*/ 0 60000 65536"/>
              <a:gd name="T7" fmla="*/ 0 60000 65536"/>
              <a:gd name="T8" fmla="*/ 0 60000 65536"/>
              <a:gd name="T9" fmla="*/ 0 w 876"/>
              <a:gd name="T10" fmla="*/ 0 h 1633"/>
              <a:gd name="T11" fmla="*/ 876 w 876"/>
              <a:gd name="T12" fmla="*/ 1633 h 1633"/>
            </a:gdLst>
            <a:ahLst/>
            <a:cxnLst>
              <a:cxn ang="T6">
                <a:pos x="T0" y="T1"/>
              </a:cxn>
              <a:cxn ang="T7">
                <a:pos x="T2" y="T3"/>
              </a:cxn>
              <a:cxn ang="T8">
                <a:pos x="T4" y="T5"/>
              </a:cxn>
            </a:cxnLst>
            <a:rect l="T9" t="T10" r="T11" b="T12"/>
            <a:pathLst>
              <a:path w="876" h="1633">
                <a:moveTo>
                  <a:pt x="68" y="0"/>
                </a:moveTo>
                <a:cubicBezTo>
                  <a:pt x="78" y="229"/>
                  <a:pt x="0" y="1117"/>
                  <a:pt x="135" y="1375"/>
                </a:cubicBezTo>
                <a:cubicBezTo>
                  <a:pt x="270" y="1633"/>
                  <a:pt x="722" y="1514"/>
                  <a:pt x="876" y="1551"/>
                </a:cubicBezTo>
              </a:path>
            </a:pathLst>
          </a:custGeom>
          <a:noFill/>
          <a:ln w="101600">
            <a:solidFill>
              <a:srgbClr val="FF9900">
                <a:alpha val="59999"/>
              </a:srgbClr>
            </a:solidFill>
            <a:round/>
            <a:headEnd type="triangle" w="med" len="med"/>
            <a:tailEnd/>
          </a:ln>
        </p:spPr>
        <p:txBody>
          <a:bodyPr anchor="ctr"/>
          <a:lstStyle/>
          <a:p>
            <a:endParaRPr lang="en-US"/>
          </a:p>
        </p:txBody>
      </p:sp>
      <p:sp>
        <p:nvSpPr>
          <p:cNvPr id="10277" name="Text Box 37"/>
          <p:cNvSpPr txBox="1">
            <a:spLocks noChangeArrowheads="1"/>
          </p:cNvSpPr>
          <p:nvPr/>
        </p:nvSpPr>
        <p:spPr bwMode="white">
          <a:xfrm>
            <a:off x="576263" y="2813050"/>
            <a:ext cx="1260475" cy="365125"/>
          </a:xfrm>
          <a:prstGeom prst="rect">
            <a:avLst/>
          </a:prstGeom>
          <a:noFill/>
          <a:ln w="9525">
            <a:noFill/>
            <a:miter lim="800000"/>
            <a:headEnd/>
            <a:tailEnd/>
          </a:ln>
        </p:spPr>
        <p:txBody>
          <a:bodyPr>
            <a:spAutoFit/>
          </a:bodyPr>
          <a:lstStyle/>
          <a:p>
            <a:pPr algn="ctr"/>
            <a:r>
              <a:rPr lang="en-US" sz="1000">
                <a:solidFill>
                  <a:schemeClr val="bg1"/>
                </a:solidFill>
              </a:rPr>
              <a:t>APPLICATION</a:t>
            </a:r>
            <a:br>
              <a:rPr lang="en-US" sz="1000">
                <a:solidFill>
                  <a:schemeClr val="bg1"/>
                </a:solidFill>
              </a:rPr>
            </a:br>
            <a:r>
              <a:rPr lang="en-US" sz="1000">
                <a:solidFill>
                  <a:schemeClr val="bg1"/>
                </a:solidFill>
              </a:rPr>
              <a:t>ATTACK</a:t>
            </a:r>
          </a:p>
        </p:txBody>
      </p:sp>
      <p:sp>
        <p:nvSpPr>
          <p:cNvPr id="10278" name="Text Box 38"/>
          <p:cNvSpPr txBox="1">
            <a:spLocks noChangeArrowheads="1"/>
          </p:cNvSpPr>
          <p:nvPr/>
        </p:nvSpPr>
        <p:spPr bwMode="auto">
          <a:xfrm rot="-5400000">
            <a:off x="-129381" y="5323682"/>
            <a:ext cx="1055687" cy="228600"/>
          </a:xfrm>
          <a:prstGeom prst="rect">
            <a:avLst/>
          </a:prstGeom>
          <a:noFill/>
          <a:ln w="9525">
            <a:noFill/>
            <a:miter lim="800000"/>
            <a:headEnd/>
            <a:tailEnd/>
          </a:ln>
        </p:spPr>
        <p:txBody>
          <a:bodyPr wrap="none">
            <a:spAutoFit/>
          </a:bodyPr>
          <a:lstStyle/>
          <a:p>
            <a:pPr algn="ctr"/>
            <a:r>
              <a:rPr lang="en-US" sz="1000"/>
              <a:t>Network Layer</a:t>
            </a:r>
          </a:p>
        </p:txBody>
      </p:sp>
      <p:sp>
        <p:nvSpPr>
          <p:cNvPr id="10279" name="Text Box 39"/>
          <p:cNvSpPr txBox="1">
            <a:spLocks noChangeArrowheads="1"/>
          </p:cNvSpPr>
          <p:nvPr/>
        </p:nvSpPr>
        <p:spPr bwMode="auto">
          <a:xfrm rot="-5400000">
            <a:off x="-223044" y="2566194"/>
            <a:ext cx="1246188" cy="228600"/>
          </a:xfrm>
          <a:prstGeom prst="rect">
            <a:avLst/>
          </a:prstGeom>
          <a:noFill/>
          <a:ln w="9525">
            <a:noFill/>
            <a:miter lim="800000"/>
            <a:headEnd/>
            <a:tailEnd/>
          </a:ln>
        </p:spPr>
        <p:txBody>
          <a:bodyPr wrap="none">
            <a:spAutoFit/>
          </a:bodyPr>
          <a:lstStyle/>
          <a:p>
            <a:pPr algn="ctr"/>
            <a:r>
              <a:rPr lang="en-US" sz="1000"/>
              <a:t>Application Layer</a:t>
            </a:r>
          </a:p>
        </p:txBody>
      </p:sp>
      <p:sp>
        <p:nvSpPr>
          <p:cNvPr id="10280" name="Rectangle 40"/>
          <p:cNvSpPr>
            <a:spLocks noChangeArrowheads="1"/>
          </p:cNvSpPr>
          <p:nvPr/>
        </p:nvSpPr>
        <p:spPr bwMode="ltGray">
          <a:xfrm rot="-5400000">
            <a:off x="1674019" y="25011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Accounts</a:t>
            </a:r>
          </a:p>
        </p:txBody>
      </p:sp>
      <p:sp>
        <p:nvSpPr>
          <p:cNvPr id="10281" name="Rectangle 41"/>
          <p:cNvSpPr>
            <a:spLocks noChangeArrowheads="1"/>
          </p:cNvSpPr>
          <p:nvPr/>
        </p:nvSpPr>
        <p:spPr bwMode="ltGray">
          <a:xfrm rot="-5400000">
            <a:off x="1857375" y="2500313"/>
            <a:ext cx="1316038" cy="125412"/>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Finance</a:t>
            </a:r>
          </a:p>
        </p:txBody>
      </p:sp>
      <p:sp>
        <p:nvSpPr>
          <p:cNvPr id="10282" name="Rectangle 42"/>
          <p:cNvSpPr>
            <a:spLocks noChangeArrowheads="1"/>
          </p:cNvSpPr>
          <p:nvPr/>
        </p:nvSpPr>
        <p:spPr bwMode="ltGray">
          <a:xfrm rot="-5400000">
            <a:off x="2053432" y="25011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Administration</a:t>
            </a:r>
          </a:p>
        </p:txBody>
      </p:sp>
      <p:sp>
        <p:nvSpPr>
          <p:cNvPr id="10283" name="Rectangle 43"/>
          <p:cNvSpPr>
            <a:spLocks noChangeArrowheads="1"/>
          </p:cNvSpPr>
          <p:nvPr/>
        </p:nvSpPr>
        <p:spPr bwMode="ltGray">
          <a:xfrm rot="-5400000">
            <a:off x="2232025" y="2500313"/>
            <a:ext cx="1316038" cy="125412"/>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Transactions</a:t>
            </a:r>
          </a:p>
        </p:txBody>
      </p:sp>
      <p:sp>
        <p:nvSpPr>
          <p:cNvPr id="10284" name="Rectangle 44"/>
          <p:cNvSpPr>
            <a:spLocks noChangeArrowheads="1"/>
          </p:cNvSpPr>
          <p:nvPr/>
        </p:nvSpPr>
        <p:spPr bwMode="ltGray">
          <a:xfrm rot="-5400000">
            <a:off x="2428082" y="25011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Communication</a:t>
            </a:r>
          </a:p>
        </p:txBody>
      </p:sp>
      <p:sp>
        <p:nvSpPr>
          <p:cNvPr id="10285" name="Rectangle 45"/>
          <p:cNvSpPr>
            <a:spLocks noChangeArrowheads="1"/>
          </p:cNvSpPr>
          <p:nvPr/>
        </p:nvSpPr>
        <p:spPr bwMode="ltGray">
          <a:xfrm rot="-5400000">
            <a:off x="2604294" y="25011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Knowledge Mgmt</a:t>
            </a:r>
          </a:p>
        </p:txBody>
      </p:sp>
      <p:sp>
        <p:nvSpPr>
          <p:cNvPr id="10286" name="Rectangle 46"/>
          <p:cNvSpPr>
            <a:spLocks noChangeArrowheads="1"/>
          </p:cNvSpPr>
          <p:nvPr/>
        </p:nvSpPr>
        <p:spPr bwMode="ltGray">
          <a:xfrm rot="-5400000">
            <a:off x="2788444" y="25011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E-Commerce</a:t>
            </a:r>
          </a:p>
        </p:txBody>
      </p:sp>
      <p:sp>
        <p:nvSpPr>
          <p:cNvPr id="10287" name="Rectangle 47"/>
          <p:cNvSpPr>
            <a:spLocks noChangeArrowheads="1"/>
          </p:cNvSpPr>
          <p:nvPr/>
        </p:nvSpPr>
        <p:spPr bwMode="ltGray">
          <a:xfrm rot="-5400000">
            <a:off x="2974182" y="25011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Bus. Functions</a:t>
            </a:r>
          </a:p>
        </p:txBody>
      </p:sp>
      <p:sp>
        <p:nvSpPr>
          <p:cNvPr id="7233584" name="Rectangle 48"/>
          <p:cNvSpPr>
            <a:spLocks noChangeArrowheads="1"/>
          </p:cNvSpPr>
          <p:nvPr/>
        </p:nvSpPr>
        <p:spPr bwMode="auto">
          <a:xfrm>
            <a:off x="609600" y="2438400"/>
            <a:ext cx="838200" cy="950913"/>
          </a:xfrm>
          <a:prstGeom prst="rect">
            <a:avLst/>
          </a:prstGeom>
          <a:solidFill>
            <a:srgbClr val="EFEFFF"/>
          </a:solidFill>
          <a:ln w="38100" cmpd="dbl" algn="ctr">
            <a:solidFill>
              <a:schemeClr val="tx1"/>
            </a:solidFill>
            <a:miter lim="800000"/>
            <a:headEnd/>
            <a:tailEnd/>
          </a:ln>
        </p:spPr>
        <p:txBody>
          <a:bodyPr anchor="ctr"/>
          <a:lstStyle/>
          <a:p>
            <a:pPr algn="ctr"/>
            <a:r>
              <a:rPr lang="en-US" sz="1400" b="0" dirty="0">
                <a:latin typeface="Arial Narrow" pitchFamily="34" charset="0"/>
                <a:sym typeface="Wingdings" pitchFamily="2" charset="2"/>
              </a:rPr>
              <a:t>HTTP request</a:t>
            </a:r>
            <a:r>
              <a:rPr lang="en-US" sz="2400" dirty="0">
                <a:sym typeface="Wingdings" pitchFamily="2" charset="2"/>
              </a:rPr>
              <a:t></a:t>
            </a:r>
          </a:p>
        </p:txBody>
      </p:sp>
      <p:sp>
        <p:nvSpPr>
          <p:cNvPr id="7233585" name="Rectangle 49"/>
          <p:cNvSpPr>
            <a:spLocks noChangeArrowheads="1"/>
          </p:cNvSpPr>
          <p:nvPr/>
        </p:nvSpPr>
        <p:spPr bwMode="auto">
          <a:xfrm>
            <a:off x="2819400" y="2401888"/>
            <a:ext cx="838200" cy="950912"/>
          </a:xfrm>
          <a:prstGeom prst="rect">
            <a:avLst/>
          </a:prstGeom>
          <a:solidFill>
            <a:srgbClr val="EFEFFF"/>
          </a:solidFill>
          <a:ln w="38100" cmpd="dbl" algn="ctr">
            <a:solidFill>
              <a:schemeClr val="tx1"/>
            </a:solidFill>
            <a:miter lim="800000"/>
            <a:headEnd/>
            <a:tailEnd/>
          </a:ln>
        </p:spPr>
        <p:txBody>
          <a:bodyPr anchor="ctr"/>
          <a:lstStyle/>
          <a:p>
            <a:pPr algn="ctr"/>
            <a:r>
              <a:rPr lang="en-US" sz="1400" b="0">
                <a:latin typeface="Arial Narrow" pitchFamily="34" charset="0"/>
                <a:sym typeface="Wingdings" pitchFamily="2" charset="2"/>
              </a:rPr>
              <a:t>SQL query</a:t>
            </a:r>
            <a:r>
              <a:rPr lang="en-US" sz="2400">
                <a:sym typeface="Wingdings" pitchFamily="2" charset="2"/>
              </a:rPr>
              <a:t></a:t>
            </a:r>
          </a:p>
        </p:txBody>
      </p:sp>
      <p:sp>
        <p:nvSpPr>
          <p:cNvPr id="7233586" name="Rectangle 50"/>
          <p:cNvSpPr>
            <a:spLocks noChangeArrowheads="1"/>
          </p:cNvSpPr>
          <p:nvPr/>
        </p:nvSpPr>
        <p:spPr bwMode="auto">
          <a:xfrm>
            <a:off x="4648200" y="2325688"/>
            <a:ext cx="838200" cy="950912"/>
          </a:xfrm>
          <a:prstGeom prst="rect">
            <a:avLst/>
          </a:prstGeom>
          <a:solidFill>
            <a:srgbClr val="EFEFFF"/>
          </a:solidFill>
          <a:ln w="38100" cmpd="dbl" algn="ctr">
            <a:solidFill>
              <a:schemeClr val="tx1"/>
            </a:solidFill>
            <a:miter lim="800000"/>
            <a:headEnd/>
            <a:tailEnd/>
          </a:ln>
        </p:spPr>
        <p:txBody>
          <a:bodyPr anchor="ctr"/>
          <a:lstStyle/>
          <a:p>
            <a:pPr algn="ctr"/>
            <a:r>
              <a:rPr lang="en-US" sz="1400" b="0">
                <a:latin typeface="Arial Narrow" pitchFamily="34" charset="0"/>
                <a:sym typeface="Wingdings" pitchFamily="2" charset="2"/>
              </a:rPr>
              <a:t>DB Table </a:t>
            </a:r>
            <a:r>
              <a:rPr lang="en-US" sz="1400">
                <a:sym typeface="Webdings" pitchFamily="18" charset="2"/>
              </a:rPr>
              <a:t></a:t>
            </a:r>
            <a:r>
              <a:rPr lang="en-US" sz="1400">
                <a:sym typeface="Wingdings" pitchFamily="2" charset="2"/>
              </a:rPr>
              <a:t> </a:t>
            </a:r>
          </a:p>
          <a:p>
            <a:pPr algn="ctr"/>
            <a:r>
              <a:rPr lang="en-US">
                <a:sym typeface="Wingdings" pitchFamily="2" charset="2"/>
              </a:rPr>
              <a:t></a:t>
            </a:r>
          </a:p>
        </p:txBody>
      </p:sp>
      <p:sp>
        <p:nvSpPr>
          <p:cNvPr id="7233587" name="Rectangle 51"/>
          <p:cNvSpPr>
            <a:spLocks noChangeArrowheads="1"/>
          </p:cNvSpPr>
          <p:nvPr/>
        </p:nvSpPr>
        <p:spPr bwMode="auto">
          <a:xfrm>
            <a:off x="2438400" y="2362200"/>
            <a:ext cx="838200" cy="950913"/>
          </a:xfrm>
          <a:prstGeom prst="rect">
            <a:avLst/>
          </a:prstGeom>
          <a:solidFill>
            <a:srgbClr val="EFEFFF"/>
          </a:solidFill>
          <a:ln w="38100" cmpd="dbl" algn="ctr">
            <a:solidFill>
              <a:schemeClr val="tx1"/>
            </a:solidFill>
            <a:miter lim="800000"/>
            <a:headEnd/>
            <a:tailEnd/>
          </a:ln>
        </p:spPr>
        <p:txBody>
          <a:bodyPr anchor="ctr"/>
          <a:lstStyle/>
          <a:p>
            <a:pPr algn="ctr"/>
            <a:r>
              <a:rPr lang="en-US" sz="1400" b="0">
                <a:latin typeface="Arial Narrow" pitchFamily="34" charset="0"/>
                <a:sym typeface="Wingdings" pitchFamily="2" charset="2"/>
              </a:rPr>
              <a:t>HTTP response </a:t>
            </a:r>
            <a:r>
              <a:rPr lang="en-US" sz="1400">
                <a:sym typeface="Webdings" pitchFamily="18" charset="2"/>
              </a:rPr>
              <a:t></a:t>
            </a:r>
            <a:r>
              <a:rPr lang="en-US" sz="1400">
                <a:sym typeface="Wingdings" pitchFamily="2" charset="2"/>
              </a:rPr>
              <a:t> </a:t>
            </a:r>
          </a:p>
          <a:p>
            <a:pPr algn="ctr"/>
            <a:r>
              <a:rPr lang="en-US">
                <a:sym typeface="Wingdings" pitchFamily="2" charset="2"/>
              </a:rPr>
              <a:t></a:t>
            </a:r>
          </a:p>
        </p:txBody>
      </p:sp>
      <p:sp>
        <p:nvSpPr>
          <p:cNvPr id="7233588" name="Rectangle 52"/>
          <p:cNvSpPr>
            <a:spLocks noChangeArrowheads="1"/>
          </p:cNvSpPr>
          <p:nvPr/>
        </p:nvSpPr>
        <p:spPr bwMode="auto">
          <a:xfrm>
            <a:off x="6345238" y="1676400"/>
            <a:ext cx="2422525" cy="1146175"/>
          </a:xfrm>
          <a:prstGeom prst="rect">
            <a:avLst/>
          </a:prstGeom>
          <a:solidFill>
            <a:schemeClr val="bg1"/>
          </a:solidFill>
          <a:ln w="9525" algn="ctr">
            <a:solidFill>
              <a:schemeClr val="tx1"/>
            </a:solidFill>
            <a:miter lim="800000"/>
            <a:headEnd/>
            <a:tailEnd/>
          </a:ln>
        </p:spPr>
        <p:txBody>
          <a:bodyPr anchor="ctr"/>
          <a:lstStyle/>
          <a:p>
            <a:pPr algn="ctr"/>
            <a:r>
              <a:rPr lang="en-US">
                <a:latin typeface="Courier New" pitchFamily="49" charset="0"/>
              </a:rPr>
              <a:t>"SELECT * FROM accounts WHERE acct=‘</a:t>
            </a:r>
            <a:r>
              <a:rPr lang="en-US">
                <a:solidFill>
                  <a:srgbClr val="FF0000"/>
                </a:solidFill>
                <a:latin typeface="Courier New" pitchFamily="49" charset="0"/>
              </a:rPr>
              <a:t>’ OR 1=1--</a:t>
            </a:r>
            <a:r>
              <a:rPr lang="en-US">
                <a:latin typeface="Courier New" pitchFamily="49" charset="0"/>
              </a:rPr>
              <a:t>’"</a:t>
            </a:r>
          </a:p>
        </p:txBody>
      </p:sp>
      <p:sp>
        <p:nvSpPr>
          <p:cNvPr id="7233589" name="Text Box 53"/>
          <p:cNvSpPr txBox="1">
            <a:spLocks noChangeArrowheads="1"/>
          </p:cNvSpPr>
          <p:nvPr/>
        </p:nvSpPr>
        <p:spPr bwMode="auto">
          <a:xfrm>
            <a:off x="6019800" y="3276600"/>
            <a:ext cx="3124200" cy="685800"/>
          </a:xfrm>
          <a:prstGeom prst="rect">
            <a:avLst/>
          </a:prstGeom>
          <a:noFill/>
          <a:ln w="9525" algn="ctr">
            <a:noFill/>
            <a:miter lim="800000"/>
            <a:headEnd/>
            <a:tailEnd/>
          </a:ln>
        </p:spPr>
        <p:txBody>
          <a:bodyPr/>
          <a:lstStyle/>
          <a:p>
            <a:r>
              <a:rPr lang="en-US" sz="1600" b="1"/>
              <a:t>1. Application presents a form to the attacker</a:t>
            </a:r>
          </a:p>
        </p:txBody>
      </p:sp>
      <p:sp>
        <p:nvSpPr>
          <p:cNvPr id="7233590" name="Text Box 54"/>
          <p:cNvSpPr txBox="1">
            <a:spLocks noChangeArrowheads="1"/>
          </p:cNvSpPr>
          <p:nvPr/>
        </p:nvSpPr>
        <p:spPr bwMode="auto">
          <a:xfrm>
            <a:off x="6019800" y="3819525"/>
            <a:ext cx="3124200" cy="685800"/>
          </a:xfrm>
          <a:prstGeom prst="rect">
            <a:avLst/>
          </a:prstGeom>
          <a:noFill/>
          <a:ln w="9525" algn="ctr">
            <a:noFill/>
            <a:miter lim="800000"/>
            <a:headEnd/>
            <a:tailEnd/>
          </a:ln>
        </p:spPr>
        <p:txBody>
          <a:bodyPr/>
          <a:lstStyle/>
          <a:p>
            <a:r>
              <a:rPr lang="en-US" sz="1600" b="1"/>
              <a:t>2. Attacker sends an attack in the form data</a:t>
            </a:r>
          </a:p>
        </p:txBody>
      </p:sp>
      <p:sp>
        <p:nvSpPr>
          <p:cNvPr id="7233591" name="Text Box 55"/>
          <p:cNvSpPr txBox="1">
            <a:spLocks noChangeArrowheads="1"/>
          </p:cNvSpPr>
          <p:nvPr/>
        </p:nvSpPr>
        <p:spPr bwMode="auto">
          <a:xfrm>
            <a:off x="6019800" y="4371975"/>
            <a:ext cx="3124200" cy="685800"/>
          </a:xfrm>
          <a:prstGeom prst="rect">
            <a:avLst/>
          </a:prstGeom>
          <a:noFill/>
          <a:ln w="9525" algn="ctr">
            <a:noFill/>
            <a:miter lim="800000"/>
            <a:headEnd/>
            <a:tailEnd/>
          </a:ln>
        </p:spPr>
        <p:txBody>
          <a:bodyPr/>
          <a:lstStyle/>
          <a:p>
            <a:r>
              <a:rPr lang="en-US" sz="1600" b="1" dirty="0"/>
              <a:t>3. Application forwards attack to the database in a SQL query</a:t>
            </a:r>
          </a:p>
        </p:txBody>
      </p:sp>
      <p:sp>
        <p:nvSpPr>
          <p:cNvPr id="7233592" name="Rectangle 56"/>
          <p:cNvSpPr>
            <a:spLocks noChangeArrowheads="1"/>
          </p:cNvSpPr>
          <p:nvPr/>
        </p:nvSpPr>
        <p:spPr bwMode="auto">
          <a:xfrm>
            <a:off x="6019800" y="1828800"/>
            <a:ext cx="2963863" cy="1374775"/>
          </a:xfrm>
          <a:prstGeom prst="rect">
            <a:avLst/>
          </a:prstGeom>
          <a:solidFill>
            <a:schemeClr val="bg1"/>
          </a:solidFill>
          <a:ln w="9525" algn="ctr">
            <a:solidFill>
              <a:schemeClr val="tx1"/>
            </a:solidFill>
            <a:miter lim="800000"/>
            <a:headEnd/>
            <a:tailEnd/>
          </a:ln>
        </p:spPr>
        <p:txBody>
          <a:bodyPr anchor="ctr"/>
          <a:lstStyle/>
          <a:p>
            <a:pPr algn="ctr"/>
            <a:r>
              <a:rPr lang="en-US" sz="1400" b="1" dirty="0">
                <a:latin typeface="Courier New" pitchFamily="49" charset="0"/>
              </a:rPr>
              <a:t>Account Summary</a:t>
            </a:r>
          </a:p>
          <a:p>
            <a:pPr algn="ctr"/>
            <a:endParaRPr lang="en-US" sz="1400" b="1" dirty="0">
              <a:latin typeface="Courier New" pitchFamily="49" charset="0"/>
            </a:endParaRPr>
          </a:p>
          <a:p>
            <a:pPr algn="ctr"/>
            <a:r>
              <a:rPr lang="en-US" sz="1400" b="1" dirty="0">
                <a:latin typeface="Courier New" pitchFamily="49" charset="0"/>
              </a:rPr>
              <a:t>Acct:5424-6066-2134-4334</a:t>
            </a:r>
          </a:p>
          <a:p>
            <a:pPr algn="ctr"/>
            <a:r>
              <a:rPr lang="en-US" sz="1400" b="1" dirty="0">
                <a:latin typeface="Courier New" pitchFamily="49" charset="0"/>
              </a:rPr>
              <a:t>Acct:4128-7574-3921-0192</a:t>
            </a:r>
          </a:p>
          <a:p>
            <a:pPr algn="ctr"/>
            <a:r>
              <a:rPr lang="en-US" sz="1400" b="1" dirty="0">
                <a:latin typeface="Courier New" pitchFamily="49" charset="0"/>
              </a:rPr>
              <a:t>Acct:5424-9383-2039-4029</a:t>
            </a:r>
          </a:p>
          <a:p>
            <a:pPr algn="ctr"/>
            <a:r>
              <a:rPr lang="en-US" sz="1400" b="1" dirty="0">
                <a:latin typeface="Courier New" pitchFamily="49" charset="0"/>
              </a:rPr>
              <a:t>Acct:4128-0004-1234-0293</a:t>
            </a:r>
          </a:p>
        </p:txBody>
      </p:sp>
      <p:sp>
        <p:nvSpPr>
          <p:cNvPr id="7233593" name="Text Box 57"/>
          <p:cNvSpPr txBox="1">
            <a:spLocks noChangeArrowheads="1"/>
          </p:cNvSpPr>
          <p:nvPr/>
        </p:nvSpPr>
        <p:spPr bwMode="auto">
          <a:xfrm>
            <a:off x="6019800" y="4953000"/>
            <a:ext cx="3124200" cy="685800"/>
          </a:xfrm>
          <a:prstGeom prst="rect">
            <a:avLst/>
          </a:prstGeom>
          <a:noFill/>
          <a:ln w="9525" algn="ctr">
            <a:noFill/>
            <a:miter lim="800000"/>
            <a:headEnd/>
            <a:tailEnd/>
          </a:ln>
        </p:spPr>
        <p:txBody>
          <a:bodyPr/>
          <a:lstStyle/>
          <a:p>
            <a:r>
              <a:rPr lang="en-US" sz="1600" b="1" dirty="0"/>
              <a:t>4. Database runs query containing attack and sends encrypted results back to application</a:t>
            </a:r>
          </a:p>
        </p:txBody>
      </p:sp>
      <p:sp>
        <p:nvSpPr>
          <p:cNvPr id="7233594" name="Text Box 58"/>
          <p:cNvSpPr txBox="1">
            <a:spLocks noChangeArrowheads="1"/>
          </p:cNvSpPr>
          <p:nvPr/>
        </p:nvSpPr>
        <p:spPr bwMode="auto">
          <a:xfrm>
            <a:off x="6019800" y="5791200"/>
            <a:ext cx="3124200" cy="685800"/>
          </a:xfrm>
          <a:prstGeom prst="rect">
            <a:avLst/>
          </a:prstGeom>
          <a:noFill/>
          <a:ln w="9525" algn="ctr">
            <a:noFill/>
            <a:miter lim="800000"/>
            <a:headEnd/>
            <a:tailEnd/>
          </a:ln>
        </p:spPr>
        <p:txBody>
          <a:bodyPr/>
          <a:lstStyle/>
          <a:p>
            <a:r>
              <a:rPr lang="en-US" sz="1600" b="1" dirty="0"/>
              <a:t>5. Application decrypts data as normal and sends results to the user</a:t>
            </a:r>
          </a:p>
        </p:txBody>
      </p:sp>
      <p:grpSp>
        <p:nvGrpSpPr>
          <p:cNvPr id="2" name="Group 59"/>
          <p:cNvGrpSpPr>
            <a:grpSpLocks/>
          </p:cNvGrpSpPr>
          <p:nvPr/>
        </p:nvGrpSpPr>
        <p:grpSpPr bwMode="auto">
          <a:xfrm>
            <a:off x="6248400" y="1676400"/>
            <a:ext cx="2613025" cy="1287463"/>
            <a:chOff x="5424" y="3360"/>
            <a:chExt cx="1646" cy="811"/>
          </a:xfrm>
        </p:grpSpPr>
        <p:pic>
          <p:nvPicPr>
            <p:cNvPr id="10304" name="Picture 60"/>
            <p:cNvPicPr>
              <a:picLocks noChangeAspect="1" noChangeArrowheads="1"/>
            </p:cNvPicPr>
            <p:nvPr/>
          </p:nvPicPr>
          <p:blipFill>
            <a:blip r:embed="rId5" cstate="print"/>
            <a:srcRect/>
            <a:stretch>
              <a:fillRect/>
            </a:stretch>
          </p:blipFill>
          <p:spPr bwMode="auto">
            <a:xfrm>
              <a:off x="5424" y="3360"/>
              <a:ext cx="1646" cy="811"/>
            </a:xfrm>
            <a:prstGeom prst="rect">
              <a:avLst/>
            </a:prstGeom>
            <a:noFill/>
            <a:ln w="9525">
              <a:solidFill>
                <a:schemeClr val="tx1"/>
              </a:solidFill>
              <a:miter lim="800000"/>
              <a:headEnd/>
              <a:tailEnd/>
            </a:ln>
          </p:spPr>
        </p:pic>
        <p:sp>
          <p:nvSpPr>
            <p:cNvPr id="10305" name="Text Box 61"/>
            <p:cNvSpPr txBox="1">
              <a:spLocks noChangeArrowheads="1"/>
            </p:cNvSpPr>
            <p:nvPr/>
          </p:nvSpPr>
          <p:spPr bwMode="auto">
            <a:xfrm>
              <a:off x="5483" y="3504"/>
              <a:ext cx="501" cy="162"/>
            </a:xfrm>
            <a:prstGeom prst="rect">
              <a:avLst/>
            </a:prstGeom>
            <a:solidFill>
              <a:schemeClr val="bg1"/>
            </a:solidFill>
            <a:ln w="9525" algn="ctr">
              <a:noFill/>
              <a:miter lim="800000"/>
              <a:headEnd/>
              <a:tailEnd/>
            </a:ln>
          </p:spPr>
          <p:txBody>
            <a:bodyPr wrap="none" lIns="45720" rIns="45720">
              <a:spAutoFit/>
            </a:bodyPr>
            <a:lstStyle/>
            <a:p>
              <a:pPr algn="r"/>
              <a:r>
                <a:rPr lang="en-US" sz="1200"/>
                <a:t>Account: </a:t>
              </a:r>
            </a:p>
          </p:txBody>
        </p:sp>
        <p:sp>
          <p:nvSpPr>
            <p:cNvPr id="10306" name="Text Box 62"/>
            <p:cNvSpPr txBox="1">
              <a:spLocks noChangeArrowheads="1"/>
            </p:cNvSpPr>
            <p:nvPr/>
          </p:nvSpPr>
          <p:spPr bwMode="auto">
            <a:xfrm>
              <a:off x="5472" y="3678"/>
              <a:ext cx="508" cy="162"/>
            </a:xfrm>
            <a:prstGeom prst="rect">
              <a:avLst/>
            </a:prstGeom>
            <a:solidFill>
              <a:schemeClr val="bg1"/>
            </a:solidFill>
            <a:ln w="9525" algn="ctr">
              <a:noFill/>
              <a:miter lim="800000"/>
              <a:headEnd/>
              <a:tailEnd/>
            </a:ln>
          </p:spPr>
          <p:txBody>
            <a:bodyPr wrap="none" lIns="45720" rIns="45720">
              <a:spAutoFit/>
            </a:bodyPr>
            <a:lstStyle/>
            <a:p>
              <a:pPr algn="r"/>
              <a:r>
                <a:rPr lang="en-US" sz="1200"/>
                <a:t>       SKU: </a:t>
              </a:r>
            </a:p>
          </p:txBody>
        </p:sp>
      </p:grpSp>
      <p:grpSp>
        <p:nvGrpSpPr>
          <p:cNvPr id="3" name="Group 63"/>
          <p:cNvGrpSpPr>
            <a:grpSpLocks/>
          </p:cNvGrpSpPr>
          <p:nvPr/>
        </p:nvGrpSpPr>
        <p:grpSpPr bwMode="auto">
          <a:xfrm>
            <a:off x="6324600" y="1676400"/>
            <a:ext cx="2492375" cy="1463675"/>
            <a:chOff x="5184" y="2448"/>
            <a:chExt cx="1570" cy="922"/>
          </a:xfrm>
        </p:grpSpPr>
        <p:pic>
          <p:nvPicPr>
            <p:cNvPr id="10301" name="Picture 64"/>
            <p:cNvPicPr>
              <a:picLocks noChangeAspect="1" noChangeArrowheads="1"/>
            </p:cNvPicPr>
            <p:nvPr/>
          </p:nvPicPr>
          <p:blipFill>
            <a:blip r:embed="rId6" cstate="print"/>
            <a:srcRect/>
            <a:stretch>
              <a:fillRect/>
            </a:stretch>
          </p:blipFill>
          <p:spPr bwMode="auto">
            <a:xfrm>
              <a:off x="5184" y="2448"/>
              <a:ext cx="1570" cy="922"/>
            </a:xfrm>
            <a:prstGeom prst="rect">
              <a:avLst/>
            </a:prstGeom>
            <a:noFill/>
            <a:ln w="9525">
              <a:solidFill>
                <a:schemeClr val="tx1"/>
              </a:solidFill>
              <a:miter lim="800000"/>
              <a:headEnd/>
              <a:tailEnd/>
            </a:ln>
          </p:spPr>
        </p:pic>
        <p:sp>
          <p:nvSpPr>
            <p:cNvPr id="10302" name="Text Box 65"/>
            <p:cNvSpPr txBox="1">
              <a:spLocks noChangeArrowheads="1"/>
            </p:cNvSpPr>
            <p:nvPr/>
          </p:nvSpPr>
          <p:spPr bwMode="auto">
            <a:xfrm>
              <a:off x="5204" y="2605"/>
              <a:ext cx="501" cy="162"/>
            </a:xfrm>
            <a:prstGeom prst="rect">
              <a:avLst/>
            </a:prstGeom>
            <a:solidFill>
              <a:schemeClr val="bg1"/>
            </a:solidFill>
            <a:ln w="9525" algn="ctr">
              <a:noFill/>
              <a:miter lim="800000"/>
              <a:headEnd/>
              <a:tailEnd/>
            </a:ln>
          </p:spPr>
          <p:txBody>
            <a:bodyPr wrap="none" lIns="45720" rIns="45720">
              <a:spAutoFit/>
            </a:bodyPr>
            <a:lstStyle/>
            <a:p>
              <a:pPr algn="r"/>
              <a:r>
                <a:rPr lang="en-US" sz="1200"/>
                <a:t>Account: </a:t>
              </a:r>
            </a:p>
          </p:txBody>
        </p:sp>
        <p:sp>
          <p:nvSpPr>
            <p:cNvPr id="10303" name="Text Box 66"/>
            <p:cNvSpPr txBox="1">
              <a:spLocks noChangeArrowheads="1"/>
            </p:cNvSpPr>
            <p:nvPr/>
          </p:nvSpPr>
          <p:spPr bwMode="auto">
            <a:xfrm>
              <a:off x="5193" y="2779"/>
              <a:ext cx="508" cy="162"/>
            </a:xfrm>
            <a:prstGeom prst="rect">
              <a:avLst/>
            </a:prstGeom>
            <a:solidFill>
              <a:schemeClr val="bg1"/>
            </a:solidFill>
            <a:ln w="9525" algn="ctr">
              <a:noFill/>
              <a:miter lim="800000"/>
              <a:headEnd/>
              <a:tailEnd/>
            </a:ln>
          </p:spPr>
          <p:txBody>
            <a:bodyPr wrap="none" lIns="45720" rIns="45720">
              <a:spAutoFit/>
            </a:bodyPr>
            <a:lstStyle/>
            <a:p>
              <a:pPr algn="r"/>
              <a:r>
                <a:rPr lang="en-US" sz="1200"/>
                <a:t>       SKU: </a:t>
              </a:r>
            </a:p>
          </p:txBody>
        </p:sp>
      </p:grpSp>
    </p:spTree>
    <p:custDataLst>
      <p:tags r:id="rId1"/>
    </p:custDataLst>
    <p:extLst>
      <p:ext uri="{BB962C8B-B14F-4D97-AF65-F5344CB8AC3E}">
        <p14:creationId xmlns:p14="http://schemas.microsoft.com/office/powerpoint/2010/main" val="1037177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7233589"/>
                                        </p:tgtEl>
                                        <p:attrNameLst>
                                          <p:attrName>style.visibility</p:attrName>
                                        </p:attrNameLst>
                                      </p:cBhvr>
                                      <p:to>
                                        <p:strVal val="visible"/>
                                      </p:to>
                                    </p:set>
                                    <p:animEffect transition="in" filter="fade">
                                      <p:cBhvr>
                                        <p:cTn id="10" dur="1000"/>
                                        <p:tgtEl>
                                          <p:spTgt spid="72335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233584"/>
                                        </p:tgtEl>
                                        <p:attrNameLst>
                                          <p:attrName>style.visibility</p:attrName>
                                        </p:attrNameLst>
                                      </p:cBhvr>
                                      <p:to>
                                        <p:strVal val="visible"/>
                                      </p:to>
                                    </p:set>
                                    <p:animEffect transition="in" filter="fade">
                                      <p:cBhvr>
                                        <p:cTn id="15" dur="1000"/>
                                        <p:tgtEl>
                                          <p:spTgt spid="7233584"/>
                                        </p:tgtEl>
                                      </p:cBhvr>
                                    </p:animEffect>
                                  </p:childTnLst>
                                </p:cTn>
                              </p:par>
                              <p:par>
                                <p:cTn id="16" presetID="0" presetClass="path" presetSubtype="0" accel="50000" decel="50000" fill="hold" nodeType="withEffect">
                                  <p:stCondLst>
                                    <p:cond delay="0"/>
                                  </p:stCondLst>
                                  <p:childTnLst>
                                    <p:animMotion origin="layout" path="M -0.00399 -0.00671 C -0.00191 0.04445 -0.00851 0.2375 0.00885 0.30093 C 0.02622 0.36435 0.06892 0.37153 0.10035 0.37431 C 0.13177 0.37709 0.17899 0.38218 0.19705 0.31783 C 0.21493 0.25347 0.20694 0.04259 0.20885 -0.0125 " pathEditMode="relative" rAng="0" ptsTypes="aaaaa">
                                      <p:cBhvr>
                                        <p:cTn id="17" dur="3000" fill="hold"/>
                                        <p:tgtEl>
                                          <p:spTgt spid="7233584"/>
                                        </p:tgtEl>
                                        <p:attrNameLst>
                                          <p:attrName>ppt_x</p:attrName>
                                          <p:attrName>ppt_y</p:attrName>
                                        </p:attrNameLst>
                                      </p:cBhvr>
                                      <p:rCtr x="10700" y="19100"/>
                                    </p:animMotion>
                                  </p:childTnLst>
                                </p:cTn>
                              </p:par>
                              <p:par>
                                <p:cTn id="18" presetID="10" presetClass="entr" presetSubtype="0" fill="hold" grpId="0" nodeType="withEffect">
                                  <p:stCondLst>
                                    <p:cond delay="0"/>
                                  </p:stCondLst>
                                  <p:childTnLst>
                                    <p:set>
                                      <p:cBhvr>
                                        <p:cTn id="19" dur="1" fill="hold">
                                          <p:stCondLst>
                                            <p:cond delay="0"/>
                                          </p:stCondLst>
                                        </p:cTn>
                                        <p:tgtEl>
                                          <p:spTgt spid="7233590"/>
                                        </p:tgtEl>
                                        <p:attrNameLst>
                                          <p:attrName>style.visibility</p:attrName>
                                        </p:attrNameLst>
                                      </p:cBhvr>
                                      <p:to>
                                        <p:strVal val="visible"/>
                                      </p:to>
                                    </p:set>
                                    <p:animEffect transition="in" filter="fade">
                                      <p:cBhvr>
                                        <p:cTn id="20" dur="1000"/>
                                        <p:tgtEl>
                                          <p:spTgt spid="7233590"/>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7233584"/>
                                        </p:tgtEl>
                                      </p:cBhvr>
                                    </p:animEffect>
                                    <p:set>
                                      <p:cBhvr>
                                        <p:cTn id="28" dur="1" fill="hold">
                                          <p:stCondLst>
                                            <p:cond delay="499"/>
                                          </p:stCondLst>
                                        </p:cTn>
                                        <p:tgtEl>
                                          <p:spTgt spid="723358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7233588"/>
                                        </p:tgtEl>
                                        <p:attrNameLst>
                                          <p:attrName>style.visibility</p:attrName>
                                        </p:attrNameLst>
                                      </p:cBhvr>
                                      <p:to>
                                        <p:strVal val="visible"/>
                                      </p:to>
                                    </p:set>
                                    <p:animEffect transition="in" filter="fade">
                                      <p:cBhvr>
                                        <p:cTn id="31" dur="1000"/>
                                        <p:tgtEl>
                                          <p:spTgt spid="7233588"/>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7233591"/>
                                        </p:tgtEl>
                                        <p:attrNameLst>
                                          <p:attrName>style.visibility</p:attrName>
                                        </p:attrNameLst>
                                      </p:cBhvr>
                                      <p:to>
                                        <p:strVal val="visible"/>
                                      </p:to>
                                    </p:set>
                                    <p:animEffect transition="in" filter="fade">
                                      <p:cBhvr>
                                        <p:cTn id="35" dur="1000"/>
                                        <p:tgtEl>
                                          <p:spTgt spid="7233591"/>
                                        </p:tgtEl>
                                      </p:cBhvr>
                                    </p:animEffect>
                                  </p:childTnLst>
                                </p:cTn>
                              </p:par>
                            </p:childTnLst>
                          </p:cTn>
                        </p:par>
                        <p:par>
                          <p:cTn id="36" fill="hold">
                            <p:stCondLst>
                              <p:cond delay="2000"/>
                            </p:stCondLst>
                            <p:childTnLst>
                              <p:par>
                                <p:cTn id="37" presetID="10" presetClass="entr" presetSubtype="0" fill="hold" grpId="1" nodeType="afterEffect">
                                  <p:stCondLst>
                                    <p:cond delay="0"/>
                                  </p:stCondLst>
                                  <p:childTnLst>
                                    <p:set>
                                      <p:cBhvr>
                                        <p:cTn id="38" dur="1" fill="hold">
                                          <p:stCondLst>
                                            <p:cond delay="0"/>
                                          </p:stCondLst>
                                        </p:cTn>
                                        <p:tgtEl>
                                          <p:spTgt spid="7233585"/>
                                        </p:tgtEl>
                                        <p:attrNameLst>
                                          <p:attrName>style.visibility</p:attrName>
                                        </p:attrNameLst>
                                      </p:cBhvr>
                                      <p:to>
                                        <p:strVal val="visible"/>
                                      </p:to>
                                    </p:set>
                                    <p:animEffect transition="in" filter="fade">
                                      <p:cBhvr>
                                        <p:cTn id="39" dur="1000"/>
                                        <p:tgtEl>
                                          <p:spTgt spid="7233585"/>
                                        </p:tgtEl>
                                      </p:cBhvr>
                                    </p:animEffect>
                                  </p:childTnLst>
                                </p:cTn>
                              </p:par>
                            </p:childTnLst>
                          </p:cTn>
                        </p:par>
                        <p:par>
                          <p:cTn id="40" fill="hold">
                            <p:stCondLst>
                              <p:cond delay="3000"/>
                            </p:stCondLst>
                            <p:childTnLst>
                              <p:par>
                                <p:cTn id="41" presetID="0" presetClass="path" presetSubtype="0" accel="50000" decel="50000" fill="hold" grpId="0" nodeType="afterEffect">
                                  <p:stCondLst>
                                    <p:cond delay="0"/>
                                  </p:stCondLst>
                                  <p:childTnLst>
                                    <p:animMotion origin="layout" path="M -0.0007 -0.00486 C 0.00086 0.04583 -0.00799 0.23773 0.00885 0.30092 C 0.02569 0.36412 0.06892 0.37153 0.10034 0.3743 C 0.13177 0.37708 0.17899 0.38217 0.19705 0.31782 C 0.2151 0.25347 0.20711 0.04259 0.20902 -0.0125 " pathEditMode="relative" rAng="0" ptsTypes="aaaaa">
                                      <p:cBhvr>
                                        <p:cTn id="42" dur="3000" fill="hold"/>
                                        <p:tgtEl>
                                          <p:spTgt spid="7233585"/>
                                        </p:tgtEl>
                                        <p:attrNameLst>
                                          <p:attrName>ppt_x</p:attrName>
                                          <p:attrName>ppt_y</p:attrName>
                                        </p:attrNameLst>
                                      </p:cBhvr>
                                      <p:rCtr x="10400" y="19000"/>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233593"/>
                                        </p:tgtEl>
                                        <p:attrNameLst>
                                          <p:attrName>style.visibility</p:attrName>
                                        </p:attrNameLst>
                                      </p:cBhvr>
                                      <p:to>
                                        <p:strVal val="visible"/>
                                      </p:to>
                                    </p:set>
                                    <p:animEffect transition="in" filter="fade">
                                      <p:cBhvr>
                                        <p:cTn id="47" dur="1000"/>
                                        <p:tgtEl>
                                          <p:spTgt spid="7233593"/>
                                        </p:tgtEl>
                                      </p:cBhvr>
                                    </p:animEffect>
                                  </p:childTnLst>
                                </p:cTn>
                              </p:par>
                            </p:childTnLst>
                          </p:cTn>
                        </p:par>
                        <p:par>
                          <p:cTn id="48" fill="hold">
                            <p:stCondLst>
                              <p:cond delay="1000"/>
                            </p:stCondLst>
                            <p:childTnLst>
                              <p:par>
                                <p:cTn id="49" presetID="10" presetClass="exit" presetSubtype="0" fill="hold" nodeType="afterEffect">
                                  <p:stCondLst>
                                    <p:cond delay="0"/>
                                  </p:stCondLst>
                                  <p:childTnLst>
                                    <p:animEffect transition="out" filter="fade">
                                      <p:cBhvr>
                                        <p:cTn id="50" dur="500"/>
                                        <p:tgtEl>
                                          <p:spTgt spid="7233585"/>
                                        </p:tgtEl>
                                      </p:cBhvr>
                                    </p:animEffect>
                                    <p:set>
                                      <p:cBhvr>
                                        <p:cTn id="51" dur="1" fill="hold">
                                          <p:stCondLst>
                                            <p:cond delay="499"/>
                                          </p:stCondLst>
                                        </p:cTn>
                                        <p:tgtEl>
                                          <p:spTgt spid="7233585"/>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7233586"/>
                                        </p:tgtEl>
                                        <p:attrNameLst>
                                          <p:attrName>style.visibility</p:attrName>
                                        </p:attrNameLst>
                                      </p:cBhvr>
                                      <p:to>
                                        <p:strVal val="visible"/>
                                      </p:to>
                                    </p:set>
                                    <p:animEffect transition="in" filter="fade">
                                      <p:cBhvr>
                                        <p:cTn id="55" dur="1000"/>
                                        <p:tgtEl>
                                          <p:spTgt spid="723358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233592"/>
                                        </p:tgtEl>
                                        <p:attrNameLst>
                                          <p:attrName>style.visibility</p:attrName>
                                        </p:attrNameLst>
                                      </p:cBhvr>
                                      <p:to>
                                        <p:strVal val="visible"/>
                                      </p:to>
                                    </p:set>
                                    <p:animEffect transition="in" filter="fade">
                                      <p:cBhvr>
                                        <p:cTn id="58" dur="1000"/>
                                        <p:tgtEl>
                                          <p:spTgt spid="7233592"/>
                                        </p:tgtEl>
                                      </p:cBhvr>
                                    </p:animEffect>
                                  </p:childTnLst>
                                </p:cTn>
                              </p:par>
                            </p:childTnLst>
                          </p:cTn>
                        </p:par>
                        <p:par>
                          <p:cTn id="59" fill="hold">
                            <p:stCondLst>
                              <p:cond delay="2500"/>
                            </p:stCondLst>
                            <p:childTnLst>
                              <p:par>
                                <p:cTn id="60" presetID="0" presetClass="path" presetSubtype="0" accel="50000" decel="50000" fill="hold" nodeType="afterEffect">
                                  <p:stCondLst>
                                    <p:cond delay="0"/>
                                  </p:stCondLst>
                                  <p:childTnLst>
                                    <p:animMotion origin="layout" path="M 0.00086 0.00625 C 0.00225 0.05532 0.02031 0.23564 0.00885 0.30092 C -0.00261 0.3662 -0.03611 0.39236 -0.06789 0.39722 C -0.09966 0.40208 -0.16007 0.39444 -0.18143 0.32963 C -0.20278 0.26481 -0.19341 0.06203 -0.19584 0.00856 " pathEditMode="relative" rAng="0" ptsTypes="aaaaa">
                                      <p:cBhvr>
                                        <p:cTn id="61" dur="3000" fill="hold"/>
                                        <p:tgtEl>
                                          <p:spTgt spid="7233586"/>
                                        </p:tgtEl>
                                        <p:attrNameLst>
                                          <p:attrName>ppt_x</p:attrName>
                                          <p:attrName>ppt_y</p:attrName>
                                        </p:attrNameLst>
                                      </p:cBhvr>
                                      <p:rCtr x="-9200" y="19800"/>
                                    </p:animMotion>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7233586"/>
                                        </p:tgtEl>
                                      </p:cBhvr>
                                    </p:animEffect>
                                    <p:set>
                                      <p:cBhvr>
                                        <p:cTn id="66" dur="1" fill="hold">
                                          <p:stCondLst>
                                            <p:cond delay="499"/>
                                          </p:stCondLst>
                                        </p:cTn>
                                        <p:tgtEl>
                                          <p:spTgt spid="7233586"/>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7233588"/>
                                        </p:tgtEl>
                                      </p:cBhvr>
                                    </p:animEffect>
                                    <p:set>
                                      <p:cBhvr>
                                        <p:cTn id="69" dur="1" fill="hold">
                                          <p:stCondLst>
                                            <p:cond delay="499"/>
                                          </p:stCondLst>
                                        </p:cTn>
                                        <p:tgtEl>
                                          <p:spTgt spid="7233588"/>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7233594"/>
                                        </p:tgtEl>
                                        <p:attrNameLst>
                                          <p:attrName>style.visibility</p:attrName>
                                        </p:attrNameLst>
                                      </p:cBhvr>
                                      <p:to>
                                        <p:strVal val="visible"/>
                                      </p:to>
                                    </p:set>
                                    <p:animEffect transition="in" filter="fade">
                                      <p:cBhvr>
                                        <p:cTn id="73" dur="1000"/>
                                        <p:tgtEl>
                                          <p:spTgt spid="7233594"/>
                                        </p:tgtEl>
                                      </p:cBhvr>
                                    </p:animEffect>
                                  </p:childTnLst>
                                </p:cTn>
                              </p:par>
                              <p:par>
                                <p:cTn id="74" presetID="10" presetClass="entr" presetSubtype="0" fill="hold" nodeType="withEffect">
                                  <p:stCondLst>
                                    <p:cond delay="0"/>
                                  </p:stCondLst>
                                  <p:childTnLst>
                                    <p:set>
                                      <p:cBhvr>
                                        <p:cTn id="75" dur="1" fill="hold">
                                          <p:stCondLst>
                                            <p:cond delay="0"/>
                                          </p:stCondLst>
                                        </p:cTn>
                                        <p:tgtEl>
                                          <p:spTgt spid="7233587"/>
                                        </p:tgtEl>
                                        <p:attrNameLst>
                                          <p:attrName>style.visibility</p:attrName>
                                        </p:attrNameLst>
                                      </p:cBhvr>
                                      <p:to>
                                        <p:strVal val="visible"/>
                                      </p:to>
                                    </p:set>
                                    <p:animEffect transition="in" filter="fade">
                                      <p:cBhvr>
                                        <p:cTn id="76" dur="1000"/>
                                        <p:tgtEl>
                                          <p:spTgt spid="7233587"/>
                                        </p:tgtEl>
                                      </p:cBhvr>
                                    </p:animEffect>
                                  </p:childTnLst>
                                </p:cTn>
                              </p:par>
                              <p:par>
                                <p:cTn id="77" presetID="0" presetClass="path" presetSubtype="0" accel="50000" decel="50000" fill="hold" nodeType="withEffect">
                                  <p:stCondLst>
                                    <p:cond delay="0"/>
                                  </p:stCondLst>
                                  <p:childTnLst>
                                    <p:animMotion origin="layout" path="M -0.00295 0.02847 C -0.00104 0.07407 0.01962 0.23958 0.00885 0.30092 C -0.00191 0.36227 -0.03611 0.39236 -0.06788 0.39722 C -0.09965 0.40208 -0.16007 0.39444 -0.18142 0.32963 C -0.20278 0.26481 -0.1934 0.06203 -0.19583 0.00856 " pathEditMode="relative" rAng="0" ptsTypes="aaaaa">
                                      <p:cBhvr>
                                        <p:cTn id="78" dur="3000" fill="hold"/>
                                        <p:tgtEl>
                                          <p:spTgt spid="7233587"/>
                                        </p:tgtEl>
                                        <p:attrNameLst>
                                          <p:attrName>ppt_x</p:attrName>
                                          <p:attrName>ppt_y</p:attrName>
                                        </p:attrNameLst>
                                      </p:cBhvr>
                                      <p:rCtr x="-8900" y="17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3584" grpId="0" animBg="1"/>
      <p:bldP spid="7233585" grpId="0" animBg="1"/>
      <p:bldP spid="7233585" grpId="1" animBg="1"/>
      <p:bldP spid="7233586" grpId="0" animBg="1"/>
      <p:bldP spid="7233586" grpId="1" animBg="1"/>
      <p:bldP spid="7233588" grpId="0" animBg="1"/>
      <p:bldP spid="7233588" grpId="1" animBg="1"/>
      <p:bldP spid="7233590" grpId="0"/>
      <p:bldP spid="7233591" grpId="0"/>
      <p:bldP spid="7233592" grpId="0" animBg="1"/>
      <p:bldP spid="7233593" grpId="0"/>
      <p:bldP spid="723359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prstGeom prst="rect">
            <a:avLst/>
          </a:prstGeom>
        </p:spPr>
        <p:txBody>
          <a:bodyPr/>
          <a:lstStyle/>
          <a:p>
            <a:pPr eaLnBrk="1" hangingPunct="1"/>
            <a:r>
              <a:rPr lang="hr-HR" altLang="sr-Latn-RS" dirty="0"/>
              <a:t>A3 – SQL </a:t>
            </a:r>
            <a:r>
              <a:rPr lang="hr-HR" altLang="sr-Latn-RS" dirty="0" err="1"/>
              <a:t>Injection</a:t>
            </a:r>
            <a:r>
              <a:rPr lang="hr-HR" altLang="sr-Latn-RS" dirty="0"/>
              <a:t> Kako se obraniti?</a:t>
            </a:r>
          </a:p>
        </p:txBody>
      </p:sp>
      <p:sp>
        <p:nvSpPr>
          <p:cNvPr id="39939" name="Rectangle 3"/>
          <p:cNvSpPr>
            <a:spLocks noGrp="1"/>
          </p:cNvSpPr>
          <p:nvPr>
            <p:ph idx="1"/>
          </p:nvPr>
        </p:nvSpPr>
        <p:spPr>
          <a:prstGeom prst="rect">
            <a:avLst/>
          </a:prstGeom>
        </p:spPr>
        <p:txBody>
          <a:bodyPr>
            <a:normAutofit/>
          </a:bodyPr>
          <a:lstStyle/>
          <a:p>
            <a:r>
              <a:rPr lang="en-US" altLang="sr-Latn-RS" sz="2400" dirty="0"/>
              <a:t>T</a:t>
            </a:r>
            <a:r>
              <a:rPr lang="en-US" altLang="sr-Latn-RS" sz="2400" b="1" dirty="0"/>
              <a:t>he root of the SQL injection problem is mixing of the code and the data.</a:t>
            </a:r>
            <a:endParaRPr lang="hr-HR" altLang="sr-Latn-RS" sz="2400" b="1" dirty="0"/>
          </a:p>
          <a:p>
            <a:r>
              <a:rPr lang="en-US" altLang="sr-Latn-RS" sz="2400" dirty="0"/>
              <a:t>the query and the da</a:t>
            </a:r>
            <a:r>
              <a:rPr lang="hr-HR" altLang="sr-Latn-RS" sz="2400" dirty="0"/>
              <a:t>t</a:t>
            </a:r>
            <a:r>
              <a:rPr lang="en-US" altLang="sr-Latn-RS" sz="2400" dirty="0"/>
              <a:t>a</a:t>
            </a:r>
            <a:r>
              <a:rPr lang="hr-HR" altLang="sr-Latn-RS" sz="2400" dirty="0"/>
              <a:t> </a:t>
            </a:r>
            <a:r>
              <a:rPr lang="hr-HR" altLang="sr-Latn-RS" sz="2400" dirty="0" err="1"/>
              <a:t>should</a:t>
            </a:r>
            <a:r>
              <a:rPr lang="hr-HR" altLang="sr-Latn-RS" sz="2400" dirty="0"/>
              <a:t> </a:t>
            </a:r>
            <a:r>
              <a:rPr lang="hr-HR" altLang="sr-Latn-RS" sz="2400" dirty="0" err="1"/>
              <a:t>be</a:t>
            </a:r>
            <a:r>
              <a:rPr lang="hr-HR" altLang="sr-Latn-RS" sz="2400" dirty="0"/>
              <a:t> </a:t>
            </a:r>
            <a:r>
              <a:rPr lang="en-US" altLang="sr-Latn-RS" sz="2400" dirty="0"/>
              <a:t>sent to the SQL server separately</a:t>
            </a:r>
            <a:r>
              <a:rPr lang="hr-HR" altLang="sr-Latn-RS" sz="2400" dirty="0"/>
              <a:t>:</a:t>
            </a:r>
          </a:p>
          <a:p>
            <a:pPr marL="514350" indent="-514350">
              <a:buFont typeface="+mj-lt"/>
              <a:buAutoNum type="arabicPeriod"/>
            </a:pPr>
            <a:r>
              <a:rPr lang="hr-HR" altLang="sr-Latn-RS" sz="2400" i="1" dirty="0" err="1"/>
              <a:t>Prepared</a:t>
            </a:r>
            <a:r>
              <a:rPr lang="hr-HR" altLang="sr-Latn-RS" sz="2400" i="1" dirty="0"/>
              <a:t> </a:t>
            </a:r>
            <a:r>
              <a:rPr lang="hr-HR" altLang="sr-Latn-RS" sz="2400" i="1" dirty="0" err="1"/>
              <a:t>statements</a:t>
            </a:r>
            <a:r>
              <a:rPr lang="hr-HR" altLang="sr-Latn-RS" sz="2400" i="1" dirty="0"/>
              <a:t> </a:t>
            </a:r>
            <a:r>
              <a:rPr lang="hr-HR" sz="2400" dirty="0"/>
              <a:t>(</a:t>
            </a:r>
            <a:r>
              <a:rPr lang="hr-HR" sz="2400" dirty="0" err="1"/>
              <a:t>with</a:t>
            </a:r>
            <a:r>
              <a:rPr lang="hr-HR" sz="2400" dirty="0"/>
              <a:t> </a:t>
            </a:r>
            <a:r>
              <a:rPr lang="hr-HR" sz="2400" dirty="0" err="1"/>
              <a:t>Parameterized</a:t>
            </a:r>
            <a:r>
              <a:rPr lang="hr-HR" sz="2400" dirty="0"/>
              <a:t> </a:t>
            </a:r>
            <a:r>
              <a:rPr lang="hr-HR" sz="2400" dirty="0" err="1"/>
              <a:t>Queries</a:t>
            </a:r>
            <a:r>
              <a:rPr lang="hr-HR" sz="2400" dirty="0"/>
              <a:t>)</a:t>
            </a:r>
          </a:p>
          <a:p>
            <a:pPr lvl="1"/>
            <a:r>
              <a:rPr lang="en-US" sz="2100" dirty="0"/>
              <a:t>In a prepared statement, the values that will be inserted into a SQL query are sent to the SQL server </a:t>
            </a:r>
            <a:r>
              <a:rPr lang="en-US" sz="2100" b="1" dirty="0"/>
              <a:t>after</a:t>
            </a:r>
            <a:r>
              <a:rPr lang="en-US" sz="2100" dirty="0"/>
              <a:t> the actual query is sent to the server</a:t>
            </a:r>
            <a:endParaRPr lang="hr-HR" sz="2100" dirty="0"/>
          </a:p>
          <a:p>
            <a:pPr lvl="1"/>
            <a:r>
              <a:rPr lang="en-US" sz="2100" dirty="0"/>
              <a:t>data input by a hacker can</a:t>
            </a:r>
            <a:r>
              <a:rPr lang="hr-HR" sz="2100" dirty="0"/>
              <a:t>’t</a:t>
            </a:r>
            <a:r>
              <a:rPr lang="en-US" sz="2100" dirty="0"/>
              <a:t> be interpreted as SQL</a:t>
            </a:r>
            <a:endParaRPr lang="hr-HR" altLang="sr-Latn-RS" sz="2100" dirty="0"/>
          </a:p>
          <a:p>
            <a:pPr marL="914377" lvl="2" indent="0" eaLnBrk="1" hangingPunct="1">
              <a:buNone/>
            </a:pPr>
            <a:endParaRPr lang="hr-HR" altLang="sr-Latn-RS" dirty="0"/>
          </a:p>
        </p:txBody>
      </p:sp>
      <p:pic>
        <p:nvPicPr>
          <p:cNvPr id="2" name="Picture 1">
            <a:extLst>
              <a:ext uri="{FF2B5EF4-FFF2-40B4-BE49-F238E27FC236}">
                <a16:creationId xmlns:a16="http://schemas.microsoft.com/office/drawing/2014/main" id="{C3BD97F4-BC8F-42FD-86E3-47D29B6A2075}"/>
              </a:ext>
            </a:extLst>
          </p:cNvPr>
          <p:cNvPicPr>
            <a:picLocks noChangeAspect="1"/>
          </p:cNvPicPr>
          <p:nvPr/>
        </p:nvPicPr>
        <p:blipFill>
          <a:blip r:embed="rId2"/>
          <a:stretch>
            <a:fillRect/>
          </a:stretch>
        </p:blipFill>
        <p:spPr>
          <a:xfrm>
            <a:off x="0" y="5911435"/>
            <a:ext cx="9144000" cy="946565"/>
          </a:xfrm>
          <a:prstGeom prst="rect">
            <a:avLst/>
          </a:prstGeom>
        </p:spPr>
      </p:pic>
    </p:spTree>
    <p:extLst>
      <p:ext uri="{BB962C8B-B14F-4D97-AF65-F5344CB8AC3E}">
        <p14:creationId xmlns:p14="http://schemas.microsoft.com/office/powerpoint/2010/main" val="2430856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altLang="sr-Latn-RS" dirty="0"/>
              <a:t>A3 – SQL </a:t>
            </a:r>
            <a:r>
              <a:rPr lang="hr-HR" altLang="sr-Latn-RS" dirty="0" err="1"/>
              <a:t>Injection</a:t>
            </a:r>
            <a:r>
              <a:rPr lang="hr-HR" altLang="sr-Latn-RS" dirty="0"/>
              <a:t> Kako se obraniti?</a:t>
            </a:r>
            <a:endParaRPr lang="hr-HR" dirty="0"/>
          </a:p>
        </p:txBody>
      </p:sp>
      <p:sp>
        <p:nvSpPr>
          <p:cNvPr id="2" name="Content Placeholder 1"/>
          <p:cNvSpPr>
            <a:spLocks noGrp="1"/>
          </p:cNvSpPr>
          <p:nvPr>
            <p:ph idx="1"/>
          </p:nvPr>
        </p:nvSpPr>
        <p:spPr/>
        <p:txBody>
          <a:bodyPr/>
          <a:lstStyle/>
          <a:p>
            <a:pPr marL="0" indent="0">
              <a:buNone/>
            </a:pPr>
            <a:r>
              <a:rPr lang="hr-HR" sz="2600" dirty="0"/>
              <a:t>2. </a:t>
            </a:r>
            <a:r>
              <a:rPr lang="hr-HR" sz="2600" dirty="0" err="1"/>
              <a:t>Stored</a:t>
            </a:r>
            <a:r>
              <a:rPr lang="hr-HR" sz="2600" dirty="0"/>
              <a:t> </a:t>
            </a:r>
            <a:r>
              <a:rPr lang="hr-HR" sz="2600" dirty="0" err="1"/>
              <a:t>procedures</a:t>
            </a:r>
            <a:endParaRPr lang="hr-HR" sz="2600" dirty="0"/>
          </a:p>
          <a:p>
            <a:pPr lvl="1"/>
            <a:r>
              <a:rPr lang="en-US" sz="2400" dirty="0"/>
              <a:t>The difference between prepared statements and stored procedures is that the SQL code for a stored procedure is defined and stored in the database itself, and then called from the application.</a:t>
            </a:r>
            <a:endParaRPr lang="hr-HR" sz="2400" dirty="0"/>
          </a:p>
          <a:p>
            <a:r>
              <a:rPr lang="en-US" sz="2400" dirty="0"/>
              <a:t>Both of these techniques have the same effectiveness in preventing SQL injection so your organization should choose which approach makes the most sense for you.</a:t>
            </a:r>
            <a:endParaRPr lang="hr-HR" sz="2400" dirty="0"/>
          </a:p>
          <a:p>
            <a:pPr marL="0" indent="0">
              <a:buNone/>
            </a:pPr>
            <a:endParaRPr lang="hr-HR" sz="2400" dirty="0"/>
          </a:p>
        </p:txBody>
      </p:sp>
    </p:spTree>
    <p:extLst>
      <p:ext uri="{BB962C8B-B14F-4D97-AF65-F5344CB8AC3E}">
        <p14:creationId xmlns:p14="http://schemas.microsoft.com/office/powerpoint/2010/main" val="404773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prstGeom prst="rect">
            <a:avLst/>
          </a:prstGeom>
        </p:spPr>
        <p:txBody>
          <a:bodyPr/>
          <a:lstStyle/>
          <a:p>
            <a:pPr eaLnBrk="1" hangingPunct="1"/>
            <a:r>
              <a:rPr lang="hr-HR" altLang="sr-Latn-RS" dirty="0"/>
              <a:t>A3 - Cross Site </a:t>
            </a:r>
            <a:r>
              <a:rPr lang="hr-HR" altLang="sr-Latn-RS" dirty="0" err="1"/>
              <a:t>Scripting</a:t>
            </a:r>
            <a:r>
              <a:rPr lang="hr-HR" altLang="sr-Latn-RS" dirty="0"/>
              <a:t> (XSS)</a:t>
            </a:r>
          </a:p>
        </p:txBody>
      </p:sp>
      <p:sp>
        <p:nvSpPr>
          <p:cNvPr id="43011" name="Rectangle 3"/>
          <p:cNvSpPr>
            <a:spLocks noGrp="1"/>
          </p:cNvSpPr>
          <p:nvPr>
            <p:ph idx="1"/>
          </p:nvPr>
        </p:nvSpPr>
        <p:spPr>
          <a:prstGeom prst="rect">
            <a:avLst/>
          </a:prstGeom>
        </p:spPr>
        <p:txBody>
          <a:bodyPr/>
          <a:lstStyle/>
          <a:p>
            <a:pPr eaLnBrk="1" hangingPunct="1"/>
            <a:r>
              <a:rPr lang="hr-HR" altLang="sr-Latn-RS" sz="2400" dirty="0"/>
              <a:t>XSS je </a:t>
            </a:r>
            <a:r>
              <a:rPr lang="hr-HR" altLang="sr-Latn-RS" sz="2400" dirty="0" err="1"/>
              <a:t>script</a:t>
            </a:r>
            <a:r>
              <a:rPr lang="hr-HR" altLang="sr-Latn-RS" sz="2400" dirty="0"/>
              <a:t> </a:t>
            </a:r>
            <a:r>
              <a:rPr lang="hr-HR" altLang="sr-Latn-RS" sz="2400" dirty="0" err="1"/>
              <a:t>injection</a:t>
            </a:r>
            <a:endParaRPr lang="hr-HR" altLang="sr-Latn-RS" sz="2400" dirty="0"/>
          </a:p>
          <a:p>
            <a:pPr eaLnBrk="1" hangingPunct="1"/>
            <a:r>
              <a:rPr lang="hr-HR" altLang="sr-Latn-RS" sz="2400" dirty="0"/>
              <a:t>Uzroci: </a:t>
            </a:r>
            <a:r>
              <a:rPr lang="hr-HR" altLang="sr-Latn-RS" dirty="0"/>
              <a:t>Nedovoljno filtriranje podataka (ulaznih/izlaznih podataka)</a:t>
            </a:r>
          </a:p>
          <a:p>
            <a:pPr eaLnBrk="1" hangingPunct="1"/>
            <a:r>
              <a:rPr lang="hr-HR" altLang="sr-Latn-RS" sz="2400" dirty="0"/>
              <a:t>Izvršavanje malicioznog koda unutar Web preglednika korisnika koji posjećuje ranjivu Web stranicu</a:t>
            </a:r>
          </a:p>
          <a:p>
            <a:pPr lvl="1" eaLnBrk="1" hangingPunct="1"/>
            <a:r>
              <a:rPr lang="hr-HR" altLang="sr-Latn-RS" sz="2400" dirty="0"/>
              <a:t>JavaScript (AJAX), </a:t>
            </a:r>
            <a:r>
              <a:rPr lang="hr-HR" altLang="sr-Latn-RS" sz="2400" dirty="0" err="1"/>
              <a:t>VBScript</a:t>
            </a:r>
            <a:r>
              <a:rPr lang="hr-HR" altLang="sr-Latn-RS" sz="2400" dirty="0"/>
              <a:t>, </a:t>
            </a:r>
            <a:r>
              <a:rPr lang="hr-HR" altLang="sr-Latn-RS" sz="2400" dirty="0" err="1"/>
              <a:t>ActiveX</a:t>
            </a:r>
            <a:r>
              <a:rPr lang="hr-HR" altLang="sr-Latn-RS" sz="2400" dirty="0"/>
              <a:t>, HTML, Flash</a:t>
            </a:r>
          </a:p>
          <a:p>
            <a:pPr eaLnBrk="1" hangingPunct="1"/>
            <a:r>
              <a:rPr lang="hr-HR" altLang="sr-Latn-RS" sz="2400" dirty="0"/>
              <a:t>Vrlo česta i podcijenjena ranjivost</a:t>
            </a:r>
          </a:p>
          <a:p>
            <a:pPr eaLnBrk="1" hangingPunct="1"/>
            <a:r>
              <a:rPr lang="hr-HR" altLang="sr-Latn-RS" sz="2400" dirty="0"/>
              <a:t>Napad uključuje tri strane:</a:t>
            </a:r>
          </a:p>
          <a:p>
            <a:pPr lvl="1" eaLnBrk="1" hangingPunct="1"/>
            <a:r>
              <a:rPr lang="hr-HR" altLang="sr-Latn-RS" sz="2400" dirty="0"/>
              <a:t>Napadač, ranjiva web aplikacija, Klijent (web browser)</a:t>
            </a:r>
          </a:p>
          <a:p>
            <a:pPr lvl="1" eaLnBrk="1" hangingPunct="1"/>
            <a:r>
              <a:rPr lang="hr-HR" altLang="sr-Latn-RS" sz="2400" dirty="0"/>
              <a:t>Meta napada je korisnik, ne web aplikacija</a:t>
            </a:r>
          </a:p>
          <a:p>
            <a:pPr eaLnBrk="1" hangingPunct="1"/>
            <a:endParaRPr lang="hr-HR" altLang="sr-Latn-RS" dirty="0"/>
          </a:p>
          <a:p>
            <a:pPr marL="0" indent="0" eaLnBrk="1" hangingPunct="1">
              <a:buNone/>
            </a:pPr>
            <a:endParaRPr lang="hr-HR" altLang="sr-Latn-RS" dirty="0"/>
          </a:p>
        </p:txBody>
      </p:sp>
    </p:spTree>
    <p:extLst>
      <p:ext uri="{BB962C8B-B14F-4D97-AF65-F5344CB8AC3E}">
        <p14:creationId xmlns:p14="http://schemas.microsoft.com/office/powerpoint/2010/main" val="906148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prstGeom prst="rect">
            <a:avLst/>
          </a:prstGeom>
        </p:spPr>
        <p:txBody>
          <a:bodyPr/>
          <a:lstStyle/>
          <a:p>
            <a:pPr eaLnBrk="1" hangingPunct="1"/>
            <a:r>
              <a:rPr lang="hr-HR" altLang="sr-Latn-RS" dirty="0"/>
              <a:t>A3 - Cross Site </a:t>
            </a:r>
            <a:r>
              <a:rPr lang="hr-HR" altLang="sr-Latn-RS" dirty="0" err="1"/>
              <a:t>Scripting</a:t>
            </a:r>
            <a:r>
              <a:rPr lang="hr-HR" altLang="sr-Latn-RS" dirty="0"/>
              <a:t> (XSS)</a:t>
            </a:r>
          </a:p>
        </p:txBody>
      </p:sp>
      <p:sp>
        <p:nvSpPr>
          <p:cNvPr id="2" name="Content Placeholder 1">
            <a:extLst>
              <a:ext uri="{FF2B5EF4-FFF2-40B4-BE49-F238E27FC236}">
                <a16:creationId xmlns:a16="http://schemas.microsoft.com/office/drawing/2014/main" id="{27FDC59F-48C7-B7D6-DCB8-6409E4F1DDA5}"/>
              </a:ext>
            </a:extLst>
          </p:cNvPr>
          <p:cNvSpPr>
            <a:spLocks noGrp="1"/>
          </p:cNvSpPr>
          <p:nvPr>
            <p:ph idx="1"/>
          </p:nvPr>
        </p:nvSpPr>
        <p:spPr/>
        <p:txBody>
          <a:bodyPr/>
          <a:lstStyle/>
          <a:p>
            <a:endParaRPr lang="hr-HR"/>
          </a:p>
        </p:txBody>
      </p:sp>
      <p:sp>
        <p:nvSpPr>
          <p:cNvPr id="41987" name="Rectangle 3"/>
          <p:cNvSpPr>
            <a:spLocks noChangeArrowheads="1"/>
          </p:cNvSpPr>
          <p:nvPr/>
        </p:nvSpPr>
        <p:spPr bwMode="gray">
          <a:xfrm>
            <a:off x="6553200" y="1903413"/>
            <a:ext cx="236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Webdings" panose="05030102010509060703" pitchFamily="18" charset="2"/>
              <a:buNone/>
            </a:pPr>
            <a:r>
              <a:rPr lang="en-US" altLang="sr-Latn-RS" b="1"/>
              <a:t>Application with stored XSS vulnerability</a:t>
            </a: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311400" y="4068763"/>
            <a:ext cx="35052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Line 5"/>
          <p:cNvSpPr>
            <a:spLocks noChangeShapeType="1"/>
          </p:cNvSpPr>
          <p:nvPr/>
        </p:nvSpPr>
        <p:spPr bwMode="auto">
          <a:xfrm>
            <a:off x="5816600" y="2871788"/>
            <a:ext cx="1066800" cy="7334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hr-HR"/>
          </a:p>
        </p:txBody>
      </p:sp>
      <p:pic>
        <p:nvPicPr>
          <p:cNvPr id="41990" name="Picture 6" descr="TN_hacker"/>
          <p:cNvPicPr>
            <a:picLocks noChangeAspect="1" noChangeArrowheads="1"/>
          </p:cNvPicPr>
          <p:nvPr/>
        </p:nvPicPr>
        <p:blipFill>
          <a:blip r:embed="rId3">
            <a:lum bright="24000" contrast="42000"/>
            <a:extLst>
              <a:ext uri="{28A0092B-C50C-407E-A947-70E740481C1C}">
                <a14:useLocalDpi xmlns:a14="http://schemas.microsoft.com/office/drawing/2010/main" val="0"/>
              </a:ext>
            </a:extLst>
          </a:blip>
          <a:srcRect/>
          <a:stretch>
            <a:fillRect/>
          </a:stretch>
        </p:blipFill>
        <p:spPr bwMode="auto">
          <a:xfrm>
            <a:off x="1016000" y="1925638"/>
            <a:ext cx="1093788" cy="1268412"/>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Oval 7"/>
          <p:cNvSpPr>
            <a:spLocks noChangeArrowheads="1"/>
          </p:cNvSpPr>
          <p:nvPr/>
        </p:nvSpPr>
        <p:spPr bwMode="auto">
          <a:xfrm>
            <a:off x="914400" y="6170613"/>
            <a:ext cx="471488" cy="373062"/>
          </a:xfrm>
          <a:prstGeom prst="ellipse">
            <a:avLst/>
          </a:prstGeom>
          <a:solidFill>
            <a:srgbClr val="66FF66"/>
          </a:solidFill>
          <a:ln w="9525" algn="ctr">
            <a:solidFill>
              <a:schemeClr val="tx1"/>
            </a:solidFill>
            <a:round/>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r-Latn-RS"/>
              <a:t>3</a:t>
            </a:r>
          </a:p>
        </p:txBody>
      </p:sp>
      <p:sp>
        <p:nvSpPr>
          <p:cNvPr id="41992" name="Oval 8"/>
          <p:cNvSpPr>
            <a:spLocks noChangeArrowheads="1"/>
          </p:cNvSpPr>
          <p:nvPr/>
        </p:nvSpPr>
        <p:spPr bwMode="auto">
          <a:xfrm>
            <a:off x="1701800" y="3743325"/>
            <a:ext cx="471488" cy="373063"/>
          </a:xfrm>
          <a:prstGeom prst="ellipse">
            <a:avLst/>
          </a:prstGeom>
          <a:solidFill>
            <a:srgbClr val="66FF66"/>
          </a:solidFill>
          <a:ln w="9525" algn="ctr">
            <a:solidFill>
              <a:schemeClr val="tx1"/>
            </a:solidFill>
            <a:round/>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r-Latn-RS"/>
              <a:t>2</a:t>
            </a:r>
          </a:p>
        </p:txBody>
      </p:sp>
      <p:sp>
        <p:nvSpPr>
          <p:cNvPr id="41993" name="Line 9"/>
          <p:cNvSpPr>
            <a:spLocks noChangeShapeType="1"/>
          </p:cNvSpPr>
          <p:nvPr/>
        </p:nvSpPr>
        <p:spPr bwMode="auto">
          <a:xfrm flipH="1">
            <a:off x="5816600" y="4205288"/>
            <a:ext cx="1066800" cy="8016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hr-HR"/>
          </a:p>
        </p:txBody>
      </p:sp>
      <p:sp>
        <p:nvSpPr>
          <p:cNvPr id="41994" name="Rectangle 10"/>
          <p:cNvSpPr>
            <a:spLocks noChangeArrowheads="1"/>
          </p:cNvSpPr>
          <p:nvPr/>
        </p:nvSpPr>
        <p:spPr bwMode="gray">
          <a:xfrm>
            <a:off x="2159000" y="1341438"/>
            <a:ext cx="5181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Webdings" panose="05030102010509060703" pitchFamily="18" charset="2"/>
              <a:buNone/>
            </a:pPr>
            <a:r>
              <a:rPr lang="en-US" altLang="sr-Latn-RS" sz="1400" b="1"/>
              <a:t>Attacker sets the trap – update my profile</a:t>
            </a:r>
          </a:p>
        </p:txBody>
      </p:sp>
      <p:pic>
        <p:nvPicPr>
          <p:cNvPr id="4199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311400" y="1670050"/>
            <a:ext cx="35052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6" name="Rectangle 12"/>
          <p:cNvSpPr>
            <a:spLocks noChangeArrowheads="1"/>
          </p:cNvSpPr>
          <p:nvPr/>
        </p:nvSpPr>
        <p:spPr bwMode="auto">
          <a:xfrm>
            <a:off x="3225800" y="2506663"/>
            <a:ext cx="2438400" cy="954087"/>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tx1"/>
              </a:buClr>
              <a:buSzPct val="90000"/>
            </a:pPr>
            <a:r>
              <a:rPr lang="en-US" altLang="sr-Latn-RS" sz="1400" b="1"/>
              <a:t>Attacker enters a malicious script into a web page that stores the data on the server</a:t>
            </a:r>
          </a:p>
        </p:txBody>
      </p:sp>
      <p:sp>
        <p:nvSpPr>
          <p:cNvPr id="41997" name="Oval 13"/>
          <p:cNvSpPr>
            <a:spLocks noChangeArrowheads="1"/>
          </p:cNvSpPr>
          <p:nvPr/>
        </p:nvSpPr>
        <p:spPr bwMode="auto">
          <a:xfrm>
            <a:off x="1701800" y="1287463"/>
            <a:ext cx="471488" cy="373062"/>
          </a:xfrm>
          <a:prstGeom prst="ellipse">
            <a:avLst/>
          </a:prstGeom>
          <a:solidFill>
            <a:srgbClr val="66FF66"/>
          </a:solidFill>
          <a:ln w="9525" algn="ctr">
            <a:solidFill>
              <a:schemeClr val="tx1"/>
            </a:solidFill>
            <a:round/>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r-Latn-RS"/>
              <a:t>1</a:t>
            </a:r>
          </a:p>
        </p:txBody>
      </p:sp>
      <p:sp>
        <p:nvSpPr>
          <p:cNvPr id="41998" name="Rectangle 14"/>
          <p:cNvSpPr>
            <a:spLocks noChangeArrowheads="1"/>
          </p:cNvSpPr>
          <p:nvPr/>
        </p:nvSpPr>
        <p:spPr bwMode="gray">
          <a:xfrm>
            <a:off x="2151063" y="3741738"/>
            <a:ext cx="5181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Webdings" panose="05030102010509060703" pitchFamily="18" charset="2"/>
              <a:buNone/>
            </a:pPr>
            <a:r>
              <a:rPr lang="en-US" altLang="sr-Latn-RS" b="1"/>
              <a:t>Victim views page – sees attacker profile</a:t>
            </a:r>
          </a:p>
        </p:txBody>
      </p:sp>
      <p:sp>
        <p:nvSpPr>
          <p:cNvPr id="41999" name="Rectangle 15"/>
          <p:cNvSpPr>
            <a:spLocks noChangeArrowheads="1"/>
          </p:cNvSpPr>
          <p:nvPr/>
        </p:nvSpPr>
        <p:spPr bwMode="gray">
          <a:xfrm>
            <a:off x="1371600" y="6218238"/>
            <a:ext cx="6324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Webdings" panose="05030102010509060703" pitchFamily="18" charset="2"/>
              <a:buNone/>
            </a:pPr>
            <a:r>
              <a:rPr lang="en-US" altLang="sr-Latn-RS" sz="1400" b="1"/>
              <a:t>Script silently sends attacker Victim’s session cookie</a:t>
            </a:r>
          </a:p>
        </p:txBody>
      </p:sp>
      <p:sp>
        <p:nvSpPr>
          <p:cNvPr id="42000" name="Rectangle 16"/>
          <p:cNvSpPr>
            <a:spLocks noChangeArrowheads="1"/>
          </p:cNvSpPr>
          <p:nvPr/>
        </p:nvSpPr>
        <p:spPr bwMode="auto">
          <a:xfrm>
            <a:off x="3225800" y="4873625"/>
            <a:ext cx="2438400" cy="738188"/>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tx1"/>
              </a:buClr>
              <a:buSzPct val="90000"/>
            </a:pPr>
            <a:r>
              <a:rPr lang="en-US" altLang="sr-Latn-RS" sz="1400" b="1"/>
              <a:t>Script runs inside victim’s browser with full access to the DOM and cookies</a:t>
            </a:r>
          </a:p>
        </p:txBody>
      </p:sp>
      <p:grpSp>
        <p:nvGrpSpPr>
          <p:cNvPr id="42001" name="Group 17"/>
          <p:cNvGrpSpPr>
            <a:grpSpLocks/>
          </p:cNvGrpSpPr>
          <p:nvPr/>
        </p:nvGrpSpPr>
        <p:grpSpPr bwMode="auto">
          <a:xfrm>
            <a:off x="6883400" y="3271838"/>
            <a:ext cx="1455738" cy="1412875"/>
            <a:chOff x="4336" y="1870"/>
            <a:chExt cx="917" cy="890"/>
          </a:xfrm>
        </p:grpSpPr>
        <p:sp>
          <p:nvSpPr>
            <p:cNvPr id="42004" name="Rectangle 18"/>
            <p:cNvSpPr>
              <a:spLocks noChangeArrowheads="1"/>
            </p:cNvSpPr>
            <p:nvPr/>
          </p:nvSpPr>
          <p:spPr bwMode="ltGray">
            <a:xfrm>
              <a:off x="4336" y="2616"/>
              <a:ext cx="917" cy="144"/>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contourClr>
                <a:srgbClr val="008000"/>
              </a:contourClr>
            </a:sp3d>
          </p:spPr>
          <p:txBody>
            <a:bodyPr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r-Latn-RS" sz="1000">
                  <a:solidFill>
                    <a:schemeClr val="bg1"/>
                  </a:solidFill>
                </a:rPr>
                <a:t>Custom Code</a:t>
              </a:r>
            </a:p>
          </p:txBody>
        </p:sp>
        <p:sp>
          <p:nvSpPr>
            <p:cNvPr id="42005" name="Rectangle 19"/>
            <p:cNvSpPr>
              <a:spLocks noChangeArrowheads="1"/>
            </p:cNvSpPr>
            <p:nvPr/>
          </p:nvSpPr>
          <p:spPr bwMode="ltGray">
            <a:xfrm rot="-5400000">
              <a:off x="4023"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contourClr>
                <a:srgbClr val="008000"/>
              </a:contourClr>
            </a:sp3d>
          </p:spPr>
          <p:txBody>
            <a:bodyPr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r-Latn-RS" sz="1000">
                  <a:solidFill>
                    <a:schemeClr val="bg1"/>
                  </a:solidFill>
                </a:rPr>
                <a:t>Accounts</a:t>
              </a:r>
            </a:p>
          </p:txBody>
        </p:sp>
        <p:sp>
          <p:nvSpPr>
            <p:cNvPr id="42006" name="Rectangle 20"/>
            <p:cNvSpPr>
              <a:spLocks noChangeArrowheads="1"/>
            </p:cNvSpPr>
            <p:nvPr/>
          </p:nvSpPr>
          <p:spPr bwMode="ltGray">
            <a:xfrm rot="-5400000">
              <a:off x="4139"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contourClr>
                <a:srgbClr val="008000"/>
              </a:contourClr>
            </a:sp3d>
          </p:spPr>
          <p:txBody>
            <a:bodyPr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r-Latn-RS" sz="1000">
                  <a:solidFill>
                    <a:schemeClr val="bg1"/>
                  </a:solidFill>
                </a:rPr>
                <a:t>Finance</a:t>
              </a:r>
            </a:p>
          </p:txBody>
        </p:sp>
        <p:sp>
          <p:nvSpPr>
            <p:cNvPr id="42007" name="Rectangle 21"/>
            <p:cNvSpPr>
              <a:spLocks noChangeArrowheads="1"/>
            </p:cNvSpPr>
            <p:nvPr/>
          </p:nvSpPr>
          <p:spPr bwMode="ltGray">
            <a:xfrm rot="-5400000">
              <a:off x="426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contourClr>
                <a:srgbClr val="008000"/>
              </a:contourClr>
            </a:sp3d>
          </p:spPr>
          <p:txBody>
            <a:bodyPr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r-Latn-RS" sz="1000">
                  <a:solidFill>
                    <a:schemeClr val="bg1"/>
                  </a:solidFill>
                </a:rPr>
                <a:t>Administration</a:t>
              </a:r>
            </a:p>
          </p:txBody>
        </p:sp>
        <p:sp>
          <p:nvSpPr>
            <p:cNvPr id="42008" name="Rectangle 22"/>
            <p:cNvSpPr>
              <a:spLocks noChangeArrowheads="1"/>
            </p:cNvSpPr>
            <p:nvPr/>
          </p:nvSpPr>
          <p:spPr bwMode="ltGray">
            <a:xfrm rot="-5400000">
              <a:off x="4375"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contourClr>
                <a:srgbClr val="008000"/>
              </a:contourClr>
            </a:sp3d>
          </p:spPr>
          <p:txBody>
            <a:bodyPr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r-Latn-RS" sz="1000">
                  <a:solidFill>
                    <a:schemeClr val="bg1"/>
                  </a:solidFill>
                </a:rPr>
                <a:t>Transactions</a:t>
              </a:r>
            </a:p>
          </p:txBody>
        </p:sp>
        <p:sp>
          <p:nvSpPr>
            <p:cNvPr id="42009" name="Rectangle 23"/>
            <p:cNvSpPr>
              <a:spLocks noChangeArrowheads="1"/>
            </p:cNvSpPr>
            <p:nvPr/>
          </p:nvSpPr>
          <p:spPr bwMode="ltGray">
            <a:xfrm rot="-5400000">
              <a:off x="4498"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contourClr>
                <a:srgbClr val="008000"/>
              </a:contourClr>
            </a:sp3d>
          </p:spPr>
          <p:txBody>
            <a:bodyPr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r-Latn-RS" sz="1000">
                  <a:solidFill>
                    <a:schemeClr val="bg1"/>
                  </a:solidFill>
                </a:rPr>
                <a:t>Communication</a:t>
              </a:r>
            </a:p>
          </p:txBody>
        </p:sp>
        <p:sp>
          <p:nvSpPr>
            <p:cNvPr id="42010" name="Rectangle 24"/>
            <p:cNvSpPr>
              <a:spLocks noChangeArrowheads="1"/>
            </p:cNvSpPr>
            <p:nvPr/>
          </p:nvSpPr>
          <p:spPr bwMode="ltGray">
            <a:xfrm rot="-5400000">
              <a:off x="4609"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contourClr>
                <a:srgbClr val="008000"/>
              </a:contourClr>
            </a:sp3d>
          </p:spPr>
          <p:txBody>
            <a:bodyPr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r-Latn-RS" sz="1000">
                  <a:solidFill>
                    <a:schemeClr val="bg1"/>
                  </a:solidFill>
                </a:rPr>
                <a:t>Knowledge Mgmt</a:t>
              </a:r>
            </a:p>
          </p:txBody>
        </p:sp>
        <p:sp>
          <p:nvSpPr>
            <p:cNvPr id="42011" name="Rectangle 25"/>
            <p:cNvSpPr>
              <a:spLocks noChangeArrowheads="1"/>
            </p:cNvSpPr>
            <p:nvPr/>
          </p:nvSpPr>
          <p:spPr bwMode="ltGray">
            <a:xfrm rot="-5400000">
              <a:off x="4725"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contourClr>
                <a:srgbClr val="008000"/>
              </a:contourClr>
            </a:sp3d>
          </p:spPr>
          <p:txBody>
            <a:bodyPr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r-Latn-RS" sz="1000">
                  <a:solidFill>
                    <a:schemeClr val="bg1"/>
                  </a:solidFill>
                </a:rPr>
                <a:t>E-Commerce</a:t>
              </a:r>
            </a:p>
          </p:txBody>
        </p:sp>
        <p:sp>
          <p:nvSpPr>
            <p:cNvPr id="42012" name="Rectangle 26"/>
            <p:cNvSpPr>
              <a:spLocks noChangeArrowheads="1"/>
            </p:cNvSpPr>
            <p:nvPr/>
          </p:nvSpPr>
          <p:spPr bwMode="ltGray">
            <a:xfrm rot="-5400000">
              <a:off x="484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contourClr>
                <a:srgbClr val="008000"/>
              </a:contourClr>
            </a:sp3d>
          </p:spPr>
          <p:txBody>
            <a:bodyPr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r-Latn-RS" sz="1000">
                  <a:solidFill>
                    <a:schemeClr val="bg1"/>
                  </a:solidFill>
                </a:rPr>
                <a:t>Bus. Functions</a:t>
              </a:r>
            </a:p>
          </p:txBody>
        </p:sp>
      </p:grpSp>
      <p:pic>
        <p:nvPicPr>
          <p:cNvPr id="42002" name="Picture 27" descr="businesswo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4340225"/>
            <a:ext cx="1050925" cy="1255713"/>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Freeform 28"/>
          <p:cNvSpPr>
            <a:spLocks/>
          </p:cNvSpPr>
          <p:nvPr/>
        </p:nvSpPr>
        <p:spPr bwMode="auto">
          <a:xfrm>
            <a:off x="457200" y="2535238"/>
            <a:ext cx="2768600" cy="3235325"/>
          </a:xfrm>
          <a:custGeom>
            <a:avLst/>
            <a:gdLst>
              <a:gd name="T0" fmla="*/ 2147483647 w 1744"/>
              <a:gd name="T1" fmla="*/ 2147483647 h 2328"/>
              <a:gd name="T2" fmla="*/ 2147483647 w 1744"/>
              <a:gd name="T3" fmla="*/ 2147483647 h 2328"/>
              <a:gd name="T4" fmla="*/ 2147483647 w 1744"/>
              <a:gd name="T5" fmla="*/ 2147483647 h 2328"/>
              <a:gd name="T6" fmla="*/ 2147483647 w 1744"/>
              <a:gd name="T7" fmla="*/ 2147483647 h 2328"/>
              <a:gd name="T8" fmla="*/ 2147483647 w 1744"/>
              <a:gd name="T9" fmla="*/ 2147483647 h 2328"/>
              <a:gd name="T10" fmla="*/ 2147483647 w 1744"/>
              <a:gd name="T11" fmla="*/ 2147483647 h 2328"/>
              <a:gd name="T12" fmla="*/ 0 60000 65536"/>
              <a:gd name="T13" fmla="*/ 0 60000 65536"/>
              <a:gd name="T14" fmla="*/ 0 60000 65536"/>
              <a:gd name="T15" fmla="*/ 0 60000 65536"/>
              <a:gd name="T16" fmla="*/ 0 60000 65536"/>
              <a:gd name="T17" fmla="*/ 0 60000 65536"/>
              <a:gd name="T18" fmla="*/ 0 w 1744"/>
              <a:gd name="T19" fmla="*/ 0 h 2328"/>
              <a:gd name="T20" fmla="*/ 1744 w 1744"/>
              <a:gd name="T21" fmla="*/ 2328 h 2328"/>
            </a:gdLst>
            <a:ahLst/>
            <a:cxnLst>
              <a:cxn ang="T12">
                <a:pos x="T0" y="T1"/>
              </a:cxn>
              <a:cxn ang="T13">
                <a:pos x="T2" y="T3"/>
              </a:cxn>
              <a:cxn ang="T14">
                <a:pos x="T4" y="T5"/>
              </a:cxn>
              <a:cxn ang="T15">
                <a:pos x="T6" y="T7"/>
              </a:cxn>
              <a:cxn ang="T16">
                <a:pos x="T8" y="T9"/>
              </a:cxn>
              <a:cxn ang="T17">
                <a:pos x="T10" y="T11"/>
              </a:cxn>
            </a:cxnLst>
            <a:rect l="T18" t="T19" r="T20" b="T21"/>
            <a:pathLst>
              <a:path w="1744" h="2328">
                <a:moveTo>
                  <a:pt x="1744" y="1704"/>
                </a:moveTo>
                <a:cubicBezTo>
                  <a:pt x="1492" y="1904"/>
                  <a:pt x="1240" y="2104"/>
                  <a:pt x="976" y="2184"/>
                </a:cubicBezTo>
                <a:cubicBezTo>
                  <a:pt x="712" y="2264"/>
                  <a:pt x="320" y="2328"/>
                  <a:pt x="160" y="2184"/>
                </a:cubicBezTo>
                <a:cubicBezTo>
                  <a:pt x="0" y="2040"/>
                  <a:pt x="32" y="1648"/>
                  <a:pt x="16" y="1320"/>
                </a:cubicBezTo>
                <a:cubicBezTo>
                  <a:pt x="0" y="992"/>
                  <a:pt x="8" y="432"/>
                  <a:pt x="64" y="216"/>
                </a:cubicBezTo>
                <a:cubicBezTo>
                  <a:pt x="120" y="0"/>
                  <a:pt x="236" y="12"/>
                  <a:pt x="352" y="24"/>
                </a:cubicBez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hr-HR"/>
          </a:p>
        </p:txBody>
      </p:sp>
    </p:spTree>
    <p:extLst>
      <p:ext uri="{BB962C8B-B14F-4D97-AF65-F5344CB8AC3E}">
        <p14:creationId xmlns:p14="http://schemas.microsoft.com/office/powerpoint/2010/main" val="347914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19C1FB-E36E-D940-70CA-E207C8541D47}"/>
              </a:ext>
            </a:extLst>
          </p:cNvPr>
          <p:cNvSpPr>
            <a:spLocks noGrp="1"/>
          </p:cNvSpPr>
          <p:nvPr>
            <p:ph type="title"/>
          </p:nvPr>
        </p:nvSpPr>
        <p:spPr/>
        <p:txBody>
          <a:bodyPr/>
          <a:lstStyle/>
          <a:p>
            <a:endParaRPr lang="hr-HR"/>
          </a:p>
        </p:txBody>
      </p:sp>
      <p:sp>
        <p:nvSpPr>
          <p:cNvPr id="6" name="Content Placeholder 5">
            <a:extLst>
              <a:ext uri="{FF2B5EF4-FFF2-40B4-BE49-F238E27FC236}">
                <a16:creationId xmlns:a16="http://schemas.microsoft.com/office/drawing/2014/main" id="{C96403A8-27D3-FE1F-5D7A-84FF4B9B745E}"/>
              </a:ext>
            </a:extLst>
          </p:cNvPr>
          <p:cNvSpPr>
            <a:spLocks noGrp="1"/>
          </p:cNvSpPr>
          <p:nvPr>
            <p:ph idx="1"/>
          </p:nvPr>
        </p:nvSpPr>
        <p:spPr/>
        <p:txBody>
          <a:bodyPr/>
          <a:lstStyle/>
          <a:p>
            <a:endParaRPr lang="hr-HR"/>
          </a:p>
        </p:txBody>
      </p:sp>
      <p:pic>
        <p:nvPicPr>
          <p:cNvPr id="5" name="Picture 4">
            <a:extLst>
              <a:ext uri="{FF2B5EF4-FFF2-40B4-BE49-F238E27FC236}">
                <a16:creationId xmlns:a16="http://schemas.microsoft.com/office/drawing/2014/main" id="{CD896997-9483-0D09-1A22-CE13E4917062}"/>
              </a:ext>
            </a:extLst>
          </p:cNvPr>
          <p:cNvPicPr>
            <a:picLocks noChangeAspect="1"/>
          </p:cNvPicPr>
          <p:nvPr/>
        </p:nvPicPr>
        <p:blipFill>
          <a:blip r:embed="rId2"/>
          <a:stretch>
            <a:fillRect/>
          </a:stretch>
        </p:blipFill>
        <p:spPr>
          <a:xfrm>
            <a:off x="1123468" y="1542787"/>
            <a:ext cx="6897063" cy="3772426"/>
          </a:xfrm>
          <a:prstGeom prst="rect">
            <a:avLst/>
          </a:prstGeom>
        </p:spPr>
      </p:pic>
    </p:spTree>
    <p:extLst>
      <p:ext uri="{BB962C8B-B14F-4D97-AF65-F5344CB8AC3E}">
        <p14:creationId xmlns:p14="http://schemas.microsoft.com/office/powerpoint/2010/main" val="3733136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prstGeom prst="rect">
            <a:avLst/>
          </a:prstGeom>
        </p:spPr>
        <p:txBody>
          <a:bodyPr/>
          <a:lstStyle/>
          <a:p>
            <a:pPr eaLnBrk="1" hangingPunct="1"/>
            <a:r>
              <a:rPr lang="hr-HR" altLang="sr-Latn-RS" dirty="0"/>
              <a:t>A3 - Cross Site </a:t>
            </a:r>
            <a:r>
              <a:rPr lang="hr-HR" altLang="sr-Latn-RS" dirty="0" err="1"/>
              <a:t>Scripting</a:t>
            </a:r>
            <a:r>
              <a:rPr lang="hr-HR" altLang="sr-Latn-RS" dirty="0"/>
              <a:t> (XSS) (posljedice napada)</a:t>
            </a:r>
          </a:p>
        </p:txBody>
      </p:sp>
      <p:sp>
        <p:nvSpPr>
          <p:cNvPr id="44035" name="Rectangle 3"/>
          <p:cNvSpPr>
            <a:spLocks noGrp="1"/>
          </p:cNvSpPr>
          <p:nvPr>
            <p:ph idx="1"/>
          </p:nvPr>
        </p:nvSpPr>
        <p:spPr>
          <a:prstGeom prst="rect">
            <a:avLst/>
          </a:prstGeom>
        </p:spPr>
        <p:txBody>
          <a:bodyPr/>
          <a:lstStyle/>
          <a:p>
            <a:pPr eaLnBrk="1" hangingPunct="1"/>
            <a:r>
              <a:rPr lang="vi-VN" altLang="sr-Latn-RS" dirty="0"/>
              <a:t>Krađa cookiea / Preuzimanje sjednice</a:t>
            </a:r>
          </a:p>
          <a:p>
            <a:pPr eaLnBrk="1" hangingPunct="1"/>
            <a:r>
              <a:rPr lang="vi-VN" altLang="sr-Latn-RS" dirty="0"/>
              <a:t>Lažiranje sadržaja </a:t>
            </a:r>
            <a:r>
              <a:rPr lang="hr-HR" altLang="sr-Latn-RS" dirty="0"/>
              <a:t>w</a:t>
            </a:r>
            <a:r>
              <a:rPr lang="vi-VN" altLang="sr-Latn-RS" dirty="0"/>
              <a:t>eb stranica</a:t>
            </a:r>
          </a:p>
          <a:p>
            <a:pPr lvl="1" eaLnBrk="1" hangingPunct="1"/>
            <a:r>
              <a:rPr lang="hr-HR" altLang="sr-Latn-RS" dirty="0"/>
              <a:t>P</a:t>
            </a:r>
            <a:r>
              <a:rPr lang="vi-VN" altLang="sr-Latn-RS" dirty="0"/>
              <a:t>rikaz lažnih informacija</a:t>
            </a:r>
          </a:p>
          <a:p>
            <a:pPr lvl="1" eaLnBrk="1" hangingPunct="1"/>
            <a:r>
              <a:rPr lang="hr-HR" altLang="sr-Latn-RS" i="1" dirty="0"/>
              <a:t>W</a:t>
            </a:r>
            <a:r>
              <a:rPr lang="vi-VN" altLang="sr-Latn-RS" i="1" dirty="0"/>
              <a:t>eb defacement</a:t>
            </a:r>
          </a:p>
          <a:p>
            <a:pPr lvl="1" eaLnBrk="1" hangingPunct="1"/>
            <a:r>
              <a:rPr lang="hr-HR" altLang="sr-Latn-RS" i="1" dirty="0"/>
              <a:t>P</a:t>
            </a:r>
            <a:r>
              <a:rPr lang="vi-VN" altLang="sr-Latn-RS" i="1" dirty="0"/>
              <a:t>his</a:t>
            </a:r>
            <a:r>
              <a:rPr lang="hr-HR" altLang="sr-Latn-RS" i="1" dirty="0"/>
              <a:t>h</a:t>
            </a:r>
            <a:r>
              <a:rPr lang="vi-VN" altLang="sr-Latn-RS" i="1" dirty="0"/>
              <a:t>ing </a:t>
            </a:r>
          </a:p>
          <a:p>
            <a:pPr eaLnBrk="1" hangingPunct="1"/>
            <a:r>
              <a:rPr lang="vi-VN" altLang="sr-Latn-RS" dirty="0"/>
              <a:t>Krađa identiteta</a:t>
            </a:r>
          </a:p>
          <a:p>
            <a:pPr eaLnBrk="1" hangingPunct="1"/>
            <a:r>
              <a:rPr lang="vi-VN" altLang="sr-Latn-RS" dirty="0"/>
              <a:t>Napadi na internu računalnu mrežu</a:t>
            </a:r>
          </a:p>
          <a:p>
            <a:pPr eaLnBrk="1" hangingPunct="1"/>
            <a:endParaRPr lang="hr-HR" altLang="sr-Latn-RS" dirty="0"/>
          </a:p>
        </p:txBody>
      </p:sp>
    </p:spTree>
    <p:extLst>
      <p:ext uri="{BB962C8B-B14F-4D97-AF65-F5344CB8AC3E}">
        <p14:creationId xmlns:p14="http://schemas.microsoft.com/office/powerpoint/2010/main" val="2402580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7F123B1-ED96-4C67-9B85-C8F9F464B07F}"/>
              </a:ext>
            </a:extLst>
          </p:cNvPr>
          <p:cNvSpPr>
            <a:spLocks noGrp="1"/>
          </p:cNvSpPr>
          <p:nvPr>
            <p:ph type="title"/>
          </p:nvPr>
        </p:nvSpPr>
        <p:spPr/>
        <p:txBody>
          <a:bodyPr/>
          <a:lstStyle/>
          <a:p>
            <a:r>
              <a:rPr lang="hr-HR" dirty="0"/>
              <a:t>A4 – Nesigurni dizajn</a:t>
            </a:r>
          </a:p>
        </p:txBody>
      </p:sp>
      <p:sp>
        <p:nvSpPr>
          <p:cNvPr id="3" name="Rezervirano mjesto sadržaja 2">
            <a:extLst>
              <a:ext uri="{FF2B5EF4-FFF2-40B4-BE49-F238E27FC236}">
                <a16:creationId xmlns:a16="http://schemas.microsoft.com/office/drawing/2014/main" id="{B5382A6F-D806-4C47-874F-1A9AAF96413E}"/>
              </a:ext>
            </a:extLst>
          </p:cNvPr>
          <p:cNvSpPr>
            <a:spLocks noGrp="1"/>
          </p:cNvSpPr>
          <p:nvPr>
            <p:ph idx="1"/>
          </p:nvPr>
        </p:nvSpPr>
        <p:spPr/>
        <p:txBody>
          <a:bodyPr/>
          <a:lstStyle/>
          <a:p>
            <a:r>
              <a:rPr lang="hr-HR" dirty="0"/>
              <a:t>Novi rizik koji se odnosi na loš dizajn i arhitekturu</a:t>
            </a:r>
          </a:p>
          <a:p>
            <a:r>
              <a:rPr lang="hr-HR" dirty="0"/>
              <a:t>Razlika između nesigurnog dizajna i nesigurne implementacije</a:t>
            </a:r>
          </a:p>
          <a:p>
            <a:r>
              <a:rPr lang="hr-HR" dirty="0"/>
              <a:t>Implementirati najbolju praksu za siguran razvoj softvera</a:t>
            </a:r>
          </a:p>
          <a:p>
            <a:pPr marL="0" indent="0">
              <a:buNone/>
            </a:pPr>
            <a:endParaRPr lang="hr-HR" dirty="0"/>
          </a:p>
          <a:p>
            <a:pPr marL="0" indent="0">
              <a:buNone/>
            </a:pPr>
            <a:endParaRPr lang="hr-HR" dirty="0"/>
          </a:p>
          <a:p>
            <a:endParaRPr lang="hr-HR" dirty="0"/>
          </a:p>
        </p:txBody>
      </p:sp>
    </p:spTree>
    <p:extLst>
      <p:ext uri="{BB962C8B-B14F-4D97-AF65-F5344CB8AC3E}">
        <p14:creationId xmlns:p14="http://schemas.microsoft.com/office/powerpoint/2010/main" val="2679006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prstGeom prst="rect">
            <a:avLst/>
          </a:prstGeom>
        </p:spPr>
        <p:txBody>
          <a:bodyPr/>
          <a:lstStyle/>
          <a:p>
            <a:pPr eaLnBrk="1" hangingPunct="1"/>
            <a:r>
              <a:rPr lang="hr-HR" altLang="sr-Latn-RS" sz="3200" dirty="0"/>
              <a:t>A5: Nesigurna konfiguracija</a:t>
            </a:r>
          </a:p>
        </p:txBody>
      </p:sp>
      <p:sp>
        <p:nvSpPr>
          <p:cNvPr id="56323" name="Rectangle 3"/>
          <p:cNvSpPr>
            <a:spLocks noGrp="1"/>
          </p:cNvSpPr>
          <p:nvPr>
            <p:ph idx="1"/>
          </p:nvPr>
        </p:nvSpPr>
        <p:spPr>
          <a:prstGeom prst="rect">
            <a:avLst/>
          </a:prstGeom>
        </p:spPr>
        <p:txBody>
          <a:bodyPr>
            <a:normAutofit/>
          </a:bodyPr>
          <a:lstStyle/>
          <a:p>
            <a:pPr eaLnBrk="1" hangingPunct="1"/>
            <a:r>
              <a:rPr lang="hr-HR" altLang="sr-Latn-RS" sz="2400" dirty="0"/>
              <a:t>Web aplikacije baziraju se na sigurnoj infrastrukturi</a:t>
            </a:r>
          </a:p>
          <a:p>
            <a:pPr lvl="1" eaLnBrk="1" hangingPunct="1"/>
            <a:r>
              <a:rPr lang="hr-HR" altLang="sr-Latn-RS" sz="2100" dirty="0"/>
              <a:t>Web poslužitelj</a:t>
            </a:r>
          </a:p>
          <a:p>
            <a:pPr lvl="1" eaLnBrk="1" hangingPunct="1"/>
            <a:r>
              <a:rPr lang="hr-HR" altLang="sr-Latn-RS" sz="2100" dirty="0"/>
              <a:t>Framework (ASP, PHP …)</a:t>
            </a:r>
          </a:p>
          <a:p>
            <a:pPr lvl="1" eaLnBrk="1" hangingPunct="1"/>
            <a:r>
              <a:rPr lang="hr-HR" altLang="sr-Latn-RS" sz="2100" dirty="0"/>
              <a:t>Operacijski sustav</a:t>
            </a:r>
          </a:p>
          <a:p>
            <a:pPr eaLnBrk="1" hangingPunct="1"/>
            <a:r>
              <a:rPr lang="hr-HR" altLang="sr-Latn-RS" sz="2400" dirty="0"/>
              <a:t>Vrlo često </a:t>
            </a:r>
            <a:r>
              <a:rPr lang="hr-HR" altLang="sr-Latn-RS" sz="2400" dirty="0" err="1"/>
              <a:t>framework</a:t>
            </a:r>
            <a:r>
              <a:rPr lang="hr-HR" altLang="sr-Latn-RS" sz="2400" dirty="0"/>
              <a:t> „štiti” programera od grešaka</a:t>
            </a:r>
          </a:p>
          <a:p>
            <a:pPr lvl="1" eaLnBrk="1" hangingPunct="1"/>
            <a:r>
              <a:rPr lang="hr-HR" altLang="sr-Latn-RS" sz="2100" dirty="0"/>
              <a:t>Moderni </a:t>
            </a:r>
            <a:r>
              <a:rPr lang="hr-HR" altLang="sr-Latn-RS" sz="2100" dirty="0" err="1"/>
              <a:t>framework</a:t>
            </a:r>
            <a:r>
              <a:rPr lang="hr-HR" altLang="sr-Latn-RS" sz="2100" dirty="0"/>
              <a:t> štiti od SQL </a:t>
            </a:r>
            <a:r>
              <a:rPr lang="hr-HR" altLang="sr-Latn-RS" sz="2100" dirty="0" err="1"/>
              <a:t>injectiona</a:t>
            </a:r>
            <a:r>
              <a:rPr lang="hr-HR" altLang="sr-Latn-RS" sz="2100" dirty="0"/>
              <a:t>, XSS-a i slično</a:t>
            </a:r>
          </a:p>
          <a:p>
            <a:pPr lvl="1"/>
            <a:r>
              <a:rPr lang="hr-HR" altLang="sr-Latn-RS" dirty="0"/>
              <a:t>No i dalje trebamo biti upoznati s ovim ranjivostima</a:t>
            </a:r>
          </a:p>
          <a:p>
            <a:pPr eaLnBrk="1" hangingPunct="1"/>
            <a:r>
              <a:rPr lang="hr-HR" altLang="sr-Latn-RS" sz="2400" dirty="0" err="1"/>
              <a:t>Defaultne</a:t>
            </a:r>
            <a:r>
              <a:rPr lang="hr-HR" altLang="sr-Latn-RS" sz="2400" dirty="0"/>
              <a:t> postavke</a:t>
            </a:r>
          </a:p>
          <a:p>
            <a:pPr lvl="1" eaLnBrk="1" hangingPunct="1"/>
            <a:r>
              <a:rPr lang="hr-HR" altLang="sr-Latn-RS" sz="2100" dirty="0"/>
              <a:t>Administratorska sučelja dostupna svima</a:t>
            </a:r>
          </a:p>
          <a:p>
            <a:pPr lvl="1" eaLnBrk="1" hangingPunct="1"/>
            <a:r>
              <a:rPr lang="hr-HR" altLang="sr-Latn-RS" sz="2100" dirty="0" err="1"/>
              <a:t>Defaultni</a:t>
            </a:r>
            <a:r>
              <a:rPr lang="hr-HR" altLang="sr-Latn-RS" sz="2100" dirty="0"/>
              <a:t> korisnički računi …</a:t>
            </a:r>
            <a:endParaRPr lang="vi-VN" altLang="sr-Latn-RS" sz="2100" dirty="0"/>
          </a:p>
        </p:txBody>
      </p:sp>
    </p:spTree>
    <p:extLst>
      <p:ext uri="{BB962C8B-B14F-4D97-AF65-F5344CB8AC3E}">
        <p14:creationId xmlns:p14="http://schemas.microsoft.com/office/powerpoint/2010/main" val="2273934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37"/>
          <p:cNvSpPr>
            <a:spLocks noChangeArrowheads="1"/>
          </p:cNvSpPr>
          <p:nvPr/>
        </p:nvSpPr>
        <p:spPr bwMode="auto">
          <a:xfrm>
            <a:off x="4351338" y="4978400"/>
            <a:ext cx="388937" cy="515938"/>
          </a:xfrm>
          <a:prstGeom prst="can">
            <a:avLst>
              <a:gd name="adj" fmla="val 33163"/>
            </a:avLst>
          </a:prstGeom>
          <a:solidFill>
            <a:srgbClr val="FFFF00"/>
          </a:solidFill>
          <a:ln w="12700">
            <a:solidFill>
              <a:schemeClr val="tx1"/>
            </a:solidFill>
            <a:round/>
            <a:headEnd/>
            <a:tailEnd/>
          </a:ln>
        </p:spPr>
        <p:txBody>
          <a:bodyPr wrap="none" anchor="ctr"/>
          <a:lstStyle/>
          <a:p>
            <a:endParaRPr lang="en-US"/>
          </a:p>
        </p:txBody>
      </p:sp>
      <p:sp>
        <p:nvSpPr>
          <p:cNvPr id="22532" name="Rectangle 38"/>
          <p:cNvSpPr>
            <a:spLocks noChangeArrowheads="1"/>
          </p:cNvSpPr>
          <p:nvPr/>
        </p:nvSpPr>
        <p:spPr bwMode="ltGray">
          <a:xfrm>
            <a:off x="3917950" y="5111750"/>
            <a:ext cx="1227138"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Hardened OS</a:t>
            </a:r>
          </a:p>
        </p:txBody>
      </p:sp>
      <p:sp>
        <p:nvSpPr>
          <p:cNvPr id="22533" name="Rectangle 39"/>
          <p:cNvSpPr>
            <a:spLocks noChangeArrowheads="1"/>
          </p:cNvSpPr>
          <p:nvPr/>
        </p:nvSpPr>
        <p:spPr bwMode="ltGray">
          <a:xfrm>
            <a:off x="3903663" y="4778375"/>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Web Server</a:t>
            </a:r>
          </a:p>
        </p:txBody>
      </p:sp>
      <p:sp>
        <p:nvSpPr>
          <p:cNvPr id="22534" name="Rectangle 40"/>
          <p:cNvSpPr>
            <a:spLocks noChangeArrowheads="1"/>
          </p:cNvSpPr>
          <p:nvPr/>
        </p:nvSpPr>
        <p:spPr bwMode="ltGray">
          <a:xfrm>
            <a:off x="3903663" y="4435475"/>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App Server</a:t>
            </a:r>
          </a:p>
        </p:txBody>
      </p:sp>
      <p:sp>
        <p:nvSpPr>
          <p:cNvPr id="22535" name="Rectangle 52"/>
          <p:cNvSpPr>
            <a:spLocks noChangeArrowheads="1"/>
          </p:cNvSpPr>
          <p:nvPr/>
        </p:nvSpPr>
        <p:spPr bwMode="ltGray">
          <a:xfrm>
            <a:off x="3900488" y="4114800"/>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Framework</a:t>
            </a:r>
          </a:p>
        </p:txBody>
      </p:sp>
      <p:sp>
        <p:nvSpPr>
          <p:cNvPr id="22536" name="AutoShape 41"/>
          <p:cNvSpPr>
            <a:spLocks noChangeArrowheads="1"/>
          </p:cNvSpPr>
          <p:nvPr/>
        </p:nvSpPr>
        <p:spPr bwMode="auto">
          <a:xfrm>
            <a:off x="4351338" y="3867150"/>
            <a:ext cx="385762" cy="171450"/>
          </a:xfrm>
          <a:prstGeom prst="can">
            <a:avLst>
              <a:gd name="adj" fmla="val 36056"/>
            </a:avLst>
          </a:prstGeom>
          <a:solidFill>
            <a:srgbClr val="FFFF00"/>
          </a:solidFill>
          <a:ln w="12700">
            <a:solidFill>
              <a:schemeClr val="tx1"/>
            </a:solidFill>
            <a:round/>
            <a:headEnd/>
            <a:tailEnd/>
          </a:ln>
        </p:spPr>
        <p:txBody>
          <a:bodyPr wrap="none" anchor="ctr"/>
          <a:lstStyle/>
          <a:p>
            <a:endParaRPr lang="en-US"/>
          </a:p>
        </p:txBody>
      </p:sp>
      <p:sp>
        <p:nvSpPr>
          <p:cNvPr id="22537" name="Line 42"/>
          <p:cNvSpPr>
            <a:spLocks noChangeShapeType="1"/>
          </p:cNvSpPr>
          <p:nvPr/>
        </p:nvSpPr>
        <p:spPr bwMode="auto">
          <a:xfrm flipH="1">
            <a:off x="4545013" y="3452813"/>
            <a:ext cx="1587" cy="482600"/>
          </a:xfrm>
          <a:prstGeom prst="line">
            <a:avLst/>
          </a:prstGeom>
          <a:noFill/>
          <a:ln w="127000">
            <a:solidFill>
              <a:schemeClr val="tx1"/>
            </a:solidFill>
            <a:round/>
            <a:headEnd/>
            <a:tailEnd/>
          </a:ln>
        </p:spPr>
        <p:txBody>
          <a:bodyPr anchor="ctr"/>
          <a:lstStyle/>
          <a:p>
            <a:endParaRPr lang="en-US"/>
          </a:p>
        </p:txBody>
      </p:sp>
      <p:sp>
        <p:nvSpPr>
          <p:cNvPr id="22538" name="Rectangle 2"/>
          <p:cNvSpPr>
            <a:spLocks noGrp="1" noChangeArrowheads="1"/>
          </p:cNvSpPr>
          <p:nvPr>
            <p:ph type="title"/>
          </p:nvPr>
        </p:nvSpPr>
        <p:spPr/>
        <p:txBody>
          <a:bodyPr/>
          <a:lstStyle/>
          <a:p>
            <a:r>
              <a:rPr lang="hr-HR" altLang="sr-Latn-RS" dirty="0"/>
              <a:t>A5: Nesigurna konfiguracija</a:t>
            </a:r>
            <a:endParaRPr lang="en-US" dirty="0"/>
          </a:p>
        </p:txBody>
      </p:sp>
      <p:sp>
        <p:nvSpPr>
          <p:cNvPr id="2" name="Content Placeholder 1">
            <a:extLst>
              <a:ext uri="{FF2B5EF4-FFF2-40B4-BE49-F238E27FC236}">
                <a16:creationId xmlns:a16="http://schemas.microsoft.com/office/drawing/2014/main" id="{F856B196-0381-A440-655C-5128BF729AC2}"/>
              </a:ext>
            </a:extLst>
          </p:cNvPr>
          <p:cNvSpPr>
            <a:spLocks noGrp="1"/>
          </p:cNvSpPr>
          <p:nvPr>
            <p:ph idx="1"/>
          </p:nvPr>
        </p:nvSpPr>
        <p:spPr/>
        <p:txBody>
          <a:bodyPr/>
          <a:lstStyle/>
          <a:p>
            <a:endParaRPr lang="hr-HR"/>
          </a:p>
        </p:txBody>
      </p:sp>
      <p:sp>
        <p:nvSpPr>
          <p:cNvPr id="22539" name="Rectangle 54"/>
          <p:cNvSpPr>
            <a:spLocks noChangeArrowheads="1"/>
          </p:cNvSpPr>
          <p:nvPr/>
        </p:nvSpPr>
        <p:spPr bwMode="ltGray">
          <a:xfrm>
            <a:off x="3797300" y="3282950"/>
            <a:ext cx="1455738" cy="260350"/>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App Configuration</a:t>
            </a:r>
          </a:p>
        </p:txBody>
      </p:sp>
      <p:sp>
        <p:nvSpPr>
          <p:cNvPr id="22540" name="Rectangle 43"/>
          <p:cNvSpPr>
            <a:spLocks noChangeArrowheads="1"/>
          </p:cNvSpPr>
          <p:nvPr/>
        </p:nvSpPr>
        <p:spPr bwMode="ltGray">
          <a:xfrm>
            <a:off x="3802063" y="2952750"/>
            <a:ext cx="1455737" cy="260350"/>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Custom Code</a:t>
            </a:r>
          </a:p>
        </p:txBody>
      </p:sp>
      <p:sp>
        <p:nvSpPr>
          <p:cNvPr id="22541" name="Rectangle 44"/>
          <p:cNvSpPr>
            <a:spLocks noChangeArrowheads="1"/>
          </p:cNvSpPr>
          <p:nvPr/>
        </p:nvSpPr>
        <p:spPr bwMode="ltGray">
          <a:xfrm rot="-5400000">
            <a:off x="3223419"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Accounts</a:t>
            </a:r>
          </a:p>
        </p:txBody>
      </p:sp>
      <p:sp>
        <p:nvSpPr>
          <p:cNvPr id="22542" name="Rectangle 45"/>
          <p:cNvSpPr>
            <a:spLocks noChangeArrowheads="1"/>
          </p:cNvSpPr>
          <p:nvPr/>
        </p:nvSpPr>
        <p:spPr bwMode="ltGray">
          <a:xfrm rot="-5400000">
            <a:off x="3406775" y="2195513"/>
            <a:ext cx="1316038" cy="125412"/>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Finance</a:t>
            </a:r>
          </a:p>
        </p:txBody>
      </p:sp>
      <p:sp>
        <p:nvSpPr>
          <p:cNvPr id="22543" name="Rectangle 46"/>
          <p:cNvSpPr>
            <a:spLocks noChangeArrowheads="1"/>
          </p:cNvSpPr>
          <p:nvPr/>
        </p:nvSpPr>
        <p:spPr bwMode="ltGray">
          <a:xfrm rot="-5400000">
            <a:off x="3602832"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Administration</a:t>
            </a:r>
          </a:p>
        </p:txBody>
      </p:sp>
      <p:sp>
        <p:nvSpPr>
          <p:cNvPr id="22544" name="Rectangle 47"/>
          <p:cNvSpPr>
            <a:spLocks noChangeArrowheads="1"/>
          </p:cNvSpPr>
          <p:nvPr/>
        </p:nvSpPr>
        <p:spPr bwMode="ltGray">
          <a:xfrm rot="-5400000">
            <a:off x="3781425" y="2195513"/>
            <a:ext cx="1316038" cy="125412"/>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Transactions</a:t>
            </a:r>
          </a:p>
        </p:txBody>
      </p:sp>
      <p:sp>
        <p:nvSpPr>
          <p:cNvPr id="22545" name="Rectangle 48"/>
          <p:cNvSpPr>
            <a:spLocks noChangeArrowheads="1"/>
          </p:cNvSpPr>
          <p:nvPr/>
        </p:nvSpPr>
        <p:spPr bwMode="ltGray">
          <a:xfrm rot="-5400000">
            <a:off x="3977482"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dirty="0">
                <a:solidFill>
                  <a:schemeClr val="bg1"/>
                </a:solidFill>
              </a:rPr>
              <a:t>Communication</a:t>
            </a:r>
          </a:p>
        </p:txBody>
      </p:sp>
      <p:sp>
        <p:nvSpPr>
          <p:cNvPr id="22546" name="Rectangle 49"/>
          <p:cNvSpPr>
            <a:spLocks noChangeArrowheads="1"/>
          </p:cNvSpPr>
          <p:nvPr/>
        </p:nvSpPr>
        <p:spPr bwMode="ltGray">
          <a:xfrm rot="-5400000">
            <a:off x="4153694"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Knowledge Mgmt</a:t>
            </a:r>
          </a:p>
        </p:txBody>
      </p:sp>
      <p:sp>
        <p:nvSpPr>
          <p:cNvPr id="22547" name="Rectangle 50"/>
          <p:cNvSpPr>
            <a:spLocks noChangeArrowheads="1"/>
          </p:cNvSpPr>
          <p:nvPr/>
        </p:nvSpPr>
        <p:spPr bwMode="ltGray">
          <a:xfrm rot="-5400000">
            <a:off x="4337844"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dirty="0">
                <a:solidFill>
                  <a:schemeClr val="bg1"/>
                </a:solidFill>
              </a:rPr>
              <a:t>E-Commerce</a:t>
            </a:r>
          </a:p>
        </p:txBody>
      </p:sp>
      <p:sp>
        <p:nvSpPr>
          <p:cNvPr id="22548" name="Rectangle 51"/>
          <p:cNvSpPr>
            <a:spLocks noChangeArrowheads="1"/>
          </p:cNvSpPr>
          <p:nvPr/>
        </p:nvSpPr>
        <p:spPr bwMode="ltGray">
          <a:xfrm rot="-5400000">
            <a:off x="4523582"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Bus. Functions</a:t>
            </a:r>
          </a:p>
        </p:txBody>
      </p:sp>
      <p:pic>
        <p:nvPicPr>
          <p:cNvPr id="341047" name="Picture 55" descr="TN_hacker"/>
          <p:cNvPicPr>
            <a:picLocks noChangeAspect="1" noChangeArrowheads="1"/>
          </p:cNvPicPr>
          <p:nvPr/>
        </p:nvPicPr>
        <p:blipFill>
          <a:blip r:embed="rId3" cstate="print">
            <a:lum bright="24000" contrast="42000"/>
          </a:blip>
          <a:srcRect/>
          <a:stretch>
            <a:fillRect/>
          </a:stretch>
        </p:blipFill>
        <p:spPr bwMode="auto">
          <a:xfrm>
            <a:off x="1066800" y="3886200"/>
            <a:ext cx="1093788" cy="1268413"/>
          </a:xfrm>
          <a:prstGeom prst="rect">
            <a:avLst/>
          </a:prstGeom>
          <a:noFill/>
          <a:effectLst>
            <a:outerShdw dist="107763" dir="2700000" algn="ctr" rotWithShape="0">
              <a:srgbClr val="808080">
                <a:alpha val="50000"/>
              </a:srgbClr>
            </a:outerShdw>
          </a:effectLst>
        </p:spPr>
      </p:pic>
      <p:sp>
        <p:nvSpPr>
          <p:cNvPr id="22559" name="AutoShape 66"/>
          <p:cNvSpPr>
            <a:spLocks noChangeArrowheads="1"/>
          </p:cNvSpPr>
          <p:nvPr/>
        </p:nvSpPr>
        <p:spPr bwMode="auto">
          <a:xfrm>
            <a:off x="5943600" y="2133600"/>
            <a:ext cx="1368425" cy="409575"/>
          </a:xfrm>
          <a:prstGeom prst="can">
            <a:avLst>
              <a:gd name="adj" fmla="val 25000"/>
            </a:avLst>
          </a:prstGeom>
          <a:solidFill>
            <a:srgbClr val="33CC33"/>
          </a:solidFill>
          <a:ln w="9525">
            <a:solidFill>
              <a:schemeClr val="tx1"/>
            </a:solidFill>
            <a:round/>
            <a:headEnd/>
            <a:tailEnd/>
          </a:ln>
        </p:spPr>
        <p:txBody>
          <a:bodyPr anchor="ctr">
            <a:spAutoFit/>
          </a:bodyPr>
          <a:lstStyle/>
          <a:p>
            <a:pPr algn="ctr"/>
            <a:r>
              <a:rPr lang="en-US"/>
              <a:t>Database</a:t>
            </a:r>
          </a:p>
        </p:txBody>
      </p:sp>
      <p:sp>
        <p:nvSpPr>
          <p:cNvPr id="22560" name="Line 67"/>
          <p:cNvSpPr>
            <a:spLocks noChangeShapeType="1"/>
          </p:cNvSpPr>
          <p:nvPr/>
        </p:nvSpPr>
        <p:spPr bwMode="auto">
          <a:xfrm flipH="1">
            <a:off x="5334000" y="2362200"/>
            <a:ext cx="609600" cy="0"/>
          </a:xfrm>
          <a:prstGeom prst="line">
            <a:avLst/>
          </a:prstGeom>
          <a:noFill/>
          <a:ln w="127000">
            <a:solidFill>
              <a:schemeClr val="tx1"/>
            </a:solidFill>
            <a:round/>
            <a:headEnd/>
            <a:tailEnd/>
          </a:ln>
        </p:spPr>
        <p:txBody>
          <a:bodyPr anchor="ctr"/>
          <a:lstStyle/>
          <a:p>
            <a:endParaRPr lang="en-US"/>
          </a:p>
        </p:txBody>
      </p:sp>
      <p:sp>
        <p:nvSpPr>
          <p:cNvPr id="22561" name="Freeform 68"/>
          <p:cNvSpPr>
            <a:spLocks/>
          </p:cNvSpPr>
          <p:nvPr/>
        </p:nvSpPr>
        <p:spPr bwMode="gray">
          <a:xfrm>
            <a:off x="2057400" y="4559300"/>
            <a:ext cx="1816100" cy="53975"/>
          </a:xfrm>
          <a:custGeom>
            <a:avLst/>
            <a:gdLst>
              <a:gd name="T0" fmla="*/ 1144 w 1144"/>
              <a:gd name="T1" fmla="*/ 0 h 34"/>
              <a:gd name="T2" fmla="*/ 0 w 1144"/>
              <a:gd name="T3" fmla="*/ 34 h 34"/>
              <a:gd name="T4" fmla="*/ 0 60000 65536"/>
              <a:gd name="T5" fmla="*/ 0 60000 65536"/>
              <a:gd name="T6" fmla="*/ 0 w 1144"/>
              <a:gd name="T7" fmla="*/ 0 h 34"/>
              <a:gd name="T8" fmla="*/ 1144 w 1144"/>
              <a:gd name="T9" fmla="*/ 34 h 34"/>
            </a:gdLst>
            <a:ahLst/>
            <a:cxnLst>
              <a:cxn ang="T4">
                <a:pos x="T0" y="T1"/>
              </a:cxn>
              <a:cxn ang="T5">
                <a:pos x="T2" y="T3"/>
              </a:cxn>
            </a:cxnLst>
            <a:rect l="T6" t="T7" r="T8" b="T9"/>
            <a:pathLst>
              <a:path w="1144" h="34">
                <a:moveTo>
                  <a:pt x="1144" y="0"/>
                </a:moveTo>
                <a:cubicBezTo>
                  <a:pt x="955" y="6"/>
                  <a:pt x="238" y="27"/>
                  <a:pt x="0" y="34"/>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6" name="Freeform 73"/>
          <p:cNvSpPr>
            <a:spLocks/>
          </p:cNvSpPr>
          <p:nvPr/>
        </p:nvSpPr>
        <p:spPr bwMode="gray">
          <a:xfrm>
            <a:off x="2057400" y="3576638"/>
            <a:ext cx="2724150" cy="2300287"/>
          </a:xfrm>
          <a:custGeom>
            <a:avLst/>
            <a:gdLst>
              <a:gd name="T0" fmla="*/ 1703 w 1716"/>
              <a:gd name="T1" fmla="*/ 0 h 1449"/>
              <a:gd name="T2" fmla="*/ 1432 w 1716"/>
              <a:gd name="T3" fmla="*/ 1296 h 1449"/>
              <a:gd name="T4" fmla="*/ 0 w 1716"/>
              <a:gd name="T5" fmla="*/ 915 h 1449"/>
              <a:gd name="T6" fmla="*/ 0 60000 65536"/>
              <a:gd name="T7" fmla="*/ 0 60000 65536"/>
              <a:gd name="T8" fmla="*/ 0 60000 65536"/>
              <a:gd name="T9" fmla="*/ 0 w 1716"/>
              <a:gd name="T10" fmla="*/ 0 h 1449"/>
              <a:gd name="T11" fmla="*/ 1716 w 1716"/>
              <a:gd name="T12" fmla="*/ 1449 h 1449"/>
            </a:gdLst>
            <a:ahLst/>
            <a:cxnLst>
              <a:cxn ang="T6">
                <a:pos x="T0" y="T1"/>
              </a:cxn>
              <a:cxn ang="T7">
                <a:pos x="T2" y="T3"/>
              </a:cxn>
              <a:cxn ang="T8">
                <a:pos x="T4" y="T5"/>
              </a:cxn>
            </a:cxnLst>
            <a:rect l="T9" t="T10" r="T11" b="T12"/>
            <a:pathLst>
              <a:path w="1716" h="1449">
                <a:moveTo>
                  <a:pt x="1703" y="0"/>
                </a:moveTo>
                <a:cubicBezTo>
                  <a:pt x="1658" y="215"/>
                  <a:pt x="1716" y="1143"/>
                  <a:pt x="1432" y="1296"/>
                </a:cubicBezTo>
                <a:cubicBezTo>
                  <a:pt x="1148" y="1449"/>
                  <a:pt x="298" y="994"/>
                  <a:pt x="0" y="915"/>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7" name="Freeform 74"/>
          <p:cNvSpPr>
            <a:spLocks/>
          </p:cNvSpPr>
          <p:nvPr/>
        </p:nvSpPr>
        <p:spPr bwMode="gray">
          <a:xfrm>
            <a:off x="2057400" y="4249738"/>
            <a:ext cx="1828800" cy="223837"/>
          </a:xfrm>
          <a:custGeom>
            <a:avLst/>
            <a:gdLst>
              <a:gd name="T0" fmla="*/ 1152 w 1152"/>
              <a:gd name="T1" fmla="*/ 0 h 141"/>
              <a:gd name="T2" fmla="*/ 0 w 1152"/>
              <a:gd name="T3" fmla="*/ 141 h 141"/>
              <a:gd name="T4" fmla="*/ 0 60000 65536"/>
              <a:gd name="T5" fmla="*/ 0 60000 65536"/>
              <a:gd name="T6" fmla="*/ 0 w 1152"/>
              <a:gd name="T7" fmla="*/ 0 h 141"/>
              <a:gd name="T8" fmla="*/ 1152 w 1152"/>
              <a:gd name="T9" fmla="*/ 141 h 141"/>
            </a:gdLst>
            <a:ahLst/>
            <a:cxnLst>
              <a:cxn ang="T4">
                <a:pos x="T0" y="T1"/>
              </a:cxn>
              <a:cxn ang="T5">
                <a:pos x="T2" y="T3"/>
              </a:cxn>
            </a:cxnLst>
            <a:rect l="T6" t="T7" r="T8" b="T9"/>
            <a:pathLst>
              <a:path w="1152" h="141">
                <a:moveTo>
                  <a:pt x="1152" y="0"/>
                </a:moveTo>
                <a:cubicBezTo>
                  <a:pt x="960" y="22"/>
                  <a:pt x="240" y="112"/>
                  <a:pt x="0" y="141"/>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8" name="Freeform 75"/>
          <p:cNvSpPr>
            <a:spLocks/>
          </p:cNvSpPr>
          <p:nvPr/>
        </p:nvSpPr>
        <p:spPr bwMode="gray">
          <a:xfrm>
            <a:off x="2057400" y="4765675"/>
            <a:ext cx="1816100" cy="142875"/>
          </a:xfrm>
          <a:custGeom>
            <a:avLst/>
            <a:gdLst>
              <a:gd name="T0" fmla="*/ 1144 w 1144"/>
              <a:gd name="T1" fmla="*/ 90 h 90"/>
              <a:gd name="T2" fmla="*/ 0 w 1144"/>
              <a:gd name="T3" fmla="*/ 0 h 90"/>
              <a:gd name="T4" fmla="*/ 0 60000 65536"/>
              <a:gd name="T5" fmla="*/ 0 60000 65536"/>
              <a:gd name="T6" fmla="*/ 0 w 1144"/>
              <a:gd name="T7" fmla="*/ 0 h 90"/>
              <a:gd name="T8" fmla="*/ 1144 w 1144"/>
              <a:gd name="T9" fmla="*/ 90 h 90"/>
            </a:gdLst>
            <a:ahLst/>
            <a:cxnLst>
              <a:cxn ang="T4">
                <a:pos x="T0" y="T1"/>
              </a:cxn>
              <a:cxn ang="T5">
                <a:pos x="T2" y="T3"/>
              </a:cxn>
            </a:cxnLst>
            <a:rect l="T6" t="T7" r="T8" b="T9"/>
            <a:pathLst>
              <a:path w="1144" h="90">
                <a:moveTo>
                  <a:pt x="1144" y="90"/>
                </a:moveTo>
                <a:cubicBezTo>
                  <a:pt x="953" y="75"/>
                  <a:pt x="238" y="19"/>
                  <a:pt x="0" y="0"/>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9" name="Freeform 76"/>
          <p:cNvSpPr>
            <a:spLocks/>
          </p:cNvSpPr>
          <p:nvPr/>
        </p:nvSpPr>
        <p:spPr bwMode="gray">
          <a:xfrm>
            <a:off x="2057400" y="4918075"/>
            <a:ext cx="1801813" cy="285750"/>
          </a:xfrm>
          <a:custGeom>
            <a:avLst/>
            <a:gdLst>
              <a:gd name="T0" fmla="*/ 1135 w 1135"/>
              <a:gd name="T1" fmla="*/ 180 h 180"/>
              <a:gd name="T2" fmla="*/ 0 w 1135"/>
              <a:gd name="T3" fmla="*/ 0 h 180"/>
              <a:gd name="T4" fmla="*/ 0 60000 65536"/>
              <a:gd name="T5" fmla="*/ 0 60000 65536"/>
              <a:gd name="T6" fmla="*/ 0 w 1135"/>
              <a:gd name="T7" fmla="*/ 0 h 180"/>
              <a:gd name="T8" fmla="*/ 1135 w 1135"/>
              <a:gd name="T9" fmla="*/ 180 h 180"/>
            </a:gdLst>
            <a:ahLst/>
            <a:cxnLst>
              <a:cxn ang="T4">
                <a:pos x="T0" y="T1"/>
              </a:cxn>
              <a:cxn ang="T5">
                <a:pos x="T2" y="T3"/>
              </a:cxn>
            </a:cxnLst>
            <a:rect l="T6" t="T7" r="T8" b="T9"/>
            <a:pathLst>
              <a:path w="1135" h="180">
                <a:moveTo>
                  <a:pt x="1135" y="180"/>
                </a:moveTo>
                <a:cubicBezTo>
                  <a:pt x="946" y="149"/>
                  <a:pt x="236" y="38"/>
                  <a:pt x="0" y="0"/>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70" name="Freeform 77"/>
          <p:cNvSpPr>
            <a:spLocks/>
          </p:cNvSpPr>
          <p:nvPr/>
        </p:nvSpPr>
        <p:spPr bwMode="gray">
          <a:xfrm>
            <a:off x="5118100" y="2541588"/>
            <a:ext cx="1484313" cy="2043112"/>
          </a:xfrm>
          <a:custGeom>
            <a:avLst/>
            <a:gdLst>
              <a:gd name="T0" fmla="*/ 935 w 935"/>
              <a:gd name="T1" fmla="*/ 0 h 1287"/>
              <a:gd name="T2" fmla="*/ 622 w 935"/>
              <a:gd name="T3" fmla="*/ 1076 h 1287"/>
              <a:gd name="T4" fmla="*/ 0 w 935"/>
              <a:gd name="T5" fmla="*/ 1265 h 1287"/>
              <a:gd name="T6" fmla="*/ 0 60000 65536"/>
              <a:gd name="T7" fmla="*/ 0 60000 65536"/>
              <a:gd name="T8" fmla="*/ 0 60000 65536"/>
              <a:gd name="T9" fmla="*/ 0 w 935"/>
              <a:gd name="T10" fmla="*/ 0 h 1287"/>
              <a:gd name="T11" fmla="*/ 935 w 935"/>
              <a:gd name="T12" fmla="*/ 1287 h 1287"/>
            </a:gdLst>
            <a:ahLst/>
            <a:cxnLst>
              <a:cxn ang="T6">
                <a:pos x="T0" y="T1"/>
              </a:cxn>
              <a:cxn ang="T7">
                <a:pos x="T2" y="T3"/>
              </a:cxn>
              <a:cxn ang="T8">
                <a:pos x="T4" y="T5"/>
              </a:cxn>
            </a:cxnLst>
            <a:rect l="T9" t="T10" r="T11" b="T12"/>
            <a:pathLst>
              <a:path w="935" h="1287">
                <a:moveTo>
                  <a:pt x="935" y="0"/>
                </a:moveTo>
                <a:cubicBezTo>
                  <a:pt x="883" y="179"/>
                  <a:pt x="778" y="865"/>
                  <a:pt x="622" y="1076"/>
                </a:cubicBezTo>
                <a:cubicBezTo>
                  <a:pt x="466" y="1287"/>
                  <a:pt x="130" y="1226"/>
                  <a:pt x="0" y="1265"/>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71" name="Freeform 78"/>
          <p:cNvSpPr>
            <a:spLocks/>
          </p:cNvSpPr>
          <p:nvPr/>
        </p:nvSpPr>
        <p:spPr bwMode="gray">
          <a:xfrm>
            <a:off x="6132513" y="2809875"/>
            <a:ext cx="1330325" cy="1371600"/>
          </a:xfrm>
          <a:custGeom>
            <a:avLst/>
            <a:gdLst>
              <a:gd name="T0" fmla="*/ 838 w 838"/>
              <a:gd name="T1" fmla="*/ 0 h 864"/>
              <a:gd name="T2" fmla="*/ 271 w 838"/>
              <a:gd name="T3" fmla="*/ 441 h 864"/>
              <a:gd name="T4" fmla="*/ 0 w 838"/>
              <a:gd name="T5" fmla="*/ 864 h 864"/>
              <a:gd name="T6" fmla="*/ 0 60000 65536"/>
              <a:gd name="T7" fmla="*/ 0 60000 65536"/>
              <a:gd name="T8" fmla="*/ 0 60000 65536"/>
              <a:gd name="T9" fmla="*/ 0 w 838"/>
              <a:gd name="T10" fmla="*/ 0 h 864"/>
              <a:gd name="T11" fmla="*/ 838 w 838"/>
              <a:gd name="T12" fmla="*/ 864 h 864"/>
            </a:gdLst>
            <a:ahLst/>
            <a:cxnLst>
              <a:cxn ang="T6">
                <a:pos x="T0" y="T1"/>
              </a:cxn>
              <a:cxn ang="T7">
                <a:pos x="T2" y="T3"/>
              </a:cxn>
              <a:cxn ang="T8">
                <a:pos x="T4" y="T5"/>
              </a:cxn>
            </a:cxnLst>
            <a:rect l="T9" t="T10" r="T11" b="T12"/>
            <a:pathLst>
              <a:path w="838" h="864">
                <a:moveTo>
                  <a:pt x="838" y="0"/>
                </a:moveTo>
                <a:cubicBezTo>
                  <a:pt x="743" y="74"/>
                  <a:pt x="411" y="297"/>
                  <a:pt x="271" y="441"/>
                </a:cubicBezTo>
                <a:cubicBezTo>
                  <a:pt x="131" y="585"/>
                  <a:pt x="57" y="776"/>
                  <a:pt x="0" y="864"/>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72" name="Rectangle 79"/>
          <p:cNvSpPr>
            <a:spLocks noChangeArrowheads="1"/>
          </p:cNvSpPr>
          <p:nvPr/>
        </p:nvSpPr>
        <p:spPr bwMode="auto">
          <a:xfrm>
            <a:off x="1238250" y="5202238"/>
            <a:ext cx="765175" cy="284162"/>
          </a:xfrm>
          <a:prstGeom prst="rect">
            <a:avLst/>
          </a:prstGeom>
          <a:noFill/>
          <a:ln w="9525" algn="ctr">
            <a:noFill/>
            <a:miter lim="800000"/>
            <a:headEnd/>
            <a:tailEnd/>
          </a:ln>
        </p:spPr>
        <p:txBody>
          <a:bodyPr wrap="none">
            <a:spAutoFit/>
          </a:bodyPr>
          <a:lstStyle/>
          <a:p>
            <a:r>
              <a:rPr lang="en-US"/>
              <a:t>Insider</a:t>
            </a:r>
          </a:p>
        </p:txBody>
      </p:sp>
    </p:spTree>
    <p:extLst>
      <p:ext uri="{BB962C8B-B14F-4D97-AF65-F5344CB8AC3E}">
        <p14:creationId xmlns:p14="http://schemas.microsoft.com/office/powerpoint/2010/main" val="1131566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prstGeom prst="rect">
            <a:avLst/>
          </a:prstGeom>
        </p:spPr>
        <p:txBody>
          <a:bodyPr>
            <a:normAutofit fontScale="90000"/>
          </a:bodyPr>
          <a:lstStyle/>
          <a:p>
            <a:r>
              <a:rPr lang="hr-HR" altLang="sr-Latn-RS" dirty="0"/>
              <a:t>A5: Nesigurna konfiguracija (Kako se zaštititi?</a:t>
            </a:r>
            <a:br>
              <a:rPr lang="hr-HR" altLang="sr-Latn-RS" dirty="0"/>
            </a:br>
            <a:endParaRPr lang="hr-HR" altLang="sr-Latn-RS" dirty="0"/>
          </a:p>
        </p:txBody>
      </p:sp>
      <p:sp>
        <p:nvSpPr>
          <p:cNvPr id="57347" name="Rectangle 3"/>
          <p:cNvSpPr>
            <a:spLocks noGrp="1"/>
          </p:cNvSpPr>
          <p:nvPr>
            <p:ph idx="1"/>
          </p:nvPr>
        </p:nvSpPr>
        <p:spPr>
          <a:prstGeom prst="rect">
            <a:avLst/>
          </a:prstGeom>
        </p:spPr>
        <p:txBody>
          <a:bodyPr/>
          <a:lstStyle/>
          <a:p>
            <a:r>
              <a:rPr lang="hr-HR" altLang="sr-Latn-RS" dirty="0"/>
              <a:t>Standardne preporuke za </a:t>
            </a:r>
            <a:r>
              <a:rPr lang="hr-HR" altLang="sr-Latn-RS" dirty="0" err="1"/>
              <a:t>hardening</a:t>
            </a:r>
            <a:endParaRPr lang="hr-HR" altLang="sr-Latn-RS" dirty="0"/>
          </a:p>
          <a:p>
            <a:r>
              <a:rPr lang="hr-HR" altLang="sr-Latn-RS" dirty="0"/>
              <a:t>Potrebno zaštititi cijelu platformu</a:t>
            </a:r>
          </a:p>
          <a:p>
            <a:pPr lvl="1"/>
            <a:r>
              <a:rPr lang="hr-HR" altLang="sr-Latn-RS" dirty="0"/>
              <a:t>OS, web poslužitelj, </a:t>
            </a:r>
            <a:r>
              <a:rPr lang="hr-HR" altLang="sr-Latn-RS" dirty="0" err="1"/>
              <a:t>framework</a:t>
            </a:r>
            <a:endParaRPr lang="hr-HR" altLang="sr-Latn-RS" dirty="0"/>
          </a:p>
          <a:p>
            <a:pPr lvl="1"/>
            <a:r>
              <a:rPr lang="hr-HR" altLang="sr-Latn-RS" dirty="0"/>
              <a:t>Ne ignorirati lokalne ranjivosti</a:t>
            </a:r>
          </a:p>
          <a:p>
            <a:r>
              <a:rPr lang="hr-HR" altLang="sr-Latn-RS" dirty="0"/>
              <a:t>Redovito instalirati zakrpe</a:t>
            </a:r>
          </a:p>
          <a:p>
            <a:pPr eaLnBrk="1" hangingPunct="1"/>
            <a:r>
              <a:rPr lang="hr-HR" altLang="sr-Latn-RS" dirty="0"/>
              <a:t>Provjera sa automatiziranim alatima</a:t>
            </a:r>
          </a:p>
          <a:p>
            <a:pPr lvl="1" eaLnBrk="1" hangingPunct="1"/>
            <a:r>
              <a:rPr lang="hr-HR" altLang="sr-Latn-RS" dirty="0"/>
              <a:t>Dobri u pronalaženju problema u konfiguraciji</a:t>
            </a:r>
            <a:endParaRPr lang="vi-VN" altLang="sr-Latn-RS" dirty="0"/>
          </a:p>
        </p:txBody>
      </p:sp>
    </p:spTree>
    <p:extLst>
      <p:ext uri="{BB962C8B-B14F-4D97-AF65-F5344CB8AC3E}">
        <p14:creationId xmlns:p14="http://schemas.microsoft.com/office/powerpoint/2010/main" val="4238300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934D2F8-09A9-4D76-9675-9134A9BE87A2}"/>
              </a:ext>
            </a:extLst>
          </p:cNvPr>
          <p:cNvSpPr>
            <a:spLocks noGrp="1"/>
          </p:cNvSpPr>
          <p:nvPr>
            <p:ph type="title"/>
          </p:nvPr>
        </p:nvSpPr>
        <p:spPr/>
        <p:txBody>
          <a:bodyPr/>
          <a:lstStyle/>
          <a:p>
            <a:r>
              <a:rPr lang="hr-HR" dirty="0"/>
              <a:t>A6: Ranjive i zastarjele komponente</a:t>
            </a:r>
          </a:p>
        </p:txBody>
      </p:sp>
      <p:sp>
        <p:nvSpPr>
          <p:cNvPr id="3" name="Rezervirano mjesto sadržaja 2">
            <a:extLst>
              <a:ext uri="{FF2B5EF4-FFF2-40B4-BE49-F238E27FC236}">
                <a16:creationId xmlns:a16="http://schemas.microsoft.com/office/drawing/2014/main" id="{41614830-88C8-498C-A209-99ECF2C7C99D}"/>
              </a:ext>
            </a:extLst>
          </p:cNvPr>
          <p:cNvSpPr>
            <a:spLocks noGrp="1"/>
          </p:cNvSpPr>
          <p:nvPr>
            <p:ph idx="1"/>
          </p:nvPr>
        </p:nvSpPr>
        <p:spPr/>
        <p:txBody>
          <a:bodyPr/>
          <a:lstStyle/>
          <a:p>
            <a:r>
              <a:rPr lang="hr-HR" dirty="0"/>
              <a:t>Korištenje ranjivih/zastarjelih komponenti (operacijski sustav, baza, web poslužitelj, aplikacije, programski okvir, …)</a:t>
            </a:r>
          </a:p>
          <a:p>
            <a:r>
              <a:rPr lang="hr-HR" dirty="0"/>
              <a:t>Neprimjereno/neučinkovito upravljanje ranjivostima</a:t>
            </a:r>
          </a:p>
          <a:p>
            <a:r>
              <a:rPr lang="hr-HR" dirty="0"/>
              <a:t>Ne testiranje kompatibilnost ažuriranih komponenti</a:t>
            </a:r>
          </a:p>
          <a:p>
            <a:r>
              <a:rPr lang="hr-HR" dirty="0"/>
              <a:t>https://www.sonatype.com/resources/log4j-vulnerability-resource-center</a:t>
            </a:r>
          </a:p>
          <a:p>
            <a:endParaRPr lang="hr-HR" dirty="0"/>
          </a:p>
          <a:p>
            <a:pPr marL="0" indent="0">
              <a:buNone/>
            </a:pPr>
            <a:endParaRPr lang="hr-HR" dirty="0"/>
          </a:p>
          <a:p>
            <a:endParaRPr lang="hr-HR" dirty="0"/>
          </a:p>
        </p:txBody>
      </p:sp>
    </p:spTree>
    <p:extLst>
      <p:ext uri="{BB962C8B-B14F-4D97-AF65-F5344CB8AC3E}">
        <p14:creationId xmlns:p14="http://schemas.microsoft.com/office/powerpoint/2010/main" val="172553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FA47B9-E769-4BC9-8207-98763BA00050}"/>
              </a:ext>
            </a:extLst>
          </p:cNvPr>
          <p:cNvSpPr>
            <a:spLocks noGrp="1"/>
          </p:cNvSpPr>
          <p:nvPr>
            <p:ph type="title"/>
          </p:nvPr>
        </p:nvSpPr>
        <p:spPr/>
        <p:txBody>
          <a:bodyPr/>
          <a:lstStyle/>
          <a:p>
            <a:r>
              <a:rPr lang="hr-HR" dirty="0"/>
              <a:t>A7 – Identifikacijske/</a:t>
            </a:r>
            <a:r>
              <a:rPr lang="hr-HR" dirty="0" err="1"/>
              <a:t>autenfikacijske</a:t>
            </a:r>
            <a:r>
              <a:rPr lang="hr-HR" dirty="0"/>
              <a:t> pogreške</a:t>
            </a:r>
          </a:p>
        </p:txBody>
      </p:sp>
      <p:sp>
        <p:nvSpPr>
          <p:cNvPr id="3" name="Rezervirano mjesto sadržaja 2">
            <a:extLst>
              <a:ext uri="{FF2B5EF4-FFF2-40B4-BE49-F238E27FC236}">
                <a16:creationId xmlns:a16="http://schemas.microsoft.com/office/drawing/2014/main" id="{E1A67354-5A0D-4861-BBE0-8B23610D0E74}"/>
              </a:ext>
            </a:extLst>
          </p:cNvPr>
          <p:cNvSpPr>
            <a:spLocks noGrp="1"/>
          </p:cNvSpPr>
          <p:nvPr>
            <p:ph idx="1"/>
          </p:nvPr>
        </p:nvSpPr>
        <p:spPr/>
        <p:txBody>
          <a:bodyPr/>
          <a:lstStyle/>
          <a:p>
            <a:r>
              <a:rPr lang="hr-HR" dirty="0"/>
              <a:t>Automatski </a:t>
            </a:r>
            <a:r>
              <a:rPr lang="hr-HR" dirty="0" err="1"/>
              <a:t>autentifikacijski</a:t>
            </a:r>
            <a:r>
              <a:rPr lang="hr-HR" dirty="0"/>
              <a:t> napadi</a:t>
            </a:r>
          </a:p>
          <a:p>
            <a:r>
              <a:rPr lang="hr-HR" dirty="0"/>
              <a:t>Korištenje slabih i/ili inicijalnih lozinki</a:t>
            </a:r>
          </a:p>
          <a:p>
            <a:r>
              <a:rPr lang="hr-HR" dirty="0"/>
              <a:t>NIST preporuke se ne slijede</a:t>
            </a:r>
          </a:p>
          <a:p>
            <a:r>
              <a:rPr lang="hr-HR" dirty="0"/>
              <a:t>Nezaštićena pohrana lozinki</a:t>
            </a:r>
          </a:p>
          <a:p>
            <a:r>
              <a:rPr lang="hr-HR" dirty="0"/>
              <a:t>Nekorištenje </a:t>
            </a:r>
            <a:r>
              <a:rPr lang="hr-HR" dirty="0" err="1"/>
              <a:t>multifaktor</a:t>
            </a:r>
            <a:r>
              <a:rPr lang="hr-HR" dirty="0"/>
              <a:t> autentifikacije</a:t>
            </a:r>
          </a:p>
        </p:txBody>
      </p:sp>
    </p:spTree>
    <p:extLst>
      <p:ext uri="{BB962C8B-B14F-4D97-AF65-F5344CB8AC3E}">
        <p14:creationId xmlns:p14="http://schemas.microsoft.com/office/powerpoint/2010/main" val="2785785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E9A0768-C28C-4AC8-98EE-6360C29C16BF}"/>
              </a:ext>
            </a:extLst>
          </p:cNvPr>
          <p:cNvSpPr>
            <a:spLocks noGrp="1"/>
          </p:cNvSpPr>
          <p:nvPr>
            <p:ph type="title"/>
          </p:nvPr>
        </p:nvSpPr>
        <p:spPr/>
        <p:txBody>
          <a:bodyPr/>
          <a:lstStyle/>
          <a:p>
            <a:r>
              <a:rPr lang="hr-HR" dirty="0"/>
              <a:t>A8 – </a:t>
            </a:r>
            <a:r>
              <a:rPr lang="en-US" dirty="0"/>
              <a:t>Software and Data Integrity Failures</a:t>
            </a:r>
            <a:r>
              <a:rPr lang="hr-HR" dirty="0"/>
              <a:t> </a:t>
            </a:r>
          </a:p>
        </p:txBody>
      </p:sp>
      <p:sp>
        <p:nvSpPr>
          <p:cNvPr id="3" name="Rezervirano mjesto sadržaja 2">
            <a:extLst>
              <a:ext uri="{FF2B5EF4-FFF2-40B4-BE49-F238E27FC236}">
                <a16:creationId xmlns:a16="http://schemas.microsoft.com/office/drawing/2014/main" id="{4BC6CAFA-9207-43FB-B4BE-E5B26C4F689A}"/>
              </a:ext>
            </a:extLst>
          </p:cNvPr>
          <p:cNvSpPr>
            <a:spLocks noGrp="1"/>
          </p:cNvSpPr>
          <p:nvPr>
            <p:ph idx="1"/>
          </p:nvPr>
        </p:nvSpPr>
        <p:spPr/>
        <p:txBody>
          <a:bodyPr/>
          <a:lstStyle/>
          <a:p>
            <a:r>
              <a:rPr lang="en-US" b="0" i="0" dirty="0">
                <a:effectLst/>
                <a:latin typeface="Roboto" panose="02000000000000000000" pitchFamily="2" charset="0"/>
              </a:rPr>
              <a:t>Software and data integrity failures relate to code and infrastructure that does not protect against integrity violations</a:t>
            </a:r>
            <a:endParaRPr lang="hr-HR" b="0" i="0" dirty="0">
              <a:effectLst/>
              <a:latin typeface="Roboto" panose="02000000000000000000" pitchFamily="2" charset="0"/>
            </a:endParaRPr>
          </a:p>
          <a:p>
            <a:r>
              <a:rPr lang="en-US" b="0" i="0" dirty="0">
                <a:effectLst/>
                <a:latin typeface="Roboto" panose="02000000000000000000" pitchFamily="2" charset="0"/>
              </a:rPr>
              <a:t>An example of this is where an application relies upon plugins, libraries, or modules from untrusted sources, repositories, and content delivery </a:t>
            </a:r>
            <a:r>
              <a:rPr lang="en-US" b="0" i="0" dirty="0" err="1">
                <a:effectLst/>
                <a:latin typeface="Roboto" panose="02000000000000000000" pitchFamily="2" charset="0"/>
              </a:rPr>
              <a:t>networ</a:t>
            </a:r>
            <a:endParaRPr lang="hr-HR" dirty="0">
              <a:latin typeface="Roboto" panose="02000000000000000000" pitchFamily="2" charset="0"/>
            </a:endParaRPr>
          </a:p>
          <a:p>
            <a:r>
              <a:rPr lang="en-US" b="0" i="0" dirty="0">
                <a:effectLst/>
                <a:latin typeface="Roboto" panose="02000000000000000000" pitchFamily="2" charset="0"/>
              </a:rPr>
              <a:t>An insecure CI/CD pipeline can introduce the potential for unauthorized access, malicious code, or system compromise.</a:t>
            </a:r>
            <a:endParaRPr lang="hr-HR" b="0" i="0" dirty="0">
              <a:effectLst/>
              <a:latin typeface="Roboto" panose="02000000000000000000" pitchFamily="2" charset="0"/>
            </a:endParaRPr>
          </a:p>
          <a:p>
            <a:r>
              <a:rPr lang="hr-HR" dirty="0">
                <a:latin typeface="Roboto" panose="02000000000000000000" pitchFamily="2" charset="0"/>
              </a:rPr>
              <a:t>M</a:t>
            </a:r>
            <a:r>
              <a:rPr lang="en-US" b="0" i="0" dirty="0">
                <a:effectLst/>
                <a:latin typeface="Roboto" panose="02000000000000000000" pitchFamily="2" charset="0"/>
              </a:rPr>
              <a:t>any applications now include auto-update functionality, where updates are downloaded without sufficient integrity verification and applied to the previously trusted application.</a:t>
            </a:r>
            <a:endParaRPr lang="hr-HR" b="0" i="0" dirty="0">
              <a:effectLst/>
              <a:latin typeface="Roboto" panose="02000000000000000000" pitchFamily="2" charset="0"/>
            </a:endParaRPr>
          </a:p>
          <a:p>
            <a:r>
              <a:rPr lang="hr-HR" dirty="0">
                <a:latin typeface="Roboto" panose="02000000000000000000" pitchFamily="2" charset="0"/>
              </a:rPr>
              <a:t>Potrebno uspostaviti procesne i softverske kontrole (korištenje specijaliziranih alata) nad vanjskim komponentama</a:t>
            </a:r>
            <a:endParaRPr lang="hr-HR" dirty="0"/>
          </a:p>
        </p:txBody>
      </p:sp>
    </p:spTree>
    <p:extLst>
      <p:ext uri="{BB962C8B-B14F-4D97-AF65-F5344CB8AC3E}">
        <p14:creationId xmlns:p14="http://schemas.microsoft.com/office/powerpoint/2010/main" val="3715884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4E09-5A52-4159-8C3F-2745AB8CF8A2}"/>
              </a:ext>
            </a:extLst>
          </p:cNvPr>
          <p:cNvSpPr>
            <a:spLocks noGrp="1"/>
          </p:cNvSpPr>
          <p:nvPr>
            <p:ph type="title"/>
          </p:nvPr>
        </p:nvSpPr>
        <p:spPr/>
        <p:txBody>
          <a:bodyPr/>
          <a:lstStyle/>
          <a:p>
            <a:r>
              <a:rPr lang="hr-HR" dirty="0"/>
              <a:t>A9:Nedovoljno </a:t>
            </a:r>
            <a:r>
              <a:rPr lang="hr-HR" dirty="0" err="1"/>
              <a:t>logiranje</a:t>
            </a:r>
            <a:r>
              <a:rPr lang="hr-HR" dirty="0"/>
              <a:t> i nadziranje</a:t>
            </a:r>
          </a:p>
        </p:txBody>
      </p:sp>
      <p:sp>
        <p:nvSpPr>
          <p:cNvPr id="3" name="Content Placeholder 2">
            <a:extLst>
              <a:ext uri="{FF2B5EF4-FFF2-40B4-BE49-F238E27FC236}">
                <a16:creationId xmlns:a16="http://schemas.microsoft.com/office/drawing/2014/main" id="{089534F1-2D9F-423A-9B6A-BFA4909F3AF0}"/>
              </a:ext>
            </a:extLst>
          </p:cNvPr>
          <p:cNvSpPr>
            <a:spLocks noGrp="1"/>
          </p:cNvSpPr>
          <p:nvPr>
            <p:ph idx="1"/>
          </p:nvPr>
        </p:nvSpPr>
        <p:spPr/>
        <p:txBody>
          <a:bodyPr/>
          <a:lstStyle/>
          <a:p>
            <a:r>
              <a:rPr lang="en-US" dirty="0"/>
              <a:t>Exploitation of insufficient logging and monitoring is the bedrock of nearly every major incident.</a:t>
            </a:r>
            <a:endParaRPr lang="hr-HR" dirty="0"/>
          </a:p>
          <a:p>
            <a:r>
              <a:rPr lang="en-US" dirty="0"/>
              <a:t>Attackers rely on the lack of monitoring and timely response to achieve their goals without being detected.</a:t>
            </a:r>
            <a:endParaRPr lang="hr-HR" dirty="0"/>
          </a:p>
        </p:txBody>
      </p:sp>
    </p:spTree>
    <p:extLst>
      <p:ext uri="{BB962C8B-B14F-4D97-AF65-F5344CB8AC3E}">
        <p14:creationId xmlns:p14="http://schemas.microsoft.com/office/powerpoint/2010/main" val="2786380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8E3A49A-F00F-4FA2-A38A-B253308951AA}"/>
              </a:ext>
            </a:extLst>
          </p:cNvPr>
          <p:cNvSpPr>
            <a:spLocks noGrp="1"/>
          </p:cNvSpPr>
          <p:nvPr>
            <p:ph type="title"/>
          </p:nvPr>
        </p:nvSpPr>
        <p:spPr/>
        <p:txBody>
          <a:bodyPr/>
          <a:lstStyle/>
          <a:p>
            <a:r>
              <a:rPr lang="hr-HR" dirty="0"/>
              <a:t>A10 - Server-Side </a:t>
            </a:r>
            <a:r>
              <a:rPr lang="hr-HR" dirty="0" err="1"/>
              <a:t>Request</a:t>
            </a:r>
            <a:r>
              <a:rPr lang="hr-HR" dirty="0"/>
              <a:t> </a:t>
            </a:r>
            <a:r>
              <a:rPr lang="hr-HR" dirty="0" err="1"/>
              <a:t>Forgery</a:t>
            </a:r>
            <a:r>
              <a:rPr lang="hr-HR" dirty="0"/>
              <a:t> (SSRF)</a:t>
            </a:r>
          </a:p>
        </p:txBody>
      </p:sp>
      <p:sp>
        <p:nvSpPr>
          <p:cNvPr id="3" name="Rezervirano mjesto sadržaja 2">
            <a:extLst>
              <a:ext uri="{FF2B5EF4-FFF2-40B4-BE49-F238E27FC236}">
                <a16:creationId xmlns:a16="http://schemas.microsoft.com/office/drawing/2014/main" id="{D4B95164-B264-45F9-A8D4-0F1BB62E5A85}"/>
              </a:ext>
            </a:extLst>
          </p:cNvPr>
          <p:cNvSpPr>
            <a:spLocks noGrp="1"/>
          </p:cNvSpPr>
          <p:nvPr>
            <p:ph idx="1"/>
          </p:nvPr>
        </p:nvSpPr>
        <p:spPr/>
        <p:txBody>
          <a:bodyPr/>
          <a:lstStyle/>
          <a:p>
            <a:r>
              <a:rPr lang="en-US" b="0" i="0" dirty="0">
                <a:effectLst/>
                <a:latin typeface="Roboto" panose="02000000000000000000" pitchFamily="2" charset="0"/>
              </a:rPr>
              <a:t>SSRF flaws occur whenever a web application is fetching a remote resource without validating the user-supplied URL.</a:t>
            </a:r>
            <a:endParaRPr lang="hr-HR" b="0" i="0" dirty="0">
              <a:effectLst/>
              <a:latin typeface="Roboto" panose="02000000000000000000" pitchFamily="2" charset="0"/>
            </a:endParaRPr>
          </a:p>
          <a:p>
            <a:r>
              <a:rPr lang="en-US" b="0" i="0" dirty="0">
                <a:effectLst/>
                <a:latin typeface="Roboto" panose="02000000000000000000" pitchFamily="2" charset="0"/>
              </a:rPr>
              <a:t> It allows an attacker to coerce the application to send a crafted request to an unexpected destination, even when protected by a firewall, VPN, or another type of network access control list (ACL).</a:t>
            </a:r>
            <a:endParaRPr lang="hr-HR" b="0" i="0" dirty="0">
              <a:effectLst/>
              <a:latin typeface="Roboto" panose="02000000000000000000" pitchFamily="2" charset="0"/>
            </a:endParaRPr>
          </a:p>
          <a:p>
            <a:endParaRPr lang="hr-HR" dirty="0"/>
          </a:p>
        </p:txBody>
      </p:sp>
    </p:spTree>
    <p:extLst>
      <p:ext uri="{BB962C8B-B14F-4D97-AF65-F5344CB8AC3E}">
        <p14:creationId xmlns:p14="http://schemas.microsoft.com/office/powerpoint/2010/main" val="847008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7E7B8-92E2-F740-480B-326A6DE943B6}"/>
              </a:ext>
            </a:extLst>
          </p:cNvPr>
          <p:cNvPicPr>
            <a:picLocks noChangeAspect="1"/>
          </p:cNvPicPr>
          <p:nvPr/>
        </p:nvPicPr>
        <p:blipFill>
          <a:blip r:embed="rId2"/>
          <a:stretch>
            <a:fillRect/>
          </a:stretch>
        </p:blipFill>
        <p:spPr>
          <a:xfrm>
            <a:off x="90488" y="564975"/>
            <a:ext cx="8963025" cy="5108925"/>
          </a:xfrm>
          <a:prstGeom prst="rect">
            <a:avLst/>
          </a:prstGeom>
          <a:noFill/>
        </p:spPr>
      </p:pic>
      <p:sp>
        <p:nvSpPr>
          <p:cNvPr id="6" name="Title 5">
            <a:extLst>
              <a:ext uri="{FF2B5EF4-FFF2-40B4-BE49-F238E27FC236}">
                <a16:creationId xmlns:a16="http://schemas.microsoft.com/office/drawing/2014/main" id="{0CEBB699-6E91-77E1-E07A-E30AEF0E5D54}"/>
              </a:ext>
            </a:extLst>
          </p:cNvPr>
          <p:cNvSpPr>
            <a:spLocks noGrp="1"/>
          </p:cNvSpPr>
          <p:nvPr>
            <p:ph type="title"/>
          </p:nvPr>
        </p:nvSpPr>
        <p:spPr/>
        <p:txBody>
          <a:bodyPr/>
          <a:lstStyle/>
          <a:p>
            <a:endParaRPr lang="hr-HR" dirty="0"/>
          </a:p>
        </p:txBody>
      </p:sp>
      <p:sp>
        <p:nvSpPr>
          <p:cNvPr id="7" name="Content Placeholder 6">
            <a:extLst>
              <a:ext uri="{FF2B5EF4-FFF2-40B4-BE49-F238E27FC236}">
                <a16:creationId xmlns:a16="http://schemas.microsoft.com/office/drawing/2014/main" id="{CA059253-9B37-73BA-45FA-66CB5751068C}"/>
              </a:ext>
            </a:extLst>
          </p:cNvPr>
          <p:cNvSpPr>
            <a:spLocks noGrp="1"/>
          </p:cNvSpPr>
          <p:nvPr>
            <p:ph idx="1"/>
          </p:nvPr>
        </p:nvSpPr>
        <p:spPr/>
        <p:txBody>
          <a:bodyPr/>
          <a:lstStyle/>
          <a:p>
            <a:endParaRPr lang="hr-HR"/>
          </a:p>
        </p:txBody>
      </p:sp>
    </p:spTree>
    <p:extLst>
      <p:ext uri="{BB962C8B-B14F-4D97-AF65-F5344CB8AC3E}">
        <p14:creationId xmlns:p14="http://schemas.microsoft.com/office/powerpoint/2010/main" val="37535719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AE5EB-3B79-4D12-954B-8D837EC70F04}"/>
              </a:ext>
            </a:extLst>
          </p:cNvPr>
          <p:cNvSpPr>
            <a:spLocks noGrp="1"/>
          </p:cNvSpPr>
          <p:nvPr>
            <p:ph type="title"/>
          </p:nvPr>
        </p:nvSpPr>
        <p:spPr/>
        <p:txBody>
          <a:bodyPr/>
          <a:lstStyle/>
          <a:p>
            <a:r>
              <a:rPr lang="en-US" dirty="0"/>
              <a:t>Server Side Request Forgery</a:t>
            </a:r>
            <a:endParaRPr lang="hr-HR" dirty="0"/>
          </a:p>
        </p:txBody>
      </p:sp>
      <p:sp>
        <p:nvSpPr>
          <p:cNvPr id="3" name="Content Placeholder 2">
            <a:extLst>
              <a:ext uri="{FF2B5EF4-FFF2-40B4-BE49-F238E27FC236}">
                <a16:creationId xmlns:a16="http://schemas.microsoft.com/office/drawing/2014/main" id="{1122D767-D021-400E-B2F5-6A5E606B40CD}"/>
              </a:ext>
            </a:extLst>
          </p:cNvPr>
          <p:cNvSpPr>
            <a:spLocks noGrp="1"/>
          </p:cNvSpPr>
          <p:nvPr>
            <p:ph idx="1"/>
          </p:nvPr>
        </p:nvSpPr>
        <p:spPr/>
        <p:txBody>
          <a:bodyPr/>
          <a:lstStyle/>
          <a:p>
            <a:r>
              <a:rPr lang="en-US" dirty="0"/>
              <a:t>Server Side Request Forgery is an attack where a server can be tricked into connecting to a server it did not intend</a:t>
            </a:r>
            <a:endParaRPr lang="hr-HR" dirty="0"/>
          </a:p>
          <a:p>
            <a:pPr marL="0" indent="0" fontAlgn="base">
              <a:buNone/>
            </a:pPr>
            <a:r>
              <a:rPr lang="en-US" sz="1700" dirty="0"/>
              <a:t>hack-box-01 $ curl http://web</a:t>
            </a:r>
            <a:r>
              <a:rPr lang="hr-HR" sz="1700" dirty="0"/>
              <a:t>-</a:t>
            </a:r>
            <a:r>
              <a:rPr lang="en-US" sz="1700" dirty="0"/>
              <a:t>server.com:4567/\?url\=http://10.0.0.2/</a:t>
            </a:r>
          </a:p>
          <a:p>
            <a:pPr marL="0" indent="0" fontAlgn="base">
              <a:buNone/>
            </a:pPr>
            <a:r>
              <a:rPr lang="en-US" sz="1700" dirty="0"/>
              <a:t>RESPONSE: &lt;html&gt;&lt;head&gt;&lt;title&gt;Internal admin panel&lt;/title&gt;&lt;/head&gt;...&lt;/html&gt;</a:t>
            </a:r>
            <a:endParaRPr lang="hr-HR" sz="1700" dirty="0"/>
          </a:p>
          <a:p>
            <a:pPr marL="0" indent="0" fontAlgn="base">
              <a:buNone/>
            </a:pPr>
            <a:endParaRPr lang="en-US" sz="1700" dirty="0"/>
          </a:p>
          <a:p>
            <a:endParaRPr lang="hr-HR" dirty="0"/>
          </a:p>
          <a:p>
            <a:endParaRPr lang="hr-HR" dirty="0"/>
          </a:p>
        </p:txBody>
      </p:sp>
      <p:pic>
        <p:nvPicPr>
          <p:cNvPr id="2052" name="Picture 4" descr="Network diagram">
            <a:extLst>
              <a:ext uri="{FF2B5EF4-FFF2-40B4-BE49-F238E27FC236}">
                <a16:creationId xmlns:a16="http://schemas.microsoft.com/office/drawing/2014/main" id="{644C330A-0971-4B11-9ACB-1C4A4C2B12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461" y="3420551"/>
            <a:ext cx="5234730" cy="275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235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51209B-05AB-DEAD-85B2-2369A5181DDB}"/>
              </a:ext>
            </a:extLst>
          </p:cNvPr>
          <p:cNvSpPr>
            <a:spLocks noGrp="1"/>
          </p:cNvSpPr>
          <p:nvPr>
            <p:ph type="title"/>
          </p:nvPr>
        </p:nvSpPr>
        <p:spPr/>
        <p:txBody>
          <a:bodyPr/>
          <a:lstStyle/>
          <a:p>
            <a:endParaRPr lang="hr-HR"/>
          </a:p>
        </p:txBody>
      </p:sp>
      <p:pic>
        <p:nvPicPr>
          <p:cNvPr id="1026" name="Picture 2" descr="Woman accused of Capital One hack affecting 106 million people ...">
            <a:extLst>
              <a:ext uri="{FF2B5EF4-FFF2-40B4-BE49-F238E27FC236}">
                <a16:creationId xmlns:a16="http://schemas.microsoft.com/office/drawing/2014/main" id="{74C36C98-0049-4E0F-9DCA-5F4DC5FFD0D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04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4632AFC-309A-4ADD-98B2-428089C91EA4}"/>
              </a:ext>
            </a:extLst>
          </p:cNvPr>
          <p:cNvPicPr>
            <a:picLocks noChangeAspect="1"/>
          </p:cNvPicPr>
          <p:nvPr/>
        </p:nvPicPr>
        <p:blipFill>
          <a:blip r:embed="rId3"/>
          <a:stretch>
            <a:fillRect/>
          </a:stretch>
        </p:blipFill>
        <p:spPr>
          <a:xfrm>
            <a:off x="0" y="148947"/>
            <a:ext cx="9144000" cy="1609210"/>
          </a:xfrm>
          <a:prstGeom prst="rect">
            <a:avLst/>
          </a:prstGeom>
        </p:spPr>
      </p:pic>
      <p:pic>
        <p:nvPicPr>
          <p:cNvPr id="5" name="Picture 4">
            <a:extLst>
              <a:ext uri="{FF2B5EF4-FFF2-40B4-BE49-F238E27FC236}">
                <a16:creationId xmlns:a16="http://schemas.microsoft.com/office/drawing/2014/main" id="{AB21C491-B2B4-45FD-A506-C6001FC42771}"/>
              </a:ext>
            </a:extLst>
          </p:cNvPr>
          <p:cNvPicPr>
            <a:picLocks noChangeAspect="1"/>
          </p:cNvPicPr>
          <p:nvPr/>
        </p:nvPicPr>
        <p:blipFill>
          <a:blip r:embed="rId4"/>
          <a:stretch>
            <a:fillRect/>
          </a:stretch>
        </p:blipFill>
        <p:spPr>
          <a:xfrm>
            <a:off x="939567" y="2069665"/>
            <a:ext cx="6697910" cy="847449"/>
          </a:xfrm>
          <a:prstGeom prst="rect">
            <a:avLst/>
          </a:prstGeom>
        </p:spPr>
      </p:pic>
      <p:pic>
        <p:nvPicPr>
          <p:cNvPr id="6" name="Picture 5">
            <a:extLst>
              <a:ext uri="{FF2B5EF4-FFF2-40B4-BE49-F238E27FC236}">
                <a16:creationId xmlns:a16="http://schemas.microsoft.com/office/drawing/2014/main" id="{5B12FE57-3C40-4CDE-822F-382531E4C7DB}"/>
              </a:ext>
            </a:extLst>
          </p:cNvPr>
          <p:cNvPicPr>
            <a:picLocks noChangeAspect="1"/>
          </p:cNvPicPr>
          <p:nvPr/>
        </p:nvPicPr>
        <p:blipFill>
          <a:blip r:embed="rId5"/>
          <a:stretch>
            <a:fillRect/>
          </a:stretch>
        </p:blipFill>
        <p:spPr>
          <a:xfrm>
            <a:off x="1948343" y="2984582"/>
            <a:ext cx="5029200" cy="1704975"/>
          </a:xfrm>
          <a:prstGeom prst="rect">
            <a:avLst/>
          </a:prstGeom>
        </p:spPr>
      </p:pic>
    </p:spTree>
    <p:extLst>
      <p:ext uri="{BB962C8B-B14F-4D97-AF65-F5344CB8AC3E}">
        <p14:creationId xmlns:p14="http://schemas.microsoft.com/office/powerpoint/2010/main" val="308767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B69CC-6623-4B36-B29A-CEF8BDE202AE}"/>
              </a:ext>
            </a:extLst>
          </p:cNvPr>
          <p:cNvSpPr>
            <a:spLocks noGrp="1"/>
          </p:cNvSpPr>
          <p:nvPr>
            <p:ph type="title"/>
          </p:nvPr>
        </p:nvSpPr>
        <p:spPr/>
        <p:txBody>
          <a:bodyPr/>
          <a:lstStyle/>
          <a:p>
            <a:r>
              <a:rPr lang="hr-HR" dirty="0"/>
              <a:t>Capital One detalji</a:t>
            </a:r>
          </a:p>
        </p:txBody>
      </p:sp>
      <p:sp>
        <p:nvSpPr>
          <p:cNvPr id="3" name="Content Placeholder 2">
            <a:extLst>
              <a:ext uri="{FF2B5EF4-FFF2-40B4-BE49-F238E27FC236}">
                <a16:creationId xmlns:a16="http://schemas.microsoft.com/office/drawing/2014/main" id="{5C5D284E-FC39-4F42-9739-41FA27CCB92B}"/>
              </a:ext>
            </a:extLst>
          </p:cNvPr>
          <p:cNvSpPr>
            <a:spLocks noGrp="1"/>
          </p:cNvSpPr>
          <p:nvPr>
            <p:ph idx="1"/>
          </p:nvPr>
        </p:nvSpPr>
        <p:spPr/>
        <p:txBody>
          <a:bodyPr>
            <a:normAutofit/>
          </a:bodyPr>
          <a:lstStyle/>
          <a:p>
            <a:r>
              <a:rPr lang="en-US" dirty="0"/>
              <a:t>According to a source with direct knowledge of the breach investigation, the problem stemmed in part from a misconfigured </a:t>
            </a:r>
            <a:r>
              <a:rPr lang="en-US" dirty="0">
                <a:hlinkClick r:id="rId2"/>
              </a:rPr>
              <a:t>open-source Web Application Firewall</a:t>
            </a:r>
            <a:r>
              <a:rPr lang="en-US" dirty="0"/>
              <a:t> (WAF)</a:t>
            </a:r>
            <a:r>
              <a:rPr lang="hr-HR" dirty="0"/>
              <a:t> (</a:t>
            </a:r>
            <a:r>
              <a:rPr lang="hr-HR" dirty="0" err="1"/>
              <a:t>ModSecurity</a:t>
            </a:r>
            <a:r>
              <a:rPr lang="hr-HR" dirty="0"/>
              <a:t>)</a:t>
            </a:r>
          </a:p>
          <a:p>
            <a:r>
              <a:rPr lang="en-US" dirty="0"/>
              <a:t>The misconfiguration of the WAF allowed the intruder to trick the firewall into relaying requests to a key back-end resource on the AWS platform.</a:t>
            </a:r>
            <a:endParaRPr lang="hr-HR" dirty="0"/>
          </a:p>
          <a:p>
            <a:r>
              <a:rPr lang="en-US" dirty="0"/>
              <a:t>Every indication is that the attacker exploited a type of vulnerability known as Server Side Request Forgery (SSRF) in order to perform the attack. </a:t>
            </a:r>
            <a:endParaRPr lang="hr-HR" dirty="0">
              <a:hlinkClick r:id="rId3"/>
            </a:endParaRPr>
          </a:p>
          <a:p>
            <a:r>
              <a:rPr lang="hr-HR" dirty="0">
                <a:hlinkClick r:id="rId3"/>
              </a:rPr>
              <a:t>https://www.hackerone.com/blog-How-To-Server-Side-Request-Forgery-SSRF</a:t>
            </a:r>
            <a:endParaRPr lang="hr-HR" dirty="0"/>
          </a:p>
          <a:p>
            <a:endParaRPr lang="hr-HR" dirty="0"/>
          </a:p>
        </p:txBody>
      </p:sp>
    </p:spTree>
    <p:extLst>
      <p:ext uri="{BB962C8B-B14F-4D97-AF65-F5344CB8AC3E}">
        <p14:creationId xmlns:p14="http://schemas.microsoft.com/office/powerpoint/2010/main" val="3367808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749BB-84BF-6468-E8CA-874F59449D0D}"/>
              </a:ext>
            </a:extLst>
          </p:cNvPr>
          <p:cNvSpPr>
            <a:spLocks noGrp="1"/>
          </p:cNvSpPr>
          <p:nvPr>
            <p:ph type="title"/>
          </p:nvPr>
        </p:nvSpPr>
        <p:spPr/>
        <p:txBody>
          <a:bodyPr/>
          <a:lstStyle/>
          <a:p>
            <a:r>
              <a:rPr lang="hr-HR" dirty="0" err="1"/>
              <a:t>DevSecOps</a:t>
            </a:r>
            <a:endParaRPr lang="hr-HR" dirty="0"/>
          </a:p>
        </p:txBody>
      </p:sp>
      <p:sp>
        <p:nvSpPr>
          <p:cNvPr id="4" name="Content Placeholder 3">
            <a:extLst>
              <a:ext uri="{FF2B5EF4-FFF2-40B4-BE49-F238E27FC236}">
                <a16:creationId xmlns:a16="http://schemas.microsoft.com/office/drawing/2014/main" id="{F539E308-3CC9-4BEB-7433-81915F13B331}"/>
              </a:ext>
            </a:extLst>
          </p:cNvPr>
          <p:cNvSpPr>
            <a:spLocks noGrp="1"/>
          </p:cNvSpPr>
          <p:nvPr>
            <p:ph idx="1"/>
          </p:nvPr>
        </p:nvSpPr>
        <p:spPr/>
        <p:txBody>
          <a:bodyPr/>
          <a:lstStyle/>
          <a:p>
            <a:endParaRPr lang="hr-HR"/>
          </a:p>
        </p:txBody>
      </p:sp>
      <p:pic>
        <p:nvPicPr>
          <p:cNvPr id="3074" name="Picture 2">
            <a:extLst>
              <a:ext uri="{FF2B5EF4-FFF2-40B4-BE49-F238E27FC236}">
                <a16:creationId xmlns:a16="http://schemas.microsoft.com/office/drawing/2014/main" id="{BEF9B78A-3D09-56D2-96FF-5AF202205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7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4641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9273C-7952-4405-27BB-1D308C0C3484}"/>
              </a:ext>
            </a:extLst>
          </p:cNvPr>
          <p:cNvSpPr>
            <a:spLocks noGrp="1"/>
          </p:cNvSpPr>
          <p:nvPr>
            <p:ph type="title"/>
          </p:nvPr>
        </p:nvSpPr>
        <p:spPr/>
        <p:txBody>
          <a:bodyPr/>
          <a:lstStyle/>
          <a:p>
            <a:r>
              <a:rPr lang="hr-HR" dirty="0" err="1"/>
              <a:t>DevSecOps</a:t>
            </a:r>
            <a:endParaRPr lang="hr-HR" dirty="0"/>
          </a:p>
        </p:txBody>
      </p:sp>
      <p:sp>
        <p:nvSpPr>
          <p:cNvPr id="3" name="Content Placeholder 2">
            <a:extLst>
              <a:ext uri="{FF2B5EF4-FFF2-40B4-BE49-F238E27FC236}">
                <a16:creationId xmlns:a16="http://schemas.microsoft.com/office/drawing/2014/main" id="{A31E1E46-87EE-2166-D5FA-D122CE19F14E}"/>
              </a:ext>
            </a:extLst>
          </p:cNvPr>
          <p:cNvSpPr>
            <a:spLocks noGrp="1"/>
          </p:cNvSpPr>
          <p:nvPr>
            <p:ph idx="1"/>
          </p:nvPr>
        </p:nvSpPr>
        <p:spPr/>
        <p:txBody>
          <a:bodyPr/>
          <a:lstStyle/>
          <a:p>
            <a:r>
              <a:rPr lang="en-US" dirty="0" err="1"/>
              <a:t>DevSecOps</a:t>
            </a:r>
            <a:r>
              <a:rPr lang="en-US" dirty="0"/>
              <a:t>, which stands for development, security, and operations, is a framework that integrates security into all phases of the software development lifecycle. </a:t>
            </a:r>
            <a:endParaRPr lang="hr-HR" dirty="0"/>
          </a:p>
          <a:p>
            <a:r>
              <a:rPr lang="en-US" dirty="0"/>
              <a:t>It is a way of automating the process of development, testing, deployment and maintenance of applications, while ensuring that security and compliance requirements are met. </a:t>
            </a:r>
            <a:endParaRPr lang="hr-HR" dirty="0"/>
          </a:p>
          <a:p>
            <a:r>
              <a:rPr lang="hr-HR" dirty="0" err="1"/>
              <a:t>DevSecOps</a:t>
            </a:r>
            <a:r>
              <a:rPr lang="hr-HR" dirty="0"/>
              <a:t> </a:t>
            </a:r>
            <a:r>
              <a:rPr lang="hr-HR" dirty="0" err="1"/>
              <a:t>Principles</a:t>
            </a:r>
            <a:r>
              <a:rPr lang="hr-HR" dirty="0"/>
              <a:t>:</a:t>
            </a:r>
          </a:p>
          <a:p>
            <a:pPr marL="685800" lvl="1" indent="-342900">
              <a:buFont typeface="+mj-lt"/>
              <a:buAutoNum type="arabicPeriod"/>
            </a:pPr>
            <a:r>
              <a:rPr lang="hr-HR" dirty="0"/>
              <a:t>Automate All </a:t>
            </a:r>
            <a:r>
              <a:rPr lang="hr-HR" dirty="0" err="1"/>
              <a:t>the</a:t>
            </a:r>
            <a:r>
              <a:rPr lang="hr-HR" dirty="0"/>
              <a:t> </a:t>
            </a:r>
            <a:r>
              <a:rPr lang="hr-HR" dirty="0" err="1"/>
              <a:t>Thing</a:t>
            </a:r>
            <a:r>
              <a:rPr lang="hr-HR" dirty="0"/>
              <a:t>: </a:t>
            </a:r>
            <a:r>
              <a:rPr lang="en-US" dirty="0"/>
              <a:t>Automating routine tasks and processes helps to speed up the delivery process</a:t>
            </a:r>
            <a:endParaRPr lang="hr-HR" dirty="0"/>
          </a:p>
          <a:p>
            <a:pPr marL="685800" lvl="1" indent="-342900">
              <a:buFont typeface="+mj-lt"/>
              <a:buAutoNum type="arabicPeriod"/>
            </a:pPr>
            <a:r>
              <a:rPr lang="hr-HR" dirty="0" err="1"/>
              <a:t>Shift</a:t>
            </a:r>
            <a:r>
              <a:rPr lang="hr-HR" dirty="0"/>
              <a:t> </a:t>
            </a:r>
            <a:r>
              <a:rPr lang="hr-HR" dirty="0" err="1"/>
              <a:t>Security</a:t>
            </a:r>
            <a:r>
              <a:rPr lang="hr-HR" dirty="0"/>
              <a:t> </a:t>
            </a:r>
            <a:r>
              <a:rPr lang="hr-HR" dirty="0" err="1"/>
              <a:t>Left</a:t>
            </a:r>
            <a:r>
              <a:rPr lang="hr-HR" dirty="0"/>
              <a:t>: P</a:t>
            </a:r>
            <a:r>
              <a:rPr lang="en-US" dirty="0" err="1"/>
              <a:t>rocess</a:t>
            </a:r>
            <a:r>
              <a:rPr lang="en-US" dirty="0"/>
              <a:t> of integrating security practices earlier in the development process.</a:t>
            </a:r>
            <a:endParaRPr lang="hr-HR" dirty="0"/>
          </a:p>
          <a:p>
            <a:pPr marL="685800" lvl="1" indent="-342900">
              <a:buFont typeface="+mj-lt"/>
              <a:buAutoNum type="arabicPeriod"/>
            </a:pPr>
            <a:r>
              <a:rPr lang="en-US" dirty="0"/>
              <a:t>Continuous Integration and Continuous Delivery</a:t>
            </a:r>
            <a:r>
              <a:rPr lang="hr-HR" dirty="0"/>
              <a:t>: </a:t>
            </a:r>
            <a:r>
              <a:rPr lang="en-US" dirty="0"/>
              <a:t>CI and CD ensure that code is tested, reviewed, and deployed quickly and consistently</a:t>
            </a:r>
            <a:endParaRPr lang="hr-HR" dirty="0"/>
          </a:p>
          <a:p>
            <a:pPr marL="342900" lvl="1" indent="0">
              <a:buNone/>
            </a:pPr>
            <a:r>
              <a:rPr lang="hr-HR" dirty="0"/>
              <a:t>…</a:t>
            </a:r>
          </a:p>
          <a:p>
            <a:pPr marL="685800" lvl="1" indent="-342900">
              <a:buFont typeface="+mj-lt"/>
              <a:buAutoNum type="arabicPeriod"/>
            </a:pPr>
            <a:endParaRPr lang="hr-HR" dirty="0"/>
          </a:p>
        </p:txBody>
      </p:sp>
    </p:spTree>
    <p:extLst>
      <p:ext uri="{BB962C8B-B14F-4D97-AF65-F5344CB8AC3E}">
        <p14:creationId xmlns:p14="http://schemas.microsoft.com/office/powerpoint/2010/main" val="2367933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r>
              <a:rPr lang="hr-HR" altLang="sr-Latn-RS" dirty="0"/>
              <a:t>Alati za provjeru sigurnosti web aplikacija</a:t>
            </a:r>
            <a:endParaRPr lang="hr-HR" dirty="0"/>
          </a:p>
        </p:txBody>
      </p:sp>
      <p:sp>
        <p:nvSpPr>
          <p:cNvPr id="2" name="Content Placeholder 1"/>
          <p:cNvSpPr>
            <a:spLocks noGrp="1"/>
          </p:cNvSpPr>
          <p:nvPr>
            <p:ph idx="1"/>
          </p:nvPr>
        </p:nvSpPr>
        <p:spPr/>
        <p:txBody>
          <a:bodyPr/>
          <a:lstStyle/>
          <a:p>
            <a:r>
              <a:rPr lang="en-US" dirty="0"/>
              <a:t>Static AST (SAST): This technology analyzes an application's source and binary code for security vulnerabilities, typically at the programming or testing phases of the software lifecycle.</a:t>
            </a:r>
          </a:p>
          <a:p>
            <a:r>
              <a:rPr lang="en-US" dirty="0"/>
              <a:t>Dynamic AST (DAST): This testing method analyzes applications while they're running. It simulates attacks against an application, analyzes the application's reactions to the attack, and then determines whether it's vulnerable or not.</a:t>
            </a:r>
          </a:p>
          <a:p>
            <a:endParaRPr lang="hr-HR" dirty="0"/>
          </a:p>
        </p:txBody>
      </p:sp>
    </p:spTree>
    <p:extLst>
      <p:ext uri="{BB962C8B-B14F-4D97-AF65-F5344CB8AC3E}">
        <p14:creationId xmlns:p14="http://schemas.microsoft.com/office/powerpoint/2010/main" val="34386072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Zaključak</a:t>
            </a:r>
          </a:p>
        </p:txBody>
      </p:sp>
      <p:sp>
        <p:nvSpPr>
          <p:cNvPr id="2" name="Content Placeholder 1"/>
          <p:cNvSpPr>
            <a:spLocks noGrp="1"/>
          </p:cNvSpPr>
          <p:nvPr>
            <p:ph idx="1"/>
          </p:nvPr>
        </p:nvSpPr>
        <p:spPr/>
        <p:txBody>
          <a:bodyPr/>
          <a:lstStyle/>
          <a:p>
            <a:r>
              <a:rPr lang="hr-HR" dirty="0"/>
              <a:t>Sigurnost Web aplikacija uvijek aktualna tema</a:t>
            </a:r>
          </a:p>
          <a:p>
            <a:r>
              <a:rPr lang="hr-HR" dirty="0"/>
              <a:t>OWASP top 10 predstavlja izvrstan okvir</a:t>
            </a:r>
          </a:p>
          <a:p>
            <a:r>
              <a:rPr lang="hr-HR" dirty="0" err="1"/>
              <a:t>DevSecOps</a:t>
            </a:r>
            <a:r>
              <a:rPr lang="hr-HR" dirty="0"/>
              <a:t> </a:t>
            </a:r>
          </a:p>
        </p:txBody>
      </p:sp>
    </p:spTree>
    <p:extLst>
      <p:ext uri="{BB962C8B-B14F-4D97-AF65-F5344CB8AC3E}">
        <p14:creationId xmlns:p14="http://schemas.microsoft.com/office/powerpoint/2010/main" val="1447519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0CAB-8A8D-9A59-DA40-717B9322C3F1}"/>
              </a:ext>
            </a:extLst>
          </p:cNvPr>
          <p:cNvSpPr>
            <a:spLocks noGrp="1"/>
          </p:cNvSpPr>
          <p:nvPr>
            <p:ph type="title"/>
          </p:nvPr>
        </p:nvSpPr>
        <p:spPr/>
        <p:txBody>
          <a:bodyPr/>
          <a:lstStyle/>
          <a:p>
            <a:endParaRPr lang="hr-HR"/>
          </a:p>
        </p:txBody>
      </p:sp>
      <p:pic>
        <p:nvPicPr>
          <p:cNvPr id="2050" name="Picture 2">
            <a:extLst>
              <a:ext uri="{FF2B5EF4-FFF2-40B4-BE49-F238E27FC236}">
                <a16:creationId xmlns:a16="http://schemas.microsoft.com/office/drawing/2014/main" id="{6FBC9BCE-6138-FB8D-A217-6110F58EB8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8650" y="2029619"/>
            <a:ext cx="78867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436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3B322-5B3D-4BB6-0B23-1FD75A0E36B4}"/>
              </a:ext>
            </a:extLst>
          </p:cNvPr>
          <p:cNvSpPr>
            <a:spLocks noGrp="1"/>
          </p:cNvSpPr>
          <p:nvPr>
            <p:ph type="title"/>
          </p:nvPr>
        </p:nvSpPr>
        <p:spPr/>
        <p:txBody>
          <a:bodyPr/>
          <a:lstStyle/>
          <a:p>
            <a:r>
              <a:rPr lang="hr-HR" dirty="0" err="1"/>
              <a:t>MOVEit</a:t>
            </a:r>
            <a:r>
              <a:rPr lang="hr-HR" dirty="0"/>
              <a:t> napadi</a:t>
            </a:r>
          </a:p>
        </p:txBody>
      </p:sp>
      <p:sp>
        <p:nvSpPr>
          <p:cNvPr id="3" name="Content Placeholder 2">
            <a:extLst>
              <a:ext uri="{FF2B5EF4-FFF2-40B4-BE49-F238E27FC236}">
                <a16:creationId xmlns:a16="http://schemas.microsoft.com/office/drawing/2014/main" id="{6FAFF69A-7635-7735-72F4-DA39DCD04198}"/>
              </a:ext>
            </a:extLst>
          </p:cNvPr>
          <p:cNvSpPr>
            <a:spLocks noGrp="1"/>
          </p:cNvSpPr>
          <p:nvPr>
            <p:ph idx="1"/>
          </p:nvPr>
        </p:nvSpPr>
        <p:spPr/>
        <p:txBody>
          <a:bodyPr/>
          <a:lstStyle/>
          <a:p>
            <a:r>
              <a:rPr lang="hr-HR" dirty="0"/>
              <a:t>https://www.progress.com/moveit</a:t>
            </a:r>
          </a:p>
          <a:p>
            <a:r>
              <a:rPr lang="hr-HR" dirty="0"/>
              <a:t>https://news.risky.biz/risky-biz-news-clop-linked-to-moveit/</a:t>
            </a:r>
          </a:p>
          <a:p>
            <a:r>
              <a:rPr lang="hr-HR" dirty="0"/>
              <a:t>https://www.emsisoft.com/en/blog/44123/unpacking-the-moveit-breach-statistics-and-analysis/</a:t>
            </a:r>
          </a:p>
          <a:p>
            <a:r>
              <a:rPr lang="hr-HR" dirty="0">
                <a:hlinkClick r:id="rId2"/>
              </a:rPr>
              <a:t>https://www.infosecurity-magazine.com/news/clop-could-make-100m-moveit/</a:t>
            </a:r>
            <a:endParaRPr lang="hr-HR" dirty="0"/>
          </a:p>
          <a:p>
            <a:endParaRPr lang="hr-HR" dirty="0"/>
          </a:p>
        </p:txBody>
      </p:sp>
    </p:spTree>
    <p:extLst>
      <p:ext uri="{BB962C8B-B14F-4D97-AF65-F5344CB8AC3E}">
        <p14:creationId xmlns:p14="http://schemas.microsoft.com/office/powerpoint/2010/main" val="3957431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D2C-2F81-0A02-7AE6-665D3C662E84}"/>
              </a:ext>
            </a:extLst>
          </p:cNvPr>
          <p:cNvSpPr>
            <a:spLocks noGrp="1"/>
          </p:cNvSpPr>
          <p:nvPr>
            <p:ph type="title"/>
          </p:nvPr>
        </p:nvSpPr>
        <p:spPr/>
        <p:txBody>
          <a:bodyPr/>
          <a:lstStyle/>
          <a:p>
            <a:r>
              <a:rPr lang="hr-HR" dirty="0" err="1"/>
              <a:t>MOVEit</a:t>
            </a:r>
            <a:r>
              <a:rPr lang="hr-HR" dirty="0"/>
              <a:t> napadi</a:t>
            </a:r>
          </a:p>
        </p:txBody>
      </p:sp>
      <p:sp>
        <p:nvSpPr>
          <p:cNvPr id="3" name="Content Placeholder 2">
            <a:extLst>
              <a:ext uri="{FF2B5EF4-FFF2-40B4-BE49-F238E27FC236}">
                <a16:creationId xmlns:a16="http://schemas.microsoft.com/office/drawing/2014/main" id="{6A644942-25E3-DCD1-FFBE-EF9778DFE49D}"/>
              </a:ext>
            </a:extLst>
          </p:cNvPr>
          <p:cNvSpPr>
            <a:spLocks noGrp="1"/>
          </p:cNvSpPr>
          <p:nvPr>
            <p:ph idx="1"/>
          </p:nvPr>
        </p:nvSpPr>
        <p:spPr/>
        <p:txBody>
          <a:bodyPr>
            <a:normAutofit lnSpcReduction="10000"/>
          </a:bodyPr>
          <a:lstStyle/>
          <a:p>
            <a:r>
              <a:rPr lang="en-US" dirty="0"/>
              <a:t>a zero-day vulnerability in the </a:t>
            </a:r>
            <a:r>
              <a:rPr lang="en-US" dirty="0" err="1"/>
              <a:t>MOVEit</a:t>
            </a:r>
            <a:r>
              <a:rPr lang="en-US" dirty="0"/>
              <a:t> server (CVE-2023-34362, an SQL injection)</a:t>
            </a:r>
            <a:r>
              <a:rPr lang="hr-HR" dirty="0"/>
              <a:t> </a:t>
            </a:r>
            <a:r>
              <a:rPr lang="hr-HR" dirty="0">
                <a:sym typeface="Wingdings" panose="05000000000000000000" pitchFamily="2" charset="2"/>
              </a:rPr>
              <a:t> </a:t>
            </a:r>
            <a:r>
              <a:rPr lang="hr-HR" dirty="0" err="1">
                <a:sym typeface="Wingdings" panose="05000000000000000000" pitchFamily="2" charset="2"/>
              </a:rPr>
              <a:t>Cloud</a:t>
            </a:r>
            <a:r>
              <a:rPr lang="hr-HR" dirty="0">
                <a:sym typeface="Wingdings" panose="05000000000000000000" pitchFamily="2" charset="2"/>
              </a:rPr>
              <a:t> </a:t>
            </a:r>
            <a:r>
              <a:rPr lang="hr-HR" dirty="0" err="1">
                <a:sym typeface="Wingdings" panose="05000000000000000000" pitchFamily="2" charset="2"/>
              </a:rPr>
              <a:t>and</a:t>
            </a:r>
            <a:r>
              <a:rPr lang="hr-HR" dirty="0">
                <a:sym typeface="Wingdings" panose="05000000000000000000" pitchFamily="2" charset="2"/>
              </a:rPr>
              <a:t> On-Premise</a:t>
            </a:r>
            <a:endParaRPr lang="hr-HR" dirty="0"/>
          </a:p>
          <a:p>
            <a:r>
              <a:rPr lang="en-US" dirty="0"/>
              <a:t>According to </a:t>
            </a:r>
            <a:r>
              <a:rPr lang="en-US" dirty="0" err="1"/>
              <a:t>GreyNoise</a:t>
            </a:r>
            <a:r>
              <a:rPr lang="en-US" dirty="0"/>
              <a:t>, the company says it saw public scans for </a:t>
            </a:r>
            <a:r>
              <a:rPr lang="en-US" dirty="0" err="1"/>
              <a:t>MOVEit</a:t>
            </a:r>
            <a:r>
              <a:rPr lang="en-US" dirty="0"/>
              <a:t> servers as far back as March 3.</a:t>
            </a:r>
            <a:endParaRPr lang="hr-HR" dirty="0"/>
          </a:p>
          <a:p>
            <a:r>
              <a:rPr lang="en-US" dirty="0"/>
              <a:t>The attacks were swift and coordinated. They appear to have started on May 27, over the US Memorial Day extended weekend, when most companies would have been running with skeleton security teams.</a:t>
            </a:r>
            <a:endParaRPr lang="hr-HR" dirty="0"/>
          </a:p>
          <a:p>
            <a:r>
              <a:rPr lang="en-US" dirty="0"/>
              <a:t>The attack chain leverages this vulnerability to conduct an arbitrary file upload </a:t>
            </a:r>
            <a:r>
              <a:rPr lang="hr-HR" dirty="0"/>
              <a:t>(drop a </a:t>
            </a:r>
            <a:r>
              <a:rPr lang="hr-HR" dirty="0" err="1"/>
              <a:t>webshell</a:t>
            </a:r>
            <a:r>
              <a:rPr lang="hr-HR" dirty="0"/>
              <a:t>) </a:t>
            </a:r>
            <a:r>
              <a:rPr lang="en-US" dirty="0"/>
              <a:t>via the </a:t>
            </a:r>
            <a:r>
              <a:rPr lang="en-US" dirty="0" err="1"/>
              <a:t>moveitsvc</a:t>
            </a:r>
            <a:r>
              <a:rPr lang="en-US" dirty="0"/>
              <a:t> service account to the server’s \</a:t>
            </a:r>
            <a:r>
              <a:rPr lang="en-US" dirty="0" err="1"/>
              <a:t>MOVEitTransfer</a:t>
            </a:r>
            <a:r>
              <a:rPr lang="en-US" dirty="0"/>
              <a:t>\</a:t>
            </a:r>
            <a:r>
              <a:rPr lang="en-US" dirty="0" err="1"/>
              <a:t>wwwroot</a:t>
            </a:r>
            <a:r>
              <a:rPr lang="en-US" dirty="0"/>
              <a:t>\ directory.</a:t>
            </a:r>
            <a:endParaRPr lang="hr-HR" dirty="0"/>
          </a:p>
          <a:p>
            <a:pPr lvl="1"/>
            <a:r>
              <a:rPr lang="en-US" dirty="0"/>
              <a:t>Connect to specified SQL databases</a:t>
            </a:r>
          </a:p>
          <a:p>
            <a:pPr lvl="1"/>
            <a:r>
              <a:rPr lang="en-US" dirty="0"/>
              <a:t>Exfiltrate the contents of files hosted by </a:t>
            </a:r>
            <a:r>
              <a:rPr lang="en-US" dirty="0" err="1"/>
              <a:t>MOVEit</a:t>
            </a:r>
            <a:r>
              <a:rPr lang="en-US" dirty="0"/>
              <a:t> Transfer</a:t>
            </a:r>
          </a:p>
          <a:p>
            <a:pPr lvl="1"/>
            <a:r>
              <a:rPr lang="en-US" dirty="0"/>
              <a:t>When </a:t>
            </a:r>
            <a:r>
              <a:rPr lang="en-US" dirty="0" err="1"/>
              <a:t>MOVEit</a:t>
            </a:r>
            <a:r>
              <a:rPr lang="en-US" dirty="0"/>
              <a:t> Transfer is connected to Azure blob storage, exfiltrate contents of specific files in Azure’s blob storage service</a:t>
            </a:r>
            <a:endParaRPr lang="hr-HR" dirty="0"/>
          </a:p>
          <a:p>
            <a:endParaRPr lang="hr-HR" dirty="0"/>
          </a:p>
        </p:txBody>
      </p:sp>
    </p:spTree>
    <p:extLst>
      <p:ext uri="{BB962C8B-B14F-4D97-AF65-F5344CB8AC3E}">
        <p14:creationId xmlns:p14="http://schemas.microsoft.com/office/powerpoint/2010/main" val="4001594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0E57C-298D-154E-7DA8-622137A77997}"/>
              </a:ext>
            </a:extLst>
          </p:cNvPr>
          <p:cNvSpPr>
            <a:spLocks noGrp="1"/>
          </p:cNvSpPr>
          <p:nvPr>
            <p:ph type="title"/>
          </p:nvPr>
        </p:nvSpPr>
        <p:spPr/>
        <p:txBody>
          <a:bodyPr/>
          <a:lstStyle/>
          <a:p>
            <a:r>
              <a:rPr lang="hr-HR" dirty="0" err="1"/>
              <a:t>MOVEit</a:t>
            </a:r>
            <a:r>
              <a:rPr lang="hr-HR" dirty="0"/>
              <a:t> napadi</a:t>
            </a:r>
          </a:p>
        </p:txBody>
      </p:sp>
      <p:sp>
        <p:nvSpPr>
          <p:cNvPr id="3" name="Content Placeholder 2">
            <a:extLst>
              <a:ext uri="{FF2B5EF4-FFF2-40B4-BE49-F238E27FC236}">
                <a16:creationId xmlns:a16="http://schemas.microsoft.com/office/drawing/2014/main" id="{01AC0449-371C-0402-67EA-E8124F9E3CAB}"/>
              </a:ext>
            </a:extLst>
          </p:cNvPr>
          <p:cNvSpPr>
            <a:spLocks noGrp="1"/>
          </p:cNvSpPr>
          <p:nvPr>
            <p:ph idx="1"/>
          </p:nvPr>
        </p:nvSpPr>
        <p:spPr/>
        <p:txBody>
          <a:bodyPr/>
          <a:lstStyle/>
          <a:p>
            <a:r>
              <a:rPr lang="hr-HR" dirty="0" err="1"/>
              <a:t>Organizations</a:t>
            </a:r>
            <a:r>
              <a:rPr lang="hr-HR" dirty="0"/>
              <a:t>:	2,771</a:t>
            </a:r>
          </a:p>
          <a:p>
            <a:r>
              <a:rPr lang="hr-HR" dirty="0" err="1"/>
              <a:t>Individuals</a:t>
            </a:r>
            <a:r>
              <a:rPr lang="hr-HR" dirty="0"/>
              <a:t>:	95,788,491</a:t>
            </a:r>
          </a:p>
          <a:p>
            <a:r>
              <a:rPr lang="en-US" dirty="0"/>
              <a:t>U.S.-based organizations account for 78.9 percent of known victims, Canada-based 13.5 percent, Germany-based 1.3 percent, and U.K.-based 0.7 percent.</a:t>
            </a:r>
            <a:endParaRPr lang="hr-HR" dirty="0"/>
          </a:p>
          <a:p>
            <a:endParaRPr lang="hr-HR" dirty="0"/>
          </a:p>
        </p:txBody>
      </p:sp>
    </p:spTree>
    <p:extLst>
      <p:ext uri="{BB962C8B-B14F-4D97-AF65-F5344CB8AC3E}">
        <p14:creationId xmlns:p14="http://schemas.microsoft.com/office/powerpoint/2010/main" val="38091664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TYTAG" val="EmptyTag"/>
  <p:tag name="11/13/2009" val="LastModified"/>
</p:tagLst>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gebra-Dizaj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4E70DA2-F095-462B-9DBC-B4B3CC7C04BF}" vid="{68CDA1FF-4E84-4C62-AE30-5C2A181162E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AF8DF40C255CC4E80B3CE21AAA3650C" ma:contentTypeVersion="0" ma:contentTypeDescription="Stvaranje novog dokumenta." ma:contentTypeScope="" ma:versionID="33f95c4feace6d0cec66844b7a9a971a">
  <xsd:schema xmlns:xsd="http://www.w3.org/2001/XMLSchema" xmlns:xs="http://www.w3.org/2001/XMLSchema" xmlns:p="http://schemas.microsoft.com/office/2006/metadata/properties" targetNamespace="http://schemas.microsoft.com/office/2006/metadata/properties" ma:root="true" ma:fieldsID="8355e86d926e02d3e5918f1fd2f97e0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9818D3-7623-4050-A0CE-B93AE82CB68D}">
  <ds:schemaRefs>
    <ds:schemaRef ds:uri="http://schemas.microsoft.com/sharepoint/v3/contenttype/forms"/>
  </ds:schemaRefs>
</ds:datastoreItem>
</file>

<file path=customXml/itemProps2.xml><?xml version="1.0" encoding="utf-8"?>
<ds:datastoreItem xmlns:ds="http://schemas.openxmlformats.org/officeDocument/2006/customXml" ds:itemID="{22736880-027E-40C4-BC09-A791F6998833}">
  <ds:schemaRefs>
    <ds:schemaRef ds:uri="http://schemas.openxmlformats.org/package/2006/metadata/core-properties"/>
    <ds:schemaRef ds:uri="http://schemas.microsoft.com/office/2006/documentManagement/types"/>
    <ds:schemaRef ds:uri="http://purl.org/dc/dcmitype/"/>
    <ds:schemaRef ds:uri="http://purl.org/dc/terms/"/>
    <ds:schemaRef ds:uri="http://schemas.microsoft.com/office/2006/metadata/properties"/>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3ED0CE0-D705-4620-BD53-5B4A2E74E1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master Algebra VS 4-3</Template>
  <TotalTime>4867</TotalTime>
  <Words>3083</Words>
  <Application>Microsoft Office PowerPoint</Application>
  <PresentationFormat>On-screen Show (4:3)</PresentationFormat>
  <Paragraphs>352</Paragraphs>
  <Slides>56</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56</vt:i4>
      </vt:variant>
    </vt:vector>
  </HeadingPairs>
  <TitlesOfParts>
    <vt:vector size="68" baseType="lpstr">
      <vt:lpstr>Arial</vt:lpstr>
      <vt:lpstr>Arial Narrow</vt:lpstr>
      <vt:lpstr>Calibri</vt:lpstr>
      <vt:lpstr>Courier New</vt:lpstr>
      <vt:lpstr>Open Sans</vt:lpstr>
      <vt:lpstr>Roboto</vt:lpstr>
      <vt:lpstr>Segoe UI</vt:lpstr>
      <vt:lpstr>Segoe UI Semibold</vt:lpstr>
      <vt:lpstr>Webdings</vt:lpstr>
      <vt:lpstr>Wingdings</vt:lpstr>
      <vt:lpstr>Office Theme</vt:lpstr>
      <vt:lpstr>Algebra-Dizajn</vt:lpstr>
      <vt:lpstr>PowerPoint Presentation</vt:lpstr>
      <vt:lpstr>Agenda</vt:lpstr>
      <vt:lpstr>Verizon statistics</vt:lpstr>
      <vt:lpstr>PowerPoint Presentation</vt:lpstr>
      <vt:lpstr>PowerPoint Presentation</vt:lpstr>
      <vt:lpstr>PowerPoint Presentation</vt:lpstr>
      <vt:lpstr>MOVEit napadi</vt:lpstr>
      <vt:lpstr>MOVEit napadi</vt:lpstr>
      <vt:lpstr>MOVEit napadi</vt:lpstr>
      <vt:lpstr>Napadi na web aplikacije</vt:lpstr>
      <vt:lpstr>Tehničke i logičke ranjivosti</vt:lpstr>
      <vt:lpstr>OWASP project</vt:lpstr>
      <vt:lpstr>Najpoznatiji projekti</vt:lpstr>
      <vt:lpstr>OWASP top 10 web aplikacijskih rizika</vt:lpstr>
      <vt:lpstr>OWASP Top 10 2017  2021 </vt:lpstr>
      <vt:lpstr>OWASP Top 10 - 2021</vt:lpstr>
      <vt:lpstr>A1 – Broken Access Control</vt:lpstr>
      <vt:lpstr>A1 – Broken Access Control</vt:lpstr>
      <vt:lpstr>A1 – Broken Access Control</vt:lpstr>
      <vt:lpstr>Optus data breach</vt:lpstr>
      <vt:lpstr>Optus data breach</vt:lpstr>
      <vt:lpstr>Optus data breach</vt:lpstr>
      <vt:lpstr>Optus data breach</vt:lpstr>
      <vt:lpstr>Optus data breach</vt:lpstr>
      <vt:lpstr>A1 Yahoo</vt:lpstr>
      <vt:lpstr>A1 – Broken Access Control</vt:lpstr>
      <vt:lpstr>A2: Cryptographic Failures</vt:lpstr>
      <vt:lpstr>A2: Cryptographic Failures</vt:lpstr>
      <vt:lpstr> Zaboravljeni Web server</vt:lpstr>
      <vt:lpstr>Zaboravljeni Web server</vt:lpstr>
      <vt:lpstr>Zaboravljeni Web server</vt:lpstr>
      <vt:lpstr>Zaboravljeni Web server</vt:lpstr>
      <vt:lpstr>Zaboravljeni Web server</vt:lpstr>
      <vt:lpstr>A3 –Injection</vt:lpstr>
      <vt:lpstr>SQL Injection – Illustrated</vt:lpstr>
      <vt:lpstr>A3 – SQL Injection Kako se obraniti?</vt:lpstr>
      <vt:lpstr>A3 – SQL Injection Kako se obraniti?</vt:lpstr>
      <vt:lpstr>A3 - Cross Site Scripting (XSS)</vt:lpstr>
      <vt:lpstr>A3 - Cross Site Scripting (XSS)</vt:lpstr>
      <vt:lpstr>A3 - Cross Site Scripting (XSS) (posljedice napada)</vt:lpstr>
      <vt:lpstr>A4 – Nesigurni dizajn</vt:lpstr>
      <vt:lpstr>A5: Nesigurna konfiguracija</vt:lpstr>
      <vt:lpstr>A5: Nesigurna konfiguracija</vt:lpstr>
      <vt:lpstr>A5: Nesigurna konfiguracija (Kako se zaštititi? </vt:lpstr>
      <vt:lpstr>A6: Ranjive i zastarjele komponente</vt:lpstr>
      <vt:lpstr>A7 – Identifikacijske/autenfikacijske pogreške</vt:lpstr>
      <vt:lpstr>A8 – Software and Data Integrity Failures </vt:lpstr>
      <vt:lpstr>A9:Nedovoljno logiranje i nadziranje</vt:lpstr>
      <vt:lpstr>A10 - Server-Side Request Forgery (SSRF)</vt:lpstr>
      <vt:lpstr>Server Side Request Forgery</vt:lpstr>
      <vt:lpstr>PowerPoint Presentation</vt:lpstr>
      <vt:lpstr>Capital One detalji</vt:lpstr>
      <vt:lpstr>DevSecOps</vt:lpstr>
      <vt:lpstr>DevSecOps</vt:lpstr>
      <vt:lpstr>Alati za provjeru sigurnosti web aplikacija</vt:lpstr>
      <vt:lpstr>Zaključak</vt:lpstr>
    </vt:vector>
  </TitlesOfParts>
  <Company>Tele2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Drazen Pranic</dc:creator>
  <cp:lastModifiedBy>Dražen Pranić</cp:lastModifiedBy>
  <cp:revision>195</cp:revision>
  <dcterms:created xsi:type="dcterms:W3CDTF">2014-09-22T09:02:26Z</dcterms:created>
  <dcterms:modified xsi:type="dcterms:W3CDTF">2025-05-27T08:46:48Z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0x010100AAF8DF40C255CC4E80B3CE21AAA3650C</vt:lpwstr>
  </property>
  <property fmtid="{D5CDD505-2E9C-101B-9397-08002B2CF9AE}" pid="3" name="IsMyDocuments">
    <vt:bool>true</vt:bool>
  </property>
  <property fmtid="{D5CDD505-2E9C-101B-9397-08002B2CF9AE}" pid="4" name="MSIP_Label_edf682b7-f91e-48bc-97e5-bfb95b32f5b9_Enabled">
    <vt:lpwstr>true</vt:lpwstr>
  </property>
  <property fmtid="{D5CDD505-2E9C-101B-9397-08002B2CF9AE}" pid="5" name="MSIP_Label_edf682b7-f91e-48bc-97e5-bfb95b32f5b9_SetDate">
    <vt:lpwstr>2024-05-25T12:45:25Z</vt:lpwstr>
  </property>
  <property fmtid="{D5CDD505-2E9C-101B-9397-08002B2CF9AE}" pid="6" name="MSIP_Label_edf682b7-f91e-48bc-97e5-bfb95b32f5b9_Method">
    <vt:lpwstr>Privileged</vt:lpwstr>
  </property>
  <property fmtid="{D5CDD505-2E9C-101B-9397-08002B2CF9AE}" pid="7" name="MSIP_Label_edf682b7-f91e-48bc-97e5-bfb95b32f5b9_Name">
    <vt:lpwstr>defa4170-0d19-0005-0001-bc88714345d2</vt:lpwstr>
  </property>
  <property fmtid="{D5CDD505-2E9C-101B-9397-08002B2CF9AE}" pid="8" name="MSIP_Label_edf682b7-f91e-48bc-97e5-bfb95b32f5b9_SiteId">
    <vt:lpwstr>fbb567ee-ca59-4aea-a378-fbf7761a4986</vt:lpwstr>
  </property>
  <property fmtid="{D5CDD505-2E9C-101B-9397-08002B2CF9AE}" pid="9" name="MSIP_Label_edf682b7-f91e-48bc-97e5-bfb95b32f5b9_ActionId">
    <vt:lpwstr>355f5e23-5892-4f4c-98e0-63bb05cb92eb</vt:lpwstr>
  </property>
  <property fmtid="{D5CDD505-2E9C-101B-9397-08002B2CF9AE}" pid="10" name="MSIP_Label_edf682b7-f91e-48bc-97e5-bfb95b32f5b9_ContentBits">
    <vt:lpwstr>0</vt:lpwstr>
  </property>
</Properties>
</file>