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16" r:id="rId1"/>
    <p:sldMasterId id="2147484299" r:id="rId2"/>
  </p:sldMasterIdLst>
  <p:notesMasterIdLst>
    <p:notesMasterId r:id="rId50"/>
  </p:notesMasterIdLst>
  <p:handoutMasterIdLst>
    <p:handoutMasterId r:id="rId51"/>
  </p:handoutMasterIdLst>
  <p:sldIdLst>
    <p:sldId id="456" r:id="rId3"/>
    <p:sldId id="423" r:id="rId4"/>
    <p:sldId id="4444" r:id="rId5"/>
    <p:sldId id="4445" r:id="rId6"/>
    <p:sldId id="4449" r:id="rId7"/>
    <p:sldId id="4446" r:id="rId8"/>
    <p:sldId id="4452" r:id="rId9"/>
    <p:sldId id="4453" r:id="rId10"/>
    <p:sldId id="4454" r:id="rId11"/>
    <p:sldId id="4447" r:id="rId12"/>
    <p:sldId id="4450" r:id="rId13"/>
    <p:sldId id="4438" r:id="rId14"/>
    <p:sldId id="4456" r:id="rId15"/>
    <p:sldId id="457" r:id="rId16"/>
    <p:sldId id="443" r:id="rId17"/>
    <p:sldId id="4442" r:id="rId18"/>
    <p:sldId id="4440" r:id="rId19"/>
    <p:sldId id="458" r:id="rId20"/>
    <p:sldId id="355" r:id="rId21"/>
    <p:sldId id="356" r:id="rId22"/>
    <p:sldId id="357" r:id="rId23"/>
    <p:sldId id="358" r:id="rId24"/>
    <p:sldId id="450" r:id="rId25"/>
    <p:sldId id="360" r:id="rId26"/>
    <p:sldId id="361" r:id="rId27"/>
    <p:sldId id="945" r:id="rId28"/>
    <p:sldId id="398" r:id="rId29"/>
    <p:sldId id="4432" r:id="rId30"/>
    <p:sldId id="460" r:id="rId31"/>
    <p:sldId id="462" r:id="rId32"/>
    <p:sldId id="463" r:id="rId33"/>
    <p:sldId id="958" r:id="rId34"/>
    <p:sldId id="4441" r:id="rId35"/>
    <p:sldId id="4443" r:id="rId36"/>
    <p:sldId id="370" r:id="rId37"/>
    <p:sldId id="946" r:id="rId38"/>
    <p:sldId id="964" r:id="rId39"/>
    <p:sldId id="948" r:id="rId40"/>
    <p:sldId id="949" r:id="rId41"/>
    <p:sldId id="716" r:id="rId42"/>
    <p:sldId id="388" r:id="rId43"/>
    <p:sldId id="4431" r:id="rId44"/>
    <p:sldId id="4314" r:id="rId45"/>
    <p:sldId id="378" r:id="rId46"/>
    <p:sldId id="381" r:id="rId47"/>
    <p:sldId id="4433" r:id="rId48"/>
    <p:sldId id="429" r:id="rId49"/>
  </p:sldIdLst>
  <p:sldSz cx="9144000" cy="6858000" type="screen4x3"/>
  <p:notesSz cx="7099300" cy="10234613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9FB43"/>
    <a:srgbClr val="7FA8B8"/>
    <a:srgbClr val="004360"/>
    <a:srgbClr val="50ACC5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63962-B9A2-4386-B0C4-BB08FEADBDFA}" v="20" dt="2025-04-29T09:19:16.13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40" autoAdjust="0"/>
  </p:normalViewPr>
  <p:slideViewPr>
    <p:cSldViewPr>
      <p:cViewPr varScale="1">
        <p:scale>
          <a:sx n="108" d="100"/>
          <a:sy n="108" d="100"/>
        </p:scale>
        <p:origin x="20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FB33B7C-8BB7-42DC-9BDC-FBBA05832F96}" type="datetimeFigureOut">
              <a:rPr lang="sr-Latn-CS"/>
              <a:pPr>
                <a:defRPr/>
              </a:pPr>
              <a:t>29.4.2025.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C3A580-F2F8-4AB8-8EEA-DA42A47FE5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354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66C4626-F9FC-44C7-A1DE-4DCED84A28E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767938-1392-4F00-B83B-B2085BCC28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34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F3631-E628-4A72-9EBA-B3CD721345D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F3631-E628-4A72-9EBA-B3CD721345D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4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F3631-E628-4A72-9EBA-B3CD721345D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6AEC8A-23F0-4485-9F51-56FE2B80A226}" type="slidenum">
              <a:rPr lang="en-US" altLang="sr-Latn-RS" smtClean="0">
                <a:latin typeface="Calibri" panose="020F0502020204030204" pitchFamily="34" charset="0"/>
              </a:rPr>
              <a:pPr/>
              <a:t>45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8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28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65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73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3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1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4"/>
            <a:ext cx="9144000" cy="2838449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t of brush strok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5427407" cy="6858000"/>
          </a:xfrm>
          <a:custGeom>
            <a:avLst/>
            <a:gdLst>
              <a:gd name="T0" fmla="*/ 4234 w 5219"/>
              <a:gd name="T1" fmla="*/ 4234 w 5219"/>
              <a:gd name="T2" fmla="*/ 4234 w 5219"/>
              <a:gd name="T3" fmla="*/ 4234 w 5219"/>
              <a:gd name="T4" fmla="*/ 4234 w 5219"/>
              <a:gd name="T5" fmla="*/ 4234 w 5219"/>
              <a:gd name="T6" fmla="*/ 4234 w 5219"/>
              <a:gd name="T7" fmla="*/ 4234 w 5219"/>
              <a:gd name="T8" fmla="*/ 4234 w 5219"/>
              <a:gd name="T9" fmla="*/ 4234 w 5219"/>
              <a:gd name="T10" fmla="*/ 4234 w 5219"/>
              <a:gd name="T11" fmla="*/ 4234 w 5219"/>
              <a:gd name="T12" fmla="*/ 4234 w 5219"/>
              <a:gd name="T13" fmla="*/ 4234 w 5219"/>
              <a:gd name="T14" fmla="*/ 4234 w 5219"/>
              <a:gd name="T15" fmla="*/ 4234 w 5219"/>
              <a:gd name="T16" fmla="*/ 4234 w 5219"/>
              <a:gd name="T17" fmla="*/ 4234 w 5219"/>
              <a:gd name="T18" fmla="*/ 4234 w 5219"/>
              <a:gd name="T19" fmla="*/ 4234 w 5219"/>
              <a:gd name="T20" fmla="*/ 4234 w 5219"/>
              <a:gd name="T21" fmla="*/ 4234 w 5219"/>
              <a:gd name="T22" fmla="*/ 4234 w 5219"/>
              <a:gd name="T23" fmla="*/ 4234 w 5219"/>
              <a:gd name="T24" fmla="*/ 4234 w 5219"/>
              <a:gd name="T25" fmla="*/ 4234 w 5219"/>
              <a:gd name="T26" fmla="*/ 4234 w 5219"/>
              <a:gd name="T27" fmla="*/ 4234 w 5219"/>
              <a:gd name="T28" fmla="*/ 4234 w 5219"/>
              <a:gd name="T29" fmla="*/ 4234 w 5219"/>
              <a:gd name="T30" fmla="*/ 4234 w 5219"/>
              <a:gd name="T31" fmla="*/ 4234 w 5219"/>
              <a:gd name="T32" fmla="*/ 4234 w 5219"/>
              <a:gd name="T33" fmla="*/ 4234 w 5219"/>
              <a:gd name="T34" fmla="*/ 4234 w 5219"/>
              <a:gd name="T35" fmla="*/ 4234 w 5219"/>
              <a:gd name="T36" fmla="*/ 4234 w 5219"/>
              <a:gd name="T37" fmla="*/ 4234 w 5219"/>
              <a:gd name="T38" fmla="*/ 4234 w 5219"/>
              <a:gd name="T39" fmla="*/ 4234 w 5219"/>
              <a:gd name="T40" fmla="*/ 4234 w 5219"/>
              <a:gd name="T41" fmla="*/ 4234 w 5219"/>
              <a:gd name="T42" fmla="*/ 4234 w 5219"/>
              <a:gd name="T43" fmla="*/ 4234 w 5219"/>
              <a:gd name="T44" fmla="*/ 4234 w 5219"/>
              <a:gd name="T45" fmla="*/ 4234 w 5219"/>
              <a:gd name="T46" fmla="*/ 4234 w 5219"/>
              <a:gd name="T47" fmla="*/ 4234 w 5219"/>
              <a:gd name="T48" fmla="*/ 4234 w 5219"/>
              <a:gd name="T49" fmla="*/ 4234 w 5219"/>
              <a:gd name="T50" fmla="*/ 4234 w 5219"/>
              <a:gd name="T51" fmla="*/ 4234 w 5219"/>
              <a:gd name="T52" fmla="*/ 4234 w 5219"/>
              <a:gd name="T53" fmla="*/ 4234 w 5219"/>
              <a:gd name="T54" fmla="*/ 4234 w 5219"/>
              <a:gd name="T55" fmla="*/ 4234 w 5219"/>
              <a:gd name="T56" fmla="*/ 4234 w 5219"/>
              <a:gd name="T57" fmla="*/ 4234 w 5219"/>
              <a:gd name="T58" fmla="*/ 4234 w 5219"/>
              <a:gd name="T59" fmla="*/ 4234 w 5219"/>
              <a:gd name="T60" fmla="*/ 4234 w 5219"/>
              <a:gd name="T61" fmla="*/ 4234 w 5219"/>
              <a:gd name="T62" fmla="*/ 4234 w 5219"/>
              <a:gd name="T63" fmla="*/ 4234 w 5219"/>
              <a:gd name="T64" fmla="*/ 4234 w 5219"/>
              <a:gd name="T65" fmla="*/ 4234 w 5219"/>
              <a:gd name="T66" fmla="*/ 4234 w 5219"/>
              <a:gd name="T67" fmla="*/ 4234 w 5219"/>
              <a:gd name="T68" fmla="*/ 4234 w 5219"/>
              <a:gd name="T69" fmla="*/ 4234 w 5219"/>
              <a:gd name="T70" fmla="*/ 4234 w 5219"/>
              <a:gd name="T71" fmla="*/ 4234 w 5219"/>
              <a:gd name="T72" fmla="*/ 4234 w 5219"/>
              <a:gd name="T73" fmla="*/ 4234 w 5219"/>
              <a:gd name="T74" fmla="*/ 4234 w 5219"/>
              <a:gd name="T75" fmla="*/ 4234 w 5219"/>
              <a:gd name="T76" fmla="*/ 4234 w 5219"/>
              <a:gd name="T77" fmla="*/ 4234 w 5219"/>
              <a:gd name="T78" fmla="*/ 4234 w 5219"/>
              <a:gd name="T79" fmla="*/ 4234 w 5219"/>
              <a:gd name="T80" fmla="*/ 4234 w 5219"/>
              <a:gd name="T81" fmla="*/ 4234 w 5219"/>
              <a:gd name="T82" fmla="*/ 4234 w 5219"/>
              <a:gd name="T83" fmla="*/ 4234 w 5219"/>
              <a:gd name="T84" fmla="*/ 4234 w 5219"/>
              <a:gd name="T85" fmla="*/ 4234 w 5219"/>
              <a:gd name="T86" fmla="*/ 4234 w 5219"/>
              <a:gd name="T87" fmla="*/ 4234 w 5219"/>
              <a:gd name="T88" fmla="*/ 4234 w 5219"/>
              <a:gd name="T89" fmla="*/ 4234 w 5219"/>
              <a:gd name="T90" fmla="*/ 4234 w 5219"/>
              <a:gd name="T91" fmla="*/ 4234 w 5219"/>
              <a:gd name="T92" fmla="*/ 4234 w 5219"/>
              <a:gd name="T93" fmla="*/ 4234 w 5219"/>
              <a:gd name="T94" fmla="*/ 4234 w 5219"/>
              <a:gd name="T95" fmla="*/ 4234 w 5219"/>
              <a:gd name="T96" fmla="*/ 4234 w 5219"/>
              <a:gd name="T97" fmla="*/ 4234 w 5219"/>
              <a:gd name="T98" fmla="*/ 4234 w 5219"/>
              <a:gd name="T99" fmla="*/ 4234 w 5219"/>
              <a:gd name="T100" fmla="*/ 4234 w 5219"/>
              <a:gd name="T101" fmla="*/ 4234 w 5219"/>
              <a:gd name="T102" fmla="*/ 4234 w 5219"/>
              <a:gd name="T103" fmla="*/ 4234 w 5219"/>
              <a:gd name="T104" fmla="*/ 4234 w 5219"/>
              <a:gd name="T105" fmla="*/ 4234 w 5219"/>
              <a:gd name="T106" fmla="*/ 4234 w 5219"/>
              <a:gd name="T107" fmla="*/ 4234 w 5219"/>
              <a:gd name="T108" fmla="*/ 4234 w 5219"/>
              <a:gd name="T109" fmla="*/ 4234 w 5219"/>
              <a:gd name="T110" fmla="*/ 4234 w 5219"/>
              <a:gd name="T111" fmla="*/ 4234 w 5219"/>
              <a:gd name="T112" fmla="*/ 4234 w 5219"/>
              <a:gd name="T113" fmla="*/ 4234 w 5219"/>
              <a:gd name="T114" fmla="*/ 4234 w 5219"/>
              <a:gd name="T115" fmla="*/ 4234 w 5219"/>
              <a:gd name="T116" fmla="*/ 4234 w 5219"/>
              <a:gd name="T117" fmla="*/ 4234 w 5219"/>
              <a:gd name="T118" fmla="*/ 4234 w 5219"/>
              <a:gd name="T119" fmla="*/ 4234 w 5219"/>
              <a:gd name="T120" fmla="*/ 4234 w 5219"/>
              <a:gd name="T121" fmla="*/ 4234 w 5219"/>
              <a:gd name="T122" fmla="*/ 4234 w 5219"/>
              <a:gd name="T123" fmla="*/ 4234 w 5219"/>
              <a:gd name="T124" fmla="*/ 4234 w 5219"/>
              <a:gd name="T125" fmla="*/ 4234 w 5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31" h="4520">
                <a:moveTo>
                  <a:pt x="3991" y="4520"/>
                </a:moveTo>
                <a:lnTo>
                  <a:pt x="3196" y="4520"/>
                </a:lnTo>
                <a:lnTo>
                  <a:pt x="3207" y="4508"/>
                </a:lnTo>
                <a:lnTo>
                  <a:pt x="3220" y="4496"/>
                </a:lnTo>
                <a:lnTo>
                  <a:pt x="3231" y="4483"/>
                </a:lnTo>
                <a:lnTo>
                  <a:pt x="3243" y="4471"/>
                </a:lnTo>
                <a:lnTo>
                  <a:pt x="3248" y="4465"/>
                </a:lnTo>
                <a:lnTo>
                  <a:pt x="3254" y="4461"/>
                </a:lnTo>
                <a:lnTo>
                  <a:pt x="3257" y="4460"/>
                </a:lnTo>
                <a:lnTo>
                  <a:pt x="3261" y="4459"/>
                </a:lnTo>
                <a:lnTo>
                  <a:pt x="3266" y="4460"/>
                </a:lnTo>
                <a:lnTo>
                  <a:pt x="3270" y="4462"/>
                </a:lnTo>
                <a:lnTo>
                  <a:pt x="3269" y="4457"/>
                </a:lnTo>
                <a:lnTo>
                  <a:pt x="3269" y="4453"/>
                </a:lnTo>
                <a:lnTo>
                  <a:pt x="3270" y="4449"/>
                </a:lnTo>
                <a:lnTo>
                  <a:pt x="3271" y="4445"/>
                </a:lnTo>
                <a:lnTo>
                  <a:pt x="3276" y="4438"/>
                </a:lnTo>
                <a:lnTo>
                  <a:pt x="3282" y="4431"/>
                </a:lnTo>
                <a:lnTo>
                  <a:pt x="3287" y="4424"/>
                </a:lnTo>
                <a:lnTo>
                  <a:pt x="3291" y="4418"/>
                </a:lnTo>
                <a:lnTo>
                  <a:pt x="3296" y="4412"/>
                </a:lnTo>
                <a:lnTo>
                  <a:pt x="3302" y="4407"/>
                </a:lnTo>
                <a:lnTo>
                  <a:pt x="3294" y="4413"/>
                </a:lnTo>
                <a:lnTo>
                  <a:pt x="3287" y="4419"/>
                </a:lnTo>
                <a:lnTo>
                  <a:pt x="3279" y="4424"/>
                </a:lnTo>
                <a:lnTo>
                  <a:pt x="3270" y="4427"/>
                </a:lnTo>
                <a:lnTo>
                  <a:pt x="3259" y="4432"/>
                </a:lnTo>
                <a:lnTo>
                  <a:pt x="3248" y="4438"/>
                </a:lnTo>
                <a:lnTo>
                  <a:pt x="3248" y="4438"/>
                </a:lnTo>
                <a:lnTo>
                  <a:pt x="3238" y="4447"/>
                </a:lnTo>
                <a:lnTo>
                  <a:pt x="3228" y="4454"/>
                </a:lnTo>
                <a:lnTo>
                  <a:pt x="3222" y="4457"/>
                </a:lnTo>
                <a:lnTo>
                  <a:pt x="3215" y="4459"/>
                </a:lnTo>
                <a:lnTo>
                  <a:pt x="3208" y="4459"/>
                </a:lnTo>
                <a:lnTo>
                  <a:pt x="3201" y="4459"/>
                </a:lnTo>
                <a:lnTo>
                  <a:pt x="3198" y="4459"/>
                </a:lnTo>
                <a:lnTo>
                  <a:pt x="3196" y="4459"/>
                </a:lnTo>
                <a:lnTo>
                  <a:pt x="3194" y="4461"/>
                </a:lnTo>
                <a:lnTo>
                  <a:pt x="3193" y="4462"/>
                </a:lnTo>
                <a:lnTo>
                  <a:pt x="3191" y="4466"/>
                </a:lnTo>
                <a:lnTo>
                  <a:pt x="3189" y="4471"/>
                </a:lnTo>
                <a:lnTo>
                  <a:pt x="3188" y="4475"/>
                </a:lnTo>
                <a:lnTo>
                  <a:pt x="3185" y="4479"/>
                </a:lnTo>
                <a:lnTo>
                  <a:pt x="3182" y="4482"/>
                </a:lnTo>
                <a:lnTo>
                  <a:pt x="3179" y="4484"/>
                </a:lnTo>
                <a:lnTo>
                  <a:pt x="3172" y="4488"/>
                </a:lnTo>
                <a:lnTo>
                  <a:pt x="3163" y="4494"/>
                </a:lnTo>
                <a:lnTo>
                  <a:pt x="3161" y="4495"/>
                </a:lnTo>
                <a:lnTo>
                  <a:pt x="3159" y="4496"/>
                </a:lnTo>
                <a:lnTo>
                  <a:pt x="3145" y="4509"/>
                </a:lnTo>
                <a:lnTo>
                  <a:pt x="3130" y="4520"/>
                </a:lnTo>
                <a:lnTo>
                  <a:pt x="3102" y="4520"/>
                </a:lnTo>
                <a:lnTo>
                  <a:pt x="3115" y="4509"/>
                </a:lnTo>
                <a:lnTo>
                  <a:pt x="3129" y="4499"/>
                </a:lnTo>
                <a:lnTo>
                  <a:pt x="3142" y="4488"/>
                </a:lnTo>
                <a:lnTo>
                  <a:pt x="3155" y="4478"/>
                </a:lnTo>
                <a:lnTo>
                  <a:pt x="3156" y="4474"/>
                </a:lnTo>
                <a:lnTo>
                  <a:pt x="3158" y="4472"/>
                </a:lnTo>
                <a:lnTo>
                  <a:pt x="3161" y="4470"/>
                </a:lnTo>
                <a:lnTo>
                  <a:pt x="3165" y="4469"/>
                </a:lnTo>
                <a:lnTo>
                  <a:pt x="3173" y="4461"/>
                </a:lnTo>
                <a:lnTo>
                  <a:pt x="3180" y="4453"/>
                </a:lnTo>
                <a:lnTo>
                  <a:pt x="3187" y="4444"/>
                </a:lnTo>
                <a:lnTo>
                  <a:pt x="3195" y="4435"/>
                </a:lnTo>
                <a:lnTo>
                  <a:pt x="3196" y="4430"/>
                </a:lnTo>
                <a:lnTo>
                  <a:pt x="3199" y="4427"/>
                </a:lnTo>
                <a:lnTo>
                  <a:pt x="3203" y="4425"/>
                </a:lnTo>
                <a:lnTo>
                  <a:pt x="3208" y="4424"/>
                </a:lnTo>
                <a:lnTo>
                  <a:pt x="3209" y="4424"/>
                </a:lnTo>
                <a:lnTo>
                  <a:pt x="3210" y="4425"/>
                </a:lnTo>
                <a:lnTo>
                  <a:pt x="3211" y="4424"/>
                </a:lnTo>
                <a:lnTo>
                  <a:pt x="3212" y="4423"/>
                </a:lnTo>
                <a:lnTo>
                  <a:pt x="3212" y="4420"/>
                </a:lnTo>
                <a:lnTo>
                  <a:pt x="3211" y="4417"/>
                </a:lnTo>
                <a:lnTo>
                  <a:pt x="3213" y="4412"/>
                </a:lnTo>
                <a:lnTo>
                  <a:pt x="3216" y="4408"/>
                </a:lnTo>
                <a:lnTo>
                  <a:pt x="3219" y="4406"/>
                </a:lnTo>
                <a:lnTo>
                  <a:pt x="3221" y="4405"/>
                </a:lnTo>
                <a:lnTo>
                  <a:pt x="3223" y="4404"/>
                </a:lnTo>
                <a:lnTo>
                  <a:pt x="3225" y="4404"/>
                </a:lnTo>
                <a:lnTo>
                  <a:pt x="3228" y="4397"/>
                </a:lnTo>
                <a:lnTo>
                  <a:pt x="3232" y="4392"/>
                </a:lnTo>
                <a:lnTo>
                  <a:pt x="3236" y="4387"/>
                </a:lnTo>
                <a:lnTo>
                  <a:pt x="3241" y="4384"/>
                </a:lnTo>
                <a:lnTo>
                  <a:pt x="3232" y="4387"/>
                </a:lnTo>
                <a:lnTo>
                  <a:pt x="3223" y="4388"/>
                </a:lnTo>
                <a:lnTo>
                  <a:pt x="3222" y="4388"/>
                </a:lnTo>
                <a:lnTo>
                  <a:pt x="3221" y="4388"/>
                </a:lnTo>
                <a:lnTo>
                  <a:pt x="3219" y="4395"/>
                </a:lnTo>
                <a:lnTo>
                  <a:pt x="3215" y="4402"/>
                </a:lnTo>
                <a:lnTo>
                  <a:pt x="3211" y="4407"/>
                </a:lnTo>
                <a:lnTo>
                  <a:pt x="3206" y="4411"/>
                </a:lnTo>
                <a:lnTo>
                  <a:pt x="3194" y="4419"/>
                </a:lnTo>
                <a:lnTo>
                  <a:pt x="3181" y="4426"/>
                </a:lnTo>
                <a:lnTo>
                  <a:pt x="3174" y="4427"/>
                </a:lnTo>
                <a:lnTo>
                  <a:pt x="3167" y="4430"/>
                </a:lnTo>
                <a:lnTo>
                  <a:pt x="3161" y="4432"/>
                </a:lnTo>
                <a:lnTo>
                  <a:pt x="3155" y="4436"/>
                </a:lnTo>
                <a:lnTo>
                  <a:pt x="3145" y="4445"/>
                </a:lnTo>
                <a:lnTo>
                  <a:pt x="3135" y="4454"/>
                </a:lnTo>
                <a:lnTo>
                  <a:pt x="3130" y="4459"/>
                </a:lnTo>
                <a:lnTo>
                  <a:pt x="3123" y="4462"/>
                </a:lnTo>
                <a:lnTo>
                  <a:pt x="3117" y="4465"/>
                </a:lnTo>
                <a:lnTo>
                  <a:pt x="3111" y="4468"/>
                </a:lnTo>
                <a:lnTo>
                  <a:pt x="3098" y="4471"/>
                </a:lnTo>
                <a:lnTo>
                  <a:pt x="3086" y="4476"/>
                </a:lnTo>
                <a:lnTo>
                  <a:pt x="3084" y="4476"/>
                </a:lnTo>
                <a:lnTo>
                  <a:pt x="3084" y="4475"/>
                </a:lnTo>
                <a:lnTo>
                  <a:pt x="3084" y="4474"/>
                </a:lnTo>
                <a:lnTo>
                  <a:pt x="3085" y="4473"/>
                </a:lnTo>
                <a:lnTo>
                  <a:pt x="3087" y="4469"/>
                </a:lnTo>
                <a:lnTo>
                  <a:pt x="3088" y="4466"/>
                </a:lnTo>
                <a:lnTo>
                  <a:pt x="3094" y="4456"/>
                </a:lnTo>
                <a:lnTo>
                  <a:pt x="3102" y="4446"/>
                </a:lnTo>
                <a:lnTo>
                  <a:pt x="3110" y="4438"/>
                </a:lnTo>
                <a:lnTo>
                  <a:pt x="3119" y="4429"/>
                </a:lnTo>
                <a:lnTo>
                  <a:pt x="3138" y="4414"/>
                </a:lnTo>
                <a:lnTo>
                  <a:pt x="3155" y="4398"/>
                </a:lnTo>
                <a:lnTo>
                  <a:pt x="3148" y="4403"/>
                </a:lnTo>
                <a:lnTo>
                  <a:pt x="3140" y="4408"/>
                </a:lnTo>
                <a:lnTo>
                  <a:pt x="3131" y="4411"/>
                </a:lnTo>
                <a:lnTo>
                  <a:pt x="3120" y="4414"/>
                </a:lnTo>
                <a:lnTo>
                  <a:pt x="3121" y="4414"/>
                </a:lnTo>
                <a:lnTo>
                  <a:pt x="3121" y="4414"/>
                </a:lnTo>
                <a:lnTo>
                  <a:pt x="3113" y="4428"/>
                </a:lnTo>
                <a:lnTo>
                  <a:pt x="3105" y="4442"/>
                </a:lnTo>
                <a:lnTo>
                  <a:pt x="3099" y="4448"/>
                </a:lnTo>
                <a:lnTo>
                  <a:pt x="3094" y="4453"/>
                </a:lnTo>
                <a:lnTo>
                  <a:pt x="3087" y="4458"/>
                </a:lnTo>
                <a:lnTo>
                  <a:pt x="3080" y="4461"/>
                </a:lnTo>
                <a:lnTo>
                  <a:pt x="3070" y="4466"/>
                </a:lnTo>
                <a:lnTo>
                  <a:pt x="3060" y="4470"/>
                </a:lnTo>
                <a:lnTo>
                  <a:pt x="3056" y="4470"/>
                </a:lnTo>
                <a:lnTo>
                  <a:pt x="3052" y="4468"/>
                </a:lnTo>
                <a:lnTo>
                  <a:pt x="3050" y="4467"/>
                </a:lnTo>
                <a:lnTo>
                  <a:pt x="3048" y="4464"/>
                </a:lnTo>
                <a:lnTo>
                  <a:pt x="3046" y="4461"/>
                </a:lnTo>
                <a:lnTo>
                  <a:pt x="3045" y="4457"/>
                </a:lnTo>
                <a:lnTo>
                  <a:pt x="3043" y="4451"/>
                </a:lnTo>
                <a:lnTo>
                  <a:pt x="3041" y="4445"/>
                </a:lnTo>
                <a:lnTo>
                  <a:pt x="3040" y="4438"/>
                </a:lnTo>
                <a:lnTo>
                  <a:pt x="3039" y="4432"/>
                </a:lnTo>
                <a:lnTo>
                  <a:pt x="3041" y="4426"/>
                </a:lnTo>
                <a:lnTo>
                  <a:pt x="3044" y="4421"/>
                </a:lnTo>
                <a:lnTo>
                  <a:pt x="3049" y="4416"/>
                </a:lnTo>
                <a:lnTo>
                  <a:pt x="3056" y="4412"/>
                </a:lnTo>
                <a:lnTo>
                  <a:pt x="3068" y="4408"/>
                </a:lnTo>
                <a:lnTo>
                  <a:pt x="3081" y="4403"/>
                </a:lnTo>
                <a:lnTo>
                  <a:pt x="3086" y="4400"/>
                </a:lnTo>
                <a:lnTo>
                  <a:pt x="3089" y="4397"/>
                </a:lnTo>
                <a:lnTo>
                  <a:pt x="3091" y="4396"/>
                </a:lnTo>
                <a:lnTo>
                  <a:pt x="3092" y="4394"/>
                </a:lnTo>
                <a:lnTo>
                  <a:pt x="3092" y="4392"/>
                </a:lnTo>
                <a:lnTo>
                  <a:pt x="3092" y="4389"/>
                </a:lnTo>
                <a:lnTo>
                  <a:pt x="3092" y="4389"/>
                </a:lnTo>
                <a:lnTo>
                  <a:pt x="3099" y="4409"/>
                </a:lnTo>
                <a:lnTo>
                  <a:pt x="3105" y="4430"/>
                </a:lnTo>
                <a:lnTo>
                  <a:pt x="3105" y="4430"/>
                </a:lnTo>
                <a:lnTo>
                  <a:pt x="3108" y="4419"/>
                </a:lnTo>
                <a:lnTo>
                  <a:pt x="3110" y="4407"/>
                </a:lnTo>
                <a:lnTo>
                  <a:pt x="3108" y="4397"/>
                </a:lnTo>
                <a:lnTo>
                  <a:pt x="3106" y="4386"/>
                </a:lnTo>
                <a:lnTo>
                  <a:pt x="3107" y="4381"/>
                </a:lnTo>
                <a:lnTo>
                  <a:pt x="3108" y="4377"/>
                </a:lnTo>
                <a:lnTo>
                  <a:pt x="3109" y="4374"/>
                </a:lnTo>
                <a:lnTo>
                  <a:pt x="3111" y="4371"/>
                </a:lnTo>
                <a:lnTo>
                  <a:pt x="3114" y="4369"/>
                </a:lnTo>
                <a:lnTo>
                  <a:pt x="3117" y="4369"/>
                </a:lnTo>
                <a:lnTo>
                  <a:pt x="3122" y="4369"/>
                </a:lnTo>
                <a:lnTo>
                  <a:pt x="3128" y="4371"/>
                </a:lnTo>
                <a:lnTo>
                  <a:pt x="3143" y="4365"/>
                </a:lnTo>
                <a:lnTo>
                  <a:pt x="3151" y="4360"/>
                </a:lnTo>
                <a:lnTo>
                  <a:pt x="3151" y="4360"/>
                </a:lnTo>
                <a:lnTo>
                  <a:pt x="3150" y="4353"/>
                </a:lnTo>
                <a:lnTo>
                  <a:pt x="3149" y="4349"/>
                </a:lnTo>
                <a:lnTo>
                  <a:pt x="3147" y="4347"/>
                </a:lnTo>
                <a:lnTo>
                  <a:pt x="3145" y="4345"/>
                </a:lnTo>
                <a:lnTo>
                  <a:pt x="3142" y="4344"/>
                </a:lnTo>
                <a:lnTo>
                  <a:pt x="3138" y="4343"/>
                </a:lnTo>
                <a:lnTo>
                  <a:pt x="3123" y="4340"/>
                </a:lnTo>
                <a:lnTo>
                  <a:pt x="3110" y="4335"/>
                </a:lnTo>
                <a:lnTo>
                  <a:pt x="3096" y="4331"/>
                </a:lnTo>
                <a:lnTo>
                  <a:pt x="3083" y="4325"/>
                </a:lnTo>
                <a:lnTo>
                  <a:pt x="3069" y="4320"/>
                </a:lnTo>
                <a:lnTo>
                  <a:pt x="3055" y="4317"/>
                </a:lnTo>
                <a:lnTo>
                  <a:pt x="3041" y="4315"/>
                </a:lnTo>
                <a:lnTo>
                  <a:pt x="3025" y="4315"/>
                </a:lnTo>
                <a:lnTo>
                  <a:pt x="3019" y="4317"/>
                </a:lnTo>
                <a:lnTo>
                  <a:pt x="3013" y="4320"/>
                </a:lnTo>
                <a:lnTo>
                  <a:pt x="3008" y="4324"/>
                </a:lnTo>
                <a:lnTo>
                  <a:pt x="3004" y="4330"/>
                </a:lnTo>
                <a:lnTo>
                  <a:pt x="3001" y="4336"/>
                </a:lnTo>
                <a:lnTo>
                  <a:pt x="2999" y="4343"/>
                </a:lnTo>
                <a:lnTo>
                  <a:pt x="2998" y="4350"/>
                </a:lnTo>
                <a:lnTo>
                  <a:pt x="3000" y="4359"/>
                </a:lnTo>
                <a:lnTo>
                  <a:pt x="3000" y="4365"/>
                </a:lnTo>
                <a:lnTo>
                  <a:pt x="2999" y="4370"/>
                </a:lnTo>
                <a:lnTo>
                  <a:pt x="2997" y="4374"/>
                </a:lnTo>
                <a:lnTo>
                  <a:pt x="2994" y="4379"/>
                </a:lnTo>
                <a:lnTo>
                  <a:pt x="2988" y="4386"/>
                </a:lnTo>
                <a:lnTo>
                  <a:pt x="2982" y="4388"/>
                </a:lnTo>
                <a:lnTo>
                  <a:pt x="2982" y="4388"/>
                </a:lnTo>
                <a:lnTo>
                  <a:pt x="2983" y="4388"/>
                </a:lnTo>
                <a:lnTo>
                  <a:pt x="2967" y="4415"/>
                </a:lnTo>
                <a:lnTo>
                  <a:pt x="2950" y="4439"/>
                </a:lnTo>
                <a:lnTo>
                  <a:pt x="2942" y="4449"/>
                </a:lnTo>
                <a:lnTo>
                  <a:pt x="2932" y="4457"/>
                </a:lnTo>
                <a:lnTo>
                  <a:pt x="2927" y="4460"/>
                </a:lnTo>
                <a:lnTo>
                  <a:pt x="2922" y="4462"/>
                </a:lnTo>
                <a:lnTo>
                  <a:pt x="2917" y="4464"/>
                </a:lnTo>
                <a:lnTo>
                  <a:pt x="2912" y="4466"/>
                </a:lnTo>
                <a:lnTo>
                  <a:pt x="2911" y="4466"/>
                </a:lnTo>
                <a:lnTo>
                  <a:pt x="2908" y="4453"/>
                </a:lnTo>
                <a:lnTo>
                  <a:pt x="2909" y="4458"/>
                </a:lnTo>
                <a:lnTo>
                  <a:pt x="2907" y="4463"/>
                </a:lnTo>
                <a:lnTo>
                  <a:pt x="2904" y="4468"/>
                </a:lnTo>
                <a:lnTo>
                  <a:pt x="2901" y="4472"/>
                </a:lnTo>
                <a:lnTo>
                  <a:pt x="2891" y="4479"/>
                </a:lnTo>
                <a:lnTo>
                  <a:pt x="2881" y="4485"/>
                </a:lnTo>
                <a:lnTo>
                  <a:pt x="2887" y="4494"/>
                </a:lnTo>
                <a:lnTo>
                  <a:pt x="2893" y="4500"/>
                </a:lnTo>
                <a:lnTo>
                  <a:pt x="2902" y="4504"/>
                </a:lnTo>
                <a:lnTo>
                  <a:pt x="2910" y="4508"/>
                </a:lnTo>
                <a:lnTo>
                  <a:pt x="2917" y="4510"/>
                </a:lnTo>
                <a:lnTo>
                  <a:pt x="2923" y="4512"/>
                </a:lnTo>
                <a:lnTo>
                  <a:pt x="2926" y="4513"/>
                </a:lnTo>
                <a:lnTo>
                  <a:pt x="2929" y="4515"/>
                </a:lnTo>
                <a:lnTo>
                  <a:pt x="2931" y="4517"/>
                </a:lnTo>
                <a:lnTo>
                  <a:pt x="2934" y="4520"/>
                </a:lnTo>
                <a:lnTo>
                  <a:pt x="563" y="4520"/>
                </a:lnTo>
                <a:lnTo>
                  <a:pt x="562" y="4509"/>
                </a:lnTo>
                <a:lnTo>
                  <a:pt x="556" y="4514"/>
                </a:lnTo>
                <a:lnTo>
                  <a:pt x="551" y="4520"/>
                </a:lnTo>
                <a:lnTo>
                  <a:pt x="533" y="4520"/>
                </a:lnTo>
                <a:lnTo>
                  <a:pt x="538" y="4512"/>
                </a:lnTo>
                <a:lnTo>
                  <a:pt x="543" y="4505"/>
                </a:lnTo>
                <a:lnTo>
                  <a:pt x="542" y="4501"/>
                </a:lnTo>
                <a:lnTo>
                  <a:pt x="542" y="4499"/>
                </a:lnTo>
                <a:lnTo>
                  <a:pt x="542" y="4499"/>
                </a:lnTo>
                <a:lnTo>
                  <a:pt x="541" y="4500"/>
                </a:lnTo>
                <a:lnTo>
                  <a:pt x="539" y="4502"/>
                </a:lnTo>
                <a:lnTo>
                  <a:pt x="538" y="4503"/>
                </a:lnTo>
                <a:lnTo>
                  <a:pt x="537" y="4503"/>
                </a:lnTo>
                <a:lnTo>
                  <a:pt x="536" y="4503"/>
                </a:lnTo>
                <a:lnTo>
                  <a:pt x="536" y="4501"/>
                </a:lnTo>
                <a:lnTo>
                  <a:pt x="536" y="4505"/>
                </a:lnTo>
                <a:lnTo>
                  <a:pt x="537" y="4509"/>
                </a:lnTo>
                <a:lnTo>
                  <a:pt x="537" y="4509"/>
                </a:lnTo>
                <a:lnTo>
                  <a:pt x="536" y="4509"/>
                </a:lnTo>
                <a:lnTo>
                  <a:pt x="535" y="4509"/>
                </a:lnTo>
                <a:lnTo>
                  <a:pt x="530" y="4510"/>
                </a:lnTo>
                <a:lnTo>
                  <a:pt x="513" y="4513"/>
                </a:lnTo>
                <a:lnTo>
                  <a:pt x="507" y="4483"/>
                </a:lnTo>
                <a:lnTo>
                  <a:pt x="510" y="4487"/>
                </a:lnTo>
                <a:lnTo>
                  <a:pt x="514" y="4491"/>
                </a:lnTo>
                <a:lnTo>
                  <a:pt x="515" y="4493"/>
                </a:lnTo>
                <a:lnTo>
                  <a:pt x="516" y="4495"/>
                </a:lnTo>
                <a:lnTo>
                  <a:pt x="516" y="4496"/>
                </a:lnTo>
                <a:lnTo>
                  <a:pt x="514" y="4496"/>
                </a:lnTo>
                <a:lnTo>
                  <a:pt x="511" y="4496"/>
                </a:lnTo>
                <a:lnTo>
                  <a:pt x="509" y="4495"/>
                </a:lnTo>
                <a:lnTo>
                  <a:pt x="509" y="4491"/>
                </a:lnTo>
                <a:lnTo>
                  <a:pt x="510" y="4488"/>
                </a:lnTo>
                <a:lnTo>
                  <a:pt x="510" y="4485"/>
                </a:lnTo>
                <a:lnTo>
                  <a:pt x="510" y="4481"/>
                </a:lnTo>
                <a:lnTo>
                  <a:pt x="509" y="4479"/>
                </a:lnTo>
                <a:lnTo>
                  <a:pt x="507" y="4477"/>
                </a:lnTo>
                <a:lnTo>
                  <a:pt x="507" y="4477"/>
                </a:lnTo>
                <a:lnTo>
                  <a:pt x="503" y="4479"/>
                </a:lnTo>
                <a:lnTo>
                  <a:pt x="500" y="4480"/>
                </a:lnTo>
                <a:lnTo>
                  <a:pt x="497" y="4479"/>
                </a:lnTo>
                <a:lnTo>
                  <a:pt x="495" y="4477"/>
                </a:lnTo>
                <a:lnTo>
                  <a:pt x="494" y="4472"/>
                </a:lnTo>
                <a:lnTo>
                  <a:pt x="493" y="4467"/>
                </a:lnTo>
                <a:lnTo>
                  <a:pt x="477" y="4478"/>
                </a:lnTo>
                <a:lnTo>
                  <a:pt x="461" y="4491"/>
                </a:lnTo>
                <a:lnTo>
                  <a:pt x="452" y="4498"/>
                </a:lnTo>
                <a:lnTo>
                  <a:pt x="444" y="4503"/>
                </a:lnTo>
                <a:lnTo>
                  <a:pt x="435" y="4507"/>
                </a:lnTo>
                <a:lnTo>
                  <a:pt x="425" y="4510"/>
                </a:lnTo>
                <a:lnTo>
                  <a:pt x="424" y="4515"/>
                </a:lnTo>
                <a:lnTo>
                  <a:pt x="423" y="4520"/>
                </a:lnTo>
                <a:lnTo>
                  <a:pt x="327" y="4520"/>
                </a:lnTo>
                <a:lnTo>
                  <a:pt x="326" y="4518"/>
                </a:lnTo>
                <a:lnTo>
                  <a:pt x="327" y="4515"/>
                </a:lnTo>
                <a:lnTo>
                  <a:pt x="328" y="4510"/>
                </a:lnTo>
                <a:lnTo>
                  <a:pt x="330" y="4506"/>
                </a:lnTo>
                <a:lnTo>
                  <a:pt x="332" y="4505"/>
                </a:lnTo>
                <a:lnTo>
                  <a:pt x="334" y="4504"/>
                </a:lnTo>
                <a:lnTo>
                  <a:pt x="336" y="4505"/>
                </a:lnTo>
                <a:lnTo>
                  <a:pt x="340" y="4506"/>
                </a:lnTo>
                <a:lnTo>
                  <a:pt x="346" y="4508"/>
                </a:lnTo>
                <a:lnTo>
                  <a:pt x="352" y="4511"/>
                </a:lnTo>
                <a:lnTo>
                  <a:pt x="358" y="4513"/>
                </a:lnTo>
                <a:lnTo>
                  <a:pt x="364" y="4514"/>
                </a:lnTo>
                <a:lnTo>
                  <a:pt x="368" y="4514"/>
                </a:lnTo>
                <a:lnTo>
                  <a:pt x="371" y="4512"/>
                </a:lnTo>
                <a:lnTo>
                  <a:pt x="374" y="4509"/>
                </a:lnTo>
                <a:lnTo>
                  <a:pt x="376" y="4505"/>
                </a:lnTo>
                <a:lnTo>
                  <a:pt x="378" y="4499"/>
                </a:lnTo>
                <a:lnTo>
                  <a:pt x="379" y="4491"/>
                </a:lnTo>
                <a:lnTo>
                  <a:pt x="380" y="4498"/>
                </a:lnTo>
                <a:lnTo>
                  <a:pt x="381" y="4503"/>
                </a:lnTo>
                <a:lnTo>
                  <a:pt x="383" y="4506"/>
                </a:lnTo>
                <a:lnTo>
                  <a:pt x="384" y="4508"/>
                </a:lnTo>
                <a:lnTo>
                  <a:pt x="386" y="4509"/>
                </a:lnTo>
                <a:lnTo>
                  <a:pt x="389" y="4510"/>
                </a:lnTo>
                <a:lnTo>
                  <a:pt x="391" y="4509"/>
                </a:lnTo>
                <a:lnTo>
                  <a:pt x="394" y="4508"/>
                </a:lnTo>
                <a:lnTo>
                  <a:pt x="399" y="4506"/>
                </a:lnTo>
                <a:lnTo>
                  <a:pt x="404" y="4504"/>
                </a:lnTo>
                <a:lnTo>
                  <a:pt x="407" y="4504"/>
                </a:lnTo>
                <a:lnTo>
                  <a:pt x="409" y="4504"/>
                </a:lnTo>
                <a:lnTo>
                  <a:pt x="411" y="4504"/>
                </a:lnTo>
                <a:lnTo>
                  <a:pt x="413" y="4506"/>
                </a:lnTo>
                <a:lnTo>
                  <a:pt x="415" y="4505"/>
                </a:lnTo>
                <a:lnTo>
                  <a:pt x="416" y="4504"/>
                </a:lnTo>
                <a:lnTo>
                  <a:pt x="428" y="4493"/>
                </a:lnTo>
                <a:lnTo>
                  <a:pt x="441" y="4482"/>
                </a:lnTo>
                <a:lnTo>
                  <a:pt x="447" y="4477"/>
                </a:lnTo>
                <a:lnTo>
                  <a:pt x="452" y="4471"/>
                </a:lnTo>
                <a:lnTo>
                  <a:pt x="458" y="4465"/>
                </a:lnTo>
                <a:lnTo>
                  <a:pt x="461" y="4457"/>
                </a:lnTo>
                <a:lnTo>
                  <a:pt x="449" y="4449"/>
                </a:lnTo>
                <a:lnTo>
                  <a:pt x="437" y="4442"/>
                </a:lnTo>
                <a:lnTo>
                  <a:pt x="432" y="4439"/>
                </a:lnTo>
                <a:lnTo>
                  <a:pt x="426" y="4435"/>
                </a:lnTo>
                <a:lnTo>
                  <a:pt x="424" y="4434"/>
                </a:lnTo>
                <a:lnTo>
                  <a:pt x="421" y="4435"/>
                </a:lnTo>
                <a:lnTo>
                  <a:pt x="418" y="4439"/>
                </a:lnTo>
                <a:lnTo>
                  <a:pt x="415" y="4444"/>
                </a:lnTo>
                <a:lnTo>
                  <a:pt x="413" y="4446"/>
                </a:lnTo>
                <a:lnTo>
                  <a:pt x="411" y="4446"/>
                </a:lnTo>
                <a:lnTo>
                  <a:pt x="409" y="4446"/>
                </a:lnTo>
                <a:lnTo>
                  <a:pt x="407" y="4444"/>
                </a:lnTo>
                <a:lnTo>
                  <a:pt x="403" y="4442"/>
                </a:lnTo>
                <a:lnTo>
                  <a:pt x="401" y="4439"/>
                </a:lnTo>
                <a:lnTo>
                  <a:pt x="399" y="4435"/>
                </a:lnTo>
                <a:lnTo>
                  <a:pt x="398" y="4431"/>
                </a:lnTo>
                <a:lnTo>
                  <a:pt x="404" y="4427"/>
                </a:lnTo>
                <a:lnTo>
                  <a:pt x="410" y="4423"/>
                </a:lnTo>
                <a:lnTo>
                  <a:pt x="416" y="4420"/>
                </a:lnTo>
                <a:lnTo>
                  <a:pt x="421" y="4418"/>
                </a:lnTo>
                <a:lnTo>
                  <a:pt x="427" y="4417"/>
                </a:lnTo>
                <a:lnTo>
                  <a:pt x="432" y="4416"/>
                </a:lnTo>
                <a:lnTo>
                  <a:pt x="437" y="4416"/>
                </a:lnTo>
                <a:lnTo>
                  <a:pt x="443" y="4417"/>
                </a:lnTo>
                <a:lnTo>
                  <a:pt x="454" y="4420"/>
                </a:lnTo>
                <a:lnTo>
                  <a:pt x="464" y="4425"/>
                </a:lnTo>
                <a:lnTo>
                  <a:pt x="474" y="4431"/>
                </a:lnTo>
                <a:lnTo>
                  <a:pt x="484" y="4440"/>
                </a:lnTo>
                <a:lnTo>
                  <a:pt x="490" y="4440"/>
                </a:lnTo>
                <a:lnTo>
                  <a:pt x="496" y="4441"/>
                </a:lnTo>
                <a:lnTo>
                  <a:pt x="498" y="4441"/>
                </a:lnTo>
                <a:lnTo>
                  <a:pt x="502" y="4441"/>
                </a:lnTo>
                <a:lnTo>
                  <a:pt x="505" y="4439"/>
                </a:lnTo>
                <a:lnTo>
                  <a:pt x="507" y="4435"/>
                </a:lnTo>
                <a:lnTo>
                  <a:pt x="506" y="4430"/>
                </a:lnTo>
                <a:lnTo>
                  <a:pt x="503" y="4425"/>
                </a:lnTo>
                <a:lnTo>
                  <a:pt x="501" y="4421"/>
                </a:lnTo>
                <a:lnTo>
                  <a:pt x="497" y="4417"/>
                </a:lnTo>
                <a:lnTo>
                  <a:pt x="489" y="4411"/>
                </a:lnTo>
                <a:lnTo>
                  <a:pt x="481" y="4405"/>
                </a:lnTo>
                <a:lnTo>
                  <a:pt x="481" y="4405"/>
                </a:lnTo>
                <a:lnTo>
                  <a:pt x="481" y="4405"/>
                </a:lnTo>
                <a:lnTo>
                  <a:pt x="470" y="4402"/>
                </a:lnTo>
                <a:lnTo>
                  <a:pt x="459" y="4397"/>
                </a:lnTo>
                <a:lnTo>
                  <a:pt x="452" y="4395"/>
                </a:lnTo>
                <a:lnTo>
                  <a:pt x="447" y="4394"/>
                </a:lnTo>
                <a:lnTo>
                  <a:pt x="441" y="4393"/>
                </a:lnTo>
                <a:lnTo>
                  <a:pt x="434" y="4393"/>
                </a:lnTo>
                <a:lnTo>
                  <a:pt x="431" y="4393"/>
                </a:lnTo>
                <a:lnTo>
                  <a:pt x="429" y="4392"/>
                </a:lnTo>
                <a:lnTo>
                  <a:pt x="427" y="4390"/>
                </a:lnTo>
                <a:lnTo>
                  <a:pt x="426" y="4388"/>
                </a:lnTo>
                <a:lnTo>
                  <a:pt x="426" y="4385"/>
                </a:lnTo>
                <a:lnTo>
                  <a:pt x="426" y="4381"/>
                </a:lnTo>
                <a:lnTo>
                  <a:pt x="426" y="4377"/>
                </a:lnTo>
                <a:lnTo>
                  <a:pt x="428" y="4374"/>
                </a:lnTo>
                <a:lnTo>
                  <a:pt x="432" y="4374"/>
                </a:lnTo>
                <a:lnTo>
                  <a:pt x="434" y="4374"/>
                </a:lnTo>
                <a:lnTo>
                  <a:pt x="435" y="4373"/>
                </a:lnTo>
                <a:lnTo>
                  <a:pt x="436" y="4371"/>
                </a:lnTo>
                <a:lnTo>
                  <a:pt x="436" y="4367"/>
                </a:lnTo>
                <a:lnTo>
                  <a:pt x="437" y="4362"/>
                </a:lnTo>
                <a:lnTo>
                  <a:pt x="438" y="4356"/>
                </a:lnTo>
                <a:lnTo>
                  <a:pt x="440" y="4352"/>
                </a:lnTo>
                <a:lnTo>
                  <a:pt x="442" y="4348"/>
                </a:lnTo>
                <a:lnTo>
                  <a:pt x="445" y="4346"/>
                </a:lnTo>
                <a:lnTo>
                  <a:pt x="449" y="4345"/>
                </a:lnTo>
                <a:lnTo>
                  <a:pt x="454" y="4345"/>
                </a:lnTo>
                <a:lnTo>
                  <a:pt x="459" y="4347"/>
                </a:lnTo>
                <a:lnTo>
                  <a:pt x="464" y="4351"/>
                </a:lnTo>
                <a:lnTo>
                  <a:pt x="472" y="4357"/>
                </a:lnTo>
                <a:lnTo>
                  <a:pt x="481" y="4362"/>
                </a:lnTo>
                <a:lnTo>
                  <a:pt x="491" y="4365"/>
                </a:lnTo>
                <a:lnTo>
                  <a:pt x="501" y="4368"/>
                </a:lnTo>
                <a:lnTo>
                  <a:pt x="511" y="4372"/>
                </a:lnTo>
                <a:lnTo>
                  <a:pt x="520" y="4377"/>
                </a:lnTo>
                <a:lnTo>
                  <a:pt x="524" y="4380"/>
                </a:lnTo>
                <a:lnTo>
                  <a:pt x="528" y="4385"/>
                </a:lnTo>
                <a:lnTo>
                  <a:pt x="531" y="4389"/>
                </a:lnTo>
                <a:lnTo>
                  <a:pt x="533" y="4394"/>
                </a:lnTo>
                <a:lnTo>
                  <a:pt x="533" y="4394"/>
                </a:lnTo>
                <a:lnTo>
                  <a:pt x="533" y="4394"/>
                </a:lnTo>
                <a:lnTo>
                  <a:pt x="536" y="4393"/>
                </a:lnTo>
                <a:lnTo>
                  <a:pt x="539" y="4393"/>
                </a:lnTo>
                <a:lnTo>
                  <a:pt x="542" y="4393"/>
                </a:lnTo>
                <a:lnTo>
                  <a:pt x="546" y="4394"/>
                </a:lnTo>
                <a:lnTo>
                  <a:pt x="544" y="4391"/>
                </a:lnTo>
                <a:lnTo>
                  <a:pt x="544" y="4388"/>
                </a:lnTo>
                <a:lnTo>
                  <a:pt x="543" y="4386"/>
                </a:lnTo>
                <a:lnTo>
                  <a:pt x="543" y="4384"/>
                </a:lnTo>
                <a:lnTo>
                  <a:pt x="542" y="4384"/>
                </a:lnTo>
                <a:lnTo>
                  <a:pt x="542" y="4384"/>
                </a:lnTo>
                <a:lnTo>
                  <a:pt x="534" y="4379"/>
                </a:lnTo>
                <a:lnTo>
                  <a:pt x="527" y="4374"/>
                </a:lnTo>
                <a:lnTo>
                  <a:pt x="519" y="4369"/>
                </a:lnTo>
                <a:lnTo>
                  <a:pt x="510" y="4367"/>
                </a:lnTo>
                <a:lnTo>
                  <a:pt x="501" y="4361"/>
                </a:lnTo>
                <a:lnTo>
                  <a:pt x="490" y="4355"/>
                </a:lnTo>
                <a:lnTo>
                  <a:pt x="480" y="4351"/>
                </a:lnTo>
                <a:lnTo>
                  <a:pt x="470" y="4346"/>
                </a:lnTo>
                <a:lnTo>
                  <a:pt x="461" y="4343"/>
                </a:lnTo>
                <a:lnTo>
                  <a:pt x="452" y="4340"/>
                </a:lnTo>
                <a:lnTo>
                  <a:pt x="443" y="4338"/>
                </a:lnTo>
                <a:lnTo>
                  <a:pt x="433" y="4337"/>
                </a:lnTo>
                <a:lnTo>
                  <a:pt x="432" y="4337"/>
                </a:lnTo>
                <a:lnTo>
                  <a:pt x="431" y="4336"/>
                </a:lnTo>
                <a:lnTo>
                  <a:pt x="431" y="4342"/>
                </a:lnTo>
                <a:lnTo>
                  <a:pt x="432" y="4347"/>
                </a:lnTo>
                <a:lnTo>
                  <a:pt x="432" y="4350"/>
                </a:lnTo>
                <a:lnTo>
                  <a:pt x="431" y="4353"/>
                </a:lnTo>
                <a:lnTo>
                  <a:pt x="429" y="4355"/>
                </a:lnTo>
                <a:lnTo>
                  <a:pt x="426" y="4356"/>
                </a:lnTo>
                <a:lnTo>
                  <a:pt x="416" y="4349"/>
                </a:lnTo>
                <a:lnTo>
                  <a:pt x="407" y="4342"/>
                </a:lnTo>
                <a:lnTo>
                  <a:pt x="408" y="4339"/>
                </a:lnTo>
                <a:lnTo>
                  <a:pt x="410" y="4337"/>
                </a:lnTo>
                <a:lnTo>
                  <a:pt x="412" y="4336"/>
                </a:lnTo>
                <a:lnTo>
                  <a:pt x="414" y="4335"/>
                </a:lnTo>
                <a:lnTo>
                  <a:pt x="419" y="4334"/>
                </a:lnTo>
                <a:lnTo>
                  <a:pt x="424" y="4333"/>
                </a:lnTo>
                <a:lnTo>
                  <a:pt x="422" y="4333"/>
                </a:lnTo>
                <a:lnTo>
                  <a:pt x="421" y="4332"/>
                </a:lnTo>
                <a:lnTo>
                  <a:pt x="414" y="4328"/>
                </a:lnTo>
                <a:lnTo>
                  <a:pt x="407" y="4323"/>
                </a:lnTo>
                <a:lnTo>
                  <a:pt x="400" y="4320"/>
                </a:lnTo>
                <a:lnTo>
                  <a:pt x="393" y="4318"/>
                </a:lnTo>
                <a:lnTo>
                  <a:pt x="390" y="4318"/>
                </a:lnTo>
                <a:lnTo>
                  <a:pt x="387" y="4318"/>
                </a:lnTo>
                <a:lnTo>
                  <a:pt x="383" y="4319"/>
                </a:lnTo>
                <a:lnTo>
                  <a:pt x="380" y="4321"/>
                </a:lnTo>
                <a:lnTo>
                  <a:pt x="377" y="4323"/>
                </a:lnTo>
                <a:lnTo>
                  <a:pt x="374" y="4328"/>
                </a:lnTo>
                <a:lnTo>
                  <a:pt x="371" y="4332"/>
                </a:lnTo>
                <a:lnTo>
                  <a:pt x="369" y="4337"/>
                </a:lnTo>
                <a:lnTo>
                  <a:pt x="362" y="4333"/>
                </a:lnTo>
                <a:lnTo>
                  <a:pt x="355" y="4329"/>
                </a:lnTo>
                <a:lnTo>
                  <a:pt x="345" y="4324"/>
                </a:lnTo>
                <a:lnTo>
                  <a:pt x="336" y="4319"/>
                </a:lnTo>
                <a:lnTo>
                  <a:pt x="319" y="4312"/>
                </a:lnTo>
                <a:lnTo>
                  <a:pt x="301" y="4305"/>
                </a:lnTo>
                <a:lnTo>
                  <a:pt x="284" y="4298"/>
                </a:lnTo>
                <a:lnTo>
                  <a:pt x="266" y="4291"/>
                </a:lnTo>
                <a:lnTo>
                  <a:pt x="262" y="4286"/>
                </a:lnTo>
                <a:lnTo>
                  <a:pt x="258" y="4282"/>
                </a:lnTo>
                <a:lnTo>
                  <a:pt x="254" y="4279"/>
                </a:lnTo>
                <a:lnTo>
                  <a:pt x="250" y="4277"/>
                </a:lnTo>
                <a:lnTo>
                  <a:pt x="245" y="4276"/>
                </a:lnTo>
                <a:lnTo>
                  <a:pt x="240" y="4276"/>
                </a:lnTo>
                <a:lnTo>
                  <a:pt x="235" y="4277"/>
                </a:lnTo>
                <a:lnTo>
                  <a:pt x="229" y="4280"/>
                </a:lnTo>
                <a:lnTo>
                  <a:pt x="229" y="4290"/>
                </a:lnTo>
                <a:lnTo>
                  <a:pt x="229" y="4298"/>
                </a:lnTo>
                <a:lnTo>
                  <a:pt x="227" y="4306"/>
                </a:lnTo>
                <a:lnTo>
                  <a:pt x="224" y="4312"/>
                </a:lnTo>
                <a:lnTo>
                  <a:pt x="221" y="4315"/>
                </a:lnTo>
                <a:lnTo>
                  <a:pt x="218" y="4317"/>
                </a:lnTo>
                <a:lnTo>
                  <a:pt x="215" y="4319"/>
                </a:lnTo>
                <a:lnTo>
                  <a:pt x="211" y="4320"/>
                </a:lnTo>
                <a:lnTo>
                  <a:pt x="207" y="4321"/>
                </a:lnTo>
                <a:lnTo>
                  <a:pt x="202" y="4322"/>
                </a:lnTo>
                <a:lnTo>
                  <a:pt x="197" y="4321"/>
                </a:lnTo>
                <a:lnTo>
                  <a:pt x="191" y="4321"/>
                </a:lnTo>
                <a:lnTo>
                  <a:pt x="186" y="4321"/>
                </a:lnTo>
                <a:lnTo>
                  <a:pt x="181" y="4322"/>
                </a:lnTo>
                <a:lnTo>
                  <a:pt x="177" y="4324"/>
                </a:lnTo>
                <a:lnTo>
                  <a:pt x="172" y="4328"/>
                </a:lnTo>
                <a:lnTo>
                  <a:pt x="165" y="4336"/>
                </a:lnTo>
                <a:lnTo>
                  <a:pt x="159" y="4344"/>
                </a:lnTo>
                <a:lnTo>
                  <a:pt x="152" y="4353"/>
                </a:lnTo>
                <a:lnTo>
                  <a:pt x="144" y="4361"/>
                </a:lnTo>
                <a:lnTo>
                  <a:pt x="146" y="4365"/>
                </a:lnTo>
                <a:lnTo>
                  <a:pt x="147" y="4367"/>
                </a:lnTo>
                <a:lnTo>
                  <a:pt x="148" y="4369"/>
                </a:lnTo>
                <a:lnTo>
                  <a:pt x="149" y="4370"/>
                </a:lnTo>
                <a:lnTo>
                  <a:pt x="152" y="4369"/>
                </a:lnTo>
                <a:lnTo>
                  <a:pt x="155" y="4367"/>
                </a:lnTo>
                <a:lnTo>
                  <a:pt x="157" y="4364"/>
                </a:lnTo>
                <a:lnTo>
                  <a:pt x="160" y="4362"/>
                </a:lnTo>
                <a:lnTo>
                  <a:pt x="162" y="4361"/>
                </a:lnTo>
                <a:lnTo>
                  <a:pt x="163" y="4361"/>
                </a:lnTo>
                <a:lnTo>
                  <a:pt x="165" y="4362"/>
                </a:lnTo>
                <a:lnTo>
                  <a:pt x="166" y="4364"/>
                </a:lnTo>
                <a:lnTo>
                  <a:pt x="158" y="4375"/>
                </a:lnTo>
                <a:lnTo>
                  <a:pt x="147" y="4387"/>
                </a:lnTo>
                <a:lnTo>
                  <a:pt x="145" y="4389"/>
                </a:lnTo>
                <a:lnTo>
                  <a:pt x="142" y="4390"/>
                </a:lnTo>
                <a:lnTo>
                  <a:pt x="138" y="4390"/>
                </a:lnTo>
                <a:lnTo>
                  <a:pt x="135" y="4389"/>
                </a:lnTo>
                <a:lnTo>
                  <a:pt x="127" y="4383"/>
                </a:lnTo>
                <a:lnTo>
                  <a:pt x="124" y="4381"/>
                </a:lnTo>
                <a:lnTo>
                  <a:pt x="122" y="4386"/>
                </a:lnTo>
                <a:lnTo>
                  <a:pt x="119" y="4394"/>
                </a:lnTo>
                <a:lnTo>
                  <a:pt x="119" y="4395"/>
                </a:lnTo>
                <a:lnTo>
                  <a:pt x="121" y="4400"/>
                </a:lnTo>
                <a:lnTo>
                  <a:pt x="121" y="4404"/>
                </a:lnTo>
                <a:lnTo>
                  <a:pt x="121" y="4407"/>
                </a:lnTo>
                <a:lnTo>
                  <a:pt x="120" y="4410"/>
                </a:lnTo>
                <a:lnTo>
                  <a:pt x="118" y="4413"/>
                </a:lnTo>
                <a:lnTo>
                  <a:pt x="116" y="4415"/>
                </a:lnTo>
                <a:lnTo>
                  <a:pt x="114" y="4416"/>
                </a:lnTo>
                <a:lnTo>
                  <a:pt x="111" y="4418"/>
                </a:lnTo>
                <a:lnTo>
                  <a:pt x="99" y="4421"/>
                </a:lnTo>
                <a:lnTo>
                  <a:pt x="88" y="4426"/>
                </a:lnTo>
                <a:lnTo>
                  <a:pt x="83" y="4427"/>
                </a:lnTo>
                <a:lnTo>
                  <a:pt x="79" y="4428"/>
                </a:lnTo>
                <a:lnTo>
                  <a:pt x="77" y="4428"/>
                </a:lnTo>
                <a:lnTo>
                  <a:pt x="75" y="4429"/>
                </a:lnTo>
                <a:lnTo>
                  <a:pt x="75" y="4430"/>
                </a:lnTo>
                <a:lnTo>
                  <a:pt x="75" y="4432"/>
                </a:lnTo>
                <a:lnTo>
                  <a:pt x="78" y="4438"/>
                </a:lnTo>
                <a:lnTo>
                  <a:pt x="78" y="4444"/>
                </a:lnTo>
                <a:lnTo>
                  <a:pt x="77" y="4449"/>
                </a:lnTo>
                <a:lnTo>
                  <a:pt x="75" y="4454"/>
                </a:lnTo>
                <a:lnTo>
                  <a:pt x="73" y="4460"/>
                </a:lnTo>
                <a:lnTo>
                  <a:pt x="72" y="4465"/>
                </a:lnTo>
                <a:lnTo>
                  <a:pt x="71" y="4471"/>
                </a:lnTo>
                <a:lnTo>
                  <a:pt x="73" y="4476"/>
                </a:lnTo>
                <a:lnTo>
                  <a:pt x="73" y="4479"/>
                </a:lnTo>
                <a:lnTo>
                  <a:pt x="72" y="4482"/>
                </a:lnTo>
                <a:lnTo>
                  <a:pt x="70" y="4485"/>
                </a:lnTo>
                <a:lnTo>
                  <a:pt x="67" y="4487"/>
                </a:lnTo>
                <a:lnTo>
                  <a:pt x="63" y="4490"/>
                </a:lnTo>
                <a:lnTo>
                  <a:pt x="58" y="4491"/>
                </a:lnTo>
                <a:lnTo>
                  <a:pt x="54" y="4493"/>
                </a:lnTo>
                <a:lnTo>
                  <a:pt x="49" y="4491"/>
                </a:lnTo>
                <a:lnTo>
                  <a:pt x="45" y="4490"/>
                </a:lnTo>
                <a:lnTo>
                  <a:pt x="42" y="4490"/>
                </a:lnTo>
                <a:lnTo>
                  <a:pt x="39" y="4491"/>
                </a:lnTo>
                <a:lnTo>
                  <a:pt x="36" y="4493"/>
                </a:lnTo>
                <a:lnTo>
                  <a:pt x="34" y="4495"/>
                </a:lnTo>
                <a:lnTo>
                  <a:pt x="33" y="4497"/>
                </a:lnTo>
                <a:lnTo>
                  <a:pt x="32" y="4500"/>
                </a:lnTo>
                <a:lnTo>
                  <a:pt x="32" y="4504"/>
                </a:lnTo>
                <a:lnTo>
                  <a:pt x="32" y="4506"/>
                </a:lnTo>
                <a:lnTo>
                  <a:pt x="31" y="4507"/>
                </a:lnTo>
                <a:lnTo>
                  <a:pt x="32" y="4507"/>
                </a:lnTo>
                <a:lnTo>
                  <a:pt x="33" y="4507"/>
                </a:lnTo>
                <a:lnTo>
                  <a:pt x="37" y="4514"/>
                </a:lnTo>
                <a:lnTo>
                  <a:pt x="39" y="4520"/>
                </a:lnTo>
                <a:lnTo>
                  <a:pt x="0" y="4520"/>
                </a:lnTo>
                <a:lnTo>
                  <a:pt x="0" y="443"/>
                </a:lnTo>
                <a:lnTo>
                  <a:pt x="16" y="419"/>
                </a:lnTo>
                <a:lnTo>
                  <a:pt x="34" y="394"/>
                </a:lnTo>
                <a:lnTo>
                  <a:pt x="44" y="382"/>
                </a:lnTo>
                <a:lnTo>
                  <a:pt x="53" y="371"/>
                </a:lnTo>
                <a:lnTo>
                  <a:pt x="62" y="360"/>
                </a:lnTo>
                <a:lnTo>
                  <a:pt x="72" y="350"/>
                </a:lnTo>
                <a:lnTo>
                  <a:pt x="80" y="344"/>
                </a:lnTo>
                <a:lnTo>
                  <a:pt x="90" y="339"/>
                </a:lnTo>
                <a:lnTo>
                  <a:pt x="94" y="335"/>
                </a:lnTo>
                <a:lnTo>
                  <a:pt x="97" y="329"/>
                </a:lnTo>
                <a:lnTo>
                  <a:pt x="101" y="322"/>
                </a:lnTo>
                <a:lnTo>
                  <a:pt x="103" y="311"/>
                </a:lnTo>
                <a:lnTo>
                  <a:pt x="104" y="311"/>
                </a:lnTo>
                <a:lnTo>
                  <a:pt x="110" y="299"/>
                </a:lnTo>
                <a:lnTo>
                  <a:pt x="118" y="286"/>
                </a:lnTo>
                <a:lnTo>
                  <a:pt x="122" y="280"/>
                </a:lnTo>
                <a:lnTo>
                  <a:pt x="126" y="275"/>
                </a:lnTo>
                <a:lnTo>
                  <a:pt x="132" y="271"/>
                </a:lnTo>
                <a:lnTo>
                  <a:pt x="137" y="268"/>
                </a:lnTo>
                <a:lnTo>
                  <a:pt x="158" y="245"/>
                </a:lnTo>
                <a:lnTo>
                  <a:pt x="178" y="222"/>
                </a:lnTo>
                <a:lnTo>
                  <a:pt x="189" y="212"/>
                </a:lnTo>
                <a:lnTo>
                  <a:pt x="203" y="202"/>
                </a:lnTo>
                <a:lnTo>
                  <a:pt x="210" y="198"/>
                </a:lnTo>
                <a:lnTo>
                  <a:pt x="219" y="192"/>
                </a:lnTo>
                <a:lnTo>
                  <a:pt x="229" y="188"/>
                </a:lnTo>
                <a:lnTo>
                  <a:pt x="240" y="185"/>
                </a:lnTo>
                <a:lnTo>
                  <a:pt x="240" y="185"/>
                </a:lnTo>
                <a:lnTo>
                  <a:pt x="240" y="185"/>
                </a:lnTo>
                <a:lnTo>
                  <a:pt x="240" y="181"/>
                </a:lnTo>
                <a:lnTo>
                  <a:pt x="242" y="177"/>
                </a:lnTo>
                <a:lnTo>
                  <a:pt x="244" y="173"/>
                </a:lnTo>
                <a:lnTo>
                  <a:pt x="248" y="170"/>
                </a:lnTo>
                <a:lnTo>
                  <a:pt x="252" y="168"/>
                </a:lnTo>
                <a:lnTo>
                  <a:pt x="256" y="165"/>
                </a:lnTo>
                <a:lnTo>
                  <a:pt x="261" y="164"/>
                </a:lnTo>
                <a:lnTo>
                  <a:pt x="265" y="163"/>
                </a:lnTo>
                <a:lnTo>
                  <a:pt x="265" y="163"/>
                </a:lnTo>
                <a:lnTo>
                  <a:pt x="265" y="163"/>
                </a:lnTo>
                <a:lnTo>
                  <a:pt x="269" y="160"/>
                </a:lnTo>
                <a:lnTo>
                  <a:pt x="272" y="157"/>
                </a:lnTo>
                <a:lnTo>
                  <a:pt x="279" y="153"/>
                </a:lnTo>
                <a:lnTo>
                  <a:pt x="286" y="149"/>
                </a:lnTo>
                <a:lnTo>
                  <a:pt x="289" y="148"/>
                </a:lnTo>
                <a:lnTo>
                  <a:pt x="292" y="149"/>
                </a:lnTo>
                <a:lnTo>
                  <a:pt x="295" y="150"/>
                </a:lnTo>
                <a:lnTo>
                  <a:pt x="298" y="154"/>
                </a:lnTo>
                <a:lnTo>
                  <a:pt x="300" y="158"/>
                </a:lnTo>
                <a:lnTo>
                  <a:pt x="299" y="162"/>
                </a:lnTo>
                <a:lnTo>
                  <a:pt x="298" y="165"/>
                </a:lnTo>
                <a:lnTo>
                  <a:pt x="295" y="167"/>
                </a:lnTo>
                <a:lnTo>
                  <a:pt x="288" y="172"/>
                </a:lnTo>
                <a:lnTo>
                  <a:pt x="281" y="175"/>
                </a:lnTo>
                <a:lnTo>
                  <a:pt x="272" y="184"/>
                </a:lnTo>
                <a:lnTo>
                  <a:pt x="261" y="192"/>
                </a:lnTo>
                <a:lnTo>
                  <a:pt x="250" y="199"/>
                </a:lnTo>
                <a:lnTo>
                  <a:pt x="239" y="204"/>
                </a:lnTo>
                <a:lnTo>
                  <a:pt x="235" y="204"/>
                </a:lnTo>
                <a:lnTo>
                  <a:pt x="232" y="205"/>
                </a:lnTo>
                <a:lnTo>
                  <a:pt x="229" y="207"/>
                </a:lnTo>
                <a:lnTo>
                  <a:pt x="226" y="209"/>
                </a:lnTo>
                <a:lnTo>
                  <a:pt x="223" y="214"/>
                </a:lnTo>
                <a:lnTo>
                  <a:pt x="219" y="220"/>
                </a:lnTo>
                <a:lnTo>
                  <a:pt x="217" y="227"/>
                </a:lnTo>
                <a:lnTo>
                  <a:pt x="215" y="234"/>
                </a:lnTo>
                <a:lnTo>
                  <a:pt x="212" y="240"/>
                </a:lnTo>
                <a:lnTo>
                  <a:pt x="209" y="245"/>
                </a:lnTo>
                <a:lnTo>
                  <a:pt x="195" y="257"/>
                </a:lnTo>
                <a:lnTo>
                  <a:pt x="179" y="267"/>
                </a:lnTo>
                <a:lnTo>
                  <a:pt x="171" y="273"/>
                </a:lnTo>
                <a:lnTo>
                  <a:pt x="164" y="281"/>
                </a:lnTo>
                <a:lnTo>
                  <a:pt x="161" y="285"/>
                </a:lnTo>
                <a:lnTo>
                  <a:pt x="159" y="289"/>
                </a:lnTo>
                <a:lnTo>
                  <a:pt x="157" y="295"/>
                </a:lnTo>
                <a:lnTo>
                  <a:pt x="155" y="301"/>
                </a:lnTo>
                <a:lnTo>
                  <a:pt x="155" y="301"/>
                </a:lnTo>
                <a:lnTo>
                  <a:pt x="155" y="301"/>
                </a:lnTo>
                <a:lnTo>
                  <a:pt x="153" y="302"/>
                </a:lnTo>
                <a:lnTo>
                  <a:pt x="151" y="307"/>
                </a:lnTo>
                <a:lnTo>
                  <a:pt x="149" y="313"/>
                </a:lnTo>
                <a:lnTo>
                  <a:pt x="147" y="319"/>
                </a:lnTo>
                <a:lnTo>
                  <a:pt x="145" y="325"/>
                </a:lnTo>
                <a:lnTo>
                  <a:pt x="142" y="331"/>
                </a:lnTo>
                <a:lnTo>
                  <a:pt x="140" y="333"/>
                </a:lnTo>
                <a:lnTo>
                  <a:pt x="138" y="335"/>
                </a:lnTo>
                <a:lnTo>
                  <a:pt x="136" y="336"/>
                </a:lnTo>
                <a:lnTo>
                  <a:pt x="134" y="337"/>
                </a:lnTo>
                <a:lnTo>
                  <a:pt x="134" y="337"/>
                </a:lnTo>
                <a:lnTo>
                  <a:pt x="135" y="337"/>
                </a:lnTo>
                <a:lnTo>
                  <a:pt x="132" y="336"/>
                </a:lnTo>
                <a:lnTo>
                  <a:pt x="127" y="334"/>
                </a:lnTo>
                <a:lnTo>
                  <a:pt x="121" y="330"/>
                </a:lnTo>
                <a:lnTo>
                  <a:pt x="116" y="326"/>
                </a:lnTo>
                <a:lnTo>
                  <a:pt x="106" y="318"/>
                </a:lnTo>
                <a:lnTo>
                  <a:pt x="101" y="316"/>
                </a:lnTo>
                <a:lnTo>
                  <a:pt x="100" y="308"/>
                </a:lnTo>
                <a:lnTo>
                  <a:pt x="101" y="318"/>
                </a:lnTo>
                <a:lnTo>
                  <a:pt x="99" y="329"/>
                </a:lnTo>
                <a:lnTo>
                  <a:pt x="96" y="340"/>
                </a:lnTo>
                <a:lnTo>
                  <a:pt x="92" y="352"/>
                </a:lnTo>
                <a:lnTo>
                  <a:pt x="87" y="363"/>
                </a:lnTo>
                <a:lnTo>
                  <a:pt x="80" y="372"/>
                </a:lnTo>
                <a:lnTo>
                  <a:pt x="76" y="376"/>
                </a:lnTo>
                <a:lnTo>
                  <a:pt x="73" y="379"/>
                </a:lnTo>
                <a:lnTo>
                  <a:pt x="69" y="381"/>
                </a:lnTo>
                <a:lnTo>
                  <a:pt x="66" y="382"/>
                </a:lnTo>
                <a:lnTo>
                  <a:pt x="65" y="382"/>
                </a:lnTo>
                <a:lnTo>
                  <a:pt x="63" y="375"/>
                </a:lnTo>
                <a:lnTo>
                  <a:pt x="61" y="379"/>
                </a:lnTo>
                <a:lnTo>
                  <a:pt x="58" y="382"/>
                </a:lnTo>
                <a:lnTo>
                  <a:pt x="55" y="385"/>
                </a:lnTo>
                <a:lnTo>
                  <a:pt x="52" y="387"/>
                </a:lnTo>
                <a:lnTo>
                  <a:pt x="48" y="388"/>
                </a:lnTo>
                <a:lnTo>
                  <a:pt x="44" y="390"/>
                </a:lnTo>
                <a:lnTo>
                  <a:pt x="41" y="393"/>
                </a:lnTo>
                <a:lnTo>
                  <a:pt x="36" y="396"/>
                </a:lnTo>
                <a:lnTo>
                  <a:pt x="29" y="407"/>
                </a:lnTo>
                <a:lnTo>
                  <a:pt x="22" y="419"/>
                </a:lnTo>
                <a:lnTo>
                  <a:pt x="18" y="425"/>
                </a:lnTo>
                <a:lnTo>
                  <a:pt x="15" y="431"/>
                </a:lnTo>
                <a:lnTo>
                  <a:pt x="14" y="437"/>
                </a:lnTo>
                <a:lnTo>
                  <a:pt x="15" y="442"/>
                </a:lnTo>
                <a:lnTo>
                  <a:pt x="17" y="447"/>
                </a:lnTo>
                <a:lnTo>
                  <a:pt x="20" y="451"/>
                </a:lnTo>
                <a:lnTo>
                  <a:pt x="22" y="452"/>
                </a:lnTo>
                <a:lnTo>
                  <a:pt x="24" y="453"/>
                </a:lnTo>
                <a:lnTo>
                  <a:pt x="26" y="453"/>
                </a:lnTo>
                <a:lnTo>
                  <a:pt x="29" y="453"/>
                </a:lnTo>
                <a:lnTo>
                  <a:pt x="29" y="453"/>
                </a:lnTo>
                <a:lnTo>
                  <a:pt x="27" y="442"/>
                </a:lnTo>
                <a:lnTo>
                  <a:pt x="27" y="440"/>
                </a:lnTo>
                <a:lnTo>
                  <a:pt x="29" y="438"/>
                </a:lnTo>
                <a:lnTo>
                  <a:pt x="33" y="437"/>
                </a:lnTo>
                <a:lnTo>
                  <a:pt x="37" y="435"/>
                </a:lnTo>
                <a:lnTo>
                  <a:pt x="43" y="433"/>
                </a:lnTo>
                <a:lnTo>
                  <a:pt x="48" y="431"/>
                </a:lnTo>
                <a:lnTo>
                  <a:pt x="53" y="427"/>
                </a:lnTo>
                <a:lnTo>
                  <a:pt x="58" y="424"/>
                </a:lnTo>
                <a:lnTo>
                  <a:pt x="57" y="430"/>
                </a:lnTo>
                <a:lnTo>
                  <a:pt x="55" y="437"/>
                </a:lnTo>
                <a:lnTo>
                  <a:pt x="53" y="442"/>
                </a:lnTo>
                <a:lnTo>
                  <a:pt x="50" y="447"/>
                </a:lnTo>
                <a:lnTo>
                  <a:pt x="44" y="456"/>
                </a:lnTo>
                <a:lnTo>
                  <a:pt x="39" y="463"/>
                </a:lnTo>
                <a:lnTo>
                  <a:pt x="43" y="468"/>
                </a:lnTo>
                <a:lnTo>
                  <a:pt x="48" y="475"/>
                </a:lnTo>
                <a:lnTo>
                  <a:pt x="50" y="478"/>
                </a:lnTo>
                <a:lnTo>
                  <a:pt x="53" y="480"/>
                </a:lnTo>
                <a:lnTo>
                  <a:pt x="56" y="481"/>
                </a:lnTo>
                <a:lnTo>
                  <a:pt x="59" y="481"/>
                </a:lnTo>
                <a:lnTo>
                  <a:pt x="58" y="481"/>
                </a:lnTo>
                <a:lnTo>
                  <a:pt x="56" y="481"/>
                </a:lnTo>
                <a:lnTo>
                  <a:pt x="56" y="460"/>
                </a:lnTo>
                <a:lnTo>
                  <a:pt x="56" y="445"/>
                </a:lnTo>
                <a:lnTo>
                  <a:pt x="57" y="433"/>
                </a:lnTo>
                <a:lnTo>
                  <a:pt x="56" y="425"/>
                </a:lnTo>
                <a:lnTo>
                  <a:pt x="61" y="448"/>
                </a:lnTo>
                <a:lnTo>
                  <a:pt x="75" y="445"/>
                </a:lnTo>
                <a:lnTo>
                  <a:pt x="72" y="445"/>
                </a:lnTo>
                <a:lnTo>
                  <a:pt x="70" y="442"/>
                </a:lnTo>
                <a:lnTo>
                  <a:pt x="68" y="439"/>
                </a:lnTo>
                <a:lnTo>
                  <a:pt x="67" y="435"/>
                </a:lnTo>
                <a:lnTo>
                  <a:pt x="67" y="430"/>
                </a:lnTo>
                <a:lnTo>
                  <a:pt x="68" y="426"/>
                </a:lnTo>
                <a:lnTo>
                  <a:pt x="69" y="422"/>
                </a:lnTo>
                <a:lnTo>
                  <a:pt x="71" y="420"/>
                </a:lnTo>
                <a:lnTo>
                  <a:pt x="75" y="415"/>
                </a:lnTo>
                <a:lnTo>
                  <a:pt x="78" y="410"/>
                </a:lnTo>
                <a:lnTo>
                  <a:pt x="79" y="410"/>
                </a:lnTo>
                <a:lnTo>
                  <a:pt x="80" y="410"/>
                </a:lnTo>
                <a:lnTo>
                  <a:pt x="81" y="411"/>
                </a:lnTo>
                <a:lnTo>
                  <a:pt x="82" y="414"/>
                </a:lnTo>
                <a:lnTo>
                  <a:pt x="92" y="403"/>
                </a:lnTo>
                <a:lnTo>
                  <a:pt x="102" y="393"/>
                </a:lnTo>
                <a:lnTo>
                  <a:pt x="99" y="394"/>
                </a:lnTo>
                <a:lnTo>
                  <a:pt x="95" y="394"/>
                </a:lnTo>
                <a:lnTo>
                  <a:pt x="94" y="394"/>
                </a:lnTo>
                <a:lnTo>
                  <a:pt x="92" y="394"/>
                </a:lnTo>
                <a:lnTo>
                  <a:pt x="91" y="392"/>
                </a:lnTo>
                <a:lnTo>
                  <a:pt x="91" y="390"/>
                </a:lnTo>
                <a:lnTo>
                  <a:pt x="91" y="387"/>
                </a:lnTo>
                <a:lnTo>
                  <a:pt x="92" y="385"/>
                </a:lnTo>
                <a:lnTo>
                  <a:pt x="94" y="383"/>
                </a:lnTo>
                <a:lnTo>
                  <a:pt x="97" y="382"/>
                </a:lnTo>
                <a:lnTo>
                  <a:pt x="100" y="382"/>
                </a:lnTo>
                <a:lnTo>
                  <a:pt x="102" y="382"/>
                </a:lnTo>
                <a:lnTo>
                  <a:pt x="104" y="383"/>
                </a:lnTo>
                <a:lnTo>
                  <a:pt x="106" y="385"/>
                </a:lnTo>
                <a:lnTo>
                  <a:pt x="110" y="388"/>
                </a:lnTo>
                <a:lnTo>
                  <a:pt x="114" y="391"/>
                </a:lnTo>
                <a:lnTo>
                  <a:pt x="114" y="391"/>
                </a:lnTo>
                <a:lnTo>
                  <a:pt x="119" y="390"/>
                </a:lnTo>
                <a:lnTo>
                  <a:pt x="124" y="389"/>
                </a:lnTo>
                <a:lnTo>
                  <a:pt x="124" y="378"/>
                </a:lnTo>
                <a:lnTo>
                  <a:pt x="126" y="368"/>
                </a:lnTo>
                <a:lnTo>
                  <a:pt x="129" y="360"/>
                </a:lnTo>
                <a:lnTo>
                  <a:pt x="135" y="351"/>
                </a:lnTo>
                <a:lnTo>
                  <a:pt x="141" y="344"/>
                </a:lnTo>
                <a:lnTo>
                  <a:pt x="148" y="338"/>
                </a:lnTo>
                <a:lnTo>
                  <a:pt x="156" y="333"/>
                </a:lnTo>
                <a:lnTo>
                  <a:pt x="164" y="329"/>
                </a:lnTo>
                <a:lnTo>
                  <a:pt x="172" y="325"/>
                </a:lnTo>
                <a:lnTo>
                  <a:pt x="180" y="320"/>
                </a:lnTo>
                <a:lnTo>
                  <a:pt x="187" y="315"/>
                </a:lnTo>
                <a:lnTo>
                  <a:pt x="193" y="309"/>
                </a:lnTo>
                <a:lnTo>
                  <a:pt x="205" y="297"/>
                </a:lnTo>
                <a:lnTo>
                  <a:pt x="218" y="286"/>
                </a:lnTo>
                <a:lnTo>
                  <a:pt x="223" y="284"/>
                </a:lnTo>
                <a:lnTo>
                  <a:pt x="228" y="283"/>
                </a:lnTo>
                <a:lnTo>
                  <a:pt x="232" y="282"/>
                </a:lnTo>
                <a:lnTo>
                  <a:pt x="236" y="282"/>
                </a:lnTo>
                <a:lnTo>
                  <a:pt x="245" y="283"/>
                </a:lnTo>
                <a:lnTo>
                  <a:pt x="253" y="283"/>
                </a:lnTo>
                <a:lnTo>
                  <a:pt x="253" y="283"/>
                </a:lnTo>
                <a:lnTo>
                  <a:pt x="256" y="282"/>
                </a:lnTo>
                <a:lnTo>
                  <a:pt x="257" y="280"/>
                </a:lnTo>
                <a:lnTo>
                  <a:pt x="259" y="278"/>
                </a:lnTo>
                <a:lnTo>
                  <a:pt x="260" y="275"/>
                </a:lnTo>
                <a:lnTo>
                  <a:pt x="261" y="269"/>
                </a:lnTo>
                <a:lnTo>
                  <a:pt x="261" y="263"/>
                </a:lnTo>
                <a:lnTo>
                  <a:pt x="262" y="257"/>
                </a:lnTo>
                <a:lnTo>
                  <a:pt x="264" y="254"/>
                </a:lnTo>
                <a:lnTo>
                  <a:pt x="265" y="253"/>
                </a:lnTo>
                <a:lnTo>
                  <a:pt x="267" y="253"/>
                </a:lnTo>
                <a:lnTo>
                  <a:pt x="270" y="254"/>
                </a:lnTo>
                <a:lnTo>
                  <a:pt x="272" y="255"/>
                </a:lnTo>
                <a:lnTo>
                  <a:pt x="276" y="252"/>
                </a:lnTo>
                <a:lnTo>
                  <a:pt x="280" y="247"/>
                </a:lnTo>
                <a:lnTo>
                  <a:pt x="281" y="245"/>
                </a:lnTo>
                <a:lnTo>
                  <a:pt x="281" y="243"/>
                </a:lnTo>
                <a:lnTo>
                  <a:pt x="280" y="240"/>
                </a:lnTo>
                <a:lnTo>
                  <a:pt x="280" y="237"/>
                </a:lnTo>
                <a:lnTo>
                  <a:pt x="280" y="235"/>
                </a:lnTo>
                <a:lnTo>
                  <a:pt x="281" y="233"/>
                </a:lnTo>
                <a:lnTo>
                  <a:pt x="283" y="232"/>
                </a:lnTo>
                <a:lnTo>
                  <a:pt x="287" y="231"/>
                </a:lnTo>
                <a:lnTo>
                  <a:pt x="290" y="232"/>
                </a:lnTo>
                <a:lnTo>
                  <a:pt x="291" y="234"/>
                </a:lnTo>
                <a:lnTo>
                  <a:pt x="291" y="237"/>
                </a:lnTo>
                <a:lnTo>
                  <a:pt x="290" y="240"/>
                </a:lnTo>
                <a:lnTo>
                  <a:pt x="289" y="242"/>
                </a:lnTo>
                <a:lnTo>
                  <a:pt x="289" y="245"/>
                </a:lnTo>
                <a:lnTo>
                  <a:pt x="289" y="249"/>
                </a:lnTo>
                <a:lnTo>
                  <a:pt x="292" y="250"/>
                </a:lnTo>
                <a:lnTo>
                  <a:pt x="304" y="234"/>
                </a:lnTo>
                <a:lnTo>
                  <a:pt x="312" y="224"/>
                </a:lnTo>
                <a:lnTo>
                  <a:pt x="312" y="225"/>
                </a:lnTo>
                <a:lnTo>
                  <a:pt x="312" y="219"/>
                </a:lnTo>
                <a:lnTo>
                  <a:pt x="313" y="216"/>
                </a:lnTo>
                <a:lnTo>
                  <a:pt x="317" y="213"/>
                </a:lnTo>
                <a:lnTo>
                  <a:pt x="320" y="212"/>
                </a:lnTo>
                <a:lnTo>
                  <a:pt x="323" y="210"/>
                </a:lnTo>
                <a:lnTo>
                  <a:pt x="325" y="209"/>
                </a:lnTo>
                <a:lnTo>
                  <a:pt x="327" y="208"/>
                </a:lnTo>
                <a:lnTo>
                  <a:pt x="327" y="205"/>
                </a:lnTo>
                <a:lnTo>
                  <a:pt x="330" y="207"/>
                </a:lnTo>
                <a:lnTo>
                  <a:pt x="333" y="210"/>
                </a:lnTo>
                <a:lnTo>
                  <a:pt x="334" y="212"/>
                </a:lnTo>
                <a:lnTo>
                  <a:pt x="334" y="215"/>
                </a:lnTo>
                <a:lnTo>
                  <a:pt x="334" y="219"/>
                </a:lnTo>
                <a:lnTo>
                  <a:pt x="332" y="224"/>
                </a:lnTo>
                <a:lnTo>
                  <a:pt x="334" y="226"/>
                </a:lnTo>
                <a:lnTo>
                  <a:pt x="335" y="228"/>
                </a:lnTo>
                <a:lnTo>
                  <a:pt x="337" y="232"/>
                </a:lnTo>
                <a:lnTo>
                  <a:pt x="338" y="236"/>
                </a:lnTo>
                <a:lnTo>
                  <a:pt x="351" y="231"/>
                </a:lnTo>
                <a:lnTo>
                  <a:pt x="366" y="227"/>
                </a:lnTo>
                <a:lnTo>
                  <a:pt x="363" y="237"/>
                </a:lnTo>
                <a:lnTo>
                  <a:pt x="358" y="251"/>
                </a:lnTo>
                <a:lnTo>
                  <a:pt x="355" y="256"/>
                </a:lnTo>
                <a:lnTo>
                  <a:pt x="352" y="261"/>
                </a:lnTo>
                <a:lnTo>
                  <a:pt x="350" y="263"/>
                </a:lnTo>
                <a:lnTo>
                  <a:pt x="347" y="265"/>
                </a:lnTo>
                <a:lnTo>
                  <a:pt x="345" y="266"/>
                </a:lnTo>
                <a:lnTo>
                  <a:pt x="342" y="267"/>
                </a:lnTo>
                <a:lnTo>
                  <a:pt x="341" y="267"/>
                </a:lnTo>
                <a:lnTo>
                  <a:pt x="331" y="268"/>
                </a:lnTo>
                <a:lnTo>
                  <a:pt x="319" y="270"/>
                </a:lnTo>
                <a:lnTo>
                  <a:pt x="312" y="271"/>
                </a:lnTo>
                <a:lnTo>
                  <a:pt x="306" y="273"/>
                </a:lnTo>
                <a:lnTo>
                  <a:pt x="301" y="276"/>
                </a:lnTo>
                <a:lnTo>
                  <a:pt x="297" y="280"/>
                </a:lnTo>
                <a:lnTo>
                  <a:pt x="295" y="282"/>
                </a:lnTo>
                <a:lnTo>
                  <a:pt x="293" y="283"/>
                </a:lnTo>
                <a:lnTo>
                  <a:pt x="291" y="283"/>
                </a:lnTo>
                <a:lnTo>
                  <a:pt x="287" y="282"/>
                </a:lnTo>
                <a:lnTo>
                  <a:pt x="276" y="278"/>
                </a:lnTo>
                <a:lnTo>
                  <a:pt x="256" y="272"/>
                </a:lnTo>
                <a:lnTo>
                  <a:pt x="256" y="271"/>
                </a:lnTo>
                <a:lnTo>
                  <a:pt x="257" y="281"/>
                </a:lnTo>
                <a:lnTo>
                  <a:pt x="258" y="292"/>
                </a:lnTo>
                <a:lnTo>
                  <a:pt x="258" y="304"/>
                </a:lnTo>
                <a:lnTo>
                  <a:pt x="257" y="314"/>
                </a:lnTo>
                <a:lnTo>
                  <a:pt x="256" y="319"/>
                </a:lnTo>
                <a:lnTo>
                  <a:pt x="254" y="322"/>
                </a:lnTo>
                <a:lnTo>
                  <a:pt x="252" y="325"/>
                </a:lnTo>
                <a:lnTo>
                  <a:pt x="250" y="326"/>
                </a:lnTo>
                <a:lnTo>
                  <a:pt x="247" y="327"/>
                </a:lnTo>
                <a:lnTo>
                  <a:pt x="244" y="326"/>
                </a:lnTo>
                <a:lnTo>
                  <a:pt x="240" y="323"/>
                </a:lnTo>
                <a:lnTo>
                  <a:pt x="235" y="319"/>
                </a:lnTo>
                <a:lnTo>
                  <a:pt x="238" y="319"/>
                </a:lnTo>
                <a:lnTo>
                  <a:pt x="236" y="319"/>
                </a:lnTo>
                <a:lnTo>
                  <a:pt x="235" y="319"/>
                </a:lnTo>
                <a:lnTo>
                  <a:pt x="228" y="330"/>
                </a:lnTo>
                <a:lnTo>
                  <a:pt x="221" y="337"/>
                </a:lnTo>
                <a:lnTo>
                  <a:pt x="215" y="342"/>
                </a:lnTo>
                <a:lnTo>
                  <a:pt x="209" y="345"/>
                </a:lnTo>
                <a:lnTo>
                  <a:pt x="202" y="348"/>
                </a:lnTo>
                <a:lnTo>
                  <a:pt x="194" y="352"/>
                </a:lnTo>
                <a:lnTo>
                  <a:pt x="186" y="359"/>
                </a:lnTo>
                <a:lnTo>
                  <a:pt x="175" y="367"/>
                </a:lnTo>
                <a:lnTo>
                  <a:pt x="175" y="367"/>
                </a:lnTo>
                <a:lnTo>
                  <a:pt x="187" y="368"/>
                </a:lnTo>
                <a:lnTo>
                  <a:pt x="194" y="370"/>
                </a:lnTo>
                <a:lnTo>
                  <a:pt x="198" y="372"/>
                </a:lnTo>
                <a:lnTo>
                  <a:pt x="201" y="374"/>
                </a:lnTo>
                <a:lnTo>
                  <a:pt x="203" y="376"/>
                </a:lnTo>
                <a:lnTo>
                  <a:pt x="205" y="377"/>
                </a:lnTo>
                <a:lnTo>
                  <a:pt x="207" y="376"/>
                </a:lnTo>
                <a:lnTo>
                  <a:pt x="211" y="373"/>
                </a:lnTo>
                <a:lnTo>
                  <a:pt x="216" y="372"/>
                </a:lnTo>
                <a:lnTo>
                  <a:pt x="221" y="370"/>
                </a:lnTo>
                <a:lnTo>
                  <a:pt x="227" y="367"/>
                </a:lnTo>
                <a:lnTo>
                  <a:pt x="232" y="364"/>
                </a:lnTo>
                <a:lnTo>
                  <a:pt x="240" y="356"/>
                </a:lnTo>
                <a:lnTo>
                  <a:pt x="246" y="348"/>
                </a:lnTo>
                <a:lnTo>
                  <a:pt x="256" y="343"/>
                </a:lnTo>
                <a:lnTo>
                  <a:pt x="265" y="336"/>
                </a:lnTo>
                <a:lnTo>
                  <a:pt x="274" y="328"/>
                </a:lnTo>
                <a:lnTo>
                  <a:pt x="282" y="320"/>
                </a:lnTo>
                <a:lnTo>
                  <a:pt x="290" y="312"/>
                </a:lnTo>
                <a:lnTo>
                  <a:pt x="299" y="305"/>
                </a:lnTo>
                <a:lnTo>
                  <a:pt x="308" y="298"/>
                </a:lnTo>
                <a:lnTo>
                  <a:pt x="320" y="293"/>
                </a:lnTo>
                <a:lnTo>
                  <a:pt x="321" y="290"/>
                </a:lnTo>
                <a:lnTo>
                  <a:pt x="324" y="288"/>
                </a:lnTo>
                <a:lnTo>
                  <a:pt x="326" y="287"/>
                </a:lnTo>
                <a:lnTo>
                  <a:pt x="329" y="286"/>
                </a:lnTo>
                <a:lnTo>
                  <a:pt x="342" y="275"/>
                </a:lnTo>
                <a:lnTo>
                  <a:pt x="356" y="265"/>
                </a:lnTo>
                <a:lnTo>
                  <a:pt x="370" y="255"/>
                </a:lnTo>
                <a:lnTo>
                  <a:pt x="383" y="244"/>
                </a:lnTo>
                <a:lnTo>
                  <a:pt x="388" y="240"/>
                </a:lnTo>
                <a:lnTo>
                  <a:pt x="393" y="236"/>
                </a:lnTo>
                <a:lnTo>
                  <a:pt x="395" y="235"/>
                </a:lnTo>
                <a:lnTo>
                  <a:pt x="398" y="235"/>
                </a:lnTo>
                <a:lnTo>
                  <a:pt x="401" y="236"/>
                </a:lnTo>
                <a:lnTo>
                  <a:pt x="405" y="239"/>
                </a:lnTo>
                <a:lnTo>
                  <a:pt x="409" y="242"/>
                </a:lnTo>
                <a:lnTo>
                  <a:pt x="412" y="244"/>
                </a:lnTo>
                <a:lnTo>
                  <a:pt x="414" y="246"/>
                </a:lnTo>
                <a:lnTo>
                  <a:pt x="415" y="249"/>
                </a:lnTo>
                <a:lnTo>
                  <a:pt x="415" y="251"/>
                </a:lnTo>
                <a:lnTo>
                  <a:pt x="415" y="253"/>
                </a:lnTo>
                <a:lnTo>
                  <a:pt x="413" y="256"/>
                </a:lnTo>
                <a:lnTo>
                  <a:pt x="411" y="258"/>
                </a:lnTo>
                <a:lnTo>
                  <a:pt x="409" y="260"/>
                </a:lnTo>
                <a:lnTo>
                  <a:pt x="407" y="260"/>
                </a:lnTo>
                <a:lnTo>
                  <a:pt x="403" y="260"/>
                </a:lnTo>
                <a:lnTo>
                  <a:pt x="401" y="259"/>
                </a:lnTo>
                <a:lnTo>
                  <a:pt x="398" y="257"/>
                </a:lnTo>
                <a:lnTo>
                  <a:pt x="396" y="254"/>
                </a:lnTo>
                <a:lnTo>
                  <a:pt x="394" y="258"/>
                </a:lnTo>
                <a:lnTo>
                  <a:pt x="392" y="261"/>
                </a:lnTo>
                <a:lnTo>
                  <a:pt x="390" y="264"/>
                </a:lnTo>
                <a:lnTo>
                  <a:pt x="387" y="267"/>
                </a:lnTo>
                <a:lnTo>
                  <a:pt x="381" y="271"/>
                </a:lnTo>
                <a:lnTo>
                  <a:pt x="374" y="275"/>
                </a:lnTo>
                <a:lnTo>
                  <a:pt x="367" y="279"/>
                </a:lnTo>
                <a:lnTo>
                  <a:pt x="362" y="284"/>
                </a:lnTo>
                <a:lnTo>
                  <a:pt x="359" y="288"/>
                </a:lnTo>
                <a:lnTo>
                  <a:pt x="357" y="291"/>
                </a:lnTo>
                <a:lnTo>
                  <a:pt x="356" y="295"/>
                </a:lnTo>
                <a:lnTo>
                  <a:pt x="356" y="300"/>
                </a:lnTo>
                <a:lnTo>
                  <a:pt x="350" y="307"/>
                </a:lnTo>
                <a:lnTo>
                  <a:pt x="344" y="314"/>
                </a:lnTo>
                <a:lnTo>
                  <a:pt x="351" y="311"/>
                </a:lnTo>
                <a:lnTo>
                  <a:pt x="357" y="308"/>
                </a:lnTo>
                <a:lnTo>
                  <a:pt x="371" y="299"/>
                </a:lnTo>
                <a:lnTo>
                  <a:pt x="384" y="291"/>
                </a:lnTo>
                <a:lnTo>
                  <a:pt x="397" y="283"/>
                </a:lnTo>
                <a:lnTo>
                  <a:pt x="411" y="274"/>
                </a:lnTo>
                <a:lnTo>
                  <a:pt x="415" y="272"/>
                </a:lnTo>
                <a:lnTo>
                  <a:pt x="418" y="271"/>
                </a:lnTo>
                <a:lnTo>
                  <a:pt x="420" y="271"/>
                </a:lnTo>
                <a:lnTo>
                  <a:pt x="422" y="272"/>
                </a:lnTo>
                <a:lnTo>
                  <a:pt x="423" y="274"/>
                </a:lnTo>
                <a:lnTo>
                  <a:pt x="424" y="276"/>
                </a:lnTo>
                <a:lnTo>
                  <a:pt x="426" y="280"/>
                </a:lnTo>
                <a:lnTo>
                  <a:pt x="427" y="285"/>
                </a:lnTo>
                <a:lnTo>
                  <a:pt x="426" y="287"/>
                </a:lnTo>
                <a:lnTo>
                  <a:pt x="425" y="290"/>
                </a:lnTo>
                <a:lnTo>
                  <a:pt x="423" y="292"/>
                </a:lnTo>
                <a:lnTo>
                  <a:pt x="421" y="294"/>
                </a:lnTo>
                <a:lnTo>
                  <a:pt x="383" y="323"/>
                </a:lnTo>
                <a:lnTo>
                  <a:pt x="345" y="352"/>
                </a:lnTo>
                <a:lnTo>
                  <a:pt x="308" y="384"/>
                </a:lnTo>
                <a:lnTo>
                  <a:pt x="272" y="415"/>
                </a:lnTo>
                <a:lnTo>
                  <a:pt x="272" y="416"/>
                </a:lnTo>
                <a:lnTo>
                  <a:pt x="272" y="416"/>
                </a:lnTo>
                <a:lnTo>
                  <a:pt x="266" y="417"/>
                </a:lnTo>
                <a:lnTo>
                  <a:pt x="250" y="420"/>
                </a:lnTo>
                <a:lnTo>
                  <a:pt x="251" y="420"/>
                </a:lnTo>
                <a:lnTo>
                  <a:pt x="262" y="426"/>
                </a:lnTo>
                <a:lnTo>
                  <a:pt x="272" y="432"/>
                </a:lnTo>
                <a:lnTo>
                  <a:pt x="279" y="438"/>
                </a:lnTo>
                <a:lnTo>
                  <a:pt x="284" y="445"/>
                </a:lnTo>
                <a:lnTo>
                  <a:pt x="289" y="452"/>
                </a:lnTo>
                <a:lnTo>
                  <a:pt x="293" y="458"/>
                </a:lnTo>
                <a:lnTo>
                  <a:pt x="298" y="463"/>
                </a:lnTo>
                <a:lnTo>
                  <a:pt x="304" y="468"/>
                </a:lnTo>
                <a:lnTo>
                  <a:pt x="319" y="479"/>
                </a:lnTo>
                <a:lnTo>
                  <a:pt x="333" y="487"/>
                </a:lnTo>
                <a:lnTo>
                  <a:pt x="335" y="492"/>
                </a:lnTo>
                <a:lnTo>
                  <a:pt x="339" y="500"/>
                </a:lnTo>
                <a:lnTo>
                  <a:pt x="341" y="502"/>
                </a:lnTo>
                <a:lnTo>
                  <a:pt x="343" y="503"/>
                </a:lnTo>
                <a:lnTo>
                  <a:pt x="345" y="500"/>
                </a:lnTo>
                <a:lnTo>
                  <a:pt x="347" y="493"/>
                </a:lnTo>
                <a:lnTo>
                  <a:pt x="351" y="496"/>
                </a:lnTo>
                <a:lnTo>
                  <a:pt x="355" y="500"/>
                </a:lnTo>
                <a:lnTo>
                  <a:pt x="364" y="507"/>
                </a:lnTo>
                <a:lnTo>
                  <a:pt x="371" y="511"/>
                </a:lnTo>
                <a:lnTo>
                  <a:pt x="378" y="514"/>
                </a:lnTo>
                <a:lnTo>
                  <a:pt x="385" y="515"/>
                </a:lnTo>
                <a:lnTo>
                  <a:pt x="392" y="516"/>
                </a:lnTo>
                <a:lnTo>
                  <a:pt x="399" y="515"/>
                </a:lnTo>
                <a:lnTo>
                  <a:pt x="407" y="514"/>
                </a:lnTo>
                <a:lnTo>
                  <a:pt x="413" y="513"/>
                </a:lnTo>
                <a:lnTo>
                  <a:pt x="413" y="513"/>
                </a:lnTo>
                <a:lnTo>
                  <a:pt x="413" y="513"/>
                </a:lnTo>
                <a:lnTo>
                  <a:pt x="413" y="502"/>
                </a:lnTo>
                <a:lnTo>
                  <a:pt x="414" y="492"/>
                </a:lnTo>
                <a:lnTo>
                  <a:pt x="415" y="484"/>
                </a:lnTo>
                <a:lnTo>
                  <a:pt x="417" y="478"/>
                </a:lnTo>
                <a:lnTo>
                  <a:pt x="419" y="473"/>
                </a:lnTo>
                <a:lnTo>
                  <a:pt x="420" y="470"/>
                </a:lnTo>
                <a:lnTo>
                  <a:pt x="422" y="467"/>
                </a:lnTo>
                <a:lnTo>
                  <a:pt x="422" y="468"/>
                </a:lnTo>
                <a:lnTo>
                  <a:pt x="421" y="462"/>
                </a:lnTo>
                <a:lnTo>
                  <a:pt x="421" y="460"/>
                </a:lnTo>
                <a:lnTo>
                  <a:pt x="423" y="458"/>
                </a:lnTo>
                <a:lnTo>
                  <a:pt x="425" y="457"/>
                </a:lnTo>
                <a:lnTo>
                  <a:pt x="427" y="455"/>
                </a:lnTo>
                <a:lnTo>
                  <a:pt x="430" y="454"/>
                </a:lnTo>
                <a:lnTo>
                  <a:pt x="432" y="454"/>
                </a:lnTo>
                <a:lnTo>
                  <a:pt x="435" y="455"/>
                </a:lnTo>
                <a:lnTo>
                  <a:pt x="437" y="457"/>
                </a:lnTo>
                <a:lnTo>
                  <a:pt x="439" y="460"/>
                </a:lnTo>
                <a:lnTo>
                  <a:pt x="439" y="462"/>
                </a:lnTo>
                <a:lnTo>
                  <a:pt x="438" y="464"/>
                </a:lnTo>
                <a:lnTo>
                  <a:pt x="437" y="466"/>
                </a:lnTo>
                <a:lnTo>
                  <a:pt x="433" y="471"/>
                </a:lnTo>
                <a:lnTo>
                  <a:pt x="429" y="474"/>
                </a:lnTo>
                <a:lnTo>
                  <a:pt x="422" y="481"/>
                </a:lnTo>
                <a:lnTo>
                  <a:pt x="414" y="488"/>
                </a:lnTo>
                <a:lnTo>
                  <a:pt x="411" y="492"/>
                </a:lnTo>
                <a:lnTo>
                  <a:pt x="407" y="496"/>
                </a:lnTo>
                <a:lnTo>
                  <a:pt x="404" y="500"/>
                </a:lnTo>
                <a:lnTo>
                  <a:pt x="401" y="505"/>
                </a:lnTo>
                <a:lnTo>
                  <a:pt x="400" y="509"/>
                </a:lnTo>
                <a:lnTo>
                  <a:pt x="399" y="514"/>
                </a:lnTo>
                <a:lnTo>
                  <a:pt x="398" y="519"/>
                </a:lnTo>
                <a:lnTo>
                  <a:pt x="398" y="525"/>
                </a:lnTo>
                <a:lnTo>
                  <a:pt x="399" y="529"/>
                </a:lnTo>
                <a:lnTo>
                  <a:pt x="400" y="534"/>
                </a:lnTo>
                <a:lnTo>
                  <a:pt x="402" y="537"/>
                </a:lnTo>
                <a:lnTo>
                  <a:pt x="404" y="540"/>
                </a:lnTo>
                <a:lnTo>
                  <a:pt x="408" y="543"/>
                </a:lnTo>
                <a:lnTo>
                  <a:pt x="411" y="544"/>
                </a:lnTo>
                <a:lnTo>
                  <a:pt x="415" y="545"/>
                </a:lnTo>
                <a:lnTo>
                  <a:pt x="419" y="545"/>
                </a:lnTo>
                <a:lnTo>
                  <a:pt x="419" y="545"/>
                </a:lnTo>
                <a:lnTo>
                  <a:pt x="419" y="545"/>
                </a:lnTo>
                <a:lnTo>
                  <a:pt x="428" y="554"/>
                </a:lnTo>
                <a:lnTo>
                  <a:pt x="436" y="561"/>
                </a:lnTo>
                <a:lnTo>
                  <a:pt x="443" y="566"/>
                </a:lnTo>
                <a:lnTo>
                  <a:pt x="450" y="569"/>
                </a:lnTo>
                <a:lnTo>
                  <a:pt x="459" y="571"/>
                </a:lnTo>
                <a:lnTo>
                  <a:pt x="467" y="571"/>
                </a:lnTo>
                <a:lnTo>
                  <a:pt x="476" y="569"/>
                </a:lnTo>
                <a:lnTo>
                  <a:pt x="487" y="567"/>
                </a:lnTo>
                <a:lnTo>
                  <a:pt x="493" y="569"/>
                </a:lnTo>
                <a:lnTo>
                  <a:pt x="496" y="571"/>
                </a:lnTo>
                <a:lnTo>
                  <a:pt x="498" y="575"/>
                </a:lnTo>
                <a:lnTo>
                  <a:pt x="502" y="580"/>
                </a:lnTo>
                <a:lnTo>
                  <a:pt x="502" y="585"/>
                </a:lnTo>
                <a:lnTo>
                  <a:pt x="503" y="589"/>
                </a:lnTo>
                <a:lnTo>
                  <a:pt x="511" y="590"/>
                </a:lnTo>
                <a:lnTo>
                  <a:pt x="517" y="593"/>
                </a:lnTo>
                <a:lnTo>
                  <a:pt x="520" y="595"/>
                </a:lnTo>
                <a:lnTo>
                  <a:pt x="522" y="597"/>
                </a:lnTo>
                <a:lnTo>
                  <a:pt x="523" y="600"/>
                </a:lnTo>
                <a:lnTo>
                  <a:pt x="524" y="604"/>
                </a:lnTo>
                <a:lnTo>
                  <a:pt x="528" y="607"/>
                </a:lnTo>
                <a:lnTo>
                  <a:pt x="532" y="609"/>
                </a:lnTo>
                <a:lnTo>
                  <a:pt x="537" y="607"/>
                </a:lnTo>
                <a:lnTo>
                  <a:pt x="542" y="605"/>
                </a:lnTo>
                <a:lnTo>
                  <a:pt x="548" y="602"/>
                </a:lnTo>
                <a:lnTo>
                  <a:pt x="552" y="599"/>
                </a:lnTo>
                <a:lnTo>
                  <a:pt x="561" y="592"/>
                </a:lnTo>
                <a:lnTo>
                  <a:pt x="569" y="584"/>
                </a:lnTo>
                <a:lnTo>
                  <a:pt x="577" y="575"/>
                </a:lnTo>
                <a:lnTo>
                  <a:pt x="585" y="569"/>
                </a:lnTo>
                <a:lnTo>
                  <a:pt x="590" y="566"/>
                </a:lnTo>
                <a:lnTo>
                  <a:pt x="596" y="563"/>
                </a:lnTo>
                <a:lnTo>
                  <a:pt x="601" y="561"/>
                </a:lnTo>
                <a:lnTo>
                  <a:pt x="607" y="560"/>
                </a:lnTo>
                <a:lnTo>
                  <a:pt x="616" y="550"/>
                </a:lnTo>
                <a:lnTo>
                  <a:pt x="624" y="539"/>
                </a:lnTo>
                <a:lnTo>
                  <a:pt x="627" y="545"/>
                </a:lnTo>
                <a:lnTo>
                  <a:pt x="628" y="550"/>
                </a:lnTo>
                <a:lnTo>
                  <a:pt x="627" y="553"/>
                </a:lnTo>
                <a:lnTo>
                  <a:pt x="625" y="555"/>
                </a:lnTo>
                <a:lnTo>
                  <a:pt x="618" y="558"/>
                </a:lnTo>
                <a:lnTo>
                  <a:pt x="609" y="559"/>
                </a:lnTo>
                <a:lnTo>
                  <a:pt x="602" y="568"/>
                </a:lnTo>
                <a:lnTo>
                  <a:pt x="596" y="576"/>
                </a:lnTo>
                <a:lnTo>
                  <a:pt x="588" y="586"/>
                </a:lnTo>
                <a:lnTo>
                  <a:pt x="581" y="594"/>
                </a:lnTo>
                <a:lnTo>
                  <a:pt x="574" y="599"/>
                </a:lnTo>
                <a:lnTo>
                  <a:pt x="566" y="603"/>
                </a:lnTo>
                <a:lnTo>
                  <a:pt x="558" y="608"/>
                </a:lnTo>
                <a:lnTo>
                  <a:pt x="550" y="613"/>
                </a:lnTo>
                <a:lnTo>
                  <a:pt x="546" y="616"/>
                </a:lnTo>
                <a:lnTo>
                  <a:pt x="540" y="617"/>
                </a:lnTo>
                <a:lnTo>
                  <a:pt x="539" y="617"/>
                </a:lnTo>
                <a:lnTo>
                  <a:pt x="538" y="617"/>
                </a:lnTo>
                <a:lnTo>
                  <a:pt x="538" y="621"/>
                </a:lnTo>
                <a:lnTo>
                  <a:pt x="537" y="623"/>
                </a:lnTo>
                <a:lnTo>
                  <a:pt x="535" y="625"/>
                </a:lnTo>
                <a:lnTo>
                  <a:pt x="532" y="626"/>
                </a:lnTo>
                <a:lnTo>
                  <a:pt x="532" y="627"/>
                </a:lnTo>
                <a:lnTo>
                  <a:pt x="532" y="629"/>
                </a:lnTo>
                <a:lnTo>
                  <a:pt x="530" y="633"/>
                </a:lnTo>
                <a:lnTo>
                  <a:pt x="528" y="639"/>
                </a:lnTo>
                <a:lnTo>
                  <a:pt x="527" y="640"/>
                </a:lnTo>
                <a:lnTo>
                  <a:pt x="525" y="642"/>
                </a:lnTo>
                <a:lnTo>
                  <a:pt x="523" y="642"/>
                </a:lnTo>
                <a:lnTo>
                  <a:pt x="520" y="643"/>
                </a:lnTo>
                <a:lnTo>
                  <a:pt x="515" y="644"/>
                </a:lnTo>
                <a:lnTo>
                  <a:pt x="511" y="646"/>
                </a:lnTo>
                <a:lnTo>
                  <a:pt x="506" y="649"/>
                </a:lnTo>
                <a:lnTo>
                  <a:pt x="502" y="652"/>
                </a:lnTo>
                <a:lnTo>
                  <a:pt x="497" y="655"/>
                </a:lnTo>
                <a:lnTo>
                  <a:pt x="493" y="657"/>
                </a:lnTo>
                <a:lnTo>
                  <a:pt x="488" y="659"/>
                </a:lnTo>
                <a:lnTo>
                  <a:pt x="483" y="660"/>
                </a:lnTo>
                <a:lnTo>
                  <a:pt x="493" y="667"/>
                </a:lnTo>
                <a:lnTo>
                  <a:pt x="502" y="675"/>
                </a:lnTo>
                <a:lnTo>
                  <a:pt x="504" y="678"/>
                </a:lnTo>
                <a:lnTo>
                  <a:pt x="506" y="682"/>
                </a:lnTo>
                <a:lnTo>
                  <a:pt x="506" y="684"/>
                </a:lnTo>
                <a:lnTo>
                  <a:pt x="506" y="685"/>
                </a:lnTo>
                <a:lnTo>
                  <a:pt x="503" y="686"/>
                </a:lnTo>
                <a:lnTo>
                  <a:pt x="498" y="686"/>
                </a:lnTo>
                <a:lnTo>
                  <a:pt x="491" y="686"/>
                </a:lnTo>
                <a:lnTo>
                  <a:pt x="483" y="687"/>
                </a:lnTo>
                <a:lnTo>
                  <a:pt x="479" y="686"/>
                </a:lnTo>
                <a:lnTo>
                  <a:pt x="476" y="685"/>
                </a:lnTo>
                <a:lnTo>
                  <a:pt x="472" y="683"/>
                </a:lnTo>
                <a:lnTo>
                  <a:pt x="469" y="680"/>
                </a:lnTo>
                <a:lnTo>
                  <a:pt x="469" y="680"/>
                </a:lnTo>
                <a:lnTo>
                  <a:pt x="467" y="690"/>
                </a:lnTo>
                <a:lnTo>
                  <a:pt x="467" y="701"/>
                </a:lnTo>
                <a:lnTo>
                  <a:pt x="466" y="705"/>
                </a:lnTo>
                <a:lnTo>
                  <a:pt x="465" y="710"/>
                </a:lnTo>
                <a:lnTo>
                  <a:pt x="462" y="714"/>
                </a:lnTo>
                <a:lnTo>
                  <a:pt x="456" y="717"/>
                </a:lnTo>
                <a:lnTo>
                  <a:pt x="458" y="723"/>
                </a:lnTo>
                <a:lnTo>
                  <a:pt x="460" y="728"/>
                </a:lnTo>
                <a:lnTo>
                  <a:pt x="463" y="731"/>
                </a:lnTo>
                <a:lnTo>
                  <a:pt x="465" y="734"/>
                </a:lnTo>
                <a:lnTo>
                  <a:pt x="468" y="736"/>
                </a:lnTo>
                <a:lnTo>
                  <a:pt x="471" y="737"/>
                </a:lnTo>
                <a:lnTo>
                  <a:pt x="474" y="737"/>
                </a:lnTo>
                <a:lnTo>
                  <a:pt x="477" y="737"/>
                </a:lnTo>
                <a:lnTo>
                  <a:pt x="490" y="732"/>
                </a:lnTo>
                <a:lnTo>
                  <a:pt x="505" y="727"/>
                </a:lnTo>
                <a:lnTo>
                  <a:pt x="508" y="740"/>
                </a:lnTo>
                <a:lnTo>
                  <a:pt x="510" y="755"/>
                </a:lnTo>
                <a:lnTo>
                  <a:pt x="513" y="757"/>
                </a:lnTo>
                <a:lnTo>
                  <a:pt x="516" y="759"/>
                </a:lnTo>
                <a:lnTo>
                  <a:pt x="522" y="756"/>
                </a:lnTo>
                <a:lnTo>
                  <a:pt x="528" y="751"/>
                </a:lnTo>
                <a:lnTo>
                  <a:pt x="557" y="728"/>
                </a:lnTo>
                <a:lnTo>
                  <a:pt x="584" y="706"/>
                </a:lnTo>
                <a:lnTo>
                  <a:pt x="614" y="684"/>
                </a:lnTo>
                <a:lnTo>
                  <a:pt x="643" y="662"/>
                </a:lnTo>
                <a:lnTo>
                  <a:pt x="644" y="657"/>
                </a:lnTo>
                <a:lnTo>
                  <a:pt x="645" y="653"/>
                </a:lnTo>
                <a:lnTo>
                  <a:pt x="647" y="648"/>
                </a:lnTo>
                <a:lnTo>
                  <a:pt x="650" y="644"/>
                </a:lnTo>
                <a:lnTo>
                  <a:pt x="655" y="635"/>
                </a:lnTo>
                <a:lnTo>
                  <a:pt x="660" y="626"/>
                </a:lnTo>
                <a:lnTo>
                  <a:pt x="663" y="620"/>
                </a:lnTo>
                <a:lnTo>
                  <a:pt x="667" y="615"/>
                </a:lnTo>
                <a:lnTo>
                  <a:pt x="662" y="618"/>
                </a:lnTo>
                <a:lnTo>
                  <a:pt x="658" y="621"/>
                </a:lnTo>
                <a:lnTo>
                  <a:pt x="649" y="620"/>
                </a:lnTo>
                <a:lnTo>
                  <a:pt x="641" y="619"/>
                </a:lnTo>
                <a:lnTo>
                  <a:pt x="644" y="615"/>
                </a:lnTo>
                <a:lnTo>
                  <a:pt x="646" y="612"/>
                </a:lnTo>
                <a:lnTo>
                  <a:pt x="647" y="608"/>
                </a:lnTo>
                <a:lnTo>
                  <a:pt x="649" y="604"/>
                </a:lnTo>
                <a:lnTo>
                  <a:pt x="651" y="600"/>
                </a:lnTo>
                <a:lnTo>
                  <a:pt x="656" y="596"/>
                </a:lnTo>
                <a:lnTo>
                  <a:pt x="662" y="593"/>
                </a:lnTo>
                <a:lnTo>
                  <a:pt x="672" y="590"/>
                </a:lnTo>
                <a:lnTo>
                  <a:pt x="672" y="590"/>
                </a:lnTo>
                <a:lnTo>
                  <a:pt x="672" y="590"/>
                </a:lnTo>
                <a:lnTo>
                  <a:pt x="684" y="584"/>
                </a:lnTo>
                <a:lnTo>
                  <a:pt x="694" y="576"/>
                </a:lnTo>
                <a:lnTo>
                  <a:pt x="703" y="568"/>
                </a:lnTo>
                <a:lnTo>
                  <a:pt x="711" y="560"/>
                </a:lnTo>
                <a:lnTo>
                  <a:pt x="718" y="553"/>
                </a:lnTo>
                <a:lnTo>
                  <a:pt x="723" y="546"/>
                </a:lnTo>
                <a:lnTo>
                  <a:pt x="726" y="540"/>
                </a:lnTo>
                <a:lnTo>
                  <a:pt x="726" y="535"/>
                </a:lnTo>
                <a:lnTo>
                  <a:pt x="727" y="536"/>
                </a:lnTo>
                <a:lnTo>
                  <a:pt x="747" y="515"/>
                </a:lnTo>
                <a:lnTo>
                  <a:pt x="765" y="500"/>
                </a:lnTo>
                <a:lnTo>
                  <a:pt x="773" y="493"/>
                </a:lnTo>
                <a:lnTo>
                  <a:pt x="781" y="485"/>
                </a:lnTo>
                <a:lnTo>
                  <a:pt x="788" y="477"/>
                </a:lnTo>
                <a:lnTo>
                  <a:pt x="795" y="466"/>
                </a:lnTo>
                <a:lnTo>
                  <a:pt x="812" y="437"/>
                </a:lnTo>
                <a:lnTo>
                  <a:pt x="832" y="409"/>
                </a:lnTo>
                <a:lnTo>
                  <a:pt x="850" y="382"/>
                </a:lnTo>
                <a:lnTo>
                  <a:pt x="869" y="353"/>
                </a:lnTo>
                <a:lnTo>
                  <a:pt x="875" y="357"/>
                </a:lnTo>
                <a:lnTo>
                  <a:pt x="881" y="364"/>
                </a:lnTo>
                <a:lnTo>
                  <a:pt x="880" y="364"/>
                </a:lnTo>
                <a:lnTo>
                  <a:pt x="878" y="345"/>
                </a:lnTo>
                <a:lnTo>
                  <a:pt x="877" y="336"/>
                </a:lnTo>
                <a:lnTo>
                  <a:pt x="877" y="332"/>
                </a:lnTo>
                <a:lnTo>
                  <a:pt x="878" y="332"/>
                </a:lnTo>
                <a:lnTo>
                  <a:pt x="875" y="332"/>
                </a:lnTo>
                <a:lnTo>
                  <a:pt x="882" y="324"/>
                </a:lnTo>
                <a:lnTo>
                  <a:pt x="889" y="315"/>
                </a:lnTo>
                <a:lnTo>
                  <a:pt x="896" y="305"/>
                </a:lnTo>
                <a:lnTo>
                  <a:pt x="904" y="293"/>
                </a:lnTo>
                <a:lnTo>
                  <a:pt x="919" y="269"/>
                </a:lnTo>
                <a:lnTo>
                  <a:pt x="933" y="243"/>
                </a:lnTo>
                <a:lnTo>
                  <a:pt x="947" y="217"/>
                </a:lnTo>
                <a:lnTo>
                  <a:pt x="960" y="191"/>
                </a:lnTo>
                <a:lnTo>
                  <a:pt x="972" y="168"/>
                </a:lnTo>
                <a:lnTo>
                  <a:pt x="981" y="148"/>
                </a:lnTo>
                <a:lnTo>
                  <a:pt x="981" y="148"/>
                </a:lnTo>
                <a:lnTo>
                  <a:pt x="981" y="148"/>
                </a:lnTo>
                <a:lnTo>
                  <a:pt x="991" y="135"/>
                </a:lnTo>
                <a:lnTo>
                  <a:pt x="1002" y="125"/>
                </a:lnTo>
                <a:lnTo>
                  <a:pt x="1013" y="115"/>
                </a:lnTo>
                <a:lnTo>
                  <a:pt x="1024" y="106"/>
                </a:lnTo>
                <a:lnTo>
                  <a:pt x="1045" y="87"/>
                </a:lnTo>
                <a:lnTo>
                  <a:pt x="1066" y="67"/>
                </a:lnTo>
                <a:lnTo>
                  <a:pt x="1074" y="58"/>
                </a:lnTo>
                <a:lnTo>
                  <a:pt x="1083" y="50"/>
                </a:lnTo>
                <a:lnTo>
                  <a:pt x="1093" y="41"/>
                </a:lnTo>
                <a:lnTo>
                  <a:pt x="1104" y="33"/>
                </a:lnTo>
                <a:lnTo>
                  <a:pt x="1124" y="16"/>
                </a:lnTo>
                <a:lnTo>
                  <a:pt x="1143" y="0"/>
                </a:lnTo>
                <a:lnTo>
                  <a:pt x="4144" y="0"/>
                </a:lnTo>
                <a:lnTo>
                  <a:pt x="4146" y="2"/>
                </a:lnTo>
                <a:lnTo>
                  <a:pt x="4149" y="4"/>
                </a:lnTo>
                <a:lnTo>
                  <a:pt x="4157" y="6"/>
                </a:lnTo>
                <a:lnTo>
                  <a:pt x="4165" y="6"/>
                </a:lnTo>
                <a:lnTo>
                  <a:pt x="4169" y="6"/>
                </a:lnTo>
                <a:lnTo>
                  <a:pt x="4173" y="5"/>
                </a:lnTo>
                <a:lnTo>
                  <a:pt x="4177" y="3"/>
                </a:lnTo>
                <a:lnTo>
                  <a:pt x="4181" y="0"/>
                </a:lnTo>
                <a:lnTo>
                  <a:pt x="4243" y="0"/>
                </a:lnTo>
                <a:lnTo>
                  <a:pt x="4246" y="7"/>
                </a:lnTo>
                <a:lnTo>
                  <a:pt x="4248" y="10"/>
                </a:lnTo>
                <a:lnTo>
                  <a:pt x="4247" y="10"/>
                </a:lnTo>
                <a:lnTo>
                  <a:pt x="4249" y="9"/>
                </a:lnTo>
                <a:lnTo>
                  <a:pt x="4251" y="7"/>
                </a:lnTo>
                <a:lnTo>
                  <a:pt x="4253" y="4"/>
                </a:lnTo>
                <a:lnTo>
                  <a:pt x="4255" y="0"/>
                </a:lnTo>
                <a:lnTo>
                  <a:pt x="4249" y="0"/>
                </a:lnTo>
                <a:lnTo>
                  <a:pt x="4252" y="4"/>
                </a:lnTo>
                <a:lnTo>
                  <a:pt x="4255" y="7"/>
                </a:lnTo>
                <a:lnTo>
                  <a:pt x="4257" y="11"/>
                </a:lnTo>
                <a:lnTo>
                  <a:pt x="4257" y="15"/>
                </a:lnTo>
                <a:lnTo>
                  <a:pt x="4256" y="20"/>
                </a:lnTo>
                <a:lnTo>
                  <a:pt x="4254" y="23"/>
                </a:lnTo>
                <a:lnTo>
                  <a:pt x="4252" y="26"/>
                </a:lnTo>
                <a:lnTo>
                  <a:pt x="4250" y="27"/>
                </a:lnTo>
                <a:lnTo>
                  <a:pt x="4244" y="29"/>
                </a:lnTo>
                <a:lnTo>
                  <a:pt x="4238" y="27"/>
                </a:lnTo>
                <a:lnTo>
                  <a:pt x="4232" y="42"/>
                </a:lnTo>
                <a:lnTo>
                  <a:pt x="4225" y="60"/>
                </a:lnTo>
                <a:lnTo>
                  <a:pt x="4220" y="74"/>
                </a:lnTo>
                <a:lnTo>
                  <a:pt x="4217" y="80"/>
                </a:lnTo>
                <a:lnTo>
                  <a:pt x="4217" y="80"/>
                </a:lnTo>
                <a:lnTo>
                  <a:pt x="4218" y="85"/>
                </a:lnTo>
                <a:lnTo>
                  <a:pt x="4219" y="91"/>
                </a:lnTo>
                <a:lnTo>
                  <a:pt x="4224" y="91"/>
                </a:lnTo>
                <a:lnTo>
                  <a:pt x="4228" y="91"/>
                </a:lnTo>
                <a:lnTo>
                  <a:pt x="4233" y="91"/>
                </a:lnTo>
                <a:lnTo>
                  <a:pt x="4237" y="90"/>
                </a:lnTo>
                <a:lnTo>
                  <a:pt x="4245" y="87"/>
                </a:lnTo>
                <a:lnTo>
                  <a:pt x="4251" y="81"/>
                </a:lnTo>
                <a:lnTo>
                  <a:pt x="4263" y="70"/>
                </a:lnTo>
                <a:lnTo>
                  <a:pt x="4275" y="60"/>
                </a:lnTo>
                <a:lnTo>
                  <a:pt x="4283" y="63"/>
                </a:lnTo>
                <a:lnTo>
                  <a:pt x="4291" y="67"/>
                </a:lnTo>
                <a:lnTo>
                  <a:pt x="4284" y="68"/>
                </a:lnTo>
                <a:lnTo>
                  <a:pt x="4278" y="35"/>
                </a:lnTo>
                <a:lnTo>
                  <a:pt x="4286" y="30"/>
                </a:lnTo>
                <a:lnTo>
                  <a:pt x="4292" y="25"/>
                </a:lnTo>
                <a:lnTo>
                  <a:pt x="4296" y="21"/>
                </a:lnTo>
                <a:lnTo>
                  <a:pt x="4299" y="16"/>
                </a:lnTo>
                <a:lnTo>
                  <a:pt x="4303" y="9"/>
                </a:lnTo>
                <a:lnTo>
                  <a:pt x="4304" y="0"/>
                </a:lnTo>
                <a:lnTo>
                  <a:pt x="4323" y="0"/>
                </a:lnTo>
                <a:lnTo>
                  <a:pt x="4325" y="3"/>
                </a:lnTo>
                <a:lnTo>
                  <a:pt x="4326" y="6"/>
                </a:lnTo>
                <a:lnTo>
                  <a:pt x="4326" y="9"/>
                </a:lnTo>
                <a:lnTo>
                  <a:pt x="4326" y="12"/>
                </a:lnTo>
                <a:lnTo>
                  <a:pt x="4324" y="16"/>
                </a:lnTo>
                <a:lnTo>
                  <a:pt x="4320" y="20"/>
                </a:lnTo>
                <a:lnTo>
                  <a:pt x="4315" y="24"/>
                </a:lnTo>
                <a:lnTo>
                  <a:pt x="4309" y="29"/>
                </a:lnTo>
                <a:lnTo>
                  <a:pt x="4309" y="29"/>
                </a:lnTo>
                <a:lnTo>
                  <a:pt x="4319" y="32"/>
                </a:lnTo>
                <a:lnTo>
                  <a:pt x="4327" y="36"/>
                </a:lnTo>
                <a:lnTo>
                  <a:pt x="4329" y="38"/>
                </a:lnTo>
                <a:lnTo>
                  <a:pt x="4330" y="40"/>
                </a:lnTo>
                <a:lnTo>
                  <a:pt x="4331" y="42"/>
                </a:lnTo>
                <a:lnTo>
                  <a:pt x="4331" y="44"/>
                </a:lnTo>
                <a:lnTo>
                  <a:pt x="4329" y="48"/>
                </a:lnTo>
                <a:lnTo>
                  <a:pt x="4326" y="53"/>
                </a:lnTo>
                <a:lnTo>
                  <a:pt x="4321" y="57"/>
                </a:lnTo>
                <a:lnTo>
                  <a:pt x="4317" y="62"/>
                </a:lnTo>
                <a:lnTo>
                  <a:pt x="4319" y="63"/>
                </a:lnTo>
                <a:lnTo>
                  <a:pt x="4323" y="64"/>
                </a:lnTo>
                <a:lnTo>
                  <a:pt x="4326" y="64"/>
                </a:lnTo>
                <a:lnTo>
                  <a:pt x="4329" y="64"/>
                </a:lnTo>
                <a:lnTo>
                  <a:pt x="4335" y="63"/>
                </a:lnTo>
                <a:lnTo>
                  <a:pt x="4340" y="60"/>
                </a:lnTo>
                <a:lnTo>
                  <a:pt x="4350" y="54"/>
                </a:lnTo>
                <a:lnTo>
                  <a:pt x="4360" y="49"/>
                </a:lnTo>
                <a:lnTo>
                  <a:pt x="4360" y="45"/>
                </a:lnTo>
                <a:lnTo>
                  <a:pt x="4362" y="40"/>
                </a:lnTo>
                <a:lnTo>
                  <a:pt x="4364" y="37"/>
                </a:lnTo>
                <a:lnTo>
                  <a:pt x="4366" y="33"/>
                </a:lnTo>
                <a:lnTo>
                  <a:pt x="4373" y="26"/>
                </a:lnTo>
                <a:lnTo>
                  <a:pt x="4379" y="21"/>
                </a:lnTo>
                <a:lnTo>
                  <a:pt x="4386" y="16"/>
                </a:lnTo>
                <a:lnTo>
                  <a:pt x="4393" y="11"/>
                </a:lnTo>
                <a:lnTo>
                  <a:pt x="4400" y="6"/>
                </a:lnTo>
                <a:lnTo>
                  <a:pt x="4406" y="0"/>
                </a:lnTo>
                <a:lnTo>
                  <a:pt x="4464" y="0"/>
                </a:lnTo>
                <a:lnTo>
                  <a:pt x="4462" y="1"/>
                </a:lnTo>
                <a:lnTo>
                  <a:pt x="4462" y="1"/>
                </a:lnTo>
                <a:lnTo>
                  <a:pt x="4462" y="1"/>
                </a:lnTo>
                <a:lnTo>
                  <a:pt x="4468" y="0"/>
                </a:lnTo>
                <a:lnTo>
                  <a:pt x="4474" y="0"/>
                </a:lnTo>
                <a:lnTo>
                  <a:pt x="4480" y="1"/>
                </a:lnTo>
                <a:lnTo>
                  <a:pt x="4486" y="3"/>
                </a:lnTo>
                <a:lnTo>
                  <a:pt x="4492" y="2"/>
                </a:lnTo>
                <a:lnTo>
                  <a:pt x="4498" y="1"/>
                </a:lnTo>
                <a:lnTo>
                  <a:pt x="4490" y="13"/>
                </a:lnTo>
                <a:lnTo>
                  <a:pt x="4480" y="24"/>
                </a:lnTo>
                <a:lnTo>
                  <a:pt x="4470" y="35"/>
                </a:lnTo>
                <a:lnTo>
                  <a:pt x="4458" y="45"/>
                </a:lnTo>
                <a:lnTo>
                  <a:pt x="4452" y="47"/>
                </a:lnTo>
                <a:lnTo>
                  <a:pt x="4448" y="48"/>
                </a:lnTo>
                <a:lnTo>
                  <a:pt x="4444" y="47"/>
                </a:lnTo>
                <a:lnTo>
                  <a:pt x="4442" y="45"/>
                </a:lnTo>
                <a:lnTo>
                  <a:pt x="4438" y="39"/>
                </a:lnTo>
                <a:lnTo>
                  <a:pt x="4434" y="31"/>
                </a:lnTo>
                <a:lnTo>
                  <a:pt x="4434" y="32"/>
                </a:lnTo>
                <a:lnTo>
                  <a:pt x="4434" y="33"/>
                </a:lnTo>
                <a:lnTo>
                  <a:pt x="4432" y="38"/>
                </a:lnTo>
                <a:lnTo>
                  <a:pt x="4430" y="42"/>
                </a:lnTo>
                <a:lnTo>
                  <a:pt x="4420" y="44"/>
                </a:lnTo>
                <a:lnTo>
                  <a:pt x="4410" y="46"/>
                </a:lnTo>
                <a:lnTo>
                  <a:pt x="4407" y="29"/>
                </a:lnTo>
                <a:lnTo>
                  <a:pt x="4408" y="36"/>
                </a:lnTo>
                <a:lnTo>
                  <a:pt x="4411" y="43"/>
                </a:lnTo>
                <a:lnTo>
                  <a:pt x="4413" y="46"/>
                </a:lnTo>
                <a:lnTo>
                  <a:pt x="4416" y="48"/>
                </a:lnTo>
                <a:lnTo>
                  <a:pt x="4419" y="51"/>
                </a:lnTo>
                <a:lnTo>
                  <a:pt x="4424" y="53"/>
                </a:lnTo>
                <a:lnTo>
                  <a:pt x="4430" y="52"/>
                </a:lnTo>
                <a:lnTo>
                  <a:pt x="4436" y="51"/>
                </a:lnTo>
                <a:lnTo>
                  <a:pt x="4438" y="52"/>
                </a:lnTo>
                <a:lnTo>
                  <a:pt x="4439" y="54"/>
                </a:lnTo>
                <a:lnTo>
                  <a:pt x="4439" y="56"/>
                </a:lnTo>
                <a:lnTo>
                  <a:pt x="4439" y="58"/>
                </a:lnTo>
                <a:lnTo>
                  <a:pt x="4432" y="70"/>
                </a:lnTo>
                <a:lnTo>
                  <a:pt x="4425" y="85"/>
                </a:lnTo>
                <a:lnTo>
                  <a:pt x="4422" y="91"/>
                </a:lnTo>
                <a:lnTo>
                  <a:pt x="4418" y="97"/>
                </a:lnTo>
                <a:lnTo>
                  <a:pt x="4412" y="102"/>
                </a:lnTo>
                <a:lnTo>
                  <a:pt x="4406" y="107"/>
                </a:lnTo>
                <a:lnTo>
                  <a:pt x="4400" y="117"/>
                </a:lnTo>
                <a:lnTo>
                  <a:pt x="4394" y="126"/>
                </a:lnTo>
                <a:lnTo>
                  <a:pt x="4388" y="135"/>
                </a:lnTo>
                <a:lnTo>
                  <a:pt x="4381" y="145"/>
                </a:lnTo>
                <a:lnTo>
                  <a:pt x="4374" y="153"/>
                </a:lnTo>
                <a:lnTo>
                  <a:pt x="4366" y="162"/>
                </a:lnTo>
                <a:lnTo>
                  <a:pt x="4361" y="172"/>
                </a:lnTo>
                <a:lnTo>
                  <a:pt x="4356" y="182"/>
                </a:lnTo>
                <a:lnTo>
                  <a:pt x="4351" y="185"/>
                </a:lnTo>
                <a:lnTo>
                  <a:pt x="4344" y="188"/>
                </a:lnTo>
                <a:lnTo>
                  <a:pt x="4331" y="217"/>
                </a:lnTo>
                <a:lnTo>
                  <a:pt x="4316" y="244"/>
                </a:lnTo>
                <a:lnTo>
                  <a:pt x="4308" y="258"/>
                </a:lnTo>
                <a:lnTo>
                  <a:pt x="4299" y="270"/>
                </a:lnTo>
                <a:lnTo>
                  <a:pt x="4288" y="281"/>
                </a:lnTo>
                <a:lnTo>
                  <a:pt x="4275" y="291"/>
                </a:lnTo>
                <a:lnTo>
                  <a:pt x="4272" y="293"/>
                </a:lnTo>
                <a:lnTo>
                  <a:pt x="4270" y="296"/>
                </a:lnTo>
                <a:lnTo>
                  <a:pt x="4268" y="299"/>
                </a:lnTo>
                <a:lnTo>
                  <a:pt x="4267" y="302"/>
                </a:lnTo>
                <a:lnTo>
                  <a:pt x="4267" y="313"/>
                </a:lnTo>
                <a:lnTo>
                  <a:pt x="4265" y="322"/>
                </a:lnTo>
                <a:lnTo>
                  <a:pt x="4263" y="331"/>
                </a:lnTo>
                <a:lnTo>
                  <a:pt x="4261" y="339"/>
                </a:lnTo>
                <a:lnTo>
                  <a:pt x="4257" y="347"/>
                </a:lnTo>
                <a:lnTo>
                  <a:pt x="4253" y="354"/>
                </a:lnTo>
                <a:lnTo>
                  <a:pt x="4248" y="362"/>
                </a:lnTo>
                <a:lnTo>
                  <a:pt x="4243" y="369"/>
                </a:lnTo>
                <a:lnTo>
                  <a:pt x="4220" y="395"/>
                </a:lnTo>
                <a:lnTo>
                  <a:pt x="4197" y="421"/>
                </a:lnTo>
                <a:lnTo>
                  <a:pt x="4192" y="429"/>
                </a:lnTo>
                <a:lnTo>
                  <a:pt x="4188" y="436"/>
                </a:lnTo>
                <a:lnTo>
                  <a:pt x="4185" y="444"/>
                </a:lnTo>
                <a:lnTo>
                  <a:pt x="4181" y="452"/>
                </a:lnTo>
                <a:lnTo>
                  <a:pt x="4176" y="468"/>
                </a:lnTo>
                <a:lnTo>
                  <a:pt x="4170" y="484"/>
                </a:lnTo>
                <a:lnTo>
                  <a:pt x="4168" y="489"/>
                </a:lnTo>
                <a:lnTo>
                  <a:pt x="4166" y="495"/>
                </a:lnTo>
                <a:lnTo>
                  <a:pt x="4165" y="497"/>
                </a:lnTo>
                <a:lnTo>
                  <a:pt x="4163" y="498"/>
                </a:lnTo>
                <a:lnTo>
                  <a:pt x="4162" y="499"/>
                </a:lnTo>
                <a:lnTo>
                  <a:pt x="4159" y="499"/>
                </a:lnTo>
                <a:lnTo>
                  <a:pt x="4154" y="497"/>
                </a:lnTo>
                <a:lnTo>
                  <a:pt x="4150" y="496"/>
                </a:lnTo>
                <a:lnTo>
                  <a:pt x="4146" y="496"/>
                </a:lnTo>
                <a:lnTo>
                  <a:pt x="4142" y="496"/>
                </a:lnTo>
                <a:lnTo>
                  <a:pt x="4139" y="497"/>
                </a:lnTo>
                <a:lnTo>
                  <a:pt x="4135" y="499"/>
                </a:lnTo>
                <a:lnTo>
                  <a:pt x="4132" y="501"/>
                </a:lnTo>
                <a:lnTo>
                  <a:pt x="4130" y="504"/>
                </a:lnTo>
                <a:lnTo>
                  <a:pt x="4122" y="515"/>
                </a:lnTo>
                <a:lnTo>
                  <a:pt x="4114" y="527"/>
                </a:lnTo>
                <a:lnTo>
                  <a:pt x="4090" y="554"/>
                </a:lnTo>
                <a:lnTo>
                  <a:pt x="4067" y="583"/>
                </a:lnTo>
                <a:lnTo>
                  <a:pt x="4043" y="610"/>
                </a:lnTo>
                <a:lnTo>
                  <a:pt x="4019" y="638"/>
                </a:lnTo>
                <a:lnTo>
                  <a:pt x="3997" y="659"/>
                </a:lnTo>
                <a:lnTo>
                  <a:pt x="3975" y="679"/>
                </a:lnTo>
                <a:lnTo>
                  <a:pt x="3951" y="700"/>
                </a:lnTo>
                <a:lnTo>
                  <a:pt x="3929" y="719"/>
                </a:lnTo>
                <a:lnTo>
                  <a:pt x="3905" y="739"/>
                </a:lnTo>
                <a:lnTo>
                  <a:pt x="3882" y="760"/>
                </a:lnTo>
                <a:lnTo>
                  <a:pt x="3859" y="780"/>
                </a:lnTo>
                <a:lnTo>
                  <a:pt x="3838" y="802"/>
                </a:lnTo>
                <a:lnTo>
                  <a:pt x="3823" y="818"/>
                </a:lnTo>
                <a:lnTo>
                  <a:pt x="3805" y="834"/>
                </a:lnTo>
                <a:lnTo>
                  <a:pt x="3797" y="842"/>
                </a:lnTo>
                <a:lnTo>
                  <a:pt x="3788" y="849"/>
                </a:lnTo>
                <a:lnTo>
                  <a:pt x="3779" y="857"/>
                </a:lnTo>
                <a:lnTo>
                  <a:pt x="3769" y="863"/>
                </a:lnTo>
                <a:lnTo>
                  <a:pt x="3761" y="870"/>
                </a:lnTo>
                <a:lnTo>
                  <a:pt x="3753" y="878"/>
                </a:lnTo>
                <a:lnTo>
                  <a:pt x="3759" y="888"/>
                </a:lnTo>
                <a:lnTo>
                  <a:pt x="3765" y="898"/>
                </a:lnTo>
                <a:lnTo>
                  <a:pt x="3779" y="909"/>
                </a:lnTo>
                <a:lnTo>
                  <a:pt x="3793" y="921"/>
                </a:lnTo>
                <a:lnTo>
                  <a:pt x="3794" y="918"/>
                </a:lnTo>
                <a:lnTo>
                  <a:pt x="3795" y="915"/>
                </a:lnTo>
                <a:lnTo>
                  <a:pt x="3798" y="912"/>
                </a:lnTo>
                <a:lnTo>
                  <a:pt x="3801" y="909"/>
                </a:lnTo>
                <a:lnTo>
                  <a:pt x="3814" y="901"/>
                </a:lnTo>
                <a:lnTo>
                  <a:pt x="3828" y="892"/>
                </a:lnTo>
                <a:lnTo>
                  <a:pt x="3851" y="868"/>
                </a:lnTo>
                <a:lnTo>
                  <a:pt x="3875" y="843"/>
                </a:lnTo>
                <a:lnTo>
                  <a:pt x="3898" y="819"/>
                </a:lnTo>
                <a:lnTo>
                  <a:pt x="3922" y="794"/>
                </a:lnTo>
                <a:lnTo>
                  <a:pt x="3932" y="783"/>
                </a:lnTo>
                <a:lnTo>
                  <a:pt x="3942" y="773"/>
                </a:lnTo>
                <a:lnTo>
                  <a:pt x="3952" y="762"/>
                </a:lnTo>
                <a:lnTo>
                  <a:pt x="3963" y="752"/>
                </a:lnTo>
                <a:lnTo>
                  <a:pt x="3963" y="752"/>
                </a:lnTo>
                <a:lnTo>
                  <a:pt x="3964" y="750"/>
                </a:lnTo>
                <a:lnTo>
                  <a:pt x="3965" y="749"/>
                </a:lnTo>
                <a:lnTo>
                  <a:pt x="3982" y="729"/>
                </a:lnTo>
                <a:lnTo>
                  <a:pt x="4001" y="711"/>
                </a:lnTo>
                <a:lnTo>
                  <a:pt x="4018" y="692"/>
                </a:lnTo>
                <a:lnTo>
                  <a:pt x="4036" y="672"/>
                </a:lnTo>
                <a:lnTo>
                  <a:pt x="4058" y="646"/>
                </a:lnTo>
                <a:lnTo>
                  <a:pt x="4081" y="619"/>
                </a:lnTo>
                <a:lnTo>
                  <a:pt x="4105" y="594"/>
                </a:lnTo>
                <a:lnTo>
                  <a:pt x="4130" y="569"/>
                </a:lnTo>
                <a:lnTo>
                  <a:pt x="4132" y="566"/>
                </a:lnTo>
                <a:lnTo>
                  <a:pt x="4134" y="564"/>
                </a:lnTo>
                <a:lnTo>
                  <a:pt x="4136" y="563"/>
                </a:lnTo>
                <a:lnTo>
                  <a:pt x="4139" y="564"/>
                </a:lnTo>
                <a:lnTo>
                  <a:pt x="4142" y="566"/>
                </a:lnTo>
                <a:lnTo>
                  <a:pt x="4145" y="571"/>
                </a:lnTo>
                <a:lnTo>
                  <a:pt x="4145" y="574"/>
                </a:lnTo>
                <a:lnTo>
                  <a:pt x="4144" y="576"/>
                </a:lnTo>
                <a:lnTo>
                  <a:pt x="4146" y="576"/>
                </a:lnTo>
                <a:lnTo>
                  <a:pt x="4149" y="576"/>
                </a:lnTo>
                <a:lnTo>
                  <a:pt x="4152" y="575"/>
                </a:lnTo>
                <a:lnTo>
                  <a:pt x="4154" y="575"/>
                </a:lnTo>
                <a:lnTo>
                  <a:pt x="4157" y="576"/>
                </a:lnTo>
                <a:lnTo>
                  <a:pt x="4160" y="577"/>
                </a:lnTo>
                <a:lnTo>
                  <a:pt x="4158" y="574"/>
                </a:lnTo>
                <a:lnTo>
                  <a:pt x="4157" y="571"/>
                </a:lnTo>
                <a:lnTo>
                  <a:pt x="4156" y="567"/>
                </a:lnTo>
                <a:lnTo>
                  <a:pt x="4157" y="564"/>
                </a:lnTo>
                <a:lnTo>
                  <a:pt x="4156" y="564"/>
                </a:lnTo>
                <a:lnTo>
                  <a:pt x="4155" y="565"/>
                </a:lnTo>
                <a:lnTo>
                  <a:pt x="4151" y="564"/>
                </a:lnTo>
                <a:lnTo>
                  <a:pt x="4148" y="564"/>
                </a:lnTo>
                <a:lnTo>
                  <a:pt x="4146" y="562"/>
                </a:lnTo>
                <a:lnTo>
                  <a:pt x="4143" y="560"/>
                </a:lnTo>
                <a:lnTo>
                  <a:pt x="4142" y="559"/>
                </a:lnTo>
                <a:lnTo>
                  <a:pt x="4142" y="557"/>
                </a:lnTo>
                <a:lnTo>
                  <a:pt x="4142" y="555"/>
                </a:lnTo>
                <a:lnTo>
                  <a:pt x="4142" y="553"/>
                </a:lnTo>
                <a:lnTo>
                  <a:pt x="4144" y="549"/>
                </a:lnTo>
                <a:lnTo>
                  <a:pt x="4145" y="546"/>
                </a:lnTo>
                <a:lnTo>
                  <a:pt x="4147" y="543"/>
                </a:lnTo>
                <a:lnTo>
                  <a:pt x="4151" y="540"/>
                </a:lnTo>
                <a:lnTo>
                  <a:pt x="4168" y="514"/>
                </a:lnTo>
                <a:lnTo>
                  <a:pt x="4186" y="488"/>
                </a:lnTo>
                <a:lnTo>
                  <a:pt x="4203" y="462"/>
                </a:lnTo>
                <a:lnTo>
                  <a:pt x="4222" y="439"/>
                </a:lnTo>
                <a:lnTo>
                  <a:pt x="4222" y="439"/>
                </a:lnTo>
                <a:lnTo>
                  <a:pt x="4222" y="438"/>
                </a:lnTo>
                <a:lnTo>
                  <a:pt x="4225" y="440"/>
                </a:lnTo>
                <a:lnTo>
                  <a:pt x="4228" y="444"/>
                </a:lnTo>
                <a:lnTo>
                  <a:pt x="4234" y="449"/>
                </a:lnTo>
                <a:lnTo>
                  <a:pt x="4239" y="454"/>
                </a:lnTo>
                <a:lnTo>
                  <a:pt x="4243" y="459"/>
                </a:lnTo>
                <a:lnTo>
                  <a:pt x="4247" y="462"/>
                </a:lnTo>
                <a:lnTo>
                  <a:pt x="4250" y="463"/>
                </a:lnTo>
                <a:lnTo>
                  <a:pt x="4251" y="463"/>
                </a:lnTo>
                <a:lnTo>
                  <a:pt x="4250" y="458"/>
                </a:lnTo>
                <a:lnTo>
                  <a:pt x="4250" y="453"/>
                </a:lnTo>
                <a:lnTo>
                  <a:pt x="4250" y="448"/>
                </a:lnTo>
                <a:lnTo>
                  <a:pt x="4251" y="445"/>
                </a:lnTo>
                <a:lnTo>
                  <a:pt x="4254" y="438"/>
                </a:lnTo>
                <a:lnTo>
                  <a:pt x="4257" y="433"/>
                </a:lnTo>
                <a:lnTo>
                  <a:pt x="4261" y="428"/>
                </a:lnTo>
                <a:lnTo>
                  <a:pt x="4265" y="424"/>
                </a:lnTo>
                <a:lnTo>
                  <a:pt x="4267" y="420"/>
                </a:lnTo>
                <a:lnTo>
                  <a:pt x="4268" y="414"/>
                </a:lnTo>
                <a:lnTo>
                  <a:pt x="4273" y="417"/>
                </a:lnTo>
                <a:lnTo>
                  <a:pt x="4273" y="416"/>
                </a:lnTo>
                <a:lnTo>
                  <a:pt x="4273" y="416"/>
                </a:lnTo>
                <a:lnTo>
                  <a:pt x="4272" y="416"/>
                </a:lnTo>
                <a:lnTo>
                  <a:pt x="4271" y="416"/>
                </a:lnTo>
                <a:lnTo>
                  <a:pt x="4270" y="418"/>
                </a:lnTo>
                <a:lnTo>
                  <a:pt x="4279" y="422"/>
                </a:lnTo>
                <a:lnTo>
                  <a:pt x="4285" y="427"/>
                </a:lnTo>
                <a:lnTo>
                  <a:pt x="4285" y="427"/>
                </a:lnTo>
                <a:lnTo>
                  <a:pt x="4285" y="424"/>
                </a:lnTo>
                <a:lnTo>
                  <a:pt x="4285" y="421"/>
                </a:lnTo>
                <a:lnTo>
                  <a:pt x="4285" y="420"/>
                </a:lnTo>
                <a:lnTo>
                  <a:pt x="4286" y="419"/>
                </a:lnTo>
                <a:lnTo>
                  <a:pt x="4289" y="417"/>
                </a:lnTo>
                <a:lnTo>
                  <a:pt x="4296" y="416"/>
                </a:lnTo>
                <a:lnTo>
                  <a:pt x="4295" y="423"/>
                </a:lnTo>
                <a:lnTo>
                  <a:pt x="4295" y="423"/>
                </a:lnTo>
                <a:lnTo>
                  <a:pt x="4295" y="423"/>
                </a:lnTo>
                <a:lnTo>
                  <a:pt x="4291" y="424"/>
                </a:lnTo>
                <a:lnTo>
                  <a:pt x="4288" y="423"/>
                </a:lnTo>
                <a:lnTo>
                  <a:pt x="4285" y="421"/>
                </a:lnTo>
                <a:lnTo>
                  <a:pt x="4283" y="419"/>
                </a:lnTo>
                <a:lnTo>
                  <a:pt x="4281" y="416"/>
                </a:lnTo>
                <a:lnTo>
                  <a:pt x="4280" y="412"/>
                </a:lnTo>
                <a:lnTo>
                  <a:pt x="4279" y="408"/>
                </a:lnTo>
                <a:lnTo>
                  <a:pt x="4279" y="404"/>
                </a:lnTo>
                <a:lnTo>
                  <a:pt x="4280" y="400"/>
                </a:lnTo>
                <a:lnTo>
                  <a:pt x="4281" y="395"/>
                </a:lnTo>
                <a:lnTo>
                  <a:pt x="4283" y="391"/>
                </a:lnTo>
                <a:lnTo>
                  <a:pt x="4286" y="386"/>
                </a:lnTo>
                <a:lnTo>
                  <a:pt x="4290" y="382"/>
                </a:lnTo>
                <a:lnTo>
                  <a:pt x="4294" y="378"/>
                </a:lnTo>
                <a:lnTo>
                  <a:pt x="4299" y="374"/>
                </a:lnTo>
                <a:lnTo>
                  <a:pt x="4305" y="371"/>
                </a:lnTo>
                <a:lnTo>
                  <a:pt x="4308" y="381"/>
                </a:lnTo>
                <a:lnTo>
                  <a:pt x="4312" y="390"/>
                </a:lnTo>
                <a:lnTo>
                  <a:pt x="4312" y="389"/>
                </a:lnTo>
                <a:lnTo>
                  <a:pt x="4312" y="389"/>
                </a:lnTo>
                <a:lnTo>
                  <a:pt x="4312" y="383"/>
                </a:lnTo>
                <a:lnTo>
                  <a:pt x="4312" y="379"/>
                </a:lnTo>
                <a:lnTo>
                  <a:pt x="4313" y="375"/>
                </a:lnTo>
                <a:lnTo>
                  <a:pt x="4315" y="372"/>
                </a:lnTo>
                <a:lnTo>
                  <a:pt x="4316" y="370"/>
                </a:lnTo>
                <a:lnTo>
                  <a:pt x="4318" y="368"/>
                </a:lnTo>
                <a:lnTo>
                  <a:pt x="4320" y="367"/>
                </a:lnTo>
                <a:lnTo>
                  <a:pt x="4324" y="366"/>
                </a:lnTo>
                <a:lnTo>
                  <a:pt x="4336" y="367"/>
                </a:lnTo>
                <a:lnTo>
                  <a:pt x="4348" y="369"/>
                </a:lnTo>
                <a:lnTo>
                  <a:pt x="4347" y="375"/>
                </a:lnTo>
                <a:lnTo>
                  <a:pt x="4344" y="380"/>
                </a:lnTo>
                <a:lnTo>
                  <a:pt x="4341" y="385"/>
                </a:lnTo>
                <a:lnTo>
                  <a:pt x="4338" y="390"/>
                </a:lnTo>
                <a:lnTo>
                  <a:pt x="4330" y="400"/>
                </a:lnTo>
                <a:lnTo>
                  <a:pt x="4321" y="409"/>
                </a:lnTo>
                <a:lnTo>
                  <a:pt x="4313" y="419"/>
                </a:lnTo>
                <a:lnTo>
                  <a:pt x="4305" y="428"/>
                </a:lnTo>
                <a:lnTo>
                  <a:pt x="4299" y="438"/>
                </a:lnTo>
                <a:lnTo>
                  <a:pt x="4294" y="449"/>
                </a:lnTo>
                <a:lnTo>
                  <a:pt x="4290" y="451"/>
                </a:lnTo>
                <a:lnTo>
                  <a:pt x="4288" y="453"/>
                </a:lnTo>
                <a:lnTo>
                  <a:pt x="4286" y="456"/>
                </a:lnTo>
                <a:lnTo>
                  <a:pt x="4285" y="459"/>
                </a:lnTo>
                <a:lnTo>
                  <a:pt x="4282" y="463"/>
                </a:lnTo>
                <a:lnTo>
                  <a:pt x="4278" y="466"/>
                </a:lnTo>
                <a:lnTo>
                  <a:pt x="4270" y="470"/>
                </a:lnTo>
                <a:lnTo>
                  <a:pt x="4260" y="473"/>
                </a:lnTo>
                <a:lnTo>
                  <a:pt x="4260" y="473"/>
                </a:lnTo>
                <a:lnTo>
                  <a:pt x="4260" y="472"/>
                </a:lnTo>
                <a:lnTo>
                  <a:pt x="4242" y="504"/>
                </a:lnTo>
                <a:lnTo>
                  <a:pt x="4222" y="540"/>
                </a:lnTo>
                <a:lnTo>
                  <a:pt x="4212" y="557"/>
                </a:lnTo>
                <a:lnTo>
                  <a:pt x="4202" y="574"/>
                </a:lnTo>
                <a:lnTo>
                  <a:pt x="4191" y="591"/>
                </a:lnTo>
                <a:lnTo>
                  <a:pt x="4178" y="606"/>
                </a:lnTo>
                <a:lnTo>
                  <a:pt x="4181" y="606"/>
                </a:lnTo>
                <a:lnTo>
                  <a:pt x="4181" y="615"/>
                </a:lnTo>
                <a:lnTo>
                  <a:pt x="4179" y="619"/>
                </a:lnTo>
                <a:lnTo>
                  <a:pt x="4178" y="620"/>
                </a:lnTo>
                <a:lnTo>
                  <a:pt x="4177" y="620"/>
                </a:lnTo>
                <a:lnTo>
                  <a:pt x="4175" y="619"/>
                </a:lnTo>
                <a:lnTo>
                  <a:pt x="4174" y="618"/>
                </a:lnTo>
                <a:lnTo>
                  <a:pt x="4167" y="612"/>
                </a:lnTo>
                <a:lnTo>
                  <a:pt x="4163" y="609"/>
                </a:lnTo>
                <a:lnTo>
                  <a:pt x="4158" y="615"/>
                </a:lnTo>
                <a:lnTo>
                  <a:pt x="4153" y="619"/>
                </a:lnTo>
                <a:lnTo>
                  <a:pt x="4145" y="625"/>
                </a:lnTo>
                <a:lnTo>
                  <a:pt x="4127" y="632"/>
                </a:lnTo>
                <a:lnTo>
                  <a:pt x="4127" y="632"/>
                </a:lnTo>
                <a:lnTo>
                  <a:pt x="4127" y="632"/>
                </a:lnTo>
                <a:lnTo>
                  <a:pt x="4128" y="639"/>
                </a:lnTo>
                <a:lnTo>
                  <a:pt x="4128" y="645"/>
                </a:lnTo>
                <a:lnTo>
                  <a:pt x="4128" y="653"/>
                </a:lnTo>
                <a:lnTo>
                  <a:pt x="4127" y="661"/>
                </a:lnTo>
                <a:lnTo>
                  <a:pt x="4125" y="669"/>
                </a:lnTo>
                <a:lnTo>
                  <a:pt x="4122" y="675"/>
                </a:lnTo>
                <a:lnTo>
                  <a:pt x="4120" y="678"/>
                </a:lnTo>
                <a:lnTo>
                  <a:pt x="4117" y="680"/>
                </a:lnTo>
                <a:lnTo>
                  <a:pt x="4114" y="682"/>
                </a:lnTo>
                <a:lnTo>
                  <a:pt x="4110" y="683"/>
                </a:lnTo>
                <a:lnTo>
                  <a:pt x="4116" y="682"/>
                </a:lnTo>
                <a:lnTo>
                  <a:pt x="4116" y="692"/>
                </a:lnTo>
                <a:lnTo>
                  <a:pt x="4115" y="695"/>
                </a:lnTo>
                <a:lnTo>
                  <a:pt x="4113" y="695"/>
                </a:lnTo>
                <a:lnTo>
                  <a:pt x="4111" y="692"/>
                </a:lnTo>
                <a:lnTo>
                  <a:pt x="4106" y="683"/>
                </a:lnTo>
                <a:lnTo>
                  <a:pt x="4104" y="680"/>
                </a:lnTo>
                <a:lnTo>
                  <a:pt x="4105" y="685"/>
                </a:lnTo>
                <a:lnTo>
                  <a:pt x="4104" y="687"/>
                </a:lnTo>
                <a:lnTo>
                  <a:pt x="4103" y="691"/>
                </a:lnTo>
                <a:lnTo>
                  <a:pt x="4101" y="694"/>
                </a:lnTo>
                <a:lnTo>
                  <a:pt x="4098" y="698"/>
                </a:lnTo>
                <a:lnTo>
                  <a:pt x="4091" y="704"/>
                </a:lnTo>
                <a:lnTo>
                  <a:pt x="4086" y="710"/>
                </a:lnTo>
                <a:lnTo>
                  <a:pt x="4085" y="715"/>
                </a:lnTo>
                <a:lnTo>
                  <a:pt x="4082" y="719"/>
                </a:lnTo>
                <a:lnTo>
                  <a:pt x="4077" y="721"/>
                </a:lnTo>
                <a:lnTo>
                  <a:pt x="4073" y="721"/>
                </a:lnTo>
                <a:lnTo>
                  <a:pt x="4073" y="722"/>
                </a:lnTo>
                <a:lnTo>
                  <a:pt x="4073" y="722"/>
                </a:lnTo>
                <a:lnTo>
                  <a:pt x="4066" y="734"/>
                </a:lnTo>
                <a:lnTo>
                  <a:pt x="4058" y="746"/>
                </a:lnTo>
                <a:lnTo>
                  <a:pt x="4049" y="757"/>
                </a:lnTo>
                <a:lnTo>
                  <a:pt x="4039" y="768"/>
                </a:lnTo>
                <a:lnTo>
                  <a:pt x="4029" y="777"/>
                </a:lnTo>
                <a:lnTo>
                  <a:pt x="4019" y="786"/>
                </a:lnTo>
                <a:lnTo>
                  <a:pt x="4008" y="795"/>
                </a:lnTo>
                <a:lnTo>
                  <a:pt x="3995" y="803"/>
                </a:lnTo>
                <a:lnTo>
                  <a:pt x="3994" y="806"/>
                </a:lnTo>
                <a:lnTo>
                  <a:pt x="3994" y="808"/>
                </a:lnTo>
                <a:lnTo>
                  <a:pt x="3986" y="819"/>
                </a:lnTo>
                <a:lnTo>
                  <a:pt x="3978" y="830"/>
                </a:lnTo>
                <a:lnTo>
                  <a:pt x="3969" y="840"/>
                </a:lnTo>
                <a:lnTo>
                  <a:pt x="3959" y="849"/>
                </a:lnTo>
                <a:lnTo>
                  <a:pt x="3939" y="869"/>
                </a:lnTo>
                <a:lnTo>
                  <a:pt x="3920" y="887"/>
                </a:lnTo>
                <a:lnTo>
                  <a:pt x="3918" y="889"/>
                </a:lnTo>
                <a:lnTo>
                  <a:pt x="3915" y="891"/>
                </a:lnTo>
                <a:lnTo>
                  <a:pt x="3916" y="896"/>
                </a:lnTo>
                <a:lnTo>
                  <a:pt x="3918" y="899"/>
                </a:lnTo>
                <a:lnTo>
                  <a:pt x="3920" y="899"/>
                </a:lnTo>
                <a:lnTo>
                  <a:pt x="3922" y="899"/>
                </a:lnTo>
                <a:lnTo>
                  <a:pt x="3925" y="899"/>
                </a:lnTo>
                <a:lnTo>
                  <a:pt x="3929" y="898"/>
                </a:lnTo>
                <a:lnTo>
                  <a:pt x="3931" y="892"/>
                </a:lnTo>
                <a:lnTo>
                  <a:pt x="3935" y="888"/>
                </a:lnTo>
                <a:lnTo>
                  <a:pt x="3939" y="884"/>
                </a:lnTo>
                <a:lnTo>
                  <a:pt x="3943" y="880"/>
                </a:lnTo>
                <a:lnTo>
                  <a:pt x="3948" y="877"/>
                </a:lnTo>
                <a:lnTo>
                  <a:pt x="3952" y="873"/>
                </a:lnTo>
                <a:lnTo>
                  <a:pt x="3957" y="869"/>
                </a:lnTo>
                <a:lnTo>
                  <a:pt x="3960" y="864"/>
                </a:lnTo>
                <a:lnTo>
                  <a:pt x="3962" y="864"/>
                </a:lnTo>
                <a:lnTo>
                  <a:pt x="3964" y="864"/>
                </a:lnTo>
                <a:lnTo>
                  <a:pt x="3962" y="864"/>
                </a:lnTo>
                <a:lnTo>
                  <a:pt x="3960" y="864"/>
                </a:lnTo>
                <a:lnTo>
                  <a:pt x="3969" y="856"/>
                </a:lnTo>
                <a:lnTo>
                  <a:pt x="3979" y="847"/>
                </a:lnTo>
                <a:lnTo>
                  <a:pt x="3983" y="844"/>
                </a:lnTo>
                <a:lnTo>
                  <a:pt x="3987" y="839"/>
                </a:lnTo>
                <a:lnTo>
                  <a:pt x="3989" y="838"/>
                </a:lnTo>
                <a:lnTo>
                  <a:pt x="3991" y="838"/>
                </a:lnTo>
                <a:lnTo>
                  <a:pt x="3993" y="840"/>
                </a:lnTo>
                <a:lnTo>
                  <a:pt x="3997" y="844"/>
                </a:lnTo>
                <a:lnTo>
                  <a:pt x="4001" y="845"/>
                </a:lnTo>
                <a:lnTo>
                  <a:pt x="4003" y="847"/>
                </a:lnTo>
                <a:lnTo>
                  <a:pt x="4006" y="849"/>
                </a:lnTo>
                <a:lnTo>
                  <a:pt x="4007" y="851"/>
                </a:lnTo>
                <a:lnTo>
                  <a:pt x="4010" y="857"/>
                </a:lnTo>
                <a:lnTo>
                  <a:pt x="4010" y="864"/>
                </a:lnTo>
                <a:lnTo>
                  <a:pt x="4009" y="868"/>
                </a:lnTo>
                <a:lnTo>
                  <a:pt x="4007" y="873"/>
                </a:lnTo>
                <a:lnTo>
                  <a:pt x="4005" y="877"/>
                </a:lnTo>
                <a:lnTo>
                  <a:pt x="4002" y="881"/>
                </a:lnTo>
                <a:lnTo>
                  <a:pt x="3995" y="885"/>
                </a:lnTo>
                <a:lnTo>
                  <a:pt x="3990" y="890"/>
                </a:lnTo>
                <a:lnTo>
                  <a:pt x="3989" y="892"/>
                </a:lnTo>
                <a:lnTo>
                  <a:pt x="3989" y="893"/>
                </a:lnTo>
                <a:lnTo>
                  <a:pt x="3992" y="898"/>
                </a:lnTo>
                <a:lnTo>
                  <a:pt x="3995" y="903"/>
                </a:lnTo>
                <a:lnTo>
                  <a:pt x="3999" y="907"/>
                </a:lnTo>
                <a:lnTo>
                  <a:pt x="4005" y="912"/>
                </a:lnTo>
                <a:lnTo>
                  <a:pt x="4006" y="911"/>
                </a:lnTo>
                <a:lnTo>
                  <a:pt x="4007" y="909"/>
                </a:lnTo>
                <a:lnTo>
                  <a:pt x="4019" y="895"/>
                </a:lnTo>
                <a:lnTo>
                  <a:pt x="4031" y="882"/>
                </a:lnTo>
                <a:lnTo>
                  <a:pt x="4032" y="882"/>
                </a:lnTo>
                <a:lnTo>
                  <a:pt x="4032" y="881"/>
                </a:lnTo>
                <a:lnTo>
                  <a:pt x="4026" y="883"/>
                </a:lnTo>
                <a:lnTo>
                  <a:pt x="4020" y="886"/>
                </a:lnTo>
                <a:lnTo>
                  <a:pt x="4017" y="886"/>
                </a:lnTo>
                <a:lnTo>
                  <a:pt x="4015" y="886"/>
                </a:lnTo>
                <a:lnTo>
                  <a:pt x="4012" y="886"/>
                </a:lnTo>
                <a:lnTo>
                  <a:pt x="4009" y="884"/>
                </a:lnTo>
                <a:lnTo>
                  <a:pt x="4007" y="881"/>
                </a:lnTo>
                <a:lnTo>
                  <a:pt x="4007" y="877"/>
                </a:lnTo>
                <a:lnTo>
                  <a:pt x="4010" y="874"/>
                </a:lnTo>
                <a:lnTo>
                  <a:pt x="4012" y="871"/>
                </a:lnTo>
                <a:lnTo>
                  <a:pt x="4013" y="868"/>
                </a:lnTo>
                <a:lnTo>
                  <a:pt x="4013" y="865"/>
                </a:lnTo>
                <a:lnTo>
                  <a:pt x="4013" y="859"/>
                </a:lnTo>
                <a:lnTo>
                  <a:pt x="4011" y="852"/>
                </a:lnTo>
                <a:lnTo>
                  <a:pt x="4010" y="845"/>
                </a:lnTo>
                <a:lnTo>
                  <a:pt x="4009" y="839"/>
                </a:lnTo>
                <a:lnTo>
                  <a:pt x="4009" y="836"/>
                </a:lnTo>
                <a:lnTo>
                  <a:pt x="4009" y="833"/>
                </a:lnTo>
                <a:lnTo>
                  <a:pt x="4010" y="830"/>
                </a:lnTo>
                <a:lnTo>
                  <a:pt x="4012" y="827"/>
                </a:lnTo>
                <a:lnTo>
                  <a:pt x="4019" y="822"/>
                </a:lnTo>
                <a:lnTo>
                  <a:pt x="4026" y="817"/>
                </a:lnTo>
                <a:lnTo>
                  <a:pt x="4028" y="813"/>
                </a:lnTo>
                <a:lnTo>
                  <a:pt x="4030" y="810"/>
                </a:lnTo>
                <a:lnTo>
                  <a:pt x="4030" y="805"/>
                </a:lnTo>
                <a:lnTo>
                  <a:pt x="4028" y="798"/>
                </a:lnTo>
                <a:lnTo>
                  <a:pt x="4028" y="795"/>
                </a:lnTo>
                <a:lnTo>
                  <a:pt x="4028" y="792"/>
                </a:lnTo>
                <a:lnTo>
                  <a:pt x="4029" y="788"/>
                </a:lnTo>
                <a:lnTo>
                  <a:pt x="4031" y="785"/>
                </a:lnTo>
                <a:lnTo>
                  <a:pt x="4034" y="783"/>
                </a:lnTo>
                <a:lnTo>
                  <a:pt x="4038" y="782"/>
                </a:lnTo>
                <a:lnTo>
                  <a:pt x="4043" y="784"/>
                </a:lnTo>
                <a:lnTo>
                  <a:pt x="4050" y="789"/>
                </a:lnTo>
                <a:lnTo>
                  <a:pt x="4052" y="790"/>
                </a:lnTo>
                <a:lnTo>
                  <a:pt x="4054" y="790"/>
                </a:lnTo>
                <a:lnTo>
                  <a:pt x="4056" y="789"/>
                </a:lnTo>
                <a:lnTo>
                  <a:pt x="4057" y="787"/>
                </a:lnTo>
                <a:lnTo>
                  <a:pt x="4059" y="784"/>
                </a:lnTo>
                <a:lnTo>
                  <a:pt x="4060" y="781"/>
                </a:lnTo>
                <a:lnTo>
                  <a:pt x="4060" y="778"/>
                </a:lnTo>
                <a:lnTo>
                  <a:pt x="4060" y="775"/>
                </a:lnTo>
                <a:lnTo>
                  <a:pt x="4062" y="777"/>
                </a:lnTo>
                <a:lnTo>
                  <a:pt x="4064" y="778"/>
                </a:lnTo>
                <a:lnTo>
                  <a:pt x="4062" y="777"/>
                </a:lnTo>
                <a:lnTo>
                  <a:pt x="4060" y="775"/>
                </a:lnTo>
                <a:lnTo>
                  <a:pt x="4060" y="767"/>
                </a:lnTo>
                <a:lnTo>
                  <a:pt x="4063" y="759"/>
                </a:lnTo>
                <a:lnTo>
                  <a:pt x="4067" y="753"/>
                </a:lnTo>
                <a:lnTo>
                  <a:pt x="4072" y="746"/>
                </a:lnTo>
                <a:lnTo>
                  <a:pt x="4082" y="734"/>
                </a:lnTo>
                <a:lnTo>
                  <a:pt x="4093" y="722"/>
                </a:lnTo>
                <a:lnTo>
                  <a:pt x="4099" y="717"/>
                </a:lnTo>
                <a:lnTo>
                  <a:pt x="4104" y="710"/>
                </a:lnTo>
                <a:lnTo>
                  <a:pt x="4109" y="704"/>
                </a:lnTo>
                <a:lnTo>
                  <a:pt x="4113" y="697"/>
                </a:lnTo>
                <a:lnTo>
                  <a:pt x="4118" y="691"/>
                </a:lnTo>
                <a:lnTo>
                  <a:pt x="4123" y="684"/>
                </a:lnTo>
                <a:lnTo>
                  <a:pt x="4129" y="678"/>
                </a:lnTo>
                <a:lnTo>
                  <a:pt x="4136" y="673"/>
                </a:lnTo>
                <a:lnTo>
                  <a:pt x="4164" y="642"/>
                </a:lnTo>
                <a:lnTo>
                  <a:pt x="4193" y="610"/>
                </a:lnTo>
                <a:lnTo>
                  <a:pt x="4207" y="595"/>
                </a:lnTo>
                <a:lnTo>
                  <a:pt x="4220" y="580"/>
                </a:lnTo>
                <a:lnTo>
                  <a:pt x="4232" y="564"/>
                </a:lnTo>
                <a:lnTo>
                  <a:pt x="4242" y="549"/>
                </a:lnTo>
                <a:lnTo>
                  <a:pt x="4243" y="550"/>
                </a:lnTo>
                <a:lnTo>
                  <a:pt x="4243" y="548"/>
                </a:lnTo>
                <a:lnTo>
                  <a:pt x="4247" y="548"/>
                </a:lnTo>
                <a:lnTo>
                  <a:pt x="4251" y="547"/>
                </a:lnTo>
                <a:lnTo>
                  <a:pt x="4257" y="546"/>
                </a:lnTo>
                <a:lnTo>
                  <a:pt x="4262" y="545"/>
                </a:lnTo>
                <a:lnTo>
                  <a:pt x="4267" y="543"/>
                </a:lnTo>
                <a:lnTo>
                  <a:pt x="4269" y="541"/>
                </a:lnTo>
                <a:lnTo>
                  <a:pt x="4270" y="538"/>
                </a:lnTo>
                <a:lnTo>
                  <a:pt x="4271" y="535"/>
                </a:lnTo>
                <a:lnTo>
                  <a:pt x="4272" y="532"/>
                </a:lnTo>
                <a:lnTo>
                  <a:pt x="4272" y="529"/>
                </a:lnTo>
                <a:lnTo>
                  <a:pt x="4273" y="526"/>
                </a:lnTo>
                <a:lnTo>
                  <a:pt x="4274" y="523"/>
                </a:lnTo>
                <a:lnTo>
                  <a:pt x="4277" y="521"/>
                </a:lnTo>
                <a:lnTo>
                  <a:pt x="4281" y="519"/>
                </a:lnTo>
                <a:lnTo>
                  <a:pt x="4287" y="518"/>
                </a:lnTo>
                <a:lnTo>
                  <a:pt x="4300" y="517"/>
                </a:lnTo>
                <a:lnTo>
                  <a:pt x="4314" y="516"/>
                </a:lnTo>
                <a:lnTo>
                  <a:pt x="4314" y="516"/>
                </a:lnTo>
                <a:lnTo>
                  <a:pt x="4314" y="516"/>
                </a:lnTo>
                <a:lnTo>
                  <a:pt x="4307" y="500"/>
                </a:lnTo>
                <a:lnTo>
                  <a:pt x="4306" y="494"/>
                </a:lnTo>
                <a:lnTo>
                  <a:pt x="4309" y="492"/>
                </a:lnTo>
                <a:lnTo>
                  <a:pt x="4316" y="489"/>
                </a:lnTo>
                <a:lnTo>
                  <a:pt x="4315" y="487"/>
                </a:lnTo>
                <a:lnTo>
                  <a:pt x="4315" y="484"/>
                </a:lnTo>
                <a:lnTo>
                  <a:pt x="4315" y="484"/>
                </a:lnTo>
                <a:lnTo>
                  <a:pt x="4311" y="475"/>
                </a:lnTo>
                <a:lnTo>
                  <a:pt x="4307" y="463"/>
                </a:lnTo>
                <a:lnTo>
                  <a:pt x="4310" y="462"/>
                </a:lnTo>
                <a:lnTo>
                  <a:pt x="4312" y="460"/>
                </a:lnTo>
                <a:lnTo>
                  <a:pt x="4314" y="456"/>
                </a:lnTo>
                <a:lnTo>
                  <a:pt x="4316" y="453"/>
                </a:lnTo>
                <a:lnTo>
                  <a:pt x="4319" y="446"/>
                </a:lnTo>
                <a:lnTo>
                  <a:pt x="4320" y="443"/>
                </a:lnTo>
                <a:lnTo>
                  <a:pt x="4320" y="443"/>
                </a:lnTo>
                <a:lnTo>
                  <a:pt x="4320" y="441"/>
                </a:lnTo>
                <a:lnTo>
                  <a:pt x="4323" y="441"/>
                </a:lnTo>
                <a:lnTo>
                  <a:pt x="4326" y="441"/>
                </a:lnTo>
                <a:lnTo>
                  <a:pt x="4330" y="442"/>
                </a:lnTo>
                <a:lnTo>
                  <a:pt x="4338" y="443"/>
                </a:lnTo>
                <a:lnTo>
                  <a:pt x="4344" y="443"/>
                </a:lnTo>
                <a:lnTo>
                  <a:pt x="4347" y="435"/>
                </a:lnTo>
                <a:lnTo>
                  <a:pt x="4349" y="427"/>
                </a:lnTo>
                <a:lnTo>
                  <a:pt x="4351" y="423"/>
                </a:lnTo>
                <a:lnTo>
                  <a:pt x="4354" y="419"/>
                </a:lnTo>
                <a:lnTo>
                  <a:pt x="4357" y="415"/>
                </a:lnTo>
                <a:lnTo>
                  <a:pt x="4363" y="410"/>
                </a:lnTo>
                <a:lnTo>
                  <a:pt x="4370" y="418"/>
                </a:lnTo>
                <a:lnTo>
                  <a:pt x="4376" y="428"/>
                </a:lnTo>
                <a:lnTo>
                  <a:pt x="4380" y="432"/>
                </a:lnTo>
                <a:lnTo>
                  <a:pt x="4384" y="435"/>
                </a:lnTo>
                <a:lnTo>
                  <a:pt x="4387" y="437"/>
                </a:lnTo>
                <a:lnTo>
                  <a:pt x="4389" y="437"/>
                </a:lnTo>
                <a:lnTo>
                  <a:pt x="4392" y="438"/>
                </a:lnTo>
                <a:lnTo>
                  <a:pt x="4395" y="437"/>
                </a:lnTo>
                <a:lnTo>
                  <a:pt x="4395" y="437"/>
                </a:lnTo>
                <a:lnTo>
                  <a:pt x="4392" y="421"/>
                </a:lnTo>
                <a:lnTo>
                  <a:pt x="4396" y="409"/>
                </a:lnTo>
                <a:lnTo>
                  <a:pt x="4399" y="395"/>
                </a:lnTo>
                <a:lnTo>
                  <a:pt x="4402" y="381"/>
                </a:lnTo>
                <a:lnTo>
                  <a:pt x="4404" y="370"/>
                </a:lnTo>
                <a:lnTo>
                  <a:pt x="4403" y="362"/>
                </a:lnTo>
                <a:lnTo>
                  <a:pt x="4404" y="353"/>
                </a:lnTo>
                <a:lnTo>
                  <a:pt x="4405" y="346"/>
                </a:lnTo>
                <a:lnTo>
                  <a:pt x="4408" y="339"/>
                </a:lnTo>
                <a:lnTo>
                  <a:pt x="4411" y="332"/>
                </a:lnTo>
                <a:lnTo>
                  <a:pt x="4416" y="326"/>
                </a:lnTo>
                <a:lnTo>
                  <a:pt x="4420" y="320"/>
                </a:lnTo>
                <a:lnTo>
                  <a:pt x="4425" y="314"/>
                </a:lnTo>
                <a:lnTo>
                  <a:pt x="4427" y="320"/>
                </a:lnTo>
                <a:lnTo>
                  <a:pt x="4428" y="326"/>
                </a:lnTo>
                <a:lnTo>
                  <a:pt x="4426" y="331"/>
                </a:lnTo>
                <a:lnTo>
                  <a:pt x="4424" y="336"/>
                </a:lnTo>
                <a:lnTo>
                  <a:pt x="4419" y="346"/>
                </a:lnTo>
                <a:lnTo>
                  <a:pt x="4416" y="357"/>
                </a:lnTo>
                <a:lnTo>
                  <a:pt x="4421" y="364"/>
                </a:lnTo>
                <a:lnTo>
                  <a:pt x="4424" y="371"/>
                </a:lnTo>
                <a:lnTo>
                  <a:pt x="4425" y="379"/>
                </a:lnTo>
                <a:lnTo>
                  <a:pt x="4425" y="387"/>
                </a:lnTo>
                <a:lnTo>
                  <a:pt x="4424" y="396"/>
                </a:lnTo>
                <a:lnTo>
                  <a:pt x="4421" y="405"/>
                </a:lnTo>
                <a:lnTo>
                  <a:pt x="4416" y="414"/>
                </a:lnTo>
                <a:lnTo>
                  <a:pt x="4409" y="422"/>
                </a:lnTo>
                <a:lnTo>
                  <a:pt x="4405" y="432"/>
                </a:lnTo>
                <a:lnTo>
                  <a:pt x="4401" y="441"/>
                </a:lnTo>
                <a:lnTo>
                  <a:pt x="4396" y="453"/>
                </a:lnTo>
                <a:lnTo>
                  <a:pt x="4390" y="465"/>
                </a:lnTo>
                <a:lnTo>
                  <a:pt x="4386" y="470"/>
                </a:lnTo>
                <a:lnTo>
                  <a:pt x="4381" y="474"/>
                </a:lnTo>
                <a:lnTo>
                  <a:pt x="4375" y="477"/>
                </a:lnTo>
                <a:lnTo>
                  <a:pt x="4367" y="479"/>
                </a:lnTo>
                <a:lnTo>
                  <a:pt x="4367" y="479"/>
                </a:lnTo>
                <a:lnTo>
                  <a:pt x="4366" y="478"/>
                </a:lnTo>
                <a:lnTo>
                  <a:pt x="4365" y="485"/>
                </a:lnTo>
                <a:lnTo>
                  <a:pt x="4364" y="489"/>
                </a:lnTo>
                <a:lnTo>
                  <a:pt x="4364" y="489"/>
                </a:lnTo>
                <a:lnTo>
                  <a:pt x="4360" y="493"/>
                </a:lnTo>
                <a:lnTo>
                  <a:pt x="4355" y="498"/>
                </a:lnTo>
                <a:lnTo>
                  <a:pt x="4354" y="500"/>
                </a:lnTo>
                <a:lnTo>
                  <a:pt x="4354" y="503"/>
                </a:lnTo>
                <a:lnTo>
                  <a:pt x="4355" y="506"/>
                </a:lnTo>
                <a:lnTo>
                  <a:pt x="4359" y="509"/>
                </a:lnTo>
                <a:lnTo>
                  <a:pt x="4360" y="512"/>
                </a:lnTo>
                <a:lnTo>
                  <a:pt x="4361" y="516"/>
                </a:lnTo>
                <a:lnTo>
                  <a:pt x="4362" y="518"/>
                </a:lnTo>
                <a:lnTo>
                  <a:pt x="4363" y="519"/>
                </a:lnTo>
                <a:lnTo>
                  <a:pt x="4365" y="519"/>
                </a:lnTo>
                <a:lnTo>
                  <a:pt x="4367" y="519"/>
                </a:lnTo>
                <a:lnTo>
                  <a:pt x="4371" y="518"/>
                </a:lnTo>
                <a:lnTo>
                  <a:pt x="4374" y="515"/>
                </a:lnTo>
                <a:lnTo>
                  <a:pt x="4375" y="512"/>
                </a:lnTo>
                <a:lnTo>
                  <a:pt x="4375" y="509"/>
                </a:lnTo>
                <a:lnTo>
                  <a:pt x="4373" y="503"/>
                </a:lnTo>
                <a:lnTo>
                  <a:pt x="4372" y="499"/>
                </a:lnTo>
                <a:lnTo>
                  <a:pt x="4373" y="497"/>
                </a:lnTo>
                <a:lnTo>
                  <a:pt x="4374" y="496"/>
                </a:lnTo>
                <a:lnTo>
                  <a:pt x="4380" y="496"/>
                </a:lnTo>
                <a:lnTo>
                  <a:pt x="4387" y="496"/>
                </a:lnTo>
                <a:lnTo>
                  <a:pt x="4387" y="495"/>
                </a:lnTo>
                <a:lnTo>
                  <a:pt x="4387" y="494"/>
                </a:lnTo>
                <a:lnTo>
                  <a:pt x="4387" y="491"/>
                </a:lnTo>
                <a:lnTo>
                  <a:pt x="4388" y="488"/>
                </a:lnTo>
                <a:lnTo>
                  <a:pt x="4389" y="486"/>
                </a:lnTo>
                <a:lnTo>
                  <a:pt x="4391" y="483"/>
                </a:lnTo>
                <a:lnTo>
                  <a:pt x="4391" y="480"/>
                </a:lnTo>
                <a:lnTo>
                  <a:pt x="4392" y="477"/>
                </a:lnTo>
                <a:lnTo>
                  <a:pt x="4393" y="474"/>
                </a:lnTo>
                <a:lnTo>
                  <a:pt x="4395" y="473"/>
                </a:lnTo>
                <a:lnTo>
                  <a:pt x="4392" y="472"/>
                </a:lnTo>
                <a:lnTo>
                  <a:pt x="4390" y="472"/>
                </a:lnTo>
                <a:lnTo>
                  <a:pt x="4389" y="471"/>
                </a:lnTo>
                <a:lnTo>
                  <a:pt x="4388" y="470"/>
                </a:lnTo>
                <a:lnTo>
                  <a:pt x="4390" y="466"/>
                </a:lnTo>
                <a:lnTo>
                  <a:pt x="4392" y="463"/>
                </a:lnTo>
                <a:lnTo>
                  <a:pt x="4397" y="459"/>
                </a:lnTo>
                <a:lnTo>
                  <a:pt x="4403" y="457"/>
                </a:lnTo>
                <a:lnTo>
                  <a:pt x="4409" y="456"/>
                </a:lnTo>
                <a:lnTo>
                  <a:pt x="4416" y="456"/>
                </a:lnTo>
                <a:lnTo>
                  <a:pt x="4419" y="454"/>
                </a:lnTo>
                <a:lnTo>
                  <a:pt x="4420" y="453"/>
                </a:lnTo>
                <a:lnTo>
                  <a:pt x="4421" y="451"/>
                </a:lnTo>
                <a:lnTo>
                  <a:pt x="4421" y="449"/>
                </a:lnTo>
                <a:lnTo>
                  <a:pt x="4421" y="445"/>
                </a:lnTo>
                <a:lnTo>
                  <a:pt x="4420" y="441"/>
                </a:lnTo>
                <a:lnTo>
                  <a:pt x="4420" y="436"/>
                </a:lnTo>
                <a:lnTo>
                  <a:pt x="4421" y="432"/>
                </a:lnTo>
                <a:lnTo>
                  <a:pt x="4424" y="428"/>
                </a:lnTo>
                <a:lnTo>
                  <a:pt x="4427" y="425"/>
                </a:lnTo>
                <a:lnTo>
                  <a:pt x="4434" y="422"/>
                </a:lnTo>
                <a:lnTo>
                  <a:pt x="4440" y="419"/>
                </a:lnTo>
                <a:lnTo>
                  <a:pt x="4443" y="419"/>
                </a:lnTo>
                <a:lnTo>
                  <a:pt x="4445" y="418"/>
                </a:lnTo>
                <a:lnTo>
                  <a:pt x="4447" y="419"/>
                </a:lnTo>
                <a:lnTo>
                  <a:pt x="4448" y="420"/>
                </a:lnTo>
                <a:lnTo>
                  <a:pt x="4449" y="423"/>
                </a:lnTo>
                <a:lnTo>
                  <a:pt x="4449" y="427"/>
                </a:lnTo>
                <a:lnTo>
                  <a:pt x="4448" y="431"/>
                </a:lnTo>
                <a:lnTo>
                  <a:pt x="4448" y="435"/>
                </a:lnTo>
                <a:lnTo>
                  <a:pt x="4449" y="436"/>
                </a:lnTo>
                <a:lnTo>
                  <a:pt x="4450" y="438"/>
                </a:lnTo>
                <a:lnTo>
                  <a:pt x="4452" y="439"/>
                </a:lnTo>
                <a:lnTo>
                  <a:pt x="4454" y="439"/>
                </a:lnTo>
                <a:lnTo>
                  <a:pt x="4464" y="426"/>
                </a:lnTo>
                <a:lnTo>
                  <a:pt x="4473" y="414"/>
                </a:lnTo>
                <a:lnTo>
                  <a:pt x="4477" y="408"/>
                </a:lnTo>
                <a:lnTo>
                  <a:pt x="4481" y="404"/>
                </a:lnTo>
                <a:lnTo>
                  <a:pt x="4483" y="403"/>
                </a:lnTo>
                <a:lnTo>
                  <a:pt x="4486" y="402"/>
                </a:lnTo>
                <a:lnTo>
                  <a:pt x="4489" y="403"/>
                </a:lnTo>
                <a:lnTo>
                  <a:pt x="4492" y="406"/>
                </a:lnTo>
                <a:lnTo>
                  <a:pt x="4496" y="411"/>
                </a:lnTo>
                <a:lnTo>
                  <a:pt x="4499" y="418"/>
                </a:lnTo>
                <a:lnTo>
                  <a:pt x="4499" y="421"/>
                </a:lnTo>
                <a:lnTo>
                  <a:pt x="4498" y="424"/>
                </a:lnTo>
                <a:lnTo>
                  <a:pt x="4497" y="427"/>
                </a:lnTo>
                <a:lnTo>
                  <a:pt x="4495" y="429"/>
                </a:lnTo>
                <a:lnTo>
                  <a:pt x="4492" y="432"/>
                </a:lnTo>
                <a:lnTo>
                  <a:pt x="4490" y="436"/>
                </a:lnTo>
                <a:lnTo>
                  <a:pt x="4488" y="440"/>
                </a:lnTo>
                <a:lnTo>
                  <a:pt x="4486" y="444"/>
                </a:lnTo>
                <a:lnTo>
                  <a:pt x="4484" y="448"/>
                </a:lnTo>
                <a:lnTo>
                  <a:pt x="4481" y="451"/>
                </a:lnTo>
                <a:lnTo>
                  <a:pt x="4478" y="454"/>
                </a:lnTo>
                <a:lnTo>
                  <a:pt x="4473" y="456"/>
                </a:lnTo>
                <a:lnTo>
                  <a:pt x="4470" y="457"/>
                </a:lnTo>
                <a:lnTo>
                  <a:pt x="4468" y="459"/>
                </a:lnTo>
                <a:lnTo>
                  <a:pt x="4467" y="462"/>
                </a:lnTo>
                <a:lnTo>
                  <a:pt x="4467" y="465"/>
                </a:lnTo>
                <a:lnTo>
                  <a:pt x="4467" y="468"/>
                </a:lnTo>
                <a:lnTo>
                  <a:pt x="4466" y="473"/>
                </a:lnTo>
                <a:lnTo>
                  <a:pt x="4466" y="476"/>
                </a:lnTo>
                <a:lnTo>
                  <a:pt x="4464" y="478"/>
                </a:lnTo>
                <a:lnTo>
                  <a:pt x="4463" y="487"/>
                </a:lnTo>
                <a:lnTo>
                  <a:pt x="4462" y="496"/>
                </a:lnTo>
                <a:lnTo>
                  <a:pt x="4454" y="509"/>
                </a:lnTo>
                <a:lnTo>
                  <a:pt x="4445" y="520"/>
                </a:lnTo>
                <a:lnTo>
                  <a:pt x="4441" y="527"/>
                </a:lnTo>
                <a:lnTo>
                  <a:pt x="4438" y="533"/>
                </a:lnTo>
                <a:lnTo>
                  <a:pt x="4437" y="540"/>
                </a:lnTo>
                <a:lnTo>
                  <a:pt x="4437" y="547"/>
                </a:lnTo>
                <a:lnTo>
                  <a:pt x="4438" y="553"/>
                </a:lnTo>
                <a:lnTo>
                  <a:pt x="4439" y="559"/>
                </a:lnTo>
                <a:lnTo>
                  <a:pt x="4434" y="560"/>
                </a:lnTo>
                <a:lnTo>
                  <a:pt x="4438" y="556"/>
                </a:lnTo>
                <a:lnTo>
                  <a:pt x="4442" y="554"/>
                </a:lnTo>
                <a:lnTo>
                  <a:pt x="4454" y="555"/>
                </a:lnTo>
                <a:lnTo>
                  <a:pt x="4464" y="555"/>
                </a:lnTo>
                <a:lnTo>
                  <a:pt x="4470" y="556"/>
                </a:lnTo>
                <a:lnTo>
                  <a:pt x="4474" y="558"/>
                </a:lnTo>
                <a:lnTo>
                  <a:pt x="4475" y="560"/>
                </a:lnTo>
                <a:lnTo>
                  <a:pt x="4475" y="562"/>
                </a:lnTo>
                <a:lnTo>
                  <a:pt x="4475" y="564"/>
                </a:lnTo>
                <a:lnTo>
                  <a:pt x="4474" y="567"/>
                </a:lnTo>
                <a:lnTo>
                  <a:pt x="4472" y="576"/>
                </a:lnTo>
                <a:lnTo>
                  <a:pt x="4469" y="589"/>
                </a:lnTo>
                <a:lnTo>
                  <a:pt x="4467" y="589"/>
                </a:lnTo>
                <a:lnTo>
                  <a:pt x="4465" y="589"/>
                </a:lnTo>
                <a:lnTo>
                  <a:pt x="4450" y="574"/>
                </a:lnTo>
                <a:lnTo>
                  <a:pt x="4436" y="559"/>
                </a:lnTo>
                <a:lnTo>
                  <a:pt x="4436" y="559"/>
                </a:lnTo>
                <a:lnTo>
                  <a:pt x="4434" y="569"/>
                </a:lnTo>
                <a:lnTo>
                  <a:pt x="4434" y="578"/>
                </a:lnTo>
                <a:lnTo>
                  <a:pt x="4434" y="584"/>
                </a:lnTo>
                <a:lnTo>
                  <a:pt x="4435" y="588"/>
                </a:lnTo>
                <a:lnTo>
                  <a:pt x="4436" y="593"/>
                </a:lnTo>
                <a:lnTo>
                  <a:pt x="4438" y="597"/>
                </a:lnTo>
                <a:lnTo>
                  <a:pt x="4430" y="594"/>
                </a:lnTo>
                <a:lnTo>
                  <a:pt x="4423" y="590"/>
                </a:lnTo>
                <a:lnTo>
                  <a:pt x="4424" y="595"/>
                </a:lnTo>
                <a:lnTo>
                  <a:pt x="4425" y="600"/>
                </a:lnTo>
                <a:lnTo>
                  <a:pt x="4427" y="605"/>
                </a:lnTo>
                <a:lnTo>
                  <a:pt x="4430" y="609"/>
                </a:lnTo>
                <a:lnTo>
                  <a:pt x="4433" y="614"/>
                </a:lnTo>
                <a:lnTo>
                  <a:pt x="4435" y="619"/>
                </a:lnTo>
                <a:lnTo>
                  <a:pt x="4436" y="624"/>
                </a:lnTo>
                <a:lnTo>
                  <a:pt x="4435" y="629"/>
                </a:lnTo>
                <a:lnTo>
                  <a:pt x="4439" y="632"/>
                </a:lnTo>
                <a:lnTo>
                  <a:pt x="4442" y="635"/>
                </a:lnTo>
                <a:lnTo>
                  <a:pt x="4444" y="638"/>
                </a:lnTo>
                <a:lnTo>
                  <a:pt x="4446" y="641"/>
                </a:lnTo>
                <a:lnTo>
                  <a:pt x="4448" y="647"/>
                </a:lnTo>
                <a:lnTo>
                  <a:pt x="4449" y="653"/>
                </a:lnTo>
                <a:lnTo>
                  <a:pt x="4449" y="667"/>
                </a:lnTo>
                <a:lnTo>
                  <a:pt x="4449" y="681"/>
                </a:lnTo>
                <a:lnTo>
                  <a:pt x="4449" y="683"/>
                </a:lnTo>
                <a:lnTo>
                  <a:pt x="4449" y="686"/>
                </a:lnTo>
                <a:lnTo>
                  <a:pt x="4442" y="686"/>
                </a:lnTo>
                <a:lnTo>
                  <a:pt x="4435" y="687"/>
                </a:lnTo>
                <a:lnTo>
                  <a:pt x="4430" y="690"/>
                </a:lnTo>
                <a:lnTo>
                  <a:pt x="4425" y="692"/>
                </a:lnTo>
                <a:lnTo>
                  <a:pt x="4422" y="695"/>
                </a:lnTo>
                <a:lnTo>
                  <a:pt x="4419" y="699"/>
                </a:lnTo>
                <a:lnTo>
                  <a:pt x="4417" y="703"/>
                </a:lnTo>
                <a:lnTo>
                  <a:pt x="4416" y="707"/>
                </a:lnTo>
                <a:lnTo>
                  <a:pt x="4413" y="726"/>
                </a:lnTo>
                <a:lnTo>
                  <a:pt x="4410" y="746"/>
                </a:lnTo>
                <a:lnTo>
                  <a:pt x="4410" y="749"/>
                </a:lnTo>
                <a:lnTo>
                  <a:pt x="4410" y="751"/>
                </a:lnTo>
                <a:lnTo>
                  <a:pt x="4407" y="753"/>
                </a:lnTo>
                <a:lnTo>
                  <a:pt x="4403" y="754"/>
                </a:lnTo>
                <a:lnTo>
                  <a:pt x="4400" y="755"/>
                </a:lnTo>
                <a:lnTo>
                  <a:pt x="4397" y="754"/>
                </a:lnTo>
                <a:lnTo>
                  <a:pt x="4391" y="751"/>
                </a:lnTo>
                <a:lnTo>
                  <a:pt x="4386" y="747"/>
                </a:lnTo>
                <a:lnTo>
                  <a:pt x="4383" y="750"/>
                </a:lnTo>
                <a:lnTo>
                  <a:pt x="4379" y="753"/>
                </a:lnTo>
                <a:lnTo>
                  <a:pt x="4378" y="756"/>
                </a:lnTo>
                <a:lnTo>
                  <a:pt x="4376" y="758"/>
                </a:lnTo>
                <a:lnTo>
                  <a:pt x="4381" y="761"/>
                </a:lnTo>
                <a:lnTo>
                  <a:pt x="4385" y="764"/>
                </a:lnTo>
                <a:lnTo>
                  <a:pt x="4386" y="766"/>
                </a:lnTo>
                <a:lnTo>
                  <a:pt x="4388" y="768"/>
                </a:lnTo>
                <a:lnTo>
                  <a:pt x="4388" y="771"/>
                </a:lnTo>
                <a:lnTo>
                  <a:pt x="4389" y="774"/>
                </a:lnTo>
                <a:lnTo>
                  <a:pt x="4387" y="781"/>
                </a:lnTo>
                <a:lnTo>
                  <a:pt x="4384" y="788"/>
                </a:lnTo>
                <a:lnTo>
                  <a:pt x="4381" y="795"/>
                </a:lnTo>
                <a:lnTo>
                  <a:pt x="4378" y="802"/>
                </a:lnTo>
                <a:lnTo>
                  <a:pt x="4376" y="804"/>
                </a:lnTo>
                <a:lnTo>
                  <a:pt x="4375" y="806"/>
                </a:lnTo>
                <a:lnTo>
                  <a:pt x="4377" y="809"/>
                </a:lnTo>
                <a:lnTo>
                  <a:pt x="4381" y="811"/>
                </a:lnTo>
                <a:lnTo>
                  <a:pt x="4380" y="814"/>
                </a:lnTo>
                <a:lnTo>
                  <a:pt x="4378" y="816"/>
                </a:lnTo>
                <a:lnTo>
                  <a:pt x="4375" y="818"/>
                </a:lnTo>
                <a:lnTo>
                  <a:pt x="4372" y="819"/>
                </a:lnTo>
                <a:lnTo>
                  <a:pt x="4372" y="822"/>
                </a:lnTo>
                <a:lnTo>
                  <a:pt x="4372" y="825"/>
                </a:lnTo>
                <a:lnTo>
                  <a:pt x="4370" y="828"/>
                </a:lnTo>
                <a:lnTo>
                  <a:pt x="4368" y="831"/>
                </a:lnTo>
                <a:lnTo>
                  <a:pt x="4364" y="836"/>
                </a:lnTo>
                <a:lnTo>
                  <a:pt x="4362" y="842"/>
                </a:lnTo>
                <a:lnTo>
                  <a:pt x="4366" y="845"/>
                </a:lnTo>
                <a:lnTo>
                  <a:pt x="4370" y="846"/>
                </a:lnTo>
                <a:lnTo>
                  <a:pt x="4373" y="845"/>
                </a:lnTo>
                <a:lnTo>
                  <a:pt x="4376" y="843"/>
                </a:lnTo>
                <a:lnTo>
                  <a:pt x="4380" y="837"/>
                </a:lnTo>
                <a:lnTo>
                  <a:pt x="4385" y="833"/>
                </a:lnTo>
                <a:lnTo>
                  <a:pt x="4389" y="825"/>
                </a:lnTo>
                <a:lnTo>
                  <a:pt x="4393" y="816"/>
                </a:lnTo>
                <a:lnTo>
                  <a:pt x="4395" y="813"/>
                </a:lnTo>
                <a:lnTo>
                  <a:pt x="4398" y="810"/>
                </a:lnTo>
                <a:lnTo>
                  <a:pt x="4401" y="810"/>
                </a:lnTo>
                <a:lnTo>
                  <a:pt x="4403" y="810"/>
                </a:lnTo>
                <a:lnTo>
                  <a:pt x="4406" y="810"/>
                </a:lnTo>
                <a:lnTo>
                  <a:pt x="4410" y="811"/>
                </a:lnTo>
                <a:lnTo>
                  <a:pt x="4401" y="824"/>
                </a:lnTo>
                <a:lnTo>
                  <a:pt x="4391" y="837"/>
                </a:lnTo>
                <a:lnTo>
                  <a:pt x="4382" y="848"/>
                </a:lnTo>
                <a:lnTo>
                  <a:pt x="4372" y="860"/>
                </a:lnTo>
                <a:lnTo>
                  <a:pt x="4362" y="870"/>
                </a:lnTo>
                <a:lnTo>
                  <a:pt x="4352" y="881"/>
                </a:lnTo>
                <a:lnTo>
                  <a:pt x="4352" y="881"/>
                </a:lnTo>
                <a:lnTo>
                  <a:pt x="4350" y="888"/>
                </a:lnTo>
                <a:lnTo>
                  <a:pt x="4345" y="894"/>
                </a:lnTo>
                <a:lnTo>
                  <a:pt x="4340" y="899"/>
                </a:lnTo>
                <a:lnTo>
                  <a:pt x="4333" y="902"/>
                </a:lnTo>
                <a:lnTo>
                  <a:pt x="4331" y="911"/>
                </a:lnTo>
                <a:lnTo>
                  <a:pt x="4327" y="917"/>
                </a:lnTo>
                <a:lnTo>
                  <a:pt x="4325" y="919"/>
                </a:lnTo>
                <a:lnTo>
                  <a:pt x="4321" y="921"/>
                </a:lnTo>
                <a:lnTo>
                  <a:pt x="4317" y="922"/>
                </a:lnTo>
                <a:lnTo>
                  <a:pt x="4313" y="923"/>
                </a:lnTo>
                <a:lnTo>
                  <a:pt x="4312" y="921"/>
                </a:lnTo>
                <a:lnTo>
                  <a:pt x="4313" y="919"/>
                </a:lnTo>
                <a:lnTo>
                  <a:pt x="4314" y="917"/>
                </a:lnTo>
                <a:lnTo>
                  <a:pt x="4316" y="915"/>
                </a:lnTo>
                <a:lnTo>
                  <a:pt x="4317" y="913"/>
                </a:lnTo>
                <a:lnTo>
                  <a:pt x="4318" y="911"/>
                </a:lnTo>
                <a:lnTo>
                  <a:pt x="4317" y="908"/>
                </a:lnTo>
                <a:lnTo>
                  <a:pt x="4315" y="907"/>
                </a:lnTo>
                <a:lnTo>
                  <a:pt x="4315" y="908"/>
                </a:lnTo>
                <a:lnTo>
                  <a:pt x="4315" y="908"/>
                </a:lnTo>
                <a:lnTo>
                  <a:pt x="4309" y="915"/>
                </a:lnTo>
                <a:lnTo>
                  <a:pt x="4304" y="920"/>
                </a:lnTo>
                <a:lnTo>
                  <a:pt x="4300" y="926"/>
                </a:lnTo>
                <a:lnTo>
                  <a:pt x="4296" y="932"/>
                </a:lnTo>
                <a:lnTo>
                  <a:pt x="4300" y="934"/>
                </a:lnTo>
                <a:lnTo>
                  <a:pt x="4303" y="936"/>
                </a:lnTo>
                <a:lnTo>
                  <a:pt x="4300" y="944"/>
                </a:lnTo>
                <a:lnTo>
                  <a:pt x="4295" y="952"/>
                </a:lnTo>
                <a:lnTo>
                  <a:pt x="4290" y="959"/>
                </a:lnTo>
                <a:lnTo>
                  <a:pt x="4285" y="966"/>
                </a:lnTo>
                <a:lnTo>
                  <a:pt x="4271" y="979"/>
                </a:lnTo>
                <a:lnTo>
                  <a:pt x="4259" y="991"/>
                </a:lnTo>
                <a:lnTo>
                  <a:pt x="4243" y="1010"/>
                </a:lnTo>
                <a:lnTo>
                  <a:pt x="4225" y="1029"/>
                </a:lnTo>
                <a:lnTo>
                  <a:pt x="4209" y="1048"/>
                </a:lnTo>
                <a:lnTo>
                  <a:pt x="4193" y="1066"/>
                </a:lnTo>
                <a:lnTo>
                  <a:pt x="4176" y="1086"/>
                </a:lnTo>
                <a:lnTo>
                  <a:pt x="4160" y="1105"/>
                </a:lnTo>
                <a:lnTo>
                  <a:pt x="4144" y="1124"/>
                </a:lnTo>
                <a:lnTo>
                  <a:pt x="4128" y="1145"/>
                </a:lnTo>
                <a:lnTo>
                  <a:pt x="4121" y="1157"/>
                </a:lnTo>
                <a:lnTo>
                  <a:pt x="4115" y="1170"/>
                </a:lnTo>
                <a:lnTo>
                  <a:pt x="4114" y="1174"/>
                </a:lnTo>
                <a:lnTo>
                  <a:pt x="4112" y="1176"/>
                </a:lnTo>
                <a:lnTo>
                  <a:pt x="4110" y="1179"/>
                </a:lnTo>
                <a:lnTo>
                  <a:pt x="4108" y="1181"/>
                </a:lnTo>
                <a:lnTo>
                  <a:pt x="4102" y="1183"/>
                </a:lnTo>
                <a:lnTo>
                  <a:pt x="4096" y="1187"/>
                </a:lnTo>
                <a:lnTo>
                  <a:pt x="4095" y="1187"/>
                </a:lnTo>
                <a:lnTo>
                  <a:pt x="4096" y="1194"/>
                </a:lnTo>
                <a:lnTo>
                  <a:pt x="4097" y="1201"/>
                </a:lnTo>
                <a:lnTo>
                  <a:pt x="4096" y="1208"/>
                </a:lnTo>
                <a:lnTo>
                  <a:pt x="4095" y="1216"/>
                </a:lnTo>
                <a:lnTo>
                  <a:pt x="4096" y="1220"/>
                </a:lnTo>
                <a:lnTo>
                  <a:pt x="4097" y="1223"/>
                </a:lnTo>
                <a:lnTo>
                  <a:pt x="4096" y="1226"/>
                </a:lnTo>
                <a:lnTo>
                  <a:pt x="4096" y="1228"/>
                </a:lnTo>
                <a:lnTo>
                  <a:pt x="4093" y="1231"/>
                </a:lnTo>
                <a:lnTo>
                  <a:pt x="4088" y="1232"/>
                </a:lnTo>
                <a:lnTo>
                  <a:pt x="4083" y="1233"/>
                </a:lnTo>
                <a:lnTo>
                  <a:pt x="4079" y="1234"/>
                </a:lnTo>
                <a:lnTo>
                  <a:pt x="4077" y="1235"/>
                </a:lnTo>
                <a:lnTo>
                  <a:pt x="4076" y="1237"/>
                </a:lnTo>
                <a:lnTo>
                  <a:pt x="4075" y="1238"/>
                </a:lnTo>
                <a:lnTo>
                  <a:pt x="4074" y="1242"/>
                </a:lnTo>
                <a:lnTo>
                  <a:pt x="4073" y="1239"/>
                </a:lnTo>
                <a:lnTo>
                  <a:pt x="4072" y="1237"/>
                </a:lnTo>
                <a:lnTo>
                  <a:pt x="4072" y="1235"/>
                </a:lnTo>
                <a:lnTo>
                  <a:pt x="4072" y="1233"/>
                </a:lnTo>
                <a:lnTo>
                  <a:pt x="4074" y="1229"/>
                </a:lnTo>
                <a:lnTo>
                  <a:pt x="4076" y="1225"/>
                </a:lnTo>
                <a:lnTo>
                  <a:pt x="4078" y="1222"/>
                </a:lnTo>
                <a:lnTo>
                  <a:pt x="4079" y="1218"/>
                </a:lnTo>
                <a:lnTo>
                  <a:pt x="4079" y="1217"/>
                </a:lnTo>
                <a:lnTo>
                  <a:pt x="4079" y="1215"/>
                </a:lnTo>
                <a:lnTo>
                  <a:pt x="4077" y="1213"/>
                </a:lnTo>
                <a:lnTo>
                  <a:pt x="4076" y="1212"/>
                </a:lnTo>
                <a:lnTo>
                  <a:pt x="4075" y="1212"/>
                </a:lnTo>
                <a:lnTo>
                  <a:pt x="4074" y="1213"/>
                </a:lnTo>
                <a:lnTo>
                  <a:pt x="4070" y="1216"/>
                </a:lnTo>
                <a:lnTo>
                  <a:pt x="4067" y="1220"/>
                </a:lnTo>
                <a:lnTo>
                  <a:pt x="4065" y="1224"/>
                </a:lnTo>
                <a:lnTo>
                  <a:pt x="4065" y="1228"/>
                </a:lnTo>
                <a:lnTo>
                  <a:pt x="4065" y="1238"/>
                </a:lnTo>
                <a:lnTo>
                  <a:pt x="4064" y="1248"/>
                </a:lnTo>
                <a:lnTo>
                  <a:pt x="4064" y="1248"/>
                </a:lnTo>
                <a:lnTo>
                  <a:pt x="4064" y="1249"/>
                </a:lnTo>
                <a:lnTo>
                  <a:pt x="4074" y="1251"/>
                </a:lnTo>
                <a:lnTo>
                  <a:pt x="4084" y="1255"/>
                </a:lnTo>
                <a:lnTo>
                  <a:pt x="4087" y="1257"/>
                </a:lnTo>
                <a:lnTo>
                  <a:pt x="4089" y="1262"/>
                </a:lnTo>
                <a:lnTo>
                  <a:pt x="4089" y="1268"/>
                </a:lnTo>
                <a:lnTo>
                  <a:pt x="4087" y="1276"/>
                </a:lnTo>
                <a:lnTo>
                  <a:pt x="4086" y="1277"/>
                </a:lnTo>
                <a:lnTo>
                  <a:pt x="4084" y="1277"/>
                </a:lnTo>
                <a:lnTo>
                  <a:pt x="4082" y="1278"/>
                </a:lnTo>
                <a:lnTo>
                  <a:pt x="4080" y="1277"/>
                </a:lnTo>
                <a:lnTo>
                  <a:pt x="4079" y="1272"/>
                </a:lnTo>
                <a:lnTo>
                  <a:pt x="4077" y="1269"/>
                </a:lnTo>
                <a:lnTo>
                  <a:pt x="4075" y="1268"/>
                </a:lnTo>
                <a:lnTo>
                  <a:pt x="4073" y="1269"/>
                </a:lnTo>
                <a:lnTo>
                  <a:pt x="4067" y="1272"/>
                </a:lnTo>
                <a:lnTo>
                  <a:pt x="4062" y="1273"/>
                </a:lnTo>
                <a:lnTo>
                  <a:pt x="4060" y="1272"/>
                </a:lnTo>
                <a:lnTo>
                  <a:pt x="4058" y="1270"/>
                </a:lnTo>
                <a:lnTo>
                  <a:pt x="4061" y="1279"/>
                </a:lnTo>
                <a:lnTo>
                  <a:pt x="4062" y="1287"/>
                </a:lnTo>
                <a:lnTo>
                  <a:pt x="4062" y="1291"/>
                </a:lnTo>
                <a:lnTo>
                  <a:pt x="4060" y="1294"/>
                </a:lnTo>
                <a:lnTo>
                  <a:pt x="4057" y="1298"/>
                </a:lnTo>
                <a:lnTo>
                  <a:pt x="4053" y="1301"/>
                </a:lnTo>
                <a:lnTo>
                  <a:pt x="4060" y="1305"/>
                </a:lnTo>
                <a:lnTo>
                  <a:pt x="4066" y="1309"/>
                </a:lnTo>
                <a:lnTo>
                  <a:pt x="4072" y="1315"/>
                </a:lnTo>
                <a:lnTo>
                  <a:pt x="4077" y="1321"/>
                </a:lnTo>
                <a:lnTo>
                  <a:pt x="4081" y="1324"/>
                </a:lnTo>
                <a:lnTo>
                  <a:pt x="4085" y="1328"/>
                </a:lnTo>
                <a:lnTo>
                  <a:pt x="4088" y="1326"/>
                </a:lnTo>
                <a:lnTo>
                  <a:pt x="4090" y="1327"/>
                </a:lnTo>
                <a:lnTo>
                  <a:pt x="4093" y="1329"/>
                </a:lnTo>
                <a:lnTo>
                  <a:pt x="4096" y="1331"/>
                </a:lnTo>
                <a:lnTo>
                  <a:pt x="4098" y="1333"/>
                </a:lnTo>
                <a:lnTo>
                  <a:pt x="4102" y="1334"/>
                </a:lnTo>
                <a:lnTo>
                  <a:pt x="4105" y="1333"/>
                </a:lnTo>
                <a:lnTo>
                  <a:pt x="4110" y="1329"/>
                </a:lnTo>
                <a:lnTo>
                  <a:pt x="4111" y="1327"/>
                </a:lnTo>
                <a:lnTo>
                  <a:pt x="4113" y="1326"/>
                </a:lnTo>
                <a:lnTo>
                  <a:pt x="4114" y="1327"/>
                </a:lnTo>
                <a:lnTo>
                  <a:pt x="4115" y="1327"/>
                </a:lnTo>
                <a:lnTo>
                  <a:pt x="4117" y="1330"/>
                </a:lnTo>
                <a:lnTo>
                  <a:pt x="4119" y="1334"/>
                </a:lnTo>
                <a:lnTo>
                  <a:pt x="4121" y="1339"/>
                </a:lnTo>
                <a:lnTo>
                  <a:pt x="4123" y="1344"/>
                </a:lnTo>
                <a:lnTo>
                  <a:pt x="4127" y="1348"/>
                </a:lnTo>
                <a:lnTo>
                  <a:pt x="4131" y="1351"/>
                </a:lnTo>
                <a:lnTo>
                  <a:pt x="4140" y="1349"/>
                </a:lnTo>
                <a:lnTo>
                  <a:pt x="4148" y="1347"/>
                </a:lnTo>
                <a:lnTo>
                  <a:pt x="4151" y="1332"/>
                </a:lnTo>
                <a:lnTo>
                  <a:pt x="4155" y="1317"/>
                </a:lnTo>
                <a:lnTo>
                  <a:pt x="4167" y="1300"/>
                </a:lnTo>
                <a:lnTo>
                  <a:pt x="4180" y="1282"/>
                </a:lnTo>
                <a:lnTo>
                  <a:pt x="4194" y="1265"/>
                </a:lnTo>
                <a:lnTo>
                  <a:pt x="4206" y="1248"/>
                </a:lnTo>
                <a:lnTo>
                  <a:pt x="4207" y="1244"/>
                </a:lnTo>
                <a:lnTo>
                  <a:pt x="4208" y="1238"/>
                </a:lnTo>
                <a:lnTo>
                  <a:pt x="4210" y="1234"/>
                </a:lnTo>
                <a:lnTo>
                  <a:pt x="4212" y="1230"/>
                </a:lnTo>
                <a:lnTo>
                  <a:pt x="4217" y="1223"/>
                </a:lnTo>
                <a:lnTo>
                  <a:pt x="4223" y="1217"/>
                </a:lnTo>
                <a:lnTo>
                  <a:pt x="4227" y="1211"/>
                </a:lnTo>
                <a:lnTo>
                  <a:pt x="4232" y="1206"/>
                </a:lnTo>
                <a:lnTo>
                  <a:pt x="4234" y="1206"/>
                </a:lnTo>
                <a:lnTo>
                  <a:pt x="4235" y="1207"/>
                </a:lnTo>
                <a:lnTo>
                  <a:pt x="4237" y="1211"/>
                </a:lnTo>
                <a:lnTo>
                  <a:pt x="4240" y="1218"/>
                </a:lnTo>
                <a:lnTo>
                  <a:pt x="4241" y="1222"/>
                </a:lnTo>
                <a:lnTo>
                  <a:pt x="4243" y="1223"/>
                </a:lnTo>
                <a:lnTo>
                  <a:pt x="4245" y="1221"/>
                </a:lnTo>
                <a:lnTo>
                  <a:pt x="4247" y="1219"/>
                </a:lnTo>
                <a:lnTo>
                  <a:pt x="4249" y="1216"/>
                </a:lnTo>
                <a:lnTo>
                  <a:pt x="4251" y="1214"/>
                </a:lnTo>
                <a:lnTo>
                  <a:pt x="4253" y="1213"/>
                </a:lnTo>
                <a:lnTo>
                  <a:pt x="4254" y="1213"/>
                </a:lnTo>
                <a:lnTo>
                  <a:pt x="4256" y="1214"/>
                </a:lnTo>
                <a:lnTo>
                  <a:pt x="4258" y="1215"/>
                </a:lnTo>
                <a:lnTo>
                  <a:pt x="4257" y="1220"/>
                </a:lnTo>
                <a:lnTo>
                  <a:pt x="4255" y="1225"/>
                </a:lnTo>
                <a:lnTo>
                  <a:pt x="4253" y="1229"/>
                </a:lnTo>
                <a:lnTo>
                  <a:pt x="4250" y="1233"/>
                </a:lnTo>
                <a:lnTo>
                  <a:pt x="4243" y="1241"/>
                </a:lnTo>
                <a:lnTo>
                  <a:pt x="4237" y="1249"/>
                </a:lnTo>
                <a:lnTo>
                  <a:pt x="4235" y="1252"/>
                </a:lnTo>
                <a:lnTo>
                  <a:pt x="4234" y="1254"/>
                </a:lnTo>
                <a:lnTo>
                  <a:pt x="4232" y="1254"/>
                </a:lnTo>
                <a:lnTo>
                  <a:pt x="4231" y="1253"/>
                </a:lnTo>
                <a:lnTo>
                  <a:pt x="4229" y="1252"/>
                </a:lnTo>
                <a:lnTo>
                  <a:pt x="4228" y="1249"/>
                </a:lnTo>
                <a:lnTo>
                  <a:pt x="4226" y="1248"/>
                </a:lnTo>
                <a:lnTo>
                  <a:pt x="4225" y="1247"/>
                </a:lnTo>
                <a:lnTo>
                  <a:pt x="4223" y="1247"/>
                </a:lnTo>
                <a:lnTo>
                  <a:pt x="4222" y="1248"/>
                </a:lnTo>
                <a:lnTo>
                  <a:pt x="4218" y="1250"/>
                </a:lnTo>
                <a:lnTo>
                  <a:pt x="4214" y="1255"/>
                </a:lnTo>
                <a:lnTo>
                  <a:pt x="4215" y="1262"/>
                </a:lnTo>
                <a:lnTo>
                  <a:pt x="4216" y="1270"/>
                </a:lnTo>
                <a:lnTo>
                  <a:pt x="4217" y="1278"/>
                </a:lnTo>
                <a:lnTo>
                  <a:pt x="4219" y="1286"/>
                </a:lnTo>
                <a:lnTo>
                  <a:pt x="4213" y="1298"/>
                </a:lnTo>
                <a:lnTo>
                  <a:pt x="4207" y="1309"/>
                </a:lnTo>
                <a:lnTo>
                  <a:pt x="4205" y="1310"/>
                </a:lnTo>
                <a:lnTo>
                  <a:pt x="4204" y="1310"/>
                </a:lnTo>
                <a:lnTo>
                  <a:pt x="4201" y="1318"/>
                </a:lnTo>
                <a:lnTo>
                  <a:pt x="4196" y="1325"/>
                </a:lnTo>
                <a:lnTo>
                  <a:pt x="4196" y="1326"/>
                </a:lnTo>
                <a:lnTo>
                  <a:pt x="4196" y="1327"/>
                </a:lnTo>
                <a:lnTo>
                  <a:pt x="4195" y="1332"/>
                </a:lnTo>
                <a:lnTo>
                  <a:pt x="4194" y="1338"/>
                </a:lnTo>
                <a:lnTo>
                  <a:pt x="4191" y="1343"/>
                </a:lnTo>
                <a:lnTo>
                  <a:pt x="4189" y="1348"/>
                </a:lnTo>
                <a:lnTo>
                  <a:pt x="4188" y="1351"/>
                </a:lnTo>
                <a:lnTo>
                  <a:pt x="4187" y="1353"/>
                </a:lnTo>
                <a:lnTo>
                  <a:pt x="4190" y="1357"/>
                </a:lnTo>
                <a:lnTo>
                  <a:pt x="4194" y="1359"/>
                </a:lnTo>
                <a:lnTo>
                  <a:pt x="4198" y="1359"/>
                </a:lnTo>
                <a:lnTo>
                  <a:pt x="4202" y="1357"/>
                </a:lnTo>
                <a:lnTo>
                  <a:pt x="4204" y="1354"/>
                </a:lnTo>
                <a:lnTo>
                  <a:pt x="4205" y="1351"/>
                </a:lnTo>
                <a:lnTo>
                  <a:pt x="4206" y="1348"/>
                </a:lnTo>
                <a:lnTo>
                  <a:pt x="4208" y="1346"/>
                </a:lnTo>
                <a:lnTo>
                  <a:pt x="4211" y="1345"/>
                </a:lnTo>
                <a:lnTo>
                  <a:pt x="4214" y="1344"/>
                </a:lnTo>
                <a:lnTo>
                  <a:pt x="4220" y="1333"/>
                </a:lnTo>
                <a:lnTo>
                  <a:pt x="4226" y="1323"/>
                </a:lnTo>
                <a:lnTo>
                  <a:pt x="4233" y="1312"/>
                </a:lnTo>
                <a:lnTo>
                  <a:pt x="4239" y="1302"/>
                </a:lnTo>
                <a:lnTo>
                  <a:pt x="4245" y="1288"/>
                </a:lnTo>
                <a:lnTo>
                  <a:pt x="4251" y="1276"/>
                </a:lnTo>
                <a:lnTo>
                  <a:pt x="4252" y="1282"/>
                </a:lnTo>
                <a:lnTo>
                  <a:pt x="4253" y="1288"/>
                </a:lnTo>
                <a:lnTo>
                  <a:pt x="4253" y="1294"/>
                </a:lnTo>
                <a:lnTo>
                  <a:pt x="4253" y="1300"/>
                </a:lnTo>
                <a:lnTo>
                  <a:pt x="4251" y="1311"/>
                </a:lnTo>
                <a:lnTo>
                  <a:pt x="4247" y="1321"/>
                </a:lnTo>
                <a:lnTo>
                  <a:pt x="4236" y="1339"/>
                </a:lnTo>
                <a:lnTo>
                  <a:pt x="4225" y="1358"/>
                </a:lnTo>
                <a:lnTo>
                  <a:pt x="4221" y="1366"/>
                </a:lnTo>
                <a:lnTo>
                  <a:pt x="4216" y="1374"/>
                </a:lnTo>
                <a:lnTo>
                  <a:pt x="4215" y="1379"/>
                </a:lnTo>
                <a:lnTo>
                  <a:pt x="4214" y="1383"/>
                </a:lnTo>
                <a:lnTo>
                  <a:pt x="4213" y="1388"/>
                </a:lnTo>
                <a:lnTo>
                  <a:pt x="4214" y="1393"/>
                </a:lnTo>
                <a:lnTo>
                  <a:pt x="4209" y="1410"/>
                </a:lnTo>
                <a:lnTo>
                  <a:pt x="4206" y="1427"/>
                </a:lnTo>
                <a:lnTo>
                  <a:pt x="4204" y="1435"/>
                </a:lnTo>
                <a:lnTo>
                  <a:pt x="4202" y="1443"/>
                </a:lnTo>
                <a:lnTo>
                  <a:pt x="4199" y="1451"/>
                </a:lnTo>
                <a:lnTo>
                  <a:pt x="4195" y="1458"/>
                </a:lnTo>
                <a:lnTo>
                  <a:pt x="4193" y="1462"/>
                </a:lnTo>
                <a:lnTo>
                  <a:pt x="4193" y="1465"/>
                </a:lnTo>
                <a:lnTo>
                  <a:pt x="4193" y="1468"/>
                </a:lnTo>
                <a:lnTo>
                  <a:pt x="4194" y="1470"/>
                </a:lnTo>
                <a:lnTo>
                  <a:pt x="4196" y="1475"/>
                </a:lnTo>
                <a:lnTo>
                  <a:pt x="4197" y="1479"/>
                </a:lnTo>
                <a:lnTo>
                  <a:pt x="4198" y="1483"/>
                </a:lnTo>
                <a:lnTo>
                  <a:pt x="4198" y="1487"/>
                </a:lnTo>
                <a:lnTo>
                  <a:pt x="4198" y="1494"/>
                </a:lnTo>
                <a:lnTo>
                  <a:pt x="4195" y="1501"/>
                </a:lnTo>
                <a:lnTo>
                  <a:pt x="4192" y="1507"/>
                </a:lnTo>
                <a:lnTo>
                  <a:pt x="4187" y="1513"/>
                </a:lnTo>
                <a:lnTo>
                  <a:pt x="4181" y="1518"/>
                </a:lnTo>
                <a:lnTo>
                  <a:pt x="4175" y="1522"/>
                </a:lnTo>
                <a:lnTo>
                  <a:pt x="4171" y="1525"/>
                </a:lnTo>
                <a:lnTo>
                  <a:pt x="4168" y="1528"/>
                </a:lnTo>
                <a:lnTo>
                  <a:pt x="4165" y="1532"/>
                </a:lnTo>
                <a:lnTo>
                  <a:pt x="4163" y="1536"/>
                </a:lnTo>
                <a:lnTo>
                  <a:pt x="4162" y="1540"/>
                </a:lnTo>
                <a:lnTo>
                  <a:pt x="4160" y="1543"/>
                </a:lnTo>
                <a:lnTo>
                  <a:pt x="4158" y="1547"/>
                </a:lnTo>
                <a:lnTo>
                  <a:pt x="4155" y="1549"/>
                </a:lnTo>
                <a:lnTo>
                  <a:pt x="4152" y="1553"/>
                </a:lnTo>
                <a:lnTo>
                  <a:pt x="4151" y="1556"/>
                </a:lnTo>
                <a:lnTo>
                  <a:pt x="4151" y="1559"/>
                </a:lnTo>
                <a:lnTo>
                  <a:pt x="4153" y="1563"/>
                </a:lnTo>
                <a:lnTo>
                  <a:pt x="4154" y="1566"/>
                </a:lnTo>
                <a:lnTo>
                  <a:pt x="4156" y="1569"/>
                </a:lnTo>
                <a:lnTo>
                  <a:pt x="4157" y="1574"/>
                </a:lnTo>
                <a:lnTo>
                  <a:pt x="4156" y="1577"/>
                </a:lnTo>
                <a:lnTo>
                  <a:pt x="4151" y="1580"/>
                </a:lnTo>
                <a:lnTo>
                  <a:pt x="4147" y="1583"/>
                </a:lnTo>
                <a:lnTo>
                  <a:pt x="4145" y="1587"/>
                </a:lnTo>
                <a:lnTo>
                  <a:pt x="4143" y="1591"/>
                </a:lnTo>
                <a:lnTo>
                  <a:pt x="4139" y="1600"/>
                </a:lnTo>
                <a:lnTo>
                  <a:pt x="4134" y="1610"/>
                </a:lnTo>
                <a:lnTo>
                  <a:pt x="4131" y="1617"/>
                </a:lnTo>
                <a:lnTo>
                  <a:pt x="4129" y="1624"/>
                </a:lnTo>
                <a:lnTo>
                  <a:pt x="4127" y="1632"/>
                </a:lnTo>
                <a:lnTo>
                  <a:pt x="4126" y="1639"/>
                </a:lnTo>
                <a:lnTo>
                  <a:pt x="4126" y="1654"/>
                </a:lnTo>
                <a:lnTo>
                  <a:pt x="4127" y="1668"/>
                </a:lnTo>
                <a:lnTo>
                  <a:pt x="4128" y="1674"/>
                </a:lnTo>
                <a:lnTo>
                  <a:pt x="4132" y="1679"/>
                </a:lnTo>
                <a:lnTo>
                  <a:pt x="4141" y="1663"/>
                </a:lnTo>
                <a:lnTo>
                  <a:pt x="4149" y="1646"/>
                </a:lnTo>
                <a:lnTo>
                  <a:pt x="4156" y="1629"/>
                </a:lnTo>
                <a:lnTo>
                  <a:pt x="4166" y="1613"/>
                </a:lnTo>
                <a:lnTo>
                  <a:pt x="4170" y="1607"/>
                </a:lnTo>
                <a:lnTo>
                  <a:pt x="4175" y="1603"/>
                </a:lnTo>
                <a:lnTo>
                  <a:pt x="4181" y="1601"/>
                </a:lnTo>
                <a:lnTo>
                  <a:pt x="4188" y="1600"/>
                </a:lnTo>
                <a:lnTo>
                  <a:pt x="4188" y="1604"/>
                </a:lnTo>
                <a:lnTo>
                  <a:pt x="4189" y="1608"/>
                </a:lnTo>
                <a:lnTo>
                  <a:pt x="4189" y="1611"/>
                </a:lnTo>
                <a:lnTo>
                  <a:pt x="4187" y="1612"/>
                </a:lnTo>
                <a:lnTo>
                  <a:pt x="4182" y="1611"/>
                </a:lnTo>
                <a:lnTo>
                  <a:pt x="4179" y="1611"/>
                </a:lnTo>
                <a:lnTo>
                  <a:pt x="4176" y="1611"/>
                </a:lnTo>
                <a:lnTo>
                  <a:pt x="4175" y="1613"/>
                </a:lnTo>
                <a:lnTo>
                  <a:pt x="4173" y="1618"/>
                </a:lnTo>
                <a:lnTo>
                  <a:pt x="4173" y="1624"/>
                </a:lnTo>
                <a:lnTo>
                  <a:pt x="4173" y="1632"/>
                </a:lnTo>
                <a:lnTo>
                  <a:pt x="4173" y="1639"/>
                </a:lnTo>
                <a:lnTo>
                  <a:pt x="4171" y="1642"/>
                </a:lnTo>
                <a:lnTo>
                  <a:pt x="4169" y="1644"/>
                </a:lnTo>
                <a:lnTo>
                  <a:pt x="4165" y="1646"/>
                </a:lnTo>
                <a:lnTo>
                  <a:pt x="4159" y="1648"/>
                </a:lnTo>
                <a:lnTo>
                  <a:pt x="4156" y="1649"/>
                </a:lnTo>
                <a:lnTo>
                  <a:pt x="4154" y="1652"/>
                </a:lnTo>
                <a:lnTo>
                  <a:pt x="4152" y="1655"/>
                </a:lnTo>
                <a:lnTo>
                  <a:pt x="4152" y="1659"/>
                </a:lnTo>
                <a:lnTo>
                  <a:pt x="4154" y="1667"/>
                </a:lnTo>
                <a:lnTo>
                  <a:pt x="4156" y="1675"/>
                </a:lnTo>
                <a:lnTo>
                  <a:pt x="4154" y="1678"/>
                </a:lnTo>
                <a:lnTo>
                  <a:pt x="4152" y="1680"/>
                </a:lnTo>
                <a:lnTo>
                  <a:pt x="4150" y="1682"/>
                </a:lnTo>
                <a:lnTo>
                  <a:pt x="4148" y="1682"/>
                </a:lnTo>
                <a:lnTo>
                  <a:pt x="4143" y="1680"/>
                </a:lnTo>
                <a:lnTo>
                  <a:pt x="4137" y="1679"/>
                </a:lnTo>
                <a:lnTo>
                  <a:pt x="4135" y="1679"/>
                </a:lnTo>
                <a:lnTo>
                  <a:pt x="4132" y="1679"/>
                </a:lnTo>
                <a:lnTo>
                  <a:pt x="4134" y="1682"/>
                </a:lnTo>
                <a:lnTo>
                  <a:pt x="4135" y="1683"/>
                </a:lnTo>
                <a:lnTo>
                  <a:pt x="4136" y="1689"/>
                </a:lnTo>
                <a:lnTo>
                  <a:pt x="4136" y="1694"/>
                </a:lnTo>
                <a:lnTo>
                  <a:pt x="4136" y="1699"/>
                </a:lnTo>
                <a:lnTo>
                  <a:pt x="4136" y="1704"/>
                </a:lnTo>
                <a:lnTo>
                  <a:pt x="4134" y="1708"/>
                </a:lnTo>
                <a:lnTo>
                  <a:pt x="4132" y="1713"/>
                </a:lnTo>
                <a:lnTo>
                  <a:pt x="4128" y="1717"/>
                </a:lnTo>
                <a:lnTo>
                  <a:pt x="4123" y="1720"/>
                </a:lnTo>
                <a:lnTo>
                  <a:pt x="4122" y="1720"/>
                </a:lnTo>
                <a:lnTo>
                  <a:pt x="4122" y="1720"/>
                </a:lnTo>
                <a:lnTo>
                  <a:pt x="4122" y="1725"/>
                </a:lnTo>
                <a:lnTo>
                  <a:pt x="4122" y="1729"/>
                </a:lnTo>
                <a:lnTo>
                  <a:pt x="4121" y="1734"/>
                </a:lnTo>
                <a:lnTo>
                  <a:pt x="4120" y="1739"/>
                </a:lnTo>
                <a:lnTo>
                  <a:pt x="4121" y="1741"/>
                </a:lnTo>
                <a:lnTo>
                  <a:pt x="4122" y="1742"/>
                </a:lnTo>
                <a:lnTo>
                  <a:pt x="4123" y="1746"/>
                </a:lnTo>
                <a:lnTo>
                  <a:pt x="4123" y="1750"/>
                </a:lnTo>
                <a:lnTo>
                  <a:pt x="4122" y="1751"/>
                </a:lnTo>
                <a:lnTo>
                  <a:pt x="4121" y="1752"/>
                </a:lnTo>
                <a:lnTo>
                  <a:pt x="4119" y="1752"/>
                </a:lnTo>
                <a:lnTo>
                  <a:pt x="4116" y="1752"/>
                </a:lnTo>
                <a:lnTo>
                  <a:pt x="4114" y="1751"/>
                </a:lnTo>
                <a:lnTo>
                  <a:pt x="4111" y="1750"/>
                </a:lnTo>
                <a:lnTo>
                  <a:pt x="4110" y="1751"/>
                </a:lnTo>
                <a:lnTo>
                  <a:pt x="4108" y="1752"/>
                </a:lnTo>
                <a:lnTo>
                  <a:pt x="4106" y="1754"/>
                </a:lnTo>
                <a:lnTo>
                  <a:pt x="4104" y="1755"/>
                </a:lnTo>
                <a:lnTo>
                  <a:pt x="4102" y="1755"/>
                </a:lnTo>
                <a:lnTo>
                  <a:pt x="4100" y="1755"/>
                </a:lnTo>
                <a:lnTo>
                  <a:pt x="4094" y="1752"/>
                </a:lnTo>
                <a:lnTo>
                  <a:pt x="4087" y="1747"/>
                </a:lnTo>
                <a:lnTo>
                  <a:pt x="4084" y="1744"/>
                </a:lnTo>
                <a:lnTo>
                  <a:pt x="4081" y="1742"/>
                </a:lnTo>
                <a:lnTo>
                  <a:pt x="4079" y="1741"/>
                </a:lnTo>
                <a:lnTo>
                  <a:pt x="4077" y="1741"/>
                </a:lnTo>
                <a:lnTo>
                  <a:pt x="4075" y="1741"/>
                </a:lnTo>
                <a:lnTo>
                  <a:pt x="4073" y="1742"/>
                </a:lnTo>
                <a:lnTo>
                  <a:pt x="4072" y="1744"/>
                </a:lnTo>
                <a:lnTo>
                  <a:pt x="4071" y="1745"/>
                </a:lnTo>
                <a:lnTo>
                  <a:pt x="4071" y="1747"/>
                </a:lnTo>
                <a:lnTo>
                  <a:pt x="4071" y="1749"/>
                </a:lnTo>
                <a:lnTo>
                  <a:pt x="4073" y="1754"/>
                </a:lnTo>
                <a:lnTo>
                  <a:pt x="4073" y="1758"/>
                </a:lnTo>
                <a:lnTo>
                  <a:pt x="4073" y="1761"/>
                </a:lnTo>
                <a:lnTo>
                  <a:pt x="4073" y="1765"/>
                </a:lnTo>
                <a:lnTo>
                  <a:pt x="4074" y="1768"/>
                </a:lnTo>
                <a:lnTo>
                  <a:pt x="4075" y="1770"/>
                </a:lnTo>
                <a:lnTo>
                  <a:pt x="4075" y="1773"/>
                </a:lnTo>
                <a:lnTo>
                  <a:pt x="4075" y="1776"/>
                </a:lnTo>
                <a:lnTo>
                  <a:pt x="4075" y="1777"/>
                </a:lnTo>
                <a:lnTo>
                  <a:pt x="4075" y="1778"/>
                </a:lnTo>
                <a:lnTo>
                  <a:pt x="4080" y="1777"/>
                </a:lnTo>
                <a:lnTo>
                  <a:pt x="4084" y="1776"/>
                </a:lnTo>
                <a:lnTo>
                  <a:pt x="4086" y="1771"/>
                </a:lnTo>
                <a:lnTo>
                  <a:pt x="4089" y="1767"/>
                </a:lnTo>
                <a:lnTo>
                  <a:pt x="4091" y="1766"/>
                </a:lnTo>
                <a:lnTo>
                  <a:pt x="4094" y="1765"/>
                </a:lnTo>
                <a:lnTo>
                  <a:pt x="4097" y="1764"/>
                </a:lnTo>
                <a:lnTo>
                  <a:pt x="4100" y="1764"/>
                </a:lnTo>
                <a:lnTo>
                  <a:pt x="4100" y="1769"/>
                </a:lnTo>
                <a:lnTo>
                  <a:pt x="4100" y="1774"/>
                </a:lnTo>
                <a:lnTo>
                  <a:pt x="4098" y="1780"/>
                </a:lnTo>
                <a:lnTo>
                  <a:pt x="4096" y="1784"/>
                </a:lnTo>
                <a:lnTo>
                  <a:pt x="4094" y="1788"/>
                </a:lnTo>
                <a:lnTo>
                  <a:pt x="4089" y="1792"/>
                </a:lnTo>
                <a:lnTo>
                  <a:pt x="4078" y="1797"/>
                </a:lnTo>
                <a:lnTo>
                  <a:pt x="4058" y="1804"/>
                </a:lnTo>
                <a:lnTo>
                  <a:pt x="4057" y="1801"/>
                </a:lnTo>
                <a:lnTo>
                  <a:pt x="4058" y="1798"/>
                </a:lnTo>
                <a:lnTo>
                  <a:pt x="4059" y="1796"/>
                </a:lnTo>
                <a:lnTo>
                  <a:pt x="4061" y="1794"/>
                </a:lnTo>
                <a:lnTo>
                  <a:pt x="4063" y="1793"/>
                </a:lnTo>
                <a:lnTo>
                  <a:pt x="4065" y="1790"/>
                </a:lnTo>
                <a:lnTo>
                  <a:pt x="4067" y="1788"/>
                </a:lnTo>
                <a:lnTo>
                  <a:pt x="4068" y="1786"/>
                </a:lnTo>
                <a:lnTo>
                  <a:pt x="4062" y="1784"/>
                </a:lnTo>
                <a:lnTo>
                  <a:pt x="4056" y="1783"/>
                </a:lnTo>
                <a:lnTo>
                  <a:pt x="4051" y="1784"/>
                </a:lnTo>
                <a:lnTo>
                  <a:pt x="4047" y="1786"/>
                </a:lnTo>
                <a:lnTo>
                  <a:pt x="4042" y="1789"/>
                </a:lnTo>
                <a:lnTo>
                  <a:pt x="4039" y="1794"/>
                </a:lnTo>
                <a:lnTo>
                  <a:pt x="4035" y="1799"/>
                </a:lnTo>
                <a:lnTo>
                  <a:pt x="4033" y="1804"/>
                </a:lnTo>
                <a:lnTo>
                  <a:pt x="4022" y="1824"/>
                </a:lnTo>
                <a:lnTo>
                  <a:pt x="4012" y="1844"/>
                </a:lnTo>
                <a:lnTo>
                  <a:pt x="4002" y="1865"/>
                </a:lnTo>
                <a:lnTo>
                  <a:pt x="3991" y="1885"/>
                </a:lnTo>
                <a:lnTo>
                  <a:pt x="3980" y="1906"/>
                </a:lnTo>
                <a:lnTo>
                  <a:pt x="3970" y="1926"/>
                </a:lnTo>
                <a:lnTo>
                  <a:pt x="3959" y="1945"/>
                </a:lnTo>
                <a:lnTo>
                  <a:pt x="3946" y="1965"/>
                </a:lnTo>
                <a:lnTo>
                  <a:pt x="3926" y="2000"/>
                </a:lnTo>
                <a:lnTo>
                  <a:pt x="3907" y="2037"/>
                </a:lnTo>
                <a:lnTo>
                  <a:pt x="3898" y="2054"/>
                </a:lnTo>
                <a:lnTo>
                  <a:pt x="3888" y="2073"/>
                </a:lnTo>
                <a:lnTo>
                  <a:pt x="3876" y="2089"/>
                </a:lnTo>
                <a:lnTo>
                  <a:pt x="3863" y="2104"/>
                </a:lnTo>
                <a:lnTo>
                  <a:pt x="3859" y="2108"/>
                </a:lnTo>
                <a:lnTo>
                  <a:pt x="3857" y="2112"/>
                </a:lnTo>
                <a:lnTo>
                  <a:pt x="3855" y="2117"/>
                </a:lnTo>
                <a:lnTo>
                  <a:pt x="3854" y="2123"/>
                </a:lnTo>
                <a:lnTo>
                  <a:pt x="3852" y="2128"/>
                </a:lnTo>
                <a:lnTo>
                  <a:pt x="3850" y="2132"/>
                </a:lnTo>
                <a:lnTo>
                  <a:pt x="3848" y="2137"/>
                </a:lnTo>
                <a:lnTo>
                  <a:pt x="3844" y="2140"/>
                </a:lnTo>
                <a:lnTo>
                  <a:pt x="3844" y="2140"/>
                </a:lnTo>
                <a:lnTo>
                  <a:pt x="3825" y="2172"/>
                </a:lnTo>
                <a:lnTo>
                  <a:pt x="3805" y="2205"/>
                </a:lnTo>
                <a:lnTo>
                  <a:pt x="3785" y="2237"/>
                </a:lnTo>
                <a:lnTo>
                  <a:pt x="3763" y="2267"/>
                </a:lnTo>
                <a:lnTo>
                  <a:pt x="3759" y="2274"/>
                </a:lnTo>
                <a:lnTo>
                  <a:pt x="3755" y="2280"/>
                </a:lnTo>
                <a:lnTo>
                  <a:pt x="3752" y="2287"/>
                </a:lnTo>
                <a:lnTo>
                  <a:pt x="3750" y="2296"/>
                </a:lnTo>
                <a:lnTo>
                  <a:pt x="3749" y="2303"/>
                </a:lnTo>
                <a:lnTo>
                  <a:pt x="3748" y="2311"/>
                </a:lnTo>
                <a:lnTo>
                  <a:pt x="3748" y="2319"/>
                </a:lnTo>
                <a:lnTo>
                  <a:pt x="3748" y="2326"/>
                </a:lnTo>
                <a:lnTo>
                  <a:pt x="3749" y="2329"/>
                </a:lnTo>
                <a:lnTo>
                  <a:pt x="3749" y="2332"/>
                </a:lnTo>
                <a:lnTo>
                  <a:pt x="3748" y="2335"/>
                </a:lnTo>
                <a:lnTo>
                  <a:pt x="3746" y="2337"/>
                </a:lnTo>
                <a:lnTo>
                  <a:pt x="3739" y="2340"/>
                </a:lnTo>
                <a:lnTo>
                  <a:pt x="3733" y="2344"/>
                </a:lnTo>
                <a:lnTo>
                  <a:pt x="3727" y="2347"/>
                </a:lnTo>
                <a:lnTo>
                  <a:pt x="3721" y="2351"/>
                </a:lnTo>
                <a:lnTo>
                  <a:pt x="3712" y="2360"/>
                </a:lnTo>
                <a:lnTo>
                  <a:pt x="3703" y="2370"/>
                </a:lnTo>
                <a:lnTo>
                  <a:pt x="3689" y="2392"/>
                </a:lnTo>
                <a:lnTo>
                  <a:pt x="3673" y="2416"/>
                </a:lnTo>
                <a:lnTo>
                  <a:pt x="3666" y="2427"/>
                </a:lnTo>
                <a:lnTo>
                  <a:pt x="3658" y="2439"/>
                </a:lnTo>
                <a:lnTo>
                  <a:pt x="3653" y="2444"/>
                </a:lnTo>
                <a:lnTo>
                  <a:pt x="3649" y="2449"/>
                </a:lnTo>
                <a:lnTo>
                  <a:pt x="3643" y="2452"/>
                </a:lnTo>
                <a:lnTo>
                  <a:pt x="3637" y="2455"/>
                </a:lnTo>
                <a:lnTo>
                  <a:pt x="3637" y="2455"/>
                </a:lnTo>
                <a:lnTo>
                  <a:pt x="3637" y="2455"/>
                </a:lnTo>
                <a:lnTo>
                  <a:pt x="3635" y="2458"/>
                </a:lnTo>
                <a:lnTo>
                  <a:pt x="3632" y="2462"/>
                </a:lnTo>
                <a:lnTo>
                  <a:pt x="3624" y="2469"/>
                </a:lnTo>
                <a:lnTo>
                  <a:pt x="3618" y="2477"/>
                </a:lnTo>
                <a:lnTo>
                  <a:pt x="3615" y="2484"/>
                </a:lnTo>
                <a:lnTo>
                  <a:pt x="3613" y="2492"/>
                </a:lnTo>
                <a:lnTo>
                  <a:pt x="3612" y="2501"/>
                </a:lnTo>
                <a:lnTo>
                  <a:pt x="3613" y="2511"/>
                </a:lnTo>
                <a:lnTo>
                  <a:pt x="3614" y="2520"/>
                </a:lnTo>
                <a:lnTo>
                  <a:pt x="3617" y="2530"/>
                </a:lnTo>
                <a:lnTo>
                  <a:pt x="3628" y="2513"/>
                </a:lnTo>
                <a:lnTo>
                  <a:pt x="3641" y="2496"/>
                </a:lnTo>
                <a:lnTo>
                  <a:pt x="3652" y="2480"/>
                </a:lnTo>
                <a:lnTo>
                  <a:pt x="3663" y="2464"/>
                </a:lnTo>
                <a:lnTo>
                  <a:pt x="3668" y="2457"/>
                </a:lnTo>
                <a:lnTo>
                  <a:pt x="3673" y="2449"/>
                </a:lnTo>
                <a:lnTo>
                  <a:pt x="3676" y="2446"/>
                </a:lnTo>
                <a:lnTo>
                  <a:pt x="3680" y="2444"/>
                </a:lnTo>
                <a:lnTo>
                  <a:pt x="3684" y="2442"/>
                </a:lnTo>
                <a:lnTo>
                  <a:pt x="3689" y="2441"/>
                </a:lnTo>
                <a:lnTo>
                  <a:pt x="3694" y="2428"/>
                </a:lnTo>
                <a:lnTo>
                  <a:pt x="3699" y="2415"/>
                </a:lnTo>
                <a:lnTo>
                  <a:pt x="3706" y="2402"/>
                </a:lnTo>
                <a:lnTo>
                  <a:pt x="3714" y="2390"/>
                </a:lnTo>
                <a:lnTo>
                  <a:pt x="3732" y="2368"/>
                </a:lnTo>
                <a:lnTo>
                  <a:pt x="3751" y="2346"/>
                </a:lnTo>
                <a:lnTo>
                  <a:pt x="3756" y="2345"/>
                </a:lnTo>
                <a:lnTo>
                  <a:pt x="3760" y="2342"/>
                </a:lnTo>
                <a:lnTo>
                  <a:pt x="3761" y="2341"/>
                </a:lnTo>
                <a:lnTo>
                  <a:pt x="3764" y="2341"/>
                </a:lnTo>
                <a:lnTo>
                  <a:pt x="3779" y="2324"/>
                </a:lnTo>
                <a:lnTo>
                  <a:pt x="3793" y="2309"/>
                </a:lnTo>
                <a:lnTo>
                  <a:pt x="3799" y="2301"/>
                </a:lnTo>
                <a:lnTo>
                  <a:pt x="3805" y="2293"/>
                </a:lnTo>
                <a:lnTo>
                  <a:pt x="3810" y="2283"/>
                </a:lnTo>
                <a:lnTo>
                  <a:pt x="3815" y="2272"/>
                </a:lnTo>
                <a:lnTo>
                  <a:pt x="3817" y="2270"/>
                </a:lnTo>
                <a:lnTo>
                  <a:pt x="3818" y="2268"/>
                </a:lnTo>
                <a:lnTo>
                  <a:pt x="3820" y="2267"/>
                </a:lnTo>
                <a:lnTo>
                  <a:pt x="3823" y="2267"/>
                </a:lnTo>
                <a:lnTo>
                  <a:pt x="3826" y="2268"/>
                </a:lnTo>
                <a:lnTo>
                  <a:pt x="3829" y="2272"/>
                </a:lnTo>
                <a:lnTo>
                  <a:pt x="3832" y="2279"/>
                </a:lnTo>
                <a:lnTo>
                  <a:pt x="3836" y="2289"/>
                </a:lnTo>
                <a:lnTo>
                  <a:pt x="3836" y="2289"/>
                </a:lnTo>
                <a:lnTo>
                  <a:pt x="3836" y="2289"/>
                </a:lnTo>
                <a:lnTo>
                  <a:pt x="3838" y="2287"/>
                </a:lnTo>
                <a:lnTo>
                  <a:pt x="3840" y="2286"/>
                </a:lnTo>
                <a:lnTo>
                  <a:pt x="3842" y="2284"/>
                </a:lnTo>
                <a:lnTo>
                  <a:pt x="3843" y="2282"/>
                </a:lnTo>
                <a:lnTo>
                  <a:pt x="3844" y="2277"/>
                </a:lnTo>
                <a:lnTo>
                  <a:pt x="3844" y="2271"/>
                </a:lnTo>
                <a:lnTo>
                  <a:pt x="3844" y="2265"/>
                </a:lnTo>
                <a:lnTo>
                  <a:pt x="3845" y="2260"/>
                </a:lnTo>
                <a:lnTo>
                  <a:pt x="3846" y="2257"/>
                </a:lnTo>
                <a:lnTo>
                  <a:pt x="3847" y="2256"/>
                </a:lnTo>
                <a:lnTo>
                  <a:pt x="3849" y="2254"/>
                </a:lnTo>
                <a:lnTo>
                  <a:pt x="3852" y="2253"/>
                </a:lnTo>
                <a:lnTo>
                  <a:pt x="3839" y="2256"/>
                </a:lnTo>
                <a:lnTo>
                  <a:pt x="3838" y="2251"/>
                </a:lnTo>
                <a:lnTo>
                  <a:pt x="3836" y="2240"/>
                </a:lnTo>
                <a:lnTo>
                  <a:pt x="3834" y="2228"/>
                </a:lnTo>
                <a:lnTo>
                  <a:pt x="3834" y="2223"/>
                </a:lnTo>
                <a:lnTo>
                  <a:pt x="3838" y="2219"/>
                </a:lnTo>
                <a:lnTo>
                  <a:pt x="3844" y="2215"/>
                </a:lnTo>
                <a:lnTo>
                  <a:pt x="3848" y="2215"/>
                </a:lnTo>
                <a:lnTo>
                  <a:pt x="3853" y="2214"/>
                </a:lnTo>
                <a:lnTo>
                  <a:pt x="3851" y="2214"/>
                </a:lnTo>
                <a:lnTo>
                  <a:pt x="3849" y="2214"/>
                </a:lnTo>
                <a:lnTo>
                  <a:pt x="3853" y="2209"/>
                </a:lnTo>
                <a:lnTo>
                  <a:pt x="3857" y="2204"/>
                </a:lnTo>
                <a:lnTo>
                  <a:pt x="3859" y="2199"/>
                </a:lnTo>
                <a:lnTo>
                  <a:pt x="3860" y="2194"/>
                </a:lnTo>
                <a:lnTo>
                  <a:pt x="3860" y="2194"/>
                </a:lnTo>
                <a:lnTo>
                  <a:pt x="3860" y="2194"/>
                </a:lnTo>
                <a:lnTo>
                  <a:pt x="3860" y="2192"/>
                </a:lnTo>
                <a:lnTo>
                  <a:pt x="3860" y="2189"/>
                </a:lnTo>
                <a:lnTo>
                  <a:pt x="3861" y="2187"/>
                </a:lnTo>
                <a:lnTo>
                  <a:pt x="3864" y="2185"/>
                </a:lnTo>
                <a:lnTo>
                  <a:pt x="3867" y="2181"/>
                </a:lnTo>
                <a:lnTo>
                  <a:pt x="3872" y="2176"/>
                </a:lnTo>
                <a:lnTo>
                  <a:pt x="3877" y="2173"/>
                </a:lnTo>
                <a:lnTo>
                  <a:pt x="3882" y="2168"/>
                </a:lnTo>
                <a:lnTo>
                  <a:pt x="3887" y="2163"/>
                </a:lnTo>
                <a:lnTo>
                  <a:pt x="3889" y="2158"/>
                </a:lnTo>
                <a:lnTo>
                  <a:pt x="3891" y="2155"/>
                </a:lnTo>
                <a:lnTo>
                  <a:pt x="3892" y="2153"/>
                </a:lnTo>
                <a:lnTo>
                  <a:pt x="3894" y="2153"/>
                </a:lnTo>
                <a:lnTo>
                  <a:pt x="3896" y="2155"/>
                </a:lnTo>
                <a:lnTo>
                  <a:pt x="3900" y="2160"/>
                </a:lnTo>
                <a:lnTo>
                  <a:pt x="3904" y="2167"/>
                </a:lnTo>
                <a:lnTo>
                  <a:pt x="3907" y="2172"/>
                </a:lnTo>
                <a:lnTo>
                  <a:pt x="3913" y="2174"/>
                </a:lnTo>
                <a:lnTo>
                  <a:pt x="3917" y="2175"/>
                </a:lnTo>
                <a:lnTo>
                  <a:pt x="3921" y="2175"/>
                </a:lnTo>
                <a:lnTo>
                  <a:pt x="3921" y="2175"/>
                </a:lnTo>
                <a:lnTo>
                  <a:pt x="3920" y="2176"/>
                </a:lnTo>
                <a:lnTo>
                  <a:pt x="3922" y="2173"/>
                </a:lnTo>
                <a:lnTo>
                  <a:pt x="3922" y="2168"/>
                </a:lnTo>
                <a:lnTo>
                  <a:pt x="3921" y="2161"/>
                </a:lnTo>
                <a:lnTo>
                  <a:pt x="3919" y="2152"/>
                </a:lnTo>
                <a:lnTo>
                  <a:pt x="3916" y="2135"/>
                </a:lnTo>
                <a:lnTo>
                  <a:pt x="3913" y="2125"/>
                </a:lnTo>
                <a:lnTo>
                  <a:pt x="3917" y="2144"/>
                </a:lnTo>
                <a:lnTo>
                  <a:pt x="3932" y="2142"/>
                </a:lnTo>
                <a:lnTo>
                  <a:pt x="3935" y="2141"/>
                </a:lnTo>
                <a:lnTo>
                  <a:pt x="3937" y="2138"/>
                </a:lnTo>
                <a:lnTo>
                  <a:pt x="3939" y="2135"/>
                </a:lnTo>
                <a:lnTo>
                  <a:pt x="3941" y="2132"/>
                </a:lnTo>
                <a:lnTo>
                  <a:pt x="3941" y="2128"/>
                </a:lnTo>
                <a:lnTo>
                  <a:pt x="3941" y="2125"/>
                </a:lnTo>
                <a:lnTo>
                  <a:pt x="3941" y="2121"/>
                </a:lnTo>
                <a:lnTo>
                  <a:pt x="3939" y="2119"/>
                </a:lnTo>
                <a:lnTo>
                  <a:pt x="3942" y="2109"/>
                </a:lnTo>
                <a:lnTo>
                  <a:pt x="3942" y="2109"/>
                </a:lnTo>
                <a:lnTo>
                  <a:pt x="3932" y="2108"/>
                </a:lnTo>
                <a:lnTo>
                  <a:pt x="3925" y="2108"/>
                </a:lnTo>
                <a:lnTo>
                  <a:pt x="3921" y="2110"/>
                </a:lnTo>
                <a:lnTo>
                  <a:pt x="3919" y="2113"/>
                </a:lnTo>
                <a:lnTo>
                  <a:pt x="3918" y="2116"/>
                </a:lnTo>
                <a:lnTo>
                  <a:pt x="3917" y="2119"/>
                </a:lnTo>
                <a:lnTo>
                  <a:pt x="3916" y="2120"/>
                </a:lnTo>
                <a:lnTo>
                  <a:pt x="3915" y="2121"/>
                </a:lnTo>
                <a:lnTo>
                  <a:pt x="3914" y="2121"/>
                </a:lnTo>
                <a:lnTo>
                  <a:pt x="3912" y="2121"/>
                </a:lnTo>
                <a:lnTo>
                  <a:pt x="3906" y="2112"/>
                </a:lnTo>
                <a:lnTo>
                  <a:pt x="3902" y="2105"/>
                </a:lnTo>
                <a:lnTo>
                  <a:pt x="3902" y="2102"/>
                </a:lnTo>
                <a:lnTo>
                  <a:pt x="3903" y="2099"/>
                </a:lnTo>
                <a:lnTo>
                  <a:pt x="3906" y="2097"/>
                </a:lnTo>
                <a:lnTo>
                  <a:pt x="3912" y="2096"/>
                </a:lnTo>
                <a:lnTo>
                  <a:pt x="3914" y="2095"/>
                </a:lnTo>
                <a:lnTo>
                  <a:pt x="3915" y="2094"/>
                </a:lnTo>
                <a:lnTo>
                  <a:pt x="3914" y="2093"/>
                </a:lnTo>
                <a:lnTo>
                  <a:pt x="3913" y="2092"/>
                </a:lnTo>
                <a:lnTo>
                  <a:pt x="3909" y="2090"/>
                </a:lnTo>
                <a:lnTo>
                  <a:pt x="3905" y="2087"/>
                </a:lnTo>
                <a:lnTo>
                  <a:pt x="3911" y="2113"/>
                </a:lnTo>
                <a:lnTo>
                  <a:pt x="3919" y="2111"/>
                </a:lnTo>
                <a:lnTo>
                  <a:pt x="3928" y="2110"/>
                </a:lnTo>
                <a:lnTo>
                  <a:pt x="3926" y="2109"/>
                </a:lnTo>
                <a:lnTo>
                  <a:pt x="3922" y="2107"/>
                </a:lnTo>
                <a:lnTo>
                  <a:pt x="3918" y="2104"/>
                </a:lnTo>
                <a:lnTo>
                  <a:pt x="3914" y="2101"/>
                </a:lnTo>
                <a:lnTo>
                  <a:pt x="3910" y="2096"/>
                </a:lnTo>
                <a:lnTo>
                  <a:pt x="3907" y="2091"/>
                </a:lnTo>
                <a:lnTo>
                  <a:pt x="3907" y="2088"/>
                </a:lnTo>
                <a:lnTo>
                  <a:pt x="3907" y="2085"/>
                </a:lnTo>
                <a:lnTo>
                  <a:pt x="3907" y="2082"/>
                </a:lnTo>
                <a:lnTo>
                  <a:pt x="3910" y="2079"/>
                </a:lnTo>
                <a:lnTo>
                  <a:pt x="3913" y="2074"/>
                </a:lnTo>
                <a:lnTo>
                  <a:pt x="3916" y="2070"/>
                </a:lnTo>
                <a:lnTo>
                  <a:pt x="3919" y="2066"/>
                </a:lnTo>
                <a:lnTo>
                  <a:pt x="3922" y="2063"/>
                </a:lnTo>
                <a:lnTo>
                  <a:pt x="3926" y="2062"/>
                </a:lnTo>
                <a:lnTo>
                  <a:pt x="3929" y="2062"/>
                </a:lnTo>
                <a:lnTo>
                  <a:pt x="3933" y="2063"/>
                </a:lnTo>
                <a:lnTo>
                  <a:pt x="3936" y="2068"/>
                </a:lnTo>
                <a:lnTo>
                  <a:pt x="3940" y="2068"/>
                </a:lnTo>
                <a:lnTo>
                  <a:pt x="3943" y="2068"/>
                </a:lnTo>
                <a:lnTo>
                  <a:pt x="3944" y="2063"/>
                </a:lnTo>
                <a:lnTo>
                  <a:pt x="3945" y="2059"/>
                </a:lnTo>
                <a:lnTo>
                  <a:pt x="3945" y="2057"/>
                </a:lnTo>
                <a:lnTo>
                  <a:pt x="3946" y="2055"/>
                </a:lnTo>
                <a:lnTo>
                  <a:pt x="3947" y="2054"/>
                </a:lnTo>
                <a:lnTo>
                  <a:pt x="3949" y="2053"/>
                </a:lnTo>
                <a:lnTo>
                  <a:pt x="3956" y="2051"/>
                </a:lnTo>
                <a:lnTo>
                  <a:pt x="3961" y="2049"/>
                </a:lnTo>
                <a:lnTo>
                  <a:pt x="3966" y="2046"/>
                </a:lnTo>
                <a:lnTo>
                  <a:pt x="3970" y="2043"/>
                </a:lnTo>
                <a:lnTo>
                  <a:pt x="3977" y="2035"/>
                </a:lnTo>
                <a:lnTo>
                  <a:pt x="3983" y="2027"/>
                </a:lnTo>
                <a:lnTo>
                  <a:pt x="3994" y="2009"/>
                </a:lnTo>
                <a:lnTo>
                  <a:pt x="4006" y="1991"/>
                </a:lnTo>
                <a:lnTo>
                  <a:pt x="4007" y="1988"/>
                </a:lnTo>
                <a:lnTo>
                  <a:pt x="4009" y="1985"/>
                </a:lnTo>
                <a:lnTo>
                  <a:pt x="4011" y="1982"/>
                </a:lnTo>
                <a:lnTo>
                  <a:pt x="4014" y="1979"/>
                </a:lnTo>
                <a:lnTo>
                  <a:pt x="4020" y="1975"/>
                </a:lnTo>
                <a:lnTo>
                  <a:pt x="4025" y="1970"/>
                </a:lnTo>
                <a:lnTo>
                  <a:pt x="4032" y="1958"/>
                </a:lnTo>
                <a:lnTo>
                  <a:pt x="4038" y="1944"/>
                </a:lnTo>
                <a:lnTo>
                  <a:pt x="4043" y="1946"/>
                </a:lnTo>
                <a:lnTo>
                  <a:pt x="4048" y="1949"/>
                </a:lnTo>
                <a:lnTo>
                  <a:pt x="4050" y="1952"/>
                </a:lnTo>
                <a:lnTo>
                  <a:pt x="4051" y="1955"/>
                </a:lnTo>
                <a:lnTo>
                  <a:pt x="4051" y="1964"/>
                </a:lnTo>
                <a:lnTo>
                  <a:pt x="4050" y="1972"/>
                </a:lnTo>
                <a:lnTo>
                  <a:pt x="4044" y="1977"/>
                </a:lnTo>
                <a:lnTo>
                  <a:pt x="4039" y="1983"/>
                </a:lnTo>
                <a:lnTo>
                  <a:pt x="4039" y="1983"/>
                </a:lnTo>
                <a:lnTo>
                  <a:pt x="4039" y="1984"/>
                </a:lnTo>
                <a:lnTo>
                  <a:pt x="4038" y="1991"/>
                </a:lnTo>
                <a:lnTo>
                  <a:pt x="4036" y="1998"/>
                </a:lnTo>
                <a:lnTo>
                  <a:pt x="4034" y="2005"/>
                </a:lnTo>
                <a:lnTo>
                  <a:pt x="4031" y="2013"/>
                </a:lnTo>
                <a:lnTo>
                  <a:pt x="4025" y="2026"/>
                </a:lnTo>
                <a:lnTo>
                  <a:pt x="4018" y="2039"/>
                </a:lnTo>
                <a:lnTo>
                  <a:pt x="4028" y="2023"/>
                </a:lnTo>
                <a:lnTo>
                  <a:pt x="4038" y="2006"/>
                </a:lnTo>
                <a:lnTo>
                  <a:pt x="4048" y="1989"/>
                </a:lnTo>
                <a:lnTo>
                  <a:pt x="4056" y="1973"/>
                </a:lnTo>
                <a:lnTo>
                  <a:pt x="4071" y="1940"/>
                </a:lnTo>
                <a:lnTo>
                  <a:pt x="4088" y="1909"/>
                </a:lnTo>
                <a:lnTo>
                  <a:pt x="4105" y="1877"/>
                </a:lnTo>
                <a:lnTo>
                  <a:pt x="4121" y="1845"/>
                </a:lnTo>
                <a:lnTo>
                  <a:pt x="4121" y="1845"/>
                </a:lnTo>
                <a:lnTo>
                  <a:pt x="4121" y="1845"/>
                </a:lnTo>
                <a:lnTo>
                  <a:pt x="4114" y="1842"/>
                </a:lnTo>
                <a:lnTo>
                  <a:pt x="4108" y="1838"/>
                </a:lnTo>
                <a:lnTo>
                  <a:pt x="4102" y="1833"/>
                </a:lnTo>
                <a:lnTo>
                  <a:pt x="4097" y="1828"/>
                </a:lnTo>
                <a:lnTo>
                  <a:pt x="4091" y="1823"/>
                </a:lnTo>
                <a:lnTo>
                  <a:pt x="4085" y="1818"/>
                </a:lnTo>
                <a:lnTo>
                  <a:pt x="4078" y="1815"/>
                </a:lnTo>
                <a:lnTo>
                  <a:pt x="4070" y="1813"/>
                </a:lnTo>
                <a:lnTo>
                  <a:pt x="4078" y="1811"/>
                </a:lnTo>
                <a:lnTo>
                  <a:pt x="4085" y="1808"/>
                </a:lnTo>
                <a:lnTo>
                  <a:pt x="4094" y="1806"/>
                </a:lnTo>
                <a:lnTo>
                  <a:pt x="4101" y="1804"/>
                </a:lnTo>
                <a:lnTo>
                  <a:pt x="4102" y="1806"/>
                </a:lnTo>
                <a:lnTo>
                  <a:pt x="4105" y="1807"/>
                </a:lnTo>
                <a:lnTo>
                  <a:pt x="4108" y="1807"/>
                </a:lnTo>
                <a:lnTo>
                  <a:pt x="4111" y="1807"/>
                </a:lnTo>
                <a:lnTo>
                  <a:pt x="4114" y="1807"/>
                </a:lnTo>
                <a:lnTo>
                  <a:pt x="4116" y="1809"/>
                </a:lnTo>
                <a:lnTo>
                  <a:pt x="4117" y="1812"/>
                </a:lnTo>
                <a:lnTo>
                  <a:pt x="4115" y="1817"/>
                </a:lnTo>
                <a:lnTo>
                  <a:pt x="4115" y="1820"/>
                </a:lnTo>
                <a:lnTo>
                  <a:pt x="4115" y="1823"/>
                </a:lnTo>
                <a:lnTo>
                  <a:pt x="4115" y="1825"/>
                </a:lnTo>
                <a:lnTo>
                  <a:pt x="4117" y="1827"/>
                </a:lnTo>
                <a:lnTo>
                  <a:pt x="4121" y="1829"/>
                </a:lnTo>
                <a:lnTo>
                  <a:pt x="4125" y="1831"/>
                </a:lnTo>
                <a:lnTo>
                  <a:pt x="4125" y="1831"/>
                </a:lnTo>
                <a:lnTo>
                  <a:pt x="4125" y="1831"/>
                </a:lnTo>
                <a:lnTo>
                  <a:pt x="4136" y="1812"/>
                </a:lnTo>
                <a:lnTo>
                  <a:pt x="4147" y="1793"/>
                </a:lnTo>
                <a:lnTo>
                  <a:pt x="4156" y="1773"/>
                </a:lnTo>
                <a:lnTo>
                  <a:pt x="4167" y="1755"/>
                </a:lnTo>
                <a:lnTo>
                  <a:pt x="4169" y="1754"/>
                </a:lnTo>
                <a:lnTo>
                  <a:pt x="4171" y="1753"/>
                </a:lnTo>
                <a:lnTo>
                  <a:pt x="4174" y="1750"/>
                </a:lnTo>
                <a:lnTo>
                  <a:pt x="4176" y="1746"/>
                </a:lnTo>
                <a:lnTo>
                  <a:pt x="4175" y="1744"/>
                </a:lnTo>
                <a:lnTo>
                  <a:pt x="4175" y="1743"/>
                </a:lnTo>
                <a:lnTo>
                  <a:pt x="4174" y="1738"/>
                </a:lnTo>
                <a:lnTo>
                  <a:pt x="4174" y="1731"/>
                </a:lnTo>
                <a:lnTo>
                  <a:pt x="4177" y="1725"/>
                </a:lnTo>
                <a:lnTo>
                  <a:pt x="4181" y="1719"/>
                </a:lnTo>
                <a:lnTo>
                  <a:pt x="4182" y="1715"/>
                </a:lnTo>
                <a:lnTo>
                  <a:pt x="4185" y="1711"/>
                </a:lnTo>
                <a:lnTo>
                  <a:pt x="4188" y="1708"/>
                </a:lnTo>
                <a:lnTo>
                  <a:pt x="4191" y="1705"/>
                </a:lnTo>
                <a:lnTo>
                  <a:pt x="4198" y="1698"/>
                </a:lnTo>
                <a:lnTo>
                  <a:pt x="4205" y="1691"/>
                </a:lnTo>
                <a:lnTo>
                  <a:pt x="4208" y="1687"/>
                </a:lnTo>
                <a:lnTo>
                  <a:pt x="4210" y="1682"/>
                </a:lnTo>
                <a:lnTo>
                  <a:pt x="4212" y="1676"/>
                </a:lnTo>
                <a:lnTo>
                  <a:pt x="4213" y="1670"/>
                </a:lnTo>
                <a:lnTo>
                  <a:pt x="4214" y="1665"/>
                </a:lnTo>
                <a:lnTo>
                  <a:pt x="4215" y="1660"/>
                </a:lnTo>
                <a:lnTo>
                  <a:pt x="4217" y="1655"/>
                </a:lnTo>
                <a:lnTo>
                  <a:pt x="4219" y="1651"/>
                </a:lnTo>
                <a:lnTo>
                  <a:pt x="4224" y="1643"/>
                </a:lnTo>
                <a:lnTo>
                  <a:pt x="4231" y="1636"/>
                </a:lnTo>
                <a:lnTo>
                  <a:pt x="4246" y="1623"/>
                </a:lnTo>
                <a:lnTo>
                  <a:pt x="4261" y="1611"/>
                </a:lnTo>
                <a:lnTo>
                  <a:pt x="4265" y="1608"/>
                </a:lnTo>
                <a:lnTo>
                  <a:pt x="4267" y="1604"/>
                </a:lnTo>
                <a:lnTo>
                  <a:pt x="4268" y="1600"/>
                </a:lnTo>
                <a:lnTo>
                  <a:pt x="4270" y="1596"/>
                </a:lnTo>
                <a:lnTo>
                  <a:pt x="4262" y="1595"/>
                </a:lnTo>
                <a:lnTo>
                  <a:pt x="4254" y="1593"/>
                </a:lnTo>
                <a:lnTo>
                  <a:pt x="4257" y="1586"/>
                </a:lnTo>
                <a:lnTo>
                  <a:pt x="4260" y="1579"/>
                </a:lnTo>
                <a:lnTo>
                  <a:pt x="4262" y="1576"/>
                </a:lnTo>
                <a:lnTo>
                  <a:pt x="4265" y="1573"/>
                </a:lnTo>
                <a:lnTo>
                  <a:pt x="4267" y="1570"/>
                </a:lnTo>
                <a:lnTo>
                  <a:pt x="4271" y="1568"/>
                </a:lnTo>
                <a:lnTo>
                  <a:pt x="4285" y="1564"/>
                </a:lnTo>
                <a:lnTo>
                  <a:pt x="4298" y="1560"/>
                </a:lnTo>
                <a:lnTo>
                  <a:pt x="4299" y="1555"/>
                </a:lnTo>
                <a:lnTo>
                  <a:pt x="4299" y="1549"/>
                </a:lnTo>
                <a:lnTo>
                  <a:pt x="4299" y="1549"/>
                </a:lnTo>
                <a:lnTo>
                  <a:pt x="4293" y="1552"/>
                </a:lnTo>
                <a:lnTo>
                  <a:pt x="4287" y="1554"/>
                </a:lnTo>
                <a:lnTo>
                  <a:pt x="4285" y="1554"/>
                </a:lnTo>
                <a:lnTo>
                  <a:pt x="4282" y="1553"/>
                </a:lnTo>
                <a:lnTo>
                  <a:pt x="4281" y="1550"/>
                </a:lnTo>
                <a:lnTo>
                  <a:pt x="4280" y="1546"/>
                </a:lnTo>
                <a:lnTo>
                  <a:pt x="4278" y="1543"/>
                </a:lnTo>
                <a:lnTo>
                  <a:pt x="4275" y="1541"/>
                </a:lnTo>
                <a:lnTo>
                  <a:pt x="4271" y="1540"/>
                </a:lnTo>
                <a:lnTo>
                  <a:pt x="4268" y="1538"/>
                </a:lnTo>
                <a:lnTo>
                  <a:pt x="4265" y="1537"/>
                </a:lnTo>
                <a:lnTo>
                  <a:pt x="4264" y="1534"/>
                </a:lnTo>
                <a:lnTo>
                  <a:pt x="4266" y="1531"/>
                </a:lnTo>
                <a:lnTo>
                  <a:pt x="4270" y="1526"/>
                </a:lnTo>
                <a:lnTo>
                  <a:pt x="4280" y="1527"/>
                </a:lnTo>
                <a:lnTo>
                  <a:pt x="4289" y="1529"/>
                </a:lnTo>
                <a:lnTo>
                  <a:pt x="4297" y="1532"/>
                </a:lnTo>
                <a:lnTo>
                  <a:pt x="4306" y="1535"/>
                </a:lnTo>
                <a:lnTo>
                  <a:pt x="4314" y="1519"/>
                </a:lnTo>
                <a:lnTo>
                  <a:pt x="4325" y="1503"/>
                </a:lnTo>
                <a:lnTo>
                  <a:pt x="4336" y="1489"/>
                </a:lnTo>
                <a:lnTo>
                  <a:pt x="4349" y="1476"/>
                </a:lnTo>
                <a:lnTo>
                  <a:pt x="4349" y="1471"/>
                </a:lnTo>
                <a:lnTo>
                  <a:pt x="4351" y="1466"/>
                </a:lnTo>
                <a:lnTo>
                  <a:pt x="4351" y="1464"/>
                </a:lnTo>
                <a:lnTo>
                  <a:pt x="4352" y="1463"/>
                </a:lnTo>
                <a:lnTo>
                  <a:pt x="4353" y="1462"/>
                </a:lnTo>
                <a:lnTo>
                  <a:pt x="4355" y="1462"/>
                </a:lnTo>
                <a:lnTo>
                  <a:pt x="4358" y="1465"/>
                </a:lnTo>
                <a:lnTo>
                  <a:pt x="4360" y="1468"/>
                </a:lnTo>
                <a:lnTo>
                  <a:pt x="4360" y="1470"/>
                </a:lnTo>
                <a:lnTo>
                  <a:pt x="4360" y="1473"/>
                </a:lnTo>
                <a:lnTo>
                  <a:pt x="4358" y="1480"/>
                </a:lnTo>
                <a:lnTo>
                  <a:pt x="4355" y="1486"/>
                </a:lnTo>
                <a:lnTo>
                  <a:pt x="4354" y="1492"/>
                </a:lnTo>
                <a:lnTo>
                  <a:pt x="4353" y="1498"/>
                </a:lnTo>
                <a:lnTo>
                  <a:pt x="4352" y="1504"/>
                </a:lnTo>
                <a:lnTo>
                  <a:pt x="4353" y="1509"/>
                </a:lnTo>
                <a:lnTo>
                  <a:pt x="4354" y="1514"/>
                </a:lnTo>
                <a:lnTo>
                  <a:pt x="4355" y="1521"/>
                </a:lnTo>
                <a:lnTo>
                  <a:pt x="4355" y="1526"/>
                </a:lnTo>
                <a:lnTo>
                  <a:pt x="4355" y="1531"/>
                </a:lnTo>
                <a:lnTo>
                  <a:pt x="4353" y="1537"/>
                </a:lnTo>
                <a:lnTo>
                  <a:pt x="4350" y="1542"/>
                </a:lnTo>
                <a:lnTo>
                  <a:pt x="4349" y="1542"/>
                </a:lnTo>
                <a:lnTo>
                  <a:pt x="4348" y="1542"/>
                </a:lnTo>
                <a:lnTo>
                  <a:pt x="4347" y="1546"/>
                </a:lnTo>
                <a:lnTo>
                  <a:pt x="4345" y="1551"/>
                </a:lnTo>
                <a:lnTo>
                  <a:pt x="4343" y="1555"/>
                </a:lnTo>
                <a:lnTo>
                  <a:pt x="4340" y="1559"/>
                </a:lnTo>
                <a:lnTo>
                  <a:pt x="4333" y="1572"/>
                </a:lnTo>
                <a:lnTo>
                  <a:pt x="4325" y="1583"/>
                </a:lnTo>
                <a:lnTo>
                  <a:pt x="4321" y="1589"/>
                </a:lnTo>
                <a:lnTo>
                  <a:pt x="4319" y="1595"/>
                </a:lnTo>
                <a:lnTo>
                  <a:pt x="4318" y="1602"/>
                </a:lnTo>
                <a:lnTo>
                  <a:pt x="4320" y="1610"/>
                </a:lnTo>
                <a:lnTo>
                  <a:pt x="4331" y="1601"/>
                </a:lnTo>
                <a:lnTo>
                  <a:pt x="4339" y="1591"/>
                </a:lnTo>
                <a:lnTo>
                  <a:pt x="4347" y="1581"/>
                </a:lnTo>
                <a:lnTo>
                  <a:pt x="4353" y="1568"/>
                </a:lnTo>
                <a:lnTo>
                  <a:pt x="4353" y="1561"/>
                </a:lnTo>
                <a:lnTo>
                  <a:pt x="4353" y="1555"/>
                </a:lnTo>
                <a:lnTo>
                  <a:pt x="4354" y="1552"/>
                </a:lnTo>
                <a:lnTo>
                  <a:pt x="4356" y="1549"/>
                </a:lnTo>
                <a:lnTo>
                  <a:pt x="4358" y="1547"/>
                </a:lnTo>
                <a:lnTo>
                  <a:pt x="4361" y="1545"/>
                </a:lnTo>
                <a:lnTo>
                  <a:pt x="4361" y="1544"/>
                </a:lnTo>
                <a:lnTo>
                  <a:pt x="4361" y="1544"/>
                </a:lnTo>
                <a:lnTo>
                  <a:pt x="4363" y="1540"/>
                </a:lnTo>
                <a:lnTo>
                  <a:pt x="4365" y="1537"/>
                </a:lnTo>
                <a:lnTo>
                  <a:pt x="4372" y="1529"/>
                </a:lnTo>
                <a:lnTo>
                  <a:pt x="4378" y="1520"/>
                </a:lnTo>
                <a:lnTo>
                  <a:pt x="4382" y="1515"/>
                </a:lnTo>
                <a:lnTo>
                  <a:pt x="4386" y="1513"/>
                </a:lnTo>
                <a:lnTo>
                  <a:pt x="4389" y="1513"/>
                </a:lnTo>
                <a:lnTo>
                  <a:pt x="4392" y="1513"/>
                </a:lnTo>
                <a:lnTo>
                  <a:pt x="4395" y="1514"/>
                </a:lnTo>
                <a:lnTo>
                  <a:pt x="4399" y="1515"/>
                </a:lnTo>
                <a:lnTo>
                  <a:pt x="4414" y="1503"/>
                </a:lnTo>
                <a:lnTo>
                  <a:pt x="4429" y="1491"/>
                </a:lnTo>
                <a:lnTo>
                  <a:pt x="4428" y="1487"/>
                </a:lnTo>
                <a:lnTo>
                  <a:pt x="4429" y="1484"/>
                </a:lnTo>
                <a:lnTo>
                  <a:pt x="4430" y="1481"/>
                </a:lnTo>
                <a:lnTo>
                  <a:pt x="4432" y="1478"/>
                </a:lnTo>
                <a:lnTo>
                  <a:pt x="4434" y="1469"/>
                </a:lnTo>
                <a:lnTo>
                  <a:pt x="4437" y="1460"/>
                </a:lnTo>
                <a:lnTo>
                  <a:pt x="4439" y="1456"/>
                </a:lnTo>
                <a:lnTo>
                  <a:pt x="4442" y="1452"/>
                </a:lnTo>
                <a:lnTo>
                  <a:pt x="4445" y="1449"/>
                </a:lnTo>
                <a:lnTo>
                  <a:pt x="4449" y="1446"/>
                </a:lnTo>
                <a:lnTo>
                  <a:pt x="4452" y="1444"/>
                </a:lnTo>
                <a:lnTo>
                  <a:pt x="4455" y="1441"/>
                </a:lnTo>
                <a:lnTo>
                  <a:pt x="4456" y="1438"/>
                </a:lnTo>
                <a:lnTo>
                  <a:pt x="4458" y="1434"/>
                </a:lnTo>
                <a:lnTo>
                  <a:pt x="4459" y="1431"/>
                </a:lnTo>
                <a:lnTo>
                  <a:pt x="4462" y="1428"/>
                </a:lnTo>
                <a:lnTo>
                  <a:pt x="4465" y="1426"/>
                </a:lnTo>
                <a:lnTo>
                  <a:pt x="4469" y="1425"/>
                </a:lnTo>
                <a:lnTo>
                  <a:pt x="4469" y="1425"/>
                </a:lnTo>
                <a:lnTo>
                  <a:pt x="4469" y="1420"/>
                </a:lnTo>
                <a:lnTo>
                  <a:pt x="4467" y="1415"/>
                </a:lnTo>
                <a:lnTo>
                  <a:pt x="4467" y="1412"/>
                </a:lnTo>
                <a:lnTo>
                  <a:pt x="4467" y="1410"/>
                </a:lnTo>
                <a:lnTo>
                  <a:pt x="4469" y="1408"/>
                </a:lnTo>
                <a:lnTo>
                  <a:pt x="4472" y="1405"/>
                </a:lnTo>
                <a:lnTo>
                  <a:pt x="4475" y="1403"/>
                </a:lnTo>
                <a:lnTo>
                  <a:pt x="4477" y="1401"/>
                </a:lnTo>
                <a:lnTo>
                  <a:pt x="4478" y="1398"/>
                </a:lnTo>
                <a:lnTo>
                  <a:pt x="4479" y="1395"/>
                </a:lnTo>
                <a:lnTo>
                  <a:pt x="4481" y="1392"/>
                </a:lnTo>
                <a:lnTo>
                  <a:pt x="4482" y="1390"/>
                </a:lnTo>
                <a:lnTo>
                  <a:pt x="4483" y="1390"/>
                </a:lnTo>
                <a:lnTo>
                  <a:pt x="4484" y="1391"/>
                </a:lnTo>
                <a:lnTo>
                  <a:pt x="4488" y="1395"/>
                </a:lnTo>
                <a:lnTo>
                  <a:pt x="4492" y="1398"/>
                </a:lnTo>
                <a:lnTo>
                  <a:pt x="4497" y="1401"/>
                </a:lnTo>
                <a:lnTo>
                  <a:pt x="4502" y="1403"/>
                </a:lnTo>
                <a:lnTo>
                  <a:pt x="4506" y="1408"/>
                </a:lnTo>
                <a:lnTo>
                  <a:pt x="4510" y="1411"/>
                </a:lnTo>
                <a:lnTo>
                  <a:pt x="4513" y="1416"/>
                </a:lnTo>
                <a:lnTo>
                  <a:pt x="4513" y="1422"/>
                </a:lnTo>
                <a:lnTo>
                  <a:pt x="4511" y="1432"/>
                </a:lnTo>
                <a:lnTo>
                  <a:pt x="4508" y="1441"/>
                </a:lnTo>
                <a:lnTo>
                  <a:pt x="4508" y="1441"/>
                </a:lnTo>
                <a:lnTo>
                  <a:pt x="4516" y="1441"/>
                </a:lnTo>
                <a:lnTo>
                  <a:pt x="4521" y="1443"/>
                </a:lnTo>
                <a:lnTo>
                  <a:pt x="4523" y="1445"/>
                </a:lnTo>
                <a:lnTo>
                  <a:pt x="4524" y="1447"/>
                </a:lnTo>
                <a:lnTo>
                  <a:pt x="4524" y="1451"/>
                </a:lnTo>
                <a:lnTo>
                  <a:pt x="4522" y="1456"/>
                </a:lnTo>
                <a:lnTo>
                  <a:pt x="4521" y="1460"/>
                </a:lnTo>
                <a:lnTo>
                  <a:pt x="4519" y="1466"/>
                </a:lnTo>
                <a:lnTo>
                  <a:pt x="4519" y="1468"/>
                </a:lnTo>
                <a:lnTo>
                  <a:pt x="4520" y="1470"/>
                </a:lnTo>
                <a:lnTo>
                  <a:pt x="4522" y="1471"/>
                </a:lnTo>
                <a:lnTo>
                  <a:pt x="4525" y="1473"/>
                </a:lnTo>
                <a:lnTo>
                  <a:pt x="4528" y="1472"/>
                </a:lnTo>
                <a:lnTo>
                  <a:pt x="4531" y="1472"/>
                </a:lnTo>
                <a:lnTo>
                  <a:pt x="4533" y="1473"/>
                </a:lnTo>
                <a:lnTo>
                  <a:pt x="4535" y="1475"/>
                </a:lnTo>
                <a:lnTo>
                  <a:pt x="4540" y="1482"/>
                </a:lnTo>
                <a:lnTo>
                  <a:pt x="4544" y="1485"/>
                </a:lnTo>
                <a:lnTo>
                  <a:pt x="4545" y="1486"/>
                </a:lnTo>
                <a:lnTo>
                  <a:pt x="4547" y="1485"/>
                </a:lnTo>
                <a:lnTo>
                  <a:pt x="4548" y="1485"/>
                </a:lnTo>
                <a:lnTo>
                  <a:pt x="4549" y="1483"/>
                </a:lnTo>
                <a:lnTo>
                  <a:pt x="4552" y="1476"/>
                </a:lnTo>
                <a:lnTo>
                  <a:pt x="4556" y="1468"/>
                </a:lnTo>
                <a:lnTo>
                  <a:pt x="4558" y="1466"/>
                </a:lnTo>
                <a:lnTo>
                  <a:pt x="4560" y="1464"/>
                </a:lnTo>
                <a:lnTo>
                  <a:pt x="4562" y="1462"/>
                </a:lnTo>
                <a:lnTo>
                  <a:pt x="4565" y="1460"/>
                </a:lnTo>
                <a:lnTo>
                  <a:pt x="4567" y="1457"/>
                </a:lnTo>
                <a:lnTo>
                  <a:pt x="4570" y="1453"/>
                </a:lnTo>
                <a:lnTo>
                  <a:pt x="4573" y="1452"/>
                </a:lnTo>
                <a:lnTo>
                  <a:pt x="4576" y="1451"/>
                </a:lnTo>
                <a:lnTo>
                  <a:pt x="4578" y="1450"/>
                </a:lnTo>
                <a:lnTo>
                  <a:pt x="4581" y="1450"/>
                </a:lnTo>
                <a:lnTo>
                  <a:pt x="4587" y="1451"/>
                </a:lnTo>
                <a:lnTo>
                  <a:pt x="4592" y="1455"/>
                </a:lnTo>
                <a:lnTo>
                  <a:pt x="4593" y="1462"/>
                </a:lnTo>
                <a:lnTo>
                  <a:pt x="4592" y="1467"/>
                </a:lnTo>
                <a:lnTo>
                  <a:pt x="4589" y="1471"/>
                </a:lnTo>
                <a:lnTo>
                  <a:pt x="4585" y="1474"/>
                </a:lnTo>
                <a:lnTo>
                  <a:pt x="4584" y="1482"/>
                </a:lnTo>
                <a:lnTo>
                  <a:pt x="4582" y="1490"/>
                </a:lnTo>
                <a:lnTo>
                  <a:pt x="4579" y="1497"/>
                </a:lnTo>
                <a:lnTo>
                  <a:pt x="4576" y="1504"/>
                </a:lnTo>
                <a:lnTo>
                  <a:pt x="4568" y="1518"/>
                </a:lnTo>
                <a:lnTo>
                  <a:pt x="4562" y="1532"/>
                </a:lnTo>
                <a:lnTo>
                  <a:pt x="4559" y="1537"/>
                </a:lnTo>
                <a:lnTo>
                  <a:pt x="4555" y="1540"/>
                </a:lnTo>
                <a:lnTo>
                  <a:pt x="4552" y="1541"/>
                </a:lnTo>
                <a:lnTo>
                  <a:pt x="4550" y="1541"/>
                </a:lnTo>
                <a:lnTo>
                  <a:pt x="4547" y="1540"/>
                </a:lnTo>
                <a:lnTo>
                  <a:pt x="4545" y="1538"/>
                </a:lnTo>
                <a:lnTo>
                  <a:pt x="4541" y="1533"/>
                </a:lnTo>
                <a:lnTo>
                  <a:pt x="4536" y="1530"/>
                </a:lnTo>
                <a:lnTo>
                  <a:pt x="4534" y="1530"/>
                </a:lnTo>
                <a:lnTo>
                  <a:pt x="4531" y="1531"/>
                </a:lnTo>
                <a:lnTo>
                  <a:pt x="4529" y="1532"/>
                </a:lnTo>
                <a:lnTo>
                  <a:pt x="4526" y="1535"/>
                </a:lnTo>
                <a:lnTo>
                  <a:pt x="4522" y="1532"/>
                </a:lnTo>
                <a:lnTo>
                  <a:pt x="4519" y="1528"/>
                </a:lnTo>
                <a:lnTo>
                  <a:pt x="4518" y="1524"/>
                </a:lnTo>
                <a:lnTo>
                  <a:pt x="4519" y="1519"/>
                </a:lnTo>
                <a:lnTo>
                  <a:pt x="4520" y="1515"/>
                </a:lnTo>
                <a:lnTo>
                  <a:pt x="4519" y="1513"/>
                </a:lnTo>
                <a:lnTo>
                  <a:pt x="4518" y="1514"/>
                </a:lnTo>
                <a:lnTo>
                  <a:pt x="4516" y="1515"/>
                </a:lnTo>
                <a:lnTo>
                  <a:pt x="4516" y="1530"/>
                </a:lnTo>
                <a:lnTo>
                  <a:pt x="4518" y="1544"/>
                </a:lnTo>
                <a:lnTo>
                  <a:pt x="4523" y="1552"/>
                </a:lnTo>
                <a:lnTo>
                  <a:pt x="4529" y="1559"/>
                </a:lnTo>
                <a:lnTo>
                  <a:pt x="4542" y="1568"/>
                </a:lnTo>
                <a:lnTo>
                  <a:pt x="4555" y="1575"/>
                </a:lnTo>
                <a:lnTo>
                  <a:pt x="4555" y="1575"/>
                </a:lnTo>
                <a:lnTo>
                  <a:pt x="4559" y="1574"/>
                </a:lnTo>
                <a:lnTo>
                  <a:pt x="4562" y="1572"/>
                </a:lnTo>
                <a:lnTo>
                  <a:pt x="4564" y="1568"/>
                </a:lnTo>
                <a:lnTo>
                  <a:pt x="4566" y="1565"/>
                </a:lnTo>
                <a:lnTo>
                  <a:pt x="4568" y="1557"/>
                </a:lnTo>
                <a:lnTo>
                  <a:pt x="4568" y="1548"/>
                </a:lnTo>
                <a:lnTo>
                  <a:pt x="4569" y="1539"/>
                </a:lnTo>
                <a:lnTo>
                  <a:pt x="4571" y="1531"/>
                </a:lnTo>
                <a:lnTo>
                  <a:pt x="4573" y="1528"/>
                </a:lnTo>
                <a:lnTo>
                  <a:pt x="4575" y="1525"/>
                </a:lnTo>
                <a:lnTo>
                  <a:pt x="4578" y="1523"/>
                </a:lnTo>
                <a:lnTo>
                  <a:pt x="4582" y="1522"/>
                </a:lnTo>
                <a:lnTo>
                  <a:pt x="4584" y="1523"/>
                </a:lnTo>
                <a:lnTo>
                  <a:pt x="4587" y="1522"/>
                </a:lnTo>
                <a:lnTo>
                  <a:pt x="4589" y="1521"/>
                </a:lnTo>
                <a:lnTo>
                  <a:pt x="4590" y="1518"/>
                </a:lnTo>
                <a:lnTo>
                  <a:pt x="4591" y="1514"/>
                </a:lnTo>
                <a:lnTo>
                  <a:pt x="4592" y="1511"/>
                </a:lnTo>
                <a:lnTo>
                  <a:pt x="4591" y="1507"/>
                </a:lnTo>
                <a:lnTo>
                  <a:pt x="4590" y="1502"/>
                </a:lnTo>
                <a:lnTo>
                  <a:pt x="4590" y="1499"/>
                </a:lnTo>
                <a:lnTo>
                  <a:pt x="4588" y="1494"/>
                </a:lnTo>
                <a:lnTo>
                  <a:pt x="4588" y="1492"/>
                </a:lnTo>
                <a:lnTo>
                  <a:pt x="4589" y="1491"/>
                </a:lnTo>
                <a:lnTo>
                  <a:pt x="4592" y="1491"/>
                </a:lnTo>
                <a:lnTo>
                  <a:pt x="4596" y="1492"/>
                </a:lnTo>
                <a:lnTo>
                  <a:pt x="4603" y="1495"/>
                </a:lnTo>
                <a:lnTo>
                  <a:pt x="4609" y="1499"/>
                </a:lnTo>
                <a:lnTo>
                  <a:pt x="4610" y="1499"/>
                </a:lnTo>
                <a:lnTo>
                  <a:pt x="4611" y="1498"/>
                </a:lnTo>
                <a:lnTo>
                  <a:pt x="4611" y="1498"/>
                </a:lnTo>
                <a:lnTo>
                  <a:pt x="4611" y="1498"/>
                </a:lnTo>
                <a:lnTo>
                  <a:pt x="4612" y="1500"/>
                </a:lnTo>
                <a:lnTo>
                  <a:pt x="4613" y="1501"/>
                </a:lnTo>
                <a:lnTo>
                  <a:pt x="4614" y="1505"/>
                </a:lnTo>
                <a:lnTo>
                  <a:pt x="4614" y="1509"/>
                </a:lnTo>
                <a:lnTo>
                  <a:pt x="4612" y="1512"/>
                </a:lnTo>
                <a:lnTo>
                  <a:pt x="4610" y="1517"/>
                </a:lnTo>
                <a:lnTo>
                  <a:pt x="4604" y="1520"/>
                </a:lnTo>
                <a:lnTo>
                  <a:pt x="4600" y="1525"/>
                </a:lnTo>
                <a:lnTo>
                  <a:pt x="4595" y="1531"/>
                </a:lnTo>
                <a:lnTo>
                  <a:pt x="4592" y="1537"/>
                </a:lnTo>
                <a:lnTo>
                  <a:pt x="4587" y="1543"/>
                </a:lnTo>
                <a:lnTo>
                  <a:pt x="4583" y="1547"/>
                </a:lnTo>
                <a:lnTo>
                  <a:pt x="4580" y="1549"/>
                </a:lnTo>
                <a:lnTo>
                  <a:pt x="4576" y="1550"/>
                </a:lnTo>
                <a:lnTo>
                  <a:pt x="4572" y="1551"/>
                </a:lnTo>
                <a:lnTo>
                  <a:pt x="4568" y="1551"/>
                </a:lnTo>
                <a:lnTo>
                  <a:pt x="4566" y="1551"/>
                </a:lnTo>
                <a:lnTo>
                  <a:pt x="4566" y="1553"/>
                </a:lnTo>
                <a:lnTo>
                  <a:pt x="4566" y="1555"/>
                </a:lnTo>
                <a:lnTo>
                  <a:pt x="4566" y="1558"/>
                </a:lnTo>
                <a:lnTo>
                  <a:pt x="4567" y="1565"/>
                </a:lnTo>
                <a:lnTo>
                  <a:pt x="4567" y="1572"/>
                </a:lnTo>
                <a:lnTo>
                  <a:pt x="4566" y="1570"/>
                </a:lnTo>
                <a:lnTo>
                  <a:pt x="4565" y="1568"/>
                </a:lnTo>
                <a:lnTo>
                  <a:pt x="4566" y="1570"/>
                </a:lnTo>
                <a:lnTo>
                  <a:pt x="4567" y="1572"/>
                </a:lnTo>
                <a:lnTo>
                  <a:pt x="4568" y="1575"/>
                </a:lnTo>
                <a:lnTo>
                  <a:pt x="4568" y="1577"/>
                </a:lnTo>
                <a:lnTo>
                  <a:pt x="4568" y="1582"/>
                </a:lnTo>
                <a:lnTo>
                  <a:pt x="4568" y="1586"/>
                </a:lnTo>
                <a:lnTo>
                  <a:pt x="4566" y="1589"/>
                </a:lnTo>
                <a:lnTo>
                  <a:pt x="4565" y="1592"/>
                </a:lnTo>
                <a:lnTo>
                  <a:pt x="4562" y="1594"/>
                </a:lnTo>
                <a:lnTo>
                  <a:pt x="4559" y="1596"/>
                </a:lnTo>
                <a:lnTo>
                  <a:pt x="4555" y="1598"/>
                </a:lnTo>
                <a:lnTo>
                  <a:pt x="4550" y="1599"/>
                </a:lnTo>
                <a:lnTo>
                  <a:pt x="4550" y="1599"/>
                </a:lnTo>
                <a:lnTo>
                  <a:pt x="4550" y="1599"/>
                </a:lnTo>
                <a:lnTo>
                  <a:pt x="4552" y="1607"/>
                </a:lnTo>
                <a:lnTo>
                  <a:pt x="4556" y="1614"/>
                </a:lnTo>
                <a:lnTo>
                  <a:pt x="4558" y="1617"/>
                </a:lnTo>
                <a:lnTo>
                  <a:pt x="4561" y="1619"/>
                </a:lnTo>
                <a:lnTo>
                  <a:pt x="4564" y="1620"/>
                </a:lnTo>
                <a:lnTo>
                  <a:pt x="4570" y="1621"/>
                </a:lnTo>
                <a:lnTo>
                  <a:pt x="4570" y="1622"/>
                </a:lnTo>
                <a:lnTo>
                  <a:pt x="4570" y="1625"/>
                </a:lnTo>
                <a:lnTo>
                  <a:pt x="4571" y="1629"/>
                </a:lnTo>
                <a:lnTo>
                  <a:pt x="4570" y="1635"/>
                </a:lnTo>
                <a:lnTo>
                  <a:pt x="4567" y="1641"/>
                </a:lnTo>
                <a:lnTo>
                  <a:pt x="4563" y="1645"/>
                </a:lnTo>
                <a:lnTo>
                  <a:pt x="4558" y="1650"/>
                </a:lnTo>
                <a:lnTo>
                  <a:pt x="4558" y="1649"/>
                </a:lnTo>
                <a:lnTo>
                  <a:pt x="4555" y="1650"/>
                </a:lnTo>
                <a:lnTo>
                  <a:pt x="4554" y="1650"/>
                </a:lnTo>
                <a:lnTo>
                  <a:pt x="4551" y="1649"/>
                </a:lnTo>
                <a:lnTo>
                  <a:pt x="4550" y="1648"/>
                </a:lnTo>
                <a:lnTo>
                  <a:pt x="4549" y="1645"/>
                </a:lnTo>
                <a:lnTo>
                  <a:pt x="4548" y="1642"/>
                </a:lnTo>
                <a:lnTo>
                  <a:pt x="4546" y="1639"/>
                </a:lnTo>
                <a:lnTo>
                  <a:pt x="4546" y="1635"/>
                </a:lnTo>
                <a:lnTo>
                  <a:pt x="4546" y="1632"/>
                </a:lnTo>
                <a:lnTo>
                  <a:pt x="4547" y="1628"/>
                </a:lnTo>
                <a:lnTo>
                  <a:pt x="4547" y="1624"/>
                </a:lnTo>
                <a:lnTo>
                  <a:pt x="4546" y="1621"/>
                </a:lnTo>
                <a:lnTo>
                  <a:pt x="4544" y="1619"/>
                </a:lnTo>
                <a:lnTo>
                  <a:pt x="4539" y="1617"/>
                </a:lnTo>
                <a:lnTo>
                  <a:pt x="4538" y="1621"/>
                </a:lnTo>
                <a:lnTo>
                  <a:pt x="4536" y="1623"/>
                </a:lnTo>
                <a:lnTo>
                  <a:pt x="4534" y="1625"/>
                </a:lnTo>
                <a:lnTo>
                  <a:pt x="4531" y="1627"/>
                </a:lnTo>
                <a:lnTo>
                  <a:pt x="4529" y="1632"/>
                </a:lnTo>
                <a:lnTo>
                  <a:pt x="4527" y="1637"/>
                </a:lnTo>
                <a:lnTo>
                  <a:pt x="4530" y="1640"/>
                </a:lnTo>
                <a:lnTo>
                  <a:pt x="4533" y="1643"/>
                </a:lnTo>
                <a:lnTo>
                  <a:pt x="4534" y="1647"/>
                </a:lnTo>
                <a:lnTo>
                  <a:pt x="4534" y="1651"/>
                </a:lnTo>
                <a:lnTo>
                  <a:pt x="4533" y="1658"/>
                </a:lnTo>
                <a:lnTo>
                  <a:pt x="4530" y="1666"/>
                </a:lnTo>
                <a:lnTo>
                  <a:pt x="4527" y="1669"/>
                </a:lnTo>
                <a:lnTo>
                  <a:pt x="4525" y="1672"/>
                </a:lnTo>
                <a:lnTo>
                  <a:pt x="4530" y="1684"/>
                </a:lnTo>
                <a:lnTo>
                  <a:pt x="4536" y="1695"/>
                </a:lnTo>
                <a:lnTo>
                  <a:pt x="4535" y="1698"/>
                </a:lnTo>
                <a:lnTo>
                  <a:pt x="4534" y="1701"/>
                </a:lnTo>
                <a:lnTo>
                  <a:pt x="4532" y="1704"/>
                </a:lnTo>
                <a:lnTo>
                  <a:pt x="4530" y="1706"/>
                </a:lnTo>
                <a:lnTo>
                  <a:pt x="4526" y="1710"/>
                </a:lnTo>
                <a:lnTo>
                  <a:pt x="4522" y="1715"/>
                </a:lnTo>
                <a:lnTo>
                  <a:pt x="4521" y="1715"/>
                </a:lnTo>
                <a:lnTo>
                  <a:pt x="4520" y="1716"/>
                </a:lnTo>
                <a:lnTo>
                  <a:pt x="4527" y="1718"/>
                </a:lnTo>
                <a:lnTo>
                  <a:pt x="4535" y="1719"/>
                </a:lnTo>
                <a:lnTo>
                  <a:pt x="4536" y="1722"/>
                </a:lnTo>
                <a:lnTo>
                  <a:pt x="4537" y="1725"/>
                </a:lnTo>
                <a:lnTo>
                  <a:pt x="4532" y="1731"/>
                </a:lnTo>
                <a:lnTo>
                  <a:pt x="4529" y="1738"/>
                </a:lnTo>
                <a:lnTo>
                  <a:pt x="4526" y="1745"/>
                </a:lnTo>
                <a:lnTo>
                  <a:pt x="4523" y="1752"/>
                </a:lnTo>
                <a:lnTo>
                  <a:pt x="4520" y="1758"/>
                </a:lnTo>
                <a:lnTo>
                  <a:pt x="4516" y="1765"/>
                </a:lnTo>
                <a:lnTo>
                  <a:pt x="4514" y="1767"/>
                </a:lnTo>
                <a:lnTo>
                  <a:pt x="4511" y="1770"/>
                </a:lnTo>
                <a:lnTo>
                  <a:pt x="4508" y="1772"/>
                </a:lnTo>
                <a:lnTo>
                  <a:pt x="4503" y="1773"/>
                </a:lnTo>
                <a:lnTo>
                  <a:pt x="4501" y="1778"/>
                </a:lnTo>
                <a:lnTo>
                  <a:pt x="4499" y="1783"/>
                </a:lnTo>
                <a:lnTo>
                  <a:pt x="4496" y="1790"/>
                </a:lnTo>
                <a:lnTo>
                  <a:pt x="4492" y="1798"/>
                </a:lnTo>
                <a:lnTo>
                  <a:pt x="4491" y="1802"/>
                </a:lnTo>
                <a:lnTo>
                  <a:pt x="4490" y="1806"/>
                </a:lnTo>
                <a:lnTo>
                  <a:pt x="4490" y="1810"/>
                </a:lnTo>
                <a:lnTo>
                  <a:pt x="4492" y="1815"/>
                </a:lnTo>
                <a:lnTo>
                  <a:pt x="4491" y="1823"/>
                </a:lnTo>
                <a:lnTo>
                  <a:pt x="4489" y="1833"/>
                </a:lnTo>
                <a:lnTo>
                  <a:pt x="4489" y="1838"/>
                </a:lnTo>
                <a:lnTo>
                  <a:pt x="4488" y="1842"/>
                </a:lnTo>
                <a:lnTo>
                  <a:pt x="4487" y="1845"/>
                </a:lnTo>
                <a:lnTo>
                  <a:pt x="4486" y="1846"/>
                </a:lnTo>
                <a:lnTo>
                  <a:pt x="4486" y="1846"/>
                </a:lnTo>
                <a:lnTo>
                  <a:pt x="4486" y="1846"/>
                </a:lnTo>
                <a:lnTo>
                  <a:pt x="4485" y="1846"/>
                </a:lnTo>
                <a:lnTo>
                  <a:pt x="4485" y="1846"/>
                </a:lnTo>
                <a:lnTo>
                  <a:pt x="4488" y="1845"/>
                </a:lnTo>
                <a:lnTo>
                  <a:pt x="4491" y="1844"/>
                </a:lnTo>
                <a:lnTo>
                  <a:pt x="4492" y="1844"/>
                </a:lnTo>
                <a:lnTo>
                  <a:pt x="4494" y="1848"/>
                </a:lnTo>
                <a:lnTo>
                  <a:pt x="4489" y="1838"/>
                </a:lnTo>
                <a:lnTo>
                  <a:pt x="4493" y="1846"/>
                </a:lnTo>
                <a:lnTo>
                  <a:pt x="4499" y="1854"/>
                </a:lnTo>
                <a:lnTo>
                  <a:pt x="4499" y="1856"/>
                </a:lnTo>
                <a:lnTo>
                  <a:pt x="4499" y="1858"/>
                </a:lnTo>
                <a:lnTo>
                  <a:pt x="4499" y="1860"/>
                </a:lnTo>
                <a:lnTo>
                  <a:pt x="4498" y="1863"/>
                </a:lnTo>
                <a:lnTo>
                  <a:pt x="4493" y="1868"/>
                </a:lnTo>
                <a:lnTo>
                  <a:pt x="4485" y="1873"/>
                </a:lnTo>
                <a:lnTo>
                  <a:pt x="4485" y="1873"/>
                </a:lnTo>
                <a:lnTo>
                  <a:pt x="4485" y="1873"/>
                </a:lnTo>
                <a:lnTo>
                  <a:pt x="4493" y="1878"/>
                </a:lnTo>
                <a:lnTo>
                  <a:pt x="4502" y="1883"/>
                </a:lnTo>
                <a:lnTo>
                  <a:pt x="4514" y="1890"/>
                </a:lnTo>
                <a:lnTo>
                  <a:pt x="4524" y="1897"/>
                </a:lnTo>
                <a:lnTo>
                  <a:pt x="4526" y="1903"/>
                </a:lnTo>
                <a:lnTo>
                  <a:pt x="4528" y="1908"/>
                </a:lnTo>
                <a:lnTo>
                  <a:pt x="4532" y="1910"/>
                </a:lnTo>
                <a:lnTo>
                  <a:pt x="4534" y="1912"/>
                </a:lnTo>
                <a:lnTo>
                  <a:pt x="4536" y="1915"/>
                </a:lnTo>
                <a:lnTo>
                  <a:pt x="4537" y="1918"/>
                </a:lnTo>
                <a:lnTo>
                  <a:pt x="4538" y="1925"/>
                </a:lnTo>
                <a:lnTo>
                  <a:pt x="4541" y="1930"/>
                </a:lnTo>
                <a:lnTo>
                  <a:pt x="4540" y="1932"/>
                </a:lnTo>
                <a:lnTo>
                  <a:pt x="4539" y="1934"/>
                </a:lnTo>
                <a:lnTo>
                  <a:pt x="4536" y="1937"/>
                </a:lnTo>
                <a:lnTo>
                  <a:pt x="4534" y="1942"/>
                </a:lnTo>
                <a:lnTo>
                  <a:pt x="4532" y="1943"/>
                </a:lnTo>
                <a:lnTo>
                  <a:pt x="4530" y="1944"/>
                </a:lnTo>
                <a:lnTo>
                  <a:pt x="4527" y="1943"/>
                </a:lnTo>
                <a:lnTo>
                  <a:pt x="4524" y="1939"/>
                </a:lnTo>
                <a:lnTo>
                  <a:pt x="4520" y="1930"/>
                </a:lnTo>
                <a:lnTo>
                  <a:pt x="4517" y="1920"/>
                </a:lnTo>
                <a:lnTo>
                  <a:pt x="4514" y="1916"/>
                </a:lnTo>
                <a:lnTo>
                  <a:pt x="4509" y="1911"/>
                </a:lnTo>
                <a:lnTo>
                  <a:pt x="4501" y="1907"/>
                </a:lnTo>
                <a:lnTo>
                  <a:pt x="4490" y="1903"/>
                </a:lnTo>
                <a:lnTo>
                  <a:pt x="4490" y="1901"/>
                </a:lnTo>
                <a:lnTo>
                  <a:pt x="4490" y="1904"/>
                </a:lnTo>
                <a:lnTo>
                  <a:pt x="4491" y="1906"/>
                </a:lnTo>
                <a:lnTo>
                  <a:pt x="4491" y="1908"/>
                </a:lnTo>
                <a:lnTo>
                  <a:pt x="4491" y="1909"/>
                </a:lnTo>
                <a:lnTo>
                  <a:pt x="4491" y="1909"/>
                </a:lnTo>
                <a:lnTo>
                  <a:pt x="4490" y="1909"/>
                </a:lnTo>
                <a:lnTo>
                  <a:pt x="4490" y="1908"/>
                </a:lnTo>
                <a:lnTo>
                  <a:pt x="4491" y="1908"/>
                </a:lnTo>
                <a:lnTo>
                  <a:pt x="4492" y="1908"/>
                </a:lnTo>
                <a:lnTo>
                  <a:pt x="4494" y="1908"/>
                </a:lnTo>
                <a:lnTo>
                  <a:pt x="4498" y="1909"/>
                </a:lnTo>
                <a:lnTo>
                  <a:pt x="4499" y="1909"/>
                </a:lnTo>
                <a:lnTo>
                  <a:pt x="4499" y="1909"/>
                </a:lnTo>
                <a:lnTo>
                  <a:pt x="4497" y="1909"/>
                </a:lnTo>
                <a:lnTo>
                  <a:pt x="4496" y="1909"/>
                </a:lnTo>
                <a:lnTo>
                  <a:pt x="4496" y="1908"/>
                </a:lnTo>
                <a:lnTo>
                  <a:pt x="4495" y="1906"/>
                </a:lnTo>
                <a:lnTo>
                  <a:pt x="4494" y="1896"/>
                </a:lnTo>
                <a:lnTo>
                  <a:pt x="4491" y="1878"/>
                </a:lnTo>
                <a:lnTo>
                  <a:pt x="4491" y="1878"/>
                </a:lnTo>
                <a:lnTo>
                  <a:pt x="4487" y="1878"/>
                </a:lnTo>
                <a:lnTo>
                  <a:pt x="4484" y="1878"/>
                </a:lnTo>
                <a:lnTo>
                  <a:pt x="4481" y="1876"/>
                </a:lnTo>
                <a:lnTo>
                  <a:pt x="4479" y="1874"/>
                </a:lnTo>
                <a:lnTo>
                  <a:pt x="4477" y="1869"/>
                </a:lnTo>
                <a:lnTo>
                  <a:pt x="4476" y="1862"/>
                </a:lnTo>
                <a:lnTo>
                  <a:pt x="4477" y="1846"/>
                </a:lnTo>
                <a:lnTo>
                  <a:pt x="4478" y="1834"/>
                </a:lnTo>
                <a:lnTo>
                  <a:pt x="4480" y="1848"/>
                </a:lnTo>
                <a:lnTo>
                  <a:pt x="4481" y="1848"/>
                </a:lnTo>
                <a:lnTo>
                  <a:pt x="4480" y="1857"/>
                </a:lnTo>
                <a:lnTo>
                  <a:pt x="4478" y="1862"/>
                </a:lnTo>
                <a:lnTo>
                  <a:pt x="4477" y="1863"/>
                </a:lnTo>
                <a:lnTo>
                  <a:pt x="4476" y="1864"/>
                </a:lnTo>
                <a:lnTo>
                  <a:pt x="4474" y="1864"/>
                </a:lnTo>
                <a:lnTo>
                  <a:pt x="4473" y="1863"/>
                </a:lnTo>
                <a:lnTo>
                  <a:pt x="4470" y="1862"/>
                </a:lnTo>
                <a:lnTo>
                  <a:pt x="4467" y="1860"/>
                </a:lnTo>
                <a:lnTo>
                  <a:pt x="4466" y="1860"/>
                </a:lnTo>
                <a:lnTo>
                  <a:pt x="4466" y="1860"/>
                </a:lnTo>
                <a:lnTo>
                  <a:pt x="4465" y="1861"/>
                </a:lnTo>
                <a:lnTo>
                  <a:pt x="4465" y="1863"/>
                </a:lnTo>
                <a:lnTo>
                  <a:pt x="4464" y="1867"/>
                </a:lnTo>
                <a:lnTo>
                  <a:pt x="4462" y="1870"/>
                </a:lnTo>
                <a:lnTo>
                  <a:pt x="4459" y="1872"/>
                </a:lnTo>
                <a:lnTo>
                  <a:pt x="4456" y="1874"/>
                </a:lnTo>
                <a:lnTo>
                  <a:pt x="4449" y="1876"/>
                </a:lnTo>
                <a:lnTo>
                  <a:pt x="4440" y="1877"/>
                </a:lnTo>
                <a:lnTo>
                  <a:pt x="4440" y="1877"/>
                </a:lnTo>
                <a:lnTo>
                  <a:pt x="4441" y="1885"/>
                </a:lnTo>
                <a:lnTo>
                  <a:pt x="4443" y="1893"/>
                </a:lnTo>
                <a:lnTo>
                  <a:pt x="4444" y="1897"/>
                </a:lnTo>
                <a:lnTo>
                  <a:pt x="4443" y="1901"/>
                </a:lnTo>
                <a:lnTo>
                  <a:pt x="4440" y="1906"/>
                </a:lnTo>
                <a:lnTo>
                  <a:pt x="4435" y="1909"/>
                </a:lnTo>
                <a:lnTo>
                  <a:pt x="4433" y="1916"/>
                </a:lnTo>
                <a:lnTo>
                  <a:pt x="4432" y="1922"/>
                </a:lnTo>
                <a:lnTo>
                  <a:pt x="4430" y="1925"/>
                </a:lnTo>
                <a:lnTo>
                  <a:pt x="4428" y="1928"/>
                </a:lnTo>
                <a:lnTo>
                  <a:pt x="4426" y="1930"/>
                </a:lnTo>
                <a:lnTo>
                  <a:pt x="4422" y="1932"/>
                </a:lnTo>
                <a:lnTo>
                  <a:pt x="4411" y="1958"/>
                </a:lnTo>
                <a:lnTo>
                  <a:pt x="4399" y="1982"/>
                </a:lnTo>
                <a:lnTo>
                  <a:pt x="4388" y="2006"/>
                </a:lnTo>
                <a:lnTo>
                  <a:pt x="4376" y="2031"/>
                </a:lnTo>
                <a:lnTo>
                  <a:pt x="4362" y="2057"/>
                </a:lnTo>
                <a:lnTo>
                  <a:pt x="4347" y="2084"/>
                </a:lnTo>
                <a:lnTo>
                  <a:pt x="4332" y="2110"/>
                </a:lnTo>
                <a:lnTo>
                  <a:pt x="4317" y="2137"/>
                </a:lnTo>
                <a:lnTo>
                  <a:pt x="4317" y="2137"/>
                </a:lnTo>
                <a:lnTo>
                  <a:pt x="4316" y="2137"/>
                </a:lnTo>
                <a:lnTo>
                  <a:pt x="4315" y="2148"/>
                </a:lnTo>
                <a:lnTo>
                  <a:pt x="4313" y="2159"/>
                </a:lnTo>
                <a:lnTo>
                  <a:pt x="4311" y="2168"/>
                </a:lnTo>
                <a:lnTo>
                  <a:pt x="4309" y="2178"/>
                </a:lnTo>
                <a:lnTo>
                  <a:pt x="4302" y="2194"/>
                </a:lnTo>
                <a:lnTo>
                  <a:pt x="4294" y="2207"/>
                </a:lnTo>
                <a:lnTo>
                  <a:pt x="4277" y="2231"/>
                </a:lnTo>
                <a:lnTo>
                  <a:pt x="4259" y="2257"/>
                </a:lnTo>
                <a:lnTo>
                  <a:pt x="4252" y="2272"/>
                </a:lnTo>
                <a:lnTo>
                  <a:pt x="4245" y="2289"/>
                </a:lnTo>
                <a:lnTo>
                  <a:pt x="4242" y="2297"/>
                </a:lnTo>
                <a:lnTo>
                  <a:pt x="4237" y="2305"/>
                </a:lnTo>
                <a:lnTo>
                  <a:pt x="4232" y="2312"/>
                </a:lnTo>
                <a:lnTo>
                  <a:pt x="4224" y="2317"/>
                </a:lnTo>
                <a:lnTo>
                  <a:pt x="4219" y="2317"/>
                </a:lnTo>
                <a:lnTo>
                  <a:pt x="4213" y="2316"/>
                </a:lnTo>
                <a:lnTo>
                  <a:pt x="4214" y="2318"/>
                </a:lnTo>
                <a:lnTo>
                  <a:pt x="4215" y="2318"/>
                </a:lnTo>
                <a:lnTo>
                  <a:pt x="4216" y="2319"/>
                </a:lnTo>
                <a:lnTo>
                  <a:pt x="4219" y="2318"/>
                </a:lnTo>
                <a:lnTo>
                  <a:pt x="4222" y="2321"/>
                </a:lnTo>
                <a:lnTo>
                  <a:pt x="4226" y="2323"/>
                </a:lnTo>
                <a:lnTo>
                  <a:pt x="4226" y="2324"/>
                </a:lnTo>
                <a:lnTo>
                  <a:pt x="4225" y="2326"/>
                </a:lnTo>
                <a:lnTo>
                  <a:pt x="4220" y="2328"/>
                </a:lnTo>
                <a:lnTo>
                  <a:pt x="4211" y="2331"/>
                </a:lnTo>
                <a:lnTo>
                  <a:pt x="4211" y="2331"/>
                </a:lnTo>
                <a:lnTo>
                  <a:pt x="4211" y="2331"/>
                </a:lnTo>
                <a:lnTo>
                  <a:pt x="4221" y="2330"/>
                </a:lnTo>
                <a:lnTo>
                  <a:pt x="4227" y="2329"/>
                </a:lnTo>
                <a:lnTo>
                  <a:pt x="4232" y="2330"/>
                </a:lnTo>
                <a:lnTo>
                  <a:pt x="4234" y="2331"/>
                </a:lnTo>
                <a:lnTo>
                  <a:pt x="4234" y="2335"/>
                </a:lnTo>
                <a:lnTo>
                  <a:pt x="4234" y="2341"/>
                </a:lnTo>
                <a:lnTo>
                  <a:pt x="4239" y="2347"/>
                </a:lnTo>
                <a:lnTo>
                  <a:pt x="4245" y="2352"/>
                </a:lnTo>
                <a:lnTo>
                  <a:pt x="4249" y="2349"/>
                </a:lnTo>
                <a:lnTo>
                  <a:pt x="4252" y="2346"/>
                </a:lnTo>
                <a:lnTo>
                  <a:pt x="4255" y="2345"/>
                </a:lnTo>
                <a:lnTo>
                  <a:pt x="4257" y="2345"/>
                </a:lnTo>
                <a:lnTo>
                  <a:pt x="4260" y="2345"/>
                </a:lnTo>
                <a:lnTo>
                  <a:pt x="4262" y="2346"/>
                </a:lnTo>
                <a:lnTo>
                  <a:pt x="4264" y="2347"/>
                </a:lnTo>
                <a:lnTo>
                  <a:pt x="4266" y="2349"/>
                </a:lnTo>
                <a:lnTo>
                  <a:pt x="4273" y="2358"/>
                </a:lnTo>
                <a:lnTo>
                  <a:pt x="4282" y="2365"/>
                </a:lnTo>
                <a:lnTo>
                  <a:pt x="4285" y="2367"/>
                </a:lnTo>
                <a:lnTo>
                  <a:pt x="4288" y="2369"/>
                </a:lnTo>
                <a:lnTo>
                  <a:pt x="4292" y="2378"/>
                </a:lnTo>
                <a:lnTo>
                  <a:pt x="4298" y="2400"/>
                </a:lnTo>
                <a:lnTo>
                  <a:pt x="4298" y="2400"/>
                </a:lnTo>
                <a:lnTo>
                  <a:pt x="4301" y="2376"/>
                </a:lnTo>
                <a:lnTo>
                  <a:pt x="4305" y="2358"/>
                </a:lnTo>
                <a:lnTo>
                  <a:pt x="4308" y="2344"/>
                </a:lnTo>
                <a:lnTo>
                  <a:pt x="4309" y="2336"/>
                </a:lnTo>
                <a:lnTo>
                  <a:pt x="4309" y="2336"/>
                </a:lnTo>
                <a:lnTo>
                  <a:pt x="4328" y="2328"/>
                </a:lnTo>
                <a:lnTo>
                  <a:pt x="4339" y="2323"/>
                </a:lnTo>
                <a:lnTo>
                  <a:pt x="4343" y="2321"/>
                </a:lnTo>
                <a:lnTo>
                  <a:pt x="4347" y="2319"/>
                </a:lnTo>
                <a:lnTo>
                  <a:pt x="4351" y="2315"/>
                </a:lnTo>
                <a:lnTo>
                  <a:pt x="4356" y="2311"/>
                </a:lnTo>
                <a:lnTo>
                  <a:pt x="4361" y="2323"/>
                </a:lnTo>
                <a:lnTo>
                  <a:pt x="4361" y="2323"/>
                </a:lnTo>
                <a:lnTo>
                  <a:pt x="4359" y="2315"/>
                </a:lnTo>
                <a:lnTo>
                  <a:pt x="4358" y="2306"/>
                </a:lnTo>
                <a:lnTo>
                  <a:pt x="4350" y="2298"/>
                </a:lnTo>
                <a:lnTo>
                  <a:pt x="4342" y="2286"/>
                </a:lnTo>
                <a:lnTo>
                  <a:pt x="4339" y="2280"/>
                </a:lnTo>
                <a:lnTo>
                  <a:pt x="4336" y="2274"/>
                </a:lnTo>
                <a:lnTo>
                  <a:pt x="4334" y="2268"/>
                </a:lnTo>
                <a:lnTo>
                  <a:pt x="4332" y="2263"/>
                </a:lnTo>
                <a:lnTo>
                  <a:pt x="4328" y="2259"/>
                </a:lnTo>
                <a:lnTo>
                  <a:pt x="4326" y="2255"/>
                </a:lnTo>
                <a:lnTo>
                  <a:pt x="4326" y="2253"/>
                </a:lnTo>
                <a:lnTo>
                  <a:pt x="4326" y="2251"/>
                </a:lnTo>
                <a:lnTo>
                  <a:pt x="4328" y="2249"/>
                </a:lnTo>
                <a:lnTo>
                  <a:pt x="4330" y="2248"/>
                </a:lnTo>
                <a:lnTo>
                  <a:pt x="4332" y="2247"/>
                </a:lnTo>
                <a:lnTo>
                  <a:pt x="4334" y="2247"/>
                </a:lnTo>
                <a:lnTo>
                  <a:pt x="4335" y="2248"/>
                </a:lnTo>
                <a:lnTo>
                  <a:pt x="4336" y="2249"/>
                </a:lnTo>
                <a:lnTo>
                  <a:pt x="4337" y="2252"/>
                </a:lnTo>
                <a:lnTo>
                  <a:pt x="4338" y="2255"/>
                </a:lnTo>
                <a:lnTo>
                  <a:pt x="4350" y="2270"/>
                </a:lnTo>
                <a:lnTo>
                  <a:pt x="4362" y="2284"/>
                </a:lnTo>
                <a:lnTo>
                  <a:pt x="4362" y="2284"/>
                </a:lnTo>
                <a:lnTo>
                  <a:pt x="4370" y="2284"/>
                </a:lnTo>
                <a:lnTo>
                  <a:pt x="4376" y="2282"/>
                </a:lnTo>
                <a:lnTo>
                  <a:pt x="4381" y="2279"/>
                </a:lnTo>
                <a:lnTo>
                  <a:pt x="4385" y="2275"/>
                </a:lnTo>
                <a:lnTo>
                  <a:pt x="4390" y="2271"/>
                </a:lnTo>
                <a:lnTo>
                  <a:pt x="4394" y="2267"/>
                </a:lnTo>
                <a:lnTo>
                  <a:pt x="4398" y="2263"/>
                </a:lnTo>
                <a:lnTo>
                  <a:pt x="4404" y="2260"/>
                </a:lnTo>
                <a:lnTo>
                  <a:pt x="4406" y="2254"/>
                </a:lnTo>
                <a:lnTo>
                  <a:pt x="4407" y="2248"/>
                </a:lnTo>
                <a:lnTo>
                  <a:pt x="4402" y="2241"/>
                </a:lnTo>
                <a:lnTo>
                  <a:pt x="4395" y="2234"/>
                </a:lnTo>
                <a:lnTo>
                  <a:pt x="4389" y="2227"/>
                </a:lnTo>
                <a:lnTo>
                  <a:pt x="4382" y="2221"/>
                </a:lnTo>
                <a:lnTo>
                  <a:pt x="4375" y="2214"/>
                </a:lnTo>
                <a:lnTo>
                  <a:pt x="4368" y="2207"/>
                </a:lnTo>
                <a:lnTo>
                  <a:pt x="4363" y="2199"/>
                </a:lnTo>
                <a:lnTo>
                  <a:pt x="4359" y="2190"/>
                </a:lnTo>
                <a:lnTo>
                  <a:pt x="4356" y="2183"/>
                </a:lnTo>
                <a:lnTo>
                  <a:pt x="4353" y="2174"/>
                </a:lnTo>
                <a:lnTo>
                  <a:pt x="4352" y="2171"/>
                </a:lnTo>
                <a:lnTo>
                  <a:pt x="4352" y="2167"/>
                </a:lnTo>
                <a:lnTo>
                  <a:pt x="4354" y="2164"/>
                </a:lnTo>
                <a:lnTo>
                  <a:pt x="4357" y="2162"/>
                </a:lnTo>
                <a:lnTo>
                  <a:pt x="4362" y="2161"/>
                </a:lnTo>
                <a:lnTo>
                  <a:pt x="4366" y="2161"/>
                </a:lnTo>
                <a:lnTo>
                  <a:pt x="4372" y="2162"/>
                </a:lnTo>
                <a:lnTo>
                  <a:pt x="4376" y="2164"/>
                </a:lnTo>
                <a:lnTo>
                  <a:pt x="4380" y="2166"/>
                </a:lnTo>
                <a:lnTo>
                  <a:pt x="4383" y="2170"/>
                </a:lnTo>
                <a:lnTo>
                  <a:pt x="4386" y="2174"/>
                </a:lnTo>
                <a:lnTo>
                  <a:pt x="4389" y="2180"/>
                </a:lnTo>
                <a:lnTo>
                  <a:pt x="4392" y="2188"/>
                </a:lnTo>
                <a:lnTo>
                  <a:pt x="4396" y="2195"/>
                </a:lnTo>
                <a:lnTo>
                  <a:pt x="4400" y="2202"/>
                </a:lnTo>
                <a:lnTo>
                  <a:pt x="4404" y="2209"/>
                </a:lnTo>
                <a:lnTo>
                  <a:pt x="4409" y="2215"/>
                </a:lnTo>
                <a:lnTo>
                  <a:pt x="4416" y="2221"/>
                </a:lnTo>
                <a:lnTo>
                  <a:pt x="4422" y="2227"/>
                </a:lnTo>
                <a:lnTo>
                  <a:pt x="4428" y="2234"/>
                </a:lnTo>
                <a:lnTo>
                  <a:pt x="4439" y="2230"/>
                </a:lnTo>
                <a:lnTo>
                  <a:pt x="4450" y="2227"/>
                </a:lnTo>
                <a:lnTo>
                  <a:pt x="4447" y="2218"/>
                </a:lnTo>
                <a:lnTo>
                  <a:pt x="4443" y="2209"/>
                </a:lnTo>
                <a:lnTo>
                  <a:pt x="4441" y="2205"/>
                </a:lnTo>
                <a:lnTo>
                  <a:pt x="4439" y="2200"/>
                </a:lnTo>
                <a:lnTo>
                  <a:pt x="4438" y="2195"/>
                </a:lnTo>
                <a:lnTo>
                  <a:pt x="4438" y="2190"/>
                </a:lnTo>
                <a:lnTo>
                  <a:pt x="4450" y="2193"/>
                </a:lnTo>
                <a:lnTo>
                  <a:pt x="4463" y="2197"/>
                </a:lnTo>
                <a:lnTo>
                  <a:pt x="4466" y="2195"/>
                </a:lnTo>
                <a:lnTo>
                  <a:pt x="4469" y="2194"/>
                </a:lnTo>
                <a:lnTo>
                  <a:pt x="4472" y="2194"/>
                </a:lnTo>
                <a:lnTo>
                  <a:pt x="4475" y="2194"/>
                </a:lnTo>
                <a:lnTo>
                  <a:pt x="4478" y="2193"/>
                </a:lnTo>
                <a:lnTo>
                  <a:pt x="4481" y="2192"/>
                </a:lnTo>
                <a:lnTo>
                  <a:pt x="4483" y="2190"/>
                </a:lnTo>
                <a:lnTo>
                  <a:pt x="4485" y="2185"/>
                </a:lnTo>
                <a:lnTo>
                  <a:pt x="4486" y="2183"/>
                </a:lnTo>
                <a:lnTo>
                  <a:pt x="4488" y="2181"/>
                </a:lnTo>
                <a:lnTo>
                  <a:pt x="4490" y="2181"/>
                </a:lnTo>
                <a:lnTo>
                  <a:pt x="4491" y="2181"/>
                </a:lnTo>
                <a:lnTo>
                  <a:pt x="4495" y="2185"/>
                </a:lnTo>
                <a:lnTo>
                  <a:pt x="4498" y="2190"/>
                </a:lnTo>
                <a:lnTo>
                  <a:pt x="4511" y="2193"/>
                </a:lnTo>
                <a:lnTo>
                  <a:pt x="4524" y="2194"/>
                </a:lnTo>
                <a:lnTo>
                  <a:pt x="4537" y="2195"/>
                </a:lnTo>
                <a:lnTo>
                  <a:pt x="4551" y="2194"/>
                </a:lnTo>
                <a:lnTo>
                  <a:pt x="4551" y="2188"/>
                </a:lnTo>
                <a:lnTo>
                  <a:pt x="4551" y="2184"/>
                </a:lnTo>
                <a:lnTo>
                  <a:pt x="4552" y="2182"/>
                </a:lnTo>
                <a:lnTo>
                  <a:pt x="4555" y="2182"/>
                </a:lnTo>
                <a:lnTo>
                  <a:pt x="4558" y="2182"/>
                </a:lnTo>
                <a:lnTo>
                  <a:pt x="4562" y="2184"/>
                </a:lnTo>
                <a:lnTo>
                  <a:pt x="4565" y="2185"/>
                </a:lnTo>
                <a:lnTo>
                  <a:pt x="4566" y="2185"/>
                </a:lnTo>
                <a:lnTo>
                  <a:pt x="4567" y="2184"/>
                </a:lnTo>
                <a:lnTo>
                  <a:pt x="4568" y="2183"/>
                </a:lnTo>
                <a:lnTo>
                  <a:pt x="4569" y="2179"/>
                </a:lnTo>
                <a:lnTo>
                  <a:pt x="4571" y="2176"/>
                </a:lnTo>
                <a:lnTo>
                  <a:pt x="4571" y="2176"/>
                </a:lnTo>
                <a:lnTo>
                  <a:pt x="4568" y="2172"/>
                </a:lnTo>
                <a:lnTo>
                  <a:pt x="4566" y="2168"/>
                </a:lnTo>
                <a:lnTo>
                  <a:pt x="4566" y="2165"/>
                </a:lnTo>
                <a:lnTo>
                  <a:pt x="4567" y="2162"/>
                </a:lnTo>
                <a:lnTo>
                  <a:pt x="4568" y="2159"/>
                </a:lnTo>
                <a:lnTo>
                  <a:pt x="4570" y="2157"/>
                </a:lnTo>
                <a:lnTo>
                  <a:pt x="4573" y="2155"/>
                </a:lnTo>
                <a:lnTo>
                  <a:pt x="4576" y="2154"/>
                </a:lnTo>
                <a:lnTo>
                  <a:pt x="4582" y="2152"/>
                </a:lnTo>
                <a:lnTo>
                  <a:pt x="4587" y="2149"/>
                </a:lnTo>
                <a:lnTo>
                  <a:pt x="4591" y="2145"/>
                </a:lnTo>
                <a:lnTo>
                  <a:pt x="4595" y="2141"/>
                </a:lnTo>
                <a:lnTo>
                  <a:pt x="4603" y="2133"/>
                </a:lnTo>
                <a:lnTo>
                  <a:pt x="4610" y="2124"/>
                </a:lnTo>
                <a:lnTo>
                  <a:pt x="4612" y="2124"/>
                </a:lnTo>
                <a:lnTo>
                  <a:pt x="4614" y="2124"/>
                </a:lnTo>
                <a:lnTo>
                  <a:pt x="4618" y="2130"/>
                </a:lnTo>
                <a:lnTo>
                  <a:pt x="4621" y="2137"/>
                </a:lnTo>
                <a:lnTo>
                  <a:pt x="4622" y="2145"/>
                </a:lnTo>
                <a:lnTo>
                  <a:pt x="4623" y="2152"/>
                </a:lnTo>
                <a:lnTo>
                  <a:pt x="4621" y="2166"/>
                </a:lnTo>
                <a:lnTo>
                  <a:pt x="4620" y="2182"/>
                </a:lnTo>
                <a:lnTo>
                  <a:pt x="4619" y="2185"/>
                </a:lnTo>
                <a:lnTo>
                  <a:pt x="4619" y="2187"/>
                </a:lnTo>
                <a:lnTo>
                  <a:pt x="4621" y="2186"/>
                </a:lnTo>
                <a:lnTo>
                  <a:pt x="4623" y="2186"/>
                </a:lnTo>
                <a:lnTo>
                  <a:pt x="4625" y="2187"/>
                </a:lnTo>
                <a:lnTo>
                  <a:pt x="4627" y="2189"/>
                </a:lnTo>
                <a:lnTo>
                  <a:pt x="4627" y="2191"/>
                </a:lnTo>
                <a:lnTo>
                  <a:pt x="4629" y="2192"/>
                </a:lnTo>
                <a:lnTo>
                  <a:pt x="4632" y="2194"/>
                </a:lnTo>
                <a:lnTo>
                  <a:pt x="4635" y="2195"/>
                </a:lnTo>
                <a:lnTo>
                  <a:pt x="4637" y="2197"/>
                </a:lnTo>
                <a:lnTo>
                  <a:pt x="4638" y="2199"/>
                </a:lnTo>
                <a:lnTo>
                  <a:pt x="4638" y="2203"/>
                </a:lnTo>
                <a:lnTo>
                  <a:pt x="4634" y="2208"/>
                </a:lnTo>
                <a:lnTo>
                  <a:pt x="4633" y="2211"/>
                </a:lnTo>
                <a:lnTo>
                  <a:pt x="4632" y="2216"/>
                </a:lnTo>
                <a:lnTo>
                  <a:pt x="4633" y="2221"/>
                </a:lnTo>
                <a:lnTo>
                  <a:pt x="4635" y="2226"/>
                </a:lnTo>
                <a:lnTo>
                  <a:pt x="4638" y="2231"/>
                </a:lnTo>
                <a:lnTo>
                  <a:pt x="4642" y="2235"/>
                </a:lnTo>
                <a:lnTo>
                  <a:pt x="4646" y="2237"/>
                </a:lnTo>
                <a:lnTo>
                  <a:pt x="4648" y="2237"/>
                </a:lnTo>
                <a:lnTo>
                  <a:pt x="4651" y="2238"/>
                </a:lnTo>
                <a:lnTo>
                  <a:pt x="4654" y="2238"/>
                </a:lnTo>
                <a:lnTo>
                  <a:pt x="4653" y="2238"/>
                </a:lnTo>
                <a:lnTo>
                  <a:pt x="4657" y="2236"/>
                </a:lnTo>
                <a:lnTo>
                  <a:pt x="4661" y="2234"/>
                </a:lnTo>
                <a:lnTo>
                  <a:pt x="4666" y="2229"/>
                </a:lnTo>
                <a:lnTo>
                  <a:pt x="4671" y="2224"/>
                </a:lnTo>
                <a:lnTo>
                  <a:pt x="4676" y="2218"/>
                </a:lnTo>
                <a:lnTo>
                  <a:pt x="4680" y="2212"/>
                </a:lnTo>
                <a:lnTo>
                  <a:pt x="4683" y="2205"/>
                </a:lnTo>
                <a:lnTo>
                  <a:pt x="4686" y="2198"/>
                </a:lnTo>
                <a:lnTo>
                  <a:pt x="4696" y="2199"/>
                </a:lnTo>
                <a:lnTo>
                  <a:pt x="4703" y="2200"/>
                </a:lnTo>
                <a:lnTo>
                  <a:pt x="4707" y="2201"/>
                </a:lnTo>
                <a:lnTo>
                  <a:pt x="4709" y="2202"/>
                </a:lnTo>
                <a:lnTo>
                  <a:pt x="4709" y="2205"/>
                </a:lnTo>
                <a:lnTo>
                  <a:pt x="4707" y="2209"/>
                </a:lnTo>
                <a:lnTo>
                  <a:pt x="4704" y="2215"/>
                </a:lnTo>
                <a:lnTo>
                  <a:pt x="4699" y="2224"/>
                </a:lnTo>
                <a:lnTo>
                  <a:pt x="4695" y="2229"/>
                </a:lnTo>
                <a:lnTo>
                  <a:pt x="4690" y="2234"/>
                </a:lnTo>
                <a:lnTo>
                  <a:pt x="4696" y="2235"/>
                </a:lnTo>
                <a:lnTo>
                  <a:pt x="4699" y="2237"/>
                </a:lnTo>
                <a:lnTo>
                  <a:pt x="4702" y="2238"/>
                </a:lnTo>
                <a:lnTo>
                  <a:pt x="4704" y="2241"/>
                </a:lnTo>
                <a:lnTo>
                  <a:pt x="4703" y="2244"/>
                </a:lnTo>
                <a:lnTo>
                  <a:pt x="4701" y="2247"/>
                </a:lnTo>
                <a:lnTo>
                  <a:pt x="4695" y="2252"/>
                </a:lnTo>
                <a:lnTo>
                  <a:pt x="4685" y="2256"/>
                </a:lnTo>
                <a:lnTo>
                  <a:pt x="4693" y="2295"/>
                </a:lnTo>
                <a:lnTo>
                  <a:pt x="4710" y="2292"/>
                </a:lnTo>
                <a:lnTo>
                  <a:pt x="4707" y="2293"/>
                </a:lnTo>
                <a:lnTo>
                  <a:pt x="4694" y="2298"/>
                </a:lnTo>
                <a:lnTo>
                  <a:pt x="4683" y="2293"/>
                </a:lnTo>
                <a:lnTo>
                  <a:pt x="4676" y="2290"/>
                </a:lnTo>
                <a:lnTo>
                  <a:pt x="4680" y="2289"/>
                </a:lnTo>
                <a:lnTo>
                  <a:pt x="4684" y="2289"/>
                </a:lnTo>
                <a:lnTo>
                  <a:pt x="4688" y="2289"/>
                </a:lnTo>
                <a:lnTo>
                  <a:pt x="4693" y="2291"/>
                </a:lnTo>
                <a:lnTo>
                  <a:pt x="4694" y="2297"/>
                </a:lnTo>
                <a:lnTo>
                  <a:pt x="4696" y="2302"/>
                </a:lnTo>
                <a:lnTo>
                  <a:pt x="4699" y="2304"/>
                </a:lnTo>
                <a:lnTo>
                  <a:pt x="4703" y="2306"/>
                </a:lnTo>
                <a:lnTo>
                  <a:pt x="4705" y="2310"/>
                </a:lnTo>
                <a:lnTo>
                  <a:pt x="4707" y="2314"/>
                </a:lnTo>
                <a:lnTo>
                  <a:pt x="4708" y="2317"/>
                </a:lnTo>
                <a:lnTo>
                  <a:pt x="4708" y="2319"/>
                </a:lnTo>
                <a:lnTo>
                  <a:pt x="4707" y="2321"/>
                </a:lnTo>
                <a:lnTo>
                  <a:pt x="4705" y="2324"/>
                </a:lnTo>
                <a:lnTo>
                  <a:pt x="4698" y="2323"/>
                </a:lnTo>
                <a:lnTo>
                  <a:pt x="4693" y="2321"/>
                </a:lnTo>
                <a:lnTo>
                  <a:pt x="4690" y="2319"/>
                </a:lnTo>
                <a:lnTo>
                  <a:pt x="4689" y="2317"/>
                </a:lnTo>
                <a:lnTo>
                  <a:pt x="4688" y="2315"/>
                </a:lnTo>
                <a:lnTo>
                  <a:pt x="4688" y="2312"/>
                </a:lnTo>
                <a:lnTo>
                  <a:pt x="4685" y="2317"/>
                </a:lnTo>
                <a:lnTo>
                  <a:pt x="4682" y="2322"/>
                </a:lnTo>
                <a:lnTo>
                  <a:pt x="4677" y="2324"/>
                </a:lnTo>
                <a:lnTo>
                  <a:pt x="4674" y="2328"/>
                </a:lnTo>
                <a:lnTo>
                  <a:pt x="4671" y="2331"/>
                </a:lnTo>
                <a:lnTo>
                  <a:pt x="4668" y="2336"/>
                </a:lnTo>
                <a:lnTo>
                  <a:pt x="4664" y="2339"/>
                </a:lnTo>
                <a:lnTo>
                  <a:pt x="4661" y="2342"/>
                </a:lnTo>
                <a:lnTo>
                  <a:pt x="4656" y="2345"/>
                </a:lnTo>
                <a:lnTo>
                  <a:pt x="4650" y="2345"/>
                </a:lnTo>
                <a:lnTo>
                  <a:pt x="4650" y="2345"/>
                </a:lnTo>
                <a:lnTo>
                  <a:pt x="4650" y="2346"/>
                </a:lnTo>
                <a:lnTo>
                  <a:pt x="4650" y="2346"/>
                </a:lnTo>
                <a:lnTo>
                  <a:pt x="4650" y="2346"/>
                </a:lnTo>
                <a:lnTo>
                  <a:pt x="4650" y="2346"/>
                </a:lnTo>
                <a:lnTo>
                  <a:pt x="4651" y="2349"/>
                </a:lnTo>
                <a:lnTo>
                  <a:pt x="4652" y="2353"/>
                </a:lnTo>
                <a:lnTo>
                  <a:pt x="4655" y="2355"/>
                </a:lnTo>
                <a:lnTo>
                  <a:pt x="4658" y="2357"/>
                </a:lnTo>
                <a:lnTo>
                  <a:pt x="4661" y="2356"/>
                </a:lnTo>
                <a:lnTo>
                  <a:pt x="4663" y="2354"/>
                </a:lnTo>
                <a:lnTo>
                  <a:pt x="4663" y="2351"/>
                </a:lnTo>
                <a:lnTo>
                  <a:pt x="4663" y="2348"/>
                </a:lnTo>
                <a:lnTo>
                  <a:pt x="4663" y="2347"/>
                </a:lnTo>
                <a:lnTo>
                  <a:pt x="4664" y="2347"/>
                </a:lnTo>
                <a:lnTo>
                  <a:pt x="4666" y="2346"/>
                </a:lnTo>
                <a:lnTo>
                  <a:pt x="4668" y="2347"/>
                </a:lnTo>
                <a:lnTo>
                  <a:pt x="4673" y="2351"/>
                </a:lnTo>
                <a:lnTo>
                  <a:pt x="4678" y="2356"/>
                </a:lnTo>
                <a:lnTo>
                  <a:pt x="4679" y="2353"/>
                </a:lnTo>
                <a:lnTo>
                  <a:pt x="4681" y="2350"/>
                </a:lnTo>
                <a:lnTo>
                  <a:pt x="4683" y="2349"/>
                </a:lnTo>
                <a:lnTo>
                  <a:pt x="4686" y="2348"/>
                </a:lnTo>
                <a:lnTo>
                  <a:pt x="4688" y="2348"/>
                </a:lnTo>
                <a:lnTo>
                  <a:pt x="4692" y="2348"/>
                </a:lnTo>
                <a:lnTo>
                  <a:pt x="4692" y="2345"/>
                </a:lnTo>
                <a:lnTo>
                  <a:pt x="4693" y="2341"/>
                </a:lnTo>
                <a:lnTo>
                  <a:pt x="4695" y="2339"/>
                </a:lnTo>
                <a:lnTo>
                  <a:pt x="4698" y="2337"/>
                </a:lnTo>
                <a:lnTo>
                  <a:pt x="4705" y="2334"/>
                </a:lnTo>
                <a:lnTo>
                  <a:pt x="4712" y="2334"/>
                </a:lnTo>
                <a:lnTo>
                  <a:pt x="4718" y="2335"/>
                </a:lnTo>
                <a:lnTo>
                  <a:pt x="4725" y="2337"/>
                </a:lnTo>
                <a:lnTo>
                  <a:pt x="4726" y="2348"/>
                </a:lnTo>
                <a:lnTo>
                  <a:pt x="4727" y="2356"/>
                </a:lnTo>
                <a:lnTo>
                  <a:pt x="4726" y="2358"/>
                </a:lnTo>
                <a:lnTo>
                  <a:pt x="4725" y="2359"/>
                </a:lnTo>
                <a:lnTo>
                  <a:pt x="4724" y="2359"/>
                </a:lnTo>
                <a:lnTo>
                  <a:pt x="4722" y="2359"/>
                </a:lnTo>
                <a:lnTo>
                  <a:pt x="4717" y="2357"/>
                </a:lnTo>
                <a:lnTo>
                  <a:pt x="4709" y="2352"/>
                </a:lnTo>
                <a:lnTo>
                  <a:pt x="4702" y="2353"/>
                </a:lnTo>
                <a:lnTo>
                  <a:pt x="4694" y="2357"/>
                </a:lnTo>
                <a:lnTo>
                  <a:pt x="4695" y="2361"/>
                </a:lnTo>
                <a:lnTo>
                  <a:pt x="4696" y="2365"/>
                </a:lnTo>
                <a:lnTo>
                  <a:pt x="4706" y="2372"/>
                </a:lnTo>
                <a:lnTo>
                  <a:pt x="4714" y="2381"/>
                </a:lnTo>
                <a:lnTo>
                  <a:pt x="4717" y="2385"/>
                </a:lnTo>
                <a:lnTo>
                  <a:pt x="4718" y="2391"/>
                </a:lnTo>
                <a:lnTo>
                  <a:pt x="4718" y="2399"/>
                </a:lnTo>
                <a:lnTo>
                  <a:pt x="4715" y="2406"/>
                </a:lnTo>
                <a:lnTo>
                  <a:pt x="4715" y="2409"/>
                </a:lnTo>
                <a:lnTo>
                  <a:pt x="4715" y="2412"/>
                </a:lnTo>
                <a:lnTo>
                  <a:pt x="4716" y="2415"/>
                </a:lnTo>
                <a:lnTo>
                  <a:pt x="4718" y="2418"/>
                </a:lnTo>
                <a:lnTo>
                  <a:pt x="4722" y="2425"/>
                </a:lnTo>
                <a:lnTo>
                  <a:pt x="4725" y="2432"/>
                </a:lnTo>
                <a:lnTo>
                  <a:pt x="4729" y="2428"/>
                </a:lnTo>
                <a:lnTo>
                  <a:pt x="4733" y="2424"/>
                </a:lnTo>
                <a:lnTo>
                  <a:pt x="4735" y="2422"/>
                </a:lnTo>
                <a:lnTo>
                  <a:pt x="4739" y="2421"/>
                </a:lnTo>
                <a:lnTo>
                  <a:pt x="4742" y="2421"/>
                </a:lnTo>
                <a:lnTo>
                  <a:pt x="4745" y="2422"/>
                </a:lnTo>
                <a:lnTo>
                  <a:pt x="4747" y="2424"/>
                </a:lnTo>
                <a:lnTo>
                  <a:pt x="4748" y="2425"/>
                </a:lnTo>
                <a:lnTo>
                  <a:pt x="4748" y="2427"/>
                </a:lnTo>
                <a:lnTo>
                  <a:pt x="4748" y="2430"/>
                </a:lnTo>
                <a:lnTo>
                  <a:pt x="4747" y="2434"/>
                </a:lnTo>
                <a:lnTo>
                  <a:pt x="4744" y="2438"/>
                </a:lnTo>
                <a:lnTo>
                  <a:pt x="4736" y="2454"/>
                </a:lnTo>
                <a:lnTo>
                  <a:pt x="4729" y="2470"/>
                </a:lnTo>
                <a:lnTo>
                  <a:pt x="4723" y="2486"/>
                </a:lnTo>
                <a:lnTo>
                  <a:pt x="4714" y="2500"/>
                </a:lnTo>
                <a:lnTo>
                  <a:pt x="4710" y="2509"/>
                </a:lnTo>
                <a:lnTo>
                  <a:pt x="4706" y="2516"/>
                </a:lnTo>
                <a:lnTo>
                  <a:pt x="4705" y="2510"/>
                </a:lnTo>
                <a:lnTo>
                  <a:pt x="4704" y="2504"/>
                </a:lnTo>
                <a:lnTo>
                  <a:pt x="4703" y="2501"/>
                </a:lnTo>
                <a:lnTo>
                  <a:pt x="4702" y="2500"/>
                </a:lnTo>
                <a:lnTo>
                  <a:pt x="4700" y="2500"/>
                </a:lnTo>
                <a:lnTo>
                  <a:pt x="4698" y="2500"/>
                </a:lnTo>
                <a:lnTo>
                  <a:pt x="4697" y="2502"/>
                </a:lnTo>
                <a:lnTo>
                  <a:pt x="4695" y="2504"/>
                </a:lnTo>
                <a:lnTo>
                  <a:pt x="4690" y="2511"/>
                </a:lnTo>
                <a:lnTo>
                  <a:pt x="4685" y="2517"/>
                </a:lnTo>
                <a:lnTo>
                  <a:pt x="4681" y="2522"/>
                </a:lnTo>
                <a:lnTo>
                  <a:pt x="4677" y="2525"/>
                </a:lnTo>
                <a:lnTo>
                  <a:pt x="4677" y="2525"/>
                </a:lnTo>
                <a:lnTo>
                  <a:pt x="4677" y="2526"/>
                </a:lnTo>
                <a:lnTo>
                  <a:pt x="4679" y="2528"/>
                </a:lnTo>
                <a:lnTo>
                  <a:pt x="4680" y="2530"/>
                </a:lnTo>
                <a:lnTo>
                  <a:pt x="4680" y="2532"/>
                </a:lnTo>
                <a:lnTo>
                  <a:pt x="4679" y="2534"/>
                </a:lnTo>
                <a:lnTo>
                  <a:pt x="4678" y="2537"/>
                </a:lnTo>
                <a:lnTo>
                  <a:pt x="4675" y="2539"/>
                </a:lnTo>
                <a:lnTo>
                  <a:pt x="4673" y="2539"/>
                </a:lnTo>
                <a:lnTo>
                  <a:pt x="4671" y="2537"/>
                </a:lnTo>
                <a:lnTo>
                  <a:pt x="4668" y="2535"/>
                </a:lnTo>
                <a:lnTo>
                  <a:pt x="4666" y="2532"/>
                </a:lnTo>
                <a:lnTo>
                  <a:pt x="4664" y="2530"/>
                </a:lnTo>
                <a:lnTo>
                  <a:pt x="4662" y="2528"/>
                </a:lnTo>
                <a:lnTo>
                  <a:pt x="4660" y="2528"/>
                </a:lnTo>
                <a:lnTo>
                  <a:pt x="4638" y="2532"/>
                </a:lnTo>
                <a:lnTo>
                  <a:pt x="4635" y="2515"/>
                </a:lnTo>
                <a:lnTo>
                  <a:pt x="4638" y="2527"/>
                </a:lnTo>
                <a:lnTo>
                  <a:pt x="4644" y="2538"/>
                </a:lnTo>
                <a:lnTo>
                  <a:pt x="4648" y="2544"/>
                </a:lnTo>
                <a:lnTo>
                  <a:pt x="4651" y="2550"/>
                </a:lnTo>
                <a:lnTo>
                  <a:pt x="4653" y="2556"/>
                </a:lnTo>
                <a:lnTo>
                  <a:pt x="4655" y="2562"/>
                </a:lnTo>
                <a:lnTo>
                  <a:pt x="4659" y="2559"/>
                </a:lnTo>
                <a:lnTo>
                  <a:pt x="4664" y="2558"/>
                </a:lnTo>
                <a:lnTo>
                  <a:pt x="4669" y="2557"/>
                </a:lnTo>
                <a:lnTo>
                  <a:pt x="4675" y="2557"/>
                </a:lnTo>
                <a:lnTo>
                  <a:pt x="4680" y="2558"/>
                </a:lnTo>
                <a:lnTo>
                  <a:pt x="4684" y="2560"/>
                </a:lnTo>
                <a:lnTo>
                  <a:pt x="4688" y="2564"/>
                </a:lnTo>
                <a:lnTo>
                  <a:pt x="4692" y="2568"/>
                </a:lnTo>
                <a:lnTo>
                  <a:pt x="4696" y="2569"/>
                </a:lnTo>
                <a:lnTo>
                  <a:pt x="4699" y="2572"/>
                </a:lnTo>
                <a:lnTo>
                  <a:pt x="4700" y="2573"/>
                </a:lnTo>
                <a:lnTo>
                  <a:pt x="4700" y="2575"/>
                </a:lnTo>
                <a:lnTo>
                  <a:pt x="4700" y="2577"/>
                </a:lnTo>
                <a:lnTo>
                  <a:pt x="4699" y="2579"/>
                </a:lnTo>
                <a:lnTo>
                  <a:pt x="4697" y="2581"/>
                </a:lnTo>
                <a:lnTo>
                  <a:pt x="4695" y="2581"/>
                </a:lnTo>
                <a:lnTo>
                  <a:pt x="4692" y="2580"/>
                </a:lnTo>
                <a:lnTo>
                  <a:pt x="4689" y="2579"/>
                </a:lnTo>
                <a:lnTo>
                  <a:pt x="4685" y="2576"/>
                </a:lnTo>
                <a:lnTo>
                  <a:pt x="4681" y="2573"/>
                </a:lnTo>
                <a:lnTo>
                  <a:pt x="4678" y="2570"/>
                </a:lnTo>
                <a:lnTo>
                  <a:pt x="4677" y="2565"/>
                </a:lnTo>
                <a:lnTo>
                  <a:pt x="4675" y="2569"/>
                </a:lnTo>
                <a:lnTo>
                  <a:pt x="4674" y="2572"/>
                </a:lnTo>
                <a:lnTo>
                  <a:pt x="4674" y="2576"/>
                </a:lnTo>
                <a:lnTo>
                  <a:pt x="4674" y="2580"/>
                </a:lnTo>
                <a:lnTo>
                  <a:pt x="4674" y="2584"/>
                </a:lnTo>
                <a:lnTo>
                  <a:pt x="4673" y="2588"/>
                </a:lnTo>
                <a:lnTo>
                  <a:pt x="4671" y="2591"/>
                </a:lnTo>
                <a:lnTo>
                  <a:pt x="4668" y="2594"/>
                </a:lnTo>
                <a:lnTo>
                  <a:pt x="4666" y="2590"/>
                </a:lnTo>
                <a:lnTo>
                  <a:pt x="4665" y="2586"/>
                </a:lnTo>
                <a:lnTo>
                  <a:pt x="4665" y="2582"/>
                </a:lnTo>
                <a:lnTo>
                  <a:pt x="4666" y="2577"/>
                </a:lnTo>
                <a:lnTo>
                  <a:pt x="4667" y="2573"/>
                </a:lnTo>
                <a:lnTo>
                  <a:pt x="4667" y="2569"/>
                </a:lnTo>
                <a:lnTo>
                  <a:pt x="4667" y="2565"/>
                </a:lnTo>
                <a:lnTo>
                  <a:pt x="4666" y="2560"/>
                </a:lnTo>
                <a:lnTo>
                  <a:pt x="4659" y="2562"/>
                </a:lnTo>
                <a:lnTo>
                  <a:pt x="4653" y="2564"/>
                </a:lnTo>
                <a:lnTo>
                  <a:pt x="4648" y="2562"/>
                </a:lnTo>
                <a:lnTo>
                  <a:pt x="4643" y="2560"/>
                </a:lnTo>
                <a:lnTo>
                  <a:pt x="4640" y="2555"/>
                </a:lnTo>
                <a:lnTo>
                  <a:pt x="4638" y="2549"/>
                </a:lnTo>
                <a:lnTo>
                  <a:pt x="4638" y="2541"/>
                </a:lnTo>
                <a:lnTo>
                  <a:pt x="4639" y="2530"/>
                </a:lnTo>
                <a:lnTo>
                  <a:pt x="4635" y="2536"/>
                </a:lnTo>
                <a:lnTo>
                  <a:pt x="4633" y="2542"/>
                </a:lnTo>
                <a:lnTo>
                  <a:pt x="4631" y="2548"/>
                </a:lnTo>
                <a:lnTo>
                  <a:pt x="4629" y="2555"/>
                </a:lnTo>
                <a:lnTo>
                  <a:pt x="4626" y="2568"/>
                </a:lnTo>
                <a:lnTo>
                  <a:pt x="4624" y="2580"/>
                </a:lnTo>
                <a:lnTo>
                  <a:pt x="4622" y="2585"/>
                </a:lnTo>
                <a:lnTo>
                  <a:pt x="4620" y="2590"/>
                </a:lnTo>
                <a:lnTo>
                  <a:pt x="4618" y="2595"/>
                </a:lnTo>
                <a:lnTo>
                  <a:pt x="4615" y="2599"/>
                </a:lnTo>
                <a:lnTo>
                  <a:pt x="4611" y="2603"/>
                </a:lnTo>
                <a:lnTo>
                  <a:pt x="4606" y="2606"/>
                </a:lnTo>
                <a:lnTo>
                  <a:pt x="4600" y="2608"/>
                </a:lnTo>
                <a:lnTo>
                  <a:pt x="4592" y="2610"/>
                </a:lnTo>
                <a:lnTo>
                  <a:pt x="4592" y="2610"/>
                </a:lnTo>
                <a:lnTo>
                  <a:pt x="4594" y="2623"/>
                </a:lnTo>
                <a:lnTo>
                  <a:pt x="4596" y="2636"/>
                </a:lnTo>
                <a:lnTo>
                  <a:pt x="4598" y="2648"/>
                </a:lnTo>
                <a:lnTo>
                  <a:pt x="4601" y="2660"/>
                </a:lnTo>
                <a:lnTo>
                  <a:pt x="4597" y="2661"/>
                </a:lnTo>
                <a:lnTo>
                  <a:pt x="4594" y="2661"/>
                </a:lnTo>
                <a:lnTo>
                  <a:pt x="4591" y="2660"/>
                </a:lnTo>
                <a:lnTo>
                  <a:pt x="4589" y="2659"/>
                </a:lnTo>
                <a:lnTo>
                  <a:pt x="4584" y="2656"/>
                </a:lnTo>
                <a:lnTo>
                  <a:pt x="4579" y="2652"/>
                </a:lnTo>
                <a:lnTo>
                  <a:pt x="4575" y="2649"/>
                </a:lnTo>
                <a:lnTo>
                  <a:pt x="4571" y="2647"/>
                </a:lnTo>
                <a:lnTo>
                  <a:pt x="4571" y="2647"/>
                </a:lnTo>
                <a:lnTo>
                  <a:pt x="4571" y="2647"/>
                </a:lnTo>
                <a:lnTo>
                  <a:pt x="4570" y="2651"/>
                </a:lnTo>
                <a:lnTo>
                  <a:pt x="4569" y="2654"/>
                </a:lnTo>
                <a:lnTo>
                  <a:pt x="4567" y="2658"/>
                </a:lnTo>
                <a:lnTo>
                  <a:pt x="4565" y="2660"/>
                </a:lnTo>
                <a:lnTo>
                  <a:pt x="4564" y="2661"/>
                </a:lnTo>
                <a:lnTo>
                  <a:pt x="4563" y="2661"/>
                </a:lnTo>
                <a:lnTo>
                  <a:pt x="4562" y="2664"/>
                </a:lnTo>
                <a:lnTo>
                  <a:pt x="4560" y="2666"/>
                </a:lnTo>
                <a:lnTo>
                  <a:pt x="4557" y="2668"/>
                </a:lnTo>
                <a:lnTo>
                  <a:pt x="4554" y="2668"/>
                </a:lnTo>
                <a:lnTo>
                  <a:pt x="4550" y="2665"/>
                </a:lnTo>
                <a:lnTo>
                  <a:pt x="4548" y="2664"/>
                </a:lnTo>
                <a:lnTo>
                  <a:pt x="4545" y="2664"/>
                </a:lnTo>
                <a:lnTo>
                  <a:pt x="4543" y="2665"/>
                </a:lnTo>
                <a:lnTo>
                  <a:pt x="4540" y="2667"/>
                </a:lnTo>
                <a:lnTo>
                  <a:pt x="4538" y="2669"/>
                </a:lnTo>
                <a:lnTo>
                  <a:pt x="4536" y="2671"/>
                </a:lnTo>
                <a:lnTo>
                  <a:pt x="4533" y="2671"/>
                </a:lnTo>
                <a:lnTo>
                  <a:pt x="4536" y="2681"/>
                </a:lnTo>
                <a:lnTo>
                  <a:pt x="4537" y="2690"/>
                </a:lnTo>
                <a:lnTo>
                  <a:pt x="4540" y="2711"/>
                </a:lnTo>
                <a:lnTo>
                  <a:pt x="4554" y="2709"/>
                </a:lnTo>
                <a:lnTo>
                  <a:pt x="4556" y="2701"/>
                </a:lnTo>
                <a:lnTo>
                  <a:pt x="4567" y="2700"/>
                </a:lnTo>
                <a:lnTo>
                  <a:pt x="4579" y="2700"/>
                </a:lnTo>
                <a:lnTo>
                  <a:pt x="4574" y="2691"/>
                </a:lnTo>
                <a:lnTo>
                  <a:pt x="4571" y="2683"/>
                </a:lnTo>
                <a:lnTo>
                  <a:pt x="4571" y="2678"/>
                </a:lnTo>
                <a:lnTo>
                  <a:pt x="4572" y="2674"/>
                </a:lnTo>
                <a:lnTo>
                  <a:pt x="4575" y="2669"/>
                </a:lnTo>
                <a:lnTo>
                  <a:pt x="4579" y="2665"/>
                </a:lnTo>
                <a:lnTo>
                  <a:pt x="4583" y="2667"/>
                </a:lnTo>
                <a:lnTo>
                  <a:pt x="4586" y="2669"/>
                </a:lnTo>
                <a:lnTo>
                  <a:pt x="4588" y="2672"/>
                </a:lnTo>
                <a:lnTo>
                  <a:pt x="4589" y="2676"/>
                </a:lnTo>
                <a:lnTo>
                  <a:pt x="4588" y="2679"/>
                </a:lnTo>
                <a:lnTo>
                  <a:pt x="4587" y="2685"/>
                </a:lnTo>
                <a:lnTo>
                  <a:pt x="4583" y="2691"/>
                </a:lnTo>
                <a:lnTo>
                  <a:pt x="4579" y="2700"/>
                </a:lnTo>
                <a:lnTo>
                  <a:pt x="4579" y="2700"/>
                </a:lnTo>
                <a:lnTo>
                  <a:pt x="4579" y="2700"/>
                </a:lnTo>
                <a:lnTo>
                  <a:pt x="4577" y="2703"/>
                </a:lnTo>
                <a:lnTo>
                  <a:pt x="4575" y="2706"/>
                </a:lnTo>
                <a:lnTo>
                  <a:pt x="4575" y="2709"/>
                </a:lnTo>
                <a:lnTo>
                  <a:pt x="4575" y="2712"/>
                </a:lnTo>
                <a:lnTo>
                  <a:pt x="4573" y="2716"/>
                </a:lnTo>
                <a:lnTo>
                  <a:pt x="4571" y="2720"/>
                </a:lnTo>
                <a:lnTo>
                  <a:pt x="4568" y="2723"/>
                </a:lnTo>
                <a:lnTo>
                  <a:pt x="4564" y="2724"/>
                </a:lnTo>
                <a:lnTo>
                  <a:pt x="4560" y="2725"/>
                </a:lnTo>
                <a:lnTo>
                  <a:pt x="4556" y="2725"/>
                </a:lnTo>
                <a:lnTo>
                  <a:pt x="4554" y="2724"/>
                </a:lnTo>
                <a:lnTo>
                  <a:pt x="4552" y="2723"/>
                </a:lnTo>
                <a:lnTo>
                  <a:pt x="4548" y="2732"/>
                </a:lnTo>
                <a:lnTo>
                  <a:pt x="4544" y="2741"/>
                </a:lnTo>
                <a:lnTo>
                  <a:pt x="4531" y="2747"/>
                </a:lnTo>
                <a:lnTo>
                  <a:pt x="4517" y="2752"/>
                </a:lnTo>
                <a:lnTo>
                  <a:pt x="4513" y="2753"/>
                </a:lnTo>
                <a:lnTo>
                  <a:pt x="4510" y="2755"/>
                </a:lnTo>
                <a:lnTo>
                  <a:pt x="4506" y="2758"/>
                </a:lnTo>
                <a:lnTo>
                  <a:pt x="4504" y="2761"/>
                </a:lnTo>
                <a:lnTo>
                  <a:pt x="4500" y="2766"/>
                </a:lnTo>
                <a:lnTo>
                  <a:pt x="4495" y="2771"/>
                </a:lnTo>
                <a:lnTo>
                  <a:pt x="4506" y="2781"/>
                </a:lnTo>
                <a:lnTo>
                  <a:pt x="4518" y="2790"/>
                </a:lnTo>
                <a:lnTo>
                  <a:pt x="4522" y="2788"/>
                </a:lnTo>
                <a:lnTo>
                  <a:pt x="4526" y="2785"/>
                </a:lnTo>
                <a:lnTo>
                  <a:pt x="4529" y="2782"/>
                </a:lnTo>
                <a:lnTo>
                  <a:pt x="4532" y="2780"/>
                </a:lnTo>
                <a:lnTo>
                  <a:pt x="4535" y="2780"/>
                </a:lnTo>
                <a:lnTo>
                  <a:pt x="4539" y="2780"/>
                </a:lnTo>
                <a:lnTo>
                  <a:pt x="4542" y="2772"/>
                </a:lnTo>
                <a:lnTo>
                  <a:pt x="4546" y="2765"/>
                </a:lnTo>
                <a:lnTo>
                  <a:pt x="4549" y="2763"/>
                </a:lnTo>
                <a:lnTo>
                  <a:pt x="4554" y="2762"/>
                </a:lnTo>
                <a:lnTo>
                  <a:pt x="4558" y="2761"/>
                </a:lnTo>
                <a:lnTo>
                  <a:pt x="4564" y="2762"/>
                </a:lnTo>
                <a:lnTo>
                  <a:pt x="4566" y="2766"/>
                </a:lnTo>
                <a:lnTo>
                  <a:pt x="4568" y="2770"/>
                </a:lnTo>
                <a:lnTo>
                  <a:pt x="4565" y="2775"/>
                </a:lnTo>
                <a:lnTo>
                  <a:pt x="4563" y="2780"/>
                </a:lnTo>
                <a:lnTo>
                  <a:pt x="4563" y="2786"/>
                </a:lnTo>
                <a:lnTo>
                  <a:pt x="4563" y="2792"/>
                </a:lnTo>
                <a:lnTo>
                  <a:pt x="4565" y="2797"/>
                </a:lnTo>
                <a:lnTo>
                  <a:pt x="4567" y="2801"/>
                </a:lnTo>
                <a:lnTo>
                  <a:pt x="4570" y="2806"/>
                </a:lnTo>
                <a:lnTo>
                  <a:pt x="4575" y="2809"/>
                </a:lnTo>
                <a:lnTo>
                  <a:pt x="4575" y="2814"/>
                </a:lnTo>
                <a:lnTo>
                  <a:pt x="4575" y="2822"/>
                </a:lnTo>
                <a:lnTo>
                  <a:pt x="4576" y="2827"/>
                </a:lnTo>
                <a:lnTo>
                  <a:pt x="4575" y="2830"/>
                </a:lnTo>
                <a:lnTo>
                  <a:pt x="4575" y="2833"/>
                </a:lnTo>
                <a:lnTo>
                  <a:pt x="4573" y="2835"/>
                </a:lnTo>
                <a:lnTo>
                  <a:pt x="4573" y="2835"/>
                </a:lnTo>
                <a:lnTo>
                  <a:pt x="4572" y="2833"/>
                </a:lnTo>
                <a:lnTo>
                  <a:pt x="4570" y="2830"/>
                </a:lnTo>
                <a:lnTo>
                  <a:pt x="4569" y="2828"/>
                </a:lnTo>
                <a:lnTo>
                  <a:pt x="4568" y="2827"/>
                </a:lnTo>
                <a:lnTo>
                  <a:pt x="4567" y="2827"/>
                </a:lnTo>
                <a:lnTo>
                  <a:pt x="4566" y="2828"/>
                </a:lnTo>
                <a:lnTo>
                  <a:pt x="4562" y="2818"/>
                </a:lnTo>
                <a:lnTo>
                  <a:pt x="4558" y="2809"/>
                </a:lnTo>
                <a:lnTo>
                  <a:pt x="4561" y="2809"/>
                </a:lnTo>
                <a:lnTo>
                  <a:pt x="4564" y="2808"/>
                </a:lnTo>
                <a:lnTo>
                  <a:pt x="4563" y="2820"/>
                </a:lnTo>
                <a:lnTo>
                  <a:pt x="4563" y="2832"/>
                </a:lnTo>
                <a:lnTo>
                  <a:pt x="4570" y="2868"/>
                </a:lnTo>
                <a:lnTo>
                  <a:pt x="4569" y="2868"/>
                </a:lnTo>
                <a:lnTo>
                  <a:pt x="4568" y="2868"/>
                </a:lnTo>
                <a:lnTo>
                  <a:pt x="4571" y="2861"/>
                </a:lnTo>
                <a:lnTo>
                  <a:pt x="4572" y="2852"/>
                </a:lnTo>
                <a:lnTo>
                  <a:pt x="4577" y="2844"/>
                </a:lnTo>
                <a:lnTo>
                  <a:pt x="4582" y="2831"/>
                </a:lnTo>
                <a:lnTo>
                  <a:pt x="4584" y="2826"/>
                </a:lnTo>
                <a:lnTo>
                  <a:pt x="4587" y="2822"/>
                </a:lnTo>
                <a:lnTo>
                  <a:pt x="4588" y="2821"/>
                </a:lnTo>
                <a:lnTo>
                  <a:pt x="4589" y="2820"/>
                </a:lnTo>
                <a:lnTo>
                  <a:pt x="4591" y="2820"/>
                </a:lnTo>
                <a:lnTo>
                  <a:pt x="4592" y="2820"/>
                </a:lnTo>
                <a:lnTo>
                  <a:pt x="4595" y="2824"/>
                </a:lnTo>
                <a:lnTo>
                  <a:pt x="4597" y="2827"/>
                </a:lnTo>
                <a:lnTo>
                  <a:pt x="4596" y="2831"/>
                </a:lnTo>
                <a:lnTo>
                  <a:pt x="4595" y="2834"/>
                </a:lnTo>
                <a:lnTo>
                  <a:pt x="4591" y="2843"/>
                </a:lnTo>
                <a:lnTo>
                  <a:pt x="4588" y="2851"/>
                </a:lnTo>
                <a:lnTo>
                  <a:pt x="4584" y="2850"/>
                </a:lnTo>
                <a:lnTo>
                  <a:pt x="4580" y="2848"/>
                </a:lnTo>
                <a:lnTo>
                  <a:pt x="4578" y="2848"/>
                </a:lnTo>
                <a:lnTo>
                  <a:pt x="4576" y="2848"/>
                </a:lnTo>
                <a:lnTo>
                  <a:pt x="4574" y="2849"/>
                </a:lnTo>
                <a:lnTo>
                  <a:pt x="4573" y="2851"/>
                </a:lnTo>
                <a:lnTo>
                  <a:pt x="4570" y="2856"/>
                </a:lnTo>
                <a:lnTo>
                  <a:pt x="4566" y="2860"/>
                </a:lnTo>
                <a:lnTo>
                  <a:pt x="4564" y="2861"/>
                </a:lnTo>
                <a:lnTo>
                  <a:pt x="4562" y="2861"/>
                </a:lnTo>
                <a:lnTo>
                  <a:pt x="4559" y="2861"/>
                </a:lnTo>
                <a:lnTo>
                  <a:pt x="4556" y="2860"/>
                </a:lnTo>
                <a:lnTo>
                  <a:pt x="4554" y="2858"/>
                </a:lnTo>
                <a:lnTo>
                  <a:pt x="4551" y="2855"/>
                </a:lnTo>
                <a:lnTo>
                  <a:pt x="4551" y="2853"/>
                </a:lnTo>
                <a:lnTo>
                  <a:pt x="4551" y="2850"/>
                </a:lnTo>
                <a:lnTo>
                  <a:pt x="4552" y="2845"/>
                </a:lnTo>
                <a:lnTo>
                  <a:pt x="4551" y="2840"/>
                </a:lnTo>
                <a:lnTo>
                  <a:pt x="4547" y="2841"/>
                </a:lnTo>
                <a:lnTo>
                  <a:pt x="4544" y="2842"/>
                </a:lnTo>
                <a:lnTo>
                  <a:pt x="4540" y="2844"/>
                </a:lnTo>
                <a:lnTo>
                  <a:pt x="4537" y="2847"/>
                </a:lnTo>
                <a:lnTo>
                  <a:pt x="4531" y="2852"/>
                </a:lnTo>
                <a:lnTo>
                  <a:pt x="4525" y="2857"/>
                </a:lnTo>
                <a:lnTo>
                  <a:pt x="4523" y="2856"/>
                </a:lnTo>
                <a:lnTo>
                  <a:pt x="4520" y="2855"/>
                </a:lnTo>
                <a:lnTo>
                  <a:pt x="4517" y="2855"/>
                </a:lnTo>
                <a:lnTo>
                  <a:pt x="4514" y="2855"/>
                </a:lnTo>
                <a:lnTo>
                  <a:pt x="4508" y="2856"/>
                </a:lnTo>
                <a:lnTo>
                  <a:pt x="4501" y="2857"/>
                </a:lnTo>
                <a:lnTo>
                  <a:pt x="4499" y="2859"/>
                </a:lnTo>
                <a:lnTo>
                  <a:pt x="4498" y="2860"/>
                </a:lnTo>
                <a:lnTo>
                  <a:pt x="4495" y="2866"/>
                </a:lnTo>
                <a:lnTo>
                  <a:pt x="4492" y="2871"/>
                </a:lnTo>
                <a:lnTo>
                  <a:pt x="4489" y="2870"/>
                </a:lnTo>
                <a:lnTo>
                  <a:pt x="4487" y="2871"/>
                </a:lnTo>
                <a:lnTo>
                  <a:pt x="4484" y="2871"/>
                </a:lnTo>
                <a:lnTo>
                  <a:pt x="4482" y="2873"/>
                </a:lnTo>
                <a:lnTo>
                  <a:pt x="4477" y="2876"/>
                </a:lnTo>
                <a:lnTo>
                  <a:pt x="4472" y="2879"/>
                </a:lnTo>
                <a:lnTo>
                  <a:pt x="4468" y="2881"/>
                </a:lnTo>
                <a:lnTo>
                  <a:pt x="4465" y="2883"/>
                </a:lnTo>
                <a:lnTo>
                  <a:pt x="4463" y="2886"/>
                </a:lnTo>
                <a:lnTo>
                  <a:pt x="4462" y="2887"/>
                </a:lnTo>
                <a:lnTo>
                  <a:pt x="4465" y="2887"/>
                </a:lnTo>
                <a:lnTo>
                  <a:pt x="4460" y="2886"/>
                </a:lnTo>
                <a:lnTo>
                  <a:pt x="4456" y="2882"/>
                </a:lnTo>
                <a:lnTo>
                  <a:pt x="4452" y="2877"/>
                </a:lnTo>
                <a:lnTo>
                  <a:pt x="4447" y="2870"/>
                </a:lnTo>
                <a:lnTo>
                  <a:pt x="4440" y="2858"/>
                </a:lnTo>
                <a:lnTo>
                  <a:pt x="4436" y="2851"/>
                </a:lnTo>
                <a:lnTo>
                  <a:pt x="4436" y="2851"/>
                </a:lnTo>
                <a:lnTo>
                  <a:pt x="4436" y="2851"/>
                </a:lnTo>
                <a:lnTo>
                  <a:pt x="4436" y="2854"/>
                </a:lnTo>
                <a:lnTo>
                  <a:pt x="4435" y="2857"/>
                </a:lnTo>
                <a:lnTo>
                  <a:pt x="4433" y="2859"/>
                </a:lnTo>
                <a:lnTo>
                  <a:pt x="4431" y="2861"/>
                </a:lnTo>
                <a:lnTo>
                  <a:pt x="4437" y="2868"/>
                </a:lnTo>
                <a:lnTo>
                  <a:pt x="4443" y="2876"/>
                </a:lnTo>
                <a:lnTo>
                  <a:pt x="4445" y="2872"/>
                </a:lnTo>
                <a:lnTo>
                  <a:pt x="4447" y="2870"/>
                </a:lnTo>
                <a:lnTo>
                  <a:pt x="4448" y="2870"/>
                </a:lnTo>
                <a:lnTo>
                  <a:pt x="4450" y="2870"/>
                </a:lnTo>
                <a:lnTo>
                  <a:pt x="4451" y="2873"/>
                </a:lnTo>
                <a:lnTo>
                  <a:pt x="4453" y="2876"/>
                </a:lnTo>
                <a:lnTo>
                  <a:pt x="4451" y="2880"/>
                </a:lnTo>
                <a:lnTo>
                  <a:pt x="4450" y="2884"/>
                </a:lnTo>
                <a:lnTo>
                  <a:pt x="4451" y="2886"/>
                </a:lnTo>
                <a:lnTo>
                  <a:pt x="4453" y="2888"/>
                </a:lnTo>
                <a:lnTo>
                  <a:pt x="4456" y="2895"/>
                </a:lnTo>
                <a:lnTo>
                  <a:pt x="4460" y="2900"/>
                </a:lnTo>
                <a:lnTo>
                  <a:pt x="4466" y="2905"/>
                </a:lnTo>
                <a:lnTo>
                  <a:pt x="4471" y="2910"/>
                </a:lnTo>
                <a:lnTo>
                  <a:pt x="4475" y="2915"/>
                </a:lnTo>
                <a:lnTo>
                  <a:pt x="4480" y="2920"/>
                </a:lnTo>
                <a:lnTo>
                  <a:pt x="4484" y="2926"/>
                </a:lnTo>
                <a:lnTo>
                  <a:pt x="4486" y="2932"/>
                </a:lnTo>
                <a:lnTo>
                  <a:pt x="4491" y="2931"/>
                </a:lnTo>
                <a:lnTo>
                  <a:pt x="4496" y="2931"/>
                </a:lnTo>
                <a:lnTo>
                  <a:pt x="4497" y="2932"/>
                </a:lnTo>
                <a:lnTo>
                  <a:pt x="4499" y="2933"/>
                </a:lnTo>
                <a:lnTo>
                  <a:pt x="4500" y="2935"/>
                </a:lnTo>
                <a:lnTo>
                  <a:pt x="4501" y="2938"/>
                </a:lnTo>
                <a:lnTo>
                  <a:pt x="4502" y="2941"/>
                </a:lnTo>
                <a:lnTo>
                  <a:pt x="4501" y="2943"/>
                </a:lnTo>
                <a:lnTo>
                  <a:pt x="4500" y="2945"/>
                </a:lnTo>
                <a:lnTo>
                  <a:pt x="4499" y="2946"/>
                </a:lnTo>
                <a:lnTo>
                  <a:pt x="4495" y="2946"/>
                </a:lnTo>
                <a:lnTo>
                  <a:pt x="4490" y="2946"/>
                </a:lnTo>
                <a:lnTo>
                  <a:pt x="4497" y="2962"/>
                </a:lnTo>
                <a:lnTo>
                  <a:pt x="4503" y="2977"/>
                </a:lnTo>
                <a:lnTo>
                  <a:pt x="4512" y="2974"/>
                </a:lnTo>
                <a:lnTo>
                  <a:pt x="4520" y="2973"/>
                </a:lnTo>
                <a:lnTo>
                  <a:pt x="4529" y="2971"/>
                </a:lnTo>
                <a:lnTo>
                  <a:pt x="4537" y="2970"/>
                </a:lnTo>
                <a:lnTo>
                  <a:pt x="4542" y="2970"/>
                </a:lnTo>
                <a:lnTo>
                  <a:pt x="4546" y="2971"/>
                </a:lnTo>
                <a:lnTo>
                  <a:pt x="4547" y="2973"/>
                </a:lnTo>
                <a:lnTo>
                  <a:pt x="4548" y="2975"/>
                </a:lnTo>
                <a:lnTo>
                  <a:pt x="4548" y="2977"/>
                </a:lnTo>
                <a:lnTo>
                  <a:pt x="4548" y="2980"/>
                </a:lnTo>
                <a:lnTo>
                  <a:pt x="4548" y="2980"/>
                </a:lnTo>
                <a:lnTo>
                  <a:pt x="4548" y="2979"/>
                </a:lnTo>
                <a:lnTo>
                  <a:pt x="4557" y="2976"/>
                </a:lnTo>
                <a:lnTo>
                  <a:pt x="4565" y="2972"/>
                </a:lnTo>
                <a:lnTo>
                  <a:pt x="4572" y="2968"/>
                </a:lnTo>
                <a:lnTo>
                  <a:pt x="4579" y="2963"/>
                </a:lnTo>
                <a:lnTo>
                  <a:pt x="4591" y="2953"/>
                </a:lnTo>
                <a:lnTo>
                  <a:pt x="4604" y="2940"/>
                </a:lnTo>
                <a:lnTo>
                  <a:pt x="4615" y="2929"/>
                </a:lnTo>
                <a:lnTo>
                  <a:pt x="4627" y="2917"/>
                </a:lnTo>
                <a:lnTo>
                  <a:pt x="4639" y="2906"/>
                </a:lnTo>
                <a:lnTo>
                  <a:pt x="4653" y="2896"/>
                </a:lnTo>
                <a:lnTo>
                  <a:pt x="4668" y="2883"/>
                </a:lnTo>
                <a:lnTo>
                  <a:pt x="4683" y="2870"/>
                </a:lnTo>
                <a:lnTo>
                  <a:pt x="4699" y="2857"/>
                </a:lnTo>
                <a:lnTo>
                  <a:pt x="4715" y="2845"/>
                </a:lnTo>
                <a:lnTo>
                  <a:pt x="4720" y="2841"/>
                </a:lnTo>
                <a:lnTo>
                  <a:pt x="4726" y="2836"/>
                </a:lnTo>
                <a:lnTo>
                  <a:pt x="4733" y="2833"/>
                </a:lnTo>
                <a:lnTo>
                  <a:pt x="4741" y="2832"/>
                </a:lnTo>
                <a:lnTo>
                  <a:pt x="4748" y="2821"/>
                </a:lnTo>
                <a:lnTo>
                  <a:pt x="4757" y="2811"/>
                </a:lnTo>
                <a:lnTo>
                  <a:pt x="4766" y="2801"/>
                </a:lnTo>
                <a:lnTo>
                  <a:pt x="4774" y="2791"/>
                </a:lnTo>
                <a:lnTo>
                  <a:pt x="4769" y="2791"/>
                </a:lnTo>
                <a:lnTo>
                  <a:pt x="4765" y="2792"/>
                </a:lnTo>
                <a:lnTo>
                  <a:pt x="4761" y="2795"/>
                </a:lnTo>
                <a:lnTo>
                  <a:pt x="4757" y="2797"/>
                </a:lnTo>
                <a:lnTo>
                  <a:pt x="4753" y="2800"/>
                </a:lnTo>
                <a:lnTo>
                  <a:pt x="4749" y="2803"/>
                </a:lnTo>
                <a:lnTo>
                  <a:pt x="4745" y="2805"/>
                </a:lnTo>
                <a:lnTo>
                  <a:pt x="4741" y="2806"/>
                </a:lnTo>
                <a:lnTo>
                  <a:pt x="4739" y="2810"/>
                </a:lnTo>
                <a:lnTo>
                  <a:pt x="4736" y="2813"/>
                </a:lnTo>
                <a:lnTo>
                  <a:pt x="4734" y="2815"/>
                </a:lnTo>
                <a:lnTo>
                  <a:pt x="4731" y="2816"/>
                </a:lnTo>
                <a:lnTo>
                  <a:pt x="4725" y="2817"/>
                </a:lnTo>
                <a:lnTo>
                  <a:pt x="4718" y="2816"/>
                </a:lnTo>
                <a:lnTo>
                  <a:pt x="4720" y="2811"/>
                </a:lnTo>
                <a:lnTo>
                  <a:pt x="4723" y="2807"/>
                </a:lnTo>
                <a:lnTo>
                  <a:pt x="4727" y="2803"/>
                </a:lnTo>
                <a:lnTo>
                  <a:pt x="4732" y="2801"/>
                </a:lnTo>
                <a:lnTo>
                  <a:pt x="4747" y="2788"/>
                </a:lnTo>
                <a:lnTo>
                  <a:pt x="4761" y="2775"/>
                </a:lnTo>
                <a:lnTo>
                  <a:pt x="4774" y="2762"/>
                </a:lnTo>
                <a:lnTo>
                  <a:pt x="4788" y="2747"/>
                </a:lnTo>
                <a:lnTo>
                  <a:pt x="4790" y="2745"/>
                </a:lnTo>
                <a:lnTo>
                  <a:pt x="4792" y="2744"/>
                </a:lnTo>
                <a:lnTo>
                  <a:pt x="4794" y="2743"/>
                </a:lnTo>
                <a:lnTo>
                  <a:pt x="4796" y="2742"/>
                </a:lnTo>
                <a:lnTo>
                  <a:pt x="4800" y="2743"/>
                </a:lnTo>
                <a:lnTo>
                  <a:pt x="4804" y="2745"/>
                </a:lnTo>
                <a:lnTo>
                  <a:pt x="4812" y="2751"/>
                </a:lnTo>
                <a:lnTo>
                  <a:pt x="4820" y="2756"/>
                </a:lnTo>
                <a:lnTo>
                  <a:pt x="4825" y="2748"/>
                </a:lnTo>
                <a:lnTo>
                  <a:pt x="4832" y="2741"/>
                </a:lnTo>
                <a:lnTo>
                  <a:pt x="4838" y="2733"/>
                </a:lnTo>
                <a:lnTo>
                  <a:pt x="4845" y="2725"/>
                </a:lnTo>
                <a:lnTo>
                  <a:pt x="4851" y="2718"/>
                </a:lnTo>
                <a:lnTo>
                  <a:pt x="4857" y="2711"/>
                </a:lnTo>
                <a:lnTo>
                  <a:pt x="4862" y="2703"/>
                </a:lnTo>
                <a:lnTo>
                  <a:pt x="4867" y="2695"/>
                </a:lnTo>
                <a:lnTo>
                  <a:pt x="4876" y="2695"/>
                </a:lnTo>
                <a:lnTo>
                  <a:pt x="4881" y="2694"/>
                </a:lnTo>
                <a:lnTo>
                  <a:pt x="4885" y="2687"/>
                </a:lnTo>
                <a:lnTo>
                  <a:pt x="4890" y="2680"/>
                </a:lnTo>
                <a:lnTo>
                  <a:pt x="4896" y="2674"/>
                </a:lnTo>
                <a:lnTo>
                  <a:pt x="4902" y="2667"/>
                </a:lnTo>
                <a:lnTo>
                  <a:pt x="4915" y="2657"/>
                </a:lnTo>
                <a:lnTo>
                  <a:pt x="4929" y="2647"/>
                </a:lnTo>
                <a:lnTo>
                  <a:pt x="4929" y="2647"/>
                </a:lnTo>
                <a:lnTo>
                  <a:pt x="4929" y="2647"/>
                </a:lnTo>
                <a:lnTo>
                  <a:pt x="4940" y="2631"/>
                </a:lnTo>
                <a:lnTo>
                  <a:pt x="4951" y="2614"/>
                </a:lnTo>
                <a:lnTo>
                  <a:pt x="4963" y="2599"/>
                </a:lnTo>
                <a:lnTo>
                  <a:pt x="4977" y="2584"/>
                </a:lnTo>
                <a:lnTo>
                  <a:pt x="4990" y="2570"/>
                </a:lnTo>
                <a:lnTo>
                  <a:pt x="5005" y="2556"/>
                </a:lnTo>
                <a:lnTo>
                  <a:pt x="5021" y="2544"/>
                </a:lnTo>
                <a:lnTo>
                  <a:pt x="5039" y="2534"/>
                </a:lnTo>
                <a:lnTo>
                  <a:pt x="5039" y="2531"/>
                </a:lnTo>
                <a:lnTo>
                  <a:pt x="5040" y="2529"/>
                </a:lnTo>
                <a:lnTo>
                  <a:pt x="5041" y="2528"/>
                </a:lnTo>
                <a:lnTo>
                  <a:pt x="5043" y="2527"/>
                </a:lnTo>
                <a:lnTo>
                  <a:pt x="5047" y="2525"/>
                </a:lnTo>
                <a:lnTo>
                  <a:pt x="5051" y="2522"/>
                </a:lnTo>
                <a:lnTo>
                  <a:pt x="5053" y="2519"/>
                </a:lnTo>
                <a:lnTo>
                  <a:pt x="5055" y="2516"/>
                </a:lnTo>
                <a:lnTo>
                  <a:pt x="5058" y="2509"/>
                </a:lnTo>
                <a:lnTo>
                  <a:pt x="5061" y="2499"/>
                </a:lnTo>
                <a:lnTo>
                  <a:pt x="5062" y="2499"/>
                </a:lnTo>
                <a:lnTo>
                  <a:pt x="5062" y="2499"/>
                </a:lnTo>
                <a:lnTo>
                  <a:pt x="5074" y="2488"/>
                </a:lnTo>
                <a:lnTo>
                  <a:pt x="5085" y="2478"/>
                </a:lnTo>
                <a:lnTo>
                  <a:pt x="5091" y="2472"/>
                </a:lnTo>
                <a:lnTo>
                  <a:pt x="5096" y="2466"/>
                </a:lnTo>
                <a:lnTo>
                  <a:pt x="5100" y="2460"/>
                </a:lnTo>
                <a:lnTo>
                  <a:pt x="5104" y="2452"/>
                </a:lnTo>
                <a:lnTo>
                  <a:pt x="5108" y="2448"/>
                </a:lnTo>
                <a:lnTo>
                  <a:pt x="5111" y="2446"/>
                </a:lnTo>
                <a:lnTo>
                  <a:pt x="5114" y="2446"/>
                </a:lnTo>
                <a:lnTo>
                  <a:pt x="5117" y="2446"/>
                </a:lnTo>
                <a:lnTo>
                  <a:pt x="5124" y="2446"/>
                </a:lnTo>
                <a:lnTo>
                  <a:pt x="5130" y="2445"/>
                </a:lnTo>
                <a:lnTo>
                  <a:pt x="5130" y="2447"/>
                </a:lnTo>
                <a:lnTo>
                  <a:pt x="5131" y="2448"/>
                </a:lnTo>
                <a:lnTo>
                  <a:pt x="5131" y="2455"/>
                </a:lnTo>
                <a:lnTo>
                  <a:pt x="5130" y="2461"/>
                </a:lnTo>
                <a:lnTo>
                  <a:pt x="5128" y="2466"/>
                </a:lnTo>
                <a:lnTo>
                  <a:pt x="5126" y="2470"/>
                </a:lnTo>
                <a:lnTo>
                  <a:pt x="5119" y="2479"/>
                </a:lnTo>
                <a:lnTo>
                  <a:pt x="5112" y="2488"/>
                </a:lnTo>
                <a:lnTo>
                  <a:pt x="5105" y="2496"/>
                </a:lnTo>
                <a:lnTo>
                  <a:pt x="5098" y="2503"/>
                </a:lnTo>
                <a:lnTo>
                  <a:pt x="5094" y="2505"/>
                </a:lnTo>
                <a:lnTo>
                  <a:pt x="5090" y="2509"/>
                </a:lnTo>
                <a:lnTo>
                  <a:pt x="5085" y="2510"/>
                </a:lnTo>
                <a:lnTo>
                  <a:pt x="5080" y="2510"/>
                </a:lnTo>
                <a:lnTo>
                  <a:pt x="5081" y="2515"/>
                </a:lnTo>
                <a:lnTo>
                  <a:pt x="5080" y="2520"/>
                </a:lnTo>
                <a:lnTo>
                  <a:pt x="5080" y="2521"/>
                </a:lnTo>
                <a:lnTo>
                  <a:pt x="5080" y="2521"/>
                </a:lnTo>
                <a:lnTo>
                  <a:pt x="5083" y="2521"/>
                </a:lnTo>
                <a:lnTo>
                  <a:pt x="5086" y="2519"/>
                </a:lnTo>
                <a:lnTo>
                  <a:pt x="5088" y="2517"/>
                </a:lnTo>
                <a:lnTo>
                  <a:pt x="5090" y="2515"/>
                </a:lnTo>
                <a:lnTo>
                  <a:pt x="5094" y="2509"/>
                </a:lnTo>
                <a:lnTo>
                  <a:pt x="5099" y="2504"/>
                </a:lnTo>
                <a:lnTo>
                  <a:pt x="5103" y="2502"/>
                </a:lnTo>
                <a:lnTo>
                  <a:pt x="5107" y="2502"/>
                </a:lnTo>
                <a:lnTo>
                  <a:pt x="5109" y="2502"/>
                </a:lnTo>
                <a:lnTo>
                  <a:pt x="5109" y="2503"/>
                </a:lnTo>
                <a:lnTo>
                  <a:pt x="5110" y="2505"/>
                </a:lnTo>
                <a:lnTo>
                  <a:pt x="5110" y="2509"/>
                </a:lnTo>
                <a:lnTo>
                  <a:pt x="5105" y="2516"/>
                </a:lnTo>
                <a:lnTo>
                  <a:pt x="5101" y="2523"/>
                </a:lnTo>
                <a:lnTo>
                  <a:pt x="5103" y="2528"/>
                </a:lnTo>
                <a:lnTo>
                  <a:pt x="5105" y="2534"/>
                </a:lnTo>
                <a:lnTo>
                  <a:pt x="5107" y="2536"/>
                </a:lnTo>
                <a:lnTo>
                  <a:pt x="5110" y="2537"/>
                </a:lnTo>
                <a:lnTo>
                  <a:pt x="5113" y="2538"/>
                </a:lnTo>
                <a:lnTo>
                  <a:pt x="5117" y="2538"/>
                </a:lnTo>
                <a:lnTo>
                  <a:pt x="5117" y="2540"/>
                </a:lnTo>
                <a:lnTo>
                  <a:pt x="5117" y="2543"/>
                </a:lnTo>
                <a:lnTo>
                  <a:pt x="5112" y="2544"/>
                </a:lnTo>
                <a:lnTo>
                  <a:pt x="5108" y="2544"/>
                </a:lnTo>
                <a:lnTo>
                  <a:pt x="5104" y="2544"/>
                </a:lnTo>
                <a:lnTo>
                  <a:pt x="5100" y="2543"/>
                </a:lnTo>
                <a:lnTo>
                  <a:pt x="5097" y="2541"/>
                </a:lnTo>
                <a:lnTo>
                  <a:pt x="5095" y="2539"/>
                </a:lnTo>
                <a:lnTo>
                  <a:pt x="5093" y="2535"/>
                </a:lnTo>
                <a:lnTo>
                  <a:pt x="5091" y="2530"/>
                </a:lnTo>
                <a:lnTo>
                  <a:pt x="5091" y="2530"/>
                </a:lnTo>
                <a:lnTo>
                  <a:pt x="5079" y="2542"/>
                </a:lnTo>
                <a:lnTo>
                  <a:pt x="5067" y="2553"/>
                </a:lnTo>
                <a:lnTo>
                  <a:pt x="5063" y="2553"/>
                </a:lnTo>
                <a:lnTo>
                  <a:pt x="5059" y="2553"/>
                </a:lnTo>
                <a:lnTo>
                  <a:pt x="5055" y="2551"/>
                </a:lnTo>
                <a:lnTo>
                  <a:pt x="5053" y="2549"/>
                </a:lnTo>
                <a:lnTo>
                  <a:pt x="5054" y="2545"/>
                </a:lnTo>
                <a:lnTo>
                  <a:pt x="5057" y="2541"/>
                </a:lnTo>
                <a:lnTo>
                  <a:pt x="5051" y="2546"/>
                </a:lnTo>
                <a:lnTo>
                  <a:pt x="5044" y="2551"/>
                </a:lnTo>
                <a:lnTo>
                  <a:pt x="5040" y="2555"/>
                </a:lnTo>
                <a:lnTo>
                  <a:pt x="5036" y="2558"/>
                </a:lnTo>
                <a:lnTo>
                  <a:pt x="5030" y="2561"/>
                </a:lnTo>
                <a:lnTo>
                  <a:pt x="5025" y="2565"/>
                </a:lnTo>
                <a:lnTo>
                  <a:pt x="5021" y="2569"/>
                </a:lnTo>
                <a:lnTo>
                  <a:pt x="5017" y="2573"/>
                </a:lnTo>
                <a:lnTo>
                  <a:pt x="5015" y="2575"/>
                </a:lnTo>
                <a:lnTo>
                  <a:pt x="5013" y="2578"/>
                </a:lnTo>
                <a:lnTo>
                  <a:pt x="5013" y="2582"/>
                </a:lnTo>
                <a:lnTo>
                  <a:pt x="5012" y="2585"/>
                </a:lnTo>
                <a:lnTo>
                  <a:pt x="5008" y="2585"/>
                </a:lnTo>
                <a:lnTo>
                  <a:pt x="5004" y="2586"/>
                </a:lnTo>
                <a:lnTo>
                  <a:pt x="5000" y="2587"/>
                </a:lnTo>
                <a:lnTo>
                  <a:pt x="4997" y="2589"/>
                </a:lnTo>
                <a:lnTo>
                  <a:pt x="4991" y="2593"/>
                </a:lnTo>
                <a:lnTo>
                  <a:pt x="4987" y="2598"/>
                </a:lnTo>
                <a:lnTo>
                  <a:pt x="4979" y="2610"/>
                </a:lnTo>
                <a:lnTo>
                  <a:pt x="4972" y="2624"/>
                </a:lnTo>
                <a:lnTo>
                  <a:pt x="4973" y="2628"/>
                </a:lnTo>
                <a:lnTo>
                  <a:pt x="4974" y="2631"/>
                </a:lnTo>
                <a:lnTo>
                  <a:pt x="4977" y="2632"/>
                </a:lnTo>
                <a:lnTo>
                  <a:pt x="4979" y="2631"/>
                </a:lnTo>
                <a:lnTo>
                  <a:pt x="4982" y="2631"/>
                </a:lnTo>
                <a:lnTo>
                  <a:pt x="4984" y="2629"/>
                </a:lnTo>
                <a:lnTo>
                  <a:pt x="4989" y="2626"/>
                </a:lnTo>
                <a:lnTo>
                  <a:pt x="4994" y="2625"/>
                </a:lnTo>
                <a:lnTo>
                  <a:pt x="4988" y="2635"/>
                </a:lnTo>
                <a:lnTo>
                  <a:pt x="4984" y="2643"/>
                </a:lnTo>
                <a:lnTo>
                  <a:pt x="4987" y="2662"/>
                </a:lnTo>
                <a:lnTo>
                  <a:pt x="4983" y="2663"/>
                </a:lnTo>
                <a:lnTo>
                  <a:pt x="4979" y="2664"/>
                </a:lnTo>
                <a:lnTo>
                  <a:pt x="4978" y="2674"/>
                </a:lnTo>
                <a:lnTo>
                  <a:pt x="4976" y="2679"/>
                </a:lnTo>
                <a:lnTo>
                  <a:pt x="4975" y="2680"/>
                </a:lnTo>
                <a:lnTo>
                  <a:pt x="4973" y="2681"/>
                </a:lnTo>
                <a:lnTo>
                  <a:pt x="4972" y="2681"/>
                </a:lnTo>
                <a:lnTo>
                  <a:pt x="4970" y="2680"/>
                </a:lnTo>
                <a:lnTo>
                  <a:pt x="4965" y="2679"/>
                </a:lnTo>
                <a:lnTo>
                  <a:pt x="4961" y="2677"/>
                </a:lnTo>
                <a:lnTo>
                  <a:pt x="4957" y="2676"/>
                </a:lnTo>
                <a:lnTo>
                  <a:pt x="4953" y="2677"/>
                </a:lnTo>
                <a:lnTo>
                  <a:pt x="4951" y="2675"/>
                </a:lnTo>
                <a:lnTo>
                  <a:pt x="4949" y="2671"/>
                </a:lnTo>
                <a:lnTo>
                  <a:pt x="4948" y="2668"/>
                </a:lnTo>
                <a:lnTo>
                  <a:pt x="4947" y="2665"/>
                </a:lnTo>
                <a:lnTo>
                  <a:pt x="4945" y="2658"/>
                </a:lnTo>
                <a:lnTo>
                  <a:pt x="4945" y="2652"/>
                </a:lnTo>
                <a:lnTo>
                  <a:pt x="4943" y="2653"/>
                </a:lnTo>
                <a:lnTo>
                  <a:pt x="4942" y="2653"/>
                </a:lnTo>
                <a:lnTo>
                  <a:pt x="4944" y="2660"/>
                </a:lnTo>
                <a:lnTo>
                  <a:pt x="4944" y="2668"/>
                </a:lnTo>
                <a:lnTo>
                  <a:pt x="4945" y="2672"/>
                </a:lnTo>
                <a:lnTo>
                  <a:pt x="4944" y="2676"/>
                </a:lnTo>
                <a:lnTo>
                  <a:pt x="4942" y="2678"/>
                </a:lnTo>
                <a:lnTo>
                  <a:pt x="4940" y="2679"/>
                </a:lnTo>
                <a:lnTo>
                  <a:pt x="4935" y="2681"/>
                </a:lnTo>
                <a:lnTo>
                  <a:pt x="4929" y="2683"/>
                </a:lnTo>
                <a:lnTo>
                  <a:pt x="4929" y="2682"/>
                </a:lnTo>
                <a:lnTo>
                  <a:pt x="4928" y="2682"/>
                </a:lnTo>
                <a:lnTo>
                  <a:pt x="4926" y="2681"/>
                </a:lnTo>
                <a:lnTo>
                  <a:pt x="4930" y="2705"/>
                </a:lnTo>
                <a:lnTo>
                  <a:pt x="4935" y="2704"/>
                </a:lnTo>
                <a:lnTo>
                  <a:pt x="4934" y="2710"/>
                </a:lnTo>
                <a:lnTo>
                  <a:pt x="4933" y="2714"/>
                </a:lnTo>
                <a:lnTo>
                  <a:pt x="4932" y="2718"/>
                </a:lnTo>
                <a:lnTo>
                  <a:pt x="4930" y="2721"/>
                </a:lnTo>
                <a:lnTo>
                  <a:pt x="4926" y="2724"/>
                </a:lnTo>
                <a:lnTo>
                  <a:pt x="4922" y="2726"/>
                </a:lnTo>
                <a:lnTo>
                  <a:pt x="4916" y="2727"/>
                </a:lnTo>
                <a:lnTo>
                  <a:pt x="4911" y="2728"/>
                </a:lnTo>
                <a:lnTo>
                  <a:pt x="4909" y="2730"/>
                </a:lnTo>
                <a:lnTo>
                  <a:pt x="4907" y="2731"/>
                </a:lnTo>
                <a:lnTo>
                  <a:pt x="4905" y="2733"/>
                </a:lnTo>
                <a:lnTo>
                  <a:pt x="4904" y="2736"/>
                </a:lnTo>
                <a:lnTo>
                  <a:pt x="4899" y="2734"/>
                </a:lnTo>
                <a:lnTo>
                  <a:pt x="4896" y="2731"/>
                </a:lnTo>
                <a:lnTo>
                  <a:pt x="4894" y="2726"/>
                </a:lnTo>
                <a:lnTo>
                  <a:pt x="4892" y="2721"/>
                </a:lnTo>
                <a:lnTo>
                  <a:pt x="4892" y="2717"/>
                </a:lnTo>
                <a:lnTo>
                  <a:pt x="4892" y="2712"/>
                </a:lnTo>
                <a:lnTo>
                  <a:pt x="4893" y="2708"/>
                </a:lnTo>
                <a:lnTo>
                  <a:pt x="4894" y="2705"/>
                </a:lnTo>
                <a:lnTo>
                  <a:pt x="4887" y="2714"/>
                </a:lnTo>
                <a:lnTo>
                  <a:pt x="4880" y="2723"/>
                </a:lnTo>
                <a:lnTo>
                  <a:pt x="4878" y="2724"/>
                </a:lnTo>
                <a:lnTo>
                  <a:pt x="4876" y="2725"/>
                </a:lnTo>
                <a:lnTo>
                  <a:pt x="4879" y="2733"/>
                </a:lnTo>
                <a:lnTo>
                  <a:pt x="4882" y="2739"/>
                </a:lnTo>
                <a:lnTo>
                  <a:pt x="4877" y="2747"/>
                </a:lnTo>
                <a:lnTo>
                  <a:pt x="4870" y="2753"/>
                </a:lnTo>
                <a:lnTo>
                  <a:pt x="4866" y="2756"/>
                </a:lnTo>
                <a:lnTo>
                  <a:pt x="4861" y="2759"/>
                </a:lnTo>
                <a:lnTo>
                  <a:pt x="4853" y="2761"/>
                </a:lnTo>
                <a:lnTo>
                  <a:pt x="4843" y="2763"/>
                </a:lnTo>
                <a:lnTo>
                  <a:pt x="4843" y="2763"/>
                </a:lnTo>
                <a:lnTo>
                  <a:pt x="4843" y="2763"/>
                </a:lnTo>
                <a:lnTo>
                  <a:pt x="4845" y="2774"/>
                </a:lnTo>
                <a:lnTo>
                  <a:pt x="4847" y="2786"/>
                </a:lnTo>
                <a:lnTo>
                  <a:pt x="4852" y="2785"/>
                </a:lnTo>
                <a:lnTo>
                  <a:pt x="4857" y="2783"/>
                </a:lnTo>
                <a:lnTo>
                  <a:pt x="4857" y="2778"/>
                </a:lnTo>
                <a:lnTo>
                  <a:pt x="4858" y="2772"/>
                </a:lnTo>
                <a:lnTo>
                  <a:pt x="4856" y="2762"/>
                </a:lnTo>
                <a:lnTo>
                  <a:pt x="4848" y="2775"/>
                </a:lnTo>
                <a:lnTo>
                  <a:pt x="4839" y="2788"/>
                </a:lnTo>
                <a:lnTo>
                  <a:pt x="4828" y="2799"/>
                </a:lnTo>
                <a:lnTo>
                  <a:pt x="4817" y="2809"/>
                </a:lnTo>
                <a:lnTo>
                  <a:pt x="4806" y="2819"/>
                </a:lnTo>
                <a:lnTo>
                  <a:pt x="4795" y="2829"/>
                </a:lnTo>
                <a:lnTo>
                  <a:pt x="4785" y="2841"/>
                </a:lnTo>
                <a:lnTo>
                  <a:pt x="4774" y="2852"/>
                </a:lnTo>
                <a:lnTo>
                  <a:pt x="4771" y="2854"/>
                </a:lnTo>
                <a:lnTo>
                  <a:pt x="4768" y="2855"/>
                </a:lnTo>
                <a:lnTo>
                  <a:pt x="4765" y="2855"/>
                </a:lnTo>
                <a:lnTo>
                  <a:pt x="4762" y="2855"/>
                </a:lnTo>
                <a:lnTo>
                  <a:pt x="4756" y="2854"/>
                </a:lnTo>
                <a:lnTo>
                  <a:pt x="4749" y="2855"/>
                </a:lnTo>
                <a:lnTo>
                  <a:pt x="4748" y="2857"/>
                </a:lnTo>
                <a:lnTo>
                  <a:pt x="4746" y="2859"/>
                </a:lnTo>
                <a:lnTo>
                  <a:pt x="4742" y="2861"/>
                </a:lnTo>
                <a:lnTo>
                  <a:pt x="4739" y="2863"/>
                </a:lnTo>
                <a:lnTo>
                  <a:pt x="4736" y="2864"/>
                </a:lnTo>
                <a:lnTo>
                  <a:pt x="4735" y="2865"/>
                </a:lnTo>
                <a:lnTo>
                  <a:pt x="4734" y="2866"/>
                </a:lnTo>
                <a:lnTo>
                  <a:pt x="4734" y="2868"/>
                </a:lnTo>
                <a:lnTo>
                  <a:pt x="4738" y="2872"/>
                </a:lnTo>
                <a:lnTo>
                  <a:pt x="4744" y="2876"/>
                </a:lnTo>
                <a:lnTo>
                  <a:pt x="4746" y="2879"/>
                </a:lnTo>
                <a:lnTo>
                  <a:pt x="4747" y="2881"/>
                </a:lnTo>
                <a:lnTo>
                  <a:pt x="4747" y="2884"/>
                </a:lnTo>
                <a:lnTo>
                  <a:pt x="4747" y="2887"/>
                </a:lnTo>
                <a:lnTo>
                  <a:pt x="4744" y="2892"/>
                </a:lnTo>
                <a:lnTo>
                  <a:pt x="4740" y="2898"/>
                </a:lnTo>
                <a:lnTo>
                  <a:pt x="4723" y="2913"/>
                </a:lnTo>
                <a:lnTo>
                  <a:pt x="4707" y="2930"/>
                </a:lnTo>
                <a:lnTo>
                  <a:pt x="4690" y="2947"/>
                </a:lnTo>
                <a:lnTo>
                  <a:pt x="4674" y="2966"/>
                </a:lnTo>
                <a:lnTo>
                  <a:pt x="4658" y="2983"/>
                </a:lnTo>
                <a:lnTo>
                  <a:pt x="4640" y="2999"/>
                </a:lnTo>
                <a:lnTo>
                  <a:pt x="4631" y="3007"/>
                </a:lnTo>
                <a:lnTo>
                  <a:pt x="4622" y="3014"/>
                </a:lnTo>
                <a:lnTo>
                  <a:pt x="4613" y="3020"/>
                </a:lnTo>
                <a:lnTo>
                  <a:pt x="4603" y="3026"/>
                </a:lnTo>
                <a:lnTo>
                  <a:pt x="4600" y="3029"/>
                </a:lnTo>
                <a:lnTo>
                  <a:pt x="4597" y="3033"/>
                </a:lnTo>
                <a:lnTo>
                  <a:pt x="4595" y="3038"/>
                </a:lnTo>
                <a:lnTo>
                  <a:pt x="4593" y="3044"/>
                </a:lnTo>
                <a:lnTo>
                  <a:pt x="4591" y="3050"/>
                </a:lnTo>
                <a:lnTo>
                  <a:pt x="4588" y="3054"/>
                </a:lnTo>
                <a:lnTo>
                  <a:pt x="4586" y="3056"/>
                </a:lnTo>
                <a:lnTo>
                  <a:pt x="4584" y="3058"/>
                </a:lnTo>
                <a:lnTo>
                  <a:pt x="4581" y="3060"/>
                </a:lnTo>
                <a:lnTo>
                  <a:pt x="4578" y="3061"/>
                </a:lnTo>
                <a:lnTo>
                  <a:pt x="4578" y="3061"/>
                </a:lnTo>
                <a:lnTo>
                  <a:pt x="4577" y="3061"/>
                </a:lnTo>
                <a:lnTo>
                  <a:pt x="4576" y="3058"/>
                </a:lnTo>
                <a:lnTo>
                  <a:pt x="4575" y="3058"/>
                </a:lnTo>
                <a:lnTo>
                  <a:pt x="4574" y="3058"/>
                </a:lnTo>
                <a:lnTo>
                  <a:pt x="4573" y="3060"/>
                </a:lnTo>
                <a:lnTo>
                  <a:pt x="4572" y="3062"/>
                </a:lnTo>
                <a:lnTo>
                  <a:pt x="4574" y="3064"/>
                </a:lnTo>
                <a:lnTo>
                  <a:pt x="4576" y="3065"/>
                </a:lnTo>
                <a:lnTo>
                  <a:pt x="4577" y="3065"/>
                </a:lnTo>
                <a:lnTo>
                  <a:pt x="4579" y="3064"/>
                </a:lnTo>
                <a:lnTo>
                  <a:pt x="4579" y="3064"/>
                </a:lnTo>
                <a:lnTo>
                  <a:pt x="4580" y="3065"/>
                </a:lnTo>
                <a:lnTo>
                  <a:pt x="4580" y="3066"/>
                </a:lnTo>
                <a:lnTo>
                  <a:pt x="4581" y="3069"/>
                </a:lnTo>
                <a:lnTo>
                  <a:pt x="4576" y="3070"/>
                </a:lnTo>
                <a:lnTo>
                  <a:pt x="4571" y="3070"/>
                </a:lnTo>
                <a:lnTo>
                  <a:pt x="4567" y="3069"/>
                </a:lnTo>
                <a:lnTo>
                  <a:pt x="4562" y="3067"/>
                </a:lnTo>
                <a:lnTo>
                  <a:pt x="4554" y="3063"/>
                </a:lnTo>
                <a:lnTo>
                  <a:pt x="4545" y="3060"/>
                </a:lnTo>
                <a:lnTo>
                  <a:pt x="4543" y="3063"/>
                </a:lnTo>
                <a:lnTo>
                  <a:pt x="4540" y="3065"/>
                </a:lnTo>
                <a:lnTo>
                  <a:pt x="4546" y="3099"/>
                </a:lnTo>
                <a:lnTo>
                  <a:pt x="4550" y="3098"/>
                </a:lnTo>
                <a:lnTo>
                  <a:pt x="4555" y="3097"/>
                </a:lnTo>
                <a:lnTo>
                  <a:pt x="4555" y="3099"/>
                </a:lnTo>
                <a:lnTo>
                  <a:pt x="4557" y="3102"/>
                </a:lnTo>
                <a:lnTo>
                  <a:pt x="4557" y="3104"/>
                </a:lnTo>
                <a:lnTo>
                  <a:pt x="4556" y="3106"/>
                </a:lnTo>
                <a:lnTo>
                  <a:pt x="4552" y="3108"/>
                </a:lnTo>
                <a:lnTo>
                  <a:pt x="4548" y="3111"/>
                </a:lnTo>
                <a:lnTo>
                  <a:pt x="4543" y="3105"/>
                </a:lnTo>
                <a:lnTo>
                  <a:pt x="4538" y="3095"/>
                </a:lnTo>
                <a:lnTo>
                  <a:pt x="4534" y="3085"/>
                </a:lnTo>
                <a:lnTo>
                  <a:pt x="4530" y="3078"/>
                </a:lnTo>
                <a:lnTo>
                  <a:pt x="4528" y="3073"/>
                </a:lnTo>
                <a:lnTo>
                  <a:pt x="4526" y="3071"/>
                </a:lnTo>
                <a:lnTo>
                  <a:pt x="4523" y="3069"/>
                </a:lnTo>
                <a:lnTo>
                  <a:pt x="4521" y="3069"/>
                </a:lnTo>
                <a:lnTo>
                  <a:pt x="4519" y="3070"/>
                </a:lnTo>
                <a:lnTo>
                  <a:pt x="4516" y="3071"/>
                </a:lnTo>
                <a:lnTo>
                  <a:pt x="4514" y="3074"/>
                </a:lnTo>
                <a:lnTo>
                  <a:pt x="4511" y="3077"/>
                </a:lnTo>
                <a:lnTo>
                  <a:pt x="4509" y="3073"/>
                </a:lnTo>
                <a:lnTo>
                  <a:pt x="4509" y="3069"/>
                </a:lnTo>
                <a:lnTo>
                  <a:pt x="4509" y="3065"/>
                </a:lnTo>
                <a:lnTo>
                  <a:pt x="4511" y="3062"/>
                </a:lnTo>
                <a:lnTo>
                  <a:pt x="4512" y="3058"/>
                </a:lnTo>
                <a:lnTo>
                  <a:pt x="4514" y="3055"/>
                </a:lnTo>
                <a:lnTo>
                  <a:pt x="4514" y="3051"/>
                </a:lnTo>
                <a:lnTo>
                  <a:pt x="4513" y="3048"/>
                </a:lnTo>
                <a:lnTo>
                  <a:pt x="4509" y="3045"/>
                </a:lnTo>
                <a:lnTo>
                  <a:pt x="4505" y="3043"/>
                </a:lnTo>
                <a:lnTo>
                  <a:pt x="4499" y="3041"/>
                </a:lnTo>
                <a:lnTo>
                  <a:pt x="4493" y="3039"/>
                </a:lnTo>
                <a:lnTo>
                  <a:pt x="4488" y="3038"/>
                </a:lnTo>
                <a:lnTo>
                  <a:pt x="4483" y="3035"/>
                </a:lnTo>
                <a:lnTo>
                  <a:pt x="4479" y="3032"/>
                </a:lnTo>
                <a:lnTo>
                  <a:pt x="4474" y="3029"/>
                </a:lnTo>
                <a:lnTo>
                  <a:pt x="4460" y="3020"/>
                </a:lnTo>
                <a:lnTo>
                  <a:pt x="4448" y="3011"/>
                </a:lnTo>
                <a:lnTo>
                  <a:pt x="4442" y="3007"/>
                </a:lnTo>
                <a:lnTo>
                  <a:pt x="4435" y="3003"/>
                </a:lnTo>
                <a:lnTo>
                  <a:pt x="4428" y="3001"/>
                </a:lnTo>
                <a:lnTo>
                  <a:pt x="4421" y="3000"/>
                </a:lnTo>
                <a:lnTo>
                  <a:pt x="4419" y="3003"/>
                </a:lnTo>
                <a:lnTo>
                  <a:pt x="4417" y="3007"/>
                </a:lnTo>
                <a:lnTo>
                  <a:pt x="4413" y="3009"/>
                </a:lnTo>
                <a:lnTo>
                  <a:pt x="4410" y="3009"/>
                </a:lnTo>
                <a:lnTo>
                  <a:pt x="4407" y="3008"/>
                </a:lnTo>
                <a:lnTo>
                  <a:pt x="4405" y="3007"/>
                </a:lnTo>
                <a:lnTo>
                  <a:pt x="4405" y="3005"/>
                </a:lnTo>
                <a:lnTo>
                  <a:pt x="4404" y="3002"/>
                </a:lnTo>
                <a:lnTo>
                  <a:pt x="4405" y="2999"/>
                </a:lnTo>
                <a:lnTo>
                  <a:pt x="4407" y="2994"/>
                </a:lnTo>
                <a:lnTo>
                  <a:pt x="4405" y="2994"/>
                </a:lnTo>
                <a:lnTo>
                  <a:pt x="4404" y="2993"/>
                </a:lnTo>
                <a:lnTo>
                  <a:pt x="4396" y="2987"/>
                </a:lnTo>
                <a:lnTo>
                  <a:pt x="4389" y="2982"/>
                </a:lnTo>
                <a:lnTo>
                  <a:pt x="4382" y="2975"/>
                </a:lnTo>
                <a:lnTo>
                  <a:pt x="4376" y="2968"/>
                </a:lnTo>
                <a:lnTo>
                  <a:pt x="4364" y="2954"/>
                </a:lnTo>
                <a:lnTo>
                  <a:pt x="4352" y="2939"/>
                </a:lnTo>
                <a:lnTo>
                  <a:pt x="4352" y="2938"/>
                </a:lnTo>
                <a:lnTo>
                  <a:pt x="4352" y="2938"/>
                </a:lnTo>
                <a:lnTo>
                  <a:pt x="4349" y="2941"/>
                </a:lnTo>
                <a:lnTo>
                  <a:pt x="4347" y="2943"/>
                </a:lnTo>
                <a:lnTo>
                  <a:pt x="4345" y="2944"/>
                </a:lnTo>
                <a:lnTo>
                  <a:pt x="4344" y="2944"/>
                </a:lnTo>
                <a:lnTo>
                  <a:pt x="4343" y="2944"/>
                </a:lnTo>
                <a:lnTo>
                  <a:pt x="4342" y="2943"/>
                </a:lnTo>
                <a:lnTo>
                  <a:pt x="4339" y="2939"/>
                </a:lnTo>
                <a:lnTo>
                  <a:pt x="4338" y="2934"/>
                </a:lnTo>
                <a:lnTo>
                  <a:pt x="4337" y="2929"/>
                </a:lnTo>
                <a:lnTo>
                  <a:pt x="4339" y="2924"/>
                </a:lnTo>
                <a:lnTo>
                  <a:pt x="4338" y="2923"/>
                </a:lnTo>
                <a:lnTo>
                  <a:pt x="4337" y="2923"/>
                </a:lnTo>
                <a:lnTo>
                  <a:pt x="4333" y="2919"/>
                </a:lnTo>
                <a:lnTo>
                  <a:pt x="4330" y="2918"/>
                </a:lnTo>
                <a:lnTo>
                  <a:pt x="4327" y="2918"/>
                </a:lnTo>
                <a:lnTo>
                  <a:pt x="4325" y="2919"/>
                </a:lnTo>
                <a:lnTo>
                  <a:pt x="4320" y="2923"/>
                </a:lnTo>
                <a:lnTo>
                  <a:pt x="4316" y="2928"/>
                </a:lnTo>
                <a:lnTo>
                  <a:pt x="4317" y="2929"/>
                </a:lnTo>
                <a:lnTo>
                  <a:pt x="4318" y="2930"/>
                </a:lnTo>
                <a:lnTo>
                  <a:pt x="4340" y="2958"/>
                </a:lnTo>
                <a:lnTo>
                  <a:pt x="4362" y="2985"/>
                </a:lnTo>
                <a:lnTo>
                  <a:pt x="4386" y="3012"/>
                </a:lnTo>
                <a:lnTo>
                  <a:pt x="4409" y="3039"/>
                </a:lnTo>
                <a:lnTo>
                  <a:pt x="4418" y="3047"/>
                </a:lnTo>
                <a:lnTo>
                  <a:pt x="4426" y="3055"/>
                </a:lnTo>
                <a:lnTo>
                  <a:pt x="4434" y="3066"/>
                </a:lnTo>
                <a:lnTo>
                  <a:pt x="4441" y="3075"/>
                </a:lnTo>
                <a:lnTo>
                  <a:pt x="4444" y="3081"/>
                </a:lnTo>
                <a:lnTo>
                  <a:pt x="4449" y="3087"/>
                </a:lnTo>
                <a:lnTo>
                  <a:pt x="4454" y="3092"/>
                </a:lnTo>
                <a:lnTo>
                  <a:pt x="4459" y="3096"/>
                </a:lnTo>
                <a:lnTo>
                  <a:pt x="4470" y="3106"/>
                </a:lnTo>
                <a:lnTo>
                  <a:pt x="4479" y="3117"/>
                </a:lnTo>
                <a:lnTo>
                  <a:pt x="4482" y="3119"/>
                </a:lnTo>
                <a:lnTo>
                  <a:pt x="4484" y="3121"/>
                </a:lnTo>
                <a:lnTo>
                  <a:pt x="4485" y="3124"/>
                </a:lnTo>
                <a:lnTo>
                  <a:pt x="4485" y="3126"/>
                </a:lnTo>
                <a:lnTo>
                  <a:pt x="4483" y="3131"/>
                </a:lnTo>
                <a:lnTo>
                  <a:pt x="4480" y="3135"/>
                </a:lnTo>
                <a:lnTo>
                  <a:pt x="4488" y="3138"/>
                </a:lnTo>
                <a:lnTo>
                  <a:pt x="4497" y="3139"/>
                </a:lnTo>
                <a:lnTo>
                  <a:pt x="4500" y="3141"/>
                </a:lnTo>
                <a:lnTo>
                  <a:pt x="4503" y="3144"/>
                </a:lnTo>
                <a:lnTo>
                  <a:pt x="4504" y="3149"/>
                </a:lnTo>
                <a:lnTo>
                  <a:pt x="4503" y="3155"/>
                </a:lnTo>
                <a:lnTo>
                  <a:pt x="4498" y="3159"/>
                </a:lnTo>
                <a:lnTo>
                  <a:pt x="4492" y="3163"/>
                </a:lnTo>
                <a:lnTo>
                  <a:pt x="4490" y="3165"/>
                </a:lnTo>
                <a:lnTo>
                  <a:pt x="4488" y="3166"/>
                </a:lnTo>
                <a:lnTo>
                  <a:pt x="4485" y="3166"/>
                </a:lnTo>
                <a:lnTo>
                  <a:pt x="4483" y="3166"/>
                </a:lnTo>
                <a:lnTo>
                  <a:pt x="4479" y="3164"/>
                </a:lnTo>
                <a:lnTo>
                  <a:pt x="4474" y="3161"/>
                </a:lnTo>
                <a:lnTo>
                  <a:pt x="4472" y="3160"/>
                </a:lnTo>
                <a:lnTo>
                  <a:pt x="4470" y="3160"/>
                </a:lnTo>
                <a:lnTo>
                  <a:pt x="4464" y="3159"/>
                </a:lnTo>
                <a:lnTo>
                  <a:pt x="4458" y="3158"/>
                </a:lnTo>
                <a:lnTo>
                  <a:pt x="4453" y="3159"/>
                </a:lnTo>
                <a:lnTo>
                  <a:pt x="4448" y="3159"/>
                </a:lnTo>
                <a:lnTo>
                  <a:pt x="4446" y="3160"/>
                </a:lnTo>
                <a:lnTo>
                  <a:pt x="4444" y="3160"/>
                </a:lnTo>
                <a:lnTo>
                  <a:pt x="4439" y="3164"/>
                </a:lnTo>
                <a:lnTo>
                  <a:pt x="4435" y="3167"/>
                </a:lnTo>
                <a:lnTo>
                  <a:pt x="4430" y="3168"/>
                </a:lnTo>
                <a:lnTo>
                  <a:pt x="4425" y="3169"/>
                </a:lnTo>
                <a:lnTo>
                  <a:pt x="4421" y="3168"/>
                </a:lnTo>
                <a:lnTo>
                  <a:pt x="4417" y="3166"/>
                </a:lnTo>
                <a:lnTo>
                  <a:pt x="4411" y="3162"/>
                </a:lnTo>
                <a:lnTo>
                  <a:pt x="4407" y="3157"/>
                </a:lnTo>
                <a:lnTo>
                  <a:pt x="4406" y="3155"/>
                </a:lnTo>
                <a:lnTo>
                  <a:pt x="4404" y="3154"/>
                </a:lnTo>
                <a:lnTo>
                  <a:pt x="4403" y="3153"/>
                </a:lnTo>
                <a:lnTo>
                  <a:pt x="4401" y="3153"/>
                </a:lnTo>
                <a:lnTo>
                  <a:pt x="4403" y="3164"/>
                </a:lnTo>
                <a:lnTo>
                  <a:pt x="4405" y="3176"/>
                </a:lnTo>
                <a:lnTo>
                  <a:pt x="4406" y="3181"/>
                </a:lnTo>
                <a:lnTo>
                  <a:pt x="4408" y="3186"/>
                </a:lnTo>
                <a:lnTo>
                  <a:pt x="4411" y="3190"/>
                </a:lnTo>
                <a:lnTo>
                  <a:pt x="4417" y="3194"/>
                </a:lnTo>
                <a:lnTo>
                  <a:pt x="4418" y="3197"/>
                </a:lnTo>
                <a:lnTo>
                  <a:pt x="4418" y="3199"/>
                </a:lnTo>
                <a:lnTo>
                  <a:pt x="4417" y="3201"/>
                </a:lnTo>
                <a:lnTo>
                  <a:pt x="4417" y="3203"/>
                </a:lnTo>
                <a:lnTo>
                  <a:pt x="4413" y="3206"/>
                </a:lnTo>
                <a:lnTo>
                  <a:pt x="4410" y="3209"/>
                </a:lnTo>
                <a:lnTo>
                  <a:pt x="4413" y="3208"/>
                </a:lnTo>
                <a:lnTo>
                  <a:pt x="4418" y="3207"/>
                </a:lnTo>
                <a:lnTo>
                  <a:pt x="4422" y="3207"/>
                </a:lnTo>
                <a:lnTo>
                  <a:pt x="4426" y="3208"/>
                </a:lnTo>
                <a:lnTo>
                  <a:pt x="4426" y="3205"/>
                </a:lnTo>
                <a:lnTo>
                  <a:pt x="4426" y="3203"/>
                </a:lnTo>
                <a:lnTo>
                  <a:pt x="4427" y="3200"/>
                </a:lnTo>
                <a:lnTo>
                  <a:pt x="4428" y="3198"/>
                </a:lnTo>
                <a:lnTo>
                  <a:pt x="4433" y="3194"/>
                </a:lnTo>
                <a:lnTo>
                  <a:pt x="4437" y="3190"/>
                </a:lnTo>
                <a:lnTo>
                  <a:pt x="4440" y="3187"/>
                </a:lnTo>
                <a:lnTo>
                  <a:pt x="4443" y="3184"/>
                </a:lnTo>
                <a:lnTo>
                  <a:pt x="4446" y="3188"/>
                </a:lnTo>
                <a:lnTo>
                  <a:pt x="4447" y="3193"/>
                </a:lnTo>
                <a:lnTo>
                  <a:pt x="4448" y="3197"/>
                </a:lnTo>
                <a:lnTo>
                  <a:pt x="4448" y="3201"/>
                </a:lnTo>
                <a:lnTo>
                  <a:pt x="4446" y="3204"/>
                </a:lnTo>
                <a:lnTo>
                  <a:pt x="4444" y="3208"/>
                </a:lnTo>
                <a:lnTo>
                  <a:pt x="4441" y="3211"/>
                </a:lnTo>
                <a:lnTo>
                  <a:pt x="4436" y="3214"/>
                </a:lnTo>
                <a:lnTo>
                  <a:pt x="4435" y="3217"/>
                </a:lnTo>
                <a:lnTo>
                  <a:pt x="4434" y="3220"/>
                </a:lnTo>
                <a:lnTo>
                  <a:pt x="4435" y="3223"/>
                </a:lnTo>
                <a:lnTo>
                  <a:pt x="4435" y="3228"/>
                </a:lnTo>
                <a:lnTo>
                  <a:pt x="4435" y="3231"/>
                </a:lnTo>
                <a:lnTo>
                  <a:pt x="4434" y="3234"/>
                </a:lnTo>
                <a:lnTo>
                  <a:pt x="4433" y="3237"/>
                </a:lnTo>
                <a:lnTo>
                  <a:pt x="4429" y="3240"/>
                </a:lnTo>
                <a:lnTo>
                  <a:pt x="4425" y="3237"/>
                </a:lnTo>
                <a:lnTo>
                  <a:pt x="4421" y="3235"/>
                </a:lnTo>
                <a:lnTo>
                  <a:pt x="4418" y="3232"/>
                </a:lnTo>
                <a:lnTo>
                  <a:pt x="4416" y="3228"/>
                </a:lnTo>
                <a:lnTo>
                  <a:pt x="4410" y="3220"/>
                </a:lnTo>
                <a:lnTo>
                  <a:pt x="4405" y="3213"/>
                </a:lnTo>
                <a:lnTo>
                  <a:pt x="4395" y="3213"/>
                </a:lnTo>
                <a:lnTo>
                  <a:pt x="4385" y="3212"/>
                </a:lnTo>
                <a:lnTo>
                  <a:pt x="4389" y="3218"/>
                </a:lnTo>
                <a:lnTo>
                  <a:pt x="4391" y="3224"/>
                </a:lnTo>
                <a:lnTo>
                  <a:pt x="4393" y="3231"/>
                </a:lnTo>
                <a:lnTo>
                  <a:pt x="4394" y="3238"/>
                </a:lnTo>
                <a:lnTo>
                  <a:pt x="4396" y="3245"/>
                </a:lnTo>
                <a:lnTo>
                  <a:pt x="4399" y="3251"/>
                </a:lnTo>
                <a:lnTo>
                  <a:pt x="4401" y="3253"/>
                </a:lnTo>
                <a:lnTo>
                  <a:pt x="4403" y="3256"/>
                </a:lnTo>
                <a:lnTo>
                  <a:pt x="4406" y="3258"/>
                </a:lnTo>
                <a:lnTo>
                  <a:pt x="4409" y="3260"/>
                </a:lnTo>
                <a:lnTo>
                  <a:pt x="4410" y="3265"/>
                </a:lnTo>
                <a:lnTo>
                  <a:pt x="4411" y="3269"/>
                </a:lnTo>
                <a:lnTo>
                  <a:pt x="4412" y="3271"/>
                </a:lnTo>
                <a:lnTo>
                  <a:pt x="4413" y="3273"/>
                </a:lnTo>
                <a:lnTo>
                  <a:pt x="4416" y="3275"/>
                </a:lnTo>
                <a:lnTo>
                  <a:pt x="4419" y="3276"/>
                </a:lnTo>
                <a:lnTo>
                  <a:pt x="4421" y="3270"/>
                </a:lnTo>
                <a:lnTo>
                  <a:pt x="4424" y="3266"/>
                </a:lnTo>
                <a:lnTo>
                  <a:pt x="4428" y="3264"/>
                </a:lnTo>
                <a:lnTo>
                  <a:pt x="4433" y="3262"/>
                </a:lnTo>
                <a:lnTo>
                  <a:pt x="4442" y="3261"/>
                </a:lnTo>
                <a:lnTo>
                  <a:pt x="4452" y="3259"/>
                </a:lnTo>
                <a:lnTo>
                  <a:pt x="4451" y="3259"/>
                </a:lnTo>
                <a:lnTo>
                  <a:pt x="4451" y="3258"/>
                </a:lnTo>
                <a:lnTo>
                  <a:pt x="4453" y="3252"/>
                </a:lnTo>
                <a:lnTo>
                  <a:pt x="4455" y="3245"/>
                </a:lnTo>
                <a:lnTo>
                  <a:pt x="4457" y="3239"/>
                </a:lnTo>
                <a:lnTo>
                  <a:pt x="4462" y="3234"/>
                </a:lnTo>
                <a:lnTo>
                  <a:pt x="4466" y="3230"/>
                </a:lnTo>
                <a:lnTo>
                  <a:pt x="4472" y="3227"/>
                </a:lnTo>
                <a:lnTo>
                  <a:pt x="4478" y="3224"/>
                </a:lnTo>
                <a:lnTo>
                  <a:pt x="4486" y="3223"/>
                </a:lnTo>
                <a:lnTo>
                  <a:pt x="4487" y="3224"/>
                </a:lnTo>
                <a:lnTo>
                  <a:pt x="4488" y="3224"/>
                </a:lnTo>
                <a:lnTo>
                  <a:pt x="4488" y="3219"/>
                </a:lnTo>
                <a:lnTo>
                  <a:pt x="4489" y="3215"/>
                </a:lnTo>
                <a:lnTo>
                  <a:pt x="4490" y="3211"/>
                </a:lnTo>
                <a:lnTo>
                  <a:pt x="4492" y="3208"/>
                </a:lnTo>
                <a:lnTo>
                  <a:pt x="4497" y="3204"/>
                </a:lnTo>
                <a:lnTo>
                  <a:pt x="4503" y="3200"/>
                </a:lnTo>
                <a:lnTo>
                  <a:pt x="4510" y="3197"/>
                </a:lnTo>
                <a:lnTo>
                  <a:pt x="4517" y="3194"/>
                </a:lnTo>
                <a:lnTo>
                  <a:pt x="4523" y="3191"/>
                </a:lnTo>
                <a:lnTo>
                  <a:pt x="4528" y="3187"/>
                </a:lnTo>
                <a:lnTo>
                  <a:pt x="4532" y="3190"/>
                </a:lnTo>
                <a:lnTo>
                  <a:pt x="4536" y="3193"/>
                </a:lnTo>
                <a:lnTo>
                  <a:pt x="4538" y="3194"/>
                </a:lnTo>
                <a:lnTo>
                  <a:pt x="4540" y="3193"/>
                </a:lnTo>
                <a:lnTo>
                  <a:pt x="4541" y="3190"/>
                </a:lnTo>
                <a:lnTo>
                  <a:pt x="4542" y="3186"/>
                </a:lnTo>
                <a:lnTo>
                  <a:pt x="4543" y="3180"/>
                </a:lnTo>
                <a:lnTo>
                  <a:pt x="4544" y="3176"/>
                </a:lnTo>
                <a:lnTo>
                  <a:pt x="4547" y="3173"/>
                </a:lnTo>
                <a:lnTo>
                  <a:pt x="4549" y="3171"/>
                </a:lnTo>
                <a:lnTo>
                  <a:pt x="4552" y="3171"/>
                </a:lnTo>
                <a:lnTo>
                  <a:pt x="4557" y="3171"/>
                </a:lnTo>
                <a:lnTo>
                  <a:pt x="4561" y="3172"/>
                </a:lnTo>
                <a:lnTo>
                  <a:pt x="4565" y="3174"/>
                </a:lnTo>
                <a:lnTo>
                  <a:pt x="4573" y="3166"/>
                </a:lnTo>
                <a:lnTo>
                  <a:pt x="4580" y="3158"/>
                </a:lnTo>
                <a:lnTo>
                  <a:pt x="4580" y="3158"/>
                </a:lnTo>
                <a:lnTo>
                  <a:pt x="4584" y="3153"/>
                </a:lnTo>
                <a:lnTo>
                  <a:pt x="4587" y="3147"/>
                </a:lnTo>
                <a:lnTo>
                  <a:pt x="4585" y="3143"/>
                </a:lnTo>
                <a:lnTo>
                  <a:pt x="4580" y="3139"/>
                </a:lnTo>
                <a:lnTo>
                  <a:pt x="4578" y="3136"/>
                </a:lnTo>
                <a:lnTo>
                  <a:pt x="4577" y="3134"/>
                </a:lnTo>
                <a:lnTo>
                  <a:pt x="4578" y="3131"/>
                </a:lnTo>
                <a:lnTo>
                  <a:pt x="4581" y="3128"/>
                </a:lnTo>
                <a:lnTo>
                  <a:pt x="4584" y="3126"/>
                </a:lnTo>
                <a:lnTo>
                  <a:pt x="4587" y="3126"/>
                </a:lnTo>
                <a:lnTo>
                  <a:pt x="4590" y="3126"/>
                </a:lnTo>
                <a:lnTo>
                  <a:pt x="4594" y="3128"/>
                </a:lnTo>
                <a:lnTo>
                  <a:pt x="4597" y="3129"/>
                </a:lnTo>
                <a:lnTo>
                  <a:pt x="4601" y="3131"/>
                </a:lnTo>
                <a:lnTo>
                  <a:pt x="4605" y="3131"/>
                </a:lnTo>
                <a:lnTo>
                  <a:pt x="4608" y="3131"/>
                </a:lnTo>
                <a:lnTo>
                  <a:pt x="4607" y="3136"/>
                </a:lnTo>
                <a:lnTo>
                  <a:pt x="4605" y="3141"/>
                </a:lnTo>
                <a:lnTo>
                  <a:pt x="4602" y="3146"/>
                </a:lnTo>
                <a:lnTo>
                  <a:pt x="4600" y="3150"/>
                </a:lnTo>
                <a:lnTo>
                  <a:pt x="4596" y="3154"/>
                </a:lnTo>
                <a:lnTo>
                  <a:pt x="4594" y="3159"/>
                </a:lnTo>
                <a:lnTo>
                  <a:pt x="4593" y="3163"/>
                </a:lnTo>
                <a:lnTo>
                  <a:pt x="4593" y="3168"/>
                </a:lnTo>
                <a:lnTo>
                  <a:pt x="4596" y="3167"/>
                </a:lnTo>
                <a:lnTo>
                  <a:pt x="4598" y="3165"/>
                </a:lnTo>
                <a:lnTo>
                  <a:pt x="4601" y="3164"/>
                </a:lnTo>
                <a:lnTo>
                  <a:pt x="4602" y="3164"/>
                </a:lnTo>
                <a:lnTo>
                  <a:pt x="4604" y="3164"/>
                </a:lnTo>
                <a:lnTo>
                  <a:pt x="4605" y="3166"/>
                </a:lnTo>
                <a:lnTo>
                  <a:pt x="4612" y="3163"/>
                </a:lnTo>
                <a:lnTo>
                  <a:pt x="4618" y="3160"/>
                </a:lnTo>
                <a:lnTo>
                  <a:pt x="4620" y="3158"/>
                </a:lnTo>
                <a:lnTo>
                  <a:pt x="4622" y="3155"/>
                </a:lnTo>
                <a:lnTo>
                  <a:pt x="4624" y="3152"/>
                </a:lnTo>
                <a:lnTo>
                  <a:pt x="4625" y="3148"/>
                </a:lnTo>
                <a:lnTo>
                  <a:pt x="4626" y="3143"/>
                </a:lnTo>
                <a:lnTo>
                  <a:pt x="4628" y="3139"/>
                </a:lnTo>
                <a:lnTo>
                  <a:pt x="4631" y="3137"/>
                </a:lnTo>
                <a:lnTo>
                  <a:pt x="4634" y="3135"/>
                </a:lnTo>
                <a:lnTo>
                  <a:pt x="4642" y="3134"/>
                </a:lnTo>
                <a:lnTo>
                  <a:pt x="4652" y="3134"/>
                </a:lnTo>
                <a:lnTo>
                  <a:pt x="4651" y="3143"/>
                </a:lnTo>
                <a:lnTo>
                  <a:pt x="4648" y="3152"/>
                </a:lnTo>
                <a:lnTo>
                  <a:pt x="4646" y="3156"/>
                </a:lnTo>
                <a:lnTo>
                  <a:pt x="4646" y="3161"/>
                </a:lnTo>
                <a:lnTo>
                  <a:pt x="4646" y="3165"/>
                </a:lnTo>
                <a:lnTo>
                  <a:pt x="4648" y="3169"/>
                </a:lnTo>
                <a:lnTo>
                  <a:pt x="4651" y="3174"/>
                </a:lnTo>
                <a:lnTo>
                  <a:pt x="4655" y="3176"/>
                </a:lnTo>
                <a:lnTo>
                  <a:pt x="4656" y="3178"/>
                </a:lnTo>
                <a:lnTo>
                  <a:pt x="4658" y="3180"/>
                </a:lnTo>
                <a:lnTo>
                  <a:pt x="4658" y="3181"/>
                </a:lnTo>
                <a:lnTo>
                  <a:pt x="4659" y="3184"/>
                </a:lnTo>
                <a:lnTo>
                  <a:pt x="4659" y="3184"/>
                </a:lnTo>
                <a:lnTo>
                  <a:pt x="4659" y="3184"/>
                </a:lnTo>
                <a:lnTo>
                  <a:pt x="4659" y="3178"/>
                </a:lnTo>
                <a:lnTo>
                  <a:pt x="4660" y="3172"/>
                </a:lnTo>
                <a:lnTo>
                  <a:pt x="4661" y="3169"/>
                </a:lnTo>
                <a:lnTo>
                  <a:pt x="4663" y="3167"/>
                </a:lnTo>
                <a:lnTo>
                  <a:pt x="4666" y="3166"/>
                </a:lnTo>
                <a:lnTo>
                  <a:pt x="4670" y="3166"/>
                </a:lnTo>
                <a:lnTo>
                  <a:pt x="4676" y="3164"/>
                </a:lnTo>
                <a:lnTo>
                  <a:pt x="4682" y="3163"/>
                </a:lnTo>
                <a:lnTo>
                  <a:pt x="4683" y="3165"/>
                </a:lnTo>
                <a:lnTo>
                  <a:pt x="4685" y="3167"/>
                </a:lnTo>
                <a:lnTo>
                  <a:pt x="4687" y="3165"/>
                </a:lnTo>
                <a:lnTo>
                  <a:pt x="4688" y="3163"/>
                </a:lnTo>
                <a:lnTo>
                  <a:pt x="4699" y="3151"/>
                </a:lnTo>
                <a:lnTo>
                  <a:pt x="4709" y="3139"/>
                </a:lnTo>
                <a:lnTo>
                  <a:pt x="4714" y="3134"/>
                </a:lnTo>
                <a:lnTo>
                  <a:pt x="4720" y="3128"/>
                </a:lnTo>
                <a:lnTo>
                  <a:pt x="4726" y="3124"/>
                </a:lnTo>
                <a:lnTo>
                  <a:pt x="4733" y="3120"/>
                </a:lnTo>
                <a:lnTo>
                  <a:pt x="4734" y="3120"/>
                </a:lnTo>
                <a:lnTo>
                  <a:pt x="4735" y="3120"/>
                </a:lnTo>
                <a:lnTo>
                  <a:pt x="4735" y="3119"/>
                </a:lnTo>
                <a:lnTo>
                  <a:pt x="4734" y="3119"/>
                </a:lnTo>
                <a:lnTo>
                  <a:pt x="4733" y="3109"/>
                </a:lnTo>
                <a:lnTo>
                  <a:pt x="4734" y="3103"/>
                </a:lnTo>
                <a:lnTo>
                  <a:pt x="4735" y="3100"/>
                </a:lnTo>
                <a:lnTo>
                  <a:pt x="4736" y="3099"/>
                </a:lnTo>
                <a:lnTo>
                  <a:pt x="4739" y="3097"/>
                </a:lnTo>
                <a:lnTo>
                  <a:pt x="4741" y="3096"/>
                </a:lnTo>
                <a:lnTo>
                  <a:pt x="4753" y="3093"/>
                </a:lnTo>
                <a:lnTo>
                  <a:pt x="4772" y="3089"/>
                </a:lnTo>
                <a:lnTo>
                  <a:pt x="4773" y="3094"/>
                </a:lnTo>
                <a:lnTo>
                  <a:pt x="4774" y="3100"/>
                </a:lnTo>
                <a:lnTo>
                  <a:pt x="4773" y="3100"/>
                </a:lnTo>
                <a:lnTo>
                  <a:pt x="4771" y="3100"/>
                </a:lnTo>
                <a:lnTo>
                  <a:pt x="4770" y="3100"/>
                </a:lnTo>
                <a:lnTo>
                  <a:pt x="4769" y="3101"/>
                </a:lnTo>
                <a:lnTo>
                  <a:pt x="4784" y="3088"/>
                </a:lnTo>
                <a:lnTo>
                  <a:pt x="4797" y="3075"/>
                </a:lnTo>
                <a:lnTo>
                  <a:pt x="4811" y="3060"/>
                </a:lnTo>
                <a:lnTo>
                  <a:pt x="4830" y="3042"/>
                </a:lnTo>
                <a:lnTo>
                  <a:pt x="4831" y="3048"/>
                </a:lnTo>
                <a:lnTo>
                  <a:pt x="4833" y="3061"/>
                </a:lnTo>
                <a:lnTo>
                  <a:pt x="4835" y="3073"/>
                </a:lnTo>
                <a:lnTo>
                  <a:pt x="4836" y="3079"/>
                </a:lnTo>
                <a:lnTo>
                  <a:pt x="4837" y="3079"/>
                </a:lnTo>
                <a:lnTo>
                  <a:pt x="4838" y="3079"/>
                </a:lnTo>
                <a:lnTo>
                  <a:pt x="4834" y="3061"/>
                </a:lnTo>
                <a:lnTo>
                  <a:pt x="4846" y="3048"/>
                </a:lnTo>
                <a:lnTo>
                  <a:pt x="4857" y="3036"/>
                </a:lnTo>
                <a:lnTo>
                  <a:pt x="4868" y="3022"/>
                </a:lnTo>
                <a:lnTo>
                  <a:pt x="4880" y="3008"/>
                </a:lnTo>
                <a:lnTo>
                  <a:pt x="4901" y="2978"/>
                </a:lnTo>
                <a:lnTo>
                  <a:pt x="4920" y="2951"/>
                </a:lnTo>
                <a:lnTo>
                  <a:pt x="4926" y="2947"/>
                </a:lnTo>
                <a:lnTo>
                  <a:pt x="4931" y="2945"/>
                </a:lnTo>
                <a:lnTo>
                  <a:pt x="4936" y="2941"/>
                </a:lnTo>
                <a:lnTo>
                  <a:pt x="4940" y="2938"/>
                </a:lnTo>
                <a:lnTo>
                  <a:pt x="4947" y="2929"/>
                </a:lnTo>
                <a:lnTo>
                  <a:pt x="4955" y="2921"/>
                </a:lnTo>
                <a:lnTo>
                  <a:pt x="4961" y="2916"/>
                </a:lnTo>
                <a:lnTo>
                  <a:pt x="4968" y="2912"/>
                </a:lnTo>
                <a:lnTo>
                  <a:pt x="4976" y="2910"/>
                </a:lnTo>
                <a:lnTo>
                  <a:pt x="4983" y="2909"/>
                </a:lnTo>
                <a:lnTo>
                  <a:pt x="4984" y="2904"/>
                </a:lnTo>
                <a:lnTo>
                  <a:pt x="4985" y="2900"/>
                </a:lnTo>
                <a:lnTo>
                  <a:pt x="4987" y="2896"/>
                </a:lnTo>
                <a:lnTo>
                  <a:pt x="4989" y="2892"/>
                </a:lnTo>
                <a:lnTo>
                  <a:pt x="4994" y="2886"/>
                </a:lnTo>
                <a:lnTo>
                  <a:pt x="5000" y="2880"/>
                </a:lnTo>
                <a:lnTo>
                  <a:pt x="5006" y="2875"/>
                </a:lnTo>
                <a:lnTo>
                  <a:pt x="5012" y="2869"/>
                </a:lnTo>
                <a:lnTo>
                  <a:pt x="5019" y="2862"/>
                </a:lnTo>
                <a:lnTo>
                  <a:pt x="5024" y="2855"/>
                </a:lnTo>
                <a:lnTo>
                  <a:pt x="5025" y="2861"/>
                </a:lnTo>
                <a:lnTo>
                  <a:pt x="5026" y="2866"/>
                </a:lnTo>
                <a:lnTo>
                  <a:pt x="5026" y="2871"/>
                </a:lnTo>
                <a:lnTo>
                  <a:pt x="5025" y="2875"/>
                </a:lnTo>
                <a:lnTo>
                  <a:pt x="5024" y="2878"/>
                </a:lnTo>
                <a:lnTo>
                  <a:pt x="5021" y="2881"/>
                </a:lnTo>
                <a:lnTo>
                  <a:pt x="5019" y="2884"/>
                </a:lnTo>
                <a:lnTo>
                  <a:pt x="5016" y="2887"/>
                </a:lnTo>
                <a:lnTo>
                  <a:pt x="5009" y="2891"/>
                </a:lnTo>
                <a:lnTo>
                  <a:pt x="5002" y="2897"/>
                </a:lnTo>
                <a:lnTo>
                  <a:pt x="4997" y="2901"/>
                </a:lnTo>
                <a:lnTo>
                  <a:pt x="4993" y="2907"/>
                </a:lnTo>
                <a:lnTo>
                  <a:pt x="4990" y="2911"/>
                </a:lnTo>
                <a:lnTo>
                  <a:pt x="4986" y="2914"/>
                </a:lnTo>
                <a:lnTo>
                  <a:pt x="4981" y="2916"/>
                </a:lnTo>
                <a:lnTo>
                  <a:pt x="4977" y="2919"/>
                </a:lnTo>
                <a:lnTo>
                  <a:pt x="4973" y="2922"/>
                </a:lnTo>
                <a:lnTo>
                  <a:pt x="4970" y="2925"/>
                </a:lnTo>
                <a:lnTo>
                  <a:pt x="4966" y="2929"/>
                </a:lnTo>
                <a:lnTo>
                  <a:pt x="4965" y="2935"/>
                </a:lnTo>
                <a:lnTo>
                  <a:pt x="4971" y="2942"/>
                </a:lnTo>
                <a:lnTo>
                  <a:pt x="4974" y="2947"/>
                </a:lnTo>
                <a:lnTo>
                  <a:pt x="4974" y="2951"/>
                </a:lnTo>
                <a:lnTo>
                  <a:pt x="4974" y="2953"/>
                </a:lnTo>
                <a:lnTo>
                  <a:pt x="4973" y="2955"/>
                </a:lnTo>
                <a:lnTo>
                  <a:pt x="4972" y="2956"/>
                </a:lnTo>
                <a:lnTo>
                  <a:pt x="4963" y="2962"/>
                </a:lnTo>
                <a:lnTo>
                  <a:pt x="4953" y="2967"/>
                </a:lnTo>
                <a:lnTo>
                  <a:pt x="4950" y="2965"/>
                </a:lnTo>
                <a:lnTo>
                  <a:pt x="4949" y="2962"/>
                </a:lnTo>
                <a:lnTo>
                  <a:pt x="4948" y="2960"/>
                </a:lnTo>
                <a:lnTo>
                  <a:pt x="4947" y="2958"/>
                </a:lnTo>
                <a:lnTo>
                  <a:pt x="4946" y="2959"/>
                </a:lnTo>
                <a:lnTo>
                  <a:pt x="4944" y="2961"/>
                </a:lnTo>
                <a:lnTo>
                  <a:pt x="4943" y="2963"/>
                </a:lnTo>
                <a:lnTo>
                  <a:pt x="4941" y="2965"/>
                </a:lnTo>
                <a:lnTo>
                  <a:pt x="4942" y="2973"/>
                </a:lnTo>
                <a:lnTo>
                  <a:pt x="4943" y="2981"/>
                </a:lnTo>
                <a:lnTo>
                  <a:pt x="4938" y="2985"/>
                </a:lnTo>
                <a:lnTo>
                  <a:pt x="4934" y="2990"/>
                </a:lnTo>
                <a:lnTo>
                  <a:pt x="4931" y="2992"/>
                </a:lnTo>
                <a:lnTo>
                  <a:pt x="4928" y="2992"/>
                </a:lnTo>
                <a:lnTo>
                  <a:pt x="4925" y="2989"/>
                </a:lnTo>
                <a:lnTo>
                  <a:pt x="4920" y="2985"/>
                </a:lnTo>
                <a:lnTo>
                  <a:pt x="4920" y="2985"/>
                </a:lnTo>
                <a:lnTo>
                  <a:pt x="4920" y="2985"/>
                </a:lnTo>
                <a:lnTo>
                  <a:pt x="4920" y="2985"/>
                </a:lnTo>
                <a:lnTo>
                  <a:pt x="4920" y="2985"/>
                </a:lnTo>
                <a:lnTo>
                  <a:pt x="4916" y="2992"/>
                </a:lnTo>
                <a:lnTo>
                  <a:pt x="4912" y="3000"/>
                </a:lnTo>
                <a:lnTo>
                  <a:pt x="4909" y="3003"/>
                </a:lnTo>
                <a:lnTo>
                  <a:pt x="4905" y="3006"/>
                </a:lnTo>
                <a:lnTo>
                  <a:pt x="4900" y="3006"/>
                </a:lnTo>
                <a:lnTo>
                  <a:pt x="4893" y="3005"/>
                </a:lnTo>
                <a:lnTo>
                  <a:pt x="4892" y="3005"/>
                </a:lnTo>
                <a:lnTo>
                  <a:pt x="4890" y="3008"/>
                </a:lnTo>
                <a:lnTo>
                  <a:pt x="4890" y="3011"/>
                </a:lnTo>
                <a:lnTo>
                  <a:pt x="4889" y="3016"/>
                </a:lnTo>
                <a:lnTo>
                  <a:pt x="4888" y="3021"/>
                </a:lnTo>
                <a:lnTo>
                  <a:pt x="4887" y="3026"/>
                </a:lnTo>
                <a:lnTo>
                  <a:pt x="4886" y="3031"/>
                </a:lnTo>
                <a:lnTo>
                  <a:pt x="4884" y="3035"/>
                </a:lnTo>
                <a:lnTo>
                  <a:pt x="4880" y="3042"/>
                </a:lnTo>
                <a:lnTo>
                  <a:pt x="4873" y="3047"/>
                </a:lnTo>
                <a:lnTo>
                  <a:pt x="4870" y="3050"/>
                </a:lnTo>
                <a:lnTo>
                  <a:pt x="4865" y="3053"/>
                </a:lnTo>
                <a:lnTo>
                  <a:pt x="4860" y="3054"/>
                </a:lnTo>
                <a:lnTo>
                  <a:pt x="4855" y="3055"/>
                </a:lnTo>
                <a:lnTo>
                  <a:pt x="4851" y="3057"/>
                </a:lnTo>
                <a:lnTo>
                  <a:pt x="4847" y="3060"/>
                </a:lnTo>
                <a:lnTo>
                  <a:pt x="4845" y="3062"/>
                </a:lnTo>
                <a:lnTo>
                  <a:pt x="4844" y="3064"/>
                </a:lnTo>
                <a:lnTo>
                  <a:pt x="4843" y="3067"/>
                </a:lnTo>
                <a:lnTo>
                  <a:pt x="4843" y="3071"/>
                </a:lnTo>
                <a:lnTo>
                  <a:pt x="4843" y="3073"/>
                </a:lnTo>
                <a:lnTo>
                  <a:pt x="4843" y="3076"/>
                </a:lnTo>
                <a:lnTo>
                  <a:pt x="4840" y="3079"/>
                </a:lnTo>
                <a:lnTo>
                  <a:pt x="4836" y="3082"/>
                </a:lnTo>
                <a:lnTo>
                  <a:pt x="4835" y="3084"/>
                </a:lnTo>
                <a:lnTo>
                  <a:pt x="4833" y="3084"/>
                </a:lnTo>
                <a:lnTo>
                  <a:pt x="4830" y="3085"/>
                </a:lnTo>
                <a:lnTo>
                  <a:pt x="4826" y="3084"/>
                </a:lnTo>
                <a:lnTo>
                  <a:pt x="4819" y="3096"/>
                </a:lnTo>
                <a:lnTo>
                  <a:pt x="4811" y="3106"/>
                </a:lnTo>
                <a:lnTo>
                  <a:pt x="4802" y="3117"/>
                </a:lnTo>
                <a:lnTo>
                  <a:pt x="4793" y="3126"/>
                </a:lnTo>
                <a:lnTo>
                  <a:pt x="4781" y="3135"/>
                </a:lnTo>
                <a:lnTo>
                  <a:pt x="4771" y="3143"/>
                </a:lnTo>
                <a:lnTo>
                  <a:pt x="4759" y="3150"/>
                </a:lnTo>
                <a:lnTo>
                  <a:pt x="4747" y="3157"/>
                </a:lnTo>
                <a:lnTo>
                  <a:pt x="4728" y="3169"/>
                </a:lnTo>
                <a:lnTo>
                  <a:pt x="4710" y="3183"/>
                </a:lnTo>
                <a:lnTo>
                  <a:pt x="4701" y="3190"/>
                </a:lnTo>
                <a:lnTo>
                  <a:pt x="4692" y="3196"/>
                </a:lnTo>
                <a:lnTo>
                  <a:pt x="4681" y="3202"/>
                </a:lnTo>
                <a:lnTo>
                  <a:pt x="4672" y="3207"/>
                </a:lnTo>
                <a:lnTo>
                  <a:pt x="4668" y="3213"/>
                </a:lnTo>
                <a:lnTo>
                  <a:pt x="4665" y="3219"/>
                </a:lnTo>
                <a:lnTo>
                  <a:pt x="4663" y="3222"/>
                </a:lnTo>
                <a:lnTo>
                  <a:pt x="4661" y="3226"/>
                </a:lnTo>
                <a:lnTo>
                  <a:pt x="4658" y="3228"/>
                </a:lnTo>
                <a:lnTo>
                  <a:pt x="4654" y="3230"/>
                </a:lnTo>
                <a:lnTo>
                  <a:pt x="4644" y="3240"/>
                </a:lnTo>
                <a:lnTo>
                  <a:pt x="4634" y="3250"/>
                </a:lnTo>
                <a:lnTo>
                  <a:pt x="4630" y="3255"/>
                </a:lnTo>
                <a:lnTo>
                  <a:pt x="4627" y="3258"/>
                </a:lnTo>
                <a:lnTo>
                  <a:pt x="4624" y="3260"/>
                </a:lnTo>
                <a:lnTo>
                  <a:pt x="4622" y="3260"/>
                </a:lnTo>
                <a:lnTo>
                  <a:pt x="4620" y="3259"/>
                </a:lnTo>
                <a:lnTo>
                  <a:pt x="4618" y="3257"/>
                </a:lnTo>
                <a:lnTo>
                  <a:pt x="4615" y="3253"/>
                </a:lnTo>
                <a:lnTo>
                  <a:pt x="4612" y="3248"/>
                </a:lnTo>
                <a:lnTo>
                  <a:pt x="4609" y="3244"/>
                </a:lnTo>
                <a:lnTo>
                  <a:pt x="4606" y="3241"/>
                </a:lnTo>
                <a:lnTo>
                  <a:pt x="4604" y="3241"/>
                </a:lnTo>
                <a:lnTo>
                  <a:pt x="4602" y="3241"/>
                </a:lnTo>
                <a:lnTo>
                  <a:pt x="4598" y="3242"/>
                </a:lnTo>
                <a:lnTo>
                  <a:pt x="4597" y="3245"/>
                </a:lnTo>
                <a:lnTo>
                  <a:pt x="4595" y="3248"/>
                </a:lnTo>
                <a:lnTo>
                  <a:pt x="4594" y="3253"/>
                </a:lnTo>
                <a:lnTo>
                  <a:pt x="4591" y="3258"/>
                </a:lnTo>
                <a:lnTo>
                  <a:pt x="4588" y="3262"/>
                </a:lnTo>
                <a:lnTo>
                  <a:pt x="4586" y="3262"/>
                </a:lnTo>
                <a:lnTo>
                  <a:pt x="4584" y="3261"/>
                </a:lnTo>
                <a:lnTo>
                  <a:pt x="4581" y="3258"/>
                </a:lnTo>
                <a:lnTo>
                  <a:pt x="4579" y="3256"/>
                </a:lnTo>
                <a:lnTo>
                  <a:pt x="4577" y="3253"/>
                </a:lnTo>
                <a:lnTo>
                  <a:pt x="4576" y="3250"/>
                </a:lnTo>
                <a:lnTo>
                  <a:pt x="4576" y="3246"/>
                </a:lnTo>
                <a:lnTo>
                  <a:pt x="4577" y="3241"/>
                </a:lnTo>
                <a:lnTo>
                  <a:pt x="4583" y="3233"/>
                </a:lnTo>
                <a:lnTo>
                  <a:pt x="4590" y="3224"/>
                </a:lnTo>
                <a:lnTo>
                  <a:pt x="4595" y="3218"/>
                </a:lnTo>
                <a:lnTo>
                  <a:pt x="4601" y="3214"/>
                </a:lnTo>
                <a:lnTo>
                  <a:pt x="4606" y="3212"/>
                </a:lnTo>
                <a:lnTo>
                  <a:pt x="4611" y="3210"/>
                </a:lnTo>
                <a:lnTo>
                  <a:pt x="4617" y="3210"/>
                </a:lnTo>
                <a:lnTo>
                  <a:pt x="4622" y="3211"/>
                </a:lnTo>
                <a:lnTo>
                  <a:pt x="4627" y="3213"/>
                </a:lnTo>
                <a:lnTo>
                  <a:pt x="4633" y="3217"/>
                </a:lnTo>
                <a:lnTo>
                  <a:pt x="4636" y="3218"/>
                </a:lnTo>
                <a:lnTo>
                  <a:pt x="4638" y="3218"/>
                </a:lnTo>
                <a:lnTo>
                  <a:pt x="4640" y="3217"/>
                </a:lnTo>
                <a:lnTo>
                  <a:pt x="4642" y="3216"/>
                </a:lnTo>
                <a:lnTo>
                  <a:pt x="4638" y="3211"/>
                </a:lnTo>
                <a:lnTo>
                  <a:pt x="4635" y="3208"/>
                </a:lnTo>
                <a:lnTo>
                  <a:pt x="4635" y="3204"/>
                </a:lnTo>
                <a:lnTo>
                  <a:pt x="4636" y="3201"/>
                </a:lnTo>
                <a:lnTo>
                  <a:pt x="4641" y="3196"/>
                </a:lnTo>
                <a:lnTo>
                  <a:pt x="4648" y="3191"/>
                </a:lnTo>
                <a:lnTo>
                  <a:pt x="4639" y="3189"/>
                </a:lnTo>
                <a:lnTo>
                  <a:pt x="4631" y="3188"/>
                </a:lnTo>
                <a:lnTo>
                  <a:pt x="4623" y="3189"/>
                </a:lnTo>
                <a:lnTo>
                  <a:pt x="4616" y="3192"/>
                </a:lnTo>
                <a:lnTo>
                  <a:pt x="4616" y="3192"/>
                </a:lnTo>
                <a:lnTo>
                  <a:pt x="4616" y="3192"/>
                </a:lnTo>
                <a:lnTo>
                  <a:pt x="4614" y="3197"/>
                </a:lnTo>
                <a:lnTo>
                  <a:pt x="4612" y="3201"/>
                </a:lnTo>
                <a:lnTo>
                  <a:pt x="4609" y="3205"/>
                </a:lnTo>
                <a:lnTo>
                  <a:pt x="4606" y="3209"/>
                </a:lnTo>
                <a:lnTo>
                  <a:pt x="4597" y="3214"/>
                </a:lnTo>
                <a:lnTo>
                  <a:pt x="4588" y="3217"/>
                </a:lnTo>
                <a:lnTo>
                  <a:pt x="4587" y="3223"/>
                </a:lnTo>
                <a:lnTo>
                  <a:pt x="4585" y="3229"/>
                </a:lnTo>
                <a:lnTo>
                  <a:pt x="4582" y="3233"/>
                </a:lnTo>
                <a:lnTo>
                  <a:pt x="4579" y="3236"/>
                </a:lnTo>
                <a:lnTo>
                  <a:pt x="4571" y="3244"/>
                </a:lnTo>
                <a:lnTo>
                  <a:pt x="4565" y="3252"/>
                </a:lnTo>
                <a:lnTo>
                  <a:pt x="4559" y="3259"/>
                </a:lnTo>
                <a:lnTo>
                  <a:pt x="4552" y="3266"/>
                </a:lnTo>
                <a:lnTo>
                  <a:pt x="4561" y="3260"/>
                </a:lnTo>
                <a:lnTo>
                  <a:pt x="4569" y="3254"/>
                </a:lnTo>
                <a:lnTo>
                  <a:pt x="4575" y="3259"/>
                </a:lnTo>
                <a:lnTo>
                  <a:pt x="4582" y="3264"/>
                </a:lnTo>
                <a:lnTo>
                  <a:pt x="4584" y="3270"/>
                </a:lnTo>
                <a:lnTo>
                  <a:pt x="4585" y="3277"/>
                </a:lnTo>
                <a:lnTo>
                  <a:pt x="4585" y="3281"/>
                </a:lnTo>
                <a:lnTo>
                  <a:pt x="4585" y="3283"/>
                </a:lnTo>
                <a:lnTo>
                  <a:pt x="4583" y="3286"/>
                </a:lnTo>
                <a:lnTo>
                  <a:pt x="4580" y="3288"/>
                </a:lnTo>
                <a:lnTo>
                  <a:pt x="4573" y="3291"/>
                </a:lnTo>
                <a:lnTo>
                  <a:pt x="4565" y="3293"/>
                </a:lnTo>
                <a:lnTo>
                  <a:pt x="4556" y="3293"/>
                </a:lnTo>
                <a:lnTo>
                  <a:pt x="4547" y="3291"/>
                </a:lnTo>
                <a:lnTo>
                  <a:pt x="4542" y="3289"/>
                </a:lnTo>
                <a:lnTo>
                  <a:pt x="4540" y="3287"/>
                </a:lnTo>
                <a:lnTo>
                  <a:pt x="4541" y="3285"/>
                </a:lnTo>
                <a:lnTo>
                  <a:pt x="4542" y="3282"/>
                </a:lnTo>
                <a:lnTo>
                  <a:pt x="4544" y="3279"/>
                </a:lnTo>
                <a:lnTo>
                  <a:pt x="4546" y="3277"/>
                </a:lnTo>
                <a:lnTo>
                  <a:pt x="4548" y="3274"/>
                </a:lnTo>
                <a:lnTo>
                  <a:pt x="4548" y="3272"/>
                </a:lnTo>
                <a:lnTo>
                  <a:pt x="4548" y="3272"/>
                </a:lnTo>
                <a:lnTo>
                  <a:pt x="4547" y="3273"/>
                </a:lnTo>
                <a:lnTo>
                  <a:pt x="4538" y="3279"/>
                </a:lnTo>
                <a:lnTo>
                  <a:pt x="4528" y="3286"/>
                </a:lnTo>
                <a:lnTo>
                  <a:pt x="4532" y="3286"/>
                </a:lnTo>
                <a:lnTo>
                  <a:pt x="4535" y="3288"/>
                </a:lnTo>
                <a:lnTo>
                  <a:pt x="4538" y="3291"/>
                </a:lnTo>
                <a:lnTo>
                  <a:pt x="4540" y="3294"/>
                </a:lnTo>
                <a:lnTo>
                  <a:pt x="4542" y="3297"/>
                </a:lnTo>
                <a:lnTo>
                  <a:pt x="4543" y="3300"/>
                </a:lnTo>
                <a:lnTo>
                  <a:pt x="4544" y="3304"/>
                </a:lnTo>
                <a:lnTo>
                  <a:pt x="4543" y="3307"/>
                </a:lnTo>
                <a:lnTo>
                  <a:pt x="4541" y="3311"/>
                </a:lnTo>
                <a:lnTo>
                  <a:pt x="4538" y="3314"/>
                </a:lnTo>
                <a:lnTo>
                  <a:pt x="4534" y="3319"/>
                </a:lnTo>
                <a:lnTo>
                  <a:pt x="4529" y="3323"/>
                </a:lnTo>
                <a:lnTo>
                  <a:pt x="4527" y="3325"/>
                </a:lnTo>
                <a:lnTo>
                  <a:pt x="4526" y="3328"/>
                </a:lnTo>
                <a:lnTo>
                  <a:pt x="4525" y="3331"/>
                </a:lnTo>
                <a:lnTo>
                  <a:pt x="4526" y="3334"/>
                </a:lnTo>
                <a:lnTo>
                  <a:pt x="4526" y="3341"/>
                </a:lnTo>
                <a:lnTo>
                  <a:pt x="4526" y="3347"/>
                </a:lnTo>
                <a:lnTo>
                  <a:pt x="4525" y="3351"/>
                </a:lnTo>
                <a:lnTo>
                  <a:pt x="4523" y="3355"/>
                </a:lnTo>
                <a:lnTo>
                  <a:pt x="4520" y="3358"/>
                </a:lnTo>
                <a:lnTo>
                  <a:pt x="4516" y="3361"/>
                </a:lnTo>
                <a:lnTo>
                  <a:pt x="4512" y="3364"/>
                </a:lnTo>
                <a:lnTo>
                  <a:pt x="4506" y="3366"/>
                </a:lnTo>
                <a:lnTo>
                  <a:pt x="4501" y="3369"/>
                </a:lnTo>
                <a:lnTo>
                  <a:pt x="4496" y="3373"/>
                </a:lnTo>
                <a:lnTo>
                  <a:pt x="4493" y="3377"/>
                </a:lnTo>
                <a:lnTo>
                  <a:pt x="4490" y="3382"/>
                </a:lnTo>
                <a:lnTo>
                  <a:pt x="4486" y="3393"/>
                </a:lnTo>
                <a:lnTo>
                  <a:pt x="4482" y="3403"/>
                </a:lnTo>
                <a:lnTo>
                  <a:pt x="4480" y="3406"/>
                </a:lnTo>
                <a:lnTo>
                  <a:pt x="4480" y="3409"/>
                </a:lnTo>
                <a:lnTo>
                  <a:pt x="4482" y="3412"/>
                </a:lnTo>
                <a:lnTo>
                  <a:pt x="4484" y="3415"/>
                </a:lnTo>
                <a:lnTo>
                  <a:pt x="4487" y="3416"/>
                </a:lnTo>
                <a:lnTo>
                  <a:pt x="4491" y="3417"/>
                </a:lnTo>
                <a:lnTo>
                  <a:pt x="4496" y="3416"/>
                </a:lnTo>
                <a:lnTo>
                  <a:pt x="4501" y="3414"/>
                </a:lnTo>
                <a:lnTo>
                  <a:pt x="4501" y="3414"/>
                </a:lnTo>
                <a:lnTo>
                  <a:pt x="4511" y="3409"/>
                </a:lnTo>
                <a:lnTo>
                  <a:pt x="4519" y="3404"/>
                </a:lnTo>
                <a:lnTo>
                  <a:pt x="4523" y="3402"/>
                </a:lnTo>
                <a:lnTo>
                  <a:pt x="4527" y="3399"/>
                </a:lnTo>
                <a:lnTo>
                  <a:pt x="4531" y="3396"/>
                </a:lnTo>
                <a:lnTo>
                  <a:pt x="4534" y="3392"/>
                </a:lnTo>
                <a:lnTo>
                  <a:pt x="4537" y="3384"/>
                </a:lnTo>
                <a:lnTo>
                  <a:pt x="4542" y="3378"/>
                </a:lnTo>
                <a:lnTo>
                  <a:pt x="4548" y="3372"/>
                </a:lnTo>
                <a:lnTo>
                  <a:pt x="4555" y="3368"/>
                </a:lnTo>
                <a:lnTo>
                  <a:pt x="4568" y="3359"/>
                </a:lnTo>
                <a:lnTo>
                  <a:pt x="4579" y="3349"/>
                </a:lnTo>
                <a:lnTo>
                  <a:pt x="4577" y="3356"/>
                </a:lnTo>
                <a:lnTo>
                  <a:pt x="4574" y="3363"/>
                </a:lnTo>
                <a:lnTo>
                  <a:pt x="4571" y="3369"/>
                </a:lnTo>
                <a:lnTo>
                  <a:pt x="4567" y="3375"/>
                </a:lnTo>
                <a:lnTo>
                  <a:pt x="4562" y="3379"/>
                </a:lnTo>
                <a:lnTo>
                  <a:pt x="4556" y="3384"/>
                </a:lnTo>
                <a:lnTo>
                  <a:pt x="4549" y="3387"/>
                </a:lnTo>
                <a:lnTo>
                  <a:pt x="4541" y="3391"/>
                </a:lnTo>
                <a:lnTo>
                  <a:pt x="4541" y="3391"/>
                </a:lnTo>
                <a:lnTo>
                  <a:pt x="4539" y="3397"/>
                </a:lnTo>
                <a:lnTo>
                  <a:pt x="4535" y="3402"/>
                </a:lnTo>
                <a:lnTo>
                  <a:pt x="4534" y="3405"/>
                </a:lnTo>
                <a:lnTo>
                  <a:pt x="4533" y="3408"/>
                </a:lnTo>
                <a:lnTo>
                  <a:pt x="4532" y="3411"/>
                </a:lnTo>
                <a:lnTo>
                  <a:pt x="4532" y="3415"/>
                </a:lnTo>
                <a:lnTo>
                  <a:pt x="4530" y="3417"/>
                </a:lnTo>
                <a:lnTo>
                  <a:pt x="4527" y="3417"/>
                </a:lnTo>
                <a:lnTo>
                  <a:pt x="4527" y="3422"/>
                </a:lnTo>
                <a:lnTo>
                  <a:pt x="4525" y="3426"/>
                </a:lnTo>
                <a:lnTo>
                  <a:pt x="4523" y="3430"/>
                </a:lnTo>
                <a:lnTo>
                  <a:pt x="4520" y="3434"/>
                </a:lnTo>
                <a:lnTo>
                  <a:pt x="4513" y="3442"/>
                </a:lnTo>
                <a:lnTo>
                  <a:pt x="4508" y="3451"/>
                </a:lnTo>
                <a:lnTo>
                  <a:pt x="4504" y="3454"/>
                </a:lnTo>
                <a:lnTo>
                  <a:pt x="4502" y="3457"/>
                </a:lnTo>
                <a:lnTo>
                  <a:pt x="4504" y="3455"/>
                </a:lnTo>
                <a:lnTo>
                  <a:pt x="4506" y="3453"/>
                </a:lnTo>
                <a:lnTo>
                  <a:pt x="4514" y="3444"/>
                </a:lnTo>
                <a:lnTo>
                  <a:pt x="4520" y="3436"/>
                </a:lnTo>
                <a:lnTo>
                  <a:pt x="4526" y="3428"/>
                </a:lnTo>
                <a:lnTo>
                  <a:pt x="4530" y="3418"/>
                </a:lnTo>
                <a:lnTo>
                  <a:pt x="4531" y="3417"/>
                </a:lnTo>
                <a:lnTo>
                  <a:pt x="4532" y="3415"/>
                </a:lnTo>
                <a:lnTo>
                  <a:pt x="4536" y="3416"/>
                </a:lnTo>
                <a:lnTo>
                  <a:pt x="4539" y="3418"/>
                </a:lnTo>
                <a:lnTo>
                  <a:pt x="4541" y="3419"/>
                </a:lnTo>
                <a:lnTo>
                  <a:pt x="4542" y="3422"/>
                </a:lnTo>
                <a:lnTo>
                  <a:pt x="4543" y="3424"/>
                </a:lnTo>
                <a:lnTo>
                  <a:pt x="4543" y="3427"/>
                </a:lnTo>
                <a:lnTo>
                  <a:pt x="4542" y="3430"/>
                </a:lnTo>
                <a:lnTo>
                  <a:pt x="4541" y="3433"/>
                </a:lnTo>
                <a:lnTo>
                  <a:pt x="4537" y="3441"/>
                </a:lnTo>
                <a:lnTo>
                  <a:pt x="4532" y="3450"/>
                </a:lnTo>
                <a:lnTo>
                  <a:pt x="4527" y="3456"/>
                </a:lnTo>
                <a:lnTo>
                  <a:pt x="4522" y="3462"/>
                </a:lnTo>
                <a:lnTo>
                  <a:pt x="4515" y="3468"/>
                </a:lnTo>
                <a:lnTo>
                  <a:pt x="4508" y="3472"/>
                </a:lnTo>
                <a:lnTo>
                  <a:pt x="4500" y="3476"/>
                </a:lnTo>
                <a:lnTo>
                  <a:pt x="4492" y="3480"/>
                </a:lnTo>
                <a:lnTo>
                  <a:pt x="4489" y="3474"/>
                </a:lnTo>
                <a:lnTo>
                  <a:pt x="4488" y="3470"/>
                </a:lnTo>
                <a:lnTo>
                  <a:pt x="4484" y="3475"/>
                </a:lnTo>
                <a:lnTo>
                  <a:pt x="4480" y="3480"/>
                </a:lnTo>
                <a:lnTo>
                  <a:pt x="4477" y="3486"/>
                </a:lnTo>
                <a:lnTo>
                  <a:pt x="4475" y="3492"/>
                </a:lnTo>
                <a:lnTo>
                  <a:pt x="4475" y="3492"/>
                </a:lnTo>
                <a:lnTo>
                  <a:pt x="4475" y="3492"/>
                </a:lnTo>
                <a:lnTo>
                  <a:pt x="4478" y="3493"/>
                </a:lnTo>
                <a:lnTo>
                  <a:pt x="4481" y="3494"/>
                </a:lnTo>
                <a:lnTo>
                  <a:pt x="4479" y="3510"/>
                </a:lnTo>
                <a:lnTo>
                  <a:pt x="4476" y="3524"/>
                </a:lnTo>
                <a:lnTo>
                  <a:pt x="4474" y="3525"/>
                </a:lnTo>
                <a:lnTo>
                  <a:pt x="4472" y="3525"/>
                </a:lnTo>
                <a:lnTo>
                  <a:pt x="4472" y="3529"/>
                </a:lnTo>
                <a:lnTo>
                  <a:pt x="4473" y="3532"/>
                </a:lnTo>
                <a:lnTo>
                  <a:pt x="4475" y="3536"/>
                </a:lnTo>
                <a:lnTo>
                  <a:pt x="4477" y="3538"/>
                </a:lnTo>
                <a:lnTo>
                  <a:pt x="4482" y="3544"/>
                </a:lnTo>
                <a:lnTo>
                  <a:pt x="4486" y="3550"/>
                </a:lnTo>
                <a:lnTo>
                  <a:pt x="4489" y="3554"/>
                </a:lnTo>
                <a:lnTo>
                  <a:pt x="4492" y="3559"/>
                </a:lnTo>
                <a:lnTo>
                  <a:pt x="4495" y="3561"/>
                </a:lnTo>
                <a:lnTo>
                  <a:pt x="4498" y="3562"/>
                </a:lnTo>
                <a:lnTo>
                  <a:pt x="4497" y="3562"/>
                </a:lnTo>
                <a:lnTo>
                  <a:pt x="4497" y="3562"/>
                </a:lnTo>
                <a:lnTo>
                  <a:pt x="4499" y="3561"/>
                </a:lnTo>
                <a:lnTo>
                  <a:pt x="4500" y="3560"/>
                </a:lnTo>
                <a:lnTo>
                  <a:pt x="4501" y="3558"/>
                </a:lnTo>
                <a:lnTo>
                  <a:pt x="4501" y="3556"/>
                </a:lnTo>
                <a:lnTo>
                  <a:pt x="4502" y="3549"/>
                </a:lnTo>
                <a:lnTo>
                  <a:pt x="4502" y="3543"/>
                </a:lnTo>
                <a:lnTo>
                  <a:pt x="4502" y="3536"/>
                </a:lnTo>
                <a:lnTo>
                  <a:pt x="4502" y="3534"/>
                </a:lnTo>
                <a:lnTo>
                  <a:pt x="4506" y="3535"/>
                </a:lnTo>
                <a:lnTo>
                  <a:pt x="4514" y="3536"/>
                </a:lnTo>
                <a:lnTo>
                  <a:pt x="4518" y="3536"/>
                </a:lnTo>
                <a:lnTo>
                  <a:pt x="4521" y="3535"/>
                </a:lnTo>
                <a:lnTo>
                  <a:pt x="4523" y="3534"/>
                </a:lnTo>
                <a:lnTo>
                  <a:pt x="4525" y="3531"/>
                </a:lnTo>
                <a:lnTo>
                  <a:pt x="4527" y="3526"/>
                </a:lnTo>
                <a:lnTo>
                  <a:pt x="4527" y="3522"/>
                </a:lnTo>
                <a:lnTo>
                  <a:pt x="4527" y="3522"/>
                </a:lnTo>
                <a:lnTo>
                  <a:pt x="4527" y="3523"/>
                </a:lnTo>
                <a:lnTo>
                  <a:pt x="4526" y="3519"/>
                </a:lnTo>
                <a:lnTo>
                  <a:pt x="4526" y="3515"/>
                </a:lnTo>
                <a:lnTo>
                  <a:pt x="4527" y="3511"/>
                </a:lnTo>
                <a:lnTo>
                  <a:pt x="4528" y="3508"/>
                </a:lnTo>
                <a:lnTo>
                  <a:pt x="4531" y="3505"/>
                </a:lnTo>
                <a:lnTo>
                  <a:pt x="4535" y="3503"/>
                </a:lnTo>
                <a:lnTo>
                  <a:pt x="4540" y="3501"/>
                </a:lnTo>
                <a:lnTo>
                  <a:pt x="4547" y="3501"/>
                </a:lnTo>
                <a:lnTo>
                  <a:pt x="4549" y="3511"/>
                </a:lnTo>
                <a:lnTo>
                  <a:pt x="4552" y="3521"/>
                </a:lnTo>
                <a:lnTo>
                  <a:pt x="4555" y="3526"/>
                </a:lnTo>
                <a:lnTo>
                  <a:pt x="4556" y="3531"/>
                </a:lnTo>
                <a:lnTo>
                  <a:pt x="4568" y="3539"/>
                </a:lnTo>
                <a:lnTo>
                  <a:pt x="4580" y="3546"/>
                </a:lnTo>
                <a:lnTo>
                  <a:pt x="4580" y="3546"/>
                </a:lnTo>
                <a:lnTo>
                  <a:pt x="4579" y="3536"/>
                </a:lnTo>
                <a:lnTo>
                  <a:pt x="4580" y="3527"/>
                </a:lnTo>
                <a:lnTo>
                  <a:pt x="4582" y="3521"/>
                </a:lnTo>
                <a:lnTo>
                  <a:pt x="4584" y="3516"/>
                </a:lnTo>
                <a:lnTo>
                  <a:pt x="4588" y="3513"/>
                </a:lnTo>
                <a:lnTo>
                  <a:pt x="4592" y="3511"/>
                </a:lnTo>
                <a:lnTo>
                  <a:pt x="4597" y="3511"/>
                </a:lnTo>
                <a:lnTo>
                  <a:pt x="4603" y="3511"/>
                </a:lnTo>
                <a:lnTo>
                  <a:pt x="4607" y="3502"/>
                </a:lnTo>
                <a:lnTo>
                  <a:pt x="4608" y="3493"/>
                </a:lnTo>
                <a:lnTo>
                  <a:pt x="4608" y="3496"/>
                </a:lnTo>
                <a:lnTo>
                  <a:pt x="4608" y="3499"/>
                </a:lnTo>
                <a:lnTo>
                  <a:pt x="4606" y="3502"/>
                </a:lnTo>
                <a:lnTo>
                  <a:pt x="4604" y="3503"/>
                </a:lnTo>
                <a:lnTo>
                  <a:pt x="4600" y="3507"/>
                </a:lnTo>
                <a:lnTo>
                  <a:pt x="4595" y="3510"/>
                </a:lnTo>
                <a:lnTo>
                  <a:pt x="4585" y="3519"/>
                </a:lnTo>
                <a:lnTo>
                  <a:pt x="4575" y="3527"/>
                </a:lnTo>
                <a:lnTo>
                  <a:pt x="4570" y="3532"/>
                </a:lnTo>
                <a:lnTo>
                  <a:pt x="4566" y="3536"/>
                </a:lnTo>
                <a:lnTo>
                  <a:pt x="4564" y="3540"/>
                </a:lnTo>
                <a:lnTo>
                  <a:pt x="4563" y="3543"/>
                </a:lnTo>
                <a:lnTo>
                  <a:pt x="4570" y="3581"/>
                </a:lnTo>
                <a:lnTo>
                  <a:pt x="4574" y="3580"/>
                </a:lnTo>
                <a:lnTo>
                  <a:pt x="4568" y="3579"/>
                </a:lnTo>
                <a:lnTo>
                  <a:pt x="4562" y="3577"/>
                </a:lnTo>
                <a:lnTo>
                  <a:pt x="4559" y="3576"/>
                </a:lnTo>
                <a:lnTo>
                  <a:pt x="4557" y="3576"/>
                </a:lnTo>
                <a:lnTo>
                  <a:pt x="4554" y="3576"/>
                </a:lnTo>
                <a:lnTo>
                  <a:pt x="4551" y="3578"/>
                </a:lnTo>
                <a:lnTo>
                  <a:pt x="4550" y="3579"/>
                </a:lnTo>
                <a:lnTo>
                  <a:pt x="4548" y="3579"/>
                </a:lnTo>
                <a:lnTo>
                  <a:pt x="4548" y="3578"/>
                </a:lnTo>
                <a:lnTo>
                  <a:pt x="4547" y="3576"/>
                </a:lnTo>
                <a:lnTo>
                  <a:pt x="4548" y="3574"/>
                </a:lnTo>
                <a:lnTo>
                  <a:pt x="4549" y="3573"/>
                </a:lnTo>
                <a:lnTo>
                  <a:pt x="4551" y="3571"/>
                </a:lnTo>
                <a:lnTo>
                  <a:pt x="4555" y="3570"/>
                </a:lnTo>
                <a:lnTo>
                  <a:pt x="4558" y="3573"/>
                </a:lnTo>
                <a:lnTo>
                  <a:pt x="4559" y="3576"/>
                </a:lnTo>
                <a:lnTo>
                  <a:pt x="4559" y="3579"/>
                </a:lnTo>
                <a:lnTo>
                  <a:pt x="4559" y="3581"/>
                </a:lnTo>
                <a:lnTo>
                  <a:pt x="4555" y="3586"/>
                </a:lnTo>
                <a:lnTo>
                  <a:pt x="4549" y="3590"/>
                </a:lnTo>
                <a:lnTo>
                  <a:pt x="4549" y="3590"/>
                </a:lnTo>
                <a:lnTo>
                  <a:pt x="4549" y="3590"/>
                </a:lnTo>
                <a:lnTo>
                  <a:pt x="4554" y="3591"/>
                </a:lnTo>
                <a:lnTo>
                  <a:pt x="4557" y="3591"/>
                </a:lnTo>
                <a:lnTo>
                  <a:pt x="4560" y="3589"/>
                </a:lnTo>
                <a:lnTo>
                  <a:pt x="4563" y="3588"/>
                </a:lnTo>
                <a:lnTo>
                  <a:pt x="4565" y="3585"/>
                </a:lnTo>
                <a:lnTo>
                  <a:pt x="4566" y="3582"/>
                </a:lnTo>
                <a:lnTo>
                  <a:pt x="4568" y="3579"/>
                </a:lnTo>
                <a:lnTo>
                  <a:pt x="4568" y="3575"/>
                </a:lnTo>
                <a:lnTo>
                  <a:pt x="4570" y="3569"/>
                </a:lnTo>
                <a:lnTo>
                  <a:pt x="4572" y="3566"/>
                </a:lnTo>
                <a:lnTo>
                  <a:pt x="4573" y="3564"/>
                </a:lnTo>
                <a:lnTo>
                  <a:pt x="4575" y="3564"/>
                </a:lnTo>
                <a:lnTo>
                  <a:pt x="4577" y="3563"/>
                </a:lnTo>
                <a:lnTo>
                  <a:pt x="4580" y="3564"/>
                </a:lnTo>
                <a:lnTo>
                  <a:pt x="4579" y="3560"/>
                </a:lnTo>
                <a:lnTo>
                  <a:pt x="4578" y="3556"/>
                </a:lnTo>
                <a:lnTo>
                  <a:pt x="4579" y="3551"/>
                </a:lnTo>
                <a:lnTo>
                  <a:pt x="4581" y="3547"/>
                </a:lnTo>
                <a:lnTo>
                  <a:pt x="4600" y="3535"/>
                </a:lnTo>
                <a:lnTo>
                  <a:pt x="4618" y="3521"/>
                </a:lnTo>
                <a:lnTo>
                  <a:pt x="4627" y="3515"/>
                </a:lnTo>
                <a:lnTo>
                  <a:pt x="4637" y="3509"/>
                </a:lnTo>
                <a:lnTo>
                  <a:pt x="4648" y="3505"/>
                </a:lnTo>
                <a:lnTo>
                  <a:pt x="4660" y="3503"/>
                </a:lnTo>
                <a:lnTo>
                  <a:pt x="4663" y="3501"/>
                </a:lnTo>
                <a:lnTo>
                  <a:pt x="4665" y="3496"/>
                </a:lnTo>
                <a:lnTo>
                  <a:pt x="4665" y="3489"/>
                </a:lnTo>
                <a:lnTo>
                  <a:pt x="4666" y="3483"/>
                </a:lnTo>
                <a:lnTo>
                  <a:pt x="4668" y="3480"/>
                </a:lnTo>
                <a:lnTo>
                  <a:pt x="4670" y="3477"/>
                </a:lnTo>
                <a:lnTo>
                  <a:pt x="4674" y="3476"/>
                </a:lnTo>
                <a:lnTo>
                  <a:pt x="4679" y="3477"/>
                </a:lnTo>
                <a:lnTo>
                  <a:pt x="4684" y="3479"/>
                </a:lnTo>
                <a:lnTo>
                  <a:pt x="4690" y="3482"/>
                </a:lnTo>
                <a:lnTo>
                  <a:pt x="4693" y="3479"/>
                </a:lnTo>
                <a:lnTo>
                  <a:pt x="4697" y="3474"/>
                </a:lnTo>
                <a:lnTo>
                  <a:pt x="4693" y="3471"/>
                </a:lnTo>
                <a:lnTo>
                  <a:pt x="4688" y="3469"/>
                </a:lnTo>
                <a:lnTo>
                  <a:pt x="4687" y="3467"/>
                </a:lnTo>
                <a:lnTo>
                  <a:pt x="4687" y="3466"/>
                </a:lnTo>
                <a:lnTo>
                  <a:pt x="4688" y="3465"/>
                </a:lnTo>
                <a:lnTo>
                  <a:pt x="4690" y="3464"/>
                </a:lnTo>
                <a:lnTo>
                  <a:pt x="4697" y="3462"/>
                </a:lnTo>
                <a:lnTo>
                  <a:pt x="4701" y="3459"/>
                </a:lnTo>
                <a:lnTo>
                  <a:pt x="4704" y="3455"/>
                </a:lnTo>
                <a:lnTo>
                  <a:pt x="4708" y="3450"/>
                </a:lnTo>
                <a:lnTo>
                  <a:pt x="4711" y="3446"/>
                </a:lnTo>
                <a:lnTo>
                  <a:pt x="4716" y="3443"/>
                </a:lnTo>
                <a:lnTo>
                  <a:pt x="4718" y="3442"/>
                </a:lnTo>
                <a:lnTo>
                  <a:pt x="4721" y="3443"/>
                </a:lnTo>
                <a:lnTo>
                  <a:pt x="4724" y="3443"/>
                </a:lnTo>
                <a:lnTo>
                  <a:pt x="4728" y="3446"/>
                </a:lnTo>
                <a:lnTo>
                  <a:pt x="4727" y="3439"/>
                </a:lnTo>
                <a:lnTo>
                  <a:pt x="4728" y="3433"/>
                </a:lnTo>
                <a:lnTo>
                  <a:pt x="4731" y="3428"/>
                </a:lnTo>
                <a:lnTo>
                  <a:pt x="4734" y="3423"/>
                </a:lnTo>
                <a:lnTo>
                  <a:pt x="4738" y="3418"/>
                </a:lnTo>
                <a:lnTo>
                  <a:pt x="4741" y="3413"/>
                </a:lnTo>
                <a:lnTo>
                  <a:pt x="4743" y="3407"/>
                </a:lnTo>
                <a:lnTo>
                  <a:pt x="4744" y="3401"/>
                </a:lnTo>
                <a:lnTo>
                  <a:pt x="4746" y="3398"/>
                </a:lnTo>
                <a:lnTo>
                  <a:pt x="4748" y="3397"/>
                </a:lnTo>
                <a:lnTo>
                  <a:pt x="4751" y="3397"/>
                </a:lnTo>
                <a:lnTo>
                  <a:pt x="4755" y="3397"/>
                </a:lnTo>
                <a:lnTo>
                  <a:pt x="4755" y="3412"/>
                </a:lnTo>
                <a:lnTo>
                  <a:pt x="4757" y="3427"/>
                </a:lnTo>
                <a:lnTo>
                  <a:pt x="4758" y="3434"/>
                </a:lnTo>
                <a:lnTo>
                  <a:pt x="4758" y="3442"/>
                </a:lnTo>
                <a:lnTo>
                  <a:pt x="4758" y="3450"/>
                </a:lnTo>
                <a:lnTo>
                  <a:pt x="4755" y="3458"/>
                </a:lnTo>
                <a:lnTo>
                  <a:pt x="4754" y="3463"/>
                </a:lnTo>
                <a:lnTo>
                  <a:pt x="4752" y="3468"/>
                </a:lnTo>
                <a:lnTo>
                  <a:pt x="4749" y="3473"/>
                </a:lnTo>
                <a:lnTo>
                  <a:pt x="4745" y="3477"/>
                </a:lnTo>
                <a:lnTo>
                  <a:pt x="4743" y="3479"/>
                </a:lnTo>
                <a:lnTo>
                  <a:pt x="4741" y="3480"/>
                </a:lnTo>
                <a:lnTo>
                  <a:pt x="4739" y="3480"/>
                </a:lnTo>
                <a:lnTo>
                  <a:pt x="4735" y="3480"/>
                </a:lnTo>
                <a:lnTo>
                  <a:pt x="4735" y="3486"/>
                </a:lnTo>
                <a:lnTo>
                  <a:pt x="4734" y="3491"/>
                </a:lnTo>
                <a:lnTo>
                  <a:pt x="4732" y="3496"/>
                </a:lnTo>
                <a:lnTo>
                  <a:pt x="4729" y="3502"/>
                </a:lnTo>
                <a:lnTo>
                  <a:pt x="4726" y="3507"/>
                </a:lnTo>
                <a:lnTo>
                  <a:pt x="4722" y="3511"/>
                </a:lnTo>
                <a:lnTo>
                  <a:pt x="4718" y="3515"/>
                </a:lnTo>
                <a:lnTo>
                  <a:pt x="4713" y="3519"/>
                </a:lnTo>
                <a:lnTo>
                  <a:pt x="4707" y="3523"/>
                </a:lnTo>
                <a:lnTo>
                  <a:pt x="4701" y="3527"/>
                </a:lnTo>
                <a:lnTo>
                  <a:pt x="4699" y="3530"/>
                </a:lnTo>
                <a:lnTo>
                  <a:pt x="4697" y="3533"/>
                </a:lnTo>
                <a:lnTo>
                  <a:pt x="4696" y="3537"/>
                </a:lnTo>
                <a:lnTo>
                  <a:pt x="4696" y="3541"/>
                </a:lnTo>
                <a:lnTo>
                  <a:pt x="4698" y="3539"/>
                </a:lnTo>
                <a:lnTo>
                  <a:pt x="4701" y="3536"/>
                </a:lnTo>
                <a:lnTo>
                  <a:pt x="4703" y="3535"/>
                </a:lnTo>
                <a:lnTo>
                  <a:pt x="4706" y="3535"/>
                </a:lnTo>
                <a:lnTo>
                  <a:pt x="4712" y="3536"/>
                </a:lnTo>
                <a:lnTo>
                  <a:pt x="4718" y="3536"/>
                </a:lnTo>
                <a:lnTo>
                  <a:pt x="4723" y="3534"/>
                </a:lnTo>
                <a:lnTo>
                  <a:pt x="4727" y="3531"/>
                </a:lnTo>
                <a:lnTo>
                  <a:pt x="4734" y="3524"/>
                </a:lnTo>
                <a:lnTo>
                  <a:pt x="4742" y="3515"/>
                </a:lnTo>
                <a:lnTo>
                  <a:pt x="4752" y="3503"/>
                </a:lnTo>
                <a:lnTo>
                  <a:pt x="4764" y="3491"/>
                </a:lnTo>
                <a:lnTo>
                  <a:pt x="4761" y="3493"/>
                </a:lnTo>
                <a:lnTo>
                  <a:pt x="4758" y="3494"/>
                </a:lnTo>
                <a:lnTo>
                  <a:pt x="4755" y="3494"/>
                </a:lnTo>
                <a:lnTo>
                  <a:pt x="4753" y="3493"/>
                </a:lnTo>
                <a:lnTo>
                  <a:pt x="4751" y="3491"/>
                </a:lnTo>
                <a:lnTo>
                  <a:pt x="4749" y="3489"/>
                </a:lnTo>
                <a:lnTo>
                  <a:pt x="4748" y="3486"/>
                </a:lnTo>
                <a:lnTo>
                  <a:pt x="4747" y="3483"/>
                </a:lnTo>
                <a:lnTo>
                  <a:pt x="4752" y="3482"/>
                </a:lnTo>
                <a:lnTo>
                  <a:pt x="4757" y="3483"/>
                </a:lnTo>
                <a:lnTo>
                  <a:pt x="4761" y="3486"/>
                </a:lnTo>
                <a:lnTo>
                  <a:pt x="4765" y="3490"/>
                </a:lnTo>
                <a:lnTo>
                  <a:pt x="4770" y="3486"/>
                </a:lnTo>
                <a:lnTo>
                  <a:pt x="4776" y="3483"/>
                </a:lnTo>
                <a:lnTo>
                  <a:pt x="4782" y="3481"/>
                </a:lnTo>
                <a:lnTo>
                  <a:pt x="4789" y="3479"/>
                </a:lnTo>
                <a:lnTo>
                  <a:pt x="4795" y="3476"/>
                </a:lnTo>
                <a:lnTo>
                  <a:pt x="4800" y="3472"/>
                </a:lnTo>
                <a:lnTo>
                  <a:pt x="4802" y="3470"/>
                </a:lnTo>
                <a:lnTo>
                  <a:pt x="4804" y="3467"/>
                </a:lnTo>
                <a:lnTo>
                  <a:pt x="4805" y="3464"/>
                </a:lnTo>
                <a:lnTo>
                  <a:pt x="4807" y="3460"/>
                </a:lnTo>
                <a:lnTo>
                  <a:pt x="4808" y="3459"/>
                </a:lnTo>
                <a:lnTo>
                  <a:pt x="4811" y="3458"/>
                </a:lnTo>
                <a:lnTo>
                  <a:pt x="4814" y="3459"/>
                </a:lnTo>
                <a:lnTo>
                  <a:pt x="4816" y="3461"/>
                </a:lnTo>
                <a:lnTo>
                  <a:pt x="4819" y="3465"/>
                </a:lnTo>
                <a:lnTo>
                  <a:pt x="4821" y="3471"/>
                </a:lnTo>
                <a:lnTo>
                  <a:pt x="4821" y="3473"/>
                </a:lnTo>
                <a:lnTo>
                  <a:pt x="4821" y="3475"/>
                </a:lnTo>
                <a:lnTo>
                  <a:pt x="4821" y="3477"/>
                </a:lnTo>
                <a:lnTo>
                  <a:pt x="4819" y="3479"/>
                </a:lnTo>
                <a:lnTo>
                  <a:pt x="4815" y="3481"/>
                </a:lnTo>
                <a:lnTo>
                  <a:pt x="4811" y="3484"/>
                </a:lnTo>
                <a:lnTo>
                  <a:pt x="4808" y="3487"/>
                </a:lnTo>
                <a:lnTo>
                  <a:pt x="4806" y="3491"/>
                </a:lnTo>
                <a:lnTo>
                  <a:pt x="4802" y="3498"/>
                </a:lnTo>
                <a:lnTo>
                  <a:pt x="4799" y="3507"/>
                </a:lnTo>
                <a:lnTo>
                  <a:pt x="4797" y="3516"/>
                </a:lnTo>
                <a:lnTo>
                  <a:pt x="4794" y="3524"/>
                </a:lnTo>
                <a:lnTo>
                  <a:pt x="4791" y="3531"/>
                </a:lnTo>
                <a:lnTo>
                  <a:pt x="4786" y="3538"/>
                </a:lnTo>
                <a:lnTo>
                  <a:pt x="4784" y="3539"/>
                </a:lnTo>
                <a:lnTo>
                  <a:pt x="4780" y="3540"/>
                </a:lnTo>
                <a:lnTo>
                  <a:pt x="4780" y="3540"/>
                </a:lnTo>
                <a:lnTo>
                  <a:pt x="4780" y="3540"/>
                </a:lnTo>
                <a:lnTo>
                  <a:pt x="4776" y="3551"/>
                </a:lnTo>
                <a:lnTo>
                  <a:pt x="4772" y="3563"/>
                </a:lnTo>
                <a:lnTo>
                  <a:pt x="4768" y="3574"/>
                </a:lnTo>
                <a:lnTo>
                  <a:pt x="4764" y="3584"/>
                </a:lnTo>
                <a:lnTo>
                  <a:pt x="4761" y="3581"/>
                </a:lnTo>
                <a:lnTo>
                  <a:pt x="4759" y="3578"/>
                </a:lnTo>
                <a:lnTo>
                  <a:pt x="4758" y="3575"/>
                </a:lnTo>
                <a:lnTo>
                  <a:pt x="4758" y="3571"/>
                </a:lnTo>
                <a:lnTo>
                  <a:pt x="4758" y="3564"/>
                </a:lnTo>
                <a:lnTo>
                  <a:pt x="4759" y="3557"/>
                </a:lnTo>
                <a:lnTo>
                  <a:pt x="4756" y="3563"/>
                </a:lnTo>
                <a:lnTo>
                  <a:pt x="4754" y="3570"/>
                </a:lnTo>
                <a:lnTo>
                  <a:pt x="4753" y="3577"/>
                </a:lnTo>
                <a:lnTo>
                  <a:pt x="4752" y="3584"/>
                </a:lnTo>
                <a:lnTo>
                  <a:pt x="4751" y="3589"/>
                </a:lnTo>
                <a:lnTo>
                  <a:pt x="4750" y="3594"/>
                </a:lnTo>
                <a:lnTo>
                  <a:pt x="4748" y="3598"/>
                </a:lnTo>
                <a:lnTo>
                  <a:pt x="4746" y="3602"/>
                </a:lnTo>
                <a:lnTo>
                  <a:pt x="4743" y="3606"/>
                </a:lnTo>
                <a:lnTo>
                  <a:pt x="4740" y="3609"/>
                </a:lnTo>
                <a:lnTo>
                  <a:pt x="4735" y="3613"/>
                </a:lnTo>
                <a:lnTo>
                  <a:pt x="4730" y="3616"/>
                </a:lnTo>
                <a:lnTo>
                  <a:pt x="4728" y="3617"/>
                </a:lnTo>
                <a:lnTo>
                  <a:pt x="4726" y="3618"/>
                </a:lnTo>
                <a:lnTo>
                  <a:pt x="4728" y="3620"/>
                </a:lnTo>
                <a:lnTo>
                  <a:pt x="4730" y="3621"/>
                </a:lnTo>
                <a:lnTo>
                  <a:pt x="4732" y="3620"/>
                </a:lnTo>
                <a:lnTo>
                  <a:pt x="4735" y="3619"/>
                </a:lnTo>
                <a:lnTo>
                  <a:pt x="4740" y="3615"/>
                </a:lnTo>
                <a:lnTo>
                  <a:pt x="4744" y="3611"/>
                </a:lnTo>
                <a:lnTo>
                  <a:pt x="4748" y="3605"/>
                </a:lnTo>
                <a:lnTo>
                  <a:pt x="4752" y="3600"/>
                </a:lnTo>
                <a:lnTo>
                  <a:pt x="4754" y="3599"/>
                </a:lnTo>
                <a:lnTo>
                  <a:pt x="4757" y="3600"/>
                </a:lnTo>
                <a:lnTo>
                  <a:pt x="4760" y="3602"/>
                </a:lnTo>
                <a:lnTo>
                  <a:pt x="4762" y="3608"/>
                </a:lnTo>
                <a:lnTo>
                  <a:pt x="4754" y="3616"/>
                </a:lnTo>
                <a:lnTo>
                  <a:pt x="4745" y="3624"/>
                </a:lnTo>
                <a:lnTo>
                  <a:pt x="4736" y="3632"/>
                </a:lnTo>
                <a:lnTo>
                  <a:pt x="4727" y="3639"/>
                </a:lnTo>
                <a:lnTo>
                  <a:pt x="4723" y="3632"/>
                </a:lnTo>
                <a:lnTo>
                  <a:pt x="4719" y="3625"/>
                </a:lnTo>
                <a:lnTo>
                  <a:pt x="4719" y="3625"/>
                </a:lnTo>
                <a:lnTo>
                  <a:pt x="4719" y="3625"/>
                </a:lnTo>
                <a:lnTo>
                  <a:pt x="4716" y="3626"/>
                </a:lnTo>
                <a:lnTo>
                  <a:pt x="4713" y="3627"/>
                </a:lnTo>
                <a:lnTo>
                  <a:pt x="4711" y="3627"/>
                </a:lnTo>
                <a:lnTo>
                  <a:pt x="4708" y="3626"/>
                </a:lnTo>
                <a:lnTo>
                  <a:pt x="4707" y="3626"/>
                </a:lnTo>
                <a:lnTo>
                  <a:pt x="4707" y="3626"/>
                </a:lnTo>
                <a:lnTo>
                  <a:pt x="4705" y="3630"/>
                </a:lnTo>
                <a:lnTo>
                  <a:pt x="4703" y="3635"/>
                </a:lnTo>
                <a:lnTo>
                  <a:pt x="4700" y="3639"/>
                </a:lnTo>
                <a:lnTo>
                  <a:pt x="4696" y="3642"/>
                </a:lnTo>
                <a:lnTo>
                  <a:pt x="4700" y="3648"/>
                </a:lnTo>
                <a:lnTo>
                  <a:pt x="4703" y="3654"/>
                </a:lnTo>
                <a:lnTo>
                  <a:pt x="4703" y="3658"/>
                </a:lnTo>
                <a:lnTo>
                  <a:pt x="4702" y="3661"/>
                </a:lnTo>
                <a:lnTo>
                  <a:pt x="4700" y="3664"/>
                </a:lnTo>
                <a:lnTo>
                  <a:pt x="4697" y="3668"/>
                </a:lnTo>
                <a:lnTo>
                  <a:pt x="4695" y="3673"/>
                </a:lnTo>
                <a:lnTo>
                  <a:pt x="4690" y="3677"/>
                </a:lnTo>
                <a:lnTo>
                  <a:pt x="4686" y="3680"/>
                </a:lnTo>
                <a:lnTo>
                  <a:pt x="4681" y="3683"/>
                </a:lnTo>
                <a:lnTo>
                  <a:pt x="4676" y="3686"/>
                </a:lnTo>
                <a:lnTo>
                  <a:pt x="4673" y="3690"/>
                </a:lnTo>
                <a:lnTo>
                  <a:pt x="4672" y="3693"/>
                </a:lnTo>
                <a:lnTo>
                  <a:pt x="4671" y="3695"/>
                </a:lnTo>
                <a:lnTo>
                  <a:pt x="4670" y="3698"/>
                </a:lnTo>
                <a:lnTo>
                  <a:pt x="4671" y="3702"/>
                </a:lnTo>
                <a:lnTo>
                  <a:pt x="4669" y="3702"/>
                </a:lnTo>
                <a:lnTo>
                  <a:pt x="4667" y="3702"/>
                </a:lnTo>
                <a:lnTo>
                  <a:pt x="4667" y="3706"/>
                </a:lnTo>
                <a:lnTo>
                  <a:pt x="4666" y="3709"/>
                </a:lnTo>
                <a:lnTo>
                  <a:pt x="4665" y="3712"/>
                </a:lnTo>
                <a:lnTo>
                  <a:pt x="4664" y="3715"/>
                </a:lnTo>
                <a:lnTo>
                  <a:pt x="4660" y="3719"/>
                </a:lnTo>
                <a:lnTo>
                  <a:pt x="4654" y="3724"/>
                </a:lnTo>
                <a:lnTo>
                  <a:pt x="4649" y="3728"/>
                </a:lnTo>
                <a:lnTo>
                  <a:pt x="4643" y="3731"/>
                </a:lnTo>
                <a:lnTo>
                  <a:pt x="4638" y="3735"/>
                </a:lnTo>
                <a:lnTo>
                  <a:pt x="4635" y="3741"/>
                </a:lnTo>
                <a:lnTo>
                  <a:pt x="4630" y="3746"/>
                </a:lnTo>
                <a:lnTo>
                  <a:pt x="4624" y="3752"/>
                </a:lnTo>
                <a:lnTo>
                  <a:pt x="4621" y="3758"/>
                </a:lnTo>
                <a:lnTo>
                  <a:pt x="4619" y="3763"/>
                </a:lnTo>
                <a:lnTo>
                  <a:pt x="4623" y="3767"/>
                </a:lnTo>
                <a:lnTo>
                  <a:pt x="4627" y="3769"/>
                </a:lnTo>
                <a:lnTo>
                  <a:pt x="4630" y="3771"/>
                </a:lnTo>
                <a:lnTo>
                  <a:pt x="4632" y="3772"/>
                </a:lnTo>
                <a:lnTo>
                  <a:pt x="4633" y="3775"/>
                </a:lnTo>
                <a:lnTo>
                  <a:pt x="4634" y="3779"/>
                </a:lnTo>
                <a:lnTo>
                  <a:pt x="4635" y="3785"/>
                </a:lnTo>
                <a:lnTo>
                  <a:pt x="4637" y="3791"/>
                </a:lnTo>
                <a:lnTo>
                  <a:pt x="4639" y="3797"/>
                </a:lnTo>
                <a:lnTo>
                  <a:pt x="4642" y="3803"/>
                </a:lnTo>
                <a:lnTo>
                  <a:pt x="4644" y="3809"/>
                </a:lnTo>
                <a:lnTo>
                  <a:pt x="4647" y="3816"/>
                </a:lnTo>
                <a:lnTo>
                  <a:pt x="4647" y="3822"/>
                </a:lnTo>
                <a:lnTo>
                  <a:pt x="4647" y="3829"/>
                </a:lnTo>
                <a:lnTo>
                  <a:pt x="4640" y="3834"/>
                </a:lnTo>
                <a:lnTo>
                  <a:pt x="4633" y="3838"/>
                </a:lnTo>
                <a:lnTo>
                  <a:pt x="4630" y="3838"/>
                </a:lnTo>
                <a:lnTo>
                  <a:pt x="4626" y="3838"/>
                </a:lnTo>
                <a:lnTo>
                  <a:pt x="4623" y="3840"/>
                </a:lnTo>
                <a:lnTo>
                  <a:pt x="4620" y="3842"/>
                </a:lnTo>
                <a:lnTo>
                  <a:pt x="4617" y="3844"/>
                </a:lnTo>
                <a:lnTo>
                  <a:pt x="4613" y="3846"/>
                </a:lnTo>
                <a:lnTo>
                  <a:pt x="4610" y="3846"/>
                </a:lnTo>
                <a:lnTo>
                  <a:pt x="4606" y="3844"/>
                </a:lnTo>
                <a:lnTo>
                  <a:pt x="4604" y="3846"/>
                </a:lnTo>
                <a:lnTo>
                  <a:pt x="4603" y="3849"/>
                </a:lnTo>
                <a:lnTo>
                  <a:pt x="4601" y="3851"/>
                </a:lnTo>
                <a:lnTo>
                  <a:pt x="4597" y="3852"/>
                </a:lnTo>
                <a:lnTo>
                  <a:pt x="4596" y="3856"/>
                </a:lnTo>
                <a:lnTo>
                  <a:pt x="4595" y="3859"/>
                </a:lnTo>
                <a:lnTo>
                  <a:pt x="4602" y="3857"/>
                </a:lnTo>
                <a:lnTo>
                  <a:pt x="4608" y="3854"/>
                </a:lnTo>
                <a:lnTo>
                  <a:pt x="4612" y="3858"/>
                </a:lnTo>
                <a:lnTo>
                  <a:pt x="4616" y="3863"/>
                </a:lnTo>
                <a:lnTo>
                  <a:pt x="4619" y="3867"/>
                </a:lnTo>
                <a:lnTo>
                  <a:pt x="4622" y="3872"/>
                </a:lnTo>
                <a:lnTo>
                  <a:pt x="4623" y="3877"/>
                </a:lnTo>
                <a:lnTo>
                  <a:pt x="4624" y="3882"/>
                </a:lnTo>
                <a:lnTo>
                  <a:pt x="4623" y="3889"/>
                </a:lnTo>
                <a:lnTo>
                  <a:pt x="4621" y="3895"/>
                </a:lnTo>
                <a:lnTo>
                  <a:pt x="4621" y="3895"/>
                </a:lnTo>
                <a:lnTo>
                  <a:pt x="4621" y="3895"/>
                </a:lnTo>
                <a:lnTo>
                  <a:pt x="4616" y="3894"/>
                </a:lnTo>
                <a:lnTo>
                  <a:pt x="4612" y="3892"/>
                </a:lnTo>
                <a:lnTo>
                  <a:pt x="4610" y="3890"/>
                </a:lnTo>
                <a:lnTo>
                  <a:pt x="4609" y="3887"/>
                </a:lnTo>
                <a:lnTo>
                  <a:pt x="4609" y="3879"/>
                </a:lnTo>
                <a:lnTo>
                  <a:pt x="4610" y="3872"/>
                </a:lnTo>
                <a:lnTo>
                  <a:pt x="4602" y="3872"/>
                </a:lnTo>
                <a:lnTo>
                  <a:pt x="4593" y="3874"/>
                </a:lnTo>
                <a:lnTo>
                  <a:pt x="4591" y="3871"/>
                </a:lnTo>
                <a:lnTo>
                  <a:pt x="4590" y="3868"/>
                </a:lnTo>
                <a:lnTo>
                  <a:pt x="4588" y="3872"/>
                </a:lnTo>
                <a:lnTo>
                  <a:pt x="4588" y="3876"/>
                </a:lnTo>
                <a:lnTo>
                  <a:pt x="4586" y="3875"/>
                </a:lnTo>
                <a:lnTo>
                  <a:pt x="4589" y="3881"/>
                </a:lnTo>
                <a:lnTo>
                  <a:pt x="4590" y="3887"/>
                </a:lnTo>
                <a:lnTo>
                  <a:pt x="4590" y="3893"/>
                </a:lnTo>
                <a:lnTo>
                  <a:pt x="4591" y="3899"/>
                </a:lnTo>
                <a:lnTo>
                  <a:pt x="4591" y="3905"/>
                </a:lnTo>
                <a:lnTo>
                  <a:pt x="4593" y="3911"/>
                </a:lnTo>
                <a:lnTo>
                  <a:pt x="4596" y="3916"/>
                </a:lnTo>
                <a:lnTo>
                  <a:pt x="4602" y="3920"/>
                </a:lnTo>
                <a:lnTo>
                  <a:pt x="4602" y="3920"/>
                </a:lnTo>
                <a:lnTo>
                  <a:pt x="4613" y="3915"/>
                </a:lnTo>
                <a:lnTo>
                  <a:pt x="4623" y="3911"/>
                </a:lnTo>
                <a:lnTo>
                  <a:pt x="4624" y="3911"/>
                </a:lnTo>
                <a:lnTo>
                  <a:pt x="4624" y="3912"/>
                </a:lnTo>
                <a:lnTo>
                  <a:pt x="4624" y="3911"/>
                </a:lnTo>
                <a:lnTo>
                  <a:pt x="4624" y="3911"/>
                </a:lnTo>
                <a:lnTo>
                  <a:pt x="4627" y="3906"/>
                </a:lnTo>
                <a:lnTo>
                  <a:pt x="4630" y="3902"/>
                </a:lnTo>
                <a:lnTo>
                  <a:pt x="4631" y="3898"/>
                </a:lnTo>
                <a:lnTo>
                  <a:pt x="4631" y="3893"/>
                </a:lnTo>
                <a:lnTo>
                  <a:pt x="4631" y="3882"/>
                </a:lnTo>
                <a:lnTo>
                  <a:pt x="4629" y="3873"/>
                </a:lnTo>
                <a:lnTo>
                  <a:pt x="4628" y="3866"/>
                </a:lnTo>
                <a:lnTo>
                  <a:pt x="4627" y="3859"/>
                </a:lnTo>
                <a:lnTo>
                  <a:pt x="4628" y="3856"/>
                </a:lnTo>
                <a:lnTo>
                  <a:pt x="4629" y="3852"/>
                </a:lnTo>
                <a:lnTo>
                  <a:pt x="4633" y="3849"/>
                </a:lnTo>
                <a:lnTo>
                  <a:pt x="4638" y="3845"/>
                </a:lnTo>
                <a:lnTo>
                  <a:pt x="4636" y="3850"/>
                </a:lnTo>
                <a:lnTo>
                  <a:pt x="4635" y="3853"/>
                </a:lnTo>
                <a:lnTo>
                  <a:pt x="4635" y="3856"/>
                </a:lnTo>
                <a:lnTo>
                  <a:pt x="4635" y="3859"/>
                </a:lnTo>
                <a:lnTo>
                  <a:pt x="4638" y="3863"/>
                </a:lnTo>
                <a:lnTo>
                  <a:pt x="4643" y="3866"/>
                </a:lnTo>
                <a:lnTo>
                  <a:pt x="4648" y="3868"/>
                </a:lnTo>
                <a:lnTo>
                  <a:pt x="4653" y="3871"/>
                </a:lnTo>
                <a:lnTo>
                  <a:pt x="4655" y="3873"/>
                </a:lnTo>
                <a:lnTo>
                  <a:pt x="4656" y="3875"/>
                </a:lnTo>
                <a:lnTo>
                  <a:pt x="4657" y="3878"/>
                </a:lnTo>
                <a:lnTo>
                  <a:pt x="4657" y="3881"/>
                </a:lnTo>
                <a:lnTo>
                  <a:pt x="4658" y="3890"/>
                </a:lnTo>
                <a:lnTo>
                  <a:pt x="4661" y="3898"/>
                </a:lnTo>
                <a:lnTo>
                  <a:pt x="4661" y="3898"/>
                </a:lnTo>
                <a:lnTo>
                  <a:pt x="4659" y="3904"/>
                </a:lnTo>
                <a:lnTo>
                  <a:pt x="4654" y="3911"/>
                </a:lnTo>
                <a:lnTo>
                  <a:pt x="4653" y="3915"/>
                </a:lnTo>
                <a:lnTo>
                  <a:pt x="4652" y="3918"/>
                </a:lnTo>
                <a:lnTo>
                  <a:pt x="4653" y="3920"/>
                </a:lnTo>
                <a:lnTo>
                  <a:pt x="4654" y="3922"/>
                </a:lnTo>
                <a:lnTo>
                  <a:pt x="4655" y="3924"/>
                </a:lnTo>
                <a:lnTo>
                  <a:pt x="4657" y="3926"/>
                </a:lnTo>
                <a:lnTo>
                  <a:pt x="4663" y="3928"/>
                </a:lnTo>
                <a:lnTo>
                  <a:pt x="4669" y="3930"/>
                </a:lnTo>
                <a:lnTo>
                  <a:pt x="4672" y="3931"/>
                </a:lnTo>
                <a:lnTo>
                  <a:pt x="4674" y="3933"/>
                </a:lnTo>
                <a:lnTo>
                  <a:pt x="4675" y="3937"/>
                </a:lnTo>
                <a:lnTo>
                  <a:pt x="4674" y="3943"/>
                </a:lnTo>
                <a:lnTo>
                  <a:pt x="4673" y="3948"/>
                </a:lnTo>
                <a:lnTo>
                  <a:pt x="4670" y="3951"/>
                </a:lnTo>
                <a:lnTo>
                  <a:pt x="4667" y="3953"/>
                </a:lnTo>
                <a:lnTo>
                  <a:pt x="4664" y="3954"/>
                </a:lnTo>
                <a:lnTo>
                  <a:pt x="4657" y="3955"/>
                </a:lnTo>
                <a:lnTo>
                  <a:pt x="4650" y="3955"/>
                </a:lnTo>
                <a:lnTo>
                  <a:pt x="4650" y="3955"/>
                </a:lnTo>
                <a:lnTo>
                  <a:pt x="4650" y="3955"/>
                </a:lnTo>
                <a:lnTo>
                  <a:pt x="4649" y="3967"/>
                </a:lnTo>
                <a:lnTo>
                  <a:pt x="4648" y="3984"/>
                </a:lnTo>
                <a:lnTo>
                  <a:pt x="4646" y="3986"/>
                </a:lnTo>
                <a:lnTo>
                  <a:pt x="4642" y="3988"/>
                </a:lnTo>
                <a:lnTo>
                  <a:pt x="4640" y="3990"/>
                </a:lnTo>
                <a:lnTo>
                  <a:pt x="4637" y="3990"/>
                </a:lnTo>
                <a:lnTo>
                  <a:pt x="4631" y="3991"/>
                </a:lnTo>
                <a:lnTo>
                  <a:pt x="4625" y="3991"/>
                </a:lnTo>
                <a:lnTo>
                  <a:pt x="4625" y="3992"/>
                </a:lnTo>
                <a:lnTo>
                  <a:pt x="4622" y="3991"/>
                </a:lnTo>
                <a:lnTo>
                  <a:pt x="4620" y="3989"/>
                </a:lnTo>
                <a:lnTo>
                  <a:pt x="4617" y="3987"/>
                </a:lnTo>
                <a:lnTo>
                  <a:pt x="4615" y="3983"/>
                </a:lnTo>
                <a:lnTo>
                  <a:pt x="4610" y="3975"/>
                </a:lnTo>
                <a:lnTo>
                  <a:pt x="4607" y="3969"/>
                </a:lnTo>
                <a:lnTo>
                  <a:pt x="4600" y="3961"/>
                </a:lnTo>
                <a:lnTo>
                  <a:pt x="4593" y="3952"/>
                </a:lnTo>
                <a:lnTo>
                  <a:pt x="4590" y="3952"/>
                </a:lnTo>
                <a:lnTo>
                  <a:pt x="4589" y="3953"/>
                </a:lnTo>
                <a:lnTo>
                  <a:pt x="4590" y="3955"/>
                </a:lnTo>
                <a:lnTo>
                  <a:pt x="4591" y="3957"/>
                </a:lnTo>
                <a:lnTo>
                  <a:pt x="4591" y="3960"/>
                </a:lnTo>
                <a:lnTo>
                  <a:pt x="4590" y="3963"/>
                </a:lnTo>
                <a:lnTo>
                  <a:pt x="4585" y="3966"/>
                </a:lnTo>
                <a:lnTo>
                  <a:pt x="4576" y="3968"/>
                </a:lnTo>
                <a:lnTo>
                  <a:pt x="4576" y="3968"/>
                </a:lnTo>
                <a:lnTo>
                  <a:pt x="4577" y="3976"/>
                </a:lnTo>
                <a:lnTo>
                  <a:pt x="4579" y="3984"/>
                </a:lnTo>
                <a:lnTo>
                  <a:pt x="4580" y="3992"/>
                </a:lnTo>
                <a:lnTo>
                  <a:pt x="4582" y="4001"/>
                </a:lnTo>
                <a:lnTo>
                  <a:pt x="4582" y="4000"/>
                </a:lnTo>
                <a:lnTo>
                  <a:pt x="4581" y="4000"/>
                </a:lnTo>
                <a:lnTo>
                  <a:pt x="4585" y="4009"/>
                </a:lnTo>
                <a:lnTo>
                  <a:pt x="4590" y="4017"/>
                </a:lnTo>
                <a:lnTo>
                  <a:pt x="4591" y="4024"/>
                </a:lnTo>
                <a:lnTo>
                  <a:pt x="4592" y="4030"/>
                </a:lnTo>
                <a:lnTo>
                  <a:pt x="4592" y="4030"/>
                </a:lnTo>
                <a:lnTo>
                  <a:pt x="4594" y="4024"/>
                </a:lnTo>
                <a:lnTo>
                  <a:pt x="4596" y="4017"/>
                </a:lnTo>
                <a:lnTo>
                  <a:pt x="4601" y="4019"/>
                </a:lnTo>
                <a:lnTo>
                  <a:pt x="4604" y="4019"/>
                </a:lnTo>
                <a:lnTo>
                  <a:pt x="4605" y="4019"/>
                </a:lnTo>
                <a:lnTo>
                  <a:pt x="4606" y="4020"/>
                </a:lnTo>
                <a:lnTo>
                  <a:pt x="4606" y="4022"/>
                </a:lnTo>
                <a:lnTo>
                  <a:pt x="4606" y="4024"/>
                </a:lnTo>
                <a:lnTo>
                  <a:pt x="4606" y="4024"/>
                </a:lnTo>
                <a:lnTo>
                  <a:pt x="4609" y="4022"/>
                </a:lnTo>
                <a:lnTo>
                  <a:pt x="4611" y="4020"/>
                </a:lnTo>
                <a:lnTo>
                  <a:pt x="4611" y="4019"/>
                </a:lnTo>
                <a:lnTo>
                  <a:pt x="4610" y="4018"/>
                </a:lnTo>
                <a:lnTo>
                  <a:pt x="4609" y="4015"/>
                </a:lnTo>
                <a:lnTo>
                  <a:pt x="4609" y="4013"/>
                </a:lnTo>
                <a:lnTo>
                  <a:pt x="4609" y="4010"/>
                </a:lnTo>
                <a:lnTo>
                  <a:pt x="4610" y="4007"/>
                </a:lnTo>
                <a:lnTo>
                  <a:pt x="4604" y="4006"/>
                </a:lnTo>
                <a:lnTo>
                  <a:pt x="4598" y="4004"/>
                </a:lnTo>
                <a:lnTo>
                  <a:pt x="4597" y="3999"/>
                </a:lnTo>
                <a:lnTo>
                  <a:pt x="4596" y="3993"/>
                </a:lnTo>
                <a:lnTo>
                  <a:pt x="4601" y="3993"/>
                </a:lnTo>
                <a:lnTo>
                  <a:pt x="4604" y="3994"/>
                </a:lnTo>
                <a:lnTo>
                  <a:pt x="4611" y="4000"/>
                </a:lnTo>
                <a:lnTo>
                  <a:pt x="4618" y="4005"/>
                </a:lnTo>
                <a:lnTo>
                  <a:pt x="4618" y="4005"/>
                </a:lnTo>
                <a:lnTo>
                  <a:pt x="4620" y="4003"/>
                </a:lnTo>
                <a:lnTo>
                  <a:pt x="4622" y="4000"/>
                </a:lnTo>
                <a:lnTo>
                  <a:pt x="4622" y="3998"/>
                </a:lnTo>
                <a:lnTo>
                  <a:pt x="4624" y="3997"/>
                </a:lnTo>
                <a:lnTo>
                  <a:pt x="4625" y="3997"/>
                </a:lnTo>
                <a:lnTo>
                  <a:pt x="4628" y="3998"/>
                </a:lnTo>
                <a:lnTo>
                  <a:pt x="4630" y="4000"/>
                </a:lnTo>
                <a:lnTo>
                  <a:pt x="4632" y="4001"/>
                </a:lnTo>
                <a:lnTo>
                  <a:pt x="4633" y="4001"/>
                </a:lnTo>
                <a:lnTo>
                  <a:pt x="4634" y="4001"/>
                </a:lnTo>
                <a:lnTo>
                  <a:pt x="4636" y="3999"/>
                </a:lnTo>
                <a:lnTo>
                  <a:pt x="4637" y="3995"/>
                </a:lnTo>
                <a:lnTo>
                  <a:pt x="4638" y="3992"/>
                </a:lnTo>
                <a:lnTo>
                  <a:pt x="4640" y="3989"/>
                </a:lnTo>
                <a:lnTo>
                  <a:pt x="4640" y="3988"/>
                </a:lnTo>
                <a:lnTo>
                  <a:pt x="4642" y="3988"/>
                </a:lnTo>
                <a:lnTo>
                  <a:pt x="4643" y="3988"/>
                </a:lnTo>
                <a:lnTo>
                  <a:pt x="4646" y="3989"/>
                </a:lnTo>
                <a:lnTo>
                  <a:pt x="4647" y="3995"/>
                </a:lnTo>
                <a:lnTo>
                  <a:pt x="4649" y="4000"/>
                </a:lnTo>
                <a:lnTo>
                  <a:pt x="4652" y="4005"/>
                </a:lnTo>
                <a:lnTo>
                  <a:pt x="4655" y="4009"/>
                </a:lnTo>
                <a:lnTo>
                  <a:pt x="4662" y="4017"/>
                </a:lnTo>
                <a:lnTo>
                  <a:pt x="4668" y="4026"/>
                </a:lnTo>
                <a:lnTo>
                  <a:pt x="4668" y="4020"/>
                </a:lnTo>
                <a:lnTo>
                  <a:pt x="4669" y="4015"/>
                </a:lnTo>
                <a:lnTo>
                  <a:pt x="4671" y="4011"/>
                </a:lnTo>
                <a:lnTo>
                  <a:pt x="4676" y="4007"/>
                </a:lnTo>
                <a:lnTo>
                  <a:pt x="4680" y="4000"/>
                </a:lnTo>
                <a:lnTo>
                  <a:pt x="4685" y="3993"/>
                </a:lnTo>
                <a:lnTo>
                  <a:pt x="4692" y="3992"/>
                </a:lnTo>
                <a:lnTo>
                  <a:pt x="4698" y="3991"/>
                </a:lnTo>
                <a:lnTo>
                  <a:pt x="4700" y="3991"/>
                </a:lnTo>
                <a:lnTo>
                  <a:pt x="4703" y="3990"/>
                </a:lnTo>
                <a:lnTo>
                  <a:pt x="4699" y="3998"/>
                </a:lnTo>
                <a:lnTo>
                  <a:pt x="4695" y="4004"/>
                </a:lnTo>
                <a:lnTo>
                  <a:pt x="4689" y="4008"/>
                </a:lnTo>
                <a:lnTo>
                  <a:pt x="4683" y="4012"/>
                </a:lnTo>
                <a:lnTo>
                  <a:pt x="4681" y="4018"/>
                </a:lnTo>
                <a:lnTo>
                  <a:pt x="4678" y="4023"/>
                </a:lnTo>
                <a:lnTo>
                  <a:pt x="4674" y="4027"/>
                </a:lnTo>
                <a:lnTo>
                  <a:pt x="4669" y="4030"/>
                </a:lnTo>
                <a:lnTo>
                  <a:pt x="4670" y="4033"/>
                </a:lnTo>
                <a:lnTo>
                  <a:pt x="4660" y="4043"/>
                </a:lnTo>
                <a:lnTo>
                  <a:pt x="4650" y="4053"/>
                </a:lnTo>
                <a:lnTo>
                  <a:pt x="4646" y="4063"/>
                </a:lnTo>
                <a:lnTo>
                  <a:pt x="4641" y="4073"/>
                </a:lnTo>
                <a:lnTo>
                  <a:pt x="4638" y="4073"/>
                </a:lnTo>
                <a:lnTo>
                  <a:pt x="4636" y="4073"/>
                </a:lnTo>
                <a:lnTo>
                  <a:pt x="4634" y="4072"/>
                </a:lnTo>
                <a:lnTo>
                  <a:pt x="4634" y="4070"/>
                </a:lnTo>
                <a:lnTo>
                  <a:pt x="4633" y="4066"/>
                </a:lnTo>
                <a:lnTo>
                  <a:pt x="4632" y="4062"/>
                </a:lnTo>
                <a:lnTo>
                  <a:pt x="4627" y="4066"/>
                </a:lnTo>
                <a:lnTo>
                  <a:pt x="4623" y="4070"/>
                </a:lnTo>
                <a:lnTo>
                  <a:pt x="4618" y="4071"/>
                </a:lnTo>
                <a:lnTo>
                  <a:pt x="4613" y="4072"/>
                </a:lnTo>
                <a:lnTo>
                  <a:pt x="4613" y="4075"/>
                </a:lnTo>
                <a:lnTo>
                  <a:pt x="4613" y="4077"/>
                </a:lnTo>
                <a:lnTo>
                  <a:pt x="4605" y="4087"/>
                </a:lnTo>
                <a:lnTo>
                  <a:pt x="4597" y="4097"/>
                </a:lnTo>
                <a:lnTo>
                  <a:pt x="4593" y="4101"/>
                </a:lnTo>
                <a:lnTo>
                  <a:pt x="4588" y="4103"/>
                </a:lnTo>
                <a:lnTo>
                  <a:pt x="4585" y="4104"/>
                </a:lnTo>
                <a:lnTo>
                  <a:pt x="4581" y="4104"/>
                </a:lnTo>
                <a:lnTo>
                  <a:pt x="4578" y="4103"/>
                </a:lnTo>
                <a:lnTo>
                  <a:pt x="4574" y="4101"/>
                </a:lnTo>
                <a:lnTo>
                  <a:pt x="4573" y="4096"/>
                </a:lnTo>
                <a:lnTo>
                  <a:pt x="4573" y="4091"/>
                </a:lnTo>
                <a:lnTo>
                  <a:pt x="4575" y="4082"/>
                </a:lnTo>
                <a:lnTo>
                  <a:pt x="4578" y="4074"/>
                </a:lnTo>
                <a:lnTo>
                  <a:pt x="4582" y="4067"/>
                </a:lnTo>
                <a:lnTo>
                  <a:pt x="4586" y="4059"/>
                </a:lnTo>
                <a:lnTo>
                  <a:pt x="4581" y="4063"/>
                </a:lnTo>
                <a:lnTo>
                  <a:pt x="4576" y="4065"/>
                </a:lnTo>
                <a:lnTo>
                  <a:pt x="4573" y="4065"/>
                </a:lnTo>
                <a:lnTo>
                  <a:pt x="4570" y="4065"/>
                </a:lnTo>
                <a:lnTo>
                  <a:pt x="4567" y="4064"/>
                </a:lnTo>
                <a:lnTo>
                  <a:pt x="4563" y="4063"/>
                </a:lnTo>
                <a:lnTo>
                  <a:pt x="4563" y="4060"/>
                </a:lnTo>
                <a:lnTo>
                  <a:pt x="4562" y="4058"/>
                </a:lnTo>
                <a:lnTo>
                  <a:pt x="4560" y="4050"/>
                </a:lnTo>
                <a:lnTo>
                  <a:pt x="4558" y="4044"/>
                </a:lnTo>
                <a:lnTo>
                  <a:pt x="4558" y="4040"/>
                </a:lnTo>
                <a:lnTo>
                  <a:pt x="4558" y="4037"/>
                </a:lnTo>
                <a:lnTo>
                  <a:pt x="4560" y="4033"/>
                </a:lnTo>
                <a:lnTo>
                  <a:pt x="4563" y="4030"/>
                </a:lnTo>
                <a:lnTo>
                  <a:pt x="4563" y="4030"/>
                </a:lnTo>
                <a:lnTo>
                  <a:pt x="4563" y="4030"/>
                </a:lnTo>
                <a:lnTo>
                  <a:pt x="4558" y="4030"/>
                </a:lnTo>
                <a:lnTo>
                  <a:pt x="4555" y="4031"/>
                </a:lnTo>
                <a:lnTo>
                  <a:pt x="4552" y="4034"/>
                </a:lnTo>
                <a:lnTo>
                  <a:pt x="4550" y="4038"/>
                </a:lnTo>
                <a:lnTo>
                  <a:pt x="4547" y="4046"/>
                </a:lnTo>
                <a:lnTo>
                  <a:pt x="4544" y="4054"/>
                </a:lnTo>
                <a:lnTo>
                  <a:pt x="4550" y="4060"/>
                </a:lnTo>
                <a:lnTo>
                  <a:pt x="4558" y="4065"/>
                </a:lnTo>
                <a:lnTo>
                  <a:pt x="4556" y="4074"/>
                </a:lnTo>
                <a:lnTo>
                  <a:pt x="4555" y="4084"/>
                </a:lnTo>
                <a:lnTo>
                  <a:pt x="4548" y="4084"/>
                </a:lnTo>
                <a:lnTo>
                  <a:pt x="4544" y="4083"/>
                </a:lnTo>
                <a:lnTo>
                  <a:pt x="4540" y="4082"/>
                </a:lnTo>
                <a:lnTo>
                  <a:pt x="4538" y="4080"/>
                </a:lnTo>
                <a:lnTo>
                  <a:pt x="4536" y="4078"/>
                </a:lnTo>
                <a:lnTo>
                  <a:pt x="4534" y="4076"/>
                </a:lnTo>
                <a:lnTo>
                  <a:pt x="4531" y="4075"/>
                </a:lnTo>
                <a:lnTo>
                  <a:pt x="4528" y="4075"/>
                </a:lnTo>
                <a:lnTo>
                  <a:pt x="4528" y="4075"/>
                </a:lnTo>
                <a:lnTo>
                  <a:pt x="4527" y="4075"/>
                </a:lnTo>
                <a:lnTo>
                  <a:pt x="4522" y="4075"/>
                </a:lnTo>
                <a:lnTo>
                  <a:pt x="4517" y="4073"/>
                </a:lnTo>
                <a:lnTo>
                  <a:pt x="4512" y="4070"/>
                </a:lnTo>
                <a:lnTo>
                  <a:pt x="4506" y="4067"/>
                </a:lnTo>
                <a:lnTo>
                  <a:pt x="4501" y="4064"/>
                </a:lnTo>
                <a:lnTo>
                  <a:pt x="4498" y="4062"/>
                </a:lnTo>
                <a:lnTo>
                  <a:pt x="4497" y="4061"/>
                </a:lnTo>
                <a:lnTo>
                  <a:pt x="4496" y="4061"/>
                </a:lnTo>
                <a:lnTo>
                  <a:pt x="4495" y="4061"/>
                </a:lnTo>
                <a:lnTo>
                  <a:pt x="4495" y="4062"/>
                </a:lnTo>
                <a:lnTo>
                  <a:pt x="4497" y="4072"/>
                </a:lnTo>
                <a:lnTo>
                  <a:pt x="4500" y="4089"/>
                </a:lnTo>
                <a:lnTo>
                  <a:pt x="4503" y="4104"/>
                </a:lnTo>
                <a:lnTo>
                  <a:pt x="4504" y="4112"/>
                </a:lnTo>
                <a:lnTo>
                  <a:pt x="4513" y="4110"/>
                </a:lnTo>
                <a:lnTo>
                  <a:pt x="4518" y="4103"/>
                </a:lnTo>
                <a:lnTo>
                  <a:pt x="4519" y="4102"/>
                </a:lnTo>
                <a:lnTo>
                  <a:pt x="4513" y="4097"/>
                </a:lnTo>
                <a:lnTo>
                  <a:pt x="4502" y="4090"/>
                </a:lnTo>
                <a:lnTo>
                  <a:pt x="4501" y="4086"/>
                </a:lnTo>
                <a:lnTo>
                  <a:pt x="4500" y="4081"/>
                </a:lnTo>
                <a:lnTo>
                  <a:pt x="4491" y="4082"/>
                </a:lnTo>
                <a:lnTo>
                  <a:pt x="4482" y="4082"/>
                </a:lnTo>
                <a:lnTo>
                  <a:pt x="4482" y="4082"/>
                </a:lnTo>
                <a:lnTo>
                  <a:pt x="4482" y="4082"/>
                </a:lnTo>
                <a:lnTo>
                  <a:pt x="4473" y="4094"/>
                </a:lnTo>
                <a:lnTo>
                  <a:pt x="4463" y="4106"/>
                </a:lnTo>
                <a:lnTo>
                  <a:pt x="4458" y="4113"/>
                </a:lnTo>
                <a:lnTo>
                  <a:pt x="4455" y="4120"/>
                </a:lnTo>
                <a:lnTo>
                  <a:pt x="4454" y="4124"/>
                </a:lnTo>
                <a:lnTo>
                  <a:pt x="4454" y="4128"/>
                </a:lnTo>
                <a:lnTo>
                  <a:pt x="4455" y="4132"/>
                </a:lnTo>
                <a:lnTo>
                  <a:pt x="4456" y="4137"/>
                </a:lnTo>
                <a:lnTo>
                  <a:pt x="4456" y="4138"/>
                </a:lnTo>
                <a:lnTo>
                  <a:pt x="4455" y="4140"/>
                </a:lnTo>
                <a:lnTo>
                  <a:pt x="4453" y="4141"/>
                </a:lnTo>
                <a:lnTo>
                  <a:pt x="4451" y="4142"/>
                </a:lnTo>
                <a:lnTo>
                  <a:pt x="4449" y="4143"/>
                </a:lnTo>
                <a:lnTo>
                  <a:pt x="4447" y="4143"/>
                </a:lnTo>
                <a:lnTo>
                  <a:pt x="4445" y="4142"/>
                </a:lnTo>
                <a:lnTo>
                  <a:pt x="4444" y="4141"/>
                </a:lnTo>
                <a:lnTo>
                  <a:pt x="4440" y="4136"/>
                </a:lnTo>
                <a:lnTo>
                  <a:pt x="4438" y="4132"/>
                </a:lnTo>
                <a:lnTo>
                  <a:pt x="4435" y="4130"/>
                </a:lnTo>
                <a:lnTo>
                  <a:pt x="4433" y="4128"/>
                </a:lnTo>
                <a:lnTo>
                  <a:pt x="4432" y="4128"/>
                </a:lnTo>
                <a:lnTo>
                  <a:pt x="4430" y="4128"/>
                </a:lnTo>
                <a:lnTo>
                  <a:pt x="4429" y="4129"/>
                </a:lnTo>
                <a:lnTo>
                  <a:pt x="4428" y="4131"/>
                </a:lnTo>
                <a:lnTo>
                  <a:pt x="4424" y="4141"/>
                </a:lnTo>
                <a:lnTo>
                  <a:pt x="4420" y="4148"/>
                </a:lnTo>
                <a:lnTo>
                  <a:pt x="4414" y="4160"/>
                </a:lnTo>
                <a:lnTo>
                  <a:pt x="4409" y="4172"/>
                </a:lnTo>
                <a:lnTo>
                  <a:pt x="4407" y="4178"/>
                </a:lnTo>
                <a:lnTo>
                  <a:pt x="4405" y="4184"/>
                </a:lnTo>
                <a:lnTo>
                  <a:pt x="4404" y="4190"/>
                </a:lnTo>
                <a:lnTo>
                  <a:pt x="4404" y="4197"/>
                </a:lnTo>
                <a:lnTo>
                  <a:pt x="4406" y="4205"/>
                </a:lnTo>
                <a:lnTo>
                  <a:pt x="4408" y="4214"/>
                </a:lnTo>
                <a:lnTo>
                  <a:pt x="4410" y="4219"/>
                </a:lnTo>
                <a:lnTo>
                  <a:pt x="4410" y="4223"/>
                </a:lnTo>
                <a:lnTo>
                  <a:pt x="4411" y="4227"/>
                </a:lnTo>
                <a:lnTo>
                  <a:pt x="4410" y="4232"/>
                </a:lnTo>
                <a:lnTo>
                  <a:pt x="4410" y="4232"/>
                </a:lnTo>
                <a:lnTo>
                  <a:pt x="4413" y="4235"/>
                </a:lnTo>
                <a:lnTo>
                  <a:pt x="4414" y="4238"/>
                </a:lnTo>
                <a:lnTo>
                  <a:pt x="4416" y="4241"/>
                </a:lnTo>
                <a:lnTo>
                  <a:pt x="4414" y="4244"/>
                </a:lnTo>
                <a:lnTo>
                  <a:pt x="4412" y="4250"/>
                </a:lnTo>
                <a:lnTo>
                  <a:pt x="4407" y="4255"/>
                </a:lnTo>
                <a:lnTo>
                  <a:pt x="4406" y="4256"/>
                </a:lnTo>
                <a:lnTo>
                  <a:pt x="4405" y="4258"/>
                </a:lnTo>
                <a:lnTo>
                  <a:pt x="4405" y="4259"/>
                </a:lnTo>
                <a:lnTo>
                  <a:pt x="4405" y="4261"/>
                </a:lnTo>
                <a:lnTo>
                  <a:pt x="4406" y="4265"/>
                </a:lnTo>
                <a:lnTo>
                  <a:pt x="4408" y="4269"/>
                </a:lnTo>
                <a:lnTo>
                  <a:pt x="4409" y="4273"/>
                </a:lnTo>
                <a:lnTo>
                  <a:pt x="4409" y="4277"/>
                </a:lnTo>
                <a:lnTo>
                  <a:pt x="4408" y="4278"/>
                </a:lnTo>
                <a:lnTo>
                  <a:pt x="4406" y="4280"/>
                </a:lnTo>
                <a:lnTo>
                  <a:pt x="4404" y="4281"/>
                </a:lnTo>
                <a:lnTo>
                  <a:pt x="4401" y="4282"/>
                </a:lnTo>
                <a:lnTo>
                  <a:pt x="4397" y="4281"/>
                </a:lnTo>
                <a:lnTo>
                  <a:pt x="4394" y="4283"/>
                </a:lnTo>
                <a:lnTo>
                  <a:pt x="4391" y="4286"/>
                </a:lnTo>
                <a:lnTo>
                  <a:pt x="4388" y="4289"/>
                </a:lnTo>
                <a:lnTo>
                  <a:pt x="4386" y="4292"/>
                </a:lnTo>
                <a:lnTo>
                  <a:pt x="4383" y="4293"/>
                </a:lnTo>
                <a:lnTo>
                  <a:pt x="4381" y="4294"/>
                </a:lnTo>
                <a:lnTo>
                  <a:pt x="4379" y="4294"/>
                </a:lnTo>
                <a:lnTo>
                  <a:pt x="4377" y="4293"/>
                </a:lnTo>
                <a:lnTo>
                  <a:pt x="4374" y="4292"/>
                </a:lnTo>
                <a:lnTo>
                  <a:pt x="4371" y="4287"/>
                </a:lnTo>
                <a:lnTo>
                  <a:pt x="4366" y="4283"/>
                </a:lnTo>
                <a:lnTo>
                  <a:pt x="4363" y="4283"/>
                </a:lnTo>
                <a:lnTo>
                  <a:pt x="4360" y="4283"/>
                </a:lnTo>
                <a:lnTo>
                  <a:pt x="4357" y="4289"/>
                </a:lnTo>
                <a:lnTo>
                  <a:pt x="4354" y="4296"/>
                </a:lnTo>
                <a:lnTo>
                  <a:pt x="4350" y="4302"/>
                </a:lnTo>
                <a:lnTo>
                  <a:pt x="4346" y="4307"/>
                </a:lnTo>
                <a:lnTo>
                  <a:pt x="4338" y="4318"/>
                </a:lnTo>
                <a:lnTo>
                  <a:pt x="4328" y="4328"/>
                </a:lnTo>
                <a:lnTo>
                  <a:pt x="4306" y="4347"/>
                </a:lnTo>
                <a:lnTo>
                  <a:pt x="4287" y="4366"/>
                </a:lnTo>
                <a:lnTo>
                  <a:pt x="4280" y="4370"/>
                </a:lnTo>
                <a:lnTo>
                  <a:pt x="4273" y="4375"/>
                </a:lnTo>
                <a:lnTo>
                  <a:pt x="4267" y="4380"/>
                </a:lnTo>
                <a:lnTo>
                  <a:pt x="4261" y="4387"/>
                </a:lnTo>
                <a:lnTo>
                  <a:pt x="4256" y="4392"/>
                </a:lnTo>
                <a:lnTo>
                  <a:pt x="4250" y="4398"/>
                </a:lnTo>
                <a:lnTo>
                  <a:pt x="4243" y="4402"/>
                </a:lnTo>
                <a:lnTo>
                  <a:pt x="4236" y="4406"/>
                </a:lnTo>
                <a:lnTo>
                  <a:pt x="4232" y="4413"/>
                </a:lnTo>
                <a:lnTo>
                  <a:pt x="4226" y="4419"/>
                </a:lnTo>
                <a:lnTo>
                  <a:pt x="4221" y="4424"/>
                </a:lnTo>
                <a:lnTo>
                  <a:pt x="4215" y="4429"/>
                </a:lnTo>
                <a:lnTo>
                  <a:pt x="4209" y="4433"/>
                </a:lnTo>
                <a:lnTo>
                  <a:pt x="4202" y="4436"/>
                </a:lnTo>
                <a:lnTo>
                  <a:pt x="4195" y="4439"/>
                </a:lnTo>
                <a:lnTo>
                  <a:pt x="4187" y="4440"/>
                </a:lnTo>
                <a:lnTo>
                  <a:pt x="4183" y="4440"/>
                </a:lnTo>
                <a:lnTo>
                  <a:pt x="4181" y="4440"/>
                </a:lnTo>
                <a:lnTo>
                  <a:pt x="4179" y="4441"/>
                </a:lnTo>
                <a:lnTo>
                  <a:pt x="4178" y="4443"/>
                </a:lnTo>
                <a:lnTo>
                  <a:pt x="4177" y="4446"/>
                </a:lnTo>
                <a:lnTo>
                  <a:pt x="4176" y="4451"/>
                </a:lnTo>
                <a:lnTo>
                  <a:pt x="4175" y="4455"/>
                </a:lnTo>
                <a:lnTo>
                  <a:pt x="4173" y="4457"/>
                </a:lnTo>
                <a:lnTo>
                  <a:pt x="4171" y="4458"/>
                </a:lnTo>
                <a:lnTo>
                  <a:pt x="4168" y="4458"/>
                </a:lnTo>
                <a:lnTo>
                  <a:pt x="4166" y="4457"/>
                </a:lnTo>
                <a:lnTo>
                  <a:pt x="4164" y="4455"/>
                </a:lnTo>
                <a:lnTo>
                  <a:pt x="4162" y="4452"/>
                </a:lnTo>
                <a:lnTo>
                  <a:pt x="4161" y="4449"/>
                </a:lnTo>
                <a:lnTo>
                  <a:pt x="4162" y="4441"/>
                </a:lnTo>
                <a:lnTo>
                  <a:pt x="4164" y="4432"/>
                </a:lnTo>
                <a:lnTo>
                  <a:pt x="4167" y="4425"/>
                </a:lnTo>
                <a:lnTo>
                  <a:pt x="4171" y="4419"/>
                </a:lnTo>
                <a:lnTo>
                  <a:pt x="4176" y="4413"/>
                </a:lnTo>
                <a:lnTo>
                  <a:pt x="4181" y="4409"/>
                </a:lnTo>
                <a:lnTo>
                  <a:pt x="4189" y="4404"/>
                </a:lnTo>
                <a:lnTo>
                  <a:pt x="4196" y="4401"/>
                </a:lnTo>
                <a:lnTo>
                  <a:pt x="4202" y="4400"/>
                </a:lnTo>
                <a:lnTo>
                  <a:pt x="4208" y="4399"/>
                </a:lnTo>
                <a:lnTo>
                  <a:pt x="4209" y="4399"/>
                </a:lnTo>
                <a:lnTo>
                  <a:pt x="4210" y="4399"/>
                </a:lnTo>
                <a:lnTo>
                  <a:pt x="4216" y="4390"/>
                </a:lnTo>
                <a:lnTo>
                  <a:pt x="4224" y="4380"/>
                </a:lnTo>
                <a:lnTo>
                  <a:pt x="4223" y="4380"/>
                </a:lnTo>
                <a:lnTo>
                  <a:pt x="4222" y="4380"/>
                </a:lnTo>
                <a:lnTo>
                  <a:pt x="4219" y="4379"/>
                </a:lnTo>
                <a:lnTo>
                  <a:pt x="4216" y="4377"/>
                </a:lnTo>
                <a:lnTo>
                  <a:pt x="4214" y="4375"/>
                </a:lnTo>
                <a:lnTo>
                  <a:pt x="4212" y="4372"/>
                </a:lnTo>
                <a:lnTo>
                  <a:pt x="4207" y="4379"/>
                </a:lnTo>
                <a:lnTo>
                  <a:pt x="4201" y="4384"/>
                </a:lnTo>
                <a:lnTo>
                  <a:pt x="4197" y="4386"/>
                </a:lnTo>
                <a:lnTo>
                  <a:pt x="4193" y="4387"/>
                </a:lnTo>
                <a:lnTo>
                  <a:pt x="4189" y="4386"/>
                </a:lnTo>
                <a:lnTo>
                  <a:pt x="4183" y="4385"/>
                </a:lnTo>
                <a:lnTo>
                  <a:pt x="4179" y="4374"/>
                </a:lnTo>
                <a:lnTo>
                  <a:pt x="4174" y="4364"/>
                </a:lnTo>
                <a:lnTo>
                  <a:pt x="4171" y="4359"/>
                </a:lnTo>
                <a:lnTo>
                  <a:pt x="4168" y="4353"/>
                </a:lnTo>
                <a:lnTo>
                  <a:pt x="4161" y="4351"/>
                </a:lnTo>
                <a:lnTo>
                  <a:pt x="4155" y="4348"/>
                </a:lnTo>
                <a:lnTo>
                  <a:pt x="4151" y="4346"/>
                </a:lnTo>
                <a:lnTo>
                  <a:pt x="4147" y="4345"/>
                </a:lnTo>
                <a:lnTo>
                  <a:pt x="4145" y="4345"/>
                </a:lnTo>
                <a:lnTo>
                  <a:pt x="4142" y="4346"/>
                </a:lnTo>
                <a:lnTo>
                  <a:pt x="4140" y="4344"/>
                </a:lnTo>
                <a:lnTo>
                  <a:pt x="4136" y="4341"/>
                </a:lnTo>
                <a:lnTo>
                  <a:pt x="4130" y="4349"/>
                </a:lnTo>
                <a:lnTo>
                  <a:pt x="4124" y="4357"/>
                </a:lnTo>
                <a:lnTo>
                  <a:pt x="4125" y="4357"/>
                </a:lnTo>
                <a:lnTo>
                  <a:pt x="4127" y="4358"/>
                </a:lnTo>
                <a:lnTo>
                  <a:pt x="4131" y="4363"/>
                </a:lnTo>
                <a:lnTo>
                  <a:pt x="4133" y="4369"/>
                </a:lnTo>
                <a:lnTo>
                  <a:pt x="4134" y="4374"/>
                </a:lnTo>
                <a:lnTo>
                  <a:pt x="4134" y="4381"/>
                </a:lnTo>
                <a:lnTo>
                  <a:pt x="4133" y="4383"/>
                </a:lnTo>
                <a:lnTo>
                  <a:pt x="4133" y="4384"/>
                </a:lnTo>
                <a:lnTo>
                  <a:pt x="4136" y="4379"/>
                </a:lnTo>
                <a:lnTo>
                  <a:pt x="4139" y="4374"/>
                </a:lnTo>
                <a:lnTo>
                  <a:pt x="4140" y="4372"/>
                </a:lnTo>
                <a:lnTo>
                  <a:pt x="4141" y="4370"/>
                </a:lnTo>
                <a:lnTo>
                  <a:pt x="4143" y="4369"/>
                </a:lnTo>
                <a:lnTo>
                  <a:pt x="4147" y="4370"/>
                </a:lnTo>
                <a:lnTo>
                  <a:pt x="4150" y="4372"/>
                </a:lnTo>
                <a:lnTo>
                  <a:pt x="4153" y="4372"/>
                </a:lnTo>
                <a:lnTo>
                  <a:pt x="4157" y="4371"/>
                </a:lnTo>
                <a:lnTo>
                  <a:pt x="4161" y="4371"/>
                </a:lnTo>
                <a:lnTo>
                  <a:pt x="4164" y="4371"/>
                </a:lnTo>
                <a:lnTo>
                  <a:pt x="4167" y="4372"/>
                </a:lnTo>
                <a:lnTo>
                  <a:pt x="4170" y="4375"/>
                </a:lnTo>
                <a:lnTo>
                  <a:pt x="4172" y="4380"/>
                </a:lnTo>
                <a:lnTo>
                  <a:pt x="4174" y="4392"/>
                </a:lnTo>
                <a:lnTo>
                  <a:pt x="4176" y="4402"/>
                </a:lnTo>
                <a:lnTo>
                  <a:pt x="4177" y="4410"/>
                </a:lnTo>
                <a:lnTo>
                  <a:pt x="4176" y="4419"/>
                </a:lnTo>
                <a:lnTo>
                  <a:pt x="4175" y="4426"/>
                </a:lnTo>
                <a:lnTo>
                  <a:pt x="4172" y="4433"/>
                </a:lnTo>
                <a:lnTo>
                  <a:pt x="4168" y="4439"/>
                </a:lnTo>
                <a:lnTo>
                  <a:pt x="4162" y="4443"/>
                </a:lnTo>
                <a:lnTo>
                  <a:pt x="4159" y="4445"/>
                </a:lnTo>
                <a:lnTo>
                  <a:pt x="4155" y="4446"/>
                </a:lnTo>
                <a:lnTo>
                  <a:pt x="4152" y="4447"/>
                </a:lnTo>
                <a:lnTo>
                  <a:pt x="4147" y="4447"/>
                </a:lnTo>
                <a:lnTo>
                  <a:pt x="4144" y="4458"/>
                </a:lnTo>
                <a:lnTo>
                  <a:pt x="4141" y="4469"/>
                </a:lnTo>
                <a:lnTo>
                  <a:pt x="4147" y="4468"/>
                </a:lnTo>
                <a:lnTo>
                  <a:pt x="4140" y="4429"/>
                </a:lnTo>
                <a:lnTo>
                  <a:pt x="4123" y="4442"/>
                </a:lnTo>
                <a:lnTo>
                  <a:pt x="4114" y="4450"/>
                </a:lnTo>
                <a:lnTo>
                  <a:pt x="4107" y="4456"/>
                </a:lnTo>
                <a:lnTo>
                  <a:pt x="4101" y="4464"/>
                </a:lnTo>
                <a:lnTo>
                  <a:pt x="4099" y="4466"/>
                </a:lnTo>
                <a:lnTo>
                  <a:pt x="4098" y="4468"/>
                </a:lnTo>
                <a:lnTo>
                  <a:pt x="4096" y="4469"/>
                </a:lnTo>
                <a:lnTo>
                  <a:pt x="4094" y="4469"/>
                </a:lnTo>
                <a:lnTo>
                  <a:pt x="4088" y="4468"/>
                </a:lnTo>
                <a:lnTo>
                  <a:pt x="4084" y="4466"/>
                </a:lnTo>
                <a:lnTo>
                  <a:pt x="4083" y="4456"/>
                </a:lnTo>
                <a:lnTo>
                  <a:pt x="4082" y="4446"/>
                </a:lnTo>
                <a:lnTo>
                  <a:pt x="4081" y="4441"/>
                </a:lnTo>
                <a:lnTo>
                  <a:pt x="4079" y="4435"/>
                </a:lnTo>
                <a:lnTo>
                  <a:pt x="4077" y="4431"/>
                </a:lnTo>
                <a:lnTo>
                  <a:pt x="4074" y="4427"/>
                </a:lnTo>
                <a:lnTo>
                  <a:pt x="4073" y="4428"/>
                </a:lnTo>
                <a:lnTo>
                  <a:pt x="4072" y="4429"/>
                </a:lnTo>
                <a:lnTo>
                  <a:pt x="4071" y="4430"/>
                </a:lnTo>
                <a:lnTo>
                  <a:pt x="4069" y="4431"/>
                </a:lnTo>
                <a:lnTo>
                  <a:pt x="4066" y="4438"/>
                </a:lnTo>
                <a:lnTo>
                  <a:pt x="4065" y="4445"/>
                </a:lnTo>
                <a:lnTo>
                  <a:pt x="4066" y="4452"/>
                </a:lnTo>
                <a:lnTo>
                  <a:pt x="4067" y="4459"/>
                </a:lnTo>
                <a:lnTo>
                  <a:pt x="4063" y="4463"/>
                </a:lnTo>
                <a:lnTo>
                  <a:pt x="4058" y="4466"/>
                </a:lnTo>
                <a:lnTo>
                  <a:pt x="4057" y="4466"/>
                </a:lnTo>
                <a:lnTo>
                  <a:pt x="4057" y="4466"/>
                </a:lnTo>
                <a:lnTo>
                  <a:pt x="4057" y="4472"/>
                </a:lnTo>
                <a:lnTo>
                  <a:pt x="4058" y="4478"/>
                </a:lnTo>
                <a:lnTo>
                  <a:pt x="4059" y="4484"/>
                </a:lnTo>
                <a:lnTo>
                  <a:pt x="4062" y="4489"/>
                </a:lnTo>
                <a:lnTo>
                  <a:pt x="4060" y="4494"/>
                </a:lnTo>
                <a:lnTo>
                  <a:pt x="4058" y="4498"/>
                </a:lnTo>
                <a:lnTo>
                  <a:pt x="4052" y="4498"/>
                </a:lnTo>
                <a:lnTo>
                  <a:pt x="4045" y="4499"/>
                </a:lnTo>
                <a:lnTo>
                  <a:pt x="4043" y="4495"/>
                </a:lnTo>
                <a:lnTo>
                  <a:pt x="4040" y="4491"/>
                </a:lnTo>
                <a:lnTo>
                  <a:pt x="4036" y="4489"/>
                </a:lnTo>
                <a:lnTo>
                  <a:pt x="4032" y="4487"/>
                </a:lnTo>
                <a:lnTo>
                  <a:pt x="4028" y="4485"/>
                </a:lnTo>
                <a:lnTo>
                  <a:pt x="4025" y="4482"/>
                </a:lnTo>
                <a:lnTo>
                  <a:pt x="4024" y="4481"/>
                </a:lnTo>
                <a:lnTo>
                  <a:pt x="4023" y="4479"/>
                </a:lnTo>
                <a:lnTo>
                  <a:pt x="4023" y="4476"/>
                </a:lnTo>
                <a:lnTo>
                  <a:pt x="4023" y="4473"/>
                </a:lnTo>
                <a:lnTo>
                  <a:pt x="4021" y="4478"/>
                </a:lnTo>
                <a:lnTo>
                  <a:pt x="4020" y="4483"/>
                </a:lnTo>
                <a:lnTo>
                  <a:pt x="4019" y="4488"/>
                </a:lnTo>
                <a:lnTo>
                  <a:pt x="4018" y="4495"/>
                </a:lnTo>
                <a:lnTo>
                  <a:pt x="4017" y="4500"/>
                </a:lnTo>
                <a:lnTo>
                  <a:pt x="4016" y="4505"/>
                </a:lnTo>
                <a:lnTo>
                  <a:pt x="4012" y="4509"/>
                </a:lnTo>
                <a:lnTo>
                  <a:pt x="4008" y="4513"/>
                </a:lnTo>
                <a:lnTo>
                  <a:pt x="4003" y="4514"/>
                </a:lnTo>
                <a:lnTo>
                  <a:pt x="3998" y="4515"/>
                </a:lnTo>
                <a:lnTo>
                  <a:pt x="3994" y="4517"/>
                </a:lnTo>
                <a:lnTo>
                  <a:pt x="3991" y="4520"/>
                </a:lnTo>
                <a:close/>
                <a:moveTo>
                  <a:pt x="0" y="313"/>
                </a:moveTo>
                <a:lnTo>
                  <a:pt x="0" y="164"/>
                </a:lnTo>
                <a:lnTo>
                  <a:pt x="4" y="156"/>
                </a:lnTo>
                <a:lnTo>
                  <a:pt x="9" y="148"/>
                </a:lnTo>
                <a:lnTo>
                  <a:pt x="12" y="144"/>
                </a:lnTo>
                <a:lnTo>
                  <a:pt x="15" y="141"/>
                </a:lnTo>
                <a:lnTo>
                  <a:pt x="19" y="139"/>
                </a:lnTo>
                <a:lnTo>
                  <a:pt x="23" y="139"/>
                </a:lnTo>
                <a:lnTo>
                  <a:pt x="23" y="133"/>
                </a:lnTo>
                <a:lnTo>
                  <a:pt x="22" y="129"/>
                </a:lnTo>
                <a:lnTo>
                  <a:pt x="23" y="129"/>
                </a:lnTo>
                <a:lnTo>
                  <a:pt x="23" y="129"/>
                </a:lnTo>
                <a:lnTo>
                  <a:pt x="22" y="129"/>
                </a:lnTo>
                <a:lnTo>
                  <a:pt x="22" y="129"/>
                </a:lnTo>
                <a:lnTo>
                  <a:pt x="22" y="126"/>
                </a:lnTo>
                <a:lnTo>
                  <a:pt x="23" y="124"/>
                </a:lnTo>
                <a:lnTo>
                  <a:pt x="24" y="123"/>
                </a:lnTo>
                <a:lnTo>
                  <a:pt x="26" y="121"/>
                </a:lnTo>
                <a:lnTo>
                  <a:pt x="30" y="119"/>
                </a:lnTo>
                <a:lnTo>
                  <a:pt x="33" y="117"/>
                </a:lnTo>
                <a:lnTo>
                  <a:pt x="39" y="111"/>
                </a:lnTo>
                <a:lnTo>
                  <a:pt x="44" y="105"/>
                </a:lnTo>
                <a:lnTo>
                  <a:pt x="48" y="99"/>
                </a:lnTo>
                <a:lnTo>
                  <a:pt x="52" y="94"/>
                </a:lnTo>
                <a:lnTo>
                  <a:pt x="54" y="92"/>
                </a:lnTo>
                <a:lnTo>
                  <a:pt x="57" y="91"/>
                </a:lnTo>
                <a:lnTo>
                  <a:pt x="60" y="91"/>
                </a:lnTo>
                <a:lnTo>
                  <a:pt x="64" y="91"/>
                </a:lnTo>
                <a:lnTo>
                  <a:pt x="64" y="90"/>
                </a:lnTo>
                <a:lnTo>
                  <a:pt x="64" y="89"/>
                </a:lnTo>
                <a:lnTo>
                  <a:pt x="69" y="80"/>
                </a:lnTo>
                <a:lnTo>
                  <a:pt x="74" y="73"/>
                </a:lnTo>
                <a:lnTo>
                  <a:pt x="81" y="67"/>
                </a:lnTo>
                <a:lnTo>
                  <a:pt x="89" y="61"/>
                </a:lnTo>
                <a:lnTo>
                  <a:pt x="97" y="56"/>
                </a:lnTo>
                <a:lnTo>
                  <a:pt x="104" y="51"/>
                </a:lnTo>
                <a:lnTo>
                  <a:pt x="111" y="45"/>
                </a:lnTo>
                <a:lnTo>
                  <a:pt x="118" y="39"/>
                </a:lnTo>
                <a:lnTo>
                  <a:pt x="125" y="33"/>
                </a:lnTo>
                <a:lnTo>
                  <a:pt x="133" y="26"/>
                </a:lnTo>
                <a:lnTo>
                  <a:pt x="141" y="22"/>
                </a:lnTo>
                <a:lnTo>
                  <a:pt x="150" y="19"/>
                </a:lnTo>
                <a:lnTo>
                  <a:pt x="150" y="19"/>
                </a:lnTo>
                <a:lnTo>
                  <a:pt x="151" y="19"/>
                </a:lnTo>
                <a:lnTo>
                  <a:pt x="152" y="16"/>
                </a:lnTo>
                <a:lnTo>
                  <a:pt x="154" y="13"/>
                </a:lnTo>
                <a:lnTo>
                  <a:pt x="157" y="10"/>
                </a:lnTo>
                <a:lnTo>
                  <a:pt x="160" y="7"/>
                </a:lnTo>
                <a:lnTo>
                  <a:pt x="164" y="4"/>
                </a:lnTo>
                <a:lnTo>
                  <a:pt x="169" y="0"/>
                </a:lnTo>
                <a:lnTo>
                  <a:pt x="272" y="0"/>
                </a:lnTo>
                <a:lnTo>
                  <a:pt x="260" y="9"/>
                </a:lnTo>
                <a:lnTo>
                  <a:pt x="249" y="18"/>
                </a:lnTo>
                <a:lnTo>
                  <a:pt x="238" y="27"/>
                </a:lnTo>
                <a:lnTo>
                  <a:pt x="227" y="37"/>
                </a:lnTo>
                <a:lnTo>
                  <a:pt x="214" y="46"/>
                </a:lnTo>
                <a:lnTo>
                  <a:pt x="201" y="55"/>
                </a:lnTo>
                <a:lnTo>
                  <a:pt x="195" y="60"/>
                </a:lnTo>
                <a:lnTo>
                  <a:pt x="190" y="65"/>
                </a:lnTo>
                <a:lnTo>
                  <a:pt x="185" y="71"/>
                </a:lnTo>
                <a:lnTo>
                  <a:pt x="180" y="77"/>
                </a:lnTo>
                <a:lnTo>
                  <a:pt x="183" y="79"/>
                </a:lnTo>
                <a:lnTo>
                  <a:pt x="185" y="79"/>
                </a:lnTo>
                <a:lnTo>
                  <a:pt x="187" y="79"/>
                </a:lnTo>
                <a:lnTo>
                  <a:pt x="189" y="79"/>
                </a:lnTo>
                <a:lnTo>
                  <a:pt x="193" y="77"/>
                </a:lnTo>
                <a:lnTo>
                  <a:pt x="196" y="76"/>
                </a:lnTo>
                <a:lnTo>
                  <a:pt x="198" y="81"/>
                </a:lnTo>
                <a:lnTo>
                  <a:pt x="198" y="86"/>
                </a:lnTo>
                <a:lnTo>
                  <a:pt x="196" y="89"/>
                </a:lnTo>
                <a:lnTo>
                  <a:pt x="195" y="92"/>
                </a:lnTo>
                <a:lnTo>
                  <a:pt x="192" y="94"/>
                </a:lnTo>
                <a:lnTo>
                  <a:pt x="189" y="96"/>
                </a:lnTo>
                <a:lnTo>
                  <a:pt x="186" y="97"/>
                </a:lnTo>
                <a:lnTo>
                  <a:pt x="183" y="98"/>
                </a:lnTo>
                <a:lnTo>
                  <a:pt x="178" y="98"/>
                </a:lnTo>
                <a:lnTo>
                  <a:pt x="172" y="100"/>
                </a:lnTo>
                <a:lnTo>
                  <a:pt x="168" y="102"/>
                </a:lnTo>
                <a:lnTo>
                  <a:pt x="164" y="104"/>
                </a:lnTo>
                <a:lnTo>
                  <a:pt x="157" y="110"/>
                </a:lnTo>
                <a:lnTo>
                  <a:pt x="151" y="117"/>
                </a:lnTo>
                <a:lnTo>
                  <a:pt x="145" y="125"/>
                </a:lnTo>
                <a:lnTo>
                  <a:pt x="139" y="132"/>
                </a:lnTo>
                <a:lnTo>
                  <a:pt x="133" y="139"/>
                </a:lnTo>
                <a:lnTo>
                  <a:pt x="124" y="144"/>
                </a:lnTo>
                <a:lnTo>
                  <a:pt x="122" y="146"/>
                </a:lnTo>
                <a:lnTo>
                  <a:pt x="120" y="148"/>
                </a:lnTo>
                <a:lnTo>
                  <a:pt x="119" y="151"/>
                </a:lnTo>
                <a:lnTo>
                  <a:pt x="118" y="153"/>
                </a:lnTo>
                <a:lnTo>
                  <a:pt x="119" y="155"/>
                </a:lnTo>
                <a:lnTo>
                  <a:pt x="120" y="157"/>
                </a:lnTo>
                <a:lnTo>
                  <a:pt x="122" y="160"/>
                </a:lnTo>
                <a:lnTo>
                  <a:pt x="125" y="162"/>
                </a:lnTo>
                <a:lnTo>
                  <a:pt x="128" y="152"/>
                </a:lnTo>
                <a:lnTo>
                  <a:pt x="134" y="145"/>
                </a:lnTo>
                <a:lnTo>
                  <a:pt x="140" y="137"/>
                </a:lnTo>
                <a:lnTo>
                  <a:pt x="147" y="132"/>
                </a:lnTo>
                <a:lnTo>
                  <a:pt x="154" y="128"/>
                </a:lnTo>
                <a:lnTo>
                  <a:pt x="163" y="124"/>
                </a:lnTo>
                <a:lnTo>
                  <a:pt x="172" y="122"/>
                </a:lnTo>
                <a:lnTo>
                  <a:pt x="182" y="119"/>
                </a:lnTo>
                <a:lnTo>
                  <a:pt x="182" y="119"/>
                </a:lnTo>
                <a:lnTo>
                  <a:pt x="184" y="115"/>
                </a:lnTo>
                <a:lnTo>
                  <a:pt x="186" y="111"/>
                </a:lnTo>
                <a:lnTo>
                  <a:pt x="189" y="108"/>
                </a:lnTo>
                <a:lnTo>
                  <a:pt x="192" y="106"/>
                </a:lnTo>
                <a:lnTo>
                  <a:pt x="200" y="101"/>
                </a:lnTo>
                <a:lnTo>
                  <a:pt x="207" y="96"/>
                </a:lnTo>
                <a:lnTo>
                  <a:pt x="208" y="104"/>
                </a:lnTo>
                <a:lnTo>
                  <a:pt x="208" y="109"/>
                </a:lnTo>
                <a:lnTo>
                  <a:pt x="206" y="114"/>
                </a:lnTo>
                <a:lnTo>
                  <a:pt x="203" y="118"/>
                </a:lnTo>
                <a:lnTo>
                  <a:pt x="199" y="120"/>
                </a:lnTo>
                <a:lnTo>
                  <a:pt x="194" y="122"/>
                </a:lnTo>
                <a:lnTo>
                  <a:pt x="189" y="124"/>
                </a:lnTo>
                <a:lnTo>
                  <a:pt x="183" y="125"/>
                </a:lnTo>
                <a:lnTo>
                  <a:pt x="173" y="134"/>
                </a:lnTo>
                <a:lnTo>
                  <a:pt x="163" y="142"/>
                </a:lnTo>
                <a:lnTo>
                  <a:pt x="161" y="146"/>
                </a:lnTo>
                <a:lnTo>
                  <a:pt x="159" y="148"/>
                </a:lnTo>
                <a:lnTo>
                  <a:pt x="156" y="150"/>
                </a:lnTo>
                <a:lnTo>
                  <a:pt x="154" y="152"/>
                </a:lnTo>
                <a:lnTo>
                  <a:pt x="148" y="155"/>
                </a:lnTo>
                <a:lnTo>
                  <a:pt x="142" y="158"/>
                </a:lnTo>
                <a:lnTo>
                  <a:pt x="142" y="160"/>
                </a:lnTo>
                <a:lnTo>
                  <a:pt x="142" y="162"/>
                </a:lnTo>
                <a:lnTo>
                  <a:pt x="140" y="167"/>
                </a:lnTo>
                <a:lnTo>
                  <a:pt x="138" y="172"/>
                </a:lnTo>
                <a:lnTo>
                  <a:pt x="136" y="173"/>
                </a:lnTo>
                <a:lnTo>
                  <a:pt x="134" y="174"/>
                </a:lnTo>
                <a:lnTo>
                  <a:pt x="132" y="174"/>
                </a:lnTo>
                <a:lnTo>
                  <a:pt x="128" y="174"/>
                </a:lnTo>
                <a:lnTo>
                  <a:pt x="127" y="177"/>
                </a:lnTo>
                <a:lnTo>
                  <a:pt x="126" y="180"/>
                </a:lnTo>
                <a:lnTo>
                  <a:pt x="110" y="195"/>
                </a:lnTo>
                <a:lnTo>
                  <a:pt x="95" y="211"/>
                </a:lnTo>
                <a:lnTo>
                  <a:pt x="88" y="219"/>
                </a:lnTo>
                <a:lnTo>
                  <a:pt x="79" y="226"/>
                </a:lnTo>
                <a:lnTo>
                  <a:pt x="70" y="233"/>
                </a:lnTo>
                <a:lnTo>
                  <a:pt x="62" y="239"/>
                </a:lnTo>
                <a:lnTo>
                  <a:pt x="47" y="258"/>
                </a:lnTo>
                <a:lnTo>
                  <a:pt x="32" y="276"/>
                </a:lnTo>
                <a:lnTo>
                  <a:pt x="16" y="294"/>
                </a:lnTo>
                <a:lnTo>
                  <a:pt x="0" y="313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0" y="18"/>
                </a:lnTo>
                <a:close/>
                <a:moveTo>
                  <a:pt x="290" y="0"/>
                </a:moveTo>
                <a:lnTo>
                  <a:pt x="520" y="0"/>
                </a:lnTo>
                <a:lnTo>
                  <a:pt x="507" y="23"/>
                </a:lnTo>
                <a:lnTo>
                  <a:pt x="493" y="48"/>
                </a:lnTo>
                <a:lnTo>
                  <a:pt x="480" y="71"/>
                </a:lnTo>
                <a:lnTo>
                  <a:pt x="467" y="95"/>
                </a:lnTo>
                <a:lnTo>
                  <a:pt x="463" y="98"/>
                </a:lnTo>
                <a:lnTo>
                  <a:pt x="457" y="99"/>
                </a:lnTo>
                <a:lnTo>
                  <a:pt x="457" y="99"/>
                </a:lnTo>
                <a:lnTo>
                  <a:pt x="451" y="108"/>
                </a:lnTo>
                <a:lnTo>
                  <a:pt x="445" y="116"/>
                </a:lnTo>
                <a:lnTo>
                  <a:pt x="439" y="124"/>
                </a:lnTo>
                <a:lnTo>
                  <a:pt x="432" y="130"/>
                </a:lnTo>
                <a:lnTo>
                  <a:pt x="424" y="136"/>
                </a:lnTo>
                <a:lnTo>
                  <a:pt x="415" y="141"/>
                </a:lnTo>
                <a:lnTo>
                  <a:pt x="411" y="142"/>
                </a:lnTo>
                <a:lnTo>
                  <a:pt x="404" y="143"/>
                </a:lnTo>
                <a:lnTo>
                  <a:pt x="399" y="144"/>
                </a:lnTo>
                <a:lnTo>
                  <a:pt x="393" y="144"/>
                </a:lnTo>
                <a:lnTo>
                  <a:pt x="394" y="137"/>
                </a:lnTo>
                <a:lnTo>
                  <a:pt x="395" y="132"/>
                </a:lnTo>
                <a:lnTo>
                  <a:pt x="397" y="127"/>
                </a:lnTo>
                <a:lnTo>
                  <a:pt x="399" y="122"/>
                </a:lnTo>
                <a:lnTo>
                  <a:pt x="401" y="117"/>
                </a:lnTo>
                <a:lnTo>
                  <a:pt x="403" y="113"/>
                </a:lnTo>
                <a:lnTo>
                  <a:pt x="403" y="108"/>
                </a:lnTo>
                <a:lnTo>
                  <a:pt x="403" y="103"/>
                </a:lnTo>
                <a:lnTo>
                  <a:pt x="398" y="99"/>
                </a:lnTo>
                <a:lnTo>
                  <a:pt x="393" y="94"/>
                </a:lnTo>
                <a:lnTo>
                  <a:pt x="380" y="96"/>
                </a:lnTo>
                <a:lnTo>
                  <a:pt x="367" y="97"/>
                </a:lnTo>
                <a:lnTo>
                  <a:pt x="361" y="96"/>
                </a:lnTo>
                <a:lnTo>
                  <a:pt x="354" y="95"/>
                </a:lnTo>
                <a:lnTo>
                  <a:pt x="348" y="94"/>
                </a:lnTo>
                <a:lnTo>
                  <a:pt x="342" y="91"/>
                </a:lnTo>
                <a:lnTo>
                  <a:pt x="334" y="82"/>
                </a:lnTo>
                <a:lnTo>
                  <a:pt x="328" y="74"/>
                </a:lnTo>
                <a:lnTo>
                  <a:pt x="323" y="66"/>
                </a:lnTo>
                <a:lnTo>
                  <a:pt x="321" y="59"/>
                </a:lnTo>
                <a:lnTo>
                  <a:pt x="321" y="51"/>
                </a:lnTo>
                <a:lnTo>
                  <a:pt x="322" y="42"/>
                </a:lnTo>
                <a:lnTo>
                  <a:pt x="325" y="33"/>
                </a:lnTo>
                <a:lnTo>
                  <a:pt x="330" y="22"/>
                </a:lnTo>
                <a:lnTo>
                  <a:pt x="332" y="14"/>
                </a:lnTo>
                <a:lnTo>
                  <a:pt x="332" y="9"/>
                </a:lnTo>
                <a:lnTo>
                  <a:pt x="331" y="8"/>
                </a:lnTo>
                <a:lnTo>
                  <a:pt x="329" y="7"/>
                </a:lnTo>
                <a:lnTo>
                  <a:pt x="325" y="7"/>
                </a:lnTo>
                <a:lnTo>
                  <a:pt x="319" y="9"/>
                </a:lnTo>
                <a:lnTo>
                  <a:pt x="311" y="11"/>
                </a:lnTo>
                <a:lnTo>
                  <a:pt x="303" y="12"/>
                </a:lnTo>
                <a:lnTo>
                  <a:pt x="300" y="12"/>
                </a:lnTo>
                <a:lnTo>
                  <a:pt x="296" y="11"/>
                </a:lnTo>
                <a:lnTo>
                  <a:pt x="293" y="11"/>
                </a:lnTo>
                <a:lnTo>
                  <a:pt x="291" y="9"/>
                </a:lnTo>
                <a:lnTo>
                  <a:pt x="290" y="7"/>
                </a:lnTo>
                <a:lnTo>
                  <a:pt x="289" y="5"/>
                </a:lnTo>
                <a:lnTo>
                  <a:pt x="289" y="2"/>
                </a:lnTo>
                <a:lnTo>
                  <a:pt x="29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5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30-03-21)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4705350" y="938596"/>
            <a:ext cx="3733800" cy="4980806"/>
          </a:xfrm>
          <a:custGeom>
            <a:avLst/>
            <a:gdLst>
              <a:gd name="connsiteX0" fmla="*/ 7469188 w 7469188"/>
              <a:gd name="connsiteY0" fmla="*/ 5002212 h 7472362"/>
              <a:gd name="connsiteX1" fmla="*/ 7469188 w 7469188"/>
              <a:gd name="connsiteY1" fmla="*/ 7472362 h 7472362"/>
              <a:gd name="connsiteX2" fmla="*/ 5000625 w 7469188"/>
              <a:gd name="connsiteY2" fmla="*/ 7472362 h 7472362"/>
              <a:gd name="connsiteX3" fmla="*/ 7469188 w 7469188"/>
              <a:gd name="connsiteY3" fmla="*/ 1838326 h 7472362"/>
              <a:gd name="connsiteX4" fmla="*/ 7469188 w 7469188"/>
              <a:gd name="connsiteY4" fmla="*/ 4492835 h 7472362"/>
              <a:gd name="connsiteX5" fmla="*/ 4490828 w 7469188"/>
              <a:gd name="connsiteY5" fmla="*/ 7472362 h 7472362"/>
              <a:gd name="connsiteX6" fmla="*/ 1836738 w 7469188"/>
              <a:gd name="connsiteY6" fmla="*/ 7472362 h 7472362"/>
              <a:gd name="connsiteX7" fmla="*/ 0 w 7469188"/>
              <a:gd name="connsiteY7" fmla="*/ 1 h 7472362"/>
              <a:gd name="connsiteX8" fmla="*/ 2468563 w 7469188"/>
              <a:gd name="connsiteY8" fmla="*/ 1 h 7472362"/>
              <a:gd name="connsiteX9" fmla="*/ 0 w 7469188"/>
              <a:gd name="connsiteY9" fmla="*/ 2470150 h 7472362"/>
              <a:gd name="connsiteX10" fmla="*/ 6142038 w 7469188"/>
              <a:gd name="connsiteY10" fmla="*/ 0 h 7472362"/>
              <a:gd name="connsiteX11" fmla="*/ 7469188 w 7469188"/>
              <a:gd name="connsiteY11" fmla="*/ 0 h 7472362"/>
              <a:gd name="connsiteX12" fmla="*/ 7469188 w 7469188"/>
              <a:gd name="connsiteY12" fmla="*/ 1327944 h 7472362"/>
              <a:gd name="connsiteX13" fmla="*/ 1327150 w 7469188"/>
              <a:gd name="connsiteY13" fmla="*/ 7472362 h 7472362"/>
              <a:gd name="connsiteX14" fmla="*/ 0 w 7469188"/>
              <a:gd name="connsiteY14" fmla="*/ 7472362 h 7472362"/>
              <a:gd name="connsiteX15" fmla="*/ 0 w 7469188"/>
              <a:gd name="connsiteY15" fmla="*/ 6144419 h 7472362"/>
              <a:gd name="connsiteX16" fmla="*/ 2978360 w 7469188"/>
              <a:gd name="connsiteY16" fmla="*/ 0 h 7472362"/>
              <a:gd name="connsiteX17" fmla="*/ 5632450 w 7469188"/>
              <a:gd name="connsiteY17" fmla="*/ 0 h 7472362"/>
              <a:gd name="connsiteX18" fmla="*/ 0 w 7469188"/>
              <a:gd name="connsiteY18" fmla="*/ 5634037 h 7472362"/>
              <a:gd name="connsiteX19" fmla="*/ 0 w 7469188"/>
              <a:gd name="connsiteY19" fmla="*/ 2979527 h 747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9188" h="7472362">
                <a:moveTo>
                  <a:pt x="7469188" y="5002212"/>
                </a:moveTo>
                <a:lnTo>
                  <a:pt x="7469188" y="7472362"/>
                </a:lnTo>
                <a:lnTo>
                  <a:pt x="5000625" y="7472362"/>
                </a:lnTo>
                <a:close/>
                <a:moveTo>
                  <a:pt x="7469188" y="1838326"/>
                </a:moveTo>
                <a:lnTo>
                  <a:pt x="7469188" y="4492835"/>
                </a:lnTo>
                <a:lnTo>
                  <a:pt x="4490828" y="7472362"/>
                </a:lnTo>
                <a:lnTo>
                  <a:pt x="1836738" y="7472362"/>
                </a:lnTo>
                <a:close/>
                <a:moveTo>
                  <a:pt x="0" y="1"/>
                </a:moveTo>
                <a:lnTo>
                  <a:pt x="2468563" y="1"/>
                </a:lnTo>
                <a:lnTo>
                  <a:pt x="0" y="2470150"/>
                </a:lnTo>
                <a:close/>
                <a:moveTo>
                  <a:pt x="6142038" y="0"/>
                </a:moveTo>
                <a:lnTo>
                  <a:pt x="7469188" y="0"/>
                </a:lnTo>
                <a:lnTo>
                  <a:pt x="7469188" y="1327944"/>
                </a:lnTo>
                <a:lnTo>
                  <a:pt x="1327150" y="7472362"/>
                </a:lnTo>
                <a:lnTo>
                  <a:pt x="0" y="7472362"/>
                </a:lnTo>
                <a:lnTo>
                  <a:pt x="0" y="6144419"/>
                </a:lnTo>
                <a:close/>
                <a:moveTo>
                  <a:pt x="2978360" y="0"/>
                </a:moveTo>
                <a:lnTo>
                  <a:pt x="5632450" y="0"/>
                </a:lnTo>
                <a:lnTo>
                  <a:pt x="0" y="5634037"/>
                </a:lnTo>
                <a:lnTo>
                  <a:pt x="0" y="297952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819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6609849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85725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582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486400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7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3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9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1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865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8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5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0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40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56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4691" y="1600200"/>
            <a:ext cx="4371976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28663"/>
            <a:ext cx="4857749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7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904458"/>
            <a:ext cx="4516636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74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60"/>
            <a:ext cx="8948901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3152-D3FE-45A2-A8D0-59035AF1368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EA04-A177-4437-9535-D9B5D866E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edetails.com/cvss-score-distribution.php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e.org/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s.org/blog/what-is-cvss/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izon.com/business/resources/T5bb/reports/2025-dbir-data-breach-investigations-report.pdf" TargetMode="Externa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.org/epss/data_stats" TargetMode="Externa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.hr/ranjivost-nultog-dana-palo-alto-vatrozida-omogucuje-udaljeno-izvrsavanje-koda/" TargetMode="External"/><Relationship Id="rId2" Type="http://schemas.openxmlformats.org/officeDocument/2006/relationships/hyperlink" Target="https://www.cisa.gov/known-exploited-vulnerabilities-catalog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bleepingcomputer.com/news/security/palo-alto-networks-zero-day-exploited-since-march-to-backdoor-firewalls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orbes.com/sites/daveywinder/2019/08/29/how-to-make-1-million-from-hacking-six-hacker-millionaires-tell-their-story/#74a02d7f5332" TargetMode="Externa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chromium.org/p/project-zero/issues/list?q=&amp;can=1" TargetMode="External"/><Relationship Id="rId2" Type="http://schemas.openxmlformats.org/officeDocument/2006/relationships/hyperlink" Target="https://googleprojectzero.blogspot.com/" TargetMode="Externa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5109540" y="3026618"/>
            <a:ext cx="3910830" cy="130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hr-HR" sz="2400" dirty="0"/>
              <a:t>Sigurnost informacijskih sustava</a:t>
            </a:r>
            <a:endParaRPr lang="en-US" sz="1350" b="0" dirty="0">
              <a:solidFill>
                <a:srgbClr val="C30E6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4934590" y="4615154"/>
            <a:ext cx="4085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solidFill>
                  <a:srgbClr val="C30E60"/>
                </a:solidFill>
              </a:rPr>
              <a:t>mr.sc. Dražen Pranić</a:t>
            </a:r>
            <a:endParaRPr lang="hr-HR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FA0F-A50F-EEA3-6AB7-66988B76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544D-4CCA-E62A-0A79-88D1F000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F1895-8826-5220-B519-84EAC94D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6" y="624597"/>
            <a:ext cx="7925487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096-C03B-77AE-39F5-9114D05F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Credentials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ransomware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3BEF9F-1F80-4B04-2782-EB353B73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correlating infostealer logs and marketplace postings with the</a:t>
            </a:r>
          </a:p>
          <a:p>
            <a:pPr marL="0" indent="0">
              <a:buNone/>
            </a:pPr>
            <a:r>
              <a:rPr lang="en-US" dirty="0"/>
              <a:t>internet domains of victims that were disclosed by ransomware actors in 2024, we saw that 54% of those victims had their domains show up in the credential dumps (for instance, as URLs the credentials allegedly gave access to), and 40% of the victims had corporate email addresses as part of the compromised credentials.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This suggests these credentials could have been leveraged for those ransomware breaches, pointing to potential access broker involvement as a source of initial access vectors.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01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F0BD-9A14-4282-5BB6-AFB96080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CVSS </a:t>
            </a:r>
            <a:r>
              <a:rPr lang="hr-HR" dirty="0" err="1"/>
              <a:t>Statistics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9AE5-ACFE-8EE1-78FC-41BFAEA8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https://www.cvedetails.com/cvss-score-distribution.php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657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979C-5900-4993-8859-7C66B1D60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F71A-6161-2742-096E-A3829D6D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65C8-AA60-2D60-074A-2AEC9872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C90DC5-CEA1-5119-F31C-B0A1A743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D235-BE2C-4FC6-9BF9-84B77FF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razmišljanje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5E0B-9EA5-44CB-9545-DA66E54F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Brinu li tvrtke koje razvijaju softver o ranjivostima?</a:t>
            </a:r>
          </a:p>
          <a:p>
            <a:r>
              <a:rPr lang="hr-HR" dirty="0"/>
              <a:t>Ulažu li više u sigurnost 2025. nego 2015.?</a:t>
            </a:r>
          </a:p>
          <a:p>
            <a:r>
              <a:rPr lang="hr-HR" dirty="0"/>
              <a:t>Zašto se broj ranjivosti u tom periodu značajno povećao?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127A7-F924-0C7F-D208-06647090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717032"/>
            <a:ext cx="4839375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Ranjivost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Ranjivost je svojstvo resursa</a:t>
            </a:r>
          </a:p>
          <a:p>
            <a:pPr lvl="1"/>
            <a:r>
              <a:rPr lang="hr-HR" dirty="0"/>
              <a:t>Slabost u sustavu, sigurnosnim procedurama, dizajnu ili implementaciji resursa</a:t>
            </a:r>
          </a:p>
          <a:p>
            <a:r>
              <a:rPr lang="hr-HR" dirty="0"/>
              <a:t>Ranjivosti nisu samo u tehničkim mjerama zaštite!</a:t>
            </a:r>
          </a:p>
          <a:p>
            <a:pPr lvl="1"/>
            <a:r>
              <a:rPr lang="hr-HR" dirty="0"/>
              <a:t>Iako su takve najčešće vidljive</a:t>
            </a:r>
          </a:p>
          <a:p>
            <a:pPr lvl="1"/>
            <a:r>
              <a:rPr lang="hr-HR" dirty="0"/>
              <a:t>Propusti u konfiguraciji</a:t>
            </a:r>
          </a:p>
          <a:p>
            <a:pPr lvl="1"/>
            <a:r>
              <a:rPr lang="hr-HR" dirty="0"/>
              <a:t>Brojne ranjivosti proizlaze npr. iz loše definiranih procedura ili sigurnosnih politika</a:t>
            </a:r>
          </a:p>
          <a:p>
            <a:r>
              <a:rPr lang="hr-HR" dirty="0"/>
              <a:t>Npr. </a:t>
            </a:r>
            <a:r>
              <a:rPr lang="hr-HR" dirty="0" err="1"/>
              <a:t>admin</a:t>
            </a:r>
            <a:r>
              <a:rPr lang="hr-HR" dirty="0"/>
              <a:t>/</a:t>
            </a:r>
            <a:r>
              <a:rPr lang="hr-HR" dirty="0" err="1"/>
              <a:t>admin</a:t>
            </a:r>
            <a:r>
              <a:rPr lang="hr-HR" dirty="0"/>
              <a:t>, javno dostupna baza, izgubljeni USB…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722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119C-3497-6C62-DB0A-65DC5D34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Vulnerabilities and Exposures </a:t>
            </a:r>
            <a:r>
              <a:rPr lang="hr-HR" dirty="0"/>
              <a:t>(CVE)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B506-C2C5-CD5C-8323-A5E9CF91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https://www.cve.org/</a:t>
            </a:r>
            <a:endParaRPr lang="hr-HR" dirty="0"/>
          </a:p>
          <a:p>
            <a:r>
              <a:rPr lang="en-US" dirty="0"/>
              <a:t>Common Vulnerabilities and Exposures (CVE)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MITRE</a:t>
            </a:r>
          </a:p>
          <a:p>
            <a:r>
              <a:rPr lang="en-US" dirty="0"/>
              <a:t>The mission of the CVE® Program is to identify, define, and catalog publicly disclosed cybersecurity vulnerabilities. There is one CVE Record for each vulnerability in the catalog.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529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2C32-7220-4FE3-2142-776D92BA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Vulnerability</a:t>
            </a:r>
            <a:r>
              <a:rPr lang="hr-HR" dirty="0"/>
              <a:t> </a:t>
            </a:r>
            <a:r>
              <a:rPr lang="hr-HR" dirty="0" err="1"/>
              <a:t>Scoring</a:t>
            </a:r>
            <a:r>
              <a:rPr lang="hr-HR" dirty="0"/>
              <a:t> System (CVSS)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5114-4A85-9D62-8492-2D8DEA0D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https://www.sans.org/blog/what-is-cvss/</a:t>
            </a:r>
            <a:endParaRPr lang="hr-HR" dirty="0"/>
          </a:p>
          <a:p>
            <a:r>
              <a:rPr lang="en-US" b="0" i="0" dirty="0">
                <a:effectLst/>
                <a:latin typeface="PT Sans" panose="020B0503020203020204" pitchFamily="34" charset="-18"/>
              </a:rPr>
              <a:t>CVSS stands for the Common Vulnerability Scoring System. </a:t>
            </a:r>
            <a:endParaRPr lang="hr-HR" b="0" i="0" dirty="0">
              <a:effectLst/>
              <a:latin typeface="PT Sans" panose="020B0503020203020204" pitchFamily="34" charset="-18"/>
            </a:endParaRPr>
          </a:p>
          <a:p>
            <a:r>
              <a:rPr lang="en-US" b="0" i="0" dirty="0">
                <a:effectLst/>
                <a:latin typeface="PT Sans" panose="020B0503020203020204" pitchFamily="34" charset="-18"/>
              </a:rPr>
              <a:t>It's a way to evaluate and rank reported vulnerabilities in a standardized and repeatable way. </a:t>
            </a:r>
            <a:endParaRPr lang="hr-HR" b="0" i="0" dirty="0">
              <a:effectLst/>
              <a:latin typeface="PT Sans" panose="020B0503020203020204" pitchFamily="34" charset="-18"/>
            </a:endParaRPr>
          </a:p>
          <a:p>
            <a:r>
              <a:rPr lang="en-US" b="0" i="0" dirty="0">
                <a:effectLst/>
                <a:latin typeface="PT Sans" panose="020B0503020203020204" pitchFamily="34" charset="-18"/>
              </a:rPr>
              <a:t>CVSS generates a score from 0 to 10 based on the severity of the vulnerability. A score of 0 means the vulnerability is less significant than the highest vulnerability with a score of 10</a:t>
            </a:r>
            <a:endParaRPr lang="hr-HR" b="0" i="0" dirty="0">
              <a:effectLst/>
              <a:latin typeface="PT Sans" panose="020B0503020203020204" pitchFamily="34" charset="-18"/>
            </a:endParaRPr>
          </a:p>
          <a:p>
            <a:r>
              <a:rPr lang="en-US" b="0" i="0" dirty="0">
                <a:effectLst/>
                <a:latin typeface="PT Sans" panose="020B0503020203020204" pitchFamily="34" charset="-18"/>
              </a:rPr>
              <a:t>The CVSS score combines a lot of factors to be able to generate a score</a:t>
            </a:r>
            <a:r>
              <a:rPr lang="hr-HR" b="0" i="0" dirty="0">
                <a:effectLst/>
                <a:latin typeface="PT Sans" panose="020B0503020203020204" pitchFamily="34" charset="-18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Attack Vector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Attack Complexity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Privileges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User Interaction</a:t>
            </a:r>
            <a:r>
              <a:rPr lang="hr-HR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 …</a:t>
            </a:r>
            <a:endParaRPr lang="en-US" b="0" i="0" dirty="0">
              <a:solidFill>
                <a:srgbClr val="000000"/>
              </a:solidFill>
              <a:effectLst/>
              <a:latin typeface="PT Sans" panose="020B0503020203020204" pitchFamily="34" charset="-18"/>
            </a:endParaRP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268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2C1E19-E5AA-F68B-CB4A-E59E92A0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7FEFBF-F0F9-4022-966B-154F6827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79FBB-615A-46DA-BDDA-22245AED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402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56F48-5DF9-45EF-A013-3D792D1D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7793"/>
            <a:ext cx="9144000" cy="9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Životni ciklus ranjivosti</a:t>
            </a:r>
            <a:endParaRPr lang="en-US" altLang="sr-Latn-R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Period kritične izloženosti = Vremensko razdoblje od trenutka kada je ranjivost otkrivena do trenutka kada je objavljena sigurnosna zakrpa</a:t>
            </a:r>
          </a:p>
          <a:p>
            <a:r>
              <a:rPr lang="hr-HR" dirty="0"/>
              <a:t>Zero </a:t>
            </a:r>
            <a:r>
              <a:rPr lang="hr-HR" dirty="0" err="1"/>
              <a:t>day</a:t>
            </a:r>
            <a:r>
              <a:rPr lang="hr-HR" dirty="0"/>
              <a:t> ranjivost je sigurnosni propust u računalnoj aplikaciji koji je otkriven i poznat je napadačima prije nego što za njega zna proizvođač i javnost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Životni ciklus izravno je povezan sa sigurnosnim rizikom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Verizon Data </a:t>
            </a:r>
            <a:r>
              <a:rPr lang="hr-HR" dirty="0" err="1"/>
              <a:t>Breach</a:t>
            </a:r>
            <a:r>
              <a:rPr lang="hr-HR" dirty="0"/>
              <a:t> i Google M-</a:t>
            </a:r>
            <a:r>
              <a:rPr lang="hr-HR" dirty="0" err="1"/>
              <a:t>Trends</a:t>
            </a:r>
            <a:r>
              <a:rPr lang="hr-HR" dirty="0"/>
              <a:t> Izvještaj</a:t>
            </a:r>
          </a:p>
          <a:p>
            <a:r>
              <a:rPr lang="hr-HR" dirty="0"/>
              <a:t>Statistika ranjivosti za prošlu godinu</a:t>
            </a:r>
          </a:p>
          <a:p>
            <a:r>
              <a:rPr lang="hr-HR" dirty="0"/>
              <a:t>Životni ciklus ranjivosti</a:t>
            </a:r>
          </a:p>
          <a:p>
            <a:r>
              <a:rPr lang="hr-HR" dirty="0"/>
              <a:t>Upravljanje ranjivostima</a:t>
            </a:r>
          </a:p>
          <a:p>
            <a:r>
              <a:rPr lang="hr-HR" dirty="0"/>
              <a:t>Penetracijsko testiranje</a:t>
            </a:r>
          </a:p>
        </p:txBody>
      </p:sp>
    </p:spTree>
    <p:extLst>
      <p:ext uri="{BB962C8B-B14F-4D97-AF65-F5344CB8AC3E}">
        <p14:creationId xmlns:p14="http://schemas.microsoft.com/office/powerpoint/2010/main" val="307185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Životni ciklus ranjivosti</a:t>
            </a:r>
            <a:endParaRPr lang="en-US" alt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A7B6-13A8-795A-D319-854521DC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" name="Picture 2" descr="Vulnerability Lifecycle">
            <a:extLst>
              <a:ext uri="{FF2B5EF4-FFF2-40B4-BE49-F238E27FC236}">
                <a16:creationId xmlns:a16="http://schemas.microsoft.com/office/drawing/2014/main" id="{0D003251-BFC7-6451-9A60-6A9A5E6F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1" y="2198279"/>
            <a:ext cx="80917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Životni ciklus ranjivosti</a:t>
            </a:r>
            <a:endParaRPr lang="en-US" altLang="sr-Latn-R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Otkrivanje ranjivosti</a:t>
            </a:r>
          </a:p>
          <a:p>
            <a:pPr lvl="1" eaLnBrk="1" hangingPunct="1"/>
            <a:r>
              <a:rPr lang="hr-HR" altLang="sr-Latn-RS" dirty="0"/>
              <a:t>Trenutak u kojem je ranjivost otkrivena</a:t>
            </a:r>
          </a:p>
          <a:p>
            <a:pPr lvl="1" eaLnBrk="1" hangingPunct="1"/>
            <a:r>
              <a:rPr lang="hr-HR" altLang="sr-Latn-RS" dirty="0"/>
              <a:t>Slijedi razdoblje u kojem razina rizika ovisi o dinamici širenja informacije</a:t>
            </a:r>
          </a:p>
          <a:p>
            <a:pPr eaLnBrk="1" hangingPunct="1"/>
            <a:r>
              <a:rPr lang="hr-HR" altLang="sr-Latn-RS" dirty="0"/>
              <a:t>Trenutak pojave </a:t>
            </a:r>
            <a:r>
              <a:rPr lang="hr-HR" altLang="sr-Latn-RS" i="1" dirty="0" err="1"/>
              <a:t>exploit</a:t>
            </a:r>
            <a:r>
              <a:rPr lang="hr-HR" altLang="sr-Latn-RS" dirty="0"/>
              <a:t> programa</a:t>
            </a:r>
          </a:p>
          <a:p>
            <a:pPr lvl="1" eaLnBrk="1" hangingPunct="1"/>
            <a:r>
              <a:rPr lang="hr-HR" altLang="sr-Latn-RS" i="1" dirty="0" err="1"/>
              <a:t>Exploit</a:t>
            </a:r>
            <a:r>
              <a:rPr lang="hr-HR" altLang="sr-Latn-RS" dirty="0"/>
              <a:t> je specijalizirani program koji iskorištava ranjivost</a:t>
            </a:r>
          </a:p>
          <a:p>
            <a:pPr lvl="1" eaLnBrk="1" hangingPunct="1"/>
            <a:r>
              <a:rPr lang="hr-HR" altLang="sr-Latn-RS" dirty="0"/>
              <a:t>0-day </a:t>
            </a:r>
            <a:r>
              <a:rPr lang="hr-HR" altLang="sr-Latn-RS" dirty="0" err="1"/>
              <a:t>exploit</a:t>
            </a:r>
            <a:r>
              <a:rPr lang="hr-HR" altLang="sr-Latn-RS" dirty="0"/>
              <a:t> </a:t>
            </a:r>
            <a:r>
              <a:rPr lang="hr-HR" altLang="sr-Latn-RS" dirty="0">
                <a:sym typeface="Wingdings" panose="05000000000000000000" pitchFamily="2" charset="2"/>
              </a:rPr>
              <a:t> iskorištava 0-day ranjivost</a:t>
            </a:r>
            <a:endParaRPr lang="hr-HR" altLang="sr-Latn-RS" dirty="0"/>
          </a:p>
          <a:p>
            <a:pPr lvl="1" eaLnBrk="1" hangingPunct="1"/>
            <a:r>
              <a:rPr lang="hr-HR" altLang="sr-Latn-RS" dirty="0"/>
              <a:t>Vrijeme potrebno za izradu </a:t>
            </a:r>
            <a:r>
              <a:rPr lang="hr-HR" altLang="sr-Latn-RS" i="1" dirty="0" err="1"/>
              <a:t>exploita</a:t>
            </a:r>
            <a:r>
              <a:rPr lang="hr-HR" altLang="sr-Latn-RS" dirty="0"/>
              <a:t> ovisi o složenosti i tipu ranjivosti</a:t>
            </a:r>
          </a:p>
          <a:p>
            <a:pPr lvl="1" eaLnBrk="1" hangingPunct="1"/>
            <a:r>
              <a:rPr lang="hr-HR" altLang="sr-Latn-RS" dirty="0"/>
              <a:t>Pojavljivanje </a:t>
            </a:r>
            <a:r>
              <a:rPr lang="hr-HR" altLang="sr-Latn-RS" i="1" dirty="0" err="1"/>
              <a:t>exploit</a:t>
            </a:r>
            <a:r>
              <a:rPr lang="hr-HR" altLang="sr-Latn-RS" dirty="0"/>
              <a:t> programa značajno povećava sigurnosni rizik </a:t>
            </a:r>
            <a:endParaRPr lang="hr-HR" altLang="sr-Latn-RS" dirty="0">
              <a:sym typeface="Wingdings" panose="05000000000000000000" pitchFamily="2" charset="2"/>
            </a:endParaRPr>
          </a:p>
          <a:p>
            <a:pPr lvl="1" eaLnBrk="1" hangingPunct="1"/>
            <a:r>
              <a:rPr lang="hr-HR" altLang="sr-Latn-RS" dirty="0"/>
              <a:t>Pogotovo ako je </a:t>
            </a:r>
            <a:r>
              <a:rPr lang="hr-HR" altLang="sr-Latn-RS" i="1" dirty="0" err="1"/>
              <a:t>exploit</a:t>
            </a:r>
            <a:r>
              <a:rPr lang="hr-HR" altLang="sr-Latn-RS" dirty="0"/>
              <a:t> javno dostupan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Životni ciklus ranjivosti</a:t>
            </a:r>
            <a:endParaRPr lang="en-US" altLang="sr-Latn-R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Trenutak javne objave informacija o ranjivosti</a:t>
            </a:r>
          </a:p>
          <a:p>
            <a:pPr lvl="1" eaLnBrk="1" hangingPunct="1"/>
            <a:r>
              <a:rPr lang="hr-HR" altLang="sr-Latn-RS" dirty="0"/>
              <a:t>Trenutak u kojem informacije postaju dostupne široj javnosti</a:t>
            </a:r>
          </a:p>
          <a:p>
            <a:pPr lvl="1" eaLnBrk="1" hangingPunct="1"/>
            <a:r>
              <a:rPr lang="hr-HR" altLang="sr-Latn-RS" dirty="0"/>
              <a:t>Službeno se smatra objava proizvođača ranjivog softvera/hardvera</a:t>
            </a:r>
          </a:p>
          <a:p>
            <a:pPr lvl="1" eaLnBrk="1" hangingPunct="1"/>
            <a:r>
              <a:rPr lang="hr-HR" altLang="sr-Latn-RS" dirty="0"/>
              <a:t>CVE – </a:t>
            </a:r>
            <a:r>
              <a:rPr lang="hr-HR" altLang="sr-Latn-RS" dirty="0" err="1"/>
              <a:t>common</a:t>
            </a:r>
            <a:r>
              <a:rPr lang="hr-HR" altLang="sr-Latn-RS" dirty="0"/>
              <a:t> </a:t>
            </a:r>
            <a:r>
              <a:rPr lang="hr-HR" altLang="sr-Latn-RS" dirty="0" err="1"/>
              <a:t>vulnerabilities</a:t>
            </a:r>
            <a:r>
              <a:rPr lang="hr-HR" altLang="sr-Latn-RS" dirty="0"/>
              <a:t> </a:t>
            </a:r>
            <a:r>
              <a:rPr lang="hr-HR" altLang="sr-Latn-RS" dirty="0" err="1"/>
              <a:t>and</a:t>
            </a:r>
            <a:r>
              <a:rPr lang="hr-HR" altLang="sr-Latn-RS" dirty="0"/>
              <a:t> </a:t>
            </a:r>
            <a:r>
              <a:rPr lang="hr-HR" altLang="sr-Latn-RS" dirty="0" err="1"/>
              <a:t>exposures</a:t>
            </a:r>
            <a:endParaRPr lang="hr-HR" altLang="sr-Latn-RS" dirty="0"/>
          </a:p>
          <a:p>
            <a:pPr lvl="2" eaLnBrk="1" hangingPunct="1"/>
            <a:r>
              <a:rPr lang="hr-HR" altLang="sr-Latn-RS" dirty="0"/>
              <a:t>baza javno poznatih ranjivosti i izloženosti</a:t>
            </a:r>
          </a:p>
          <a:p>
            <a:r>
              <a:rPr lang="hr-HR" altLang="sr-Latn-RS" dirty="0"/>
              <a:t>Trenutak izdavanja sigurnosne zakrpe</a:t>
            </a:r>
          </a:p>
          <a:p>
            <a:pPr lvl="1"/>
            <a:r>
              <a:rPr lang="hr-HR" altLang="sr-Latn-RS" dirty="0"/>
              <a:t>Proizvođač službeno objavljuje zakrpu</a:t>
            </a:r>
          </a:p>
          <a:p>
            <a:pPr lvl="2"/>
            <a:r>
              <a:rPr lang="hr-HR" altLang="sr-Latn-RS" dirty="0"/>
              <a:t>Uklanjanje ranjivosti može se temeljiti i na konfiguracijskim promjenama</a:t>
            </a:r>
          </a:p>
          <a:p>
            <a:r>
              <a:rPr lang="hr-HR" altLang="sr-Latn-RS" dirty="0"/>
              <a:t>Instalacija sigurnosne zakrpe</a:t>
            </a:r>
          </a:p>
          <a:p>
            <a:pPr marL="0" indent="0">
              <a:buNone/>
            </a:pPr>
            <a:endParaRPr lang="hr-HR" altLang="sr-Latn-RS" dirty="0"/>
          </a:p>
          <a:p>
            <a:pPr marL="685800" lvl="2" indent="0" eaLnBrk="1" hangingPunct="1">
              <a:buNone/>
            </a:pPr>
            <a:endParaRPr lang="hr-HR" altLang="sr-Latn-RS" dirty="0"/>
          </a:p>
          <a:p>
            <a:pPr lvl="2" eaLnBrk="1" hangingPunct="1"/>
            <a:endParaRPr lang="hr-HR" altLang="sr-Latn-R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F7ED-3D40-41C5-986F-F1B8C61E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Upravljanje ranjivostima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4EC5-F384-4E0E-BFCA-A737814C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0-day napadi</a:t>
            </a:r>
            <a:r>
              <a:rPr lang="hr-HR" dirty="0">
                <a:sym typeface="Wingdings" panose="05000000000000000000" pitchFamily="2" charset="2"/>
              </a:rPr>
              <a:t> puno pozornosti, vrlo rijetki</a:t>
            </a:r>
          </a:p>
          <a:p>
            <a:r>
              <a:rPr lang="hr-HR" dirty="0">
                <a:sym typeface="Wingdings" panose="05000000000000000000" pitchFamily="2" charset="2"/>
              </a:rPr>
              <a:t>Iskorištavanje poznatih ranjivost predstavlja daleko realniji scenarij</a:t>
            </a:r>
          </a:p>
          <a:p>
            <a:r>
              <a:rPr lang="hr-HR" dirty="0">
                <a:sym typeface="Wingdings" panose="05000000000000000000" pitchFamily="2" charset="2"/>
              </a:rPr>
              <a:t>SANS  preko 80% sigurnosnih incidenata odnosi se na iskorištavanje poznatih ranjivosti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506F7-19D3-4F55-A35A-76521C51D3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3ADC51B4-32FF-4D9E-9B18-6443FDC501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Proces upravljanja ranjivostima</a:t>
            </a:r>
            <a:endParaRPr lang="en-US" altLang="sr-Latn-R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Jedan od temeljnih procesa upravljanja informacijskom sigurnošću</a:t>
            </a:r>
          </a:p>
          <a:p>
            <a:pPr lvl="1" eaLnBrk="1" hangingPunct="1"/>
            <a:r>
              <a:rPr lang="hr-HR" altLang="sr-Latn-RS" dirty="0" err="1"/>
              <a:t>Eng</a:t>
            </a:r>
            <a:r>
              <a:rPr lang="hr-HR" altLang="sr-Latn-RS" dirty="0"/>
              <a:t>. </a:t>
            </a:r>
            <a:r>
              <a:rPr lang="hr-HR" altLang="sr-Latn-RS" i="1" dirty="0" err="1"/>
              <a:t>vulnerability</a:t>
            </a:r>
            <a:r>
              <a:rPr lang="hr-HR" altLang="sr-Latn-RS" i="1" dirty="0"/>
              <a:t> management</a:t>
            </a:r>
          </a:p>
          <a:p>
            <a:pPr eaLnBrk="1" hangingPunct="1"/>
            <a:r>
              <a:rPr lang="hr-HR" altLang="sr-Latn-RS" dirty="0"/>
              <a:t>Sistematizirani proces identifikacije i uklanjanja sigurnosnih ranjivosti</a:t>
            </a:r>
          </a:p>
          <a:p>
            <a:pPr lvl="1" eaLnBrk="1" hangingPunct="1"/>
            <a:r>
              <a:rPr lang="hr-HR" altLang="sr-Latn-RS" dirty="0"/>
              <a:t>Minimiziranje tj. spuštanje na prihvatljive razine</a:t>
            </a:r>
          </a:p>
          <a:p>
            <a:pPr lvl="1" eaLnBrk="1" hangingPunct="1"/>
            <a:r>
              <a:rPr lang="hr-HR" altLang="sr-Latn-RS" dirty="0"/>
              <a:t>Cilj je </a:t>
            </a:r>
            <a:r>
              <a:rPr lang="hr-HR" altLang="sr-Latn-RS" dirty="0" err="1"/>
              <a:t>proaktivna</a:t>
            </a:r>
            <a:r>
              <a:rPr lang="hr-HR" altLang="sr-Latn-RS" dirty="0"/>
              <a:t> zaštita informacijskog sustava</a:t>
            </a:r>
          </a:p>
          <a:p>
            <a:pPr eaLnBrk="1" hangingPunct="1"/>
            <a:r>
              <a:rPr lang="hr-HR" altLang="sr-Latn-RS" dirty="0"/>
              <a:t>Sve aktivnosti moraju biti formalno definirane</a:t>
            </a:r>
          </a:p>
          <a:p>
            <a:pPr lvl="1" eaLnBrk="1" hangingPunct="1"/>
            <a:r>
              <a:rPr lang="hr-HR" altLang="sr-Latn-RS" dirty="0"/>
              <a:t>S pripadajućim ulogama i odgovornostima</a:t>
            </a:r>
          </a:p>
          <a:p>
            <a:pPr lvl="1" eaLnBrk="1" hangingPunct="1"/>
            <a:r>
              <a:rPr lang="hr-HR" altLang="sr-Latn-RS" dirty="0"/>
              <a:t>Omogućava konzistentno i jednoznačno provođenje svih aktivnosti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/>
              <a:t>Proces upravljanja ranjivostima</a:t>
            </a:r>
            <a:endParaRPr lang="en-US" altLang="sr-Latn-R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9BC1FA1-90EE-0F69-5F66-7BDDDC601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334419"/>
            <a:ext cx="59436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F019-51D8-43C7-AAF5-7FD30B4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Otkrivanje i analiza ranjivosti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B963-191F-4665-A7F1-F5EE65A3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Korištenje alata za redovito automatsko skeniranje ranjivosti</a:t>
            </a:r>
          </a:p>
          <a:p>
            <a:r>
              <a:rPr lang="hr-HR" dirty="0"/>
              <a:t>Skeniranje s </a:t>
            </a:r>
            <a:r>
              <a:rPr lang="hr-HR" dirty="0" err="1"/>
              <a:t>admin</a:t>
            </a:r>
            <a:r>
              <a:rPr lang="hr-HR" dirty="0"/>
              <a:t> pravima (agent ili eksterno skeniranje)</a:t>
            </a:r>
          </a:p>
          <a:p>
            <a:r>
              <a:rPr lang="hr-HR" altLang="sr-Latn-RS" dirty="0" err="1"/>
              <a:t>Tenable</a:t>
            </a:r>
            <a:r>
              <a:rPr lang="hr-HR" altLang="sr-Latn-RS" dirty="0"/>
              <a:t> </a:t>
            </a:r>
            <a:r>
              <a:rPr lang="hr-HR" altLang="sr-Latn-RS" dirty="0" err="1"/>
              <a:t>Nessus</a:t>
            </a:r>
            <a:r>
              <a:rPr lang="hr-HR" altLang="sr-Latn-RS" dirty="0"/>
              <a:t>, </a:t>
            </a:r>
            <a:r>
              <a:rPr lang="hr-HR" altLang="sr-Latn-RS" dirty="0" err="1"/>
              <a:t>Nexpose</a:t>
            </a:r>
            <a:r>
              <a:rPr lang="hr-HR" altLang="sr-Latn-RS" dirty="0"/>
              <a:t> </a:t>
            </a:r>
            <a:r>
              <a:rPr lang="hr-HR" altLang="sr-Latn-RS" dirty="0" err="1"/>
              <a:t>Rapid</a:t>
            </a:r>
            <a:r>
              <a:rPr lang="hr-HR" altLang="sr-Latn-RS" dirty="0"/>
              <a:t> 7, </a:t>
            </a:r>
            <a:r>
              <a:rPr lang="hr-HR" altLang="sr-Latn-RS" dirty="0" err="1"/>
              <a:t>Qualys</a:t>
            </a:r>
            <a:r>
              <a:rPr lang="hr-HR" altLang="sr-Latn-RS" dirty="0"/>
              <a:t> najpoznatiji alati</a:t>
            </a:r>
          </a:p>
          <a:p>
            <a:r>
              <a:rPr lang="hr-HR" altLang="sr-Latn-RS" dirty="0"/>
              <a:t>Alati su u principu bazirani na potpisima</a:t>
            </a:r>
          </a:p>
          <a:p>
            <a:r>
              <a:rPr lang="hr-HR" dirty="0"/>
              <a:t>Definiranje prioriteta za uklanjanje ranjivosti (izazov)</a:t>
            </a:r>
          </a:p>
          <a:p>
            <a:r>
              <a:rPr lang="hr-HR" dirty="0"/>
              <a:t>Inovativni pristupi (korištenje </a:t>
            </a:r>
            <a:r>
              <a:rPr lang="hr-HR" dirty="0" err="1"/>
              <a:t>threat</a:t>
            </a:r>
            <a:r>
              <a:rPr lang="hr-HR" dirty="0"/>
              <a:t> </a:t>
            </a:r>
            <a:r>
              <a:rPr lang="hr-HR" dirty="0" err="1"/>
              <a:t>intelligence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5227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Otkrivanje i analiza ranjivosti</a:t>
            </a:r>
            <a:endParaRPr lang="en-US" altLang="sr-Latn-R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Omogućuju i automatizaciju nekih drugih postupaka</a:t>
            </a:r>
          </a:p>
          <a:p>
            <a:pPr lvl="1"/>
            <a:r>
              <a:rPr lang="hr-HR" altLang="sr-Latn-RS" dirty="0"/>
              <a:t>Identifikacija aktivnih sustava</a:t>
            </a:r>
          </a:p>
          <a:p>
            <a:pPr lvl="1"/>
            <a:r>
              <a:rPr lang="hr-HR" altLang="sr-Latn-RS" dirty="0"/>
              <a:t>Pregledavanje TCP i UDP </a:t>
            </a:r>
            <a:r>
              <a:rPr lang="hr-HR" altLang="sr-Latn-RS" dirty="0" err="1"/>
              <a:t>portova</a:t>
            </a:r>
            <a:endParaRPr lang="hr-HR" altLang="sr-Latn-RS" dirty="0"/>
          </a:p>
          <a:p>
            <a:pPr lvl="1"/>
            <a:r>
              <a:rPr lang="hr-HR" altLang="sr-Latn-RS" dirty="0"/>
              <a:t>Identifikacija operacijskih sustava</a:t>
            </a:r>
          </a:p>
          <a:p>
            <a:pPr lvl="1"/>
            <a:r>
              <a:rPr lang="hr-HR" altLang="sr-Latn-RS" dirty="0"/>
              <a:t>Enumeracija korisničkih računa i grupa</a:t>
            </a:r>
          </a:p>
          <a:p>
            <a:pPr lvl="1"/>
            <a:r>
              <a:rPr lang="hr-HR" altLang="sr-Latn-RS" dirty="0"/>
              <a:t>Provjera instaliranih sigurnosnih zakrpi</a:t>
            </a:r>
          </a:p>
          <a:p>
            <a:pPr lvl="1"/>
            <a:r>
              <a:rPr lang="hr-HR" altLang="sr-Latn-RS" dirty="0"/>
              <a:t>Pregledavanje web poslužitelja</a:t>
            </a:r>
          </a:p>
          <a:p>
            <a:pPr lvl="1"/>
            <a:r>
              <a:rPr lang="hr-HR" altLang="sr-Latn-RS" dirty="0"/>
              <a:t>Provjera sigurnosnih postavki </a:t>
            </a:r>
          </a:p>
          <a:p>
            <a:pPr lvl="2" eaLnBrk="1" hangingPunct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43715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B5CF-5F4B-F935-E685-9687BD2C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rizika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DA60-9B3C-F66B-12A3-6D8B8B81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Svaka organizacija treba znati koji su to najvažniji resursi</a:t>
            </a:r>
          </a:p>
          <a:p>
            <a:r>
              <a:rPr lang="hr-HR" dirty="0"/>
              <a:t>Izloženost resursa jako važna</a:t>
            </a:r>
          </a:p>
          <a:p>
            <a:pPr lvl="1"/>
            <a:r>
              <a:rPr lang="hr-HR" dirty="0"/>
              <a:t>Sustav javno dostupni</a:t>
            </a:r>
          </a:p>
          <a:p>
            <a:pPr lvl="1"/>
            <a:r>
              <a:rPr lang="hr-HR" dirty="0"/>
              <a:t>Interni sustavi</a:t>
            </a:r>
          </a:p>
          <a:p>
            <a:pPr lvl="1"/>
            <a:r>
              <a:rPr lang="hr-HR" dirty="0"/>
              <a:t>Sustavi u izoliranom okruženju</a:t>
            </a:r>
          </a:p>
        </p:txBody>
      </p:sp>
    </p:spTree>
    <p:extLst>
      <p:ext uri="{BB962C8B-B14F-4D97-AF65-F5344CB8AC3E}">
        <p14:creationId xmlns:p14="http://schemas.microsoft.com/office/powerpoint/2010/main" val="221930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26C2-2760-4265-BE87-10B3B261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 otkrivenih ranjivosti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D55E-29A4-4948-96CF-FEF04302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Nema svaka ranjivost jednaku težinu</a:t>
            </a:r>
          </a:p>
          <a:p>
            <a:r>
              <a:rPr lang="hr-HR" dirty="0"/>
              <a:t>Najvažnije su one za koje postoji gotovi </a:t>
            </a:r>
            <a:r>
              <a:rPr lang="hr-HR" dirty="0" err="1"/>
              <a:t>exploit</a:t>
            </a:r>
            <a:r>
              <a:rPr lang="hr-HR" dirty="0"/>
              <a:t> koji se koriste</a:t>
            </a:r>
          </a:p>
          <a:p>
            <a:r>
              <a:rPr lang="hr-HR" dirty="0"/>
              <a:t>Ranjivosti bez </a:t>
            </a:r>
            <a:r>
              <a:rPr lang="hr-HR" dirty="0" err="1"/>
              <a:t>exploita</a:t>
            </a:r>
            <a:r>
              <a:rPr lang="hr-HR" dirty="0"/>
              <a:t> ne predstavljaju ozbiljnu prijetnju</a:t>
            </a:r>
          </a:p>
          <a:p>
            <a:r>
              <a:rPr lang="hr-HR" dirty="0"/>
              <a:t>Međutim, </a:t>
            </a:r>
            <a:r>
              <a:rPr lang="hr-HR" dirty="0" err="1"/>
              <a:t>exploit</a:t>
            </a:r>
            <a:r>
              <a:rPr lang="hr-HR" dirty="0"/>
              <a:t> se može pojaviti naknadno</a:t>
            </a:r>
          </a:p>
          <a:p>
            <a:r>
              <a:rPr lang="hr-HR" dirty="0"/>
              <a:t>Navedeno znači da se ranjivosti moraju kontinuirano evaluirati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96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57AB-0B22-2D78-544D-32B7DA4D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18-ti Verizon Data </a:t>
            </a:r>
            <a:r>
              <a:rPr lang="hr-HR" dirty="0" err="1"/>
              <a:t>Breach</a:t>
            </a:r>
            <a:r>
              <a:rPr lang="hr-HR" dirty="0"/>
              <a:t> Izvještaj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63FA-CA73-ADCC-8945-327B0A1E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https://www.verizon.com/business/resources/T5bb/reports/2025-dbir-data-breach-investigations-report.pdf</a:t>
            </a:r>
            <a:endParaRPr lang="hr-HR" dirty="0"/>
          </a:p>
          <a:p>
            <a:r>
              <a:rPr lang="en-US" dirty="0"/>
              <a:t>Verizon DBIR team analyzed 22,052 real-world security incidents, of which 12,195 were confirmed data breaches that occurred inside organizations of all sizes and types</a:t>
            </a:r>
            <a:endParaRPr lang="hr-HR" dirty="0"/>
          </a:p>
          <a:p>
            <a:r>
              <a:rPr lang="en-US" dirty="0"/>
              <a:t>Together, these attacks represent victims from 139 countries around the world.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404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A3AA-1DEF-4DAB-A7BF-49FBC081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 /što </a:t>
            </a:r>
            <a:r>
              <a:rPr lang="hr-HR" dirty="0" err="1"/>
              <a:t>patchirati</a:t>
            </a:r>
            <a:r>
              <a:rPr lang="hr-HR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9BB7-2387-44A9-B7FA-56FA05294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</a:t>
            </a:r>
            <a:r>
              <a:rPr lang="en-US" b="1" dirty="0"/>
              <a:t>two out of every three CVEs</a:t>
            </a:r>
            <a:r>
              <a:rPr lang="en-US" dirty="0"/>
              <a:t> used in attacks already had associated exploit code published.</a:t>
            </a:r>
            <a:endParaRPr lang="hr-HR" dirty="0"/>
          </a:p>
          <a:p>
            <a:r>
              <a:rPr lang="en-US" dirty="0"/>
              <a:t>When exploit code has been published, the chance of seeing the vulnerability targeted in the wild is </a:t>
            </a:r>
            <a:r>
              <a:rPr lang="en-US" b="1" dirty="0"/>
              <a:t>seven times higher </a:t>
            </a:r>
            <a:r>
              <a:rPr lang="en-US" dirty="0"/>
              <a:t>than without published exploit code</a:t>
            </a:r>
            <a:endParaRPr lang="hr-HR" dirty="0"/>
          </a:p>
          <a:p>
            <a:r>
              <a:rPr lang="en-US" dirty="0"/>
              <a:t>“Successful vulnerability management, then, balances the two opposing goals of coverage (fix everything that matters) and efficiency (delay/deprioritize what doesn't matter),„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900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847B-E1E1-4EFE-895B-A5E6BEFA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 /što </a:t>
            </a:r>
            <a:r>
              <a:rPr lang="hr-HR" dirty="0" err="1"/>
              <a:t>patchirati</a:t>
            </a:r>
            <a:r>
              <a:rPr lang="hr-HR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BE33-8D8D-4A4F-A085-181B80C5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en-US" dirty="0"/>
              <a:t>A strategy that prioritizes only "really bad" CVEs, such as those with a CVSS score of 10, would be considered highly efficient, but have low coverage since many easy-to-exploit vulnerabilities with lower CVSS scores would be missed.</a:t>
            </a:r>
            <a:endParaRPr lang="hr-HR" dirty="0"/>
          </a:p>
          <a:p>
            <a:r>
              <a:rPr lang="en-US" dirty="0"/>
              <a:t>A strategy that increases coverage, by remediating all vulnerabilities with a CVSS score of 6 or higher, would have lower efficiency because time is being spent addressing vulnerabilities that would never be exploited.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939D3-2202-4107-9785-9E5E9DC65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300956"/>
            <a:ext cx="28384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6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3C418-A432-443B-9053-9071445A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Vulnerability</a:t>
            </a:r>
            <a:r>
              <a:rPr lang="hr-HR" dirty="0"/>
              <a:t> </a:t>
            </a:r>
            <a:r>
              <a:rPr lang="hr-HR" dirty="0" err="1"/>
              <a:t>Prioritization</a:t>
            </a:r>
            <a:r>
              <a:rPr lang="hr-HR" dirty="0"/>
              <a:t> Technology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672277-CDAE-4FCD-9020-87A89696E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streamlines the vulnerability analysis and remediation/mitigation</a:t>
            </a:r>
            <a:r>
              <a:rPr lang="hr-HR" dirty="0"/>
              <a:t> </a:t>
            </a:r>
            <a:r>
              <a:rPr lang="en-US" dirty="0"/>
              <a:t>process by focusing efforts on identifying and prioritizing the vulnerabilities that pose the greatest</a:t>
            </a:r>
            <a:r>
              <a:rPr lang="hr-HR" dirty="0"/>
              <a:t> </a:t>
            </a:r>
            <a:r>
              <a:rPr lang="en-US" dirty="0"/>
              <a:t>risks to the organization.</a:t>
            </a:r>
            <a:endParaRPr lang="hr-HR" dirty="0"/>
          </a:p>
          <a:p>
            <a:r>
              <a:rPr lang="en-US" dirty="0"/>
              <a:t>Exploitability of a vulnerability</a:t>
            </a:r>
            <a:r>
              <a:rPr lang="hr-HR" dirty="0"/>
              <a:t> </a:t>
            </a:r>
            <a:endParaRPr lang="en-US" dirty="0"/>
          </a:p>
          <a:p>
            <a:r>
              <a:rPr lang="en-US" dirty="0"/>
              <a:t>Asset or business criticality</a:t>
            </a:r>
          </a:p>
          <a:p>
            <a:r>
              <a:rPr lang="en-US" dirty="0"/>
              <a:t>Severity of a vulnerability</a:t>
            </a:r>
          </a:p>
          <a:p>
            <a:r>
              <a:rPr lang="en-US" dirty="0"/>
              <a:t>Compensating controls in place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4895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08A-32DE-A03A-05DF-27546C8B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Exploit</a:t>
            </a:r>
            <a:r>
              <a:rPr lang="hr-HR" dirty="0"/>
              <a:t> </a:t>
            </a:r>
            <a:r>
              <a:rPr lang="hr-HR" dirty="0" err="1"/>
              <a:t>Prediction</a:t>
            </a:r>
            <a:r>
              <a:rPr lang="hr-HR" dirty="0"/>
              <a:t> </a:t>
            </a:r>
            <a:r>
              <a:rPr lang="hr-HR" dirty="0" err="1"/>
              <a:t>Scoring</a:t>
            </a:r>
            <a:r>
              <a:rPr lang="hr-HR" dirty="0"/>
              <a:t> System (EPSS)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0FB0-65EF-7E33-0CF4-1B69ADDA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hlinkClick r:id="rId2"/>
              </a:rPr>
              <a:t>https://www.first.org/epss/data_stats</a:t>
            </a:r>
            <a:endParaRPr lang="hr-HR" dirty="0"/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EPSS is a daily estimate of the probability of exploitation activity being observed over the next 30 days. </a:t>
            </a:r>
            <a:endParaRPr lang="hr-HR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It is designed from the ground up to make the best use of all of the information available and it does this in five steps:</a:t>
            </a:r>
            <a:endParaRPr lang="hr-HR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Collect as much vulnerability information as we can from a variety of sources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Collect evidence of daily exploitation activity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Train a model: discover/learn the relationship between the vulnerability information and the exploitation activity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Measure the performance of the model, tweak and repeat step 3 to optimize the model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On a daily basis: refresh the vulnerability information (step 1) and use the model (step 3) to produce daily estimates of the probability of exploitation in the next 30 days for each published CVE.</a:t>
            </a:r>
            <a:endParaRPr lang="hr-HR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endParaRPr lang="en-US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801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B72959-C294-F533-039F-D44C32BF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Exploit</a:t>
            </a:r>
            <a:r>
              <a:rPr lang="hr-HR" dirty="0"/>
              <a:t> </a:t>
            </a:r>
            <a:r>
              <a:rPr lang="hr-HR" dirty="0" err="1"/>
              <a:t>Prediction</a:t>
            </a:r>
            <a:r>
              <a:rPr lang="hr-HR" dirty="0"/>
              <a:t> </a:t>
            </a:r>
            <a:r>
              <a:rPr lang="hr-HR" dirty="0" err="1"/>
              <a:t>Scoring</a:t>
            </a:r>
            <a:r>
              <a:rPr lang="hr-HR" dirty="0"/>
              <a:t> System (EPSS)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C7B6-FFA9-6085-DD38-EB23BB27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111111"/>
                </a:solidFill>
                <a:latin typeface="Open Sans" panose="020B0606030504020204" pitchFamily="34" charset="0"/>
                <a:hlinkClick r:id="rId2"/>
              </a:rPr>
              <a:t>https://www.cve.org/CVERecord?id=CVE-2024-3400</a:t>
            </a:r>
          </a:p>
          <a:p>
            <a:r>
              <a:rPr lang="hr-HR" dirty="0">
                <a:solidFill>
                  <a:srgbClr val="111111"/>
                </a:solidFill>
                <a:latin typeface="Open Sans" panose="020B0606030504020204" pitchFamily="34" charset="0"/>
                <a:hlinkClick r:id="rId2"/>
              </a:rPr>
              <a:t>https://www.cisa.gov/known-exploited-vulnerabilities-catalog</a:t>
            </a:r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r>
              <a:rPr lang="hr-HR" dirty="0">
                <a:solidFill>
                  <a:srgbClr val="111111"/>
                </a:solidFill>
                <a:latin typeface="Open Sans" panose="020B0606030504020204" pitchFamily="34" charset="0"/>
                <a:hlinkClick r:id="rId3"/>
              </a:rPr>
              <a:t>https://www.cert.hr/ranjivost-nultog-dana-palo-alto-vatrozida-omogucuje-udaljeno-izvrsavanje-koda/</a:t>
            </a:r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r>
              <a:rPr lang="hr-HR" dirty="0">
                <a:solidFill>
                  <a:srgbClr val="111111"/>
                </a:solidFill>
                <a:latin typeface="Open Sans" panose="020B0606030504020204" pitchFamily="34" charset="0"/>
                <a:hlinkClick r:id="rId4"/>
              </a:rPr>
              <a:t>https://www.bleepingcomputer.com/news/security/palo-alto-networks-zero-day-exploited-since-march-to-backdoor-firewalls/</a:t>
            </a:r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hr-HR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300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Uklanjanje ranjivosti</a:t>
            </a:r>
            <a:endParaRPr lang="en-US" altLang="sr-Latn-R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Korištenje specijaliziranih alata za automatiziranu instalaciju</a:t>
            </a:r>
          </a:p>
          <a:p>
            <a:r>
              <a:rPr lang="hr-HR" altLang="sr-Latn-RS" dirty="0"/>
              <a:t>Vrlo rijetko manualna instalacija (npr. DMZ)</a:t>
            </a:r>
          </a:p>
          <a:p>
            <a:pPr marL="457200" lvl="1" indent="0" eaLnBrk="1" hangingPunct="1">
              <a:buNone/>
            </a:pPr>
            <a:endParaRPr lang="hr-HR" alt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814AD-EB65-4534-BFB7-7AC57BAE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68960"/>
            <a:ext cx="61055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BC0-66B0-41DF-9E99-EE9B13C7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Dobri hakeri i ranjivosti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60C0-838F-4EC3-9B11-6150E72E3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https://www.forbes.com/sites/daveywinder/2019/08/29/how-to-make-1-million-from-hacking-six-hacker-millionaires-tell-their-story/#74a02d7f5332</a:t>
            </a:r>
            <a:endParaRPr lang="hr-HR" dirty="0"/>
          </a:p>
          <a:p>
            <a:r>
              <a:rPr lang="en-US" dirty="0"/>
              <a:t>“</a:t>
            </a:r>
            <a:r>
              <a:rPr lang="en-US" b="1" dirty="0"/>
              <a:t>Bug Bounty</a:t>
            </a:r>
            <a:r>
              <a:rPr lang="en-US" dirty="0"/>
              <a:t> is a deal offered by many websites and software developers by which individuals can receive recognition and compensation for reporting </a:t>
            </a:r>
            <a:r>
              <a:rPr lang="en-US" b="1" dirty="0"/>
              <a:t>bugs</a:t>
            </a:r>
            <a:r>
              <a:rPr lang="en-US" dirty="0"/>
              <a:t>, especially those pertaining to exploits and vulnerabilities.”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C223E-1D2D-41FC-9182-8A6BEB97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42" y="3789040"/>
            <a:ext cx="430279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7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7AA0B6-6611-459B-9AB9-2B0751E4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Google Project Zero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8D95C2-E8A8-410F-AC68-3D435AAE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Formed in 2014, Project Zero is a team of security researchers at Google who study zero-day vulnerabilities in the hardware and software systems that are depended upon by users around the world. </a:t>
            </a:r>
            <a:endParaRPr lang="hr-HR" dirty="0"/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Our mission is to make the discovery and exploitation of security vulnerabilities more difficult, and to significantly improve the safety and security of the Internet for everyone. 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perform vulnerability research on popular software like mobile operating systems, web browsers, and open source libraries. </a:t>
            </a:r>
            <a:endParaRPr lang="hr-HR" dirty="0"/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use the results from this research to patch serious security vulnerabilities, to improve our understanding of how exploit-based attacks work, and to drive long-term structural improvements to security.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2546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8BD7-0A25-4EDC-84EC-CADF817D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Google Project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784C-283E-47B6-BA21-B00E66D03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Elite </a:t>
            </a:r>
            <a:r>
              <a:rPr lang="hr-HR" dirty="0" err="1"/>
              <a:t>Hackers</a:t>
            </a:r>
            <a:endParaRPr lang="hr-HR" dirty="0"/>
          </a:p>
          <a:p>
            <a:r>
              <a:rPr lang="hr-HR" dirty="0">
                <a:hlinkClick r:id="rId2"/>
              </a:rPr>
              <a:t>https://googleprojectzero.blogspot.com/</a:t>
            </a:r>
            <a:endParaRPr lang="hr-HR" dirty="0"/>
          </a:p>
          <a:p>
            <a:r>
              <a:rPr lang="hr-HR" dirty="0">
                <a:hlinkClick r:id="rId3"/>
              </a:rPr>
              <a:t>https://bugs.chromium.org/p/project-zero/issues/list?q=&amp;can=1</a:t>
            </a:r>
            <a:endParaRPr lang="hr-HR" dirty="0"/>
          </a:p>
          <a:p>
            <a:r>
              <a:rPr lang="en-US" dirty="0"/>
              <a:t>When Project Zero's hacker-hunters find a bug, they say they'll alert the company responsible for a fix and give it between 60 and 90 days to issue a patch before publicly revealing the flaw on the Google Project Zero blog. </a:t>
            </a:r>
            <a:endParaRPr lang="hr-HR" dirty="0"/>
          </a:p>
          <a:p>
            <a:r>
              <a:rPr lang="en-US" dirty="0"/>
              <a:t>In cases where the bug is being actively exploited by hackers, Google says it will move much faster, pressuring the vulnerable software's creator to fix the problem or find a workaround in as little as seven days.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0598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71E36-681D-4A6A-BFF8-166B872D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Penetracijsko testiranje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75F3-08EF-4808-86C9-786CB16D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Najsofisticiraniji i najtemeljitiji postupak ispitivanja sigurnosti</a:t>
            </a:r>
          </a:p>
          <a:p>
            <a:r>
              <a:rPr lang="hr-HR" altLang="sr-Latn-RS" dirty="0"/>
              <a:t>S</a:t>
            </a:r>
            <a:r>
              <a:rPr lang="vi-VN" altLang="sr-Latn-RS" dirty="0"/>
              <a:t>ustav se u kontroliranim uvjetima podvrgava stvarnim pokušajima napada korištenjem svih onih tehnika i alata koje napadači inače koriste prilikom provođenja neovlaštenih aktivnosti</a:t>
            </a:r>
            <a:endParaRPr lang="hr-HR" altLang="sr-Latn-RS" dirty="0"/>
          </a:p>
          <a:p>
            <a:r>
              <a:rPr lang="hr-HR" altLang="sr-Latn-RS" dirty="0"/>
              <a:t>Svrha </a:t>
            </a:r>
            <a:r>
              <a:rPr lang="hr-HR" altLang="sr-Latn-RS" dirty="0">
                <a:sym typeface="Wingdings" panose="05000000000000000000" pitchFamily="2" charset="2"/>
              </a:rPr>
              <a:t> pronaći ozbiljne slabosti u informacijskom sustavu</a:t>
            </a:r>
            <a:endParaRPr lang="hr-HR" altLang="sr-Latn-RS" dirty="0"/>
          </a:p>
          <a:p>
            <a:r>
              <a:rPr lang="hr-HR" dirty="0"/>
              <a:t>Ugovara se s vanjskim partnerima</a:t>
            </a:r>
          </a:p>
        </p:txBody>
      </p:sp>
    </p:spTree>
    <p:extLst>
      <p:ext uri="{BB962C8B-B14F-4D97-AF65-F5344CB8AC3E}">
        <p14:creationId xmlns:p14="http://schemas.microsoft.com/office/powerpoint/2010/main" val="122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30B5-910D-AD95-ECB8-7A5D1A18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554E0-D80F-DD16-6641-778BA827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06095-6579-CB3F-58FC-B9F8E81C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325697"/>
            <a:ext cx="8428450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2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F120FC46-9A18-4976-AAA9-EE758568D3A5}"/>
              </a:ext>
            </a:extLst>
          </p:cNvPr>
          <p:cNvSpPr txBox="1"/>
          <p:nvPr/>
        </p:nvSpPr>
        <p:spPr>
          <a:xfrm>
            <a:off x="436089" y="948184"/>
            <a:ext cx="82718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cs typeface="+mn-cs"/>
              </a:rPr>
              <a:t>Comparing Security Audit, Vulnerability Assessment, and Penetration Testing</a:t>
            </a:r>
          </a:p>
        </p:txBody>
      </p:sp>
      <p:cxnSp>
        <p:nvCxnSpPr>
          <p:cNvPr id="280" name="Straight Connector 279"/>
          <p:cNvCxnSpPr>
            <a:cxnSpLocks/>
          </p:cNvCxnSpPr>
          <p:nvPr/>
        </p:nvCxnSpPr>
        <p:spPr>
          <a:xfrm>
            <a:off x="3030845" y="2159754"/>
            <a:ext cx="0" cy="333059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cxnSpLocks/>
          </p:cNvCxnSpPr>
          <p:nvPr/>
        </p:nvCxnSpPr>
        <p:spPr>
          <a:xfrm>
            <a:off x="6086564" y="2117040"/>
            <a:ext cx="0" cy="33525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ounded Rectangle 243"/>
          <p:cNvSpPr/>
          <p:nvPr/>
        </p:nvSpPr>
        <p:spPr>
          <a:xfrm>
            <a:off x="238734" y="2630565"/>
            <a:ext cx="2528501" cy="411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3" tIns="41141" rIns="82283" bIns="41141" rtlCol="0" anchor="ctr"/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3294454" y="2630565"/>
            <a:ext cx="2528501" cy="411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3" tIns="41141" rIns="82283" bIns="41141" rtlCol="0" anchor="ctr"/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6350173" y="2630565"/>
            <a:ext cx="2528501" cy="411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3" tIns="41141" rIns="82283" bIns="41141" rtlCol="0" anchor="ctr"/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83E785E-EA5B-4C20-ACE2-329338BDD262}"/>
              </a:ext>
            </a:extLst>
          </p:cNvPr>
          <p:cNvSpPr/>
          <p:nvPr/>
        </p:nvSpPr>
        <p:spPr>
          <a:xfrm>
            <a:off x="722237" y="2140680"/>
            <a:ext cx="161685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66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70C0"/>
                </a:solidFill>
                <a:latin typeface="Rockwell" panose="02060603020205020403" pitchFamily="18" charset="0"/>
                <a:cs typeface="+mn-cs"/>
              </a:rPr>
              <a:t>Security Audit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0184BF-CA72-4455-B796-38B3941D4BA0}"/>
              </a:ext>
            </a:extLst>
          </p:cNvPr>
          <p:cNvSpPr/>
          <p:nvPr/>
        </p:nvSpPr>
        <p:spPr>
          <a:xfrm>
            <a:off x="3800279" y="2012358"/>
            <a:ext cx="1674156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66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70C0"/>
                </a:solidFill>
                <a:latin typeface="Rockwell" panose="02060603020205020403" pitchFamily="18" charset="0"/>
                <a:cs typeface="+mn-cs"/>
              </a:rPr>
              <a:t>Vulnerability Assessment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DA051E1-84D8-4F39-8A2B-7E0559059957}"/>
              </a:ext>
            </a:extLst>
          </p:cNvPr>
          <p:cNvSpPr/>
          <p:nvPr/>
        </p:nvSpPr>
        <p:spPr>
          <a:xfrm>
            <a:off x="6824819" y="2140680"/>
            <a:ext cx="20191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663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70C0"/>
                </a:solidFill>
                <a:latin typeface="Rockwell" panose="02060603020205020403" pitchFamily="18" charset="0"/>
                <a:cs typeface="+mn-cs"/>
              </a:rPr>
              <a:t>Penetration Testing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951D76C-5C89-4B59-8370-F700CBCCD427}"/>
              </a:ext>
            </a:extLst>
          </p:cNvPr>
          <p:cNvSpPr/>
          <p:nvPr/>
        </p:nvSpPr>
        <p:spPr>
          <a:xfrm>
            <a:off x="238734" y="2775801"/>
            <a:ext cx="2717764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57175" indent="-257175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A security audit checks whether an organization follows a set of standard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+mn-cs"/>
              </a:rPr>
              <a:t>security policies and procedures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4FB8EA0-E099-4B4D-A3BB-426E3CE0AECB}"/>
              </a:ext>
            </a:extLst>
          </p:cNvPr>
          <p:cNvSpPr/>
          <p:nvPr/>
        </p:nvSpPr>
        <p:spPr>
          <a:xfrm>
            <a:off x="3294430" y="2775801"/>
            <a:ext cx="2763323" cy="26314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57175" indent="-257175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A vulnerability assessment focuses on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+mn-cs"/>
              </a:rPr>
              <a:t>discovering the vulnerabilities in an information system </a:t>
            </a: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but provides no indication of whether the vulnerabilities can be exploited or of the amount of damage that may result from the successful exploitation of the vulnerabilities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8BB2B1-9C53-474B-B955-B1D1727FAE45}"/>
              </a:ext>
            </a:extLst>
          </p:cNvPr>
          <p:cNvSpPr/>
          <p:nvPr/>
        </p:nvSpPr>
        <p:spPr>
          <a:xfrm>
            <a:off x="6354332" y="2775802"/>
            <a:ext cx="2603293" cy="24006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57175" indent="-257175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Penetration testing is a methodological approach to security assessment that </a:t>
            </a:r>
            <a:r>
              <a:rPr lang="en-US" sz="1500" b="1" dirty="0">
                <a:solidFill>
                  <a:srgbClr val="FF0000"/>
                </a:solidFill>
                <a:latin typeface="Calibri"/>
                <a:cs typeface="+mn-cs"/>
              </a:rPr>
              <a:t>encompasses a security audit </a:t>
            </a: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and vulnerability assessment, and it demonstrates whether the vulnerabilities in a system can be successfully exploited by attackers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57351D-8D32-4EAC-9714-4A9FD262432E}"/>
              </a:ext>
            </a:extLst>
          </p:cNvPr>
          <p:cNvGrpSpPr>
            <a:grpSpLocks noChangeAspect="1"/>
          </p:cNvGrpSpPr>
          <p:nvPr/>
        </p:nvGrpSpPr>
        <p:grpSpPr>
          <a:xfrm>
            <a:off x="186374" y="2048737"/>
            <a:ext cx="507051" cy="507051"/>
            <a:chOff x="248499" y="1588649"/>
            <a:chExt cx="676068" cy="676068"/>
          </a:xfrm>
        </p:grpSpPr>
        <p:sp>
          <p:nvSpPr>
            <p:cNvPr id="70" name="Freeform 193">
              <a:extLst>
                <a:ext uri="{FF2B5EF4-FFF2-40B4-BE49-F238E27FC236}">
                  <a16:creationId xmlns:a16="http://schemas.microsoft.com/office/drawing/2014/main" id="{DE2F949B-BF43-45B5-9B00-580CEC8856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99" y="1588649"/>
              <a:ext cx="676068" cy="676068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solidFill>
              <a:schemeClr val="tx2"/>
            </a:solidFill>
            <a:ln w="58738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9E57FF97-C41E-48CA-AAC8-799A505A3E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8681" y="1768217"/>
              <a:ext cx="315704" cy="316932"/>
            </a:xfrm>
            <a:custGeom>
              <a:avLst/>
              <a:gdLst>
                <a:gd name="T0" fmla="*/ 211962 w 256"/>
                <a:gd name="T1" fmla="*/ 407975 h 256"/>
                <a:gd name="T2" fmla="*/ 196025 w 256"/>
                <a:gd name="T3" fmla="*/ 407975 h 256"/>
                <a:gd name="T4" fmla="*/ 0 w 256"/>
                <a:gd name="T5" fmla="*/ 313581 h 256"/>
                <a:gd name="T6" fmla="*/ 19124 w 256"/>
                <a:gd name="T7" fmla="*/ 0 h 256"/>
                <a:gd name="T8" fmla="*/ 27093 w 256"/>
                <a:gd name="T9" fmla="*/ 1600 h 256"/>
                <a:gd name="T10" fmla="*/ 203994 w 256"/>
                <a:gd name="T11" fmla="*/ 75195 h 256"/>
                <a:gd name="T12" fmla="*/ 380894 w 256"/>
                <a:gd name="T13" fmla="*/ 1600 h 256"/>
                <a:gd name="T14" fmla="*/ 388863 w 256"/>
                <a:gd name="T15" fmla="*/ 0 h 256"/>
                <a:gd name="T16" fmla="*/ 407987 w 256"/>
                <a:gd name="T17" fmla="*/ 313581 h 256"/>
                <a:gd name="T18" fmla="*/ 184869 w 256"/>
                <a:gd name="T19" fmla="*/ 108793 h 256"/>
                <a:gd name="T20" fmla="*/ 38249 w 256"/>
                <a:gd name="T21" fmla="*/ 300782 h 256"/>
                <a:gd name="T22" fmla="*/ 184869 w 256"/>
                <a:gd name="T23" fmla="*/ 108793 h 256"/>
                <a:gd name="T24" fmla="*/ 223118 w 256"/>
                <a:gd name="T25" fmla="*/ 108793 h 256"/>
                <a:gd name="T26" fmla="*/ 369738 w 256"/>
                <a:gd name="T27" fmla="*/ 300782 h 256"/>
                <a:gd name="T28" fmla="*/ 253398 w 256"/>
                <a:gd name="T29" fmla="*/ 135992 h 256"/>
                <a:gd name="T30" fmla="*/ 331489 w 256"/>
                <a:gd name="T31" fmla="*/ 102394 h 256"/>
                <a:gd name="T32" fmla="*/ 339458 w 256"/>
                <a:gd name="T33" fmla="*/ 139192 h 256"/>
                <a:gd name="T34" fmla="*/ 261367 w 256"/>
                <a:gd name="T35" fmla="*/ 172789 h 256"/>
                <a:gd name="T36" fmla="*/ 253398 w 256"/>
                <a:gd name="T37" fmla="*/ 135992 h 256"/>
                <a:gd name="T38" fmla="*/ 253398 w 256"/>
                <a:gd name="T39" fmla="*/ 206387 h 256"/>
                <a:gd name="T40" fmla="*/ 331489 w 256"/>
                <a:gd name="T41" fmla="*/ 172789 h 256"/>
                <a:gd name="T42" fmla="*/ 339458 w 256"/>
                <a:gd name="T43" fmla="*/ 209587 h 256"/>
                <a:gd name="T44" fmla="*/ 261367 w 256"/>
                <a:gd name="T45" fmla="*/ 243185 h 256"/>
                <a:gd name="T46" fmla="*/ 253398 w 256"/>
                <a:gd name="T47" fmla="*/ 206387 h 256"/>
                <a:gd name="T48" fmla="*/ 253398 w 256"/>
                <a:gd name="T49" fmla="*/ 276783 h 256"/>
                <a:gd name="T50" fmla="*/ 331489 w 256"/>
                <a:gd name="T51" fmla="*/ 243185 h 256"/>
                <a:gd name="T52" fmla="*/ 339458 w 256"/>
                <a:gd name="T53" fmla="*/ 279983 h 256"/>
                <a:gd name="T54" fmla="*/ 261367 w 256"/>
                <a:gd name="T55" fmla="*/ 313581 h 256"/>
                <a:gd name="T56" fmla="*/ 253398 w 256"/>
                <a:gd name="T57" fmla="*/ 276783 h 256"/>
                <a:gd name="T58" fmla="*/ 84466 w 256"/>
                <a:gd name="T59" fmla="*/ 103994 h 256"/>
                <a:gd name="T60" fmla="*/ 165745 w 256"/>
                <a:gd name="T61" fmla="*/ 153591 h 256"/>
                <a:gd name="T62" fmla="*/ 138652 w 256"/>
                <a:gd name="T63" fmla="*/ 171190 h 256"/>
                <a:gd name="T64" fmla="*/ 57373 w 256"/>
                <a:gd name="T65" fmla="*/ 121593 h 256"/>
                <a:gd name="T66" fmla="*/ 76498 w 256"/>
                <a:gd name="T67" fmla="*/ 172789 h 256"/>
                <a:gd name="T68" fmla="*/ 154589 w 256"/>
                <a:gd name="T69" fmla="*/ 206387 h 256"/>
                <a:gd name="T70" fmla="*/ 146620 w 256"/>
                <a:gd name="T71" fmla="*/ 243185 h 256"/>
                <a:gd name="T72" fmla="*/ 68529 w 256"/>
                <a:gd name="T73" fmla="*/ 209587 h 256"/>
                <a:gd name="T74" fmla="*/ 76498 w 256"/>
                <a:gd name="T75" fmla="*/ 172789 h 256"/>
                <a:gd name="T76" fmla="*/ 84466 w 256"/>
                <a:gd name="T77" fmla="*/ 244785 h 256"/>
                <a:gd name="T78" fmla="*/ 165745 w 256"/>
                <a:gd name="T79" fmla="*/ 294382 h 256"/>
                <a:gd name="T80" fmla="*/ 138652 w 256"/>
                <a:gd name="T81" fmla="*/ 311981 h 256"/>
                <a:gd name="T82" fmla="*/ 57373 w 256"/>
                <a:gd name="T83" fmla="*/ 262384 h 2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56">
                  <a:moveTo>
                    <a:pt x="249" y="207"/>
                  </a:moveTo>
                  <a:cubicBezTo>
                    <a:pt x="133" y="255"/>
                    <a:pt x="133" y="255"/>
                    <a:pt x="133" y="255"/>
                  </a:cubicBezTo>
                  <a:cubicBezTo>
                    <a:pt x="131" y="256"/>
                    <a:pt x="130" y="256"/>
                    <a:pt x="128" y="256"/>
                  </a:cubicBezTo>
                  <a:cubicBezTo>
                    <a:pt x="126" y="256"/>
                    <a:pt x="125" y="256"/>
                    <a:pt x="123" y="255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3" y="205"/>
                    <a:pt x="0" y="201"/>
                    <a:pt x="0" y="1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41" y="0"/>
                    <a:pt x="242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01"/>
                    <a:pt x="253" y="205"/>
                    <a:pt x="249" y="207"/>
                  </a:cubicBezTo>
                  <a:moveTo>
                    <a:pt x="116" y="6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116" y="226"/>
                    <a:pt x="116" y="226"/>
                    <a:pt x="116" y="226"/>
                  </a:cubicBezTo>
                  <a:lnTo>
                    <a:pt x="116" y="68"/>
                  </a:lnTo>
                  <a:close/>
                  <a:moveTo>
                    <a:pt x="232" y="30"/>
                  </a:moveTo>
                  <a:cubicBezTo>
                    <a:pt x="140" y="68"/>
                    <a:pt x="140" y="68"/>
                    <a:pt x="140" y="68"/>
                  </a:cubicBezTo>
                  <a:cubicBezTo>
                    <a:pt x="140" y="226"/>
                    <a:pt x="140" y="226"/>
                    <a:pt x="140" y="226"/>
                  </a:cubicBezTo>
                  <a:cubicBezTo>
                    <a:pt x="232" y="188"/>
                    <a:pt x="232" y="188"/>
                    <a:pt x="232" y="188"/>
                  </a:cubicBezTo>
                  <a:lnTo>
                    <a:pt x="232" y="30"/>
                  </a:lnTo>
                  <a:close/>
                  <a:moveTo>
                    <a:pt x="159" y="85"/>
                  </a:moveTo>
                  <a:cubicBezTo>
                    <a:pt x="203" y="65"/>
                    <a:pt x="203" y="65"/>
                    <a:pt x="203" y="65"/>
                  </a:cubicBezTo>
                  <a:cubicBezTo>
                    <a:pt x="205" y="64"/>
                    <a:pt x="206" y="64"/>
                    <a:pt x="208" y="64"/>
                  </a:cubicBezTo>
                  <a:cubicBezTo>
                    <a:pt x="215" y="64"/>
                    <a:pt x="220" y="69"/>
                    <a:pt x="220" y="76"/>
                  </a:cubicBezTo>
                  <a:cubicBezTo>
                    <a:pt x="220" y="81"/>
                    <a:pt x="217" y="85"/>
                    <a:pt x="213" y="8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7" y="108"/>
                    <a:pt x="166" y="108"/>
                    <a:pt x="164" y="108"/>
                  </a:cubicBezTo>
                  <a:cubicBezTo>
                    <a:pt x="157" y="108"/>
                    <a:pt x="152" y="103"/>
                    <a:pt x="152" y="96"/>
                  </a:cubicBezTo>
                  <a:cubicBezTo>
                    <a:pt x="152" y="91"/>
                    <a:pt x="155" y="87"/>
                    <a:pt x="159" y="85"/>
                  </a:cubicBezTo>
                  <a:moveTo>
                    <a:pt x="159" y="129"/>
                  </a:moveTo>
                  <a:cubicBezTo>
                    <a:pt x="159" y="129"/>
                    <a:pt x="159" y="129"/>
                    <a:pt x="159" y="129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5" y="108"/>
                    <a:pt x="206" y="108"/>
                    <a:pt x="208" y="108"/>
                  </a:cubicBezTo>
                  <a:cubicBezTo>
                    <a:pt x="215" y="108"/>
                    <a:pt x="220" y="113"/>
                    <a:pt x="220" y="120"/>
                  </a:cubicBezTo>
                  <a:cubicBezTo>
                    <a:pt x="220" y="125"/>
                    <a:pt x="217" y="129"/>
                    <a:pt x="213" y="13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67" y="152"/>
                    <a:pt x="166" y="152"/>
                    <a:pt x="164" y="152"/>
                  </a:cubicBezTo>
                  <a:cubicBezTo>
                    <a:pt x="157" y="152"/>
                    <a:pt x="152" y="147"/>
                    <a:pt x="152" y="140"/>
                  </a:cubicBezTo>
                  <a:cubicBezTo>
                    <a:pt x="152" y="135"/>
                    <a:pt x="155" y="131"/>
                    <a:pt x="159" y="129"/>
                  </a:cubicBezTo>
                  <a:moveTo>
                    <a:pt x="159" y="173"/>
                  </a:moveTo>
                  <a:cubicBezTo>
                    <a:pt x="159" y="173"/>
                    <a:pt x="159" y="173"/>
                    <a:pt x="159" y="173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5" y="152"/>
                    <a:pt x="206" y="152"/>
                    <a:pt x="208" y="152"/>
                  </a:cubicBezTo>
                  <a:cubicBezTo>
                    <a:pt x="215" y="152"/>
                    <a:pt x="220" y="157"/>
                    <a:pt x="220" y="164"/>
                  </a:cubicBezTo>
                  <a:cubicBezTo>
                    <a:pt x="220" y="169"/>
                    <a:pt x="217" y="173"/>
                    <a:pt x="213" y="17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7" y="196"/>
                    <a:pt x="166" y="196"/>
                    <a:pt x="164" y="196"/>
                  </a:cubicBezTo>
                  <a:cubicBezTo>
                    <a:pt x="157" y="196"/>
                    <a:pt x="152" y="191"/>
                    <a:pt x="152" y="184"/>
                  </a:cubicBezTo>
                  <a:cubicBezTo>
                    <a:pt x="152" y="179"/>
                    <a:pt x="155" y="175"/>
                    <a:pt x="159" y="173"/>
                  </a:cubicBezTo>
                  <a:moveTo>
                    <a:pt x="48" y="64"/>
                  </a:moveTo>
                  <a:cubicBezTo>
                    <a:pt x="50" y="64"/>
                    <a:pt x="51" y="64"/>
                    <a:pt x="53" y="6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1" y="87"/>
                    <a:pt x="104" y="91"/>
                    <a:pt x="104" y="96"/>
                  </a:cubicBezTo>
                  <a:cubicBezTo>
                    <a:pt x="104" y="103"/>
                    <a:pt x="99" y="108"/>
                    <a:pt x="92" y="108"/>
                  </a:cubicBezTo>
                  <a:cubicBezTo>
                    <a:pt x="90" y="108"/>
                    <a:pt x="89" y="108"/>
                    <a:pt x="87" y="10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5"/>
                    <a:pt x="36" y="81"/>
                    <a:pt x="36" y="76"/>
                  </a:cubicBezTo>
                  <a:cubicBezTo>
                    <a:pt x="36" y="69"/>
                    <a:pt x="41" y="64"/>
                    <a:pt x="48" y="64"/>
                  </a:cubicBezTo>
                  <a:moveTo>
                    <a:pt x="48" y="108"/>
                  </a:moveTo>
                  <a:cubicBezTo>
                    <a:pt x="50" y="108"/>
                    <a:pt x="51" y="108"/>
                    <a:pt x="53" y="10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101" y="131"/>
                    <a:pt x="104" y="135"/>
                    <a:pt x="104" y="140"/>
                  </a:cubicBezTo>
                  <a:cubicBezTo>
                    <a:pt x="104" y="147"/>
                    <a:pt x="99" y="152"/>
                    <a:pt x="92" y="152"/>
                  </a:cubicBezTo>
                  <a:cubicBezTo>
                    <a:pt x="90" y="152"/>
                    <a:pt x="89" y="152"/>
                    <a:pt x="87" y="15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39" y="129"/>
                    <a:pt x="36" y="125"/>
                    <a:pt x="36" y="120"/>
                  </a:cubicBezTo>
                  <a:cubicBezTo>
                    <a:pt x="36" y="113"/>
                    <a:pt x="41" y="108"/>
                    <a:pt x="48" y="108"/>
                  </a:cubicBezTo>
                  <a:moveTo>
                    <a:pt x="48" y="152"/>
                  </a:moveTo>
                  <a:cubicBezTo>
                    <a:pt x="50" y="152"/>
                    <a:pt x="51" y="152"/>
                    <a:pt x="53" y="15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01" y="175"/>
                    <a:pt x="104" y="179"/>
                    <a:pt x="104" y="184"/>
                  </a:cubicBezTo>
                  <a:cubicBezTo>
                    <a:pt x="104" y="191"/>
                    <a:pt x="99" y="196"/>
                    <a:pt x="92" y="196"/>
                  </a:cubicBezTo>
                  <a:cubicBezTo>
                    <a:pt x="90" y="196"/>
                    <a:pt x="89" y="196"/>
                    <a:pt x="87" y="19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39" y="173"/>
                    <a:pt x="36" y="169"/>
                    <a:pt x="36" y="164"/>
                  </a:cubicBezTo>
                  <a:cubicBezTo>
                    <a:pt x="36" y="157"/>
                    <a:pt x="41" y="152"/>
                    <a:pt x="48" y="1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34485E-896D-4BB9-A44B-76F9FC158A83}"/>
              </a:ext>
            </a:extLst>
          </p:cNvPr>
          <p:cNvGrpSpPr>
            <a:grpSpLocks noChangeAspect="1"/>
          </p:cNvGrpSpPr>
          <p:nvPr/>
        </p:nvGrpSpPr>
        <p:grpSpPr>
          <a:xfrm>
            <a:off x="3316353" y="2074929"/>
            <a:ext cx="455114" cy="454669"/>
            <a:chOff x="4421804" y="1623571"/>
            <a:chExt cx="606818" cy="606225"/>
          </a:xfrm>
        </p:grpSpPr>
        <p:sp>
          <p:nvSpPr>
            <p:cNvPr id="74" name="Oval 221">
              <a:extLst>
                <a:ext uri="{FF2B5EF4-FFF2-40B4-BE49-F238E27FC236}">
                  <a16:creationId xmlns:a16="http://schemas.microsoft.com/office/drawing/2014/main" id="{16ED5656-695C-4579-8239-AE8B5003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804" y="1623571"/>
              <a:ext cx="606818" cy="606225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A7DAAF5-2745-4C2A-BAE3-5520E9210A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4835" y="1766490"/>
              <a:ext cx="320756" cy="320387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0D7B9-B21B-4C94-BEB3-3A9DCD09BFA0}"/>
              </a:ext>
            </a:extLst>
          </p:cNvPr>
          <p:cNvGrpSpPr>
            <a:grpSpLocks noChangeAspect="1"/>
          </p:cNvGrpSpPr>
          <p:nvPr/>
        </p:nvGrpSpPr>
        <p:grpSpPr>
          <a:xfrm>
            <a:off x="6306994" y="2048964"/>
            <a:ext cx="507051" cy="506599"/>
            <a:chOff x="8409325" y="1588951"/>
            <a:chExt cx="676068" cy="675465"/>
          </a:xfrm>
        </p:grpSpPr>
        <p:sp>
          <p:nvSpPr>
            <p:cNvPr id="84" name="Freeform 166">
              <a:extLst>
                <a:ext uri="{FF2B5EF4-FFF2-40B4-BE49-F238E27FC236}">
                  <a16:creationId xmlns:a16="http://schemas.microsoft.com/office/drawing/2014/main" id="{2DD86E0A-3E81-4729-B70F-5292E641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25" y="1588951"/>
              <a:ext cx="676068" cy="675465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solidFill>
              <a:schemeClr val="accent3"/>
            </a:solidFill>
            <a:ln w="58738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23" name="Group 76">
              <a:extLst>
                <a:ext uri="{FF2B5EF4-FFF2-40B4-BE49-F238E27FC236}">
                  <a16:creationId xmlns:a16="http://schemas.microsoft.com/office/drawing/2014/main" id="{C83EA320-6F91-4A1C-9271-54CC029BC64E}"/>
                </a:ext>
              </a:extLst>
            </p:cNvPr>
            <p:cNvGrpSpPr/>
            <p:nvPr/>
          </p:nvGrpSpPr>
          <p:grpSpPr>
            <a:xfrm>
              <a:off x="8549339" y="1775449"/>
              <a:ext cx="396041" cy="302469"/>
              <a:chOff x="5533573" y="812792"/>
              <a:chExt cx="400733" cy="278229"/>
            </a:xfrm>
            <a:solidFill>
              <a:schemeClr val="bg1"/>
            </a:solidFill>
          </p:grpSpPr>
          <p:sp>
            <p:nvSpPr>
              <p:cNvPr id="24" name="Freeform 101">
                <a:extLst>
                  <a:ext uri="{FF2B5EF4-FFF2-40B4-BE49-F238E27FC236}">
                    <a16:creationId xmlns:a16="http://schemas.microsoft.com/office/drawing/2014/main" id="{1190940E-8F7C-4CBA-A390-84C0ED338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26" y="962288"/>
                <a:ext cx="93436" cy="12873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02">
                <a:extLst>
                  <a:ext uri="{FF2B5EF4-FFF2-40B4-BE49-F238E27FC236}">
                    <a16:creationId xmlns:a16="http://schemas.microsoft.com/office/drawing/2014/main" id="{5ADDC494-451E-4D35-9D18-B3FF34176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573" y="814869"/>
                <a:ext cx="182717" cy="151573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03">
                <a:extLst>
                  <a:ext uri="{FF2B5EF4-FFF2-40B4-BE49-F238E27FC236}">
                    <a16:creationId xmlns:a16="http://schemas.microsoft.com/office/drawing/2014/main" id="{70EA90FE-8EA2-41BC-BDFC-DA24363BE2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20779" y="812792"/>
                <a:ext cx="313527" cy="278228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C97900-8466-4231-B619-51A966E123EF}"/>
              </a:ext>
            </a:extLst>
          </p:cNvPr>
          <p:cNvGrpSpPr>
            <a:grpSpLocks noChangeAspect="1"/>
          </p:cNvGrpSpPr>
          <p:nvPr/>
        </p:nvGrpSpPr>
        <p:grpSpPr>
          <a:xfrm>
            <a:off x="745929" y="4327285"/>
            <a:ext cx="1514113" cy="1212447"/>
            <a:chOff x="707754" y="4438522"/>
            <a:chExt cx="2687046" cy="2151690"/>
          </a:xfrm>
        </p:grpSpPr>
        <p:sp>
          <p:nvSpPr>
            <p:cNvPr id="28" name="Freeform 171">
              <a:extLst>
                <a:ext uri="{FF2B5EF4-FFF2-40B4-BE49-F238E27FC236}">
                  <a16:creationId xmlns:a16="http://schemas.microsoft.com/office/drawing/2014/main" id="{2509365F-5103-4AC1-862E-1DC960555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449" y="6460462"/>
              <a:ext cx="1016428" cy="129750"/>
            </a:xfrm>
            <a:custGeom>
              <a:avLst/>
              <a:gdLst>
                <a:gd name="T0" fmla="*/ 1663 w 1664"/>
                <a:gd name="T1" fmla="*/ 109 h 217"/>
                <a:gd name="T2" fmla="*/ 1663 w 1664"/>
                <a:gd name="T3" fmla="*/ 109 h 217"/>
                <a:gd name="T4" fmla="*/ 832 w 1664"/>
                <a:gd name="T5" fmla="*/ 216 h 217"/>
                <a:gd name="T6" fmla="*/ 0 w 1664"/>
                <a:gd name="T7" fmla="*/ 109 h 217"/>
                <a:gd name="T8" fmla="*/ 832 w 1664"/>
                <a:gd name="T9" fmla="*/ 0 h 217"/>
                <a:gd name="T10" fmla="*/ 1663 w 1664"/>
                <a:gd name="T11" fmla="*/ 10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4" h="217">
                  <a:moveTo>
                    <a:pt x="1663" y="109"/>
                  </a:moveTo>
                  <a:lnTo>
                    <a:pt x="1663" y="109"/>
                  </a:lnTo>
                  <a:cubicBezTo>
                    <a:pt x="1663" y="169"/>
                    <a:pt x="1292" y="216"/>
                    <a:pt x="832" y="216"/>
                  </a:cubicBezTo>
                  <a:cubicBezTo>
                    <a:pt x="371" y="216"/>
                    <a:pt x="0" y="169"/>
                    <a:pt x="0" y="109"/>
                  </a:cubicBezTo>
                  <a:cubicBezTo>
                    <a:pt x="0" y="49"/>
                    <a:pt x="371" y="0"/>
                    <a:pt x="832" y="0"/>
                  </a:cubicBezTo>
                  <a:cubicBezTo>
                    <a:pt x="1292" y="0"/>
                    <a:pt x="1663" y="49"/>
                    <a:pt x="1663" y="109"/>
                  </a:cubicBezTo>
                </a:path>
              </a:pathLst>
            </a:custGeom>
            <a:solidFill>
              <a:srgbClr val="92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9" name="Freeform 172">
              <a:extLst>
                <a:ext uri="{FF2B5EF4-FFF2-40B4-BE49-F238E27FC236}">
                  <a16:creationId xmlns:a16="http://schemas.microsoft.com/office/drawing/2014/main" id="{AA24D0F6-6992-4445-BE4E-69339A50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26" y="4454741"/>
              <a:ext cx="1443544" cy="91906"/>
            </a:xfrm>
            <a:custGeom>
              <a:avLst/>
              <a:gdLst>
                <a:gd name="T0" fmla="*/ 2357 w 2358"/>
                <a:gd name="T1" fmla="*/ 152 h 153"/>
                <a:gd name="T2" fmla="*/ 0 w 2358"/>
                <a:gd name="T3" fmla="*/ 152 h 153"/>
                <a:gd name="T4" fmla="*/ 0 w 2358"/>
                <a:gd name="T5" fmla="*/ 0 h 153"/>
                <a:gd name="T6" fmla="*/ 2357 w 2358"/>
                <a:gd name="T7" fmla="*/ 0 h 153"/>
                <a:gd name="T8" fmla="*/ 2357 w 2358"/>
                <a:gd name="T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8" h="153">
                  <a:moveTo>
                    <a:pt x="2357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2357" y="0"/>
                  </a:lnTo>
                  <a:lnTo>
                    <a:pt x="2357" y="152"/>
                  </a:lnTo>
                </a:path>
              </a:pathLst>
            </a:custGeom>
            <a:solidFill>
              <a:srgbClr val="403F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0" name="Freeform 173">
              <a:extLst>
                <a:ext uri="{FF2B5EF4-FFF2-40B4-BE49-F238E27FC236}">
                  <a16:creationId xmlns:a16="http://schemas.microsoft.com/office/drawing/2014/main" id="{3B6E7965-93DE-4B28-A898-5E2B896B3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54" y="4438522"/>
              <a:ext cx="56769" cy="127047"/>
            </a:xfrm>
            <a:custGeom>
              <a:avLst/>
              <a:gdLst>
                <a:gd name="T0" fmla="*/ 98 w 99"/>
                <a:gd name="T1" fmla="*/ 187 h 213"/>
                <a:gd name="T2" fmla="*/ 98 w 99"/>
                <a:gd name="T3" fmla="*/ 187 h 213"/>
                <a:gd name="T4" fmla="*/ 67 w 99"/>
                <a:gd name="T5" fmla="*/ 212 h 213"/>
                <a:gd name="T6" fmla="*/ 32 w 99"/>
                <a:gd name="T7" fmla="*/ 212 h 213"/>
                <a:gd name="T8" fmla="*/ 0 w 99"/>
                <a:gd name="T9" fmla="*/ 187 h 213"/>
                <a:gd name="T10" fmla="*/ 0 w 99"/>
                <a:gd name="T11" fmla="*/ 26 h 213"/>
                <a:gd name="T12" fmla="*/ 32 w 99"/>
                <a:gd name="T13" fmla="*/ 0 h 213"/>
                <a:gd name="T14" fmla="*/ 67 w 99"/>
                <a:gd name="T15" fmla="*/ 0 h 213"/>
                <a:gd name="T16" fmla="*/ 98 w 99"/>
                <a:gd name="T17" fmla="*/ 26 h 213"/>
                <a:gd name="T18" fmla="*/ 98 w 99"/>
                <a:gd name="T19" fmla="*/ 18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13">
                  <a:moveTo>
                    <a:pt x="98" y="187"/>
                  </a:moveTo>
                  <a:lnTo>
                    <a:pt x="98" y="187"/>
                  </a:lnTo>
                  <a:cubicBezTo>
                    <a:pt x="98" y="201"/>
                    <a:pt x="84" y="212"/>
                    <a:pt x="67" y="212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15" y="212"/>
                    <a:pt x="0" y="201"/>
                    <a:pt x="0" y="18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5" y="0"/>
                    <a:pt x="3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4" y="0"/>
                    <a:pt x="98" y="11"/>
                    <a:pt x="98" y="26"/>
                  </a:cubicBezTo>
                  <a:lnTo>
                    <a:pt x="98" y="187"/>
                  </a:lnTo>
                </a:path>
              </a:pathLst>
            </a:custGeom>
            <a:solidFill>
              <a:srgbClr val="313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" name="Freeform 174">
              <a:extLst>
                <a:ext uri="{FF2B5EF4-FFF2-40B4-BE49-F238E27FC236}">
                  <a16:creationId xmlns:a16="http://schemas.microsoft.com/office/drawing/2014/main" id="{474E5D65-D172-47B6-A86E-2A85CA4A6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067" y="4438522"/>
              <a:ext cx="56769" cy="127047"/>
            </a:xfrm>
            <a:custGeom>
              <a:avLst/>
              <a:gdLst>
                <a:gd name="T0" fmla="*/ 98 w 99"/>
                <a:gd name="T1" fmla="*/ 187 h 213"/>
                <a:gd name="T2" fmla="*/ 98 w 99"/>
                <a:gd name="T3" fmla="*/ 187 h 213"/>
                <a:gd name="T4" fmla="*/ 66 w 99"/>
                <a:gd name="T5" fmla="*/ 212 h 213"/>
                <a:gd name="T6" fmla="*/ 31 w 99"/>
                <a:gd name="T7" fmla="*/ 212 h 213"/>
                <a:gd name="T8" fmla="*/ 0 w 99"/>
                <a:gd name="T9" fmla="*/ 187 h 213"/>
                <a:gd name="T10" fmla="*/ 0 w 99"/>
                <a:gd name="T11" fmla="*/ 26 h 213"/>
                <a:gd name="T12" fmla="*/ 31 w 99"/>
                <a:gd name="T13" fmla="*/ 0 h 213"/>
                <a:gd name="T14" fmla="*/ 66 w 99"/>
                <a:gd name="T15" fmla="*/ 0 h 213"/>
                <a:gd name="T16" fmla="*/ 98 w 99"/>
                <a:gd name="T17" fmla="*/ 26 h 213"/>
                <a:gd name="T18" fmla="*/ 98 w 99"/>
                <a:gd name="T19" fmla="*/ 18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13">
                  <a:moveTo>
                    <a:pt x="98" y="187"/>
                  </a:moveTo>
                  <a:lnTo>
                    <a:pt x="98" y="187"/>
                  </a:lnTo>
                  <a:cubicBezTo>
                    <a:pt x="98" y="201"/>
                    <a:pt x="86" y="212"/>
                    <a:pt x="66" y="212"/>
                  </a:cubicBezTo>
                  <a:cubicBezTo>
                    <a:pt x="31" y="212"/>
                    <a:pt x="31" y="212"/>
                    <a:pt x="31" y="212"/>
                  </a:cubicBezTo>
                  <a:cubicBezTo>
                    <a:pt x="14" y="212"/>
                    <a:pt x="0" y="201"/>
                    <a:pt x="0" y="18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4" y="0"/>
                    <a:pt x="3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6" y="0"/>
                    <a:pt x="98" y="11"/>
                    <a:pt x="98" y="26"/>
                  </a:cubicBezTo>
                  <a:lnTo>
                    <a:pt x="98" y="187"/>
                  </a:lnTo>
                </a:path>
              </a:pathLst>
            </a:custGeom>
            <a:solidFill>
              <a:srgbClr val="313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2" name="Freeform 175">
              <a:extLst>
                <a:ext uri="{FF2B5EF4-FFF2-40B4-BE49-F238E27FC236}">
                  <a16:creationId xmlns:a16="http://schemas.microsoft.com/office/drawing/2014/main" id="{119ECAED-3CBF-4667-BF15-94F284D08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742" y="4543944"/>
              <a:ext cx="1402995" cy="1335345"/>
            </a:xfrm>
            <a:custGeom>
              <a:avLst/>
              <a:gdLst>
                <a:gd name="T0" fmla="*/ 2293 w 2294"/>
                <a:gd name="T1" fmla="*/ 2184 h 2185"/>
                <a:gd name="T2" fmla="*/ 0 w 2294"/>
                <a:gd name="T3" fmla="*/ 2184 h 2185"/>
                <a:gd name="T4" fmla="*/ 0 w 2294"/>
                <a:gd name="T5" fmla="*/ 0 h 2185"/>
                <a:gd name="T6" fmla="*/ 2293 w 2294"/>
                <a:gd name="T7" fmla="*/ 0 h 2185"/>
                <a:gd name="T8" fmla="*/ 2293 w 2294"/>
                <a:gd name="T9" fmla="*/ 2184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185">
                  <a:moveTo>
                    <a:pt x="2293" y="2184"/>
                  </a:moveTo>
                  <a:lnTo>
                    <a:pt x="0" y="2184"/>
                  </a:lnTo>
                  <a:lnTo>
                    <a:pt x="0" y="0"/>
                  </a:lnTo>
                  <a:lnTo>
                    <a:pt x="2293" y="0"/>
                  </a:lnTo>
                  <a:lnTo>
                    <a:pt x="2293" y="2184"/>
                  </a:lnTo>
                </a:path>
              </a:pathLst>
            </a:custGeom>
            <a:solidFill>
              <a:srgbClr val="313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Freeform 176">
              <a:extLst>
                <a:ext uri="{FF2B5EF4-FFF2-40B4-BE49-F238E27FC236}">
                  <a16:creationId xmlns:a16="http://schemas.microsoft.com/office/drawing/2014/main" id="{C4F8B5EF-7A2E-470D-BC97-C41A1F61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181" y="4562866"/>
              <a:ext cx="1343523" cy="1297502"/>
            </a:xfrm>
            <a:custGeom>
              <a:avLst/>
              <a:gdLst>
                <a:gd name="T0" fmla="*/ 2195 w 2196"/>
                <a:gd name="T1" fmla="*/ 2094 h 2121"/>
                <a:gd name="T2" fmla="*/ 2195 w 2196"/>
                <a:gd name="T3" fmla="*/ 2094 h 2121"/>
                <a:gd name="T4" fmla="*/ 2164 w 2196"/>
                <a:gd name="T5" fmla="*/ 2120 h 2121"/>
                <a:gd name="T6" fmla="*/ 32 w 2196"/>
                <a:gd name="T7" fmla="*/ 2120 h 2121"/>
                <a:gd name="T8" fmla="*/ 0 w 2196"/>
                <a:gd name="T9" fmla="*/ 2094 h 2121"/>
                <a:gd name="T10" fmla="*/ 0 w 2196"/>
                <a:gd name="T11" fmla="*/ 26 h 2121"/>
                <a:gd name="T12" fmla="*/ 32 w 2196"/>
                <a:gd name="T13" fmla="*/ 0 h 2121"/>
                <a:gd name="T14" fmla="*/ 2164 w 2196"/>
                <a:gd name="T15" fmla="*/ 0 h 2121"/>
                <a:gd name="T16" fmla="*/ 2195 w 2196"/>
                <a:gd name="T17" fmla="*/ 26 h 2121"/>
                <a:gd name="T18" fmla="*/ 2195 w 2196"/>
                <a:gd name="T19" fmla="*/ 209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6" h="2121">
                  <a:moveTo>
                    <a:pt x="2195" y="2094"/>
                  </a:moveTo>
                  <a:lnTo>
                    <a:pt x="2195" y="2094"/>
                  </a:lnTo>
                  <a:cubicBezTo>
                    <a:pt x="2195" y="2109"/>
                    <a:pt x="2181" y="2120"/>
                    <a:pt x="2164" y="2120"/>
                  </a:cubicBezTo>
                  <a:cubicBezTo>
                    <a:pt x="32" y="2120"/>
                    <a:pt x="32" y="2120"/>
                    <a:pt x="32" y="2120"/>
                  </a:cubicBezTo>
                  <a:cubicBezTo>
                    <a:pt x="15" y="2120"/>
                    <a:pt x="0" y="2109"/>
                    <a:pt x="0" y="209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5" y="0"/>
                    <a:pt x="32" y="0"/>
                  </a:cubicBezTo>
                  <a:cubicBezTo>
                    <a:pt x="2164" y="0"/>
                    <a:pt x="2164" y="0"/>
                    <a:pt x="2164" y="0"/>
                  </a:cubicBezTo>
                  <a:cubicBezTo>
                    <a:pt x="2181" y="0"/>
                    <a:pt x="2195" y="12"/>
                    <a:pt x="2195" y="26"/>
                  </a:cubicBezTo>
                  <a:lnTo>
                    <a:pt x="2195" y="2094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177">
              <a:extLst>
                <a:ext uri="{FF2B5EF4-FFF2-40B4-BE49-F238E27FC236}">
                  <a16:creationId xmlns:a16="http://schemas.microsoft.com/office/drawing/2014/main" id="{AA321E3B-A4E9-410C-BA57-7917B32AD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351" y="5871180"/>
              <a:ext cx="232481" cy="54063"/>
            </a:xfrm>
            <a:custGeom>
              <a:avLst/>
              <a:gdLst>
                <a:gd name="T0" fmla="*/ 311 w 384"/>
                <a:gd name="T1" fmla="*/ 92 h 93"/>
                <a:gd name="T2" fmla="*/ 75 w 384"/>
                <a:gd name="T3" fmla="*/ 92 h 93"/>
                <a:gd name="T4" fmla="*/ 0 w 384"/>
                <a:gd name="T5" fmla="*/ 28 h 93"/>
                <a:gd name="T6" fmla="*/ 23 w 384"/>
                <a:gd name="T7" fmla="*/ 0 h 93"/>
                <a:gd name="T8" fmla="*/ 86 w 384"/>
                <a:gd name="T9" fmla="*/ 51 h 93"/>
                <a:gd name="T10" fmla="*/ 297 w 384"/>
                <a:gd name="T11" fmla="*/ 51 h 93"/>
                <a:gd name="T12" fmla="*/ 363 w 384"/>
                <a:gd name="T13" fmla="*/ 2 h 93"/>
                <a:gd name="T14" fmla="*/ 383 w 384"/>
                <a:gd name="T15" fmla="*/ 34 h 93"/>
                <a:gd name="T16" fmla="*/ 311 w 384"/>
                <a:gd name="T1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93">
                  <a:moveTo>
                    <a:pt x="311" y="92"/>
                  </a:moveTo>
                  <a:lnTo>
                    <a:pt x="75" y="92"/>
                  </a:lnTo>
                  <a:lnTo>
                    <a:pt x="0" y="28"/>
                  </a:lnTo>
                  <a:lnTo>
                    <a:pt x="23" y="0"/>
                  </a:lnTo>
                  <a:lnTo>
                    <a:pt x="86" y="51"/>
                  </a:lnTo>
                  <a:lnTo>
                    <a:pt x="297" y="51"/>
                  </a:lnTo>
                  <a:lnTo>
                    <a:pt x="363" y="2"/>
                  </a:lnTo>
                  <a:lnTo>
                    <a:pt x="383" y="34"/>
                  </a:lnTo>
                  <a:lnTo>
                    <a:pt x="311" y="92"/>
                  </a:lnTo>
                </a:path>
              </a:pathLst>
            </a:custGeom>
            <a:solidFill>
              <a:srgbClr val="313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178">
              <a:extLst>
                <a:ext uri="{FF2B5EF4-FFF2-40B4-BE49-F238E27FC236}">
                  <a16:creationId xmlns:a16="http://schemas.microsoft.com/office/drawing/2014/main" id="{CB2001A9-E20D-436D-B514-954F1118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117" y="528460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A7B7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Freeform 179">
              <a:extLst>
                <a:ext uri="{FF2B5EF4-FFF2-40B4-BE49-F238E27FC236}">
                  <a16:creationId xmlns:a16="http://schemas.microsoft.com/office/drawing/2014/main" id="{DB76F3B9-8A57-47A4-8969-E93330AA0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117" y="528460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A7B7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Freeform 182">
              <a:extLst>
                <a:ext uri="{FF2B5EF4-FFF2-40B4-BE49-F238E27FC236}">
                  <a16:creationId xmlns:a16="http://schemas.microsoft.com/office/drawing/2014/main" id="{330CEA3E-2E92-4628-AE7A-A62301803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92" y="4798038"/>
              <a:ext cx="408193" cy="819048"/>
            </a:xfrm>
            <a:custGeom>
              <a:avLst/>
              <a:gdLst>
                <a:gd name="T0" fmla="*/ 670 w 671"/>
                <a:gd name="T1" fmla="*/ 1160 h 1339"/>
                <a:gd name="T2" fmla="*/ 670 w 671"/>
                <a:gd name="T3" fmla="*/ 1160 h 1339"/>
                <a:gd name="T4" fmla="*/ 665 w 671"/>
                <a:gd name="T5" fmla="*/ 1160 h 1339"/>
                <a:gd name="T6" fmla="*/ 173 w 671"/>
                <a:gd name="T7" fmla="*/ 668 h 1339"/>
                <a:gd name="T8" fmla="*/ 665 w 671"/>
                <a:gd name="T9" fmla="*/ 176 h 1339"/>
                <a:gd name="T10" fmla="*/ 670 w 671"/>
                <a:gd name="T11" fmla="*/ 176 h 1339"/>
                <a:gd name="T12" fmla="*/ 670 w 671"/>
                <a:gd name="T13" fmla="*/ 0 h 1339"/>
                <a:gd name="T14" fmla="*/ 670 w 671"/>
                <a:gd name="T15" fmla="*/ 0 h 1339"/>
                <a:gd name="T16" fmla="*/ 0 w 671"/>
                <a:gd name="T17" fmla="*/ 671 h 1339"/>
                <a:gd name="T18" fmla="*/ 670 w 671"/>
                <a:gd name="T19" fmla="*/ 1338 h 1339"/>
                <a:gd name="T20" fmla="*/ 670 w 671"/>
                <a:gd name="T21" fmla="*/ 1338 h 1339"/>
                <a:gd name="T22" fmla="*/ 670 w 671"/>
                <a:gd name="T23" fmla="*/ 116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1" h="1339">
                  <a:moveTo>
                    <a:pt x="670" y="1160"/>
                  </a:moveTo>
                  <a:lnTo>
                    <a:pt x="670" y="1160"/>
                  </a:lnTo>
                  <a:cubicBezTo>
                    <a:pt x="670" y="1160"/>
                    <a:pt x="667" y="1160"/>
                    <a:pt x="665" y="1160"/>
                  </a:cubicBezTo>
                  <a:cubicBezTo>
                    <a:pt x="394" y="1160"/>
                    <a:pt x="173" y="941"/>
                    <a:pt x="173" y="668"/>
                  </a:cubicBezTo>
                  <a:cubicBezTo>
                    <a:pt x="173" y="398"/>
                    <a:pt x="394" y="176"/>
                    <a:pt x="665" y="176"/>
                  </a:cubicBezTo>
                  <a:cubicBezTo>
                    <a:pt x="667" y="176"/>
                    <a:pt x="670" y="176"/>
                    <a:pt x="670" y="176"/>
                  </a:cubicBezTo>
                  <a:cubicBezTo>
                    <a:pt x="670" y="0"/>
                    <a:pt x="670" y="0"/>
                    <a:pt x="670" y="0"/>
                  </a:cubicBezTo>
                  <a:lnTo>
                    <a:pt x="670" y="0"/>
                  </a:lnTo>
                  <a:cubicBezTo>
                    <a:pt x="300" y="0"/>
                    <a:pt x="0" y="300"/>
                    <a:pt x="0" y="671"/>
                  </a:cubicBezTo>
                  <a:cubicBezTo>
                    <a:pt x="0" y="1039"/>
                    <a:pt x="300" y="1338"/>
                    <a:pt x="670" y="1338"/>
                  </a:cubicBezTo>
                  <a:lnTo>
                    <a:pt x="670" y="1338"/>
                  </a:lnTo>
                  <a:lnTo>
                    <a:pt x="670" y="1160"/>
                  </a:ln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0" name="Freeform 183">
              <a:extLst>
                <a:ext uri="{FF2B5EF4-FFF2-40B4-BE49-F238E27FC236}">
                  <a16:creationId xmlns:a16="http://schemas.microsoft.com/office/drawing/2014/main" id="{6154104E-F871-4243-953E-8178478D7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78" y="5617086"/>
              <a:ext cx="0" cy="0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3 w 4"/>
                <a:gd name="T5" fmla="*/ 0 h 1"/>
                <a:gd name="T6" fmla="*/ 0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3" y="0"/>
                    <a:pt x="3" y="0"/>
                    <a:pt x="0" y="0"/>
                  </a:cubicBezTo>
                  <a:lnTo>
                    <a:pt x="3" y="0"/>
                  </a:lnTo>
                </a:path>
              </a:pathLst>
            </a:custGeom>
            <a:solidFill>
              <a:srgbClr val="F58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Freeform 184">
              <a:extLst>
                <a:ext uri="{FF2B5EF4-FFF2-40B4-BE49-F238E27FC236}">
                  <a16:creationId xmlns:a16="http://schemas.microsoft.com/office/drawing/2014/main" id="{2B39A143-75A7-4A5C-80D5-E668B720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78" y="5217023"/>
              <a:ext cx="408193" cy="397360"/>
            </a:xfrm>
            <a:custGeom>
              <a:avLst/>
              <a:gdLst>
                <a:gd name="T0" fmla="*/ 670 w 671"/>
                <a:gd name="T1" fmla="*/ 0 h 653"/>
                <a:gd name="T2" fmla="*/ 670 w 671"/>
                <a:gd name="T3" fmla="*/ 0 h 653"/>
                <a:gd name="T4" fmla="*/ 498 w 671"/>
                <a:gd name="T5" fmla="*/ 0 h 653"/>
                <a:gd name="T6" fmla="*/ 6 w 671"/>
                <a:gd name="T7" fmla="*/ 474 h 653"/>
                <a:gd name="T8" fmla="*/ 0 w 671"/>
                <a:gd name="T9" fmla="*/ 474 h 653"/>
                <a:gd name="T10" fmla="*/ 0 w 671"/>
                <a:gd name="T11" fmla="*/ 652 h 653"/>
                <a:gd name="T12" fmla="*/ 670 w 671"/>
                <a:gd name="T1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653">
                  <a:moveTo>
                    <a:pt x="670" y="0"/>
                  </a:moveTo>
                  <a:lnTo>
                    <a:pt x="670" y="0"/>
                  </a:lnTo>
                  <a:cubicBezTo>
                    <a:pt x="498" y="0"/>
                    <a:pt x="498" y="0"/>
                    <a:pt x="498" y="0"/>
                  </a:cubicBezTo>
                  <a:cubicBezTo>
                    <a:pt x="489" y="261"/>
                    <a:pt x="271" y="474"/>
                    <a:pt x="6" y="474"/>
                  </a:cubicBezTo>
                  <a:cubicBezTo>
                    <a:pt x="3" y="474"/>
                    <a:pt x="0" y="474"/>
                    <a:pt x="0" y="474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365" y="652"/>
                    <a:pt x="662" y="359"/>
                    <a:pt x="670" y="0"/>
                  </a:cubicBezTo>
                </a:path>
              </a:pathLst>
            </a:custGeom>
            <a:solidFill>
              <a:srgbClr val="F58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2" name="Freeform 185">
              <a:extLst>
                <a:ext uri="{FF2B5EF4-FFF2-40B4-BE49-F238E27FC236}">
                  <a16:creationId xmlns:a16="http://schemas.microsoft.com/office/drawing/2014/main" id="{251FC6A8-B8B0-448C-84B7-092C00BFB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78" y="4795335"/>
              <a:ext cx="0" cy="0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3" y="0"/>
                    <a:pt x="3" y="0"/>
                  </a:cubicBez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9B8C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3" name="Freeform 186">
              <a:extLst>
                <a:ext uri="{FF2B5EF4-FFF2-40B4-BE49-F238E27FC236}">
                  <a16:creationId xmlns:a16="http://schemas.microsoft.com/office/drawing/2014/main" id="{34DA3E91-67DE-47A1-A4E6-055543034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78" y="4795335"/>
              <a:ext cx="408193" cy="418985"/>
            </a:xfrm>
            <a:custGeom>
              <a:avLst/>
              <a:gdLst>
                <a:gd name="T0" fmla="*/ 0 w 671"/>
                <a:gd name="T1" fmla="*/ 0 h 689"/>
                <a:gd name="T2" fmla="*/ 0 w 671"/>
                <a:gd name="T3" fmla="*/ 0 h 689"/>
                <a:gd name="T4" fmla="*/ 0 w 671"/>
                <a:gd name="T5" fmla="*/ 178 h 689"/>
                <a:gd name="T6" fmla="*/ 6 w 671"/>
                <a:gd name="T7" fmla="*/ 178 h 689"/>
                <a:gd name="T8" fmla="*/ 498 w 671"/>
                <a:gd name="T9" fmla="*/ 670 h 689"/>
                <a:gd name="T10" fmla="*/ 498 w 671"/>
                <a:gd name="T11" fmla="*/ 688 h 689"/>
                <a:gd name="T12" fmla="*/ 670 w 671"/>
                <a:gd name="T13" fmla="*/ 688 h 689"/>
                <a:gd name="T14" fmla="*/ 668 w 671"/>
                <a:gd name="T15" fmla="*/ 670 h 689"/>
                <a:gd name="T16" fmla="*/ 0 w 671"/>
                <a:gd name="T17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1" h="689">
                  <a:moveTo>
                    <a:pt x="0" y="0"/>
                  </a:moveTo>
                  <a:lnTo>
                    <a:pt x="0" y="0"/>
                  </a:ln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3" y="178"/>
                    <a:pt x="6" y="178"/>
                  </a:cubicBezTo>
                  <a:cubicBezTo>
                    <a:pt x="276" y="178"/>
                    <a:pt x="498" y="400"/>
                    <a:pt x="498" y="670"/>
                  </a:cubicBezTo>
                  <a:cubicBezTo>
                    <a:pt x="498" y="676"/>
                    <a:pt x="498" y="688"/>
                    <a:pt x="498" y="688"/>
                  </a:cubicBezTo>
                  <a:cubicBezTo>
                    <a:pt x="670" y="688"/>
                    <a:pt x="670" y="688"/>
                    <a:pt x="670" y="688"/>
                  </a:cubicBezTo>
                  <a:cubicBezTo>
                    <a:pt x="670" y="688"/>
                    <a:pt x="668" y="676"/>
                    <a:pt x="668" y="670"/>
                  </a:cubicBezTo>
                  <a:cubicBezTo>
                    <a:pt x="668" y="302"/>
                    <a:pt x="374" y="2"/>
                    <a:pt x="0" y="0"/>
                  </a:cubicBezTo>
                </a:path>
              </a:pathLst>
            </a:custGeom>
            <a:solidFill>
              <a:srgbClr val="9B8C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187">
              <a:extLst>
                <a:ext uri="{FF2B5EF4-FFF2-40B4-BE49-F238E27FC236}">
                  <a16:creationId xmlns:a16="http://schemas.microsoft.com/office/drawing/2014/main" id="{AF42F9C9-50F5-4E9C-B375-2E8E1C6D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73" y="5608977"/>
              <a:ext cx="162196" cy="48656"/>
            </a:xfrm>
            <a:custGeom>
              <a:avLst/>
              <a:gdLst>
                <a:gd name="T0" fmla="*/ 267 w 268"/>
                <a:gd name="T1" fmla="*/ 81 h 82"/>
                <a:gd name="T2" fmla="*/ 0 w 268"/>
                <a:gd name="T3" fmla="*/ 81 h 82"/>
                <a:gd name="T4" fmla="*/ 0 w 268"/>
                <a:gd name="T5" fmla="*/ 0 h 82"/>
                <a:gd name="T6" fmla="*/ 267 w 268"/>
                <a:gd name="T7" fmla="*/ 0 h 82"/>
                <a:gd name="T8" fmla="*/ 267 w 268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2">
                  <a:moveTo>
                    <a:pt x="26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81"/>
                  </a:ln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5" name="Freeform 188">
              <a:extLst>
                <a:ext uri="{FF2B5EF4-FFF2-40B4-BE49-F238E27FC236}">
                  <a16:creationId xmlns:a16="http://schemas.microsoft.com/office/drawing/2014/main" id="{936E26E5-9F4B-48E0-827D-F37F259CA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73" y="5679258"/>
              <a:ext cx="162196" cy="51360"/>
            </a:xfrm>
            <a:custGeom>
              <a:avLst/>
              <a:gdLst>
                <a:gd name="T0" fmla="*/ 267 w 268"/>
                <a:gd name="T1" fmla="*/ 89 h 90"/>
                <a:gd name="T2" fmla="*/ 0 w 268"/>
                <a:gd name="T3" fmla="*/ 89 h 90"/>
                <a:gd name="T4" fmla="*/ 0 w 268"/>
                <a:gd name="T5" fmla="*/ 0 h 90"/>
                <a:gd name="T6" fmla="*/ 267 w 268"/>
                <a:gd name="T7" fmla="*/ 0 h 90"/>
                <a:gd name="T8" fmla="*/ 267 w 268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0">
                  <a:moveTo>
                    <a:pt x="267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89"/>
                  </a:lnTo>
                </a:path>
              </a:pathLst>
            </a:custGeom>
            <a:solidFill>
              <a:srgbClr val="9B8C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6" name="Freeform 189">
              <a:extLst>
                <a:ext uri="{FF2B5EF4-FFF2-40B4-BE49-F238E27FC236}">
                  <a16:creationId xmlns:a16="http://schemas.microsoft.com/office/drawing/2014/main" id="{4887B124-E0A2-4D07-8EC8-7ED245054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873" y="5749539"/>
              <a:ext cx="162196" cy="48656"/>
            </a:xfrm>
            <a:custGeom>
              <a:avLst/>
              <a:gdLst>
                <a:gd name="T0" fmla="*/ 267 w 268"/>
                <a:gd name="T1" fmla="*/ 81 h 82"/>
                <a:gd name="T2" fmla="*/ 0 w 268"/>
                <a:gd name="T3" fmla="*/ 81 h 82"/>
                <a:gd name="T4" fmla="*/ 0 w 268"/>
                <a:gd name="T5" fmla="*/ 0 h 82"/>
                <a:gd name="T6" fmla="*/ 267 w 268"/>
                <a:gd name="T7" fmla="*/ 0 h 82"/>
                <a:gd name="T8" fmla="*/ 267 w 268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2">
                  <a:moveTo>
                    <a:pt x="26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81"/>
                  </a:lnTo>
                </a:path>
              </a:pathLst>
            </a:custGeom>
            <a:solidFill>
              <a:srgbClr val="F588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Freeform 190">
              <a:extLst>
                <a:ext uri="{FF2B5EF4-FFF2-40B4-BE49-F238E27FC236}">
                  <a16:creationId xmlns:a16="http://schemas.microsoft.com/office/drawing/2014/main" id="{FD535B0F-54B7-47CC-8399-70421187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96" y="4833179"/>
              <a:ext cx="173009" cy="48656"/>
            </a:xfrm>
            <a:custGeom>
              <a:avLst/>
              <a:gdLst>
                <a:gd name="T0" fmla="*/ 285 w 286"/>
                <a:gd name="T1" fmla="*/ 81 h 82"/>
                <a:gd name="T2" fmla="*/ 0 w 286"/>
                <a:gd name="T3" fmla="*/ 81 h 82"/>
                <a:gd name="T4" fmla="*/ 0 w 286"/>
                <a:gd name="T5" fmla="*/ 0 h 82"/>
                <a:gd name="T6" fmla="*/ 285 w 286"/>
                <a:gd name="T7" fmla="*/ 0 h 82"/>
                <a:gd name="T8" fmla="*/ 285 w 286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82">
                  <a:moveTo>
                    <a:pt x="285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81"/>
                  </a:lnTo>
                </a:path>
              </a:pathLst>
            </a:custGeom>
            <a:solidFill>
              <a:srgbClr val="D7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Freeform 191">
              <a:extLst>
                <a:ext uri="{FF2B5EF4-FFF2-40B4-BE49-F238E27FC236}">
                  <a16:creationId xmlns:a16="http://schemas.microsoft.com/office/drawing/2014/main" id="{5449D480-E96A-4667-B4AC-7CA269722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455" y="4833179"/>
              <a:ext cx="173009" cy="48656"/>
            </a:xfrm>
            <a:custGeom>
              <a:avLst/>
              <a:gdLst>
                <a:gd name="T0" fmla="*/ 285 w 286"/>
                <a:gd name="T1" fmla="*/ 81 h 82"/>
                <a:gd name="T2" fmla="*/ 0 w 286"/>
                <a:gd name="T3" fmla="*/ 81 h 82"/>
                <a:gd name="T4" fmla="*/ 0 w 286"/>
                <a:gd name="T5" fmla="*/ 0 h 82"/>
                <a:gd name="T6" fmla="*/ 285 w 286"/>
                <a:gd name="T7" fmla="*/ 0 h 82"/>
                <a:gd name="T8" fmla="*/ 285 w 286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82">
                  <a:moveTo>
                    <a:pt x="285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81"/>
                  </a:lnTo>
                </a:path>
              </a:pathLst>
            </a:custGeom>
            <a:solidFill>
              <a:srgbClr val="D7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9" name="Freeform 192">
              <a:extLst>
                <a:ext uri="{FF2B5EF4-FFF2-40B4-BE49-F238E27FC236}">
                  <a16:creationId xmlns:a16="http://schemas.microsoft.com/office/drawing/2014/main" id="{D70C7AF8-94C3-42E1-A029-8B3FD7C88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312" y="5514367"/>
              <a:ext cx="173009" cy="45953"/>
            </a:xfrm>
            <a:custGeom>
              <a:avLst/>
              <a:gdLst>
                <a:gd name="T0" fmla="*/ 285 w 286"/>
                <a:gd name="T1" fmla="*/ 80 h 81"/>
                <a:gd name="T2" fmla="*/ 0 w 286"/>
                <a:gd name="T3" fmla="*/ 80 h 81"/>
                <a:gd name="T4" fmla="*/ 0 w 286"/>
                <a:gd name="T5" fmla="*/ 0 h 81"/>
                <a:gd name="T6" fmla="*/ 285 w 286"/>
                <a:gd name="T7" fmla="*/ 0 h 81"/>
                <a:gd name="T8" fmla="*/ 285 w 286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81">
                  <a:moveTo>
                    <a:pt x="28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80"/>
                  </a:lnTo>
                </a:path>
              </a:pathLst>
            </a:custGeom>
            <a:solidFill>
              <a:srgbClr val="D7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Freeform 193">
              <a:extLst>
                <a:ext uri="{FF2B5EF4-FFF2-40B4-BE49-F238E27FC236}">
                  <a16:creationId xmlns:a16="http://schemas.microsoft.com/office/drawing/2014/main" id="{BDF76013-4CA5-4F98-921B-9FB46A236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805" y="4862913"/>
              <a:ext cx="164899" cy="75687"/>
            </a:xfrm>
            <a:custGeom>
              <a:avLst/>
              <a:gdLst>
                <a:gd name="T0" fmla="*/ 268 w 272"/>
                <a:gd name="T1" fmla="*/ 127 h 128"/>
                <a:gd name="T2" fmla="*/ 141 w 272"/>
                <a:gd name="T3" fmla="*/ 0 h 128"/>
                <a:gd name="T4" fmla="*/ 0 w 272"/>
                <a:gd name="T5" fmla="*/ 0 h 128"/>
                <a:gd name="T6" fmla="*/ 0 w 272"/>
                <a:gd name="T7" fmla="*/ 0 h 128"/>
                <a:gd name="T8" fmla="*/ 141 w 272"/>
                <a:gd name="T9" fmla="*/ 0 h 128"/>
                <a:gd name="T10" fmla="*/ 144 w 272"/>
                <a:gd name="T11" fmla="*/ 0 h 128"/>
                <a:gd name="T12" fmla="*/ 271 w 272"/>
                <a:gd name="T13" fmla="*/ 124 h 128"/>
                <a:gd name="T14" fmla="*/ 268 w 272"/>
                <a:gd name="T15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28">
                  <a:moveTo>
                    <a:pt x="268" y="127"/>
                  </a:moveTo>
                  <a:lnTo>
                    <a:pt x="1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271" y="124"/>
                  </a:lnTo>
                  <a:lnTo>
                    <a:pt x="268" y="127"/>
                  </a:lnTo>
                </a:path>
              </a:pathLst>
            </a:custGeom>
            <a:solidFill>
              <a:srgbClr val="8383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194">
              <a:extLst>
                <a:ext uri="{FF2B5EF4-FFF2-40B4-BE49-F238E27FC236}">
                  <a16:creationId xmlns:a16="http://schemas.microsoft.com/office/drawing/2014/main" id="{3EAFCE27-13F7-4619-AF5D-E65A15B45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149" y="4862913"/>
              <a:ext cx="170306" cy="81094"/>
            </a:xfrm>
            <a:custGeom>
              <a:avLst/>
              <a:gdLst>
                <a:gd name="T0" fmla="*/ 2 w 282"/>
                <a:gd name="T1" fmla="*/ 135 h 136"/>
                <a:gd name="T2" fmla="*/ 0 w 282"/>
                <a:gd name="T3" fmla="*/ 135 h 136"/>
                <a:gd name="T4" fmla="*/ 135 w 282"/>
                <a:gd name="T5" fmla="*/ 0 h 136"/>
                <a:gd name="T6" fmla="*/ 281 w 282"/>
                <a:gd name="T7" fmla="*/ 0 h 136"/>
                <a:gd name="T8" fmla="*/ 281 w 282"/>
                <a:gd name="T9" fmla="*/ 0 h 136"/>
                <a:gd name="T10" fmla="*/ 138 w 282"/>
                <a:gd name="T11" fmla="*/ 0 h 136"/>
                <a:gd name="T12" fmla="*/ 2 w 28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36">
                  <a:moveTo>
                    <a:pt x="2" y="135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38" y="0"/>
                  </a:lnTo>
                  <a:lnTo>
                    <a:pt x="2" y="135"/>
                  </a:lnTo>
                </a:path>
              </a:pathLst>
            </a:custGeom>
            <a:solidFill>
              <a:srgbClr val="8383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Freeform 195">
              <a:extLst>
                <a:ext uri="{FF2B5EF4-FFF2-40B4-BE49-F238E27FC236}">
                  <a16:creationId xmlns:a16="http://schemas.microsoft.com/office/drawing/2014/main" id="{22E1413A-4D44-4849-B55B-ED257674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666" y="5492742"/>
              <a:ext cx="118944" cy="48656"/>
            </a:xfrm>
            <a:custGeom>
              <a:avLst/>
              <a:gdLst>
                <a:gd name="T0" fmla="*/ 198 w 199"/>
                <a:gd name="T1" fmla="*/ 84 h 85"/>
                <a:gd name="T2" fmla="*/ 77 w 199"/>
                <a:gd name="T3" fmla="*/ 84 h 85"/>
                <a:gd name="T4" fmla="*/ 0 w 199"/>
                <a:gd name="T5" fmla="*/ 6 h 85"/>
                <a:gd name="T6" fmla="*/ 2 w 199"/>
                <a:gd name="T7" fmla="*/ 0 h 85"/>
                <a:gd name="T8" fmla="*/ 77 w 199"/>
                <a:gd name="T9" fmla="*/ 75 h 85"/>
                <a:gd name="T10" fmla="*/ 198 w 199"/>
                <a:gd name="T11" fmla="*/ 75 h 85"/>
                <a:gd name="T12" fmla="*/ 198 w 199"/>
                <a:gd name="T1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5">
                  <a:moveTo>
                    <a:pt x="198" y="84"/>
                  </a:moveTo>
                  <a:lnTo>
                    <a:pt x="77" y="84"/>
                  </a:lnTo>
                  <a:lnTo>
                    <a:pt x="0" y="6"/>
                  </a:lnTo>
                  <a:lnTo>
                    <a:pt x="2" y="0"/>
                  </a:lnTo>
                  <a:lnTo>
                    <a:pt x="77" y="75"/>
                  </a:lnTo>
                  <a:lnTo>
                    <a:pt x="198" y="75"/>
                  </a:lnTo>
                  <a:lnTo>
                    <a:pt x="198" y="84"/>
                  </a:lnTo>
                </a:path>
              </a:pathLst>
            </a:custGeom>
            <a:solidFill>
              <a:srgbClr val="8383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2" name="Freeform 205">
              <a:extLst>
                <a:ext uri="{FF2B5EF4-FFF2-40B4-BE49-F238E27FC236}">
                  <a16:creationId xmlns:a16="http://schemas.microsoft.com/office/drawing/2014/main" id="{B1E0D881-5E70-4C62-8AA1-B04788EA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820" y="6449649"/>
              <a:ext cx="43252" cy="48656"/>
            </a:xfrm>
            <a:custGeom>
              <a:avLst/>
              <a:gdLst>
                <a:gd name="T0" fmla="*/ 75 w 76"/>
                <a:gd name="T1" fmla="*/ 81 h 82"/>
                <a:gd name="T2" fmla="*/ 0 w 76"/>
                <a:gd name="T3" fmla="*/ 81 h 82"/>
                <a:gd name="T4" fmla="*/ 0 w 76"/>
                <a:gd name="T5" fmla="*/ 0 h 82"/>
                <a:gd name="T6" fmla="*/ 75 w 76"/>
                <a:gd name="T7" fmla="*/ 0 h 82"/>
                <a:gd name="T8" fmla="*/ 75 w 76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75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81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3" name="Freeform 206">
              <a:extLst>
                <a:ext uri="{FF2B5EF4-FFF2-40B4-BE49-F238E27FC236}">
                  <a16:creationId xmlns:a16="http://schemas.microsoft.com/office/drawing/2014/main" id="{5024D6EA-5379-4403-976B-B34527830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942" y="6484790"/>
              <a:ext cx="118944" cy="43250"/>
            </a:xfrm>
            <a:custGeom>
              <a:avLst/>
              <a:gdLst>
                <a:gd name="T0" fmla="*/ 190 w 197"/>
                <a:gd name="T1" fmla="*/ 37 h 73"/>
                <a:gd name="T2" fmla="*/ 190 w 197"/>
                <a:gd name="T3" fmla="*/ 37 h 73"/>
                <a:gd name="T4" fmla="*/ 150 w 197"/>
                <a:gd name="T5" fmla="*/ 72 h 73"/>
                <a:gd name="T6" fmla="*/ 41 w 197"/>
                <a:gd name="T7" fmla="*/ 72 h 73"/>
                <a:gd name="T8" fmla="*/ 0 w 197"/>
                <a:gd name="T9" fmla="*/ 37 h 73"/>
                <a:gd name="T10" fmla="*/ 0 w 197"/>
                <a:gd name="T11" fmla="*/ 37 h 73"/>
                <a:gd name="T12" fmla="*/ 41 w 197"/>
                <a:gd name="T13" fmla="*/ 0 h 73"/>
                <a:gd name="T14" fmla="*/ 176 w 197"/>
                <a:gd name="T15" fmla="*/ 0 h 73"/>
                <a:gd name="T16" fmla="*/ 190 w 197"/>
                <a:gd name="T17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3">
                  <a:moveTo>
                    <a:pt x="190" y="37"/>
                  </a:moveTo>
                  <a:lnTo>
                    <a:pt x="190" y="37"/>
                  </a:lnTo>
                  <a:cubicBezTo>
                    <a:pt x="190" y="55"/>
                    <a:pt x="173" y="72"/>
                    <a:pt x="150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7" y="72"/>
                    <a:pt x="0" y="55"/>
                    <a:pt x="0" y="37"/>
                  </a:cubicBezTo>
                  <a:lnTo>
                    <a:pt x="0" y="37"/>
                  </a:lnTo>
                  <a:cubicBezTo>
                    <a:pt x="0" y="17"/>
                    <a:pt x="17" y="0"/>
                    <a:pt x="4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6" y="0"/>
                    <a:pt x="190" y="17"/>
                    <a:pt x="190" y="37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4" name="Freeform 207">
              <a:extLst>
                <a:ext uri="{FF2B5EF4-FFF2-40B4-BE49-F238E27FC236}">
                  <a16:creationId xmlns:a16="http://schemas.microsoft.com/office/drawing/2014/main" id="{5BDC0E08-E101-479D-A8E4-323B0878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583" y="6449649"/>
              <a:ext cx="43252" cy="48656"/>
            </a:xfrm>
            <a:custGeom>
              <a:avLst/>
              <a:gdLst>
                <a:gd name="T0" fmla="*/ 0 w 76"/>
                <a:gd name="T1" fmla="*/ 81 h 82"/>
                <a:gd name="T2" fmla="*/ 75 w 76"/>
                <a:gd name="T3" fmla="*/ 81 h 82"/>
                <a:gd name="T4" fmla="*/ 75 w 76"/>
                <a:gd name="T5" fmla="*/ 0 h 82"/>
                <a:gd name="T6" fmla="*/ 0 w 76"/>
                <a:gd name="T7" fmla="*/ 0 h 82"/>
                <a:gd name="T8" fmla="*/ 0 w 76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0" y="81"/>
                  </a:moveTo>
                  <a:lnTo>
                    <a:pt x="75" y="81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5" name="Freeform 208">
              <a:extLst>
                <a:ext uri="{FF2B5EF4-FFF2-40B4-BE49-F238E27FC236}">
                  <a16:creationId xmlns:a16="http://schemas.microsoft.com/office/drawing/2014/main" id="{A25BC5DA-12EA-4B53-BD85-2CAFFA9C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770" y="6484790"/>
              <a:ext cx="118944" cy="43250"/>
            </a:xfrm>
            <a:custGeom>
              <a:avLst/>
              <a:gdLst>
                <a:gd name="T0" fmla="*/ 6 w 197"/>
                <a:gd name="T1" fmla="*/ 37 h 73"/>
                <a:gd name="T2" fmla="*/ 6 w 197"/>
                <a:gd name="T3" fmla="*/ 37 h 73"/>
                <a:gd name="T4" fmla="*/ 46 w 197"/>
                <a:gd name="T5" fmla="*/ 72 h 73"/>
                <a:gd name="T6" fmla="*/ 156 w 197"/>
                <a:gd name="T7" fmla="*/ 72 h 73"/>
                <a:gd name="T8" fmla="*/ 196 w 197"/>
                <a:gd name="T9" fmla="*/ 37 h 73"/>
                <a:gd name="T10" fmla="*/ 196 w 197"/>
                <a:gd name="T11" fmla="*/ 37 h 73"/>
                <a:gd name="T12" fmla="*/ 156 w 197"/>
                <a:gd name="T13" fmla="*/ 0 h 73"/>
                <a:gd name="T14" fmla="*/ 23 w 197"/>
                <a:gd name="T15" fmla="*/ 0 h 73"/>
                <a:gd name="T16" fmla="*/ 6 w 197"/>
                <a:gd name="T17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73">
                  <a:moveTo>
                    <a:pt x="6" y="37"/>
                  </a:moveTo>
                  <a:lnTo>
                    <a:pt x="6" y="37"/>
                  </a:lnTo>
                  <a:cubicBezTo>
                    <a:pt x="6" y="55"/>
                    <a:pt x="23" y="72"/>
                    <a:pt x="4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8" y="72"/>
                    <a:pt x="196" y="55"/>
                    <a:pt x="196" y="37"/>
                  </a:cubicBezTo>
                  <a:lnTo>
                    <a:pt x="196" y="37"/>
                  </a:lnTo>
                  <a:cubicBezTo>
                    <a:pt x="196" y="17"/>
                    <a:pt x="178" y="0"/>
                    <a:pt x="1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6" y="17"/>
                    <a:pt x="6" y="37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" name="Freeform 209">
              <a:extLst>
                <a:ext uri="{FF2B5EF4-FFF2-40B4-BE49-F238E27FC236}">
                  <a16:creationId xmlns:a16="http://schemas.microsoft.com/office/drawing/2014/main" id="{57A4AC6C-1C0A-4A87-AC8F-D42A69BD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613" y="4762897"/>
              <a:ext cx="900187" cy="802829"/>
            </a:xfrm>
            <a:custGeom>
              <a:avLst/>
              <a:gdLst>
                <a:gd name="T0" fmla="*/ 1162 w 1471"/>
                <a:gd name="T1" fmla="*/ 1082 h 1313"/>
                <a:gd name="T2" fmla="*/ 1162 w 1471"/>
                <a:gd name="T3" fmla="*/ 1082 h 1313"/>
                <a:gd name="T4" fmla="*/ 1176 w 1471"/>
                <a:gd name="T5" fmla="*/ 1036 h 1313"/>
                <a:gd name="T6" fmla="*/ 1182 w 1471"/>
                <a:gd name="T7" fmla="*/ 570 h 1313"/>
                <a:gd name="T8" fmla="*/ 1243 w 1471"/>
                <a:gd name="T9" fmla="*/ 0 h 1313"/>
                <a:gd name="T10" fmla="*/ 1047 w 1471"/>
                <a:gd name="T11" fmla="*/ 187 h 1313"/>
                <a:gd name="T12" fmla="*/ 354 w 1471"/>
                <a:gd name="T13" fmla="*/ 101 h 1313"/>
                <a:gd name="T14" fmla="*/ 23 w 1471"/>
                <a:gd name="T15" fmla="*/ 507 h 1313"/>
                <a:gd name="T16" fmla="*/ 98 w 1471"/>
                <a:gd name="T17" fmla="*/ 1243 h 1313"/>
                <a:gd name="T18" fmla="*/ 987 w 1471"/>
                <a:gd name="T19" fmla="*/ 1183 h 1313"/>
                <a:gd name="T20" fmla="*/ 1162 w 1471"/>
                <a:gd name="T21" fmla="*/ 1082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1" h="1313">
                  <a:moveTo>
                    <a:pt x="1162" y="1082"/>
                  </a:moveTo>
                  <a:lnTo>
                    <a:pt x="1162" y="1082"/>
                  </a:lnTo>
                  <a:cubicBezTo>
                    <a:pt x="1162" y="1082"/>
                    <a:pt x="1176" y="1079"/>
                    <a:pt x="1176" y="1036"/>
                  </a:cubicBezTo>
                  <a:cubicBezTo>
                    <a:pt x="1176" y="992"/>
                    <a:pt x="1182" y="570"/>
                    <a:pt x="1182" y="570"/>
                  </a:cubicBezTo>
                  <a:cubicBezTo>
                    <a:pt x="1182" y="570"/>
                    <a:pt x="1470" y="314"/>
                    <a:pt x="1243" y="0"/>
                  </a:cubicBezTo>
                  <a:cubicBezTo>
                    <a:pt x="1243" y="0"/>
                    <a:pt x="1223" y="216"/>
                    <a:pt x="1047" y="187"/>
                  </a:cubicBezTo>
                  <a:cubicBezTo>
                    <a:pt x="871" y="155"/>
                    <a:pt x="474" y="95"/>
                    <a:pt x="354" y="101"/>
                  </a:cubicBezTo>
                  <a:cubicBezTo>
                    <a:pt x="233" y="106"/>
                    <a:pt x="0" y="196"/>
                    <a:pt x="23" y="507"/>
                  </a:cubicBezTo>
                  <a:cubicBezTo>
                    <a:pt x="46" y="820"/>
                    <a:pt x="77" y="1185"/>
                    <a:pt x="98" y="1243"/>
                  </a:cubicBezTo>
                  <a:cubicBezTo>
                    <a:pt x="118" y="1312"/>
                    <a:pt x="987" y="1183"/>
                    <a:pt x="987" y="1183"/>
                  </a:cubicBezTo>
                  <a:lnTo>
                    <a:pt x="1162" y="1082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" name="Freeform 210">
              <a:extLst>
                <a:ext uri="{FF2B5EF4-FFF2-40B4-BE49-F238E27FC236}">
                  <a16:creationId xmlns:a16="http://schemas.microsoft.com/office/drawing/2014/main" id="{374BC94E-2CD2-48FD-AD7C-601A184BD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052" y="5379211"/>
              <a:ext cx="89208" cy="113531"/>
            </a:xfrm>
            <a:custGeom>
              <a:avLst/>
              <a:gdLst>
                <a:gd name="T0" fmla="*/ 147 w 148"/>
                <a:gd name="T1" fmla="*/ 144 h 188"/>
                <a:gd name="T2" fmla="*/ 147 w 148"/>
                <a:gd name="T3" fmla="*/ 144 h 188"/>
                <a:gd name="T4" fmla="*/ 101 w 148"/>
                <a:gd name="T5" fmla="*/ 187 h 188"/>
                <a:gd name="T6" fmla="*/ 47 w 148"/>
                <a:gd name="T7" fmla="*/ 187 h 188"/>
                <a:gd name="T8" fmla="*/ 0 w 148"/>
                <a:gd name="T9" fmla="*/ 144 h 188"/>
                <a:gd name="T10" fmla="*/ 0 w 148"/>
                <a:gd name="T11" fmla="*/ 46 h 188"/>
                <a:gd name="T12" fmla="*/ 47 w 148"/>
                <a:gd name="T13" fmla="*/ 0 h 188"/>
                <a:gd name="T14" fmla="*/ 101 w 148"/>
                <a:gd name="T15" fmla="*/ 0 h 188"/>
                <a:gd name="T16" fmla="*/ 147 w 148"/>
                <a:gd name="T17" fmla="*/ 46 h 188"/>
                <a:gd name="T18" fmla="*/ 147 w 148"/>
                <a:gd name="T19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88">
                  <a:moveTo>
                    <a:pt x="147" y="144"/>
                  </a:moveTo>
                  <a:lnTo>
                    <a:pt x="147" y="144"/>
                  </a:lnTo>
                  <a:cubicBezTo>
                    <a:pt x="147" y="167"/>
                    <a:pt x="127" y="187"/>
                    <a:pt x="101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1" y="187"/>
                    <a:pt x="0" y="167"/>
                    <a:pt x="0" y="14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7" y="0"/>
                    <a:pt x="147" y="20"/>
                    <a:pt x="147" y="46"/>
                  </a:cubicBezTo>
                  <a:lnTo>
                    <a:pt x="147" y="144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8" name="Freeform 211">
              <a:extLst>
                <a:ext uri="{FF2B5EF4-FFF2-40B4-BE49-F238E27FC236}">
                  <a16:creationId xmlns:a16="http://schemas.microsoft.com/office/drawing/2014/main" id="{D55D68E9-BBF8-4431-8E59-3651BA459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990" y="5379211"/>
              <a:ext cx="89208" cy="113531"/>
            </a:xfrm>
            <a:custGeom>
              <a:avLst/>
              <a:gdLst>
                <a:gd name="T0" fmla="*/ 147 w 148"/>
                <a:gd name="T1" fmla="*/ 144 h 188"/>
                <a:gd name="T2" fmla="*/ 147 w 148"/>
                <a:gd name="T3" fmla="*/ 144 h 188"/>
                <a:gd name="T4" fmla="*/ 100 w 148"/>
                <a:gd name="T5" fmla="*/ 187 h 188"/>
                <a:gd name="T6" fmla="*/ 43 w 148"/>
                <a:gd name="T7" fmla="*/ 187 h 188"/>
                <a:gd name="T8" fmla="*/ 0 w 148"/>
                <a:gd name="T9" fmla="*/ 144 h 188"/>
                <a:gd name="T10" fmla="*/ 0 w 148"/>
                <a:gd name="T11" fmla="*/ 46 h 188"/>
                <a:gd name="T12" fmla="*/ 43 w 148"/>
                <a:gd name="T13" fmla="*/ 0 h 188"/>
                <a:gd name="T14" fmla="*/ 100 w 148"/>
                <a:gd name="T15" fmla="*/ 0 h 188"/>
                <a:gd name="T16" fmla="*/ 147 w 148"/>
                <a:gd name="T17" fmla="*/ 46 h 188"/>
                <a:gd name="T18" fmla="*/ 147 w 148"/>
                <a:gd name="T19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88">
                  <a:moveTo>
                    <a:pt x="147" y="144"/>
                  </a:moveTo>
                  <a:lnTo>
                    <a:pt x="147" y="144"/>
                  </a:lnTo>
                  <a:cubicBezTo>
                    <a:pt x="147" y="167"/>
                    <a:pt x="126" y="187"/>
                    <a:pt x="100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20" y="187"/>
                    <a:pt x="0" y="167"/>
                    <a:pt x="0" y="14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6" y="0"/>
                    <a:pt x="147" y="20"/>
                    <a:pt x="147" y="46"/>
                  </a:cubicBezTo>
                  <a:lnTo>
                    <a:pt x="147" y="144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9" name="Freeform 212">
              <a:extLst>
                <a:ext uri="{FF2B5EF4-FFF2-40B4-BE49-F238E27FC236}">
                  <a16:creationId xmlns:a16="http://schemas.microsoft.com/office/drawing/2014/main" id="{489B8F75-FBB6-4BB1-9385-C54A46690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651" y="5346773"/>
              <a:ext cx="154086" cy="137860"/>
            </a:xfrm>
            <a:custGeom>
              <a:avLst/>
              <a:gdLst>
                <a:gd name="T0" fmla="*/ 236 w 257"/>
                <a:gd name="T1" fmla="*/ 147 h 228"/>
                <a:gd name="T2" fmla="*/ 236 w 257"/>
                <a:gd name="T3" fmla="*/ 147 h 228"/>
                <a:gd name="T4" fmla="*/ 242 w 257"/>
                <a:gd name="T5" fmla="*/ 205 h 228"/>
                <a:gd name="T6" fmla="*/ 242 w 257"/>
                <a:gd name="T7" fmla="*/ 205 h 228"/>
                <a:gd name="T8" fmla="*/ 184 w 257"/>
                <a:gd name="T9" fmla="*/ 213 h 228"/>
                <a:gd name="T10" fmla="*/ 23 w 257"/>
                <a:gd name="T11" fmla="*/ 81 h 228"/>
                <a:gd name="T12" fmla="*/ 17 w 257"/>
                <a:gd name="T13" fmla="*/ 21 h 228"/>
                <a:gd name="T14" fmla="*/ 17 w 257"/>
                <a:gd name="T15" fmla="*/ 21 h 228"/>
                <a:gd name="T16" fmla="*/ 75 w 257"/>
                <a:gd name="T17" fmla="*/ 15 h 228"/>
                <a:gd name="T18" fmla="*/ 236 w 257"/>
                <a:gd name="T19" fmla="*/ 14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228">
                  <a:moveTo>
                    <a:pt x="236" y="147"/>
                  </a:moveTo>
                  <a:lnTo>
                    <a:pt x="236" y="147"/>
                  </a:lnTo>
                  <a:cubicBezTo>
                    <a:pt x="253" y="162"/>
                    <a:pt x="256" y="188"/>
                    <a:pt x="242" y="205"/>
                  </a:cubicBezTo>
                  <a:lnTo>
                    <a:pt x="242" y="205"/>
                  </a:lnTo>
                  <a:cubicBezTo>
                    <a:pt x="228" y="225"/>
                    <a:pt x="202" y="227"/>
                    <a:pt x="184" y="213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3" y="66"/>
                    <a:pt x="0" y="40"/>
                    <a:pt x="17" y="21"/>
                  </a:cubicBezTo>
                  <a:lnTo>
                    <a:pt x="17" y="21"/>
                  </a:lnTo>
                  <a:cubicBezTo>
                    <a:pt x="32" y="3"/>
                    <a:pt x="58" y="0"/>
                    <a:pt x="75" y="15"/>
                  </a:cubicBezTo>
                  <a:lnTo>
                    <a:pt x="236" y="147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E16776CA-1049-4BC0-9A97-D2D90CCB7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5992821"/>
              <a:ext cx="48659" cy="178407"/>
            </a:xfrm>
            <a:custGeom>
              <a:avLst/>
              <a:gdLst>
                <a:gd name="T0" fmla="*/ 84 w 85"/>
                <a:gd name="T1" fmla="*/ 253 h 295"/>
                <a:gd name="T2" fmla="*/ 84 w 85"/>
                <a:gd name="T3" fmla="*/ 253 h 295"/>
                <a:gd name="T4" fmla="*/ 40 w 85"/>
                <a:gd name="T5" fmla="*/ 294 h 295"/>
                <a:gd name="T6" fmla="*/ 40 w 85"/>
                <a:gd name="T7" fmla="*/ 294 h 295"/>
                <a:gd name="T8" fmla="*/ 0 w 85"/>
                <a:gd name="T9" fmla="*/ 253 h 295"/>
                <a:gd name="T10" fmla="*/ 0 w 85"/>
                <a:gd name="T11" fmla="*/ 40 h 295"/>
                <a:gd name="T12" fmla="*/ 40 w 85"/>
                <a:gd name="T13" fmla="*/ 0 h 295"/>
                <a:gd name="T14" fmla="*/ 40 w 85"/>
                <a:gd name="T15" fmla="*/ 0 h 295"/>
                <a:gd name="T16" fmla="*/ 84 w 85"/>
                <a:gd name="T17" fmla="*/ 40 h 295"/>
                <a:gd name="T18" fmla="*/ 84 w 85"/>
                <a:gd name="T19" fmla="*/ 25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95">
                  <a:moveTo>
                    <a:pt x="84" y="253"/>
                  </a:moveTo>
                  <a:lnTo>
                    <a:pt x="84" y="253"/>
                  </a:lnTo>
                  <a:cubicBezTo>
                    <a:pt x="84" y="276"/>
                    <a:pt x="64" y="294"/>
                    <a:pt x="40" y="294"/>
                  </a:cubicBezTo>
                  <a:lnTo>
                    <a:pt x="40" y="294"/>
                  </a:lnTo>
                  <a:cubicBezTo>
                    <a:pt x="21" y="294"/>
                    <a:pt x="0" y="276"/>
                    <a:pt x="0" y="25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7"/>
                    <a:pt x="21" y="0"/>
                    <a:pt x="40" y="0"/>
                  </a:cubicBezTo>
                  <a:lnTo>
                    <a:pt x="40" y="0"/>
                  </a:lnTo>
                  <a:cubicBezTo>
                    <a:pt x="64" y="0"/>
                    <a:pt x="84" y="17"/>
                    <a:pt x="84" y="40"/>
                  </a:cubicBezTo>
                  <a:lnTo>
                    <a:pt x="84" y="253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3" name="Freeform 214">
              <a:extLst>
                <a:ext uri="{FF2B5EF4-FFF2-40B4-BE49-F238E27FC236}">
                  <a16:creationId xmlns:a16="http://schemas.microsoft.com/office/drawing/2014/main" id="{135C9801-EF1B-45A2-AEF8-4D1F2AA6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414" y="6157711"/>
              <a:ext cx="602828" cy="318969"/>
            </a:xfrm>
            <a:custGeom>
              <a:avLst/>
              <a:gdLst>
                <a:gd name="T0" fmla="*/ 854 w 988"/>
                <a:gd name="T1" fmla="*/ 0 h 524"/>
                <a:gd name="T2" fmla="*/ 854 w 988"/>
                <a:gd name="T3" fmla="*/ 0 h 524"/>
                <a:gd name="T4" fmla="*/ 138 w 988"/>
                <a:gd name="T5" fmla="*/ 0 h 524"/>
                <a:gd name="T6" fmla="*/ 0 w 988"/>
                <a:gd name="T7" fmla="*/ 0 h 524"/>
                <a:gd name="T8" fmla="*/ 0 w 988"/>
                <a:gd name="T9" fmla="*/ 135 h 524"/>
                <a:gd name="T10" fmla="*/ 0 w 988"/>
                <a:gd name="T11" fmla="*/ 523 h 524"/>
                <a:gd name="T12" fmla="*/ 89 w 988"/>
                <a:gd name="T13" fmla="*/ 523 h 524"/>
                <a:gd name="T14" fmla="*/ 89 w 988"/>
                <a:gd name="T15" fmla="*/ 236 h 524"/>
                <a:gd name="T16" fmla="*/ 196 w 988"/>
                <a:gd name="T17" fmla="*/ 132 h 524"/>
                <a:gd name="T18" fmla="*/ 797 w 988"/>
                <a:gd name="T19" fmla="*/ 132 h 524"/>
                <a:gd name="T20" fmla="*/ 898 w 988"/>
                <a:gd name="T21" fmla="*/ 233 h 524"/>
                <a:gd name="T22" fmla="*/ 898 w 988"/>
                <a:gd name="T23" fmla="*/ 523 h 524"/>
                <a:gd name="T24" fmla="*/ 987 w 988"/>
                <a:gd name="T25" fmla="*/ 523 h 524"/>
                <a:gd name="T26" fmla="*/ 987 w 988"/>
                <a:gd name="T27" fmla="*/ 135 h 524"/>
                <a:gd name="T28" fmla="*/ 987 w 988"/>
                <a:gd name="T29" fmla="*/ 0 h 524"/>
                <a:gd name="T30" fmla="*/ 854 w 988"/>
                <a:gd name="T3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8" h="524">
                  <a:moveTo>
                    <a:pt x="854" y="0"/>
                  </a:moveTo>
                  <a:lnTo>
                    <a:pt x="854" y="0"/>
                  </a:ln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89" y="523"/>
                    <a:pt x="89" y="523"/>
                    <a:pt x="89" y="523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98" y="181"/>
                    <a:pt x="141" y="141"/>
                    <a:pt x="196" y="132"/>
                  </a:cubicBezTo>
                  <a:cubicBezTo>
                    <a:pt x="797" y="132"/>
                    <a:pt x="797" y="132"/>
                    <a:pt x="797" y="132"/>
                  </a:cubicBezTo>
                  <a:cubicBezTo>
                    <a:pt x="849" y="141"/>
                    <a:pt x="889" y="181"/>
                    <a:pt x="898" y="233"/>
                  </a:cubicBezTo>
                  <a:cubicBezTo>
                    <a:pt x="898" y="523"/>
                    <a:pt x="898" y="523"/>
                    <a:pt x="898" y="523"/>
                  </a:cubicBezTo>
                  <a:cubicBezTo>
                    <a:pt x="987" y="523"/>
                    <a:pt x="987" y="523"/>
                    <a:pt x="987" y="523"/>
                  </a:cubicBezTo>
                  <a:cubicBezTo>
                    <a:pt x="987" y="135"/>
                    <a:pt x="987" y="135"/>
                    <a:pt x="987" y="135"/>
                  </a:cubicBezTo>
                  <a:cubicBezTo>
                    <a:pt x="987" y="0"/>
                    <a:pt x="987" y="0"/>
                    <a:pt x="987" y="0"/>
                  </a:cubicBezTo>
                  <a:lnTo>
                    <a:pt x="854" y="0"/>
                  </a:lnTo>
                </a:path>
              </a:pathLst>
            </a:custGeom>
            <a:solidFill>
              <a:srgbClr val="32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5" name="Freeform 215">
              <a:extLst>
                <a:ext uri="{FF2B5EF4-FFF2-40B4-BE49-F238E27FC236}">
                  <a16:creationId xmlns:a16="http://schemas.microsoft.com/office/drawing/2014/main" id="{0717DBE3-2D10-4E81-AF7B-1DCE32472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194" y="5552211"/>
              <a:ext cx="743398" cy="629829"/>
            </a:xfrm>
            <a:custGeom>
              <a:avLst/>
              <a:gdLst>
                <a:gd name="T0" fmla="*/ 1142 w 1215"/>
                <a:gd name="T1" fmla="*/ 51 h 1031"/>
                <a:gd name="T2" fmla="*/ 1142 w 1215"/>
                <a:gd name="T3" fmla="*/ 51 h 1031"/>
                <a:gd name="T4" fmla="*/ 1019 w 1215"/>
                <a:gd name="T5" fmla="*/ 0 h 1031"/>
                <a:gd name="T6" fmla="*/ 17 w 1215"/>
                <a:gd name="T7" fmla="*/ 0 h 1031"/>
                <a:gd name="T8" fmla="*/ 0 w 1215"/>
                <a:gd name="T9" fmla="*/ 3 h 1031"/>
                <a:gd name="T10" fmla="*/ 0 w 1215"/>
                <a:gd name="T11" fmla="*/ 109 h 1031"/>
                <a:gd name="T12" fmla="*/ 0 w 1215"/>
                <a:gd name="T13" fmla="*/ 106 h 1031"/>
                <a:gd name="T14" fmla="*/ 0 w 1215"/>
                <a:gd name="T15" fmla="*/ 1001 h 1031"/>
                <a:gd name="T16" fmla="*/ 29 w 1215"/>
                <a:gd name="T17" fmla="*/ 1030 h 1031"/>
                <a:gd name="T18" fmla="*/ 1007 w 1215"/>
                <a:gd name="T19" fmla="*/ 1030 h 1031"/>
                <a:gd name="T20" fmla="*/ 1036 w 1215"/>
                <a:gd name="T21" fmla="*/ 1001 h 1031"/>
                <a:gd name="T22" fmla="*/ 1036 w 1215"/>
                <a:gd name="T23" fmla="*/ 106 h 1031"/>
                <a:gd name="T24" fmla="*/ 1073 w 1215"/>
                <a:gd name="T25" fmla="*/ 130 h 1031"/>
                <a:gd name="T26" fmla="*/ 1108 w 1215"/>
                <a:gd name="T27" fmla="*/ 233 h 1031"/>
                <a:gd name="T28" fmla="*/ 1108 w 1215"/>
                <a:gd name="T29" fmla="*/ 932 h 1031"/>
                <a:gd name="T30" fmla="*/ 1214 w 1215"/>
                <a:gd name="T31" fmla="*/ 932 h 1031"/>
                <a:gd name="T32" fmla="*/ 1214 w 1215"/>
                <a:gd name="T33" fmla="*/ 233 h 1031"/>
                <a:gd name="T34" fmla="*/ 1142 w 1215"/>
                <a:gd name="T35" fmla="*/ 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1031">
                  <a:moveTo>
                    <a:pt x="1142" y="51"/>
                  </a:moveTo>
                  <a:lnTo>
                    <a:pt x="1142" y="51"/>
                  </a:lnTo>
                  <a:cubicBezTo>
                    <a:pt x="1102" y="14"/>
                    <a:pt x="1053" y="3"/>
                    <a:pt x="1019" y="0"/>
                  </a:cubicBezTo>
                  <a:cubicBezTo>
                    <a:pt x="1016" y="0"/>
                    <a:pt x="23" y="0"/>
                    <a:pt x="17" y="0"/>
                  </a:cubicBezTo>
                  <a:cubicBezTo>
                    <a:pt x="14" y="0"/>
                    <a:pt x="8" y="3"/>
                    <a:pt x="0" y="3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0" y="106"/>
                  </a:lnTo>
                  <a:cubicBezTo>
                    <a:pt x="0" y="1001"/>
                    <a:pt x="0" y="1001"/>
                    <a:pt x="0" y="1001"/>
                  </a:cubicBezTo>
                  <a:cubicBezTo>
                    <a:pt x="0" y="1015"/>
                    <a:pt x="14" y="1030"/>
                    <a:pt x="29" y="1030"/>
                  </a:cubicBezTo>
                  <a:cubicBezTo>
                    <a:pt x="1007" y="1030"/>
                    <a:pt x="1007" y="1030"/>
                    <a:pt x="1007" y="1030"/>
                  </a:cubicBezTo>
                  <a:cubicBezTo>
                    <a:pt x="1021" y="1030"/>
                    <a:pt x="1036" y="1015"/>
                    <a:pt x="1036" y="1001"/>
                  </a:cubicBezTo>
                  <a:cubicBezTo>
                    <a:pt x="1036" y="106"/>
                    <a:pt x="1036" y="106"/>
                    <a:pt x="1036" y="106"/>
                  </a:cubicBezTo>
                  <a:cubicBezTo>
                    <a:pt x="1044" y="112"/>
                    <a:pt x="1062" y="118"/>
                    <a:pt x="1073" y="130"/>
                  </a:cubicBezTo>
                  <a:cubicBezTo>
                    <a:pt x="1096" y="150"/>
                    <a:pt x="1108" y="184"/>
                    <a:pt x="1108" y="233"/>
                  </a:cubicBezTo>
                  <a:cubicBezTo>
                    <a:pt x="1108" y="932"/>
                    <a:pt x="1108" y="932"/>
                    <a:pt x="1108" y="932"/>
                  </a:cubicBezTo>
                  <a:cubicBezTo>
                    <a:pt x="1214" y="932"/>
                    <a:pt x="1214" y="932"/>
                    <a:pt x="1214" y="932"/>
                  </a:cubicBezTo>
                  <a:cubicBezTo>
                    <a:pt x="1214" y="233"/>
                    <a:pt x="1214" y="233"/>
                    <a:pt x="1214" y="233"/>
                  </a:cubicBezTo>
                  <a:cubicBezTo>
                    <a:pt x="1214" y="155"/>
                    <a:pt x="1188" y="95"/>
                    <a:pt x="1142" y="51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6" name="Freeform 216">
              <a:extLst>
                <a:ext uri="{FF2B5EF4-FFF2-40B4-BE49-F238E27FC236}">
                  <a16:creationId xmlns:a16="http://schemas.microsoft.com/office/drawing/2014/main" id="{51A8B109-D640-4838-B17E-3C7B1A9A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334" y="5738727"/>
              <a:ext cx="78395" cy="264907"/>
            </a:xfrm>
            <a:custGeom>
              <a:avLst/>
              <a:gdLst>
                <a:gd name="T0" fmla="*/ 130 w 131"/>
                <a:gd name="T1" fmla="*/ 388 h 435"/>
                <a:gd name="T2" fmla="*/ 66 w 131"/>
                <a:gd name="T3" fmla="*/ 434 h 435"/>
                <a:gd name="T4" fmla="*/ 0 w 131"/>
                <a:gd name="T5" fmla="*/ 388 h 435"/>
                <a:gd name="T6" fmla="*/ 29 w 131"/>
                <a:gd name="T7" fmla="*/ 0 h 435"/>
                <a:gd name="T8" fmla="*/ 104 w 131"/>
                <a:gd name="T9" fmla="*/ 0 h 435"/>
                <a:gd name="T10" fmla="*/ 130 w 131"/>
                <a:gd name="T11" fmla="*/ 38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35">
                  <a:moveTo>
                    <a:pt x="130" y="388"/>
                  </a:moveTo>
                  <a:lnTo>
                    <a:pt x="66" y="434"/>
                  </a:lnTo>
                  <a:lnTo>
                    <a:pt x="0" y="388"/>
                  </a:lnTo>
                  <a:lnTo>
                    <a:pt x="29" y="0"/>
                  </a:lnTo>
                  <a:lnTo>
                    <a:pt x="104" y="0"/>
                  </a:lnTo>
                  <a:lnTo>
                    <a:pt x="130" y="388"/>
                  </a:lnTo>
                </a:path>
              </a:pathLst>
            </a:custGeom>
            <a:solidFill>
              <a:srgbClr val="EF74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7" name="Freeform 217">
              <a:extLst>
                <a:ext uri="{FF2B5EF4-FFF2-40B4-BE49-F238E27FC236}">
                  <a16:creationId xmlns:a16="http://schemas.microsoft.com/office/drawing/2014/main" id="{E2EAC6D3-C5EE-4BE3-9F4A-64FC59AD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194" y="5552211"/>
              <a:ext cx="743398" cy="629829"/>
            </a:xfrm>
            <a:custGeom>
              <a:avLst/>
              <a:gdLst>
                <a:gd name="T0" fmla="*/ 1142 w 1215"/>
                <a:gd name="T1" fmla="*/ 51 h 1031"/>
                <a:gd name="T2" fmla="*/ 1142 w 1215"/>
                <a:gd name="T3" fmla="*/ 51 h 1031"/>
                <a:gd name="T4" fmla="*/ 1019 w 1215"/>
                <a:gd name="T5" fmla="*/ 0 h 1031"/>
                <a:gd name="T6" fmla="*/ 950 w 1215"/>
                <a:gd name="T7" fmla="*/ 0 h 1031"/>
                <a:gd name="T8" fmla="*/ 523 w 1215"/>
                <a:gd name="T9" fmla="*/ 670 h 1031"/>
                <a:gd name="T10" fmla="*/ 83 w 1215"/>
                <a:gd name="T11" fmla="*/ 0 h 1031"/>
                <a:gd name="T12" fmla="*/ 17 w 1215"/>
                <a:gd name="T13" fmla="*/ 0 h 1031"/>
                <a:gd name="T14" fmla="*/ 0 w 1215"/>
                <a:gd name="T15" fmla="*/ 3 h 1031"/>
                <a:gd name="T16" fmla="*/ 0 w 1215"/>
                <a:gd name="T17" fmla="*/ 109 h 1031"/>
                <a:gd name="T18" fmla="*/ 0 w 1215"/>
                <a:gd name="T19" fmla="*/ 106 h 1031"/>
                <a:gd name="T20" fmla="*/ 0 w 1215"/>
                <a:gd name="T21" fmla="*/ 1001 h 1031"/>
                <a:gd name="T22" fmla="*/ 29 w 1215"/>
                <a:gd name="T23" fmla="*/ 1030 h 1031"/>
                <a:gd name="T24" fmla="*/ 1007 w 1215"/>
                <a:gd name="T25" fmla="*/ 1030 h 1031"/>
                <a:gd name="T26" fmla="*/ 1036 w 1215"/>
                <a:gd name="T27" fmla="*/ 1001 h 1031"/>
                <a:gd name="T28" fmla="*/ 1036 w 1215"/>
                <a:gd name="T29" fmla="*/ 106 h 1031"/>
                <a:gd name="T30" fmla="*/ 1073 w 1215"/>
                <a:gd name="T31" fmla="*/ 130 h 1031"/>
                <a:gd name="T32" fmla="*/ 1108 w 1215"/>
                <a:gd name="T33" fmla="*/ 233 h 1031"/>
                <a:gd name="T34" fmla="*/ 1108 w 1215"/>
                <a:gd name="T35" fmla="*/ 889 h 1031"/>
                <a:gd name="T36" fmla="*/ 1214 w 1215"/>
                <a:gd name="T37" fmla="*/ 889 h 1031"/>
                <a:gd name="T38" fmla="*/ 1214 w 1215"/>
                <a:gd name="T39" fmla="*/ 233 h 1031"/>
                <a:gd name="T40" fmla="*/ 1142 w 1215"/>
                <a:gd name="T41" fmla="*/ 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5" h="1031">
                  <a:moveTo>
                    <a:pt x="1142" y="51"/>
                  </a:moveTo>
                  <a:lnTo>
                    <a:pt x="1142" y="51"/>
                  </a:lnTo>
                  <a:cubicBezTo>
                    <a:pt x="1102" y="17"/>
                    <a:pt x="1053" y="3"/>
                    <a:pt x="1019" y="0"/>
                  </a:cubicBezTo>
                  <a:cubicBezTo>
                    <a:pt x="1016" y="0"/>
                    <a:pt x="993" y="0"/>
                    <a:pt x="950" y="0"/>
                  </a:cubicBezTo>
                  <a:cubicBezTo>
                    <a:pt x="523" y="670"/>
                    <a:pt x="523" y="670"/>
                    <a:pt x="523" y="67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3" y="0"/>
                    <a:pt x="17" y="0"/>
                    <a:pt x="17" y="0"/>
                  </a:cubicBezTo>
                  <a:cubicBezTo>
                    <a:pt x="12" y="0"/>
                    <a:pt x="8" y="3"/>
                    <a:pt x="0" y="3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6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015"/>
                    <a:pt x="14" y="1030"/>
                    <a:pt x="29" y="1030"/>
                  </a:cubicBezTo>
                  <a:cubicBezTo>
                    <a:pt x="1007" y="1030"/>
                    <a:pt x="1007" y="1030"/>
                    <a:pt x="1007" y="1030"/>
                  </a:cubicBezTo>
                  <a:cubicBezTo>
                    <a:pt x="1021" y="1030"/>
                    <a:pt x="1036" y="1015"/>
                    <a:pt x="1036" y="1001"/>
                  </a:cubicBezTo>
                  <a:cubicBezTo>
                    <a:pt x="1036" y="106"/>
                    <a:pt x="1036" y="106"/>
                    <a:pt x="1036" y="106"/>
                  </a:cubicBezTo>
                  <a:cubicBezTo>
                    <a:pt x="1044" y="112"/>
                    <a:pt x="1062" y="118"/>
                    <a:pt x="1073" y="130"/>
                  </a:cubicBezTo>
                  <a:cubicBezTo>
                    <a:pt x="1096" y="150"/>
                    <a:pt x="1108" y="184"/>
                    <a:pt x="1108" y="233"/>
                  </a:cubicBezTo>
                  <a:cubicBezTo>
                    <a:pt x="1108" y="889"/>
                    <a:pt x="1108" y="889"/>
                    <a:pt x="1108" y="889"/>
                  </a:cubicBezTo>
                  <a:cubicBezTo>
                    <a:pt x="1214" y="889"/>
                    <a:pt x="1214" y="889"/>
                    <a:pt x="1214" y="889"/>
                  </a:cubicBezTo>
                  <a:cubicBezTo>
                    <a:pt x="1214" y="233"/>
                    <a:pt x="1214" y="233"/>
                    <a:pt x="1214" y="233"/>
                  </a:cubicBezTo>
                  <a:cubicBezTo>
                    <a:pt x="1214" y="155"/>
                    <a:pt x="1188" y="95"/>
                    <a:pt x="1142" y="51"/>
                  </a:cubicBezTo>
                </a:path>
              </a:pathLst>
            </a:custGeom>
            <a:solidFill>
              <a:srgbClr val="222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Freeform 218">
              <a:extLst>
                <a:ext uri="{FF2B5EF4-FFF2-40B4-BE49-F238E27FC236}">
                  <a16:creationId xmlns:a16="http://schemas.microsoft.com/office/drawing/2014/main" id="{6F43F6B6-3FA5-48C1-A1AD-B675C5F9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77" y="5368398"/>
              <a:ext cx="78395" cy="75687"/>
            </a:xfrm>
            <a:custGeom>
              <a:avLst/>
              <a:gdLst>
                <a:gd name="T0" fmla="*/ 132 w 133"/>
                <a:gd name="T1" fmla="*/ 57 h 127"/>
                <a:gd name="T2" fmla="*/ 132 w 133"/>
                <a:gd name="T3" fmla="*/ 57 h 127"/>
                <a:gd name="T4" fmla="*/ 69 w 133"/>
                <a:gd name="T5" fmla="*/ 0 h 127"/>
                <a:gd name="T6" fmla="*/ 0 w 133"/>
                <a:gd name="T7" fmla="*/ 60 h 127"/>
                <a:gd name="T8" fmla="*/ 74 w 133"/>
                <a:gd name="T9" fmla="*/ 126 h 127"/>
                <a:gd name="T10" fmla="*/ 132 w 133"/>
                <a:gd name="T11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27">
                  <a:moveTo>
                    <a:pt x="132" y="57"/>
                  </a:moveTo>
                  <a:lnTo>
                    <a:pt x="132" y="57"/>
                  </a:lnTo>
                  <a:cubicBezTo>
                    <a:pt x="109" y="37"/>
                    <a:pt x="86" y="20"/>
                    <a:pt x="69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3" y="83"/>
                    <a:pt x="48" y="106"/>
                    <a:pt x="74" y="126"/>
                  </a:cubicBezTo>
                  <a:lnTo>
                    <a:pt x="132" y="57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9" name="Freeform 219">
              <a:extLst>
                <a:ext uri="{FF2B5EF4-FFF2-40B4-BE49-F238E27FC236}">
                  <a16:creationId xmlns:a16="http://schemas.microsoft.com/office/drawing/2014/main" id="{771D8098-F4C5-48C9-BDEF-33193CABD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793" y="5379211"/>
              <a:ext cx="516324" cy="235172"/>
            </a:xfrm>
            <a:custGeom>
              <a:avLst/>
              <a:gdLst>
                <a:gd name="T0" fmla="*/ 834 w 847"/>
                <a:gd name="T1" fmla="*/ 386 h 387"/>
                <a:gd name="T2" fmla="*/ 834 w 847"/>
                <a:gd name="T3" fmla="*/ 386 h 387"/>
                <a:gd name="T4" fmla="*/ 0 w 847"/>
                <a:gd name="T5" fmla="*/ 66 h 387"/>
                <a:gd name="T6" fmla="*/ 72 w 847"/>
                <a:gd name="T7" fmla="*/ 0 h 387"/>
                <a:gd name="T8" fmla="*/ 846 w 847"/>
                <a:gd name="T9" fmla="*/ 288 h 387"/>
                <a:gd name="T10" fmla="*/ 834 w 847"/>
                <a:gd name="T11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387">
                  <a:moveTo>
                    <a:pt x="834" y="386"/>
                  </a:moveTo>
                  <a:lnTo>
                    <a:pt x="834" y="386"/>
                  </a:lnTo>
                  <a:cubicBezTo>
                    <a:pt x="811" y="383"/>
                    <a:pt x="236" y="322"/>
                    <a:pt x="0" y="6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282" y="230"/>
                    <a:pt x="840" y="288"/>
                    <a:pt x="846" y="288"/>
                  </a:cubicBezTo>
                  <a:lnTo>
                    <a:pt x="834" y="386"/>
                  </a:lnTo>
                </a:path>
              </a:pathLst>
            </a:custGeom>
            <a:solidFill>
              <a:srgbClr val="2222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0" name="Freeform 220">
              <a:extLst>
                <a:ext uri="{FF2B5EF4-FFF2-40B4-BE49-F238E27FC236}">
                  <a16:creationId xmlns:a16="http://schemas.microsoft.com/office/drawing/2014/main" id="{D4F38D00-D165-45C7-B81D-E61E67F0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556" y="5552211"/>
              <a:ext cx="264920" cy="408173"/>
            </a:xfrm>
            <a:custGeom>
              <a:avLst/>
              <a:gdLst>
                <a:gd name="T0" fmla="*/ 437 w 438"/>
                <a:gd name="T1" fmla="*/ 670 h 671"/>
                <a:gd name="T2" fmla="*/ 158 w 438"/>
                <a:gd name="T3" fmla="*/ 466 h 671"/>
                <a:gd name="T4" fmla="*/ 143 w 438"/>
                <a:gd name="T5" fmla="*/ 368 h 671"/>
                <a:gd name="T6" fmla="*/ 20 w 438"/>
                <a:gd name="T7" fmla="*/ 239 h 671"/>
                <a:gd name="T8" fmla="*/ 0 w 438"/>
                <a:gd name="T9" fmla="*/ 0 h 671"/>
                <a:gd name="T10" fmla="*/ 437 w 438"/>
                <a:gd name="T11" fmla="*/ 67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671">
                  <a:moveTo>
                    <a:pt x="437" y="670"/>
                  </a:moveTo>
                  <a:lnTo>
                    <a:pt x="158" y="466"/>
                  </a:lnTo>
                  <a:lnTo>
                    <a:pt x="143" y="368"/>
                  </a:lnTo>
                  <a:lnTo>
                    <a:pt x="20" y="239"/>
                  </a:lnTo>
                  <a:lnTo>
                    <a:pt x="0" y="0"/>
                  </a:lnTo>
                  <a:lnTo>
                    <a:pt x="437" y="670"/>
                  </a:lnTo>
                </a:path>
              </a:pathLst>
            </a:custGeom>
            <a:solidFill>
              <a:srgbClr val="32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1" name="Freeform 221">
              <a:extLst>
                <a:ext uri="{FF2B5EF4-FFF2-40B4-BE49-F238E27FC236}">
                  <a16:creationId xmlns:a16="http://schemas.microsoft.com/office/drawing/2014/main" id="{359B36F5-5FC8-426D-9842-93EF7335A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179" y="5552211"/>
              <a:ext cx="259514" cy="408173"/>
            </a:xfrm>
            <a:custGeom>
              <a:avLst/>
              <a:gdLst>
                <a:gd name="T0" fmla="*/ 0 w 429"/>
                <a:gd name="T1" fmla="*/ 670 h 671"/>
                <a:gd name="T2" fmla="*/ 282 w 429"/>
                <a:gd name="T3" fmla="*/ 466 h 671"/>
                <a:gd name="T4" fmla="*/ 296 w 429"/>
                <a:gd name="T5" fmla="*/ 368 h 671"/>
                <a:gd name="T6" fmla="*/ 417 w 429"/>
                <a:gd name="T7" fmla="*/ 239 h 671"/>
                <a:gd name="T8" fmla="*/ 428 w 429"/>
                <a:gd name="T9" fmla="*/ 0 h 671"/>
                <a:gd name="T10" fmla="*/ 0 w 429"/>
                <a:gd name="T11" fmla="*/ 67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671">
                  <a:moveTo>
                    <a:pt x="0" y="670"/>
                  </a:moveTo>
                  <a:lnTo>
                    <a:pt x="282" y="466"/>
                  </a:lnTo>
                  <a:lnTo>
                    <a:pt x="296" y="368"/>
                  </a:lnTo>
                  <a:lnTo>
                    <a:pt x="417" y="239"/>
                  </a:lnTo>
                  <a:lnTo>
                    <a:pt x="428" y="0"/>
                  </a:lnTo>
                  <a:lnTo>
                    <a:pt x="0" y="670"/>
                  </a:lnTo>
                </a:path>
              </a:pathLst>
            </a:custGeom>
            <a:solidFill>
              <a:srgbClr val="3233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Freeform 222">
              <a:extLst>
                <a:ext uri="{FF2B5EF4-FFF2-40B4-BE49-F238E27FC236}">
                  <a16:creationId xmlns:a16="http://schemas.microsoft.com/office/drawing/2014/main" id="{8F77BDAF-E3D2-4C7E-8740-E5F486D9B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414" y="5133226"/>
              <a:ext cx="600125" cy="627126"/>
            </a:xfrm>
            <a:custGeom>
              <a:avLst/>
              <a:gdLst>
                <a:gd name="T0" fmla="*/ 981 w 982"/>
                <a:gd name="T1" fmla="*/ 938 h 1028"/>
                <a:gd name="T2" fmla="*/ 981 w 982"/>
                <a:gd name="T3" fmla="*/ 938 h 1028"/>
                <a:gd name="T4" fmla="*/ 875 w 982"/>
                <a:gd name="T5" fmla="*/ 1027 h 1028"/>
                <a:gd name="T6" fmla="*/ 107 w 982"/>
                <a:gd name="T7" fmla="*/ 1027 h 1028"/>
                <a:gd name="T8" fmla="*/ 0 w 982"/>
                <a:gd name="T9" fmla="*/ 938 h 1028"/>
                <a:gd name="T10" fmla="*/ 0 w 982"/>
                <a:gd name="T11" fmla="*/ 92 h 1028"/>
                <a:gd name="T12" fmla="*/ 107 w 982"/>
                <a:gd name="T13" fmla="*/ 0 h 1028"/>
                <a:gd name="T14" fmla="*/ 875 w 982"/>
                <a:gd name="T15" fmla="*/ 0 h 1028"/>
                <a:gd name="T16" fmla="*/ 981 w 982"/>
                <a:gd name="T17" fmla="*/ 92 h 1028"/>
                <a:gd name="T18" fmla="*/ 981 w 982"/>
                <a:gd name="T19" fmla="*/ 93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2" h="1028">
                  <a:moveTo>
                    <a:pt x="981" y="938"/>
                  </a:moveTo>
                  <a:lnTo>
                    <a:pt x="981" y="938"/>
                  </a:lnTo>
                  <a:cubicBezTo>
                    <a:pt x="981" y="987"/>
                    <a:pt x="932" y="1027"/>
                    <a:pt x="875" y="1027"/>
                  </a:cubicBezTo>
                  <a:cubicBezTo>
                    <a:pt x="107" y="1027"/>
                    <a:pt x="107" y="1027"/>
                    <a:pt x="107" y="1027"/>
                  </a:cubicBezTo>
                  <a:cubicBezTo>
                    <a:pt x="49" y="1027"/>
                    <a:pt x="0" y="987"/>
                    <a:pt x="0" y="93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0"/>
                    <a:pt x="49" y="0"/>
                    <a:pt x="107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932" y="0"/>
                    <a:pt x="981" y="40"/>
                    <a:pt x="981" y="92"/>
                  </a:cubicBezTo>
                  <a:lnTo>
                    <a:pt x="981" y="938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0" name="Freeform 223">
              <a:extLst>
                <a:ext uri="{FF2B5EF4-FFF2-40B4-BE49-F238E27FC236}">
                  <a16:creationId xmlns:a16="http://schemas.microsoft.com/office/drawing/2014/main" id="{AFEFA739-CCF6-4072-827E-DC3B144A6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622" y="5457601"/>
              <a:ext cx="59472" cy="56766"/>
            </a:xfrm>
            <a:custGeom>
              <a:avLst/>
              <a:gdLst>
                <a:gd name="T0" fmla="*/ 100 w 101"/>
                <a:gd name="T1" fmla="*/ 49 h 98"/>
                <a:gd name="T2" fmla="*/ 100 w 101"/>
                <a:gd name="T3" fmla="*/ 49 h 98"/>
                <a:gd name="T4" fmla="*/ 52 w 101"/>
                <a:gd name="T5" fmla="*/ 97 h 98"/>
                <a:gd name="T6" fmla="*/ 0 w 101"/>
                <a:gd name="T7" fmla="*/ 49 h 98"/>
                <a:gd name="T8" fmla="*/ 52 w 101"/>
                <a:gd name="T9" fmla="*/ 0 h 98"/>
                <a:gd name="T10" fmla="*/ 100 w 101"/>
                <a:gd name="T11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8">
                  <a:moveTo>
                    <a:pt x="100" y="49"/>
                  </a:moveTo>
                  <a:lnTo>
                    <a:pt x="100" y="49"/>
                  </a:lnTo>
                  <a:cubicBezTo>
                    <a:pt x="100" y="77"/>
                    <a:pt x="78" y="97"/>
                    <a:pt x="52" y="97"/>
                  </a:cubicBezTo>
                  <a:cubicBezTo>
                    <a:pt x="23" y="97"/>
                    <a:pt x="0" y="77"/>
                    <a:pt x="0" y="49"/>
                  </a:cubicBezTo>
                  <a:cubicBezTo>
                    <a:pt x="0" y="20"/>
                    <a:pt x="23" y="0"/>
                    <a:pt x="52" y="0"/>
                  </a:cubicBezTo>
                  <a:cubicBezTo>
                    <a:pt x="78" y="0"/>
                    <a:pt x="100" y="20"/>
                    <a:pt x="100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1" name="Freeform 224">
              <a:extLst>
                <a:ext uri="{FF2B5EF4-FFF2-40B4-BE49-F238E27FC236}">
                  <a16:creationId xmlns:a16="http://schemas.microsoft.com/office/drawing/2014/main" id="{8DF79CDB-85CF-4DC3-AD53-BEE447D0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435" y="5471117"/>
              <a:ext cx="13516" cy="13516"/>
            </a:xfrm>
            <a:custGeom>
              <a:avLst/>
              <a:gdLst>
                <a:gd name="T0" fmla="*/ 26 w 27"/>
                <a:gd name="T1" fmla="*/ 14 h 27"/>
                <a:gd name="T2" fmla="*/ 26 w 27"/>
                <a:gd name="T3" fmla="*/ 14 h 27"/>
                <a:gd name="T4" fmla="*/ 11 w 27"/>
                <a:gd name="T5" fmla="*/ 26 h 27"/>
                <a:gd name="T6" fmla="*/ 0 w 27"/>
                <a:gd name="T7" fmla="*/ 14 h 27"/>
                <a:gd name="T8" fmla="*/ 11 w 27"/>
                <a:gd name="T9" fmla="*/ 0 h 27"/>
                <a:gd name="T10" fmla="*/ 26 w 27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lnTo>
                    <a:pt x="26" y="14"/>
                  </a:lnTo>
                  <a:cubicBezTo>
                    <a:pt x="26" y="20"/>
                    <a:pt x="20" y="26"/>
                    <a:pt x="11" y="26"/>
                  </a:cubicBezTo>
                  <a:cubicBezTo>
                    <a:pt x="5" y="26"/>
                    <a:pt x="0" y="20"/>
                    <a:pt x="0" y="14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6" y="5"/>
                    <a:pt x="26" y="14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2" name="Freeform 225">
              <a:extLst>
                <a:ext uri="{FF2B5EF4-FFF2-40B4-BE49-F238E27FC236}">
                  <a16:creationId xmlns:a16="http://schemas.microsoft.com/office/drawing/2014/main" id="{4A5F2AC6-F27D-4020-91D0-0FDCC536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62" y="5457601"/>
              <a:ext cx="59472" cy="56766"/>
            </a:xfrm>
            <a:custGeom>
              <a:avLst/>
              <a:gdLst>
                <a:gd name="T0" fmla="*/ 101 w 102"/>
                <a:gd name="T1" fmla="*/ 49 h 98"/>
                <a:gd name="T2" fmla="*/ 101 w 102"/>
                <a:gd name="T3" fmla="*/ 49 h 98"/>
                <a:gd name="T4" fmla="*/ 49 w 102"/>
                <a:gd name="T5" fmla="*/ 97 h 98"/>
                <a:gd name="T6" fmla="*/ 0 w 102"/>
                <a:gd name="T7" fmla="*/ 49 h 98"/>
                <a:gd name="T8" fmla="*/ 49 w 102"/>
                <a:gd name="T9" fmla="*/ 0 h 98"/>
                <a:gd name="T10" fmla="*/ 101 w 102"/>
                <a:gd name="T11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8">
                  <a:moveTo>
                    <a:pt x="101" y="49"/>
                  </a:moveTo>
                  <a:lnTo>
                    <a:pt x="101" y="49"/>
                  </a:lnTo>
                  <a:cubicBezTo>
                    <a:pt x="101" y="77"/>
                    <a:pt x="78" y="97"/>
                    <a:pt x="49" y="97"/>
                  </a:cubicBezTo>
                  <a:cubicBezTo>
                    <a:pt x="24" y="97"/>
                    <a:pt x="0" y="77"/>
                    <a:pt x="0" y="49"/>
                  </a:cubicBezTo>
                  <a:cubicBezTo>
                    <a:pt x="0" y="20"/>
                    <a:pt x="24" y="0"/>
                    <a:pt x="49" y="0"/>
                  </a:cubicBezTo>
                  <a:cubicBezTo>
                    <a:pt x="78" y="0"/>
                    <a:pt x="101" y="20"/>
                    <a:pt x="101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3" name="Freeform 226">
              <a:extLst>
                <a:ext uri="{FF2B5EF4-FFF2-40B4-BE49-F238E27FC236}">
                  <a16:creationId xmlns:a16="http://schemas.microsoft.com/office/drawing/2014/main" id="{2E0BF778-D13D-4B5B-8208-E04DADE4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082" y="5603570"/>
              <a:ext cx="151383" cy="75687"/>
            </a:xfrm>
            <a:custGeom>
              <a:avLst/>
              <a:gdLst>
                <a:gd name="T0" fmla="*/ 245 w 252"/>
                <a:gd name="T1" fmla="*/ 6 h 128"/>
                <a:gd name="T2" fmla="*/ 245 w 252"/>
                <a:gd name="T3" fmla="*/ 6 h 128"/>
                <a:gd name="T4" fmla="*/ 231 w 252"/>
                <a:gd name="T5" fmla="*/ 0 h 128"/>
                <a:gd name="T6" fmla="*/ 21 w 252"/>
                <a:gd name="T7" fmla="*/ 0 h 128"/>
                <a:gd name="T8" fmla="*/ 3 w 252"/>
                <a:gd name="T9" fmla="*/ 6 h 128"/>
                <a:gd name="T10" fmla="*/ 3 w 252"/>
                <a:gd name="T11" fmla="*/ 23 h 128"/>
                <a:gd name="T12" fmla="*/ 130 w 252"/>
                <a:gd name="T13" fmla="*/ 127 h 128"/>
                <a:gd name="T14" fmla="*/ 248 w 252"/>
                <a:gd name="T15" fmla="*/ 21 h 128"/>
                <a:gd name="T16" fmla="*/ 245 w 252"/>
                <a:gd name="T17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28">
                  <a:moveTo>
                    <a:pt x="245" y="6"/>
                  </a:moveTo>
                  <a:lnTo>
                    <a:pt x="245" y="6"/>
                  </a:lnTo>
                  <a:cubicBezTo>
                    <a:pt x="242" y="0"/>
                    <a:pt x="236" y="0"/>
                    <a:pt x="2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9" y="0"/>
                    <a:pt x="3" y="6"/>
                  </a:cubicBezTo>
                  <a:cubicBezTo>
                    <a:pt x="0" y="12"/>
                    <a:pt x="0" y="18"/>
                    <a:pt x="3" y="23"/>
                  </a:cubicBezTo>
                  <a:cubicBezTo>
                    <a:pt x="6" y="26"/>
                    <a:pt x="55" y="127"/>
                    <a:pt x="130" y="127"/>
                  </a:cubicBezTo>
                  <a:cubicBezTo>
                    <a:pt x="208" y="127"/>
                    <a:pt x="248" y="26"/>
                    <a:pt x="248" y="21"/>
                  </a:cubicBezTo>
                  <a:cubicBezTo>
                    <a:pt x="251" y="15"/>
                    <a:pt x="248" y="9"/>
                    <a:pt x="245" y="6"/>
                  </a:cubicBezTo>
                </a:path>
              </a:pathLst>
            </a:custGeom>
            <a:solidFill>
              <a:srgbClr val="F47E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4" name="Freeform 227">
              <a:extLst>
                <a:ext uri="{FF2B5EF4-FFF2-40B4-BE49-F238E27FC236}">
                  <a16:creationId xmlns:a16="http://schemas.microsoft.com/office/drawing/2014/main" id="{26BAF457-16AF-42B7-A71A-DDBAC00DB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423" y="5119710"/>
              <a:ext cx="254107" cy="113531"/>
            </a:xfrm>
            <a:custGeom>
              <a:avLst/>
              <a:gdLst>
                <a:gd name="T0" fmla="*/ 417 w 418"/>
                <a:gd name="T1" fmla="*/ 0 h 188"/>
                <a:gd name="T2" fmla="*/ 0 w 418"/>
                <a:gd name="T3" fmla="*/ 0 h 188"/>
                <a:gd name="T4" fmla="*/ 207 w 418"/>
                <a:gd name="T5" fmla="*/ 187 h 188"/>
                <a:gd name="T6" fmla="*/ 417 w 418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188">
                  <a:moveTo>
                    <a:pt x="417" y="0"/>
                  </a:moveTo>
                  <a:lnTo>
                    <a:pt x="0" y="0"/>
                  </a:lnTo>
                  <a:lnTo>
                    <a:pt x="207" y="187"/>
                  </a:lnTo>
                  <a:lnTo>
                    <a:pt x="417" y="0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5" name="Freeform 228">
              <a:extLst>
                <a:ext uri="{FF2B5EF4-FFF2-40B4-BE49-F238E27FC236}">
                  <a16:creationId xmlns:a16="http://schemas.microsoft.com/office/drawing/2014/main" id="{9147FF58-E75B-4C82-81F6-DFD57DAC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375" y="5471117"/>
              <a:ext cx="13516" cy="13516"/>
            </a:xfrm>
            <a:custGeom>
              <a:avLst/>
              <a:gdLst>
                <a:gd name="T0" fmla="*/ 26 w 27"/>
                <a:gd name="T1" fmla="*/ 14 h 27"/>
                <a:gd name="T2" fmla="*/ 26 w 27"/>
                <a:gd name="T3" fmla="*/ 14 h 27"/>
                <a:gd name="T4" fmla="*/ 12 w 27"/>
                <a:gd name="T5" fmla="*/ 26 h 27"/>
                <a:gd name="T6" fmla="*/ 0 w 27"/>
                <a:gd name="T7" fmla="*/ 14 h 27"/>
                <a:gd name="T8" fmla="*/ 12 w 27"/>
                <a:gd name="T9" fmla="*/ 0 h 27"/>
                <a:gd name="T10" fmla="*/ 26 w 27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lnTo>
                    <a:pt x="26" y="14"/>
                  </a:lnTo>
                  <a:cubicBezTo>
                    <a:pt x="26" y="20"/>
                    <a:pt x="21" y="26"/>
                    <a:pt x="12" y="26"/>
                  </a:cubicBezTo>
                  <a:cubicBezTo>
                    <a:pt x="6" y="26"/>
                    <a:pt x="0" y="20"/>
                    <a:pt x="0" y="14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1" y="0"/>
                    <a:pt x="26" y="5"/>
                    <a:pt x="26" y="14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6" name="Freeform 229">
              <a:extLst>
                <a:ext uri="{FF2B5EF4-FFF2-40B4-BE49-F238E27FC236}">
                  <a16:creationId xmlns:a16="http://schemas.microsoft.com/office/drawing/2014/main" id="{B0502602-A176-4369-962A-80AB764D0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562" y="5411648"/>
              <a:ext cx="18923" cy="21625"/>
            </a:xfrm>
            <a:custGeom>
              <a:avLst/>
              <a:gdLst>
                <a:gd name="T0" fmla="*/ 34 w 35"/>
                <a:gd name="T1" fmla="*/ 20 h 38"/>
                <a:gd name="T2" fmla="*/ 34 w 35"/>
                <a:gd name="T3" fmla="*/ 20 h 38"/>
                <a:gd name="T4" fmla="*/ 17 w 35"/>
                <a:gd name="T5" fmla="*/ 37 h 38"/>
                <a:gd name="T6" fmla="*/ 0 w 35"/>
                <a:gd name="T7" fmla="*/ 20 h 38"/>
                <a:gd name="T8" fmla="*/ 17 w 35"/>
                <a:gd name="T9" fmla="*/ 0 h 38"/>
                <a:gd name="T10" fmla="*/ 34 w 35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8">
                  <a:moveTo>
                    <a:pt x="34" y="20"/>
                  </a:moveTo>
                  <a:lnTo>
                    <a:pt x="34" y="20"/>
                  </a:lnTo>
                  <a:cubicBezTo>
                    <a:pt x="34" y="29"/>
                    <a:pt x="28" y="37"/>
                    <a:pt x="17" y="37"/>
                  </a:cubicBezTo>
                  <a:cubicBezTo>
                    <a:pt x="8" y="37"/>
                    <a:pt x="0" y="29"/>
                    <a:pt x="0" y="20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8" y="0"/>
                    <a:pt x="34" y="8"/>
                    <a:pt x="34" y="20"/>
                  </a:cubicBezTo>
                </a:path>
              </a:pathLst>
            </a:custGeom>
            <a:solidFill>
              <a:srgbClr val="6162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7" name="Freeform 230">
              <a:extLst>
                <a:ext uri="{FF2B5EF4-FFF2-40B4-BE49-F238E27FC236}">
                  <a16:creationId xmlns:a16="http://schemas.microsoft.com/office/drawing/2014/main" id="{2C3FC72C-9029-4B00-8C8E-DC6C546C1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560" y="6073915"/>
              <a:ext cx="18923" cy="18922"/>
            </a:xfrm>
            <a:custGeom>
              <a:avLst/>
              <a:gdLst>
                <a:gd name="T0" fmla="*/ 35 w 36"/>
                <a:gd name="T1" fmla="*/ 17 h 35"/>
                <a:gd name="T2" fmla="*/ 35 w 36"/>
                <a:gd name="T3" fmla="*/ 17 h 35"/>
                <a:gd name="T4" fmla="*/ 17 w 36"/>
                <a:gd name="T5" fmla="*/ 34 h 35"/>
                <a:gd name="T6" fmla="*/ 0 w 36"/>
                <a:gd name="T7" fmla="*/ 17 h 35"/>
                <a:gd name="T8" fmla="*/ 17 w 36"/>
                <a:gd name="T9" fmla="*/ 0 h 35"/>
                <a:gd name="T10" fmla="*/ 35 w 36"/>
                <a:gd name="T1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5" y="17"/>
                  </a:moveTo>
                  <a:lnTo>
                    <a:pt x="35" y="17"/>
                  </a:lnTo>
                  <a:cubicBezTo>
                    <a:pt x="35" y="28"/>
                    <a:pt x="29" y="34"/>
                    <a:pt x="17" y="34"/>
                  </a:cubicBezTo>
                  <a:cubicBezTo>
                    <a:pt x="9" y="34"/>
                    <a:pt x="0" y="28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9" y="0"/>
                    <a:pt x="35" y="8"/>
                    <a:pt x="35" y="17"/>
                  </a:cubicBezTo>
                </a:path>
              </a:pathLst>
            </a:custGeom>
            <a:solidFill>
              <a:srgbClr val="6162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8" name="Freeform 231">
              <a:extLst>
                <a:ext uri="{FF2B5EF4-FFF2-40B4-BE49-F238E27FC236}">
                  <a16:creationId xmlns:a16="http://schemas.microsoft.com/office/drawing/2014/main" id="{9E4CCD2F-D6F0-4BFC-B67E-DF0F7ABB2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232" y="5392726"/>
              <a:ext cx="18923" cy="21625"/>
            </a:xfrm>
            <a:custGeom>
              <a:avLst/>
              <a:gdLst>
                <a:gd name="T0" fmla="*/ 35 w 36"/>
                <a:gd name="T1" fmla="*/ 20 h 39"/>
                <a:gd name="T2" fmla="*/ 35 w 36"/>
                <a:gd name="T3" fmla="*/ 20 h 39"/>
                <a:gd name="T4" fmla="*/ 18 w 36"/>
                <a:gd name="T5" fmla="*/ 38 h 39"/>
                <a:gd name="T6" fmla="*/ 0 w 36"/>
                <a:gd name="T7" fmla="*/ 20 h 39"/>
                <a:gd name="T8" fmla="*/ 18 w 36"/>
                <a:gd name="T9" fmla="*/ 0 h 39"/>
                <a:gd name="T10" fmla="*/ 35 w 36"/>
                <a:gd name="T1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9">
                  <a:moveTo>
                    <a:pt x="35" y="20"/>
                  </a:moveTo>
                  <a:lnTo>
                    <a:pt x="35" y="20"/>
                  </a:lnTo>
                  <a:cubicBezTo>
                    <a:pt x="35" y="29"/>
                    <a:pt x="26" y="38"/>
                    <a:pt x="18" y="38"/>
                  </a:cubicBezTo>
                  <a:cubicBezTo>
                    <a:pt x="6" y="38"/>
                    <a:pt x="0" y="29"/>
                    <a:pt x="0" y="20"/>
                  </a:cubicBezTo>
                  <a:cubicBezTo>
                    <a:pt x="0" y="9"/>
                    <a:pt x="6" y="0"/>
                    <a:pt x="18" y="0"/>
                  </a:cubicBezTo>
                  <a:cubicBezTo>
                    <a:pt x="26" y="0"/>
                    <a:pt x="35" y="9"/>
                    <a:pt x="35" y="20"/>
                  </a:cubicBezTo>
                </a:path>
              </a:pathLst>
            </a:custGeom>
            <a:solidFill>
              <a:srgbClr val="6162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9" name="Freeform 232">
              <a:extLst>
                <a:ext uri="{FF2B5EF4-FFF2-40B4-BE49-F238E27FC236}">
                  <a16:creationId xmlns:a16="http://schemas.microsoft.com/office/drawing/2014/main" id="{F2270BFB-D7E5-4634-B9AE-13E268A3D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560" y="6044180"/>
              <a:ext cx="18923" cy="18922"/>
            </a:xfrm>
            <a:custGeom>
              <a:avLst/>
              <a:gdLst>
                <a:gd name="T0" fmla="*/ 35 w 36"/>
                <a:gd name="T1" fmla="*/ 18 h 36"/>
                <a:gd name="T2" fmla="*/ 35 w 36"/>
                <a:gd name="T3" fmla="*/ 18 h 36"/>
                <a:gd name="T4" fmla="*/ 17 w 36"/>
                <a:gd name="T5" fmla="*/ 35 h 36"/>
                <a:gd name="T6" fmla="*/ 0 w 36"/>
                <a:gd name="T7" fmla="*/ 18 h 36"/>
                <a:gd name="T8" fmla="*/ 17 w 36"/>
                <a:gd name="T9" fmla="*/ 0 h 36"/>
                <a:gd name="T10" fmla="*/ 35 w 36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lnTo>
                    <a:pt x="35" y="18"/>
                  </a:lnTo>
                  <a:cubicBezTo>
                    <a:pt x="35" y="26"/>
                    <a:pt x="29" y="35"/>
                    <a:pt x="17" y="35"/>
                  </a:cubicBezTo>
                  <a:cubicBezTo>
                    <a:pt x="9" y="35"/>
                    <a:pt x="0" y="26"/>
                    <a:pt x="0" y="18"/>
                  </a:cubicBezTo>
                  <a:cubicBezTo>
                    <a:pt x="0" y="9"/>
                    <a:pt x="9" y="0"/>
                    <a:pt x="17" y="0"/>
                  </a:cubicBezTo>
                  <a:cubicBezTo>
                    <a:pt x="29" y="0"/>
                    <a:pt x="35" y="9"/>
                    <a:pt x="35" y="18"/>
                  </a:cubicBezTo>
                </a:path>
              </a:pathLst>
            </a:custGeom>
            <a:solidFill>
              <a:srgbClr val="6162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0" name="Freeform 233">
              <a:extLst>
                <a:ext uri="{FF2B5EF4-FFF2-40B4-BE49-F238E27FC236}">
                  <a16:creationId xmlns:a16="http://schemas.microsoft.com/office/drawing/2014/main" id="{02E100B8-DA9C-4486-A716-46216DBE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037" y="4968335"/>
              <a:ext cx="159493" cy="508188"/>
            </a:xfrm>
            <a:custGeom>
              <a:avLst/>
              <a:gdLst>
                <a:gd name="T0" fmla="*/ 256 w 266"/>
                <a:gd name="T1" fmla="*/ 831 h 832"/>
                <a:gd name="T2" fmla="*/ 256 w 266"/>
                <a:gd name="T3" fmla="*/ 831 h 832"/>
                <a:gd name="T4" fmla="*/ 247 w 266"/>
                <a:gd name="T5" fmla="*/ 825 h 832"/>
                <a:gd name="T6" fmla="*/ 0 w 266"/>
                <a:gd name="T7" fmla="*/ 14 h 832"/>
                <a:gd name="T8" fmla="*/ 5 w 266"/>
                <a:gd name="T9" fmla="*/ 2 h 832"/>
                <a:gd name="T10" fmla="*/ 17 w 266"/>
                <a:gd name="T11" fmla="*/ 8 h 832"/>
                <a:gd name="T12" fmla="*/ 265 w 266"/>
                <a:gd name="T13" fmla="*/ 820 h 832"/>
                <a:gd name="T14" fmla="*/ 256 w 266"/>
                <a:gd name="T15" fmla="*/ 83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32">
                  <a:moveTo>
                    <a:pt x="256" y="831"/>
                  </a:moveTo>
                  <a:lnTo>
                    <a:pt x="256" y="831"/>
                  </a:lnTo>
                  <a:cubicBezTo>
                    <a:pt x="250" y="831"/>
                    <a:pt x="247" y="828"/>
                    <a:pt x="247" y="8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3" y="2"/>
                    <a:pt x="5" y="2"/>
                  </a:cubicBezTo>
                  <a:cubicBezTo>
                    <a:pt x="11" y="0"/>
                    <a:pt x="17" y="2"/>
                    <a:pt x="17" y="8"/>
                  </a:cubicBezTo>
                  <a:cubicBezTo>
                    <a:pt x="265" y="820"/>
                    <a:pt x="265" y="820"/>
                    <a:pt x="265" y="820"/>
                  </a:cubicBezTo>
                  <a:cubicBezTo>
                    <a:pt x="265" y="825"/>
                    <a:pt x="262" y="831"/>
                    <a:pt x="256" y="831"/>
                  </a:cubicBezTo>
                </a:path>
              </a:pathLst>
            </a:custGeom>
            <a:solidFill>
              <a:srgbClr val="453B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3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19C5D09-D6EF-438C-B6F9-99B81039EDEB}"/>
                </a:ext>
              </a:extLst>
            </p:cNvPr>
            <p:cNvSpPr/>
            <p:nvPr/>
          </p:nvSpPr>
          <p:spPr>
            <a:xfrm>
              <a:off x="989860" y="4972871"/>
              <a:ext cx="969506" cy="49158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prstClr val="black"/>
                  </a:solidFill>
                  <a:latin typeface="Calibri"/>
                  <a:cs typeface="+mn-cs"/>
                </a:rPr>
                <a:t>Security Audit</a:t>
              </a:r>
              <a:endParaRPr lang="en-US" sz="6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D1218B9-601A-C71A-0F22-F3D62D8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C393ED-F3DE-CA62-95FE-8320A78A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296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/>
        </p:nvSpPr>
        <p:spPr>
          <a:xfrm rot="16200000" flipV="1">
            <a:off x="3451405" y="-1579640"/>
            <a:ext cx="2128080" cy="90285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3" tIns="41141" rIns="82283" bIns="41141" rtlCol="0" anchor="ctr"/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125887" y="2385056"/>
            <a:ext cx="8343899" cy="1518626"/>
          </a:xfrm>
          <a:prstGeom prst="rect">
            <a:avLst/>
          </a:prstGeom>
        </p:spPr>
        <p:txBody>
          <a:bodyPr vert="horz" lIns="68567" tIns="34283" rIns="68567" bIns="34283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259556" indent="-259556" defTabSz="685800" fontAlgn="auto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latin typeface="Calibri" panose="020F0502020204030204"/>
                <a:ea typeface="+mn-ea"/>
                <a:cs typeface="+mn-cs"/>
              </a:rPr>
              <a:t>This type of assessments is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driven by goals</a:t>
            </a:r>
            <a:r>
              <a:rPr lang="en-US" sz="1500" dirty="0">
                <a:latin typeface="Calibri" panose="020F0502020204030204"/>
                <a:ea typeface="+mn-ea"/>
                <a:cs typeface="+mn-cs"/>
              </a:rPr>
              <a:t>. The objectives of the penetration test are defined, rather than defining the scope of targets</a:t>
            </a:r>
          </a:p>
          <a:p>
            <a:pPr marL="259556" indent="-259556" defTabSz="685800" fontAlgn="auto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latin typeface="Calibri" panose="020F0502020204030204"/>
                <a:ea typeface="+mn-ea"/>
                <a:cs typeface="+mn-cs"/>
              </a:rPr>
              <a:t>The goal of penetration assessment is defined before it begins</a:t>
            </a:r>
          </a:p>
          <a:p>
            <a:pPr marL="259556" indent="-259556" defTabSz="685800" fontAlgn="auto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latin typeface="Calibri" panose="020F0502020204030204"/>
                <a:ea typeface="+mn-ea"/>
                <a:cs typeface="+mn-cs"/>
              </a:rPr>
              <a:t>The job of the pen tester to check whether he/she can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achieve the goal </a:t>
            </a:r>
            <a:r>
              <a:rPr lang="en-US" sz="1500" dirty="0">
                <a:latin typeface="Calibri" panose="020F0502020204030204"/>
                <a:ea typeface="+mn-ea"/>
                <a:cs typeface="+mn-cs"/>
              </a:rPr>
              <a:t>and to determine the different ways to achieve the goal</a:t>
            </a:r>
          </a:p>
        </p:txBody>
      </p:sp>
      <p:sp>
        <p:nvSpPr>
          <p:cNvPr id="54" name="Title 3">
            <a:extLst>
              <a:ext uri="{FF2B5EF4-FFF2-40B4-BE49-F238E27FC236}">
                <a16:creationId xmlns:a16="http://schemas.microsoft.com/office/drawing/2014/main" id="{75CEF918-E5BF-4119-ADA7-AA9504C3C041}"/>
              </a:ext>
            </a:extLst>
          </p:cNvPr>
          <p:cNvSpPr txBox="1">
            <a:spLocks/>
          </p:cNvSpPr>
          <p:nvPr/>
        </p:nvSpPr>
        <p:spPr>
          <a:xfrm>
            <a:off x="125887" y="926067"/>
            <a:ext cx="8618063" cy="73128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US" sz="2250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 panose="02060603020205020403" pitchFamily="18" charset="0"/>
              </a:rPr>
              <a:t>Types of Penetration Assessment: Goal-oriented vs. Compliance-oriented vs. Red-team-oriented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1EE970F-0CA8-416E-861F-C76DA71C8269}"/>
              </a:ext>
            </a:extLst>
          </p:cNvPr>
          <p:cNvSpPr/>
          <p:nvPr/>
        </p:nvSpPr>
        <p:spPr>
          <a:xfrm>
            <a:off x="295488" y="4772500"/>
            <a:ext cx="170812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800" eaLnBrk="1" fontAlgn="auto" hangingPunct="1">
              <a:spcBef>
                <a:spcPts val="45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  <a:cs typeface="+mn-cs"/>
              </a:rPr>
              <a:t>Examples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A00BEC-C2E4-45C8-8581-714FB3AA461D}"/>
              </a:ext>
            </a:extLst>
          </p:cNvPr>
          <p:cNvSpPr txBox="1"/>
          <p:nvPr/>
        </p:nvSpPr>
        <p:spPr>
          <a:xfrm>
            <a:off x="125887" y="1963661"/>
            <a:ext cx="5258268" cy="3231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45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70C0"/>
                </a:solidFill>
                <a:latin typeface="Rockwell" pitchFamily="18" charset="0"/>
              </a:rPr>
              <a:t>Goal-oriented/Objective-oriented Penetration Testing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58D449-C54B-4822-B7DD-4C016D40754A}"/>
              </a:ext>
            </a:extLst>
          </p:cNvPr>
          <p:cNvSpPr txBox="1"/>
          <p:nvPr/>
        </p:nvSpPr>
        <p:spPr>
          <a:xfrm>
            <a:off x="2789303" y="4368171"/>
            <a:ext cx="23823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sz="1125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Roboto" panose="02000000000000000000" pitchFamily="2" charset="0"/>
                <a:cs typeface="Open Sans" panose="020B0606030504020204" pitchFamily="34" charset="0"/>
              </a:rPr>
              <a:t>Gain remote access to an internal network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75DEA3-4167-4EAB-8E26-56454E91EA8D}"/>
              </a:ext>
            </a:extLst>
          </p:cNvPr>
          <p:cNvGrpSpPr/>
          <p:nvPr/>
        </p:nvGrpSpPr>
        <p:grpSpPr>
          <a:xfrm>
            <a:off x="2358458" y="4429997"/>
            <a:ext cx="304117" cy="304116"/>
            <a:chOff x="520094" y="4051208"/>
            <a:chExt cx="405489" cy="405488"/>
          </a:xfrm>
        </p:grpSpPr>
        <p:sp>
          <p:nvSpPr>
            <p:cNvPr id="40" name="Freeform: Shape 111">
              <a:extLst>
                <a:ext uri="{FF2B5EF4-FFF2-40B4-BE49-F238E27FC236}">
                  <a16:creationId xmlns:a16="http://schemas.microsoft.com/office/drawing/2014/main" id="{15A30288-4AC0-414D-8BA7-93CEA53CA4AE}"/>
                </a:ext>
              </a:extLst>
            </p:cNvPr>
            <p:cNvSpPr/>
            <p:nvPr/>
          </p:nvSpPr>
          <p:spPr>
            <a:xfrm>
              <a:off x="520094" y="4051208"/>
              <a:ext cx="405489" cy="40548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FFC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54">
                <a:defRPr/>
              </a:pPr>
              <a:endParaRPr lang="tr-TR" sz="900" kern="0">
                <a:solidFill>
                  <a:srgbClr val="3F3F3F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Shape 2591">
              <a:extLst>
                <a:ext uri="{FF2B5EF4-FFF2-40B4-BE49-F238E27FC236}">
                  <a16:creationId xmlns:a16="http://schemas.microsoft.com/office/drawing/2014/main" id="{69179DC1-FC6F-4EEE-BF9D-55ED554437BF}"/>
                </a:ext>
              </a:extLst>
            </p:cNvPr>
            <p:cNvSpPr/>
            <p:nvPr/>
          </p:nvSpPr>
          <p:spPr>
            <a:xfrm>
              <a:off x="619560" y="4150685"/>
              <a:ext cx="206555" cy="20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miter lim="400000"/>
            </a:ln>
          </p:spPr>
          <p:txBody>
            <a:bodyPr lIns="14283" tIns="14283" rIns="14283" bIns="14283" anchor="ctr"/>
            <a:lstStyle/>
            <a:p>
              <a:pPr defTabSz="17140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671408E-8EF9-4AA0-BC38-8531BA252159}"/>
              </a:ext>
            </a:extLst>
          </p:cNvPr>
          <p:cNvSpPr txBox="1"/>
          <p:nvPr/>
        </p:nvSpPr>
        <p:spPr>
          <a:xfrm>
            <a:off x="2789304" y="4873230"/>
            <a:ext cx="23823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sz="1125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Roboto" panose="02000000000000000000" pitchFamily="2" charset="0"/>
                <a:cs typeface="Open Sans" panose="020B0606030504020204" pitchFamily="34" charset="0"/>
              </a:rPr>
              <a:t>Gain access to credit-card information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D94CCC-6DE2-48F7-802E-7FFA744F26A8}"/>
              </a:ext>
            </a:extLst>
          </p:cNvPr>
          <p:cNvSpPr txBox="1"/>
          <p:nvPr/>
        </p:nvSpPr>
        <p:spPr>
          <a:xfrm>
            <a:off x="6236232" y="4422802"/>
            <a:ext cx="23823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sz="1125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Roboto" panose="02000000000000000000" pitchFamily="2" charset="0"/>
                <a:cs typeface="Open Sans" panose="020B0606030504020204" pitchFamily="34" charset="0"/>
              </a:rPr>
              <a:t>Gain domain administrator access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956FBA-BA4D-4DC6-B7DD-B030AD079016}"/>
              </a:ext>
            </a:extLst>
          </p:cNvPr>
          <p:cNvSpPr txBox="1"/>
          <p:nvPr/>
        </p:nvSpPr>
        <p:spPr>
          <a:xfrm>
            <a:off x="6236233" y="4920170"/>
            <a:ext cx="238237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sz="1125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Roboto" panose="02000000000000000000" pitchFamily="2" charset="0"/>
                <a:cs typeface="Open Sans" panose="020B0606030504020204" pitchFamily="34" charset="0"/>
              </a:rPr>
              <a:t>Create a denial of service (DoS) condition against a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55259A-B01D-4F13-870B-935E6D021DD9}"/>
              </a:ext>
            </a:extLst>
          </p:cNvPr>
          <p:cNvGrpSpPr/>
          <p:nvPr/>
        </p:nvGrpSpPr>
        <p:grpSpPr>
          <a:xfrm>
            <a:off x="2358458" y="4928858"/>
            <a:ext cx="304117" cy="304116"/>
            <a:chOff x="520094" y="4746842"/>
            <a:chExt cx="405489" cy="405488"/>
          </a:xfrm>
        </p:grpSpPr>
        <p:sp>
          <p:nvSpPr>
            <p:cNvPr id="44" name="Freeform: Shape 111">
              <a:extLst>
                <a:ext uri="{FF2B5EF4-FFF2-40B4-BE49-F238E27FC236}">
                  <a16:creationId xmlns:a16="http://schemas.microsoft.com/office/drawing/2014/main" id="{DEC0421D-7609-4F9E-B341-A035914AE7F5}"/>
                </a:ext>
              </a:extLst>
            </p:cNvPr>
            <p:cNvSpPr/>
            <p:nvPr/>
          </p:nvSpPr>
          <p:spPr>
            <a:xfrm>
              <a:off x="520094" y="4746842"/>
              <a:ext cx="405489" cy="40548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BBC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54">
                <a:defRPr/>
              </a:pPr>
              <a:endParaRPr lang="tr-TR" sz="900" kern="0">
                <a:solidFill>
                  <a:srgbClr val="3F3F3F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Shape 2633">
              <a:extLst>
                <a:ext uri="{FF2B5EF4-FFF2-40B4-BE49-F238E27FC236}">
                  <a16:creationId xmlns:a16="http://schemas.microsoft.com/office/drawing/2014/main" id="{06A57B7B-F73F-4CAB-AA79-C9AE494CE317}"/>
                </a:ext>
              </a:extLst>
            </p:cNvPr>
            <p:cNvSpPr/>
            <p:nvPr/>
          </p:nvSpPr>
          <p:spPr>
            <a:xfrm>
              <a:off x="619560" y="4854665"/>
              <a:ext cx="209829" cy="20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miter lim="400000"/>
            </a:ln>
          </p:spPr>
          <p:txBody>
            <a:bodyPr lIns="14283" tIns="14283" rIns="14283" bIns="14283" anchor="ctr"/>
            <a:lstStyle/>
            <a:p>
              <a:pPr defTabSz="17140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863BDA-7FA1-48FA-B640-BCAC4EFD38F9}"/>
              </a:ext>
            </a:extLst>
          </p:cNvPr>
          <p:cNvGrpSpPr/>
          <p:nvPr/>
        </p:nvGrpSpPr>
        <p:grpSpPr>
          <a:xfrm>
            <a:off x="5805387" y="4477190"/>
            <a:ext cx="304117" cy="304116"/>
            <a:chOff x="6611444" y="4051207"/>
            <a:chExt cx="405489" cy="405488"/>
          </a:xfrm>
        </p:grpSpPr>
        <p:sp>
          <p:nvSpPr>
            <p:cNvPr id="47" name="Freeform: Shape 111">
              <a:extLst>
                <a:ext uri="{FF2B5EF4-FFF2-40B4-BE49-F238E27FC236}">
                  <a16:creationId xmlns:a16="http://schemas.microsoft.com/office/drawing/2014/main" id="{0F2A523C-C912-4A6F-9E66-FFC381A4DA93}"/>
                </a:ext>
              </a:extLst>
            </p:cNvPr>
            <p:cNvSpPr/>
            <p:nvPr/>
          </p:nvSpPr>
          <p:spPr>
            <a:xfrm>
              <a:off x="6611444" y="4051207"/>
              <a:ext cx="405489" cy="40548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6B72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54">
                <a:defRPr/>
              </a:pPr>
              <a:endParaRPr lang="tr-TR" sz="900" kern="0">
                <a:solidFill>
                  <a:srgbClr val="3F3F3F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Shape 2581">
              <a:extLst>
                <a:ext uri="{FF2B5EF4-FFF2-40B4-BE49-F238E27FC236}">
                  <a16:creationId xmlns:a16="http://schemas.microsoft.com/office/drawing/2014/main" id="{55B1E7B7-6FF4-4796-815A-3403B3ADB31C}"/>
                </a:ext>
              </a:extLst>
            </p:cNvPr>
            <p:cNvSpPr/>
            <p:nvPr/>
          </p:nvSpPr>
          <p:spPr>
            <a:xfrm>
              <a:off x="6700329" y="4140104"/>
              <a:ext cx="227718" cy="22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miter lim="400000"/>
            </a:ln>
          </p:spPr>
          <p:txBody>
            <a:bodyPr lIns="14283" tIns="14283" rIns="14283" bIns="14283" anchor="ctr"/>
            <a:lstStyle/>
            <a:p>
              <a:pPr defTabSz="17140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68E1C-2CA9-4D1D-8E4E-61147C0CC4F6}"/>
              </a:ext>
            </a:extLst>
          </p:cNvPr>
          <p:cNvGrpSpPr/>
          <p:nvPr/>
        </p:nvGrpSpPr>
        <p:grpSpPr>
          <a:xfrm>
            <a:off x="5805387" y="4976051"/>
            <a:ext cx="304117" cy="304116"/>
            <a:chOff x="6611444" y="4746509"/>
            <a:chExt cx="405489" cy="405488"/>
          </a:xfrm>
        </p:grpSpPr>
        <p:sp>
          <p:nvSpPr>
            <p:cNvPr id="50" name="Freeform: Shape 111">
              <a:extLst>
                <a:ext uri="{FF2B5EF4-FFF2-40B4-BE49-F238E27FC236}">
                  <a16:creationId xmlns:a16="http://schemas.microsoft.com/office/drawing/2014/main" id="{6C161CB4-3373-4A87-8C2F-4581296A8B1F}"/>
                </a:ext>
              </a:extLst>
            </p:cNvPr>
            <p:cNvSpPr/>
            <p:nvPr/>
          </p:nvSpPr>
          <p:spPr>
            <a:xfrm>
              <a:off x="6611444" y="4746509"/>
              <a:ext cx="405489" cy="405488"/>
            </a:xfrm>
            <a:custGeom>
              <a:avLst/>
              <a:gdLst/>
              <a:ahLst/>
              <a:cxnLst/>
              <a:rect l="l" t="t" r="r" b="b"/>
              <a:pathLst>
                <a:path w="195927" h="195927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333A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54">
                <a:defRPr/>
              </a:pPr>
              <a:endParaRPr lang="tr-TR" sz="900" kern="0">
                <a:solidFill>
                  <a:srgbClr val="3F3F3F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Shape 2632">
              <a:extLst>
                <a:ext uri="{FF2B5EF4-FFF2-40B4-BE49-F238E27FC236}">
                  <a16:creationId xmlns:a16="http://schemas.microsoft.com/office/drawing/2014/main" id="{46C695CA-67F1-4C78-B56A-2C9EBA2B6277}"/>
                </a:ext>
              </a:extLst>
            </p:cNvPr>
            <p:cNvSpPr/>
            <p:nvPr/>
          </p:nvSpPr>
          <p:spPr>
            <a:xfrm>
              <a:off x="6723743" y="4833818"/>
              <a:ext cx="186315" cy="22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miter lim="400000"/>
            </a:ln>
          </p:spPr>
          <p:txBody>
            <a:bodyPr lIns="14283" tIns="14283" rIns="14283" bIns="14283" anchor="ctr"/>
            <a:lstStyle/>
            <a:p>
              <a:pPr defTabSz="171404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791275-B2B5-4CDE-A189-0BF259ED8A57}"/>
              </a:ext>
            </a:extLst>
          </p:cNvPr>
          <p:cNvSpPr txBox="1"/>
          <p:nvPr/>
        </p:nvSpPr>
        <p:spPr>
          <a:xfrm>
            <a:off x="2789304" y="5441755"/>
            <a:ext cx="238237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sz="1125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panose="02060603020205020403" pitchFamily="18" charset="0"/>
                <a:ea typeface="Roboto" panose="02000000000000000000" pitchFamily="2" charset="0"/>
                <a:cs typeface="Open Sans" panose="020B0606030504020204" pitchFamily="34" charset="0"/>
              </a:rPr>
              <a:t>Deface a website </a:t>
            </a:r>
          </a:p>
        </p:txBody>
      </p:sp>
      <p:sp>
        <p:nvSpPr>
          <p:cNvPr id="30" name="Freeform: Shape 111">
            <a:extLst>
              <a:ext uri="{FF2B5EF4-FFF2-40B4-BE49-F238E27FC236}">
                <a16:creationId xmlns:a16="http://schemas.microsoft.com/office/drawing/2014/main" id="{AA09083B-2B2E-4D25-B196-A0E6436DB65E}"/>
              </a:ext>
            </a:extLst>
          </p:cNvPr>
          <p:cNvSpPr/>
          <p:nvPr/>
        </p:nvSpPr>
        <p:spPr>
          <a:xfrm>
            <a:off x="2343150" y="5410884"/>
            <a:ext cx="304117" cy="30411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154">
              <a:defRPr/>
            </a:pPr>
            <a:endParaRPr lang="tr-TR" sz="900" kern="0">
              <a:solidFill>
                <a:srgbClr val="3F3F3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id="{657066F5-CDF0-4B12-8D7F-877CE7E6B7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13053" y="5480882"/>
            <a:ext cx="164310" cy="164122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37023" y="1971229"/>
            <a:ext cx="35433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500" b="1" dirty="0">
                <a:solidFill>
                  <a:srgbClr val="0070C0"/>
                </a:solidFill>
                <a:latin typeface="Rockwell" panose="02060603020205020403" pitchFamily="18" charset="0"/>
              </a:rPr>
              <a:t>Compliance-oriented Penetration Testing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9872" y="2485735"/>
            <a:ext cx="4092678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3604" indent="-253604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This type of assessments is driven by </a:t>
            </a:r>
            <a:r>
              <a:rPr lang="en-US" altLang="en-US" sz="1500" b="1" dirty="0">
                <a:solidFill>
                  <a:srgbClr val="FF0000"/>
                </a:solidFill>
              </a:rPr>
              <a:t>compliance requirements</a:t>
            </a:r>
            <a:r>
              <a:rPr lang="en-US" altLang="en-US" sz="1500" dirty="0">
                <a:solidFill>
                  <a:srgbClr val="000000"/>
                </a:solidFill>
              </a:rPr>
              <a:t>. It is testing against adherence to compliance requirements</a:t>
            </a:r>
          </a:p>
          <a:p>
            <a:pPr marL="253604" indent="-253604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It entails conducting an assessment against the compliance requirements of cyber security standards, frameworks, laws, acts, etc.</a:t>
            </a:r>
          </a:p>
          <a:p>
            <a:pPr marL="253604" indent="-253604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For example, an organization may ask to perform a security assessment against </a:t>
            </a:r>
            <a:r>
              <a:rPr lang="en-US" altLang="en-US" sz="1500" b="1" dirty="0">
                <a:solidFill>
                  <a:srgbClr val="FF0000"/>
                </a:solidFill>
              </a:rPr>
              <a:t>PCI-DSS requirements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507" y="935794"/>
            <a:ext cx="8178986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154"/>
            <a:r>
              <a: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Types of Penetration Assessment: Goal-oriented vs. Compliance-oriented vs. Red-team-oriented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CACDC9A-D7A0-4D11-BFEB-F1E81F3F1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1450" y="2285008"/>
            <a:ext cx="4765573" cy="3478363"/>
          </a:xfrm>
        </p:spPr>
      </p:pic>
    </p:spTree>
    <p:extLst>
      <p:ext uri="{BB962C8B-B14F-4D97-AF65-F5344CB8AC3E}">
        <p14:creationId xmlns:p14="http://schemas.microsoft.com/office/powerpoint/2010/main" val="1250856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EBD760C-5858-4290-9B89-A2BF83B75658}"/>
              </a:ext>
            </a:extLst>
          </p:cNvPr>
          <p:cNvSpPr/>
          <p:nvPr/>
        </p:nvSpPr>
        <p:spPr>
          <a:xfrm>
            <a:off x="309399" y="2346522"/>
            <a:ext cx="3862551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70272" lvl="1" indent="-270272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cs typeface="Arial" charset="0"/>
              </a:rPr>
              <a:t>Red-team-based penetration testing is an </a:t>
            </a: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adversarial goal-based assessment </a:t>
            </a:r>
            <a:r>
              <a:rPr lang="en-US" sz="1500" dirty="0">
                <a:cs typeface="Arial" charset="0"/>
              </a:rPr>
              <a:t>in which the pen tester must mimic the behavior of a real attacker and target the environment</a:t>
            </a:r>
          </a:p>
          <a:p>
            <a:pPr marL="270272" lvl="1" indent="-270272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cs typeface="Arial" charset="0"/>
              </a:rPr>
              <a:t>This type of assessment has no specific driver  </a:t>
            </a:r>
          </a:p>
          <a:p>
            <a:pPr marL="270272" lvl="1" indent="-270272">
              <a:spcBef>
                <a:spcPts val="1800"/>
              </a:spcBef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cs typeface="Arial" charset="0"/>
              </a:rPr>
              <a:t>For example, an organization may ask to conduct a security assessment for </a:t>
            </a: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evaluating its overall security</a:t>
            </a:r>
            <a:r>
              <a:rPr lang="en-US" sz="1500" dirty="0">
                <a:cs typeface="Arial" charset="0"/>
              </a:rPr>
              <a:t>. It may include assessing people, networks, applications, physical security, etc.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FCB48B-B83C-44F4-B4DB-AFEF58F368FC}"/>
              </a:ext>
            </a:extLst>
          </p:cNvPr>
          <p:cNvSpPr/>
          <p:nvPr/>
        </p:nvSpPr>
        <p:spPr>
          <a:xfrm>
            <a:off x="320228" y="1947763"/>
            <a:ext cx="3737422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Rockwell" panose="02060603020205020403" pitchFamily="18" charset="0"/>
              </a:rPr>
              <a:t>Red-team-based Penetration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D0F506-6EF1-4DA7-930B-FD479A78947C}"/>
              </a:ext>
            </a:extLst>
          </p:cNvPr>
          <p:cNvSpPr txBox="1"/>
          <p:nvPr/>
        </p:nvSpPr>
        <p:spPr>
          <a:xfrm>
            <a:off x="493077" y="961357"/>
            <a:ext cx="8157846" cy="7571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Types of Penetration Assessment: Goal-oriented vs. Compliance-oriented vs. Red-team-oriented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4D9D2C-B613-4C34-9B05-FCEC5C13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2558669"/>
            <a:ext cx="4386319" cy="2899691"/>
          </a:xfrm>
        </p:spPr>
      </p:pic>
    </p:spTree>
    <p:extLst>
      <p:ext uri="{BB962C8B-B14F-4D97-AF65-F5344CB8AC3E}">
        <p14:creationId xmlns:p14="http://schemas.microsoft.com/office/powerpoint/2010/main" val="1095767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dirty="0"/>
              <a:t>Penetracijsko testiranje - Podjela prema načinu provođenja</a:t>
            </a:r>
            <a:br>
              <a:rPr lang="hr-HR" altLang="sr-Latn-RS" dirty="0"/>
            </a:br>
            <a:endParaRPr lang="en-US" altLang="sr-Latn-R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Bez prethodnog poznavanja testiranog sustava</a:t>
            </a:r>
          </a:p>
          <a:p>
            <a:pPr lvl="1"/>
            <a:r>
              <a:rPr lang="hr-HR" altLang="sr-Latn-RS" dirty="0" err="1"/>
              <a:t>Eng</a:t>
            </a:r>
            <a:r>
              <a:rPr lang="hr-HR" altLang="sr-Latn-RS" dirty="0"/>
              <a:t>. </a:t>
            </a:r>
            <a:r>
              <a:rPr lang="hr-HR" altLang="sr-Latn-RS" i="1" dirty="0" err="1"/>
              <a:t>black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box</a:t>
            </a:r>
            <a:r>
              <a:rPr lang="hr-HR" altLang="sr-Latn-RS" i="1" dirty="0"/>
              <a:t>, zero </a:t>
            </a:r>
            <a:r>
              <a:rPr lang="hr-HR" altLang="sr-Latn-RS" i="1" dirty="0" err="1"/>
              <a:t>knowledge</a:t>
            </a:r>
            <a:endParaRPr lang="hr-HR" altLang="sr-Latn-RS" i="1" dirty="0"/>
          </a:p>
          <a:p>
            <a:pPr lvl="1"/>
            <a:r>
              <a:rPr lang="hr-HR" altLang="sr-Latn-RS" dirty="0"/>
              <a:t>Jedine informacije koje može imati su javno dostupne informacije</a:t>
            </a:r>
          </a:p>
          <a:p>
            <a:r>
              <a:rPr lang="hr-HR" altLang="sr-Latn-RS" dirty="0"/>
              <a:t>S prethodnim poznavanjem testiranog sustava</a:t>
            </a:r>
          </a:p>
          <a:p>
            <a:pPr lvl="1"/>
            <a:r>
              <a:rPr lang="hr-HR" altLang="sr-Latn-RS" dirty="0" err="1"/>
              <a:t>Eng</a:t>
            </a:r>
            <a:r>
              <a:rPr lang="hr-HR" altLang="sr-Latn-RS" dirty="0"/>
              <a:t>. </a:t>
            </a:r>
            <a:r>
              <a:rPr lang="hr-HR" altLang="sr-Latn-RS" i="1" dirty="0" err="1"/>
              <a:t>white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box</a:t>
            </a:r>
            <a:endParaRPr lang="hr-HR" altLang="sr-Latn-RS" i="1" dirty="0"/>
          </a:p>
          <a:p>
            <a:pPr lvl="1"/>
            <a:r>
              <a:rPr lang="hr-HR" altLang="sr-Latn-RS" dirty="0"/>
              <a:t>Provoditelju se ustupaju sve potrebne informacije o ciljnom sustavu</a:t>
            </a:r>
          </a:p>
          <a:p>
            <a:r>
              <a:rPr lang="hr-HR" altLang="sr-Latn-RS" dirty="0"/>
              <a:t>S djelomičnim poznavanjem testiranog sustava</a:t>
            </a:r>
          </a:p>
          <a:p>
            <a:pPr lvl="1"/>
            <a:r>
              <a:rPr lang="hr-HR" altLang="sr-Latn-RS" dirty="0" err="1"/>
              <a:t>Eng</a:t>
            </a:r>
            <a:r>
              <a:rPr lang="hr-HR" altLang="sr-Latn-RS" dirty="0"/>
              <a:t>. </a:t>
            </a:r>
            <a:r>
              <a:rPr lang="hr-HR" altLang="sr-Latn-RS" dirty="0" err="1"/>
              <a:t>gray</a:t>
            </a:r>
            <a:r>
              <a:rPr lang="hr-HR" altLang="sr-Latn-RS" dirty="0"/>
              <a:t> </a:t>
            </a:r>
            <a:r>
              <a:rPr lang="hr-HR" altLang="sr-Latn-RS" dirty="0" err="1"/>
              <a:t>box</a:t>
            </a:r>
            <a:endParaRPr lang="hr-HR" altLang="sr-Latn-RS" dirty="0"/>
          </a:p>
          <a:p>
            <a:r>
              <a:rPr lang="hr-HR" altLang="sr-Latn-RS" b="1" dirty="0"/>
              <a:t>Što mislite koji način testiranja je najučinkovitiji?</a:t>
            </a:r>
          </a:p>
          <a:p>
            <a:endParaRPr lang="hr-HR" altLang="sr-Latn-RS" dirty="0"/>
          </a:p>
          <a:p>
            <a:endParaRPr lang="hr-HR" altLang="sr-Latn-RS" dirty="0"/>
          </a:p>
          <a:p>
            <a:endParaRPr lang="hr-HR" altLang="sr-Latn-RS" dirty="0"/>
          </a:p>
          <a:p>
            <a:endParaRPr lang="hr-HR" altLang="sr-Latn-R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/>
              <a:t>Postupak provođenja penetracijskog testiranja</a:t>
            </a:r>
            <a:endParaRPr lang="en-US" altLang="sr-Latn-R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Budući da simulira stvarni pokušaj napada na tehničkoj razini je praktički jednak stvarnom napadu</a:t>
            </a:r>
          </a:p>
          <a:p>
            <a:pPr lvl="1" eaLnBrk="1" hangingPunct="1"/>
            <a:r>
              <a:rPr lang="hr-HR" altLang="sr-Latn-RS" dirty="0"/>
              <a:t>Koriste se tehnike i alati koji su dostupni i napadačima</a:t>
            </a:r>
          </a:p>
          <a:p>
            <a:pPr eaLnBrk="1" hangingPunct="1"/>
            <a:r>
              <a:rPr lang="hr-HR" altLang="sr-Latn-RS" dirty="0"/>
              <a:t>Razlika u cilju</a:t>
            </a:r>
          </a:p>
          <a:p>
            <a:pPr lvl="1" eaLnBrk="1" hangingPunct="1"/>
            <a:r>
              <a:rPr lang="hr-HR" altLang="sr-Latn-RS" dirty="0"/>
              <a:t>Napadač želi ukrasti podatke ili nanijeti štetu</a:t>
            </a:r>
          </a:p>
          <a:p>
            <a:pPr lvl="1" eaLnBrk="1" hangingPunct="1"/>
            <a:r>
              <a:rPr lang="hr-HR" altLang="sr-Latn-RS" dirty="0"/>
              <a:t>Provoditelj želi identificirati i ukloniti ranjivosti</a:t>
            </a:r>
          </a:p>
          <a:p>
            <a:pPr eaLnBrk="1" hangingPunct="1"/>
            <a:r>
              <a:rPr lang="hr-HR" altLang="sr-Latn-RS" dirty="0"/>
              <a:t>Razlika u cijeni</a:t>
            </a:r>
            <a:r>
              <a:rPr lang="hr-HR" altLang="sr-Latn-RS" dirty="0">
                <a:sym typeface="Wingdings" panose="05000000000000000000" pitchFamily="2" charset="2"/>
              </a:rPr>
              <a:t>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Postupak potrebno sistematizirati i kontrolirati</a:t>
            </a:r>
          </a:p>
          <a:p>
            <a:pPr eaLnBrk="1" hangingPunct="1"/>
            <a:r>
              <a:rPr lang="hr-HR" altLang="sr-Latn-RS" dirty="0"/>
              <a:t>Pravno-formalni aspekt</a:t>
            </a:r>
          </a:p>
          <a:p>
            <a:pPr lvl="1" eaLnBrk="1" hangingPunct="1"/>
            <a:r>
              <a:rPr lang="hr-HR" altLang="sr-Latn-RS" dirty="0"/>
              <a:t>penetracijski test je ugovorom definirana radnja koja obvezuje pravnu ili fizičku osobu zaduženu za njezino obavljanje na visoku razinu tajnosti prikupljenih podataka o slabostima testiranog sustava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66F-94F6-12BE-D583-BFD39493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9CDD-21C1-19DF-8A1F-3639F9FD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Breach and Attack Simulation (BAS) Tools enable organizations to gain a deeper understanding of security posture vulnerabilities by automating testing of threat vectors such as external and insider, lateral movement, and data exfiltration.</a:t>
            </a:r>
            <a:endParaRPr lang="hr-HR" dirty="0"/>
          </a:p>
          <a:p>
            <a:r>
              <a:rPr lang="en-US" dirty="0"/>
              <a:t>BAS complements red teaming and penetration testing but cannot completely replace them</a:t>
            </a:r>
            <a:endParaRPr lang="hr-HR" dirty="0"/>
          </a:p>
          <a:p>
            <a:r>
              <a:rPr lang="en-US" dirty="0"/>
              <a:t>BAS validates an organization's security posture by testing its ability to detect a portfolio of simulated attacks performed by SaaS platforms, software agents, and virtual machines.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9727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0-day ranjivosti privlače pozornost</a:t>
            </a:r>
          </a:p>
          <a:p>
            <a:r>
              <a:rPr lang="hr-HR" dirty="0"/>
              <a:t>Pravovremeno </a:t>
            </a:r>
            <a:r>
              <a:rPr lang="hr-HR" dirty="0" err="1"/>
              <a:t>patchiranje</a:t>
            </a:r>
            <a:r>
              <a:rPr lang="hr-HR" dirty="0"/>
              <a:t> izazov</a:t>
            </a:r>
          </a:p>
          <a:p>
            <a:r>
              <a:rPr lang="hr-HR" dirty="0" err="1"/>
              <a:t>Prioritizacija</a:t>
            </a:r>
            <a:r>
              <a:rPr lang="hr-HR" dirty="0"/>
              <a:t> ranjivosti</a:t>
            </a:r>
          </a:p>
          <a:p>
            <a:r>
              <a:rPr lang="hr-HR" dirty="0"/>
              <a:t>Penetracijsko testiranje</a:t>
            </a:r>
          </a:p>
          <a:p>
            <a:r>
              <a:rPr lang="hr-HR" dirty="0"/>
              <a:t>BAS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66B823-6634-F65B-9446-F8BDA768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97" y="0"/>
            <a:ext cx="7586435" cy="343286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20C2E-7CF2-0712-2AC6-40B0C203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12977"/>
            <a:ext cx="6938362" cy="36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F89B-6B56-2B6E-6631-068D2398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Vulnerabilities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3548-7CE1-1196-CA8C-8F749512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exploitation of vulnerabilities has</a:t>
            </a:r>
            <a:r>
              <a:rPr lang="hr-HR" dirty="0"/>
              <a:t> </a:t>
            </a:r>
            <a:r>
              <a:rPr lang="en-US" dirty="0"/>
              <a:t>seen another year of growth as an initial </a:t>
            </a:r>
            <a:r>
              <a:rPr lang="hr-HR" dirty="0"/>
              <a:t> </a:t>
            </a:r>
            <a:r>
              <a:rPr lang="en-US" dirty="0"/>
              <a:t>access vector for breaches, reaching 20%. </a:t>
            </a:r>
            <a:endParaRPr lang="hr-HR" dirty="0"/>
          </a:p>
          <a:p>
            <a:r>
              <a:rPr lang="en-US" dirty="0"/>
              <a:t>This value approaches that of credential abuse, which is still the most common vector. This was an increase of 34% in relation to last year’s report and was supported, in part, by zero</a:t>
            </a:r>
            <a:r>
              <a:rPr lang="hr-HR" dirty="0"/>
              <a:t> </a:t>
            </a:r>
            <a:r>
              <a:rPr lang="en-US" dirty="0"/>
              <a:t>day exploits targeting edge devices and virtual private networks (VPNs). </a:t>
            </a:r>
          </a:p>
          <a:p>
            <a:r>
              <a:rPr lang="en-US" dirty="0"/>
              <a:t>The percentage of edge devices and VPNs as a target on our exploitation of vulnerabilities action was 22%, and it grew almost eight-fold</a:t>
            </a:r>
            <a:r>
              <a:rPr lang="hr-HR" dirty="0"/>
              <a:t> </a:t>
            </a:r>
            <a:r>
              <a:rPr lang="en-US" dirty="0"/>
              <a:t>from the 3% found in last year’s report. </a:t>
            </a:r>
            <a:endParaRPr lang="hr-HR" dirty="0"/>
          </a:p>
          <a:p>
            <a:r>
              <a:rPr lang="en-US" dirty="0"/>
              <a:t>Organizations worked very hard to patch those edge device vulnerabilities, but our analysis showed only about 54% of those were</a:t>
            </a:r>
            <a:r>
              <a:rPr lang="hr-HR" dirty="0"/>
              <a:t> </a:t>
            </a:r>
            <a:r>
              <a:rPr lang="en-US" dirty="0"/>
              <a:t>fully remediated throughout the year, and it took a median of 32 days to accomplish.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797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550FE-7CB2-F275-1EEC-A5BA14C5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13961"/>
            <a:ext cx="8963025" cy="401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169A-CB74-8755-BD14-BF67E524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475D-1385-C662-EB30-ED3F69BD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0FAA50-F8D1-C1C3-9A03-C00DC055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B8E4-DEC6-03D5-BC9F-EEF0D03C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C73E-2AC2-C64C-2ADB-5393E454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11090C-A941-849B-71C8-DFADFBD8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885825"/>
            <a:ext cx="59721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1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Racunarstvo bijeli template</Template>
  <TotalTime>0</TotalTime>
  <Words>2393</Words>
  <Application>Microsoft Office PowerPoint</Application>
  <PresentationFormat>On-screen Show (4:3)</PresentationFormat>
  <Paragraphs>239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Calibri</vt:lpstr>
      <vt:lpstr>Calibri Light</vt:lpstr>
      <vt:lpstr>Gill Sans</vt:lpstr>
      <vt:lpstr>Lato Light</vt:lpstr>
      <vt:lpstr>Open Sans</vt:lpstr>
      <vt:lpstr>PT Sans</vt:lpstr>
      <vt:lpstr>Rockwell</vt:lpstr>
      <vt:lpstr>Segoe UI</vt:lpstr>
      <vt:lpstr>Segoe UI Semibold</vt:lpstr>
      <vt:lpstr>Wingdings</vt:lpstr>
      <vt:lpstr>Office Theme</vt:lpstr>
      <vt:lpstr>Custom Design</vt:lpstr>
      <vt:lpstr>PowerPoint Presentation</vt:lpstr>
      <vt:lpstr>Agenda</vt:lpstr>
      <vt:lpstr>18-ti Verizon Data Breach Izvještaj</vt:lpstr>
      <vt:lpstr>PowerPoint Presentation</vt:lpstr>
      <vt:lpstr>PowerPoint Presentation</vt:lpstr>
      <vt:lpstr>Vulnerabilities</vt:lpstr>
      <vt:lpstr>PowerPoint Presentation</vt:lpstr>
      <vt:lpstr>PowerPoint Presentation</vt:lpstr>
      <vt:lpstr>PowerPoint Presentation</vt:lpstr>
      <vt:lpstr>PowerPoint Presentation</vt:lpstr>
      <vt:lpstr>Credentials and ransomware</vt:lpstr>
      <vt:lpstr>CVSS Statistics</vt:lpstr>
      <vt:lpstr>PowerPoint Presentation</vt:lpstr>
      <vt:lpstr>Za razmišljanje</vt:lpstr>
      <vt:lpstr>Ranjivost</vt:lpstr>
      <vt:lpstr>Common Vulnerabilities and Exposures (CVE)</vt:lpstr>
      <vt:lpstr>Common Vulnerability Scoring System (CVSS)</vt:lpstr>
      <vt:lpstr>PowerPoint Presentation</vt:lpstr>
      <vt:lpstr>Životni ciklus ranjivosti</vt:lpstr>
      <vt:lpstr>Životni ciklus ranjivosti</vt:lpstr>
      <vt:lpstr>Životni ciklus ranjivosti</vt:lpstr>
      <vt:lpstr>Životni ciklus ranjivosti</vt:lpstr>
      <vt:lpstr>Upravljanje ranjivostima</vt:lpstr>
      <vt:lpstr>Proces upravljanja ranjivostima</vt:lpstr>
      <vt:lpstr>Proces upravljanja ranjivostima</vt:lpstr>
      <vt:lpstr>Otkrivanje i analiza ranjivosti</vt:lpstr>
      <vt:lpstr>Otkrivanje i analiza ranjivosti</vt:lpstr>
      <vt:lpstr>Procjena rizika</vt:lpstr>
      <vt:lpstr>Evaluacija otkrivenih ranjivosti  </vt:lpstr>
      <vt:lpstr>Evaluacija /što patchirati?</vt:lpstr>
      <vt:lpstr>Evaluacija /što patchirati?</vt:lpstr>
      <vt:lpstr>Vulnerability Prioritization Technology</vt:lpstr>
      <vt:lpstr>Exploit Prediction Scoring System (EPSS)</vt:lpstr>
      <vt:lpstr>Exploit Prediction Scoring System (EPSS)</vt:lpstr>
      <vt:lpstr>Uklanjanje ranjivosti</vt:lpstr>
      <vt:lpstr>Dobri hakeri i ranjivosti</vt:lpstr>
      <vt:lpstr>Google Project Zero</vt:lpstr>
      <vt:lpstr>Google Project Zero</vt:lpstr>
      <vt:lpstr>Penetracijsko testiranje</vt:lpstr>
      <vt:lpstr>PowerPoint Presentation</vt:lpstr>
      <vt:lpstr>PowerPoint Presentation</vt:lpstr>
      <vt:lpstr>PowerPoint Presentation</vt:lpstr>
      <vt:lpstr>PowerPoint Presentation</vt:lpstr>
      <vt:lpstr>Penetracijsko testiranje - Podjela prema načinu provođenja </vt:lpstr>
      <vt:lpstr>Postupak provođenja penetracijskog testiranja</vt:lpstr>
      <vt:lpstr>BAS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 RAČUNALA</dc:title>
  <dc:creator/>
  <cp:lastModifiedBy/>
  <cp:revision>17</cp:revision>
  <dcterms:created xsi:type="dcterms:W3CDTF">2009-02-27T23:33:40Z</dcterms:created>
  <dcterms:modified xsi:type="dcterms:W3CDTF">2025-04-29T09:20:54Z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MSIP_Label_edf682b7-f91e-48bc-97e5-bfb95b32f5b9_Enabled">
    <vt:lpwstr>true</vt:lpwstr>
  </property>
  <property fmtid="{D5CDD505-2E9C-101B-9397-08002B2CF9AE}" pid="5" name="MSIP_Label_edf682b7-f91e-48bc-97e5-bfb95b32f5b9_SetDate">
    <vt:lpwstr>2024-04-29T13:16:00Z</vt:lpwstr>
  </property>
  <property fmtid="{D5CDD505-2E9C-101B-9397-08002B2CF9AE}" pid="6" name="MSIP_Label_edf682b7-f91e-48bc-97e5-bfb95b32f5b9_Method">
    <vt:lpwstr>Privileged</vt:lpwstr>
  </property>
  <property fmtid="{D5CDD505-2E9C-101B-9397-08002B2CF9AE}" pid="7" name="MSIP_Label_edf682b7-f91e-48bc-97e5-bfb95b32f5b9_Name">
    <vt:lpwstr>defa4170-0d19-0005-0001-bc88714345d2</vt:lpwstr>
  </property>
  <property fmtid="{D5CDD505-2E9C-101B-9397-08002B2CF9AE}" pid="8" name="MSIP_Label_edf682b7-f91e-48bc-97e5-bfb95b32f5b9_SiteId">
    <vt:lpwstr>fbb567ee-ca59-4aea-a378-fbf7761a4986</vt:lpwstr>
  </property>
  <property fmtid="{D5CDD505-2E9C-101B-9397-08002B2CF9AE}" pid="9" name="MSIP_Label_edf682b7-f91e-48bc-97e5-bfb95b32f5b9_ActionId">
    <vt:lpwstr>25a472c3-3ae1-456d-a7ad-e0feec7b72c7</vt:lpwstr>
  </property>
  <property fmtid="{D5CDD505-2E9C-101B-9397-08002B2CF9AE}" pid="10" name="MSIP_Label_edf682b7-f91e-48bc-97e5-bfb95b32f5b9_ContentBits">
    <vt:lpwstr>0</vt:lpwstr>
  </property>
</Properties>
</file>