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10" r:id="rId1"/>
    <p:sldMasterId id="2147484295" r:id="rId2"/>
  </p:sldMasterIdLst>
  <p:notesMasterIdLst>
    <p:notesMasterId r:id="rId48"/>
  </p:notesMasterIdLst>
  <p:handoutMasterIdLst>
    <p:handoutMasterId r:id="rId49"/>
  </p:handoutMasterIdLst>
  <p:sldIdLst>
    <p:sldId id="456" r:id="rId3"/>
    <p:sldId id="278" r:id="rId4"/>
    <p:sldId id="474" r:id="rId5"/>
    <p:sldId id="477" r:id="rId6"/>
    <p:sldId id="478" r:id="rId7"/>
    <p:sldId id="479" r:id="rId8"/>
    <p:sldId id="480" r:id="rId9"/>
    <p:sldId id="304" r:id="rId10"/>
    <p:sldId id="300" r:id="rId11"/>
    <p:sldId id="301" r:id="rId12"/>
    <p:sldId id="312" r:id="rId13"/>
    <p:sldId id="288" r:id="rId14"/>
    <p:sldId id="289" r:id="rId15"/>
    <p:sldId id="290" r:id="rId16"/>
    <p:sldId id="258" r:id="rId17"/>
    <p:sldId id="481" r:id="rId18"/>
    <p:sldId id="482" r:id="rId19"/>
    <p:sldId id="263" r:id="rId20"/>
    <p:sldId id="308" r:id="rId21"/>
    <p:sldId id="309" r:id="rId22"/>
    <p:sldId id="281" r:id="rId23"/>
    <p:sldId id="267" r:id="rId24"/>
    <p:sldId id="259" r:id="rId25"/>
    <p:sldId id="287" r:id="rId26"/>
    <p:sldId id="306" r:id="rId27"/>
    <p:sldId id="268" r:id="rId28"/>
    <p:sldId id="269" r:id="rId29"/>
    <p:sldId id="270" r:id="rId30"/>
    <p:sldId id="273" r:id="rId31"/>
    <p:sldId id="274" r:id="rId32"/>
    <p:sldId id="275" r:id="rId33"/>
    <p:sldId id="276" r:id="rId34"/>
    <p:sldId id="271" r:id="rId35"/>
    <p:sldId id="272" r:id="rId36"/>
    <p:sldId id="282" r:id="rId37"/>
    <p:sldId id="313" r:id="rId38"/>
    <p:sldId id="314" r:id="rId39"/>
    <p:sldId id="283" r:id="rId40"/>
    <p:sldId id="307" r:id="rId41"/>
    <p:sldId id="292" r:id="rId42"/>
    <p:sldId id="483" r:id="rId43"/>
    <p:sldId id="484" r:id="rId44"/>
    <p:sldId id="302" r:id="rId45"/>
    <p:sldId id="303" r:id="rId46"/>
    <p:sldId id="257" r:id="rId47"/>
  </p:sldIdLst>
  <p:sldSz cx="9144000" cy="6858000" type="screen4x3"/>
  <p:notesSz cx="7099300" cy="10234613"/>
  <p:defaultTextStyle>
    <a:defPPr>
      <a:defRPr lang="sr-Latn-C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FB43"/>
    <a:srgbClr val="7FA8B8"/>
    <a:srgbClr val="004360"/>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34CA0-F13C-419C-A164-B7B62F2E2FF1}" v="5" dt="2025-06-10T12:41:26.79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hr-HR"/>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FEAAECDC-E707-4F17-932C-E4053CF21F0D}" type="datetimeFigureOut">
              <a:rPr lang="sr-Latn-CS"/>
              <a:pPr>
                <a:defRPr/>
              </a:pPr>
              <a:t>10.6.2025.</a:t>
            </a:fld>
            <a:endParaRPr lang="hr-HR"/>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54B95FA5-4B47-4332-B406-1188F8861B50}" type="slidenum">
              <a:rPr lang="hr-HR"/>
              <a:pPr>
                <a:defRPr/>
              </a:pPr>
              <a:t>‹#›</a:t>
            </a:fld>
            <a:endParaRPr lang="hr-HR"/>
          </a:p>
        </p:txBody>
      </p:sp>
    </p:spTree>
    <p:extLst>
      <p:ext uri="{BB962C8B-B14F-4D97-AF65-F5344CB8AC3E}">
        <p14:creationId xmlns:p14="http://schemas.microsoft.com/office/powerpoint/2010/main" val="373689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extLst/>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extLst/>
          </a:lstStyle>
          <a:p>
            <a:pPr>
              <a:defRPr/>
            </a:pPr>
            <a:fld id="{FA9370DF-8D33-4146-A663-E0A6EDE67185}" type="datetimeFigureOut">
              <a:rPr lang="en-US"/>
              <a:pPr>
                <a:defRPr/>
              </a:pPr>
              <a:t>6/10/2025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extLst/>
          </a:lstStyle>
          <a:p>
            <a:pPr>
              <a:defRPr/>
            </a:pPr>
            <a:fld id="{8CACC693-9ECB-4688-9ACA-249C4EA1500E}" type="slidenum">
              <a:rPr lang="en-US"/>
              <a:pPr>
                <a:defRPr/>
              </a:pPr>
              <a:t>‹#›</a:t>
            </a:fld>
            <a:endParaRPr lang="en-US"/>
          </a:p>
        </p:txBody>
      </p:sp>
    </p:spTree>
    <p:extLst>
      <p:ext uri="{BB962C8B-B14F-4D97-AF65-F5344CB8AC3E}">
        <p14:creationId xmlns:p14="http://schemas.microsoft.com/office/powerpoint/2010/main" val="1550089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8B2949A2-EA06-4080-8E85-9FDFD4CB4301}" type="slidenum">
              <a:rPr lang="en-US" smtClean="0"/>
              <a:pPr>
                <a:defRPr/>
              </a:pPr>
              <a:t>28</a:t>
            </a:fld>
            <a:endParaRPr lang="en-US"/>
          </a:p>
        </p:txBody>
      </p:sp>
    </p:spTree>
    <p:extLst>
      <p:ext uri="{BB962C8B-B14F-4D97-AF65-F5344CB8AC3E}">
        <p14:creationId xmlns:p14="http://schemas.microsoft.com/office/powerpoint/2010/main" val="64916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97379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58195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75035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25054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00058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19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44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29932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1837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151243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062629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42963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99165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256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796DCA-B834-46B5-9CE2-3119D33EA643}"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419375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96DCA-B834-46B5-9CE2-3119D33EA643}"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217990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796DCA-B834-46B5-9CE2-3119D33EA643}"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2865623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796DCA-B834-46B5-9CE2-3119D33EA643}"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768404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796DCA-B834-46B5-9CE2-3119D33EA643}" type="datetimeFigureOut">
              <a:rPr lang="en-US" smtClean="0"/>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765988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796DCA-B834-46B5-9CE2-3119D33EA643}" type="datetimeFigureOut">
              <a:rPr lang="en-US" smtClean="0"/>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730116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96DCA-B834-46B5-9CE2-3119D33EA643}" type="datetimeFigureOut">
              <a:rPr lang="en-US" smtClean="0"/>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1719490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796DCA-B834-46B5-9CE2-3119D33EA643}"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3622441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796DCA-B834-46B5-9CE2-3119D33EA643}"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3690476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96DCA-B834-46B5-9CE2-3119D33EA643}"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196887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29730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96DCA-B834-46B5-9CE2-3119D33EA643}"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2BDB-87D4-4D95-A469-18003B4F704F}" type="slidenum">
              <a:rPr lang="en-US" smtClean="0"/>
              <a:t>‹#›</a:t>
            </a:fld>
            <a:endParaRPr lang="en-US"/>
          </a:p>
        </p:txBody>
      </p:sp>
    </p:spTree>
    <p:extLst>
      <p:ext uri="{BB962C8B-B14F-4D97-AF65-F5344CB8AC3E}">
        <p14:creationId xmlns:p14="http://schemas.microsoft.com/office/powerpoint/2010/main" val="132019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13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06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395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6/10/2025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8609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6/10/2025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6695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24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1367216467"/>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96DCA-B834-46B5-9CE2-3119D33EA643}" type="datetimeFigureOut">
              <a:rPr lang="en-US" smtClean="0"/>
              <a:t>6/10/2025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A2BDB-87D4-4D95-A469-18003B4F704F}" type="slidenum">
              <a:rPr lang="en-US" smtClean="0"/>
              <a:t>‹#›</a:t>
            </a:fld>
            <a:endParaRPr lang="en-US"/>
          </a:p>
        </p:txBody>
      </p:sp>
    </p:spTree>
    <p:extLst>
      <p:ext uri="{BB962C8B-B14F-4D97-AF65-F5344CB8AC3E}">
        <p14:creationId xmlns:p14="http://schemas.microsoft.com/office/powerpoint/2010/main" val="2870311322"/>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hyperlink" Target="https://mreza.bug.hr/pad-facebooka-dan-kada-je-produktivnost-u-svijetu-porasl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PKUDTPbDhnA&amp;t=5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verge.com/2024/7/20/24202527/crowdstrike-microsoft-windows-bsod-outage?utm_source=chatgpt.com"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038A86-B74D-4FA5-9862-E7BCC70FE98D}"/>
              </a:ext>
            </a:extLst>
          </p:cNvPr>
          <p:cNvSpPr>
            <a:spLocks noGrp="1"/>
          </p:cNvSpPr>
          <p:nvPr>
            <p:ph type="title"/>
          </p:nvPr>
        </p:nvSpPr>
        <p:spPr/>
        <p:txBody>
          <a:bodyPr/>
          <a:lstStyle/>
          <a:p>
            <a:r>
              <a:rPr lang="hr-HR" dirty="0"/>
              <a:t>Pad Meta servisa</a:t>
            </a:r>
          </a:p>
        </p:txBody>
      </p:sp>
      <p:sp>
        <p:nvSpPr>
          <p:cNvPr id="3" name="Rezervirano mjesto sadržaja 2">
            <a:extLst>
              <a:ext uri="{FF2B5EF4-FFF2-40B4-BE49-F238E27FC236}">
                <a16:creationId xmlns:a16="http://schemas.microsoft.com/office/drawing/2014/main" id="{A79F7EEE-7542-4CBB-9DE2-F1B0677FA6B7}"/>
              </a:ext>
            </a:extLst>
          </p:cNvPr>
          <p:cNvSpPr>
            <a:spLocks noGrp="1"/>
          </p:cNvSpPr>
          <p:nvPr>
            <p:ph idx="1"/>
          </p:nvPr>
        </p:nvSpPr>
        <p:spPr/>
        <p:txBody>
          <a:bodyPr/>
          <a:lstStyle/>
          <a:p>
            <a:r>
              <a:rPr lang="hr-HR" dirty="0">
                <a:hlinkClick r:id="rId2"/>
              </a:rPr>
              <a:t>https://mreza.bug.hr/pad-facebooka-dan-kada-je-produktivnost-u-svijetu-porasla/</a:t>
            </a:r>
            <a:endParaRPr lang="hr-HR" dirty="0"/>
          </a:p>
          <a:p>
            <a:r>
              <a:rPr lang="hr-HR" dirty="0"/>
              <a:t>Uzrok pogreška u konfiguraciji BGP protokola </a:t>
            </a:r>
            <a:r>
              <a:rPr lang="hr-HR" dirty="0">
                <a:sym typeface="Wingdings" panose="05000000000000000000" pitchFamily="2" charset="2"/>
              </a:rPr>
              <a:t> automatizam</a:t>
            </a:r>
            <a:endParaRPr lang="hr-HR" dirty="0"/>
          </a:p>
          <a:p>
            <a:r>
              <a:rPr lang="hr-HR" dirty="0"/>
              <a:t>DNS servis postao nedostupan</a:t>
            </a:r>
          </a:p>
        </p:txBody>
      </p:sp>
    </p:spTree>
    <p:extLst>
      <p:ext uri="{BB962C8B-B14F-4D97-AF65-F5344CB8AC3E}">
        <p14:creationId xmlns:p14="http://schemas.microsoft.com/office/powerpoint/2010/main" val="73177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 Facebook outage - Wikipedia">
            <a:extLst>
              <a:ext uri="{FF2B5EF4-FFF2-40B4-BE49-F238E27FC236}">
                <a16:creationId xmlns:a16="http://schemas.microsoft.com/office/drawing/2014/main" id="{74BA252F-C431-A40C-F0D5-E7645A8F6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923925"/>
            <a:ext cx="9020175"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4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Primjer</a:t>
            </a:r>
            <a:endParaRPr lang="en-US" dirty="0"/>
          </a:p>
        </p:txBody>
      </p:sp>
      <p:pic>
        <p:nvPicPr>
          <p:cNvPr id="1026" name="Picture 2" descr="ba-queue-7-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71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ikovni rezultat za british airways cance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277" y="2070099"/>
            <a:ext cx="685800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itish Airways IT crash terminal 5 27 M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358151"/>
            <a:ext cx="6858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anim calcmode="lin" valueType="num">
                                      <p:cBhvr>
                                        <p:cTn id="14" dur="1000" fill="hold"/>
                                        <p:tgtEl>
                                          <p:spTgt spid="1028"/>
                                        </p:tgtEl>
                                        <p:attrNameLst>
                                          <p:attrName>ppt_x</p:attrName>
                                        </p:attrNameLst>
                                      </p:cBhvr>
                                      <p:tavLst>
                                        <p:tav tm="0">
                                          <p:val>
                                            <p:strVal val="#ppt_x"/>
                                          </p:val>
                                        </p:tav>
                                        <p:tav tm="100000">
                                          <p:val>
                                            <p:strVal val="#ppt_x"/>
                                          </p:val>
                                        </p:tav>
                                      </p:tavLst>
                                    </p:anim>
                                    <p:anim calcmode="lin" valueType="num">
                                      <p:cBhvr>
                                        <p:cTn id="1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 calcmode="lin" valueType="num">
                                      <p:cBhvr additive="base">
                                        <p:cTn id="20" dur="500" fill="hold"/>
                                        <p:tgtEl>
                                          <p:spTgt spid="1032"/>
                                        </p:tgtEl>
                                        <p:attrNameLst>
                                          <p:attrName>ppt_x</p:attrName>
                                        </p:attrNameLst>
                                      </p:cBhvr>
                                      <p:tavLst>
                                        <p:tav tm="0">
                                          <p:val>
                                            <p:strVal val="#ppt_x"/>
                                          </p:val>
                                        </p:tav>
                                        <p:tav tm="100000">
                                          <p:val>
                                            <p:strVal val="#ppt_x"/>
                                          </p:val>
                                        </p:tav>
                                      </p:tavLst>
                                    </p:anim>
                                    <p:anim calcmode="lin" valueType="num">
                                      <p:cBhvr additive="base">
                                        <p:cTn id="21"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Primjer BA ispad 27.5.2017</a:t>
            </a:r>
            <a:endParaRPr lang="en-US" dirty="0"/>
          </a:p>
        </p:txBody>
      </p:sp>
      <p:sp>
        <p:nvSpPr>
          <p:cNvPr id="4" name="Content Placeholder 3"/>
          <p:cNvSpPr>
            <a:spLocks noGrp="1"/>
          </p:cNvSpPr>
          <p:nvPr>
            <p:ph idx="1"/>
          </p:nvPr>
        </p:nvSpPr>
        <p:spPr/>
        <p:txBody>
          <a:bodyPr>
            <a:normAutofit/>
          </a:bodyPr>
          <a:lstStyle/>
          <a:p>
            <a:endParaRPr lang="hr-HR" dirty="0"/>
          </a:p>
          <a:p>
            <a:r>
              <a:rPr lang="en-US" dirty="0"/>
              <a:t>BA cancelled all departing flights at London’s Heathrow and Gatwick airports on Saturday when check-in and operating systems crashed</a:t>
            </a:r>
            <a:endParaRPr lang="hr-HR" dirty="0"/>
          </a:p>
          <a:p>
            <a:r>
              <a:rPr lang="en-US" dirty="0"/>
              <a:t>BA said its systems had now been restored and it was back to running a full flight schedule on Tuesday</a:t>
            </a:r>
            <a:endParaRPr lang="hr-HR" dirty="0"/>
          </a:p>
          <a:p>
            <a:r>
              <a:rPr lang="en-US" dirty="0"/>
              <a:t>The problem, put down to a "power surge" by BA chief executive Alex Cruz, is expected to cost the airline £100m in compensation costs</a:t>
            </a:r>
            <a:endParaRPr lang="hr-HR" dirty="0"/>
          </a:p>
          <a:p>
            <a:endParaRPr lang="en-US" dirty="0"/>
          </a:p>
        </p:txBody>
      </p:sp>
    </p:spTree>
    <p:extLst>
      <p:ext uri="{BB962C8B-B14F-4D97-AF65-F5344CB8AC3E}">
        <p14:creationId xmlns:p14="http://schemas.microsoft.com/office/powerpoint/2010/main" val="353743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Primjer</a:t>
            </a:r>
            <a:endParaRPr lang="en-US" dirty="0"/>
          </a:p>
        </p:txBody>
      </p:sp>
      <p:sp>
        <p:nvSpPr>
          <p:cNvPr id="4" name="Content Placeholder 3"/>
          <p:cNvSpPr>
            <a:spLocks noGrp="1"/>
          </p:cNvSpPr>
          <p:nvPr>
            <p:ph idx="1"/>
          </p:nvPr>
        </p:nvSpPr>
        <p:spPr/>
        <p:txBody>
          <a:bodyPr/>
          <a:lstStyle/>
          <a:p>
            <a:r>
              <a:rPr lang="en-US" dirty="0"/>
              <a:t>On Saturday morning at around 9.30 there was indeed a power surge that had a catastrophic effect over some communications hardware which eventually affected all the messaging across our systems</a:t>
            </a:r>
            <a:endParaRPr lang="hr-HR" dirty="0"/>
          </a:p>
          <a:p>
            <a:r>
              <a:rPr lang="en-US" b="1" dirty="0"/>
              <a:t>A contractor doing maintenance work at a British Airways data </a:t>
            </a:r>
            <a:r>
              <a:rPr lang="en-US" b="1" dirty="0" err="1"/>
              <a:t>centre</a:t>
            </a:r>
            <a:r>
              <a:rPr lang="en-US" b="1" dirty="0"/>
              <a:t> inadvertently switched off the power supply</a:t>
            </a:r>
          </a:p>
        </p:txBody>
      </p:sp>
    </p:spTree>
    <p:extLst>
      <p:ext uri="{BB962C8B-B14F-4D97-AF65-F5344CB8AC3E}">
        <p14:creationId xmlns:p14="http://schemas.microsoft.com/office/powerpoint/2010/main" val="41666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Kontinuitet poslovanja</a:t>
            </a:r>
          </a:p>
        </p:txBody>
      </p:sp>
      <p:sp>
        <p:nvSpPr>
          <p:cNvPr id="3" name="Content Placeholder 2"/>
          <p:cNvSpPr>
            <a:spLocks noGrp="1"/>
          </p:cNvSpPr>
          <p:nvPr>
            <p:ph idx="1"/>
          </p:nvPr>
        </p:nvSpPr>
        <p:spPr/>
        <p:txBody>
          <a:bodyPr/>
          <a:lstStyle/>
          <a:p>
            <a:pPr marL="0" indent="0">
              <a:buNone/>
            </a:pPr>
            <a:endParaRPr lang="hr-HR" dirty="0"/>
          </a:p>
          <a:p>
            <a:pPr marL="0" indent="0">
              <a:buNone/>
            </a:pPr>
            <a:r>
              <a:rPr lang="hr-HR" dirty="0"/>
              <a:t>Kontinuitet poslovanja se zapravo odnosi na  dvije stvari koje su ključne da poslovanje dostigne svoje ciljeve: </a:t>
            </a:r>
          </a:p>
          <a:p>
            <a:pPr marL="514350" indent="-514350">
              <a:buFont typeface="+mj-lt"/>
              <a:buAutoNum type="arabicPeriod"/>
            </a:pPr>
            <a:r>
              <a:rPr lang="hr-HR" dirty="0"/>
              <a:t>isporuka otpornog (elastičnog) poslovanja</a:t>
            </a:r>
          </a:p>
          <a:p>
            <a:pPr marL="514350" indent="-514350">
              <a:buFont typeface="+mj-lt"/>
              <a:buAutoNum type="arabicPeriod"/>
            </a:pPr>
            <a:r>
              <a:rPr lang="hr-HR" dirty="0"/>
              <a:t>zaštita reputacije (ugleda, </a:t>
            </a:r>
            <a:r>
              <a:rPr lang="hr-HR" dirty="0" err="1"/>
              <a:t>brenda</a:t>
            </a:r>
            <a:r>
              <a:rPr lang="hr-HR" dirty="0"/>
              <a:t>).</a:t>
            </a:r>
          </a:p>
        </p:txBody>
      </p:sp>
    </p:spTree>
    <p:extLst>
      <p:ext uri="{BB962C8B-B14F-4D97-AF65-F5344CB8AC3E}">
        <p14:creationId xmlns:p14="http://schemas.microsoft.com/office/powerpoint/2010/main" val="320787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hr-HR" dirty="0"/>
              <a:t>Business </a:t>
            </a:r>
            <a:r>
              <a:rPr lang="hr-HR" dirty="0" err="1"/>
              <a:t>Continuity</a:t>
            </a:r>
            <a:r>
              <a:rPr lang="hr-HR" dirty="0"/>
              <a:t> </a:t>
            </a:r>
            <a:r>
              <a:rPr lang="hr-HR" dirty="0" err="1"/>
              <a:t>Threats</a:t>
            </a:r>
            <a:br>
              <a:rPr lang="hr-HR" dirty="0"/>
            </a:br>
            <a:r>
              <a:rPr lang="hr-HR" dirty="0"/>
              <a:t>(Horizon </a:t>
            </a:r>
            <a:r>
              <a:rPr lang="hr-HR" dirty="0" err="1"/>
              <a:t>Scan</a:t>
            </a:r>
            <a:r>
              <a:rPr lang="hr-HR" dirty="0"/>
              <a:t> 2024 </a:t>
            </a:r>
            <a:r>
              <a:rPr lang="hr-HR" dirty="0" err="1"/>
              <a:t>report</a:t>
            </a:r>
            <a:r>
              <a:rPr lang="hr-HR" dirty="0"/>
              <a:t>)</a:t>
            </a:r>
          </a:p>
        </p:txBody>
      </p:sp>
      <p:pic>
        <p:nvPicPr>
          <p:cNvPr id="7" name="Picture 6">
            <a:extLst>
              <a:ext uri="{FF2B5EF4-FFF2-40B4-BE49-F238E27FC236}">
                <a16:creationId xmlns:a16="http://schemas.microsoft.com/office/drawing/2014/main" id="{EDECC5EC-9089-F8C2-8360-F0806FEE4A4D}"/>
              </a:ext>
            </a:extLst>
          </p:cNvPr>
          <p:cNvPicPr>
            <a:picLocks noChangeAspect="1"/>
          </p:cNvPicPr>
          <p:nvPr/>
        </p:nvPicPr>
        <p:blipFill>
          <a:blip r:embed="rId2"/>
          <a:stretch>
            <a:fillRect/>
          </a:stretch>
        </p:blipFill>
        <p:spPr>
          <a:xfrm>
            <a:off x="1817989" y="1825625"/>
            <a:ext cx="5508021" cy="4351338"/>
          </a:xfrm>
          <a:prstGeom prst="rect">
            <a:avLst/>
          </a:prstGeom>
          <a:noFill/>
        </p:spPr>
      </p:pic>
    </p:spTree>
    <p:extLst>
      <p:ext uri="{BB962C8B-B14F-4D97-AF65-F5344CB8AC3E}">
        <p14:creationId xmlns:p14="http://schemas.microsoft.com/office/powerpoint/2010/main" val="339887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5E2FE-156E-5112-79A7-29E8B8681B1A}"/>
              </a:ext>
            </a:extLst>
          </p:cNvPr>
          <p:cNvPicPr>
            <a:picLocks noChangeAspect="1"/>
          </p:cNvPicPr>
          <p:nvPr/>
        </p:nvPicPr>
        <p:blipFill>
          <a:blip r:embed="rId2"/>
          <a:stretch>
            <a:fillRect/>
          </a:stretch>
        </p:blipFill>
        <p:spPr>
          <a:xfrm>
            <a:off x="90488" y="139232"/>
            <a:ext cx="8963025" cy="5960412"/>
          </a:xfrm>
          <a:prstGeom prst="rect">
            <a:avLst/>
          </a:prstGeom>
          <a:noFill/>
        </p:spPr>
      </p:pic>
    </p:spTree>
    <p:extLst>
      <p:ext uri="{BB962C8B-B14F-4D97-AF65-F5344CB8AC3E}">
        <p14:creationId xmlns:p14="http://schemas.microsoft.com/office/powerpoint/2010/main" val="331832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Pitanje</a:t>
            </a:r>
          </a:p>
        </p:txBody>
      </p:sp>
      <p:sp>
        <p:nvSpPr>
          <p:cNvPr id="3" name="Content Placeholder 2"/>
          <p:cNvSpPr>
            <a:spLocks noGrp="1"/>
          </p:cNvSpPr>
          <p:nvPr>
            <p:ph idx="1"/>
          </p:nvPr>
        </p:nvSpPr>
        <p:spPr/>
        <p:txBody>
          <a:bodyPr/>
          <a:lstStyle/>
          <a:p>
            <a:r>
              <a:rPr lang="hr-HR" dirty="0"/>
              <a:t>Tko će imati veću štetu: Konzum ako mu ne rade blagajne u dućanima ili ZABA ako ne radi Internet bankarstvo?</a:t>
            </a:r>
          </a:p>
          <a:p>
            <a:endParaRPr lang="hr-HR" dirty="0"/>
          </a:p>
        </p:txBody>
      </p:sp>
    </p:spTree>
    <p:extLst>
      <p:ext uri="{BB962C8B-B14F-4D97-AF65-F5344CB8AC3E}">
        <p14:creationId xmlns:p14="http://schemas.microsoft.com/office/powerpoint/2010/main" val="11874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A445-AD24-D181-0EBC-E42BF3B209EB}"/>
              </a:ext>
            </a:extLst>
          </p:cNvPr>
          <p:cNvSpPr>
            <a:spLocks noGrp="1"/>
          </p:cNvSpPr>
          <p:nvPr>
            <p:ph type="title"/>
          </p:nvPr>
        </p:nvSpPr>
        <p:spPr/>
        <p:txBody>
          <a:bodyPr/>
          <a:lstStyle/>
          <a:p>
            <a:r>
              <a:rPr lang="hr-HR" dirty="0"/>
              <a:t>Pitanje</a:t>
            </a:r>
          </a:p>
        </p:txBody>
      </p:sp>
      <p:sp>
        <p:nvSpPr>
          <p:cNvPr id="3" name="Content Placeholder 2">
            <a:extLst>
              <a:ext uri="{FF2B5EF4-FFF2-40B4-BE49-F238E27FC236}">
                <a16:creationId xmlns:a16="http://schemas.microsoft.com/office/drawing/2014/main" id="{3AEEC4D8-6B51-54D0-42E5-9ABD6E76F7AD}"/>
              </a:ext>
            </a:extLst>
          </p:cNvPr>
          <p:cNvSpPr>
            <a:spLocks noGrp="1"/>
          </p:cNvSpPr>
          <p:nvPr>
            <p:ph idx="1"/>
          </p:nvPr>
        </p:nvSpPr>
        <p:spPr/>
        <p:txBody>
          <a:bodyPr/>
          <a:lstStyle/>
          <a:p>
            <a:r>
              <a:rPr lang="hr-HR" dirty="0"/>
              <a:t>Rangirajte po važnosti za oporavak sljedeće poslovne / IT servise za Konzum:</a:t>
            </a:r>
          </a:p>
          <a:p>
            <a:pPr lvl="1"/>
            <a:r>
              <a:rPr lang="hr-HR" sz="2000" dirty="0"/>
              <a:t>Web shop</a:t>
            </a:r>
          </a:p>
          <a:p>
            <a:pPr lvl="1"/>
            <a:r>
              <a:rPr lang="hr-HR" sz="2000" dirty="0"/>
              <a:t>ERP aplikacija</a:t>
            </a:r>
          </a:p>
          <a:p>
            <a:pPr lvl="1"/>
            <a:r>
              <a:rPr lang="hr-HR" sz="2000" dirty="0"/>
              <a:t>Email servis</a:t>
            </a:r>
          </a:p>
          <a:p>
            <a:pPr lvl="1"/>
            <a:r>
              <a:rPr lang="hr-HR" sz="2000" dirty="0"/>
              <a:t>HR aplikacija</a:t>
            </a:r>
          </a:p>
          <a:p>
            <a:pPr lvl="1"/>
            <a:r>
              <a:rPr lang="hr-HR" sz="2000" dirty="0"/>
              <a:t>Aplikacija za izvještavanje</a:t>
            </a:r>
          </a:p>
          <a:p>
            <a:pPr lvl="1"/>
            <a:r>
              <a:rPr lang="hr-HR" sz="2000" dirty="0"/>
              <a:t>Skladišna aplikacija</a:t>
            </a:r>
          </a:p>
          <a:p>
            <a:pPr lvl="1"/>
            <a:r>
              <a:rPr lang="hr-HR" sz="2000" dirty="0"/>
              <a:t>Ovjeravanje računa/ugovora</a:t>
            </a:r>
          </a:p>
          <a:p>
            <a:endParaRPr lang="hr-HR" dirty="0"/>
          </a:p>
        </p:txBody>
      </p:sp>
    </p:spTree>
    <p:extLst>
      <p:ext uri="{BB962C8B-B14F-4D97-AF65-F5344CB8AC3E}">
        <p14:creationId xmlns:p14="http://schemas.microsoft.com/office/powerpoint/2010/main" val="157684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err="1"/>
              <a:t>Agenda</a:t>
            </a:r>
            <a:endParaRPr lang="en-US" dirty="0"/>
          </a:p>
        </p:txBody>
      </p:sp>
      <p:sp>
        <p:nvSpPr>
          <p:cNvPr id="5" name="Content Placeholder 4"/>
          <p:cNvSpPr>
            <a:spLocks noGrp="1"/>
          </p:cNvSpPr>
          <p:nvPr>
            <p:ph idx="1"/>
          </p:nvPr>
        </p:nvSpPr>
        <p:spPr/>
        <p:txBody>
          <a:bodyPr/>
          <a:lstStyle/>
          <a:p>
            <a:r>
              <a:rPr lang="hr-HR" dirty="0"/>
              <a:t>Istraživanje</a:t>
            </a:r>
          </a:p>
          <a:p>
            <a:r>
              <a:rPr lang="hr-HR" dirty="0"/>
              <a:t>Što je BCM?</a:t>
            </a:r>
          </a:p>
          <a:p>
            <a:r>
              <a:rPr lang="hr-HR" dirty="0"/>
              <a:t>BIA (RTO, RPO)</a:t>
            </a:r>
          </a:p>
          <a:p>
            <a:r>
              <a:rPr lang="hr-HR" dirty="0"/>
              <a:t>Upravljanje krizom</a:t>
            </a:r>
          </a:p>
        </p:txBody>
      </p:sp>
    </p:spTree>
    <p:extLst>
      <p:ext uri="{BB962C8B-B14F-4D97-AF65-F5344CB8AC3E}">
        <p14:creationId xmlns:p14="http://schemas.microsoft.com/office/powerpoint/2010/main" val="308500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4E-C50E-5FA9-BBF2-A07E710D7D62}"/>
              </a:ext>
            </a:extLst>
          </p:cNvPr>
          <p:cNvSpPr>
            <a:spLocks noGrp="1"/>
          </p:cNvSpPr>
          <p:nvPr>
            <p:ph type="title"/>
          </p:nvPr>
        </p:nvSpPr>
        <p:spPr/>
        <p:txBody>
          <a:bodyPr/>
          <a:lstStyle/>
          <a:p>
            <a:r>
              <a:rPr lang="hr-HR" dirty="0"/>
              <a:t>Pitanje</a:t>
            </a:r>
          </a:p>
        </p:txBody>
      </p:sp>
      <p:sp>
        <p:nvSpPr>
          <p:cNvPr id="3" name="Content Placeholder 2">
            <a:extLst>
              <a:ext uri="{FF2B5EF4-FFF2-40B4-BE49-F238E27FC236}">
                <a16:creationId xmlns:a16="http://schemas.microsoft.com/office/drawing/2014/main" id="{43FC9F9D-3334-4DD5-4F09-3345117117A0}"/>
              </a:ext>
            </a:extLst>
          </p:cNvPr>
          <p:cNvSpPr>
            <a:spLocks noGrp="1"/>
          </p:cNvSpPr>
          <p:nvPr>
            <p:ph idx="1"/>
          </p:nvPr>
        </p:nvSpPr>
        <p:spPr/>
        <p:txBody>
          <a:bodyPr/>
          <a:lstStyle/>
          <a:p>
            <a:r>
              <a:rPr lang="hr-HR" dirty="0"/>
              <a:t>Rangirajte po važnosti za oporavak sljedeće poslovne / IT servise za Plivu:</a:t>
            </a:r>
          </a:p>
          <a:p>
            <a:pPr lvl="1"/>
            <a:r>
              <a:rPr lang="hr-HR" sz="2000" dirty="0"/>
              <a:t>Web stranica</a:t>
            </a:r>
          </a:p>
          <a:p>
            <a:pPr lvl="1"/>
            <a:r>
              <a:rPr lang="hr-HR" sz="2000" dirty="0"/>
              <a:t>ERP aplikacija</a:t>
            </a:r>
          </a:p>
          <a:p>
            <a:pPr lvl="1"/>
            <a:r>
              <a:rPr lang="hr-HR" sz="2000" dirty="0"/>
              <a:t>Email servis</a:t>
            </a:r>
          </a:p>
          <a:p>
            <a:pPr lvl="1"/>
            <a:r>
              <a:rPr lang="hr-HR" sz="2000" dirty="0"/>
              <a:t>Proizvodna linija</a:t>
            </a:r>
          </a:p>
          <a:p>
            <a:pPr lvl="1"/>
            <a:r>
              <a:rPr lang="hr-HR" sz="2000" dirty="0"/>
              <a:t>HR aplikacija</a:t>
            </a:r>
          </a:p>
          <a:p>
            <a:pPr lvl="1"/>
            <a:r>
              <a:rPr lang="hr-HR" sz="2000" dirty="0"/>
              <a:t>Aplikacija za izvještavanje</a:t>
            </a:r>
          </a:p>
          <a:p>
            <a:pPr lvl="1"/>
            <a:r>
              <a:rPr lang="hr-HR" sz="2000" dirty="0"/>
              <a:t>Skladišna aplikacija</a:t>
            </a:r>
          </a:p>
          <a:p>
            <a:pPr lvl="1"/>
            <a:r>
              <a:rPr lang="hr-HR" sz="2000" dirty="0"/>
              <a:t>Ovjeravanje računa/ugovora</a:t>
            </a:r>
          </a:p>
          <a:p>
            <a:endParaRPr lang="hr-HR" dirty="0"/>
          </a:p>
        </p:txBody>
      </p:sp>
    </p:spTree>
    <p:extLst>
      <p:ext uri="{BB962C8B-B14F-4D97-AF65-F5344CB8AC3E}">
        <p14:creationId xmlns:p14="http://schemas.microsoft.com/office/powerpoint/2010/main" val="4153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ISO 22301 u praksi</a:t>
            </a:r>
          </a:p>
        </p:txBody>
      </p:sp>
      <p:pic>
        <p:nvPicPr>
          <p:cNvPr id="6" name="Rezervirano mjesto sadržaja 5">
            <a:extLst>
              <a:ext uri="{FF2B5EF4-FFF2-40B4-BE49-F238E27FC236}">
                <a16:creationId xmlns:a16="http://schemas.microsoft.com/office/drawing/2014/main" id="{D9ECBD35-1F1C-4F30-AC90-04C7BC18BAA6}"/>
              </a:ext>
            </a:extLst>
          </p:cNvPr>
          <p:cNvPicPr>
            <a:picLocks noGrp="1" noChangeAspect="1"/>
          </p:cNvPicPr>
          <p:nvPr>
            <p:ph idx="1"/>
          </p:nvPr>
        </p:nvPicPr>
        <p:blipFill>
          <a:blip r:embed="rId2"/>
          <a:stretch>
            <a:fillRect/>
          </a:stretch>
        </p:blipFill>
        <p:spPr>
          <a:xfrm>
            <a:off x="4991119" y="643466"/>
            <a:ext cx="2269261" cy="5568739"/>
          </a:xfrm>
          <a:prstGeom prst="rect">
            <a:avLst/>
          </a:prstGeom>
        </p:spPr>
      </p:pic>
    </p:spTree>
    <p:extLst>
      <p:ext uri="{BB962C8B-B14F-4D97-AF65-F5344CB8AC3E}">
        <p14:creationId xmlns:p14="http://schemas.microsoft.com/office/powerpoint/2010/main" val="291480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ISO 22301</a:t>
            </a:r>
          </a:p>
        </p:txBody>
      </p:sp>
      <p:sp>
        <p:nvSpPr>
          <p:cNvPr id="3" name="Content Placeholder 2"/>
          <p:cNvSpPr>
            <a:spLocks noGrp="1"/>
          </p:cNvSpPr>
          <p:nvPr>
            <p:ph idx="1"/>
          </p:nvPr>
        </p:nvSpPr>
        <p:spPr/>
        <p:txBody>
          <a:bodyPr>
            <a:normAutofit/>
          </a:bodyPr>
          <a:lstStyle/>
          <a:p>
            <a:r>
              <a:rPr lang="hr-HR" dirty="0"/>
              <a:t>Puni naziv: </a:t>
            </a:r>
            <a:r>
              <a:rPr lang="en-GB" dirty="0"/>
              <a:t>Societal security — Business continuity</a:t>
            </a:r>
            <a:r>
              <a:rPr lang="hr-HR" dirty="0"/>
              <a:t> </a:t>
            </a:r>
            <a:r>
              <a:rPr lang="en-GB" dirty="0"/>
              <a:t>management systems — Requirements</a:t>
            </a:r>
            <a:endParaRPr lang="hr-HR" dirty="0"/>
          </a:p>
          <a:p>
            <a:r>
              <a:rPr lang="hr-HR" dirty="0"/>
              <a:t> definira zahtjeve za  Sustav upravljanja kontinuitetom poslovanja (engl. Business </a:t>
            </a:r>
            <a:r>
              <a:rPr lang="hr-HR" dirty="0" err="1"/>
              <a:t>Continuity</a:t>
            </a:r>
            <a:r>
              <a:rPr lang="hr-HR" dirty="0"/>
              <a:t> Management System – BCMS) – dio ukupnog sustava upravljanja uz pomoću kojeg se planira, implementira, održava i poboljšava kontinuitet poslovanja</a:t>
            </a:r>
          </a:p>
          <a:p>
            <a:pPr marL="0" indent="0">
              <a:buNone/>
            </a:pPr>
            <a:endParaRPr lang="hr-HR" dirty="0"/>
          </a:p>
          <a:p>
            <a:endParaRPr lang="hr-HR" dirty="0"/>
          </a:p>
          <a:p>
            <a:endParaRPr lang="hr-HR" dirty="0"/>
          </a:p>
          <a:p>
            <a:endParaRPr lang="hr-HR" dirty="0"/>
          </a:p>
        </p:txBody>
      </p:sp>
    </p:spTree>
    <p:extLst>
      <p:ext uri="{BB962C8B-B14F-4D97-AF65-F5344CB8AC3E}">
        <p14:creationId xmlns:p14="http://schemas.microsoft.com/office/powerpoint/2010/main" val="408659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ISO 22301 definicija kontinuiteta poslovanja - definicije</a:t>
            </a:r>
          </a:p>
        </p:txBody>
      </p:sp>
      <p:sp>
        <p:nvSpPr>
          <p:cNvPr id="3" name="Content Placeholder 2"/>
          <p:cNvSpPr>
            <a:spLocks noGrp="1"/>
          </p:cNvSpPr>
          <p:nvPr>
            <p:ph idx="1"/>
          </p:nvPr>
        </p:nvSpPr>
        <p:spPr/>
        <p:txBody>
          <a:bodyPr>
            <a:normAutofit/>
          </a:bodyPr>
          <a:lstStyle/>
          <a:p>
            <a:r>
              <a:rPr lang="hr-HR" dirty="0"/>
              <a:t>Kontinuitet poslovanja = </a:t>
            </a:r>
            <a:r>
              <a:rPr lang="en-US" dirty="0" err="1"/>
              <a:t>sposobnost</a:t>
            </a:r>
            <a:r>
              <a:rPr lang="en-US" dirty="0"/>
              <a:t> </a:t>
            </a:r>
            <a:r>
              <a:rPr lang="en-US" dirty="0" err="1"/>
              <a:t>organizacije</a:t>
            </a:r>
            <a:r>
              <a:rPr lang="en-US" dirty="0"/>
              <a:t> da </a:t>
            </a:r>
            <a:r>
              <a:rPr lang="en-US" dirty="0" err="1"/>
              <a:t>nastavi</a:t>
            </a:r>
            <a:r>
              <a:rPr lang="en-US" dirty="0"/>
              <a:t> s </a:t>
            </a:r>
            <a:r>
              <a:rPr lang="en-US" dirty="0" err="1"/>
              <a:t>isporukom</a:t>
            </a:r>
            <a:r>
              <a:rPr lang="en-US" dirty="0"/>
              <a:t> </a:t>
            </a:r>
            <a:r>
              <a:rPr lang="en-US" dirty="0" err="1"/>
              <a:t>proizvoda</a:t>
            </a:r>
            <a:r>
              <a:rPr lang="en-US" dirty="0"/>
              <a:t> </a:t>
            </a:r>
            <a:r>
              <a:rPr lang="en-US" dirty="0" err="1"/>
              <a:t>i</a:t>
            </a:r>
            <a:r>
              <a:rPr lang="en-US" dirty="0"/>
              <a:t> </a:t>
            </a:r>
            <a:r>
              <a:rPr lang="en-US" dirty="0" err="1"/>
              <a:t>usluga</a:t>
            </a:r>
            <a:r>
              <a:rPr lang="en-US" dirty="0"/>
              <a:t> </a:t>
            </a:r>
            <a:r>
              <a:rPr lang="en-US" dirty="0" err="1"/>
              <a:t>unutar</a:t>
            </a:r>
            <a:r>
              <a:rPr lang="en-US" dirty="0"/>
              <a:t> </a:t>
            </a:r>
            <a:r>
              <a:rPr lang="en-US" dirty="0" err="1"/>
              <a:t>prihvatljivih</a:t>
            </a:r>
            <a:r>
              <a:rPr lang="en-US" dirty="0"/>
              <a:t> </a:t>
            </a:r>
            <a:r>
              <a:rPr lang="en-US" dirty="0" err="1"/>
              <a:t>vremenskih</a:t>
            </a:r>
            <a:r>
              <a:rPr lang="en-US" dirty="0"/>
              <a:t> </a:t>
            </a:r>
            <a:r>
              <a:rPr lang="en-US" dirty="0" err="1"/>
              <a:t>okvira</a:t>
            </a:r>
            <a:r>
              <a:rPr lang="en-US" dirty="0"/>
              <a:t> s </a:t>
            </a:r>
            <a:r>
              <a:rPr lang="en-US" dirty="0" err="1"/>
              <a:t>unaprijed</a:t>
            </a:r>
            <a:r>
              <a:rPr lang="en-US" dirty="0"/>
              <a:t> </a:t>
            </a:r>
            <a:r>
              <a:rPr lang="en-US" dirty="0" err="1"/>
              <a:t>definiranim</a:t>
            </a:r>
            <a:r>
              <a:rPr lang="en-US" dirty="0"/>
              <a:t> </a:t>
            </a:r>
            <a:r>
              <a:rPr lang="en-US" dirty="0" err="1"/>
              <a:t>kapacitetom</a:t>
            </a:r>
            <a:r>
              <a:rPr lang="en-US" dirty="0"/>
              <a:t> </a:t>
            </a:r>
            <a:r>
              <a:rPr lang="en-US" dirty="0" err="1"/>
              <a:t>tijekom</a:t>
            </a:r>
            <a:r>
              <a:rPr lang="en-US" dirty="0"/>
              <a:t> </a:t>
            </a:r>
            <a:r>
              <a:rPr lang="en-US" dirty="0" err="1"/>
              <a:t>prekida</a:t>
            </a:r>
            <a:endParaRPr lang="hr-HR" dirty="0"/>
          </a:p>
          <a:p>
            <a:r>
              <a:rPr lang="hr-HR" dirty="0"/>
              <a:t>Prekid = incident, očekivan ili neočekivan, koji uzrokuje neplanirano, negativno odstupanje od očekivane isporuke proizvoda i usluga u skladu s ciljevima organizacije</a:t>
            </a:r>
          </a:p>
        </p:txBody>
      </p:sp>
    </p:spTree>
    <p:extLst>
      <p:ext uri="{BB962C8B-B14F-4D97-AF65-F5344CB8AC3E}">
        <p14:creationId xmlns:p14="http://schemas.microsoft.com/office/powerpoint/2010/main" val="165864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Najvažnije aktivnosti</a:t>
            </a:r>
          </a:p>
        </p:txBody>
      </p:sp>
      <p:sp>
        <p:nvSpPr>
          <p:cNvPr id="3" name="Content Placeholder 2"/>
          <p:cNvSpPr txBox="1">
            <a:spLocks/>
          </p:cNvSpPr>
          <p:nvPr/>
        </p:nvSpPr>
        <p:spPr>
          <a:xfrm>
            <a:off x="626214" y="1784516"/>
            <a:ext cx="7690201" cy="3444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hr-HR" sz="2100" dirty="0">
                <a:latin typeface="Arial" panose="020B0604020202020204" pitchFamily="34" charset="0"/>
                <a:cs typeface="Arial" panose="020B0604020202020204" pitchFamily="34" charset="0"/>
                <a:sym typeface="Wingdings" panose="05000000000000000000" pitchFamily="2" charset="2"/>
              </a:rPr>
              <a:t>Plan kontinuiteta poslovanja</a:t>
            </a:r>
          </a:p>
          <a:p>
            <a:pPr fontAlgn="auto">
              <a:spcAft>
                <a:spcPts val="0"/>
              </a:spcAft>
            </a:pPr>
            <a:r>
              <a:rPr lang="hr-HR" sz="2100" dirty="0" err="1">
                <a:latin typeface="Arial" panose="020B0604020202020204" pitchFamily="34" charset="0"/>
                <a:cs typeface="Arial" panose="020B0604020202020204" pitchFamily="34" charset="0"/>
                <a:sym typeface="Wingdings" panose="05000000000000000000" pitchFamily="2" charset="2"/>
              </a:rPr>
              <a:t>Disaster</a:t>
            </a:r>
            <a:r>
              <a:rPr lang="hr-HR" sz="2100" dirty="0">
                <a:latin typeface="Arial" panose="020B0604020202020204" pitchFamily="34" charset="0"/>
                <a:cs typeface="Arial" panose="020B0604020202020204" pitchFamily="34" charset="0"/>
                <a:sym typeface="Wingdings" panose="05000000000000000000" pitchFamily="2" charset="2"/>
              </a:rPr>
              <a:t> </a:t>
            </a:r>
            <a:r>
              <a:rPr lang="hr-HR" sz="2100" dirty="0" err="1">
                <a:latin typeface="Arial" panose="020B0604020202020204" pitchFamily="34" charset="0"/>
                <a:cs typeface="Arial" panose="020B0604020202020204" pitchFamily="34" charset="0"/>
                <a:sym typeface="Wingdings" panose="05000000000000000000" pitchFamily="2" charset="2"/>
              </a:rPr>
              <a:t>Recovery</a:t>
            </a:r>
            <a:endParaRPr lang="hr-HR" sz="2100" dirty="0">
              <a:latin typeface="Arial" panose="020B0604020202020204" pitchFamily="34" charset="0"/>
              <a:cs typeface="Arial" panose="020B0604020202020204" pitchFamily="34" charset="0"/>
              <a:sym typeface="Wingdings" panose="05000000000000000000" pitchFamily="2" charset="2"/>
            </a:endParaRPr>
          </a:p>
          <a:p>
            <a:pPr fontAlgn="auto">
              <a:spcAft>
                <a:spcPts val="0"/>
              </a:spcAft>
            </a:pPr>
            <a:r>
              <a:rPr lang="hr-HR" sz="2100" dirty="0">
                <a:latin typeface="Arial" panose="020B0604020202020204" pitchFamily="34" charset="0"/>
                <a:cs typeface="Arial" panose="020B0604020202020204" pitchFamily="34" charset="0"/>
                <a:sym typeface="Wingdings" panose="05000000000000000000" pitchFamily="2" charset="2"/>
              </a:rPr>
              <a:t>Analiza utjecaja na poslovanje i Procjena rizika  određuju strategiju kontinuiteta poslovanja</a:t>
            </a:r>
          </a:p>
          <a:p>
            <a:pPr fontAlgn="auto">
              <a:spcAft>
                <a:spcPts val="0"/>
              </a:spcAft>
            </a:pPr>
            <a:r>
              <a:rPr lang="hr-HR" sz="2100" dirty="0">
                <a:latin typeface="Arial" panose="020B0604020202020204" pitchFamily="34" charset="0"/>
                <a:cs typeface="Arial" panose="020B0604020202020204" pitchFamily="34" charset="0"/>
                <a:sym typeface="Wingdings" panose="05000000000000000000" pitchFamily="2" charset="2"/>
              </a:rPr>
              <a:t>Upravljanje incidentnim/kriznim situacijama</a:t>
            </a:r>
            <a:endParaRPr lang="pl-PL" sz="2100" dirty="0">
              <a:latin typeface="Arial" panose="020B0604020202020204" pitchFamily="34" charset="0"/>
              <a:cs typeface="Arial" panose="020B0604020202020204" pitchFamily="34" charset="0"/>
              <a:sym typeface="Wingdings" panose="05000000000000000000" pitchFamily="2" charset="2"/>
            </a:endParaRPr>
          </a:p>
          <a:p>
            <a:pPr marL="0" indent="0" fontAlgn="auto">
              <a:spcAft>
                <a:spcPts val="0"/>
              </a:spcAft>
              <a:buFont typeface="Arial" panose="020B0604020202020204" pitchFamily="34" charset="0"/>
              <a:buNone/>
            </a:pPr>
            <a:endParaRPr lang="hr-HR" dirty="0"/>
          </a:p>
          <a:p>
            <a:pPr fontAlgn="auto">
              <a:spcAft>
                <a:spcPts val="0"/>
              </a:spcAft>
            </a:pPr>
            <a:endParaRPr lang="hr-HR" dirty="0"/>
          </a:p>
          <a:p>
            <a:pPr fontAlgn="auto">
              <a:spcAft>
                <a:spcPts val="0"/>
              </a:spcAft>
            </a:pPr>
            <a:endParaRPr lang="hr-HR" dirty="0"/>
          </a:p>
          <a:p>
            <a:pPr marL="0" indent="0" fontAlgn="auto">
              <a:spcAft>
                <a:spcPts val="0"/>
              </a:spcAft>
              <a:buNone/>
            </a:pPr>
            <a:endParaRPr lang="hr-HR" dirty="0"/>
          </a:p>
        </p:txBody>
      </p:sp>
    </p:spTree>
    <p:extLst>
      <p:ext uri="{BB962C8B-B14F-4D97-AF65-F5344CB8AC3E}">
        <p14:creationId xmlns:p14="http://schemas.microsoft.com/office/powerpoint/2010/main" val="2319806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9D38-645D-D5E9-6630-22DC0E6D5FA2}"/>
              </a:ext>
            </a:extLst>
          </p:cNvPr>
          <p:cNvSpPr>
            <a:spLocks noGrp="1"/>
          </p:cNvSpPr>
          <p:nvPr>
            <p:ph type="title"/>
          </p:nvPr>
        </p:nvSpPr>
        <p:spPr/>
        <p:txBody>
          <a:bodyPr/>
          <a:lstStyle/>
          <a:p>
            <a:r>
              <a:rPr lang="hr-HR" dirty="0"/>
              <a:t>Plan kontinuiteta poslovanja</a:t>
            </a:r>
          </a:p>
        </p:txBody>
      </p:sp>
      <p:sp>
        <p:nvSpPr>
          <p:cNvPr id="3" name="Content Placeholder 2">
            <a:extLst>
              <a:ext uri="{FF2B5EF4-FFF2-40B4-BE49-F238E27FC236}">
                <a16:creationId xmlns:a16="http://schemas.microsoft.com/office/drawing/2014/main" id="{E56DEA5A-BC01-9526-16BC-A8E69C6E43BE}"/>
              </a:ext>
            </a:extLst>
          </p:cNvPr>
          <p:cNvSpPr>
            <a:spLocks noGrp="1"/>
          </p:cNvSpPr>
          <p:nvPr>
            <p:ph idx="1"/>
          </p:nvPr>
        </p:nvSpPr>
        <p:spPr/>
        <p:txBody>
          <a:bodyPr/>
          <a:lstStyle/>
          <a:p>
            <a:r>
              <a:rPr lang="hr-HR" dirty="0"/>
              <a:t>dokumentirane informacije koje omogućuju organizaciji da odgovori na prekid i nastavi, obnovi i oporavi isporuku proizvoda i usluga u skladu s njezinim ciljevima kontinuiteta poslovanja</a:t>
            </a:r>
          </a:p>
          <a:p>
            <a:pPr marL="0" indent="0">
              <a:buNone/>
            </a:pPr>
            <a:endParaRPr lang="hr-HR" dirty="0"/>
          </a:p>
        </p:txBody>
      </p:sp>
      <p:pic>
        <p:nvPicPr>
          <p:cNvPr id="4" name="Picture 4" descr="Business Continuity vs Disaster Venn Diagram">
            <a:extLst>
              <a:ext uri="{FF2B5EF4-FFF2-40B4-BE49-F238E27FC236}">
                <a16:creationId xmlns:a16="http://schemas.microsoft.com/office/drawing/2014/main" id="{5C009F78-1015-83E2-6969-6A5C4A87D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429000"/>
            <a:ext cx="61912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27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BIA definicija</a:t>
            </a:r>
          </a:p>
        </p:txBody>
      </p:sp>
      <p:sp>
        <p:nvSpPr>
          <p:cNvPr id="3" name="Content Placeholder 2"/>
          <p:cNvSpPr>
            <a:spLocks noGrp="1"/>
          </p:cNvSpPr>
          <p:nvPr>
            <p:ph idx="1"/>
          </p:nvPr>
        </p:nvSpPr>
        <p:spPr>
          <a:xfrm>
            <a:off x="395536" y="1484784"/>
            <a:ext cx="7886700" cy="4351338"/>
          </a:xfrm>
        </p:spPr>
        <p:txBody>
          <a:bodyPr>
            <a:normAutofit/>
          </a:bodyPr>
          <a:lstStyle/>
          <a:p>
            <a:r>
              <a:rPr lang="hr-HR" b="1" dirty="0"/>
              <a:t>„Proces analize poslovnih aktivnosti koje podržavaju produkte i usluge organizacije te učinka koji poslovni prekid može imati na njih”</a:t>
            </a:r>
          </a:p>
          <a:p>
            <a:endParaRPr lang="hr-HR" dirty="0"/>
          </a:p>
        </p:txBody>
      </p:sp>
      <p:pic>
        <p:nvPicPr>
          <p:cNvPr id="1030" name="Picture 6" descr="Value Chain in DevOps – paulsbruce.io (input) =&gt; output">
            <a:extLst>
              <a:ext uri="{FF2B5EF4-FFF2-40B4-BE49-F238E27FC236}">
                <a16:creationId xmlns:a16="http://schemas.microsoft.com/office/drawing/2014/main" id="{AB8EE824-0243-451B-844F-9438BE709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2420888"/>
            <a:ext cx="5740896" cy="382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1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Zašto je BIA važna?</a:t>
            </a:r>
          </a:p>
        </p:txBody>
      </p:sp>
      <p:sp>
        <p:nvSpPr>
          <p:cNvPr id="3" name="Content Placeholder 2"/>
          <p:cNvSpPr>
            <a:spLocks noGrp="1"/>
          </p:cNvSpPr>
          <p:nvPr>
            <p:ph idx="1"/>
          </p:nvPr>
        </p:nvSpPr>
        <p:spPr/>
        <p:txBody>
          <a:bodyPr/>
          <a:lstStyle/>
          <a:p>
            <a:r>
              <a:rPr lang="hr-HR" dirty="0"/>
              <a:t>Bitno saznati koliko brzo organizacija treba reagirati nakon prekida</a:t>
            </a:r>
          </a:p>
          <a:p>
            <a:r>
              <a:rPr lang="hr-HR" dirty="0"/>
              <a:t>Temeljem toga se definira D/R strategija i rješenja</a:t>
            </a:r>
          </a:p>
          <a:p>
            <a:pPr marL="0" indent="0">
              <a:buNone/>
            </a:pPr>
            <a:r>
              <a:rPr lang="hr-HR" dirty="0"/>
              <a:t>(definira se RTO i RPO)</a:t>
            </a:r>
          </a:p>
          <a:p>
            <a:r>
              <a:rPr lang="hr-HR" dirty="0"/>
              <a:t>Bez BIA analize imamo dva scenarija:</a:t>
            </a:r>
          </a:p>
          <a:p>
            <a:pPr lvl="1"/>
            <a:r>
              <a:rPr lang="hr-HR" dirty="0"/>
              <a:t>Podcijenjenost učinka incidenta </a:t>
            </a:r>
            <a:r>
              <a:rPr lang="hr-HR" dirty="0">
                <a:sym typeface="Wingdings" panose="05000000000000000000" pitchFamily="2" charset="2"/>
              </a:rPr>
              <a:t> prevelika šteta, učinak incidenta na organizaciju</a:t>
            </a:r>
          </a:p>
          <a:p>
            <a:pPr lvl="1"/>
            <a:r>
              <a:rPr lang="hr-HR" dirty="0"/>
              <a:t>Precijenjenost učinka incidenta </a:t>
            </a:r>
            <a:r>
              <a:rPr lang="hr-HR" dirty="0">
                <a:sym typeface="Wingdings" panose="05000000000000000000" pitchFamily="2" charset="2"/>
              </a:rPr>
              <a:t> previše plaćamo za DR rješenje</a:t>
            </a:r>
          </a:p>
          <a:p>
            <a:pPr lvl="1"/>
            <a:endParaRPr lang="hr-HR" dirty="0"/>
          </a:p>
        </p:txBody>
      </p:sp>
    </p:spTree>
    <p:extLst>
      <p:ext uri="{BB962C8B-B14F-4D97-AF65-F5344CB8AC3E}">
        <p14:creationId xmlns:p14="http://schemas.microsoft.com/office/powerpoint/2010/main" val="4094389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a:t>Recovery</a:t>
            </a:r>
            <a:r>
              <a:rPr lang="hr-HR" dirty="0"/>
              <a:t> </a:t>
            </a:r>
            <a:r>
              <a:rPr lang="hr-HR" dirty="0" err="1"/>
              <a:t>point</a:t>
            </a:r>
            <a:r>
              <a:rPr lang="hr-HR" dirty="0"/>
              <a:t> </a:t>
            </a:r>
            <a:r>
              <a:rPr lang="hr-HR" dirty="0" err="1"/>
              <a:t>objective</a:t>
            </a:r>
            <a:r>
              <a:rPr lang="hr-HR" dirty="0"/>
              <a:t> = ciljana točka oporavka (engl. RPO)</a:t>
            </a:r>
          </a:p>
        </p:txBody>
      </p:sp>
      <p:sp>
        <p:nvSpPr>
          <p:cNvPr id="3" name="Content Placeholder 2"/>
          <p:cNvSpPr>
            <a:spLocks noGrp="1"/>
          </p:cNvSpPr>
          <p:nvPr>
            <p:ph idx="1"/>
          </p:nvPr>
        </p:nvSpPr>
        <p:spPr/>
        <p:txBody>
          <a:bodyPr/>
          <a:lstStyle/>
          <a:p>
            <a:r>
              <a:rPr lang="hr-HR" dirty="0"/>
              <a:t>Ciljana točka oporavka - Maksimalno dozvoljena veličina gubitka podataka u vremenskim jedinicama</a:t>
            </a:r>
          </a:p>
          <a:p>
            <a:r>
              <a:rPr lang="hr-HR" dirty="0"/>
              <a:t>Definira maksimalni gubitak podataka</a:t>
            </a:r>
            <a:endParaRPr lang="en-US" dirty="0"/>
          </a:p>
          <a:p>
            <a:r>
              <a:rPr lang="hr-HR" dirty="0"/>
              <a:t>Određuje se tijekom BIA analize</a:t>
            </a:r>
          </a:p>
          <a:p>
            <a:r>
              <a:rPr lang="hr-HR" dirty="0"/>
              <a:t>Definira backup politiku</a:t>
            </a:r>
          </a:p>
        </p:txBody>
      </p:sp>
    </p:spTree>
    <p:extLst>
      <p:ext uri="{BB962C8B-B14F-4D97-AF65-F5344CB8AC3E}">
        <p14:creationId xmlns:p14="http://schemas.microsoft.com/office/powerpoint/2010/main" val="3568779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Određivanje MTPD-a	</a:t>
            </a:r>
          </a:p>
        </p:txBody>
      </p:sp>
      <p:sp>
        <p:nvSpPr>
          <p:cNvPr id="3" name="Content Placeholder 2"/>
          <p:cNvSpPr>
            <a:spLocks noGrp="1"/>
          </p:cNvSpPr>
          <p:nvPr>
            <p:ph idx="1"/>
          </p:nvPr>
        </p:nvSpPr>
        <p:spPr/>
        <p:txBody>
          <a:bodyPr>
            <a:normAutofit/>
          </a:bodyPr>
          <a:lstStyle/>
          <a:p>
            <a:r>
              <a:rPr lang="en-US" dirty="0"/>
              <a:t>MTPD (maximum tolerable period of disruption) </a:t>
            </a:r>
            <a:endParaRPr lang="hr-HR" dirty="0"/>
          </a:p>
          <a:p>
            <a:r>
              <a:rPr lang="hr-HR" dirty="0"/>
              <a:t>maksimalno dozvoljeno vrijeme prekida poslovanja, prije značajnih (neprihvatljivih) gubitaka za organizaciju </a:t>
            </a:r>
          </a:p>
          <a:p>
            <a:r>
              <a:rPr lang="hr-HR" dirty="0"/>
              <a:t>Zapravo vrijeme nakon kojega nema povratka</a:t>
            </a:r>
          </a:p>
          <a:p>
            <a:r>
              <a:rPr lang="hr-HR" dirty="0"/>
              <a:t>Što mislite koliko dugo bi to vrijeme bilo za telekom operatere?</a:t>
            </a:r>
          </a:p>
        </p:txBody>
      </p:sp>
    </p:spTree>
    <p:extLst>
      <p:ext uri="{BB962C8B-B14F-4D97-AF65-F5344CB8AC3E}">
        <p14:creationId xmlns:p14="http://schemas.microsoft.com/office/powerpoint/2010/main" val="116085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55FCCDB-439E-0476-D224-A14D18FEEC8F}"/>
              </a:ext>
            </a:extLst>
          </p:cNvPr>
          <p:cNvSpPr>
            <a:spLocks noGrp="1"/>
          </p:cNvSpPr>
          <p:nvPr>
            <p:ph type="title"/>
          </p:nvPr>
        </p:nvSpPr>
        <p:spPr/>
        <p:txBody>
          <a:bodyPr/>
          <a:lstStyle/>
          <a:p>
            <a:r>
              <a:rPr lang="hr-HR" dirty="0"/>
              <a:t>CrowdStrike </a:t>
            </a:r>
            <a:r>
              <a:rPr lang="hr-HR" dirty="0" err="1"/>
              <a:t>Outage</a:t>
            </a:r>
            <a:endParaRPr lang="en-US" dirty="0"/>
          </a:p>
        </p:txBody>
      </p:sp>
      <p:sp>
        <p:nvSpPr>
          <p:cNvPr id="3" name="Content Placeholder 2">
            <a:extLst>
              <a:ext uri="{FF2B5EF4-FFF2-40B4-BE49-F238E27FC236}">
                <a16:creationId xmlns:a16="http://schemas.microsoft.com/office/drawing/2014/main" id="{1A9EB510-41F3-40E9-18C9-4E47E2C58F8A}"/>
              </a:ext>
            </a:extLst>
          </p:cNvPr>
          <p:cNvSpPr>
            <a:spLocks noGrp="1"/>
          </p:cNvSpPr>
          <p:nvPr>
            <p:ph idx="1"/>
          </p:nvPr>
        </p:nvSpPr>
        <p:spPr/>
        <p:txBody>
          <a:bodyPr>
            <a:normAutofit/>
          </a:bodyPr>
          <a:lstStyle/>
          <a:p>
            <a:r>
              <a:rPr lang="en-US" dirty="0"/>
              <a:t>Date: July 19, 2024</a:t>
            </a:r>
            <a:endParaRPr lang="hr-HR" dirty="0"/>
          </a:p>
          <a:p>
            <a:r>
              <a:rPr lang="en-US" dirty="0"/>
              <a:t>Trigger: Faulty update to CrowdStrike Falcon agent for Windows</a:t>
            </a:r>
            <a:endParaRPr lang="hr-HR" dirty="0"/>
          </a:p>
          <a:p>
            <a:r>
              <a:rPr lang="en-US" dirty="0"/>
              <a:t>Scope:~8.5 million devices affected</a:t>
            </a:r>
            <a:endParaRPr lang="hr-HR" dirty="0"/>
          </a:p>
          <a:p>
            <a:r>
              <a:rPr lang="en-US" dirty="0"/>
              <a:t>Major disruptions across airlines, hospitals, banks, retailers, and media</a:t>
            </a:r>
            <a:endParaRPr lang="hr-HR" dirty="0"/>
          </a:p>
          <a:p>
            <a:r>
              <a:rPr lang="en-US" dirty="0"/>
              <a:t>Significance: One of the largest IT outages in global history</a:t>
            </a:r>
            <a:endParaRPr lang="hr-HR" dirty="0"/>
          </a:p>
        </p:txBody>
      </p:sp>
      <p:pic>
        <p:nvPicPr>
          <p:cNvPr id="6" name="Picture 5">
            <a:extLst>
              <a:ext uri="{FF2B5EF4-FFF2-40B4-BE49-F238E27FC236}">
                <a16:creationId xmlns:a16="http://schemas.microsoft.com/office/drawing/2014/main" id="{106413DD-6DF4-4499-E1C9-2BA270D1E90C}"/>
              </a:ext>
            </a:extLst>
          </p:cNvPr>
          <p:cNvPicPr>
            <a:picLocks noChangeAspect="1"/>
          </p:cNvPicPr>
          <p:nvPr/>
        </p:nvPicPr>
        <p:blipFill>
          <a:blip r:embed="rId2"/>
          <a:stretch>
            <a:fillRect/>
          </a:stretch>
        </p:blipFill>
        <p:spPr>
          <a:xfrm>
            <a:off x="4283968" y="4388907"/>
            <a:ext cx="4679083" cy="2456517"/>
          </a:xfrm>
          <a:prstGeom prst="rect">
            <a:avLst/>
          </a:prstGeom>
          <a:noFill/>
        </p:spPr>
      </p:pic>
    </p:spTree>
    <p:extLst>
      <p:ext uri="{BB962C8B-B14F-4D97-AF65-F5344CB8AC3E}">
        <p14:creationId xmlns:p14="http://schemas.microsoft.com/office/powerpoint/2010/main" val="2582874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Recovery</a:t>
            </a:r>
            <a:r>
              <a:rPr lang="hr-HR" dirty="0"/>
              <a:t> time </a:t>
            </a:r>
            <a:r>
              <a:rPr lang="hr-HR" dirty="0" err="1"/>
              <a:t>objective</a:t>
            </a:r>
            <a:r>
              <a:rPr lang="hr-HR" dirty="0"/>
              <a:t> = ciljano vrijeme oporavka sustava(RTO)</a:t>
            </a:r>
          </a:p>
        </p:txBody>
      </p:sp>
      <p:sp>
        <p:nvSpPr>
          <p:cNvPr id="3" name="Content Placeholder 2"/>
          <p:cNvSpPr>
            <a:spLocks noGrp="1"/>
          </p:cNvSpPr>
          <p:nvPr>
            <p:ph idx="1"/>
          </p:nvPr>
        </p:nvSpPr>
        <p:spPr/>
        <p:txBody>
          <a:bodyPr>
            <a:normAutofit/>
          </a:bodyPr>
          <a:lstStyle/>
          <a:p>
            <a:r>
              <a:rPr lang="hr-HR" dirty="0"/>
              <a:t>Ciljano vrijeme oporavka sustava</a:t>
            </a:r>
          </a:p>
          <a:p>
            <a:r>
              <a:rPr lang="hr-HR" dirty="0"/>
              <a:t>vremensko razdoblje nakon incidenta unutar kojeg:</a:t>
            </a:r>
          </a:p>
          <a:p>
            <a:pPr lvl="1"/>
            <a:r>
              <a:rPr lang="hr-HR" dirty="0"/>
              <a:t>proizvod ili usluga moraju se nastaviti</a:t>
            </a:r>
          </a:p>
          <a:p>
            <a:pPr lvl="1"/>
            <a:r>
              <a:rPr lang="hr-HR" dirty="0"/>
              <a:t>ili aktivnost mora biti nastavljena, </a:t>
            </a:r>
          </a:p>
          <a:p>
            <a:pPr lvl="1"/>
            <a:r>
              <a:rPr lang="hr-HR" dirty="0"/>
              <a:t>ili resursi se moraju povratiti</a:t>
            </a:r>
          </a:p>
          <a:p>
            <a:r>
              <a:rPr lang="hr-HR" dirty="0"/>
              <a:t>RTO mora biti manji od MTPD-a</a:t>
            </a:r>
          </a:p>
          <a:p>
            <a:endParaRPr lang="hr-HR" dirty="0"/>
          </a:p>
        </p:txBody>
      </p:sp>
    </p:spTree>
    <p:extLst>
      <p:ext uri="{BB962C8B-B14F-4D97-AF65-F5344CB8AC3E}">
        <p14:creationId xmlns:p14="http://schemas.microsoft.com/office/powerpoint/2010/main" val="983909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MTPD, RTO</a:t>
            </a:r>
          </a:p>
        </p:txBody>
      </p:sp>
      <p:pic>
        <p:nvPicPr>
          <p:cNvPr id="4" name="Content Placeholder 3"/>
          <p:cNvPicPr>
            <a:picLocks noGrp="1" noChangeAspect="1"/>
          </p:cNvPicPr>
          <p:nvPr>
            <p:ph idx="1"/>
          </p:nvPr>
        </p:nvPicPr>
        <p:blipFill>
          <a:blip r:embed="rId2"/>
          <a:stretch>
            <a:fillRect/>
          </a:stretch>
        </p:blipFill>
        <p:spPr>
          <a:xfrm>
            <a:off x="1651949" y="2553860"/>
            <a:ext cx="5840101" cy="2894867"/>
          </a:xfrm>
          <a:prstGeom prst="rect">
            <a:avLst/>
          </a:prstGeom>
        </p:spPr>
      </p:pic>
      <p:sp>
        <p:nvSpPr>
          <p:cNvPr id="5" name="TextBox 4"/>
          <p:cNvSpPr txBox="1"/>
          <p:nvPr/>
        </p:nvSpPr>
        <p:spPr>
          <a:xfrm>
            <a:off x="1835696" y="1504781"/>
            <a:ext cx="7920880" cy="461665"/>
          </a:xfrm>
          <a:prstGeom prst="rect">
            <a:avLst/>
          </a:prstGeom>
          <a:noFill/>
        </p:spPr>
        <p:txBody>
          <a:bodyPr wrap="square" rtlCol="0">
            <a:spAutoFit/>
          </a:bodyPr>
          <a:lstStyle/>
          <a:p>
            <a:pPr marL="285750" indent="-285750">
              <a:buFont typeface="Arial" panose="020B0604020202020204" pitchFamily="34" charset="0"/>
              <a:buChar char="•"/>
            </a:pPr>
            <a:r>
              <a:rPr lang="hr-HR" sz="2400" dirty="0"/>
              <a:t>U praksi se organizacije fokusiraju na RTO</a:t>
            </a:r>
          </a:p>
        </p:txBody>
      </p:sp>
    </p:spTree>
    <p:extLst>
      <p:ext uri="{BB962C8B-B14F-4D97-AF65-F5344CB8AC3E}">
        <p14:creationId xmlns:p14="http://schemas.microsoft.com/office/powerpoint/2010/main" val="103812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RTO, MTPD od poslovnih aktivnosti</a:t>
            </a:r>
          </a:p>
        </p:txBody>
      </p:sp>
      <p:sp>
        <p:nvSpPr>
          <p:cNvPr id="3" name="Content Placeholder 2"/>
          <p:cNvSpPr>
            <a:spLocks noGrp="1"/>
          </p:cNvSpPr>
          <p:nvPr>
            <p:ph idx="1"/>
          </p:nvPr>
        </p:nvSpPr>
        <p:spPr/>
        <p:txBody>
          <a:bodyPr>
            <a:normAutofit/>
          </a:bodyPr>
          <a:lstStyle/>
          <a:p>
            <a:r>
              <a:rPr lang="hr-HR" dirty="0"/>
              <a:t>Identificirati koje aktivnosti podržavaju kritične proizvode / usluge</a:t>
            </a:r>
          </a:p>
          <a:p>
            <a:r>
              <a:rPr lang="hr-HR" dirty="0"/>
              <a:t>Koliko dugo može korisnik čekati da isporučimo proizvod/uslugu?</a:t>
            </a:r>
          </a:p>
          <a:p>
            <a:r>
              <a:rPr lang="hr-HR" dirty="0"/>
              <a:t>Kontinuirane aktivnosti (kratko trajanje) </a:t>
            </a:r>
            <a:r>
              <a:rPr lang="hr-HR" dirty="0">
                <a:sym typeface="Wingdings" panose="05000000000000000000" pitchFamily="2" charset="2"/>
              </a:rPr>
              <a:t> </a:t>
            </a:r>
            <a:r>
              <a:rPr lang="hr-HR" dirty="0"/>
              <a:t>Internet bankarstvo (uplate/isplate) , telekomunikacijske usluge</a:t>
            </a:r>
          </a:p>
          <a:p>
            <a:r>
              <a:rPr lang="hr-HR" dirty="0"/>
              <a:t>Periodičke aktivnosti (dugo trajanje) </a:t>
            </a:r>
            <a:r>
              <a:rPr lang="hr-HR" dirty="0">
                <a:sym typeface="Wingdings" panose="05000000000000000000" pitchFamily="2" charset="2"/>
              </a:rPr>
              <a:t> </a:t>
            </a:r>
            <a:r>
              <a:rPr lang="hr-HR" dirty="0"/>
              <a:t>proizvodnja, projekti</a:t>
            </a:r>
          </a:p>
          <a:p>
            <a:r>
              <a:rPr lang="hr-HR" dirty="0"/>
              <a:t>Periodičke aktivnosti zahtjevnije za procjenu</a:t>
            </a:r>
          </a:p>
        </p:txBody>
      </p:sp>
    </p:spTree>
    <p:extLst>
      <p:ext uri="{BB962C8B-B14F-4D97-AF65-F5344CB8AC3E}">
        <p14:creationId xmlns:p14="http://schemas.microsoft.com/office/powerpoint/2010/main" val="378968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bwMode="gray">
          <a:xfrm>
            <a:off x="4379913" y="4062677"/>
            <a:ext cx="1735137" cy="863600"/>
            <a:chOff x="4379913" y="4810125"/>
            <a:chExt cx="1735137" cy="863600"/>
          </a:xfrm>
        </p:grpSpPr>
        <p:sp>
          <p:nvSpPr>
            <p:cNvPr id="54273" name="Rectangle 3"/>
            <p:cNvSpPr>
              <a:spLocks noChangeArrowheads="1"/>
            </p:cNvSpPr>
            <p:nvPr/>
          </p:nvSpPr>
          <p:spPr bwMode="gray">
            <a:xfrm>
              <a:off x="4379913" y="4810125"/>
              <a:ext cx="1727200" cy="863600"/>
            </a:xfrm>
            <a:prstGeom prst="rect">
              <a:avLst/>
            </a:prstGeom>
            <a:solidFill>
              <a:srgbClr val="D9F0D7"/>
            </a:solidFill>
            <a:ln w="9525">
              <a:solidFill>
                <a:schemeClr val="bg1"/>
              </a:solidFill>
              <a:miter lim="800000"/>
              <a:headEnd/>
              <a:tailEnd/>
            </a:ln>
          </p:spPr>
          <p:txBody>
            <a:bodyPr wrap="none" lIns="0" tIns="0" rIns="0" bIns="0" anchor="ctr"/>
            <a:lstStyle/>
            <a:p>
              <a:pPr fontAlgn="auto">
                <a:spcBef>
                  <a:spcPts val="0"/>
                </a:spcBef>
                <a:spcAft>
                  <a:spcPts val="0"/>
                </a:spcAft>
              </a:pPr>
              <a:endParaRPr lang="en-US" sz="2400" dirty="0">
                <a:solidFill>
                  <a:srgbClr val="000000"/>
                </a:solidFill>
                <a:latin typeface="MetaNormalLF-Roman"/>
                <a:ea typeface="Arial Unicode MS" pitchFamily="34" charset="-128"/>
                <a:cs typeface="Arial Unicode MS" pitchFamily="34" charset="-128"/>
              </a:endParaRPr>
            </a:p>
          </p:txBody>
        </p:sp>
        <p:sp>
          <p:nvSpPr>
            <p:cNvPr id="12315" name="Line 4"/>
            <p:cNvSpPr>
              <a:spLocks noChangeShapeType="1"/>
            </p:cNvSpPr>
            <p:nvPr/>
          </p:nvSpPr>
          <p:spPr bwMode="gray">
            <a:xfrm>
              <a:off x="4437063" y="5213350"/>
              <a:ext cx="1671637" cy="0"/>
            </a:xfrm>
            <a:prstGeom prst="line">
              <a:avLst/>
            </a:prstGeom>
            <a:noFill/>
            <a:ln w="28575">
              <a:solidFill>
                <a:schemeClr val="tx1"/>
              </a:solidFill>
              <a:round/>
              <a:headEnd/>
              <a:tailEnd type="triangle" w="lg" len="lg"/>
            </a:ln>
          </p:spPr>
          <p:txBody>
            <a:bodyPr/>
            <a:lstStyle/>
            <a:p>
              <a:pPr fontAlgn="auto">
                <a:spcBef>
                  <a:spcPts val="0"/>
                </a:spcBef>
                <a:spcAft>
                  <a:spcPts val="0"/>
                </a:spcAft>
                <a:defRPr/>
              </a:pPr>
              <a:endParaRPr lang="en-US" sz="2000" dirty="0">
                <a:solidFill>
                  <a:srgbClr val="000000"/>
                </a:solidFill>
                <a:latin typeface="Arial" pitchFamily="34" charset="0"/>
                <a:ea typeface="+mn-ea"/>
                <a:cs typeface="+mn-cs"/>
              </a:endParaRPr>
            </a:p>
          </p:txBody>
        </p:sp>
        <p:sp>
          <p:nvSpPr>
            <p:cNvPr id="54275" name="Text Box 5"/>
            <p:cNvSpPr txBox="1">
              <a:spLocks noChangeArrowheads="1"/>
            </p:cNvSpPr>
            <p:nvPr/>
          </p:nvSpPr>
          <p:spPr bwMode="gray">
            <a:xfrm>
              <a:off x="4983163" y="4867275"/>
              <a:ext cx="485775" cy="274638"/>
            </a:xfrm>
            <a:prstGeom prst="rect">
              <a:avLst/>
            </a:prstGeom>
            <a:noFill/>
            <a:ln w="9525">
              <a:noFill/>
              <a:miter lim="800000"/>
              <a:headEnd/>
              <a:tailEnd/>
            </a:ln>
          </p:spPr>
          <p:txBody>
            <a:bodyPr lIns="0" tIns="0" rIns="0" bIns="0">
              <a:spAutoFit/>
            </a:bodyPr>
            <a:lstStyle/>
            <a:p>
              <a:pPr algn="ctr" fontAlgn="auto">
                <a:spcBef>
                  <a:spcPct val="50000"/>
                </a:spcBef>
                <a:spcAft>
                  <a:spcPts val="0"/>
                </a:spcAft>
              </a:pPr>
              <a:r>
                <a:rPr lang="en-US" sz="1800" dirty="0">
                  <a:solidFill>
                    <a:srgbClr val="49A942"/>
                  </a:solidFill>
                  <a:latin typeface="MetaMediumLF-Roman" pitchFamily="34" charset="0"/>
                  <a:ea typeface="Arial Unicode MS" pitchFamily="34" charset="-128"/>
                  <a:cs typeface="Arial Unicode MS" pitchFamily="34" charset="-128"/>
                </a:rPr>
                <a:t>RTO</a:t>
              </a:r>
            </a:p>
          </p:txBody>
        </p:sp>
        <p:sp>
          <p:nvSpPr>
            <p:cNvPr id="75799" name="Line 23"/>
            <p:cNvSpPr>
              <a:spLocks noChangeShapeType="1"/>
            </p:cNvSpPr>
            <p:nvPr/>
          </p:nvSpPr>
          <p:spPr bwMode="gray">
            <a:xfrm>
              <a:off x="4381500" y="4810125"/>
              <a:ext cx="0" cy="838200"/>
            </a:xfrm>
            <a:prstGeom prst="line">
              <a:avLst/>
            </a:prstGeom>
            <a:noFill/>
            <a:ln w="19050">
              <a:solidFill>
                <a:schemeClr val="tx1"/>
              </a:solidFill>
              <a:prstDash val="sysDot"/>
              <a:round/>
              <a:headEnd/>
              <a:tailEnd/>
            </a:ln>
          </p:spPr>
          <p:txBody>
            <a:bodyPr/>
            <a:lstStyle/>
            <a:p>
              <a:pPr fontAlgn="auto">
                <a:spcBef>
                  <a:spcPts val="0"/>
                </a:spcBef>
                <a:spcAft>
                  <a:spcPts val="0"/>
                </a:spcAft>
                <a:defRPr/>
              </a:pPr>
              <a:endParaRPr lang="en-US" sz="2000" dirty="0">
                <a:solidFill>
                  <a:srgbClr val="000000"/>
                </a:solidFill>
                <a:latin typeface="Arial" pitchFamily="34" charset="0"/>
                <a:ea typeface="+mn-ea"/>
                <a:cs typeface="+mn-cs"/>
              </a:endParaRPr>
            </a:p>
          </p:txBody>
        </p:sp>
        <p:sp>
          <p:nvSpPr>
            <p:cNvPr id="75800" name="Line 24"/>
            <p:cNvSpPr>
              <a:spLocks noChangeShapeType="1"/>
            </p:cNvSpPr>
            <p:nvPr/>
          </p:nvSpPr>
          <p:spPr bwMode="gray">
            <a:xfrm>
              <a:off x="6115050" y="4810125"/>
              <a:ext cx="0" cy="838200"/>
            </a:xfrm>
            <a:prstGeom prst="line">
              <a:avLst/>
            </a:prstGeom>
            <a:noFill/>
            <a:ln w="19050">
              <a:solidFill>
                <a:schemeClr val="bg2"/>
              </a:solidFill>
              <a:prstDash val="sysDot"/>
              <a:round/>
              <a:headEnd/>
              <a:tailEnd/>
            </a:ln>
          </p:spPr>
          <p:txBody>
            <a:bodyPr/>
            <a:lstStyle/>
            <a:p>
              <a:pPr fontAlgn="auto">
                <a:spcBef>
                  <a:spcPts val="0"/>
                </a:spcBef>
                <a:spcAft>
                  <a:spcPts val="0"/>
                </a:spcAft>
                <a:defRPr/>
              </a:pPr>
              <a:endParaRPr lang="en-US" sz="2000" dirty="0">
                <a:solidFill>
                  <a:srgbClr val="000000"/>
                </a:solidFill>
                <a:latin typeface="Arial" pitchFamily="34" charset="0"/>
                <a:ea typeface="+mn-ea"/>
                <a:cs typeface="+mn-cs"/>
              </a:endParaRPr>
            </a:p>
          </p:txBody>
        </p:sp>
      </p:grpSp>
      <p:grpSp>
        <p:nvGrpSpPr>
          <p:cNvPr id="3" name="Group 6"/>
          <p:cNvGrpSpPr>
            <a:grpSpLocks/>
          </p:cNvGrpSpPr>
          <p:nvPr/>
        </p:nvGrpSpPr>
        <p:grpSpPr bwMode="gray">
          <a:xfrm>
            <a:off x="3619500" y="4062677"/>
            <a:ext cx="760413" cy="863600"/>
            <a:chOff x="2256" y="2886"/>
            <a:chExt cx="479" cy="544"/>
          </a:xfrm>
        </p:grpSpPr>
        <p:sp>
          <p:nvSpPr>
            <p:cNvPr id="54296" name="Rectangle 7"/>
            <p:cNvSpPr>
              <a:spLocks noChangeArrowheads="1"/>
            </p:cNvSpPr>
            <p:nvPr/>
          </p:nvSpPr>
          <p:spPr bwMode="gray">
            <a:xfrm>
              <a:off x="2263" y="2886"/>
              <a:ext cx="472" cy="544"/>
            </a:xfrm>
            <a:prstGeom prst="rect">
              <a:avLst/>
            </a:prstGeom>
            <a:solidFill>
              <a:srgbClr val="D5EAF8"/>
            </a:solidFill>
            <a:ln w="9525">
              <a:solidFill>
                <a:schemeClr val="bg1"/>
              </a:solidFill>
              <a:miter lim="800000"/>
              <a:headEnd/>
              <a:tailEnd/>
            </a:ln>
          </p:spPr>
          <p:txBody>
            <a:bodyPr wrap="none" lIns="0" tIns="0" rIns="0" bIns="0" anchor="ctr"/>
            <a:lstStyle/>
            <a:p>
              <a:pPr fontAlgn="auto">
                <a:spcBef>
                  <a:spcPts val="0"/>
                </a:spcBef>
                <a:spcAft>
                  <a:spcPts val="0"/>
                </a:spcAft>
              </a:pPr>
              <a:endParaRPr lang="en-US" sz="2400" dirty="0">
                <a:solidFill>
                  <a:srgbClr val="000000"/>
                </a:solidFill>
                <a:latin typeface="MetaNormalLF-Roman"/>
                <a:ea typeface="Arial Unicode MS" pitchFamily="34" charset="-128"/>
                <a:cs typeface="Arial Unicode MS" pitchFamily="34" charset="-128"/>
              </a:endParaRPr>
            </a:p>
          </p:txBody>
        </p:sp>
        <p:sp>
          <p:nvSpPr>
            <p:cNvPr id="12312" name="Line 8"/>
            <p:cNvSpPr>
              <a:spLocks noChangeShapeType="1"/>
            </p:cNvSpPr>
            <p:nvPr/>
          </p:nvSpPr>
          <p:spPr bwMode="gray">
            <a:xfrm flipH="1">
              <a:off x="2256" y="3140"/>
              <a:ext cx="447" cy="0"/>
            </a:xfrm>
            <a:prstGeom prst="line">
              <a:avLst/>
            </a:prstGeom>
            <a:noFill/>
            <a:ln w="28575">
              <a:solidFill>
                <a:schemeClr val="tx1"/>
              </a:solidFill>
              <a:round/>
              <a:headEnd/>
              <a:tailEnd type="triangle" w="lg" len="lg"/>
            </a:ln>
          </p:spPr>
          <p:txBody>
            <a:bodyPr/>
            <a:lstStyle/>
            <a:p>
              <a:pPr fontAlgn="auto">
                <a:spcBef>
                  <a:spcPts val="0"/>
                </a:spcBef>
                <a:spcAft>
                  <a:spcPts val="0"/>
                </a:spcAft>
                <a:defRPr/>
              </a:pPr>
              <a:endParaRPr lang="en-US" sz="2000" dirty="0">
                <a:solidFill>
                  <a:srgbClr val="000000"/>
                </a:solidFill>
                <a:latin typeface="Arial" pitchFamily="34" charset="0"/>
                <a:ea typeface="+mn-ea"/>
                <a:cs typeface="+mn-cs"/>
              </a:endParaRPr>
            </a:p>
          </p:txBody>
        </p:sp>
        <p:sp>
          <p:nvSpPr>
            <p:cNvPr id="54298" name="Text Box 9"/>
            <p:cNvSpPr txBox="1">
              <a:spLocks noChangeArrowheads="1"/>
            </p:cNvSpPr>
            <p:nvPr/>
          </p:nvSpPr>
          <p:spPr bwMode="gray">
            <a:xfrm>
              <a:off x="2360" y="2921"/>
              <a:ext cx="264" cy="174"/>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800" dirty="0">
                  <a:solidFill>
                    <a:srgbClr val="2C95DD"/>
                  </a:solidFill>
                  <a:latin typeface="MetaMediumLF-Roman" pitchFamily="34" charset="0"/>
                  <a:ea typeface="Arial Unicode MS" pitchFamily="34" charset="-128"/>
                  <a:cs typeface="Arial Unicode MS" pitchFamily="34" charset="-128"/>
                </a:rPr>
                <a:t>RPO</a:t>
              </a:r>
            </a:p>
          </p:txBody>
        </p:sp>
      </p:grpSp>
      <p:grpSp>
        <p:nvGrpSpPr>
          <p:cNvPr id="54277" name="Group 10"/>
          <p:cNvGrpSpPr>
            <a:grpSpLocks/>
          </p:cNvGrpSpPr>
          <p:nvPr/>
        </p:nvGrpSpPr>
        <p:grpSpPr bwMode="gray">
          <a:xfrm>
            <a:off x="712788" y="4811977"/>
            <a:ext cx="7718425" cy="311150"/>
            <a:chOff x="425" y="3358"/>
            <a:chExt cx="4862" cy="196"/>
          </a:xfrm>
        </p:grpSpPr>
        <p:sp>
          <p:nvSpPr>
            <p:cNvPr id="54286" name="AutoShape 11"/>
            <p:cNvSpPr>
              <a:spLocks noChangeArrowheads="1"/>
            </p:cNvSpPr>
            <p:nvPr/>
          </p:nvSpPr>
          <p:spPr bwMode="gray">
            <a:xfrm>
              <a:off x="425" y="3358"/>
              <a:ext cx="4862" cy="73"/>
            </a:xfrm>
            <a:prstGeom prst="leftRightArrow">
              <a:avLst>
                <a:gd name="adj1" fmla="val 35682"/>
                <a:gd name="adj2" fmla="val 67949"/>
              </a:avLst>
            </a:prstGeom>
            <a:solidFill>
              <a:schemeClr val="bg2"/>
            </a:solidFill>
            <a:ln w="9525">
              <a:noFill/>
              <a:miter lim="800000"/>
              <a:headEnd/>
              <a:tailEnd/>
            </a:ln>
          </p:spPr>
          <p:txBody>
            <a:bodyPr wrap="none" anchor="ctr"/>
            <a:lstStyle/>
            <a:p>
              <a:pPr fontAlgn="auto">
                <a:spcBef>
                  <a:spcPts val="0"/>
                </a:spcBef>
                <a:spcAft>
                  <a:spcPts val="0"/>
                </a:spcAft>
              </a:pPr>
              <a:endParaRPr lang="en-US" sz="2400" dirty="0">
                <a:solidFill>
                  <a:srgbClr val="000000"/>
                </a:solidFill>
                <a:latin typeface="MetaNormalLF-Roman"/>
                <a:ea typeface="Arial Unicode MS" pitchFamily="34" charset="-128"/>
                <a:cs typeface="Arial Unicode MS" pitchFamily="34" charset="-128"/>
              </a:endParaRPr>
            </a:p>
          </p:txBody>
        </p:sp>
        <p:grpSp>
          <p:nvGrpSpPr>
            <p:cNvPr id="54287" name="Group 12"/>
            <p:cNvGrpSpPr>
              <a:grpSpLocks/>
            </p:cNvGrpSpPr>
            <p:nvPr/>
          </p:nvGrpSpPr>
          <p:grpSpPr bwMode="gray">
            <a:xfrm>
              <a:off x="594" y="3418"/>
              <a:ext cx="4331" cy="136"/>
              <a:chOff x="594" y="3513"/>
              <a:chExt cx="4331" cy="136"/>
            </a:xfrm>
          </p:grpSpPr>
          <p:sp>
            <p:nvSpPr>
              <p:cNvPr id="54288" name="Text Box 13"/>
              <p:cNvSpPr txBox="1">
                <a:spLocks noChangeArrowheads="1"/>
              </p:cNvSpPr>
              <p:nvPr/>
            </p:nvSpPr>
            <p:spPr bwMode="gray">
              <a:xfrm>
                <a:off x="3480" y="3513"/>
                <a:ext cx="191" cy="136"/>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5F5F5F"/>
                    </a:solidFill>
                    <a:latin typeface="MetaNormalLF-Roman"/>
                    <a:ea typeface="Arial Unicode MS" pitchFamily="34" charset="-128"/>
                    <a:cs typeface="Arial Unicode MS" pitchFamily="34" charset="-128"/>
                  </a:rPr>
                  <a:t>MIN</a:t>
                </a:r>
              </a:p>
            </p:txBody>
          </p:sp>
          <p:sp>
            <p:nvSpPr>
              <p:cNvPr id="54289" name="Text Box 14"/>
              <p:cNvSpPr txBox="1">
                <a:spLocks noChangeArrowheads="1"/>
              </p:cNvSpPr>
              <p:nvPr/>
            </p:nvSpPr>
            <p:spPr bwMode="gray">
              <a:xfrm>
                <a:off x="1752" y="3513"/>
                <a:ext cx="191" cy="136"/>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5F5F5F"/>
                    </a:solidFill>
                    <a:latin typeface="MetaNormalLF-Roman"/>
                    <a:ea typeface="Arial Unicode MS" pitchFamily="34" charset="-128"/>
                    <a:cs typeface="Arial Unicode MS" pitchFamily="34" charset="-128"/>
                  </a:rPr>
                  <a:t>MIN</a:t>
                </a:r>
              </a:p>
            </p:txBody>
          </p:sp>
          <p:sp>
            <p:nvSpPr>
              <p:cNvPr id="54290" name="Text Box 15"/>
              <p:cNvSpPr txBox="1">
                <a:spLocks noChangeArrowheads="1"/>
              </p:cNvSpPr>
              <p:nvPr/>
            </p:nvSpPr>
            <p:spPr bwMode="gray">
              <a:xfrm>
                <a:off x="594" y="3513"/>
                <a:ext cx="251" cy="136"/>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5F5F5F"/>
                    </a:solidFill>
                    <a:latin typeface="MetaNormalLF-Roman"/>
                    <a:ea typeface="Arial Unicode MS" pitchFamily="34" charset="-128"/>
                    <a:cs typeface="Arial Unicode MS" pitchFamily="34" charset="-128"/>
                  </a:rPr>
                  <a:t>DAYS</a:t>
                </a:r>
              </a:p>
            </p:txBody>
          </p:sp>
          <p:sp>
            <p:nvSpPr>
              <p:cNvPr id="54291" name="Text Box 16"/>
              <p:cNvSpPr txBox="1">
                <a:spLocks noChangeArrowheads="1"/>
              </p:cNvSpPr>
              <p:nvPr/>
            </p:nvSpPr>
            <p:spPr bwMode="gray">
              <a:xfrm>
                <a:off x="4674" y="3513"/>
                <a:ext cx="251" cy="136"/>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5F5F5F"/>
                    </a:solidFill>
                    <a:latin typeface="MetaNormalLF-Roman"/>
                    <a:ea typeface="Arial Unicode MS" pitchFamily="34" charset="-128"/>
                    <a:cs typeface="Arial Unicode MS" pitchFamily="34" charset="-128"/>
                  </a:rPr>
                  <a:t>DAYS</a:t>
                </a:r>
              </a:p>
            </p:txBody>
          </p:sp>
          <p:sp>
            <p:nvSpPr>
              <p:cNvPr id="54292" name="Text Box 17"/>
              <p:cNvSpPr txBox="1">
                <a:spLocks noChangeArrowheads="1"/>
              </p:cNvSpPr>
              <p:nvPr/>
            </p:nvSpPr>
            <p:spPr bwMode="gray">
              <a:xfrm>
                <a:off x="2957" y="3513"/>
                <a:ext cx="182" cy="136"/>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5F5F5F"/>
                    </a:solidFill>
                    <a:latin typeface="MetaNormalLF-Roman"/>
                    <a:ea typeface="Arial Unicode MS" pitchFamily="34" charset="-128"/>
                    <a:cs typeface="Arial Unicode MS" pitchFamily="34" charset="-128"/>
                  </a:rPr>
                  <a:t>SEC</a:t>
                </a:r>
              </a:p>
            </p:txBody>
          </p:sp>
          <p:sp>
            <p:nvSpPr>
              <p:cNvPr id="54293" name="Text Box 18"/>
              <p:cNvSpPr txBox="1">
                <a:spLocks noChangeArrowheads="1"/>
              </p:cNvSpPr>
              <p:nvPr/>
            </p:nvSpPr>
            <p:spPr bwMode="gray">
              <a:xfrm>
                <a:off x="2429" y="3513"/>
                <a:ext cx="182" cy="136"/>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5F5F5F"/>
                    </a:solidFill>
                    <a:latin typeface="MetaNormalLF-Roman"/>
                    <a:ea typeface="Arial Unicode MS" pitchFamily="34" charset="-128"/>
                    <a:cs typeface="Arial Unicode MS" pitchFamily="34" charset="-128"/>
                  </a:rPr>
                  <a:t>SEC</a:t>
                </a:r>
              </a:p>
            </p:txBody>
          </p:sp>
          <p:sp>
            <p:nvSpPr>
              <p:cNvPr id="54294" name="Text Box 19"/>
              <p:cNvSpPr txBox="1">
                <a:spLocks noChangeArrowheads="1"/>
              </p:cNvSpPr>
              <p:nvPr/>
            </p:nvSpPr>
            <p:spPr bwMode="gray">
              <a:xfrm>
                <a:off x="1221" y="3513"/>
                <a:ext cx="198" cy="136"/>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5F5F5F"/>
                    </a:solidFill>
                    <a:latin typeface="MetaNormalLF-Roman"/>
                    <a:ea typeface="Arial Unicode MS" pitchFamily="34" charset="-128"/>
                    <a:cs typeface="Arial Unicode MS" pitchFamily="34" charset="-128"/>
                  </a:rPr>
                  <a:t>HRS</a:t>
                </a:r>
              </a:p>
            </p:txBody>
          </p:sp>
          <p:sp>
            <p:nvSpPr>
              <p:cNvPr id="54295" name="Text Box 20"/>
              <p:cNvSpPr txBox="1">
                <a:spLocks noChangeArrowheads="1"/>
              </p:cNvSpPr>
              <p:nvPr/>
            </p:nvSpPr>
            <p:spPr bwMode="gray">
              <a:xfrm>
                <a:off x="4149" y="3513"/>
                <a:ext cx="198" cy="136"/>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5F5F5F"/>
                    </a:solidFill>
                    <a:latin typeface="MetaNormalLF-Roman"/>
                    <a:ea typeface="Arial Unicode MS" pitchFamily="34" charset="-128"/>
                    <a:cs typeface="Arial Unicode MS" pitchFamily="34" charset="-128"/>
                  </a:rPr>
                  <a:t>HRS</a:t>
                </a:r>
              </a:p>
            </p:txBody>
          </p:sp>
        </p:grpSp>
      </p:grpSp>
      <p:sp>
        <p:nvSpPr>
          <p:cNvPr id="249878" name="Rectangle 22"/>
          <p:cNvSpPr>
            <a:spLocks noChangeArrowheads="1"/>
          </p:cNvSpPr>
          <p:nvPr/>
        </p:nvSpPr>
        <p:spPr bwMode="gray">
          <a:xfrm>
            <a:off x="1716570" y="1675834"/>
            <a:ext cx="5710859" cy="2185214"/>
          </a:xfrm>
          <a:prstGeom prst="rect">
            <a:avLst/>
          </a:prstGeom>
          <a:noFill/>
          <a:ln w="9525">
            <a:noFill/>
            <a:miter lim="800000"/>
            <a:headEnd/>
            <a:tailEnd/>
          </a:ln>
        </p:spPr>
        <p:txBody>
          <a:bodyPr wrap="none" lIns="0" tIns="0" rIns="0" bIns="0">
            <a:spAutoFit/>
          </a:bodyPr>
          <a:lstStyle/>
          <a:p>
            <a:pPr fontAlgn="auto">
              <a:spcBef>
                <a:spcPts val="600"/>
              </a:spcBef>
              <a:spcAft>
                <a:spcPts val="0"/>
              </a:spcAft>
              <a:buClr>
                <a:srgbClr val="2C95DD"/>
              </a:buClr>
              <a:buFont typeface="Arial" charset="0"/>
              <a:buNone/>
            </a:pPr>
            <a:r>
              <a:rPr lang="en-US" sz="2400" dirty="0">
                <a:solidFill>
                  <a:srgbClr val="2C95DD"/>
                </a:solidFill>
                <a:latin typeface="MetaMediumLF-Roman" pitchFamily="34" charset="0"/>
                <a:ea typeface="+mn-ea"/>
                <a:cs typeface="+mn-cs"/>
              </a:rPr>
              <a:t>Recovery point objective (RPO): </a:t>
            </a:r>
          </a:p>
          <a:p>
            <a:pPr lvl="1" fontAlgn="auto">
              <a:spcBef>
                <a:spcPts val="600"/>
              </a:spcBef>
              <a:spcAft>
                <a:spcPts val="0"/>
              </a:spcAft>
              <a:buClr>
                <a:srgbClr val="2C95DD"/>
              </a:buClr>
              <a:buFont typeface="Arial" charset="0"/>
              <a:buNone/>
            </a:pPr>
            <a:r>
              <a:rPr lang="en-US" sz="2000" dirty="0">
                <a:solidFill>
                  <a:srgbClr val="5F5F5F"/>
                </a:solidFill>
                <a:latin typeface="MetaNormalLF-Roman"/>
                <a:ea typeface="+mn-ea"/>
                <a:cs typeface="+mn-cs"/>
              </a:rPr>
              <a:t>How recent is the point in time for your recovery?</a:t>
            </a:r>
          </a:p>
          <a:p>
            <a:pPr fontAlgn="auto">
              <a:spcBef>
                <a:spcPts val="1200"/>
              </a:spcBef>
              <a:spcAft>
                <a:spcPts val="0"/>
              </a:spcAft>
              <a:buClr>
                <a:srgbClr val="2C95DD"/>
              </a:buClr>
              <a:buFont typeface="Arial" charset="0"/>
              <a:buNone/>
            </a:pPr>
            <a:r>
              <a:rPr lang="en-US" sz="2400" dirty="0">
                <a:solidFill>
                  <a:srgbClr val="49A942"/>
                </a:solidFill>
                <a:latin typeface="MetaMediumLF-Roman" pitchFamily="34" charset="0"/>
                <a:ea typeface="+mn-ea"/>
                <a:cs typeface="+mn-cs"/>
              </a:rPr>
              <a:t>Recovery time objective (RTO): </a:t>
            </a:r>
          </a:p>
          <a:p>
            <a:pPr lvl="1" fontAlgn="auto">
              <a:spcBef>
                <a:spcPts val="600"/>
              </a:spcBef>
              <a:spcAft>
                <a:spcPts val="0"/>
              </a:spcAft>
              <a:buClr>
                <a:srgbClr val="2C95DD"/>
              </a:buClr>
              <a:buFont typeface="Arial" charset="0"/>
              <a:buNone/>
            </a:pPr>
            <a:r>
              <a:rPr lang="en-US" sz="2000" dirty="0">
                <a:solidFill>
                  <a:srgbClr val="5F5F5F"/>
                </a:solidFill>
                <a:latin typeface="MetaNormalLF-Roman"/>
                <a:ea typeface="+mn-ea"/>
                <a:cs typeface="+mn-cs"/>
              </a:rPr>
              <a:t>How fast can you restart a failed application?</a:t>
            </a:r>
            <a:endParaRPr lang="en-US" sz="2000" b="1" i="1" dirty="0">
              <a:solidFill>
                <a:srgbClr val="000000"/>
              </a:solidFill>
              <a:latin typeface="MetaNormalLF-Roman"/>
              <a:ea typeface="+mn-ea"/>
              <a:cs typeface="+mn-cs"/>
            </a:endParaRPr>
          </a:p>
          <a:p>
            <a:pPr fontAlgn="auto">
              <a:spcBef>
                <a:spcPts val="1200"/>
              </a:spcBef>
              <a:spcAft>
                <a:spcPts val="0"/>
              </a:spcAft>
              <a:buClr>
                <a:srgbClr val="2C95DD"/>
              </a:buClr>
              <a:buFont typeface="Arial" charset="0"/>
              <a:buNone/>
            </a:pPr>
            <a:r>
              <a:rPr lang="en-US" sz="2400" dirty="0">
                <a:solidFill>
                  <a:srgbClr val="000000"/>
                </a:solidFill>
                <a:latin typeface="MetaMediumLF-Roman" pitchFamily="34" charset="0"/>
                <a:ea typeface="+mn-ea"/>
                <a:cs typeface="+mn-cs"/>
              </a:rPr>
              <a:t>(RPO+RTO = Acceptable Business Risk)</a:t>
            </a:r>
          </a:p>
        </p:txBody>
      </p:sp>
      <p:sp>
        <p:nvSpPr>
          <p:cNvPr id="75801" name="Line 25"/>
          <p:cNvSpPr>
            <a:spLocks noChangeShapeType="1"/>
          </p:cNvSpPr>
          <p:nvPr/>
        </p:nvSpPr>
        <p:spPr bwMode="gray">
          <a:xfrm>
            <a:off x="3619500" y="4062677"/>
            <a:ext cx="0" cy="838200"/>
          </a:xfrm>
          <a:prstGeom prst="line">
            <a:avLst/>
          </a:prstGeom>
          <a:noFill/>
          <a:ln w="19050">
            <a:solidFill>
              <a:schemeClr val="bg2"/>
            </a:solidFill>
            <a:prstDash val="sysDot"/>
            <a:round/>
            <a:headEnd/>
            <a:tailEnd/>
          </a:ln>
        </p:spPr>
        <p:txBody>
          <a:bodyPr/>
          <a:lstStyle/>
          <a:p>
            <a:pPr fontAlgn="auto">
              <a:spcBef>
                <a:spcPts val="0"/>
              </a:spcBef>
              <a:spcAft>
                <a:spcPts val="0"/>
              </a:spcAft>
              <a:defRPr/>
            </a:pPr>
            <a:endParaRPr lang="en-US" sz="2000" dirty="0">
              <a:solidFill>
                <a:srgbClr val="000000"/>
              </a:solidFill>
              <a:latin typeface="Arial" pitchFamily="34" charset="0"/>
              <a:ea typeface="+mn-ea"/>
              <a:cs typeface="+mn-cs"/>
            </a:endParaRPr>
          </a:p>
        </p:txBody>
      </p:sp>
      <p:sp>
        <p:nvSpPr>
          <p:cNvPr id="75802" name="AutoShape 26"/>
          <p:cNvSpPr>
            <a:spLocks noChangeArrowheads="1"/>
          </p:cNvSpPr>
          <p:nvPr/>
        </p:nvSpPr>
        <p:spPr bwMode="gray">
          <a:xfrm>
            <a:off x="3976688" y="4596077"/>
            <a:ext cx="785812" cy="785813"/>
          </a:xfrm>
          <a:prstGeom prst="irregularSeal1">
            <a:avLst/>
          </a:prstGeom>
          <a:gradFill rotWithShape="1">
            <a:gsLst>
              <a:gs pos="0">
                <a:srgbClr val="FFFF00">
                  <a:alpha val="79999"/>
                </a:srgbClr>
              </a:gs>
              <a:gs pos="100000">
                <a:srgbClr val="FF9900">
                  <a:alpha val="79999"/>
                </a:srgbClr>
              </a:gs>
            </a:gsLst>
            <a:path path="shape">
              <a:fillToRect l="50000" t="50000" r="50000" b="50000"/>
            </a:path>
          </a:gradFill>
          <a:ln w="9525" cap="rnd">
            <a:solidFill>
              <a:srgbClr val="FF3300"/>
            </a:solidFill>
            <a:miter lim="800000"/>
            <a:headEnd/>
            <a:tailEnd/>
          </a:ln>
        </p:spPr>
        <p:txBody>
          <a:bodyPr lIns="0" tIns="0" rIns="0" bIns="0" anchor="ctr"/>
          <a:lstStyle/>
          <a:p>
            <a:pPr fontAlgn="auto">
              <a:spcBef>
                <a:spcPts val="0"/>
              </a:spcBef>
              <a:spcAft>
                <a:spcPts val="0"/>
              </a:spcAft>
            </a:pPr>
            <a:endParaRPr lang="en-US" sz="1800" dirty="0">
              <a:solidFill>
                <a:srgbClr val="000000"/>
              </a:solidFill>
              <a:latin typeface="MetaMediumLF-Roman" pitchFamily="34" charset="0"/>
              <a:ea typeface="Arial Unicode MS" pitchFamily="34" charset="-128"/>
              <a:cs typeface="Arial Unicode MS" pitchFamily="34" charset="-128"/>
            </a:endParaRPr>
          </a:p>
        </p:txBody>
      </p:sp>
      <p:sp>
        <p:nvSpPr>
          <p:cNvPr id="75803" name="Text Box 27"/>
          <p:cNvSpPr txBox="1">
            <a:spLocks noChangeArrowheads="1"/>
          </p:cNvSpPr>
          <p:nvPr/>
        </p:nvSpPr>
        <p:spPr bwMode="gray">
          <a:xfrm>
            <a:off x="4154568" y="4870715"/>
            <a:ext cx="476091" cy="215444"/>
          </a:xfrm>
          <a:prstGeom prst="rect">
            <a:avLst/>
          </a:prstGeom>
          <a:noFill/>
          <a:ln w="9525">
            <a:noFill/>
            <a:miter lim="800000"/>
            <a:headEnd/>
            <a:tailEnd/>
          </a:ln>
        </p:spPr>
        <p:txBody>
          <a:bodyPr wrap="none" lIns="0" tIns="0" rIns="0" bIns="0">
            <a:spAutoFit/>
          </a:bodyPr>
          <a:lstStyle/>
          <a:p>
            <a:pPr algn="ctr" fontAlgn="auto">
              <a:spcBef>
                <a:spcPct val="50000"/>
              </a:spcBef>
              <a:spcAft>
                <a:spcPts val="0"/>
              </a:spcAft>
            </a:pPr>
            <a:r>
              <a:rPr lang="en-US" sz="1400" dirty="0">
                <a:solidFill>
                  <a:srgbClr val="000000"/>
                </a:solidFill>
                <a:latin typeface="MetaMediumLF-Roman" pitchFamily="34" charset="0"/>
                <a:ea typeface="Arial Unicode MS" pitchFamily="34" charset="-128"/>
                <a:cs typeface="Arial Unicode MS" pitchFamily="34" charset="-128"/>
              </a:rPr>
              <a:t>EVENT</a:t>
            </a:r>
          </a:p>
        </p:txBody>
      </p:sp>
      <p:sp>
        <p:nvSpPr>
          <p:cNvPr id="54284" name="Text Box 28"/>
          <p:cNvSpPr txBox="1">
            <a:spLocks noChangeArrowheads="1"/>
          </p:cNvSpPr>
          <p:nvPr/>
        </p:nvSpPr>
        <p:spPr bwMode="gray">
          <a:xfrm>
            <a:off x="7913206" y="4624397"/>
            <a:ext cx="424796" cy="246221"/>
          </a:xfrm>
          <a:prstGeom prst="rect">
            <a:avLst/>
          </a:prstGeom>
          <a:noFill/>
          <a:ln w="9525">
            <a:noFill/>
            <a:miter lim="800000"/>
            <a:headEnd/>
            <a:tailEnd/>
          </a:ln>
        </p:spPr>
        <p:txBody>
          <a:bodyPr wrap="none" lIns="0" tIns="0" rIns="0" bIns="0">
            <a:spAutoFit/>
          </a:bodyPr>
          <a:lstStyle/>
          <a:p>
            <a:pPr fontAlgn="auto">
              <a:spcBef>
                <a:spcPts val="0"/>
              </a:spcBef>
              <a:spcAft>
                <a:spcPts val="0"/>
              </a:spcAft>
            </a:pPr>
            <a:r>
              <a:rPr lang="en-US" sz="1600" dirty="0">
                <a:solidFill>
                  <a:srgbClr val="5F5F5F"/>
                </a:solidFill>
                <a:latin typeface="MetaMediumLF-Roman" pitchFamily="34" charset="0"/>
                <a:ea typeface="Arial Unicode MS" pitchFamily="34" charset="-128"/>
                <a:cs typeface="Arial Unicode MS" pitchFamily="34" charset="-128"/>
              </a:rPr>
              <a:t>TIME</a:t>
            </a:r>
          </a:p>
        </p:txBody>
      </p:sp>
      <p:sp>
        <p:nvSpPr>
          <p:cNvPr id="30" name="Title 29"/>
          <p:cNvSpPr>
            <a:spLocks noGrp="1"/>
          </p:cNvSpPr>
          <p:nvPr>
            <p:ph type="title"/>
          </p:nvPr>
        </p:nvSpPr>
        <p:spPr bwMode="gray"/>
        <p:txBody>
          <a:bodyPr>
            <a:normAutofit/>
          </a:bodyPr>
          <a:lstStyle/>
          <a:p>
            <a:r>
              <a:rPr lang="hr-HR" dirty="0"/>
              <a:t>Definiranje RPO i RTO</a:t>
            </a:r>
            <a:endParaRPr lang="en-US" dirty="0"/>
          </a:p>
        </p:txBody>
      </p:sp>
      <p:sp>
        <p:nvSpPr>
          <p:cNvPr id="4" name="Content Placeholder 3">
            <a:extLst>
              <a:ext uri="{FF2B5EF4-FFF2-40B4-BE49-F238E27FC236}">
                <a16:creationId xmlns:a16="http://schemas.microsoft.com/office/drawing/2014/main" id="{636CF573-CE90-4A43-B686-66B9FD8A1E35}"/>
              </a:ext>
            </a:extLst>
          </p:cNvPr>
          <p:cNvSpPr>
            <a:spLocks noGrp="1"/>
          </p:cNvSpPr>
          <p:nvPr>
            <p:ph idx="1"/>
          </p:nvPr>
        </p:nvSpPr>
        <p:spPr/>
        <p:txBody>
          <a:bodyPr/>
          <a:lstStyle/>
          <a:p>
            <a:endParaRPr lang="hr-HR" dirty="0"/>
          </a:p>
        </p:txBody>
      </p:sp>
    </p:spTree>
    <p:extLst>
      <p:ext uri="{BB962C8B-B14F-4D97-AF65-F5344CB8AC3E}">
        <p14:creationId xmlns:p14="http://schemas.microsoft.com/office/powerpoint/2010/main" val="325442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500"/>
                                  </p:stCondLst>
                                  <p:childTnLst>
                                    <p:set>
                                      <p:cBhvr>
                                        <p:cTn id="6" dur="1" fill="hold">
                                          <p:stCondLst>
                                            <p:cond delay="0"/>
                                          </p:stCondLst>
                                        </p:cTn>
                                        <p:tgtEl>
                                          <p:spTgt spid="75802"/>
                                        </p:tgtEl>
                                        <p:attrNameLst>
                                          <p:attrName>style.visibility</p:attrName>
                                        </p:attrNameLst>
                                      </p:cBhvr>
                                      <p:to>
                                        <p:strVal val="visible"/>
                                      </p:to>
                                    </p:set>
                                    <p:animEffect transition="in" filter="fade">
                                      <p:cBhvr>
                                        <p:cTn id="7" dur="500"/>
                                        <p:tgtEl>
                                          <p:spTgt spid="75802"/>
                                        </p:tgtEl>
                                      </p:cBhvr>
                                    </p:animEffect>
                                    <p:anim calcmode="lin" valueType="num">
                                      <p:cBhvr>
                                        <p:cTn id="8" dur="500" fill="hold"/>
                                        <p:tgtEl>
                                          <p:spTgt spid="75802"/>
                                        </p:tgtEl>
                                        <p:attrNameLst>
                                          <p:attrName>style.rotation</p:attrName>
                                        </p:attrNameLst>
                                      </p:cBhvr>
                                      <p:tavLst>
                                        <p:tav tm="0">
                                          <p:val>
                                            <p:fltVal val="720"/>
                                          </p:val>
                                        </p:tav>
                                        <p:tav tm="100000">
                                          <p:val>
                                            <p:fltVal val="0"/>
                                          </p:val>
                                        </p:tav>
                                      </p:tavLst>
                                    </p:anim>
                                    <p:anim calcmode="lin" valueType="num">
                                      <p:cBhvr>
                                        <p:cTn id="9" dur="500" fill="hold"/>
                                        <p:tgtEl>
                                          <p:spTgt spid="75802"/>
                                        </p:tgtEl>
                                        <p:attrNameLst>
                                          <p:attrName>ppt_h</p:attrName>
                                        </p:attrNameLst>
                                      </p:cBhvr>
                                      <p:tavLst>
                                        <p:tav tm="0">
                                          <p:val>
                                            <p:fltVal val="0"/>
                                          </p:val>
                                        </p:tav>
                                        <p:tav tm="100000">
                                          <p:val>
                                            <p:strVal val="#ppt_h"/>
                                          </p:val>
                                        </p:tav>
                                      </p:tavLst>
                                    </p:anim>
                                    <p:anim calcmode="lin" valueType="num">
                                      <p:cBhvr>
                                        <p:cTn id="10" dur="500" fill="hold"/>
                                        <p:tgtEl>
                                          <p:spTgt spid="7580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6" presetClass="emph" presetSubtype="0" autoRev="1" fill="hold" grpId="1" nodeType="afterEffect">
                                  <p:stCondLst>
                                    <p:cond delay="0"/>
                                  </p:stCondLst>
                                  <p:childTnLst>
                                    <p:animScale>
                                      <p:cBhvr>
                                        <p:cTn id="13" dur="200" fill="hold"/>
                                        <p:tgtEl>
                                          <p:spTgt spid="75802"/>
                                        </p:tgtEl>
                                      </p:cBhvr>
                                      <p:by x="300000" y="300000"/>
                                    </p:animScale>
                                  </p:childTnLst>
                                </p:cTn>
                              </p:par>
                              <p:par>
                                <p:cTn id="14" presetID="10" presetClass="entr" presetSubtype="0" fill="hold" grpId="0" nodeType="withEffect">
                                  <p:stCondLst>
                                    <p:cond delay="0"/>
                                  </p:stCondLst>
                                  <p:childTnLst>
                                    <p:set>
                                      <p:cBhvr>
                                        <p:cTn id="15" dur="1" fill="hold">
                                          <p:stCondLst>
                                            <p:cond delay="0"/>
                                          </p:stCondLst>
                                        </p:cTn>
                                        <p:tgtEl>
                                          <p:spTgt spid="75803"/>
                                        </p:tgtEl>
                                        <p:attrNameLst>
                                          <p:attrName>style.visibility</p:attrName>
                                        </p:attrNameLst>
                                      </p:cBhvr>
                                      <p:to>
                                        <p:strVal val="visible"/>
                                      </p:to>
                                    </p:set>
                                    <p:animEffect transition="in" filter="fade">
                                      <p:cBhvr>
                                        <p:cTn id="16" dur="500"/>
                                        <p:tgtEl>
                                          <p:spTgt spid="75803"/>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75801"/>
                                        </p:tgtEl>
                                        <p:attrNameLst>
                                          <p:attrName>style.visibility</p:attrName>
                                        </p:attrNameLst>
                                      </p:cBhvr>
                                      <p:to>
                                        <p:strVal val="visible"/>
                                      </p:to>
                                    </p:set>
                                    <p:animEffect transition="in" filter="fade">
                                      <p:cBhvr>
                                        <p:cTn id="24" dur="500"/>
                                        <p:tgtEl>
                                          <p:spTgt spid="7580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987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9878">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9878">
                                            <p:txEl>
                                              <p:pRg st="4" end="4"/>
                                            </p:txEl>
                                          </p:spTgt>
                                        </p:tgtEl>
                                        <p:attrNameLst>
                                          <p:attrName>style.visibility</p:attrName>
                                        </p:attrNameLst>
                                      </p:cBhvr>
                                      <p:to>
                                        <p:strVal val="visible"/>
                                      </p:to>
                                    </p:set>
                                  </p:childTnLst>
                                </p:cTn>
                              </p:par>
                              <p:par>
                                <p:cTn id="33" presetID="22" presetClass="entr" presetSubtype="8"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2" grpId="0" animBg="1"/>
      <p:bldP spid="75802" grpId="1" animBg="1"/>
      <p:bldP spid="7580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Line 3"/>
          <p:cNvSpPr>
            <a:spLocks noChangeShapeType="1"/>
          </p:cNvSpPr>
          <p:nvPr/>
        </p:nvSpPr>
        <p:spPr bwMode="gray">
          <a:xfrm>
            <a:off x="1123950" y="5229225"/>
            <a:ext cx="6877050" cy="0"/>
          </a:xfrm>
          <a:prstGeom prst="line">
            <a:avLst/>
          </a:prstGeom>
          <a:noFill/>
          <a:ln w="19050">
            <a:solidFill>
              <a:schemeClr val="tx1"/>
            </a:solidFill>
            <a:round/>
            <a:headEnd/>
            <a:tailEnd/>
          </a:ln>
        </p:spPr>
        <p:txBody>
          <a:bodyPr/>
          <a:lstStyle/>
          <a:p>
            <a:pPr fontAlgn="auto">
              <a:spcBef>
                <a:spcPts val="0"/>
              </a:spcBef>
              <a:spcAft>
                <a:spcPts val="0"/>
              </a:spcAft>
            </a:pPr>
            <a:endParaRPr lang="en-US" sz="1800" dirty="0">
              <a:solidFill>
                <a:srgbClr val="000000"/>
              </a:solidFill>
              <a:latin typeface="MetaNormalLF-Roman"/>
              <a:ea typeface="+mn-ea"/>
              <a:cs typeface="+mn-cs"/>
            </a:endParaRPr>
          </a:p>
        </p:txBody>
      </p:sp>
      <p:sp>
        <p:nvSpPr>
          <p:cNvPr id="56322" name="Line 4"/>
          <p:cNvSpPr>
            <a:spLocks noChangeShapeType="1"/>
          </p:cNvSpPr>
          <p:nvPr/>
        </p:nvSpPr>
        <p:spPr bwMode="gray">
          <a:xfrm>
            <a:off x="4557713" y="1876425"/>
            <a:ext cx="0" cy="3352800"/>
          </a:xfrm>
          <a:prstGeom prst="line">
            <a:avLst/>
          </a:prstGeom>
          <a:noFill/>
          <a:ln w="19050">
            <a:solidFill>
              <a:schemeClr val="tx1"/>
            </a:solidFill>
            <a:round/>
            <a:headEnd/>
            <a:tailEnd/>
          </a:ln>
        </p:spPr>
        <p:txBody>
          <a:bodyPr/>
          <a:lstStyle/>
          <a:p>
            <a:pPr fontAlgn="auto">
              <a:spcBef>
                <a:spcPts val="0"/>
              </a:spcBef>
              <a:spcAft>
                <a:spcPts val="0"/>
              </a:spcAft>
            </a:pPr>
            <a:endParaRPr lang="en-US" sz="1800" dirty="0">
              <a:solidFill>
                <a:srgbClr val="000000"/>
              </a:solidFill>
              <a:latin typeface="MetaNormalLF-Roman"/>
              <a:ea typeface="+mn-ea"/>
              <a:cs typeface="+mn-cs"/>
            </a:endParaRPr>
          </a:p>
        </p:txBody>
      </p:sp>
      <p:sp>
        <p:nvSpPr>
          <p:cNvPr id="56323" name="Text Box 5"/>
          <p:cNvSpPr txBox="1">
            <a:spLocks noChangeArrowheads="1"/>
          </p:cNvSpPr>
          <p:nvPr/>
        </p:nvSpPr>
        <p:spPr bwMode="gray">
          <a:xfrm>
            <a:off x="4234806" y="1316038"/>
            <a:ext cx="658514" cy="400110"/>
          </a:xfrm>
          <a:prstGeom prst="rect">
            <a:avLst/>
          </a:prstGeom>
          <a:noFill/>
          <a:ln w="9525" algn="ctr">
            <a:noFill/>
            <a:miter lim="800000"/>
            <a:headEnd/>
            <a:tailEnd/>
          </a:ln>
        </p:spPr>
        <p:txBody>
          <a:bodyPr wrap="none">
            <a:spAutoFit/>
          </a:bodyPr>
          <a:lstStyle/>
          <a:p>
            <a:pPr algn="ctr" fontAlgn="auto">
              <a:spcBef>
                <a:spcPts val="0"/>
              </a:spcBef>
              <a:spcAft>
                <a:spcPts val="0"/>
              </a:spcAft>
            </a:pPr>
            <a:r>
              <a:rPr lang="en-US" sz="2000" dirty="0">
                <a:solidFill>
                  <a:srgbClr val="000000"/>
                </a:solidFill>
                <a:latin typeface="MetaNormalLF-Roman"/>
                <a:ea typeface="+mn-ea"/>
                <a:cs typeface="+mn-cs"/>
              </a:rPr>
              <a:t>Cost</a:t>
            </a:r>
          </a:p>
        </p:txBody>
      </p:sp>
      <p:sp>
        <p:nvSpPr>
          <p:cNvPr id="56324" name="Text Box 6"/>
          <p:cNvSpPr txBox="1">
            <a:spLocks noChangeArrowheads="1"/>
          </p:cNvSpPr>
          <p:nvPr/>
        </p:nvSpPr>
        <p:spPr bwMode="gray">
          <a:xfrm>
            <a:off x="4350870" y="5272424"/>
            <a:ext cx="424796" cy="246221"/>
          </a:xfrm>
          <a:prstGeom prst="rect">
            <a:avLst/>
          </a:prstGeom>
          <a:noFill/>
          <a:ln w="9525" algn="ctr">
            <a:noFill/>
            <a:miter lim="800000"/>
            <a:headEnd/>
            <a:tailEnd/>
          </a:ln>
        </p:spPr>
        <p:txBody>
          <a:bodyPr wrap="none" lIns="0" tIns="0" rIns="0" bIns="0" anchor="ctr" anchorCtr="0">
            <a:spAutoFit/>
          </a:bodyPr>
          <a:lstStyle/>
          <a:p>
            <a:pPr algn="ctr" fontAlgn="auto">
              <a:spcBef>
                <a:spcPts val="0"/>
              </a:spcBef>
              <a:spcAft>
                <a:spcPts val="0"/>
              </a:spcAft>
            </a:pPr>
            <a:r>
              <a:rPr lang="en-US" sz="1600" dirty="0">
                <a:solidFill>
                  <a:srgbClr val="5F5F5F"/>
                </a:solidFill>
                <a:latin typeface="MetaMediumLF-Roman" pitchFamily="34" charset="0"/>
                <a:ea typeface="+mn-ea"/>
                <a:cs typeface="+mn-cs"/>
              </a:rPr>
              <a:t>TIME</a:t>
            </a:r>
          </a:p>
        </p:txBody>
      </p:sp>
      <p:sp>
        <p:nvSpPr>
          <p:cNvPr id="56325" name="Line 7"/>
          <p:cNvSpPr>
            <a:spLocks noChangeShapeType="1"/>
          </p:cNvSpPr>
          <p:nvPr/>
        </p:nvSpPr>
        <p:spPr bwMode="gray">
          <a:xfrm>
            <a:off x="4953000" y="5395534"/>
            <a:ext cx="3048000" cy="0"/>
          </a:xfrm>
          <a:prstGeom prst="line">
            <a:avLst/>
          </a:prstGeom>
          <a:noFill/>
          <a:ln w="38100">
            <a:solidFill>
              <a:schemeClr val="bg2"/>
            </a:solidFill>
            <a:round/>
            <a:headEnd/>
            <a:tailEnd type="triangle" w="med" len="med"/>
          </a:ln>
        </p:spPr>
        <p:txBody>
          <a:bodyPr/>
          <a:lstStyle/>
          <a:p>
            <a:pPr fontAlgn="auto">
              <a:spcBef>
                <a:spcPts val="0"/>
              </a:spcBef>
              <a:spcAft>
                <a:spcPts val="0"/>
              </a:spcAft>
            </a:pPr>
            <a:endParaRPr lang="en-US" sz="1800" dirty="0">
              <a:solidFill>
                <a:srgbClr val="000000"/>
              </a:solidFill>
              <a:latin typeface="MetaNormalLF-Roman"/>
              <a:ea typeface="+mn-ea"/>
              <a:cs typeface="+mn-cs"/>
            </a:endParaRPr>
          </a:p>
        </p:txBody>
      </p:sp>
      <p:sp>
        <p:nvSpPr>
          <p:cNvPr id="56326" name="Line 8"/>
          <p:cNvSpPr>
            <a:spLocks noChangeShapeType="1"/>
          </p:cNvSpPr>
          <p:nvPr/>
        </p:nvSpPr>
        <p:spPr bwMode="gray">
          <a:xfrm flipH="1">
            <a:off x="1123950" y="5395534"/>
            <a:ext cx="3048000" cy="0"/>
          </a:xfrm>
          <a:prstGeom prst="line">
            <a:avLst/>
          </a:prstGeom>
          <a:noFill/>
          <a:ln w="38100">
            <a:solidFill>
              <a:schemeClr val="bg2"/>
            </a:solidFill>
            <a:round/>
            <a:headEnd/>
            <a:tailEnd type="triangle" w="med" len="med"/>
          </a:ln>
        </p:spPr>
        <p:txBody>
          <a:bodyPr/>
          <a:lstStyle/>
          <a:p>
            <a:pPr fontAlgn="auto">
              <a:spcBef>
                <a:spcPts val="0"/>
              </a:spcBef>
              <a:spcAft>
                <a:spcPts val="0"/>
              </a:spcAft>
            </a:pPr>
            <a:endParaRPr lang="en-US" sz="1800" dirty="0">
              <a:solidFill>
                <a:srgbClr val="000000"/>
              </a:solidFill>
              <a:latin typeface="MetaNormalLF-Roman"/>
              <a:ea typeface="+mn-ea"/>
              <a:cs typeface="+mn-cs"/>
            </a:endParaRPr>
          </a:p>
        </p:txBody>
      </p:sp>
      <p:sp>
        <p:nvSpPr>
          <p:cNvPr id="56327" name="Text Box 9"/>
          <p:cNvSpPr txBox="1">
            <a:spLocks noChangeArrowheads="1"/>
          </p:cNvSpPr>
          <p:nvPr/>
        </p:nvSpPr>
        <p:spPr bwMode="gray">
          <a:xfrm>
            <a:off x="6194894" y="5480050"/>
            <a:ext cx="521361" cy="369332"/>
          </a:xfrm>
          <a:prstGeom prst="rect">
            <a:avLst/>
          </a:prstGeom>
          <a:noFill/>
          <a:ln w="9525" algn="ctr">
            <a:noFill/>
            <a:miter lim="800000"/>
            <a:headEnd/>
            <a:tailEnd/>
          </a:ln>
        </p:spPr>
        <p:txBody>
          <a:bodyPr wrap="none" lIns="0" tIns="0" rIns="0" bIns="0">
            <a:spAutoFit/>
          </a:bodyPr>
          <a:lstStyle/>
          <a:p>
            <a:pPr algn="ctr" fontAlgn="auto">
              <a:spcBef>
                <a:spcPts val="0"/>
              </a:spcBef>
              <a:spcAft>
                <a:spcPts val="0"/>
              </a:spcAft>
            </a:pPr>
            <a:r>
              <a:rPr lang="en-US" sz="2400" dirty="0">
                <a:solidFill>
                  <a:srgbClr val="49A942"/>
                </a:solidFill>
                <a:latin typeface="MetaMediumLF-Roman" pitchFamily="34" charset="0"/>
                <a:ea typeface="+mn-ea"/>
                <a:cs typeface="+mn-cs"/>
              </a:rPr>
              <a:t>RTO</a:t>
            </a:r>
          </a:p>
        </p:txBody>
      </p:sp>
      <p:sp>
        <p:nvSpPr>
          <p:cNvPr id="56328" name="Text Box 10"/>
          <p:cNvSpPr txBox="1">
            <a:spLocks noChangeArrowheads="1"/>
          </p:cNvSpPr>
          <p:nvPr/>
        </p:nvSpPr>
        <p:spPr bwMode="gray">
          <a:xfrm>
            <a:off x="2348153" y="5480050"/>
            <a:ext cx="556243" cy="369332"/>
          </a:xfrm>
          <a:prstGeom prst="rect">
            <a:avLst/>
          </a:prstGeom>
          <a:noFill/>
          <a:ln w="9525" algn="ctr">
            <a:noFill/>
            <a:miter lim="800000"/>
            <a:headEnd/>
            <a:tailEnd/>
          </a:ln>
        </p:spPr>
        <p:txBody>
          <a:bodyPr wrap="none" lIns="0" tIns="0" rIns="0" bIns="0">
            <a:spAutoFit/>
          </a:bodyPr>
          <a:lstStyle/>
          <a:p>
            <a:pPr algn="ctr" fontAlgn="auto">
              <a:spcBef>
                <a:spcPts val="0"/>
              </a:spcBef>
              <a:spcAft>
                <a:spcPts val="0"/>
              </a:spcAft>
            </a:pPr>
            <a:r>
              <a:rPr lang="en-US" sz="2400" dirty="0">
                <a:solidFill>
                  <a:srgbClr val="2C95DD"/>
                </a:solidFill>
                <a:latin typeface="MetaMediumLF-Roman" pitchFamily="34" charset="0"/>
                <a:ea typeface="+mn-ea"/>
                <a:cs typeface="+mn-cs"/>
              </a:rPr>
              <a:t>RPO</a:t>
            </a:r>
          </a:p>
        </p:txBody>
      </p:sp>
      <p:grpSp>
        <p:nvGrpSpPr>
          <p:cNvPr id="3" name="Group 16"/>
          <p:cNvGrpSpPr>
            <a:grpSpLocks/>
          </p:cNvGrpSpPr>
          <p:nvPr/>
        </p:nvGrpSpPr>
        <p:grpSpPr bwMode="gray">
          <a:xfrm>
            <a:off x="1266825" y="1876425"/>
            <a:ext cx="6581775" cy="3200400"/>
            <a:chOff x="798" y="1248"/>
            <a:chExt cx="4146" cy="2016"/>
          </a:xfrm>
        </p:grpSpPr>
        <p:sp>
          <p:nvSpPr>
            <p:cNvPr id="56340" name="Arc 17"/>
            <p:cNvSpPr>
              <a:spLocks/>
            </p:cNvSpPr>
            <p:nvPr/>
          </p:nvSpPr>
          <p:spPr bwMode="gray">
            <a:xfrm flipV="1">
              <a:off x="798" y="1248"/>
              <a:ext cx="2016" cy="20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70C0"/>
              </a:solidFill>
              <a:round/>
              <a:headEnd/>
              <a:tailEnd type="triangle" w="med" len="med"/>
            </a:ln>
          </p:spPr>
          <p:txBody>
            <a:bodyPr rot="10800000" wrap="none" anchor="ctr"/>
            <a:lstStyle/>
            <a:p>
              <a:pPr algn="ctr" fontAlgn="auto">
                <a:spcBef>
                  <a:spcPts val="0"/>
                </a:spcBef>
                <a:spcAft>
                  <a:spcPts val="0"/>
                </a:spcAft>
              </a:pPr>
              <a:endParaRPr lang="en-US" sz="2000" dirty="0">
                <a:solidFill>
                  <a:srgbClr val="000000"/>
                </a:solidFill>
                <a:latin typeface="MetaNormalLF-Roman"/>
                <a:ea typeface="+mn-ea"/>
                <a:cs typeface="+mn-cs"/>
              </a:endParaRPr>
            </a:p>
          </p:txBody>
        </p:sp>
        <p:sp>
          <p:nvSpPr>
            <p:cNvPr id="56341" name="Text Box 18"/>
            <p:cNvSpPr txBox="1">
              <a:spLocks noChangeArrowheads="1"/>
            </p:cNvSpPr>
            <p:nvPr/>
          </p:nvSpPr>
          <p:spPr bwMode="gray">
            <a:xfrm>
              <a:off x="2016" y="1296"/>
              <a:ext cx="777" cy="523"/>
            </a:xfrm>
            <a:prstGeom prst="rect">
              <a:avLst/>
            </a:prstGeom>
            <a:noFill/>
            <a:ln w="9525" algn="ctr">
              <a:noFill/>
              <a:miter lim="800000"/>
              <a:headEnd/>
              <a:tailEnd/>
            </a:ln>
          </p:spPr>
          <p:txBody>
            <a:bodyPr wrap="square">
              <a:spAutoFit/>
            </a:bodyPr>
            <a:lstStyle/>
            <a:p>
              <a:pPr algn="ctr" fontAlgn="auto">
                <a:spcBef>
                  <a:spcPts val="0"/>
                </a:spcBef>
                <a:spcAft>
                  <a:spcPts val="0"/>
                </a:spcAft>
              </a:pPr>
              <a:r>
                <a:rPr lang="en-US" sz="1600" dirty="0">
                  <a:solidFill>
                    <a:srgbClr val="007DC3"/>
                  </a:solidFill>
                  <a:latin typeface="MetaMediumLF-Roman" pitchFamily="34" charset="0"/>
                  <a:ea typeface="+mn-ea"/>
                  <a:cs typeface="+mn-cs"/>
                </a:rPr>
                <a:t>Cost of </a:t>
              </a:r>
              <a:br>
                <a:rPr lang="en-US" sz="1600" dirty="0">
                  <a:solidFill>
                    <a:srgbClr val="007DC3"/>
                  </a:solidFill>
                  <a:latin typeface="MetaMediumLF-Roman" pitchFamily="34" charset="0"/>
                  <a:ea typeface="+mn-ea"/>
                  <a:cs typeface="+mn-cs"/>
                </a:rPr>
              </a:br>
              <a:r>
                <a:rPr lang="en-US" sz="1600" dirty="0">
                  <a:solidFill>
                    <a:srgbClr val="007DC3"/>
                  </a:solidFill>
                  <a:latin typeface="MetaMediumLF-Roman" pitchFamily="34" charset="0"/>
                  <a:ea typeface="+mn-ea"/>
                  <a:cs typeface="+mn-cs"/>
                </a:rPr>
                <a:t>Data Availability</a:t>
              </a:r>
            </a:p>
          </p:txBody>
        </p:sp>
        <p:sp>
          <p:nvSpPr>
            <p:cNvPr id="56342" name="Arc 19"/>
            <p:cNvSpPr>
              <a:spLocks/>
            </p:cNvSpPr>
            <p:nvPr/>
          </p:nvSpPr>
          <p:spPr bwMode="gray">
            <a:xfrm flipH="1" flipV="1">
              <a:off x="2928" y="1248"/>
              <a:ext cx="2016" cy="20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70C0"/>
              </a:solidFill>
              <a:round/>
              <a:headEnd/>
              <a:tailEnd type="triangle" w="med" len="med"/>
            </a:ln>
          </p:spPr>
          <p:txBody>
            <a:bodyPr rot="10800000" wrap="none" anchor="ctr"/>
            <a:lstStyle/>
            <a:p>
              <a:pPr algn="ctr" fontAlgn="auto">
                <a:spcBef>
                  <a:spcPts val="0"/>
                </a:spcBef>
                <a:spcAft>
                  <a:spcPts val="0"/>
                </a:spcAft>
              </a:pPr>
              <a:endParaRPr lang="en-US" sz="2000" dirty="0">
                <a:solidFill>
                  <a:srgbClr val="000000"/>
                </a:solidFill>
                <a:latin typeface="MetaNormalLF-Roman"/>
                <a:ea typeface="+mn-ea"/>
                <a:cs typeface="+mn-cs"/>
              </a:endParaRPr>
            </a:p>
          </p:txBody>
        </p:sp>
        <p:sp>
          <p:nvSpPr>
            <p:cNvPr id="56343" name="Text Box 20"/>
            <p:cNvSpPr txBox="1">
              <a:spLocks noChangeArrowheads="1"/>
            </p:cNvSpPr>
            <p:nvPr/>
          </p:nvSpPr>
          <p:spPr bwMode="gray">
            <a:xfrm>
              <a:off x="2974" y="1296"/>
              <a:ext cx="777" cy="523"/>
            </a:xfrm>
            <a:prstGeom prst="rect">
              <a:avLst/>
            </a:prstGeom>
            <a:noFill/>
            <a:ln w="9525" algn="ctr">
              <a:noFill/>
              <a:miter lim="800000"/>
              <a:headEnd/>
              <a:tailEnd/>
            </a:ln>
          </p:spPr>
          <p:txBody>
            <a:bodyPr wrap="square">
              <a:spAutoFit/>
            </a:bodyPr>
            <a:lstStyle/>
            <a:p>
              <a:pPr algn="ctr" fontAlgn="auto">
                <a:spcBef>
                  <a:spcPts val="0"/>
                </a:spcBef>
                <a:spcAft>
                  <a:spcPts val="0"/>
                </a:spcAft>
              </a:pPr>
              <a:r>
                <a:rPr lang="en-US" sz="1600" dirty="0">
                  <a:solidFill>
                    <a:srgbClr val="007DC3"/>
                  </a:solidFill>
                  <a:latin typeface="MetaMediumLF-Roman" pitchFamily="34" charset="0"/>
                  <a:ea typeface="+mn-ea"/>
                  <a:cs typeface="+mn-cs"/>
                </a:rPr>
                <a:t>Cost of System Availability</a:t>
              </a:r>
            </a:p>
          </p:txBody>
        </p:sp>
      </p:grpSp>
      <p:grpSp>
        <p:nvGrpSpPr>
          <p:cNvPr id="4" name="Group 21"/>
          <p:cNvGrpSpPr>
            <a:grpSpLocks/>
          </p:cNvGrpSpPr>
          <p:nvPr/>
        </p:nvGrpSpPr>
        <p:grpSpPr bwMode="gray">
          <a:xfrm>
            <a:off x="2724150" y="4429125"/>
            <a:ext cx="3676650" cy="381000"/>
            <a:chOff x="1716" y="2856"/>
            <a:chExt cx="2316" cy="240"/>
          </a:xfrm>
        </p:grpSpPr>
        <p:sp>
          <p:nvSpPr>
            <p:cNvPr id="56335" name="AutoShape 22"/>
            <p:cNvSpPr>
              <a:spLocks noChangeArrowheads="1"/>
            </p:cNvSpPr>
            <p:nvPr/>
          </p:nvSpPr>
          <p:spPr bwMode="gray">
            <a:xfrm>
              <a:off x="1716" y="2856"/>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10" y="10800"/>
                  </a:moveTo>
                  <a:cubicBezTo>
                    <a:pt x="2610" y="15323"/>
                    <a:pt x="6277" y="18990"/>
                    <a:pt x="10800" y="18990"/>
                  </a:cubicBezTo>
                  <a:cubicBezTo>
                    <a:pt x="15323" y="18990"/>
                    <a:pt x="18990" y="15323"/>
                    <a:pt x="18990" y="10800"/>
                  </a:cubicBezTo>
                  <a:cubicBezTo>
                    <a:pt x="18990" y="6277"/>
                    <a:pt x="15323" y="2610"/>
                    <a:pt x="10800" y="2610"/>
                  </a:cubicBezTo>
                  <a:cubicBezTo>
                    <a:pt x="6277" y="2610"/>
                    <a:pt x="2610" y="6277"/>
                    <a:pt x="2610" y="10800"/>
                  </a:cubicBezTo>
                  <a:close/>
                </a:path>
              </a:pathLst>
            </a:custGeom>
            <a:solidFill>
              <a:srgbClr val="C00000"/>
            </a:solidFill>
            <a:ln w="9525" algn="ctr">
              <a:solidFill>
                <a:schemeClr val="accent6"/>
              </a:solidFill>
              <a:round/>
              <a:headEnd/>
              <a:tailEnd/>
            </a:ln>
          </p:spPr>
          <p:txBody>
            <a:bodyPr wrap="none" anchor="ctr"/>
            <a:lstStyle/>
            <a:p>
              <a:pPr algn="ctr" fontAlgn="auto">
                <a:spcBef>
                  <a:spcPts val="0"/>
                </a:spcBef>
                <a:spcAft>
                  <a:spcPts val="0"/>
                </a:spcAft>
              </a:pPr>
              <a:endParaRPr lang="en-US" sz="2000" dirty="0">
                <a:solidFill>
                  <a:srgbClr val="000000"/>
                </a:solidFill>
                <a:latin typeface="MetaNormalLF-Roman"/>
                <a:ea typeface="+mn-ea"/>
                <a:cs typeface="+mn-cs"/>
              </a:endParaRPr>
            </a:p>
          </p:txBody>
        </p:sp>
        <p:sp>
          <p:nvSpPr>
            <p:cNvPr id="56336" name="AutoShape 23"/>
            <p:cNvSpPr>
              <a:spLocks noChangeArrowheads="1"/>
            </p:cNvSpPr>
            <p:nvPr/>
          </p:nvSpPr>
          <p:spPr bwMode="gray">
            <a:xfrm>
              <a:off x="3792" y="2856"/>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10" y="10800"/>
                  </a:moveTo>
                  <a:cubicBezTo>
                    <a:pt x="2610" y="15323"/>
                    <a:pt x="6277" y="18990"/>
                    <a:pt x="10800" y="18990"/>
                  </a:cubicBezTo>
                  <a:cubicBezTo>
                    <a:pt x="15323" y="18990"/>
                    <a:pt x="18990" y="15323"/>
                    <a:pt x="18990" y="10800"/>
                  </a:cubicBezTo>
                  <a:cubicBezTo>
                    <a:pt x="18990" y="6277"/>
                    <a:pt x="15323" y="2610"/>
                    <a:pt x="10800" y="2610"/>
                  </a:cubicBezTo>
                  <a:cubicBezTo>
                    <a:pt x="6277" y="2610"/>
                    <a:pt x="2610" y="6277"/>
                    <a:pt x="2610" y="10800"/>
                  </a:cubicBezTo>
                  <a:close/>
                </a:path>
              </a:pathLst>
            </a:custGeom>
            <a:solidFill>
              <a:srgbClr val="C00000"/>
            </a:solidFill>
            <a:ln w="9525" algn="ctr">
              <a:solidFill>
                <a:schemeClr val="accent6"/>
              </a:solidFill>
              <a:round/>
              <a:headEnd/>
              <a:tailEnd/>
            </a:ln>
          </p:spPr>
          <p:txBody>
            <a:bodyPr wrap="none" anchor="ctr"/>
            <a:lstStyle/>
            <a:p>
              <a:pPr algn="ctr" fontAlgn="auto">
                <a:spcBef>
                  <a:spcPts val="0"/>
                </a:spcBef>
                <a:spcAft>
                  <a:spcPts val="0"/>
                </a:spcAft>
              </a:pPr>
              <a:endParaRPr lang="en-US" sz="2000" dirty="0">
                <a:solidFill>
                  <a:srgbClr val="000000"/>
                </a:solidFill>
                <a:latin typeface="MetaNormalLF-Roman"/>
                <a:ea typeface="+mn-ea"/>
                <a:cs typeface="+mn-cs"/>
              </a:endParaRPr>
            </a:p>
          </p:txBody>
        </p:sp>
        <p:sp>
          <p:nvSpPr>
            <p:cNvPr id="56337" name="Text Box 24"/>
            <p:cNvSpPr txBox="1">
              <a:spLocks noChangeArrowheads="1"/>
            </p:cNvSpPr>
            <p:nvPr/>
          </p:nvSpPr>
          <p:spPr bwMode="gray">
            <a:xfrm>
              <a:off x="2358" y="2880"/>
              <a:ext cx="1032" cy="213"/>
            </a:xfrm>
            <a:prstGeom prst="rect">
              <a:avLst/>
            </a:prstGeom>
            <a:solidFill>
              <a:schemeClr val="bg1"/>
            </a:solidFill>
            <a:ln w="9525" algn="ctr">
              <a:noFill/>
              <a:miter lim="800000"/>
              <a:headEnd/>
              <a:tailEnd/>
            </a:ln>
          </p:spPr>
          <p:txBody>
            <a:bodyPr wrap="none">
              <a:spAutoFit/>
            </a:bodyPr>
            <a:lstStyle/>
            <a:p>
              <a:pPr algn="ctr" fontAlgn="auto">
                <a:spcBef>
                  <a:spcPts val="0"/>
                </a:spcBef>
                <a:spcAft>
                  <a:spcPts val="0"/>
                </a:spcAft>
              </a:pPr>
              <a:r>
                <a:rPr lang="en-US" sz="1400" dirty="0">
                  <a:solidFill>
                    <a:srgbClr val="B5121B"/>
                  </a:solidFill>
                  <a:latin typeface="MetaMediumLF-Roman" pitchFamily="34" charset="0"/>
                  <a:ea typeface="+mn-ea"/>
                  <a:cs typeface="+mn-cs"/>
                </a:rPr>
                <a:t>Ideal </a:t>
              </a:r>
              <a:r>
                <a:rPr lang="en-US" sz="1600" dirty="0">
                  <a:solidFill>
                    <a:srgbClr val="B5121B"/>
                  </a:solidFill>
                  <a:latin typeface="MetaMediumLF-Roman" pitchFamily="34" charset="0"/>
                  <a:ea typeface="+mn-ea"/>
                  <a:cs typeface="+mn-cs"/>
                </a:rPr>
                <a:t>Solution</a:t>
              </a:r>
              <a:r>
                <a:rPr lang="en-US" sz="1400" dirty="0">
                  <a:solidFill>
                    <a:srgbClr val="B5121B"/>
                  </a:solidFill>
                  <a:latin typeface="MetaMediumLF-Roman" pitchFamily="34" charset="0"/>
                  <a:ea typeface="+mn-ea"/>
                  <a:cs typeface="+mn-cs"/>
                </a:rPr>
                <a:t> Set</a:t>
              </a:r>
            </a:p>
          </p:txBody>
        </p:sp>
        <p:sp>
          <p:nvSpPr>
            <p:cNvPr id="56338" name="Line 25"/>
            <p:cNvSpPr>
              <a:spLocks noChangeShapeType="1"/>
            </p:cNvSpPr>
            <p:nvPr/>
          </p:nvSpPr>
          <p:spPr bwMode="gray">
            <a:xfrm>
              <a:off x="1966" y="2976"/>
              <a:ext cx="372" cy="0"/>
            </a:xfrm>
            <a:prstGeom prst="line">
              <a:avLst/>
            </a:prstGeom>
            <a:noFill/>
            <a:ln w="9525">
              <a:solidFill>
                <a:schemeClr val="accent6"/>
              </a:solidFill>
              <a:round/>
              <a:headEnd/>
              <a:tailEnd/>
            </a:ln>
          </p:spPr>
          <p:txBody>
            <a:bodyPr/>
            <a:lstStyle/>
            <a:p>
              <a:pPr fontAlgn="auto">
                <a:spcBef>
                  <a:spcPts val="0"/>
                </a:spcBef>
                <a:spcAft>
                  <a:spcPts val="0"/>
                </a:spcAft>
              </a:pPr>
              <a:endParaRPr lang="en-US" sz="1800" dirty="0">
                <a:solidFill>
                  <a:srgbClr val="000000"/>
                </a:solidFill>
                <a:latin typeface="MetaNormalLF-Roman"/>
                <a:ea typeface="+mn-ea"/>
                <a:cs typeface="+mn-cs"/>
              </a:endParaRPr>
            </a:p>
          </p:txBody>
        </p:sp>
        <p:sp>
          <p:nvSpPr>
            <p:cNvPr id="56339" name="Line 26"/>
            <p:cNvSpPr>
              <a:spLocks noChangeShapeType="1"/>
            </p:cNvSpPr>
            <p:nvPr/>
          </p:nvSpPr>
          <p:spPr bwMode="gray">
            <a:xfrm>
              <a:off x="3410" y="2976"/>
              <a:ext cx="372" cy="0"/>
            </a:xfrm>
            <a:prstGeom prst="line">
              <a:avLst/>
            </a:prstGeom>
            <a:noFill/>
            <a:ln w="9525">
              <a:solidFill>
                <a:schemeClr val="accent6"/>
              </a:solidFill>
              <a:round/>
              <a:headEnd/>
              <a:tailEnd/>
            </a:ln>
          </p:spPr>
          <p:txBody>
            <a:bodyPr/>
            <a:lstStyle/>
            <a:p>
              <a:pPr fontAlgn="auto">
                <a:spcBef>
                  <a:spcPts val="0"/>
                </a:spcBef>
                <a:spcAft>
                  <a:spcPts val="0"/>
                </a:spcAft>
              </a:pPr>
              <a:endParaRPr lang="en-US" sz="1800" dirty="0">
                <a:solidFill>
                  <a:srgbClr val="000000"/>
                </a:solidFill>
                <a:latin typeface="MetaNormalLF-Roman"/>
                <a:ea typeface="+mn-ea"/>
                <a:cs typeface="+mn-cs"/>
              </a:endParaRPr>
            </a:p>
          </p:txBody>
        </p:sp>
      </p:grpSp>
      <p:sp>
        <p:nvSpPr>
          <p:cNvPr id="56332" name="Text Box 27"/>
          <p:cNvSpPr txBox="1">
            <a:spLocks noChangeArrowheads="1"/>
          </p:cNvSpPr>
          <p:nvPr/>
        </p:nvSpPr>
        <p:spPr bwMode="gray">
          <a:xfrm>
            <a:off x="4882633" y="5810705"/>
            <a:ext cx="3123419" cy="246221"/>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pPr>
            <a:r>
              <a:rPr lang="en-US" sz="1600" dirty="0">
                <a:solidFill>
                  <a:srgbClr val="49A942"/>
                </a:solidFill>
                <a:latin typeface="MetaNormalLF-Roman"/>
                <a:ea typeface="+mn-ea"/>
                <a:cs typeface="+mn-cs"/>
              </a:rPr>
              <a:t>Hours Required to Resume Business</a:t>
            </a:r>
          </a:p>
        </p:txBody>
      </p:sp>
      <p:sp>
        <p:nvSpPr>
          <p:cNvPr id="56334" name="Text Box 27"/>
          <p:cNvSpPr txBox="1">
            <a:spLocks noChangeArrowheads="1"/>
          </p:cNvSpPr>
          <p:nvPr/>
        </p:nvSpPr>
        <p:spPr bwMode="gray">
          <a:xfrm>
            <a:off x="1501646" y="5805943"/>
            <a:ext cx="2262671" cy="246221"/>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pPr>
            <a:r>
              <a:rPr lang="en-US" sz="1600" dirty="0">
                <a:solidFill>
                  <a:srgbClr val="2C95DD"/>
                </a:solidFill>
                <a:latin typeface="MetaNormalLF-Roman"/>
                <a:ea typeface="+mn-ea"/>
                <a:cs typeface="+mn-cs"/>
              </a:rPr>
              <a:t>Hours of Lost Transactions</a:t>
            </a:r>
          </a:p>
        </p:txBody>
      </p:sp>
      <p:sp>
        <p:nvSpPr>
          <p:cNvPr id="29" name="Text Box 6"/>
          <p:cNvSpPr txBox="1">
            <a:spLocks noChangeArrowheads="1"/>
          </p:cNvSpPr>
          <p:nvPr/>
        </p:nvSpPr>
        <p:spPr bwMode="gray">
          <a:xfrm>
            <a:off x="4420440" y="5445245"/>
            <a:ext cx="285655" cy="307777"/>
          </a:xfrm>
          <a:prstGeom prst="rect">
            <a:avLst/>
          </a:prstGeom>
          <a:noFill/>
          <a:ln w="9525" algn="ctr">
            <a:noFill/>
            <a:miter lim="800000"/>
            <a:headEnd/>
            <a:tailEnd/>
          </a:ln>
        </p:spPr>
        <p:txBody>
          <a:bodyPr wrap="none">
            <a:spAutoFit/>
          </a:bodyPr>
          <a:lstStyle/>
          <a:p>
            <a:pPr algn="ctr" fontAlgn="auto">
              <a:spcBef>
                <a:spcPts val="0"/>
              </a:spcBef>
              <a:spcAft>
                <a:spcPts val="0"/>
              </a:spcAft>
            </a:pPr>
            <a:r>
              <a:rPr lang="en-US" sz="1400" dirty="0">
                <a:solidFill>
                  <a:srgbClr val="5F5F5F"/>
                </a:solidFill>
                <a:latin typeface="MetaNormalLF-Roman"/>
                <a:ea typeface="+mn-ea"/>
                <a:cs typeface="+mn-cs"/>
              </a:rPr>
              <a:t>0</a:t>
            </a:r>
          </a:p>
        </p:txBody>
      </p:sp>
      <p:sp>
        <p:nvSpPr>
          <p:cNvPr id="30" name="Text Box 6"/>
          <p:cNvSpPr txBox="1">
            <a:spLocks noChangeArrowheads="1"/>
          </p:cNvSpPr>
          <p:nvPr/>
        </p:nvSpPr>
        <p:spPr bwMode="gray">
          <a:xfrm>
            <a:off x="7452350" y="5445245"/>
            <a:ext cx="546625" cy="307777"/>
          </a:xfrm>
          <a:prstGeom prst="rect">
            <a:avLst/>
          </a:prstGeom>
          <a:noFill/>
          <a:ln w="9525" algn="ctr">
            <a:noFill/>
            <a:miter lim="800000"/>
            <a:headEnd/>
            <a:tailEnd/>
          </a:ln>
        </p:spPr>
        <p:txBody>
          <a:bodyPr wrap="none" lIns="0" rIns="0">
            <a:spAutoFit/>
          </a:bodyPr>
          <a:lstStyle/>
          <a:p>
            <a:pPr algn="r" fontAlgn="auto">
              <a:spcBef>
                <a:spcPts val="0"/>
              </a:spcBef>
              <a:spcAft>
                <a:spcPts val="0"/>
              </a:spcAft>
            </a:pPr>
            <a:r>
              <a:rPr lang="en-US" sz="1400" dirty="0">
                <a:solidFill>
                  <a:srgbClr val="5F5F5F"/>
                </a:solidFill>
                <a:latin typeface="MetaNormalLF-Roman"/>
                <a:ea typeface="+mn-ea"/>
                <a:cs typeface="+mn-cs"/>
              </a:rPr>
              <a:t>HOURS</a:t>
            </a:r>
          </a:p>
        </p:txBody>
      </p:sp>
      <p:sp>
        <p:nvSpPr>
          <p:cNvPr id="31" name="Text Box 6"/>
          <p:cNvSpPr txBox="1">
            <a:spLocks noChangeArrowheads="1"/>
          </p:cNvSpPr>
          <p:nvPr/>
        </p:nvSpPr>
        <p:spPr bwMode="gray">
          <a:xfrm>
            <a:off x="1173187" y="5445245"/>
            <a:ext cx="546625" cy="307777"/>
          </a:xfrm>
          <a:prstGeom prst="rect">
            <a:avLst/>
          </a:prstGeom>
          <a:noFill/>
          <a:ln w="9525" algn="ctr">
            <a:noFill/>
            <a:miter lim="800000"/>
            <a:headEnd/>
            <a:tailEnd/>
          </a:ln>
        </p:spPr>
        <p:txBody>
          <a:bodyPr wrap="none" lIns="0" rIns="0">
            <a:spAutoFit/>
          </a:bodyPr>
          <a:lstStyle/>
          <a:p>
            <a:pPr fontAlgn="auto">
              <a:spcBef>
                <a:spcPts val="0"/>
              </a:spcBef>
              <a:spcAft>
                <a:spcPts val="0"/>
              </a:spcAft>
            </a:pPr>
            <a:r>
              <a:rPr lang="en-US" sz="1400" dirty="0">
                <a:solidFill>
                  <a:srgbClr val="5F5F5F"/>
                </a:solidFill>
                <a:latin typeface="MetaNormalLF-Roman"/>
                <a:ea typeface="+mn-ea"/>
                <a:cs typeface="+mn-cs"/>
              </a:rPr>
              <a:t>HOURS</a:t>
            </a:r>
          </a:p>
        </p:txBody>
      </p:sp>
      <p:grpSp>
        <p:nvGrpSpPr>
          <p:cNvPr id="35" name="Group 34"/>
          <p:cNvGrpSpPr/>
          <p:nvPr/>
        </p:nvGrpSpPr>
        <p:grpSpPr bwMode="gray">
          <a:xfrm>
            <a:off x="762000" y="1876425"/>
            <a:ext cx="7591425" cy="3200400"/>
            <a:chOff x="762000" y="1876425"/>
            <a:chExt cx="7591425" cy="3200400"/>
          </a:xfrm>
        </p:grpSpPr>
        <p:grpSp>
          <p:nvGrpSpPr>
            <p:cNvPr id="34" name="Group 33"/>
            <p:cNvGrpSpPr/>
            <p:nvPr/>
          </p:nvGrpSpPr>
          <p:grpSpPr bwMode="gray">
            <a:xfrm>
              <a:off x="762000" y="1876425"/>
              <a:ext cx="7000875" cy="3200400"/>
              <a:chOff x="762000" y="1876425"/>
              <a:chExt cx="7000875" cy="3200400"/>
            </a:xfrm>
          </p:grpSpPr>
          <p:grpSp>
            <p:nvGrpSpPr>
              <p:cNvPr id="2" name="Group 11"/>
              <p:cNvGrpSpPr>
                <a:grpSpLocks/>
              </p:cNvGrpSpPr>
              <p:nvPr/>
            </p:nvGrpSpPr>
            <p:grpSpPr bwMode="gray">
              <a:xfrm>
                <a:off x="1362075" y="1876425"/>
                <a:ext cx="6400800" cy="3200400"/>
                <a:chOff x="858" y="1248"/>
                <a:chExt cx="4032" cy="2016"/>
              </a:xfrm>
            </p:grpSpPr>
            <p:sp>
              <p:nvSpPr>
                <p:cNvPr id="56344" name="Arc 12"/>
                <p:cNvSpPr>
                  <a:spLocks/>
                </p:cNvSpPr>
                <p:nvPr/>
              </p:nvSpPr>
              <p:spPr bwMode="gray">
                <a:xfrm flipV="1">
                  <a:off x="2874" y="1248"/>
                  <a:ext cx="2016" cy="20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5"/>
                  </a:solidFill>
                  <a:round/>
                  <a:headEnd/>
                  <a:tailEnd type="triangle" w="med" len="med"/>
                </a:ln>
              </p:spPr>
              <p:txBody>
                <a:bodyPr rot="10800000" wrap="none" anchor="ctr"/>
                <a:lstStyle/>
                <a:p>
                  <a:pPr algn="ctr" fontAlgn="auto">
                    <a:spcBef>
                      <a:spcPts val="0"/>
                    </a:spcBef>
                    <a:spcAft>
                      <a:spcPts val="0"/>
                    </a:spcAft>
                  </a:pPr>
                  <a:endParaRPr lang="en-US" sz="2000" dirty="0">
                    <a:solidFill>
                      <a:srgbClr val="000000"/>
                    </a:solidFill>
                    <a:latin typeface="MetaNormalLF-Roman"/>
                    <a:ea typeface="+mn-ea"/>
                    <a:cs typeface="+mn-cs"/>
                  </a:endParaRPr>
                </a:p>
              </p:txBody>
            </p:sp>
            <p:sp>
              <p:nvSpPr>
                <p:cNvPr id="56346" name="Arc 14"/>
                <p:cNvSpPr>
                  <a:spLocks/>
                </p:cNvSpPr>
                <p:nvPr/>
              </p:nvSpPr>
              <p:spPr bwMode="gray">
                <a:xfrm flipH="1" flipV="1">
                  <a:off x="858" y="1248"/>
                  <a:ext cx="2016" cy="20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5"/>
                  </a:solidFill>
                  <a:round/>
                  <a:headEnd/>
                  <a:tailEnd type="triangle" w="med" len="med"/>
                </a:ln>
              </p:spPr>
              <p:txBody>
                <a:bodyPr rot="10800000" wrap="none" anchor="ctr"/>
                <a:lstStyle/>
                <a:p>
                  <a:pPr algn="ctr" fontAlgn="auto">
                    <a:spcBef>
                      <a:spcPts val="0"/>
                    </a:spcBef>
                    <a:spcAft>
                      <a:spcPts val="0"/>
                    </a:spcAft>
                  </a:pPr>
                  <a:endParaRPr lang="en-US" sz="2000" dirty="0">
                    <a:solidFill>
                      <a:srgbClr val="00B050"/>
                    </a:solidFill>
                    <a:latin typeface="MetaNormalLF-Roman"/>
                    <a:ea typeface="+mn-ea"/>
                    <a:cs typeface="+mn-cs"/>
                  </a:endParaRPr>
                </a:p>
              </p:txBody>
            </p:sp>
          </p:grpSp>
          <p:sp>
            <p:nvSpPr>
              <p:cNvPr id="32" name="Text Box 15"/>
              <p:cNvSpPr txBox="1">
                <a:spLocks noChangeArrowheads="1"/>
              </p:cNvSpPr>
              <p:nvPr/>
            </p:nvSpPr>
            <p:spPr bwMode="gray">
              <a:xfrm>
                <a:off x="762000" y="3257550"/>
                <a:ext cx="1219200" cy="584200"/>
              </a:xfrm>
              <a:prstGeom prst="rect">
                <a:avLst/>
              </a:prstGeom>
              <a:noFill/>
              <a:ln w="9525" algn="ctr">
                <a:noFill/>
                <a:miter lim="800000"/>
                <a:headEnd/>
                <a:tailEnd/>
              </a:ln>
            </p:spPr>
            <p:txBody>
              <a:bodyPr>
                <a:spAutoFit/>
              </a:bodyPr>
              <a:lstStyle/>
              <a:p>
                <a:pPr algn="ctr" fontAlgn="auto">
                  <a:spcBef>
                    <a:spcPts val="0"/>
                  </a:spcBef>
                  <a:spcAft>
                    <a:spcPts val="0"/>
                  </a:spcAft>
                </a:pPr>
                <a:r>
                  <a:rPr lang="en-US" sz="1600" dirty="0">
                    <a:solidFill>
                      <a:srgbClr val="E36F1E"/>
                    </a:solidFill>
                    <a:latin typeface="MetaMediumLF-Roman" pitchFamily="34" charset="0"/>
                    <a:ea typeface="+mn-ea"/>
                    <a:cs typeface="+mn-cs"/>
                  </a:rPr>
                  <a:t>Cost of Data Loss</a:t>
                </a:r>
              </a:p>
            </p:txBody>
          </p:sp>
        </p:grpSp>
        <p:sp>
          <p:nvSpPr>
            <p:cNvPr id="33" name="Text Box 13"/>
            <p:cNvSpPr txBox="1">
              <a:spLocks noChangeArrowheads="1"/>
            </p:cNvSpPr>
            <p:nvPr/>
          </p:nvSpPr>
          <p:spPr bwMode="gray">
            <a:xfrm>
              <a:off x="7134225" y="3248025"/>
              <a:ext cx="1219200" cy="830263"/>
            </a:xfrm>
            <a:prstGeom prst="rect">
              <a:avLst/>
            </a:prstGeom>
            <a:noFill/>
            <a:ln w="9525" algn="ctr">
              <a:noFill/>
              <a:miter lim="800000"/>
              <a:headEnd/>
              <a:tailEnd/>
            </a:ln>
          </p:spPr>
          <p:txBody>
            <a:bodyPr>
              <a:spAutoFit/>
            </a:bodyPr>
            <a:lstStyle/>
            <a:p>
              <a:pPr algn="ctr" fontAlgn="auto">
                <a:spcBef>
                  <a:spcPts val="0"/>
                </a:spcBef>
                <a:spcAft>
                  <a:spcPts val="0"/>
                </a:spcAft>
              </a:pPr>
              <a:r>
                <a:rPr lang="en-US" sz="1600" dirty="0">
                  <a:solidFill>
                    <a:srgbClr val="E36F1E"/>
                  </a:solidFill>
                  <a:latin typeface="MetaMediumLF-Roman" pitchFamily="34" charset="0"/>
                  <a:ea typeface="+mn-ea"/>
                  <a:cs typeface="+mn-cs"/>
                </a:rPr>
                <a:t>Cost of </a:t>
              </a:r>
              <a:br>
                <a:rPr lang="en-US" sz="1600" dirty="0">
                  <a:solidFill>
                    <a:srgbClr val="E36F1E"/>
                  </a:solidFill>
                  <a:latin typeface="MetaMediumLF-Roman" pitchFamily="34" charset="0"/>
                  <a:ea typeface="+mn-ea"/>
                  <a:cs typeface="+mn-cs"/>
                </a:rPr>
              </a:br>
              <a:r>
                <a:rPr lang="en-US" sz="1600" dirty="0">
                  <a:solidFill>
                    <a:srgbClr val="E36F1E"/>
                  </a:solidFill>
                  <a:latin typeface="MetaMediumLF-Roman" pitchFamily="34" charset="0"/>
                  <a:ea typeface="+mn-ea"/>
                  <a:cs typeface="+mn-cs"/>
                </a:rPr>
                <a:t>System Downtime</a:t>
              </a:r>
            </a:p>
          </p:txBody>
        </p:sp>
      </p:grpSp>
      <p:sp>
        <p:nvSpPr>
          <p:cNvPr id="36" name="Title 35"/>
          <p:cNvSpPr>
            <a:spLocks noGrp="1"/>
          </p:cNvSpPr>
          <p:nvPr>
            <p:ph type="title"/>
          </p:nvPr>
        </p:nvSpPr>
        <p:spPr bwMode="gray"/>
        <p:txBody>
          <a:bodyPr>
            <a:normAutofit/>
          </a:bodyPr>
          <a:lstStyle/>
          <a:p>
            <a:r>
              <a:rPr lang="hr-HR" dirty="0"/>
              <a:t>Balans između zahtjeva i troškova</a:t>
            </a:r>
            <a:endParaRPr lang="en-US" dirty="0"/>
          </a:p>
        </p:txBody>
      </p:sp>
      <p:sp>
        <p:nvSpPr>
          <p:cNvPr id="6" name="Content Placeholder 5">
            <a:extLst>
              <a:ext uri="{FF2B5EF4-FFF2-40B4-BE49-F238E27FC236}">
                <a16:creationId xmlns:a16="http://schemas.microsoft.com/office/drawing/2014/main" id="{A7547266-38EC-4A90-85CE-0A4357DD3F35}"/>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322604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Upravljanje rizikom</a:t>
            </a:r>
            <a:endParaRPr lang="en-US" dirty="0"/>
          </a:p>
        </p:txBody>
      </p:sp>
      <p:sp>
        <p:nvSpPr>
          <p:cNvPr id="4" name="Content Placeholder 3"/>
          <p:cNvSpPr>
            <a:spLocks noGrp="1"/>
          </p:cNvSpPr>
          <p:nvPr>
            <p:ph idx="1"/>
          </p:nvPr>
        </p:nvSpPr>
        <p:spPr/>
        <p:txBody>
          <a:bodyPr/>
          <a:lstStyle/>
          <a:p>
            <a:r>
              <a:rPr lang="hr-HR" dirty="0"/>
              <a:t>Ista metodologija </a:t>
            </a:r>
          </a:p>
          <a:p>
            <a:r>
              <a:rPr lang="hr-HR" dirty="0"/>
              <a:t>Fokus na rizike koji utječu na kontinuitet poslovanja</a:t>
            </a:r>
            <a:endParaRPr lang="en-US" dirty="0"/>
          </a:p>
        </p:txBody>
      </p:sp>
    </p:spTree>
    <p:extLst>
      <p:ext uri="{BB962C8B-B14F-4D97-AF65-F5344CB8AC3E}">
        <p14:creationId xmlns:p14="http://schemas.microsoft.com/office/powerpoint/2010/main" val="3085168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543C26-BDD9-A4B9-3227-103C780E0F4D}"/>
              </a:ext>
            </a:extLst>
          </p:cNvPr>
          <p:cNvPicPr>
            <a:picLocks noChangeAspect="1"/>
          </p:cNvPicPr>
          <p:nvPr/>
        </p:nvPicPr>
        <p:blipFill>
          <a:blip r:embed="rId2"/>
          <a:stretch>
            <a:fillRect/>
          </a:stretch>
        </p:blipFill>
        <p:spPr>
          <a:xfrm>
            <a:off x="1917478" y="68263"/>
            <a:ext cx="5309045" cy="6102350"/>
          </a:xfrm>
          <a:prstGeom prst="rect">
            <a:avLst/>
          </a:prstGeom>
          <a:noFill/>
        </p:spPr>
      </p:pic>
    </p:spTree>
    <p:extLst>
      <p:ext uri="{BB962C8B-B14F-4D97-AF65-F5344CB8AC3E}">
        <p14:creationId xmlns:p14="http://schemas.microsoft.com/office/powerpoint/2010/main" val="2982078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6A6B0-AA2B-5174-58A6-FCF7F07F7AA3}"/>
              </a:ext>
            </a:extLst>
          </p:cNvPr>
          <p:cNvPicPr>
            <a:picLocks noChangeAspect="1"/>
          </p:cNvPicPr>
          <p:nvPr/>
        </p:nvPicPr>
        <p:blipFill>
          <a:blip r:embed="rId2"/>
          <a:stretch>
            <a:fillRect/>
          </a:stretch>
        </p:blipFill>
        <p:spPr>
          <a:xfrm>
            <a:off x="1246469" y="68263"/>
            <a:ext cx="6651063" cy="6102350"/>
          </a:xfrm>
          <a:prstGeom prst="rect">
            <a:avLst/>
          </a:prstGeom>
          <a:noFill/>
        </p:spPr>
      </p:pic>
    </p:spTree>
    <p:extLst>
      <p:ext uri="{BB962C8B-B14F-4D97-AF65-F5344CB8AC3E}">
        <p14:creationId xmlns:p14="http://schemas.microsoft.com/office/powerpoint/2010/main" val="1376268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Upravljanje krizom</a:t>
            </a:r>
            <a:endParaRPr lang="en-US" dirty="0"/>
          </a:p>
        </p:txBody>
      </p:sp>
      <p:sp>
        <p:nvSpPr>
          <p:cNvPr id="4" name="Content Placeholder 3"/>
          <p:cNvSpPr>
            <a:spLocks noGrp="1"/>
          </p:cNvSpPr>
          <p:nvPr>
            <p:ph idx="1"/>
          </p:nvPr>
        </p:nvSpPr>
        <p:spPr/>
        <p:txBody>
          <a:bodyPr>
            <a:normAutofit/>
          </a:bodyPr>
          <a:lstStyle/>
          <a:p>
            <a:endParaRPr lang="en-US" dirty="0"/>
          </a:p>
          <a:p>
            <a:r>
              <a:rPr lang="en-US" dirty="0" err="1"/>
              <a:t>Upravljanje</a:t>
            </a:r>
            <a:r>
              <a:rPr lang="en-US" dirty="0"/>
              <a:t> </a:t>
            </a:r>
            <a:r>
              <a:rPr lang="en-US" dirty="0" err="1"/>
              <a:t>krizom</a:t>
            </a:r>
            <a:r>
              <a:rPr lang="en-US" dirty="0"/>
              <a:t> </a:t>
            </a:r>
            <a:r>
              <a:rPr lang="hr-HR" b="1" dirty="0"/>
              <a:t>- </a:t>
            </a:r>
            <a:r>
              <a:rPr lang="en-US" dirty="0" err="1"/>
              <a:t>proces</a:t>
            </a:r>
            <a:r>
              <a:rPr lang="en-US" dirty="0"/>
              <a:t> </a:t>
            </a:r>
            <a:r>
              <a:rPr lang="en-US" dirty="0" err="1"/>
              <a:t>kojim</a:t>
            </a:r>
            <a:r>
              <a:rPr lang="en-US" dirty="0"/>
              <a:t> </a:t>
            </a:r>
            <a:r>
              <a:rPr lang="hr-HR" dirty="0"/>
              <a:t>o</a:t>
            </a:r>
            <a:r>
              <a:rPr lang="en-US" dirty="0" err="1"/>
              <a:t>rganizacija</a:t>
            </a:r>
            <a:r>
              <a:rPr lang="en-US" dirty="0"/>
              <a:t> </a:t>
            </a:r>
            <a:r>
              <a:rPr lang="en-US" dirty="0" err="1"/>
              <a:t>upravlja</a:t>
            </a:r>
            <a:r>
              <a:rPr lang="en-US" dirty="0"/>
              <a:t> </a:t>
            </a:r>
            <a:r>
              <a:rPr lang="en-US" dirty="0" err="1"/>
              <a:t>neželjenim</a:t>
            </a:r>
            <a:r>
              <a:rPr lang="en-US" dirty="0"/>
              <a:t> </a:t>
            </a:r>
            <a:r>
              <a:rPr lang="en-US" dirty="0" err="1"/>
              <a:t>događajem</a:t>
            </a:r>
            <a:r>
              <a:rPr lang="en-US" dirty="0"/>
              <a:t> </a:t>
            </a:r>
            <a:r>
              <a:rPr lang="en-US" dirty="0" err="1"/>
              <a:t>koji</a:t>
            </a:r>
            <a:r>
              <a:rPr lang="en-US" dirty="0"/>
              <a:t> </a:t>
            </a:r>
            <a:r>
              <a:rPr lang="en-US" dirty="0" err="1"/>
              <a:t>prijeti</a:t>
            </a:r>
            <a:r>
              <a:rPr lang="en-US" dirty="0"/>
              <a:t> </a:t>
            </a:r>
            <a:r>
              <a:rPr lang="en-US" dirty="0" err="1"/>
              <a:t>uništenju</a:t>
            </a:r>
            <a:r>
              <a:rPr lang="en-US" dirty="0"/>
              <a:t> </a:t>
            </a:r>
            <a:r>
              <a:rPr lang="hr-HR" dirty="0"/>
              <a:t>o</a:t>
            </a:r>
            <a:r>
              <a:rPr lang="en-US" dirty="0" err="1"/>
              <a:t>rganizacije</a:t>
            </a:r>
            <a:r>
              <a:rPr lang="en-US" dirty="0"/>
              <a:t>, </a:t>
            </a:r>
            <a:r>
              <a:rPr lang="en-US" dirty="0" err="1"/>
              <a:t>njenih</a:t>
            </a:r>
            <a:r>
              <a:rPr lang="en-US" dirty="0"/>
              <a:t> </a:t>
            </a:r>
            <a:r>
              <a:rPr lang="en-US" dirty="0" err="1"/>
              <a:t>interesnih</a:t>
            </a:r>
            <a:r>
              <a:rPr lang="en-US" dirty="0"/>
              <a:t> </a:t>
            </a:r>
            <a:r>
              <a:rPr lang="en-US" dirty="0" err="1"/>
              <a:t>skupina</a:t>
            </a:r>
            <a:r>
              <a:rPr lang="en-US" dirty="0"/>
              <a:t>, </a:t>
            </a:r>
            <a:r>
              <a:rPr lang="en-US" dirty="0" err="1"/>
              <a:t>odnosno</a:t>
            </a:r>
            <a:r>
              <a:rPr lang="en-US" dirty="0"/>
              <a:t> </a:t>
            </a:r>
            <a:r>
              <a:rPr lang="en-US" dirty="0" err="1"/>
              <a:t>njenog</a:t>
            </a:r>
            <a:r>
              <a:rPr lang="en-US" dirty="0"/>
              <a:t> </a:t>
            </a:r>
            <a:r>
              <a:rPr lang="en-US" dirty="0" err="1"/>
              <a:t>ugleda</a:t>
            </a:r>
            <a:r>
              <a:rPr lang="en-US" dirty="0"/>
              <a:t>. </a:t>
            </a:r>
          </a:p>
          <a:p>
            <a:r>
              <a:rPr lang="en-US" dirty="0"/>
              <a:t>Tri </a:t>
            </a:r>
            <a:r>
              <a:rPr lang="en-US" dirty="0" err="1"/>
              <a:t>elementa</a:t>
            </a:r>
            <a:r>
              <a:rPr lang="en-US" dirty="0"/>
              <a:t> </a:t>
            </a:r>
            <a:r>
              <a:rPr lang="en-US" dirty="0" err="1"/>
              <a:t>su</a:t>
            </a:r>
            <a:r>
              <a:rPr lang="en-US" dirty="0"/>
              <a:t> </a:t>
            </a:r>
            <a:r>
              <a:rPr lang="en-US" dirty="0" err="1"/>
              <a:t>zajednička</a:t>
            </a:r>
            <a:r>
              <a:rPr lang="en-US" dirty="0"/>
              <a:t> </a:t>
            </a:r>
            <a:r>
              <a:rPr lang="en-US" dirty="0" err="1"/>
              <a:t>za</a:t>
            </a:r>
            <a:r>
              <a:rPr lang="en-US" dirty="0"/>
              <a:t> </a:t>
            </a:r>
            <a:r>
              <a:rPr lang="en-US" dirty="0" err="1"/>
              <a:t>krizu</a:t>
            </a:r>
            <a:r>
              <a:rPr lang="en-US" dirty="0"/>
              <a:t>:</a:t>
            </a:r>
            <a:endParaRPr lang="hr-HR" dirty="0"/>
          </a:p>
          <a:p>
            <a:pPr marL="914400" lvl="1" indent="-457200">
              <a:buFont typeface="+mj-lt"/>
              <a:buAutoNum type="arabicPeriod"/>
            </a:pPr>
            <a:r>
              <a:rPr lang="en-US" dirty="0" err="1"/>
              <a:t>prijetnja</a:t>
            </a:r>
            <a:r>
              <a:rPr lang="en-US" dirty="0"/>
              <a:t> </a:t>
            </a:r>
            <a:r>
              <a:rPr lang="hr-HR" dirty="0"/>
              <a:t>o</a:t>
            </a:r>
            <a:r>
              <a:rPr lang="en-US" dirty="0" err="1"/>
              <a:t>rganizaciji</a:t>
            </a:r>
            <a:r>
              <a:rPr lang="en-US" dirty="0"/>
              <a:t>,</a:t>
            </a:r>
            <a:endParaRPr lang="hr-HR" dirty="0"/>
          </a:p>
          <a:p>
            <a:pPr marL="914400" lvl="1" indent="-457200">
              <a:buFont typeface="+mj-lt"/>
              <a:buAutoNum type="arabicPeriod"/>
            </a:pPr>
            <a:r>
              <a:rPr lang="en-US" dirty="0"/>
              <a:t>element </a:t>
            </a:r>
            <a:r>
              <a:rPr lang="en-US" dirty="0" err="1"/>
              <a:t>iznenađenja</a:t>
            </a:r>
            <a:endParaRPr lang="hr-HR" dirty="0"/>
          </a:p>
          <a:p>
            <a:pPr marL="914400" lvl="1" indent="-457200">
              <a:buFont typeface="+mj-lt"/>
              <a:buAutoNum type="arabicPeriod"/>
            </a:pPr>
            <a:r>
              <a:rPr lang="en-US" dirty="0" err="1"/>
              <a:t>kratko</a:t>
            </a:r>
            <a:r>
              <a:rPr lang="en-US" dirty="0"/>
              <a:t> </a:t>
            </a:r>
            <a:r>
              <a:rPr lang="en-US" dirty="0" err="1"/>
              <a:t>vrijeme</a:t>
            </a:r>
            <a:r>
              <a:rPr lang="en-US" dirty="0"/>
              <a:t> </a:t>
            </a:r>
            <a:r>
              <a:rPr lang="en-US" dirty="0" err="1"/>
              <a:t>za</a:t>
            </a:r>
            <a:r>
              <a:rPr lang="en-US" dirty="0"/>
              <a:t> </a:t>
            </a:r>
            <a:r>
              <a:rPr lang="en-US" dirty="0" err="1"/>
              <a:t>donošenje</a:t>
            </a:r>
            <a:r>
              <a:rPr lang="en-US" dirty="0"/>
              <a:t> </a:t>
            </a:r>
            <a:r>
              <a:rPr lang="en-US" dirty="0" err="1"/>
              <a:t>odluke</a:t>
            </a:r>
            <a:r>
              <a:rPr lang="en-US" dirty="0"/>
              <a:t>. </a:t>
            </a:r>
          </a:p>
          <a:p>
            <a:pPr marL="0" indent="0">
              <a:buNone/>
            </a:pPr>
            <a:endParaRPr lang="en-US" dirty="0"/>
          </a:p>
        </p:txBody>
      </p:sp>
    </p:spTree>
    <p:extLst>
      <p:ext uri="{BB962C8B-B14F-4D97-AF65-F5344CB8AC3E}">
        <p14:creationId xmlns:p14="http://schemas.microsoft.com/office/powerpoint/2010/main" val="541178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7675-C0CE-92E1-84BA-B7338F75DA6C}"/>
              </a:ext>
            </a:extLst>
          </p:cNvPr>
          <p:cNvSpPr>
            <a:spLocks noGrp="1"/>
          </p:cNvSpPr>
          <p:nvPr>
            <p:ph type="title"/>
          </p:nvPr>
        </p:nvSpPr>
        <p:spPr/>
        <p:txBody>
          <a:bodyPr/>
          <a:lstStyle/>
          <a:p>
            <a:r>
              <a:rPr lang="hr-HR" dirty="0"/>
              <a:t>Krizna komunikacija</a:t>
            </a:r>
          </a:p>
        </p:txBody>
      </p:sp>
      <p:sp>
        <p:nvSpPr>
          <p:cNvPr id="3" name="Content Placeholder 2">
            <a:extLst>
              <a:ext uri="{FF2B5EF4-FFF2-40B4-BE49-F238E27FC236}">
                <a16:creationId xmlns:a16="http://schemas.microsoft.com/office/drawing/2014/main" id="{80038BC9-DC76-6918-8231-6C5C4526B3B9}"/>
              </a:ext>
            </a:extLst>
          </p:cNvPr>
          <p:cNvSpPr>
            <a:spLocks noGrp="1"/>
          </p:cNvSpPr>
          <p:nvPr>
            <p:ph idx="1"/>
          </p:nvPr>
        </p:nvSpPr>
        <p:spPr/>
        <p:txBody>
          <a:bodyPr/>
          <a:lstStyle/>
          <a:p>
            <a:r>
              <a:rPr lang="hr-HR" dirty="0"/>
              <a:t>Budite proaktivni i spremni: nemojte čekati da se kriza dogodi prije nego što izradite plan komunikacije u kriznim situacijama. Identificirajte potencijalne rizike i unaprijed razvijte sveobuhvatnu strategiju kriznog komuniciranja.</a:t>
            </a:r>
          </a:p>
          <a:p>
            <a:r>
              <a:rPr lang="hr-HR" dirty="0"/>
              <a:t>Dajte prioritet transparentnosti i autentičnosti: tijekom krize transparentnost je ključna. Pružite točne informacije, čak i ako su detalji u početku ograničeni.</a:t>
            </a:r>
          </a:p>
          <a:p>
            <a:r>
              <a:rPr lang="hr-HR" dirty="0"/>
              <a:t>Komunicirajte dosljedno i pravovremeno: dosljednost i pravovremenost ključni su u kriznom komuniciranju. Osigurajte da su sve poruke usklađene preko svih komunikacijskih kanala i glasnogovornika.</a:t>
            </a:r>
          </a:p>
        </p:txBody>
      </p:sp>
    </p:spTree>
    <p:extLst>
      <p:ext uri="{BB962C8B-B14F-4D97-AF65-F5344CB8AC3E}">
        <p14:creationId xmlns:p14="http://schemas.microsoft.com/office/powerpoint/2010/main" val="280197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05EA-47FD-BE56-EEEA-804C1A95102D}"/>
              </a:ext>
            </a:extLst>
          </p:cNvPr>
          <p:cNvSpPr>
            <a:spLocks noGrp="1"/>
          </p:cNvSpPr>
          <p:nvPr>
            <p:ph type="title"/>
          </p:nvPr>
        </p:nvSpPr>
        <p:spPr/>
        <p:txBody>
          <a:bodyPr/>
          <a:lstStyle/>
          <a:p>
            <a:r>
              <a:rPr lang="hr-HR" dirty="0" err="1"/>
              <a:t>Impact</a:t>
            </a:r>
            <a:endParaRPr lang="hr-HR" dirty="0"/>
          </a:p>
        </p:txBody>
      </p:sp>
      <p:sp>
        <p:nvSpPr>
          <p:cNvPr id="3" name="Content Placeholder 2">
            <a:extLst>
              <a:ext uri="{FF2B5EF4-FFF2-40B4-BE49-F238E27FC236}">
                <a16:creationId xmlns:a16="http://schemas.microsoft.com/office/drawing/2014/main" id="{C64C263D-00CC-BF60-6E21-1B0A74B0F32A}"/>
              </a:ext>
            </a:extLst>
          </p:cNvPr>
          <p:cNvSpPr>
            <a:spLocks noGrp="1"/>
          </p:cNvSpPr>
          <p:nvPr>
            <p:ph idx="1"/>
          </p:nvPr>
        </p:nvSpPr>
        <p:spPr/>
        <p:txBody>
          <a:bodyPr/>
          <a:lstStyle/>
          <a:p>
            <a:r>
              <a:rPr lang="en-US" dirty="0"/>
              <a:t>Airlines: Thousands of flights grounded (e.g., Delta Air Lines lost ~$500M)</a:t>
            </a:r>
            <a:endParaRPr lang="hr-HR" dirty="0"/>
          </a:p>
          <a:p>
            <a:r>
              <a:rPr lang="en-US" dirty="0"/>
              <a:t>Healthcare: Emergency systems and hospitals temporarily paralyzed</a:t>
            </a:r>
            <a:endParaRPr lang="hr-HR" dirty="0"/>
          </a:p>
          <a:p>
            <a:r>
              <a:rPr lang="en-US" dirty="0"/>
              <a:t>Banking &amp; Retail: POS systems failed, financial services paused</a:t>
            </a:r>
            <a:endParaRPr lang="hr-HR" dirty="0"/>
          </a:p>
          <a:p>
            <a:r>
              <a:rPr lang="en-US" dirty="0"/>
              <a:t>Public Services: Police, fire departments, and transport systems affected globally</a:t>
            </a:r>
            <a:endParaRPr lang="hr-HR" dirty="0"/>
          </a:p>
          <a:p>
            <a:r>
              <a:rPr lang="en-US" dirty="0"/>
              <a:t>Estimated duration: 6–18 hours (varied by organization)</a:t>
            </a:r>
            <a:endParaRPr lang="hr-HR" dirty="0"/>
          </a:p>
        </p:txBody>
      </p:sp>
    </p:spTree>
    <p:extLst>
      <p:ext uri="{BB962C8B-B14F-4D97-AF65-F5344CB8AC3E}">
        <p14:creationId xmlns:p14="http://schemas.microsoft.com/office/powerpoint/2010/main" val="4291216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2A287-7F1E-4CD6-9097-E23EC2E140F9}"/>
              </a:ext>
            </a:extLst>
          </p:cNvPr>
          <p:cNvSpPr>
            <a:spLocks noGrp="1"/>
          </p:cNvSpPr>
          <p:nvPr>
            <p:ph type="title"/>
          </p:nvPr>
        </p:nvSpPr>
        <p:spPr/>
        <p:txBody>
          <a:bodyPr>
            <a:normAutofit/>
          </a:bodyPr>
          <a:lstStyle/>
          <a:p>
            <a:r>
              <a:rPr lang="hr-HR" dirty="0"/>
              <a:t>Krizna komunikacija i društvene mreže</a:t>
            </a:r>
          </a:p>
        </p:txBody>
      </p:sp>
      <p:sp>
        <p:nvSpPr>
          <p:cNvPr id="4" name="Content Placeholder 3">
            <a:extLst>
              <a:ext uri="{FF2B5EF4-FFF2-40B4-BE49-F238E27FC236}">
                <a16:creationId xmlns:a16="http://schemas.microsoft.com/office/drawing/2014/main" id="{083DFAAA-9928-423A-83B2-B6AB3FCA71DF}"/>
              </a:ext>
            </a:extLst>
          </p:cNvPr>
          <p:cNvSpPr>
            <a:spLocks noGrp="1"/>
          </p:cNvSpPr>
          <p:nvPr>
            <p:ph idx="1"/>
          </p:nvPr>
        </p:nvSpPr>
        <p:spPr/>
        <p:txBody>
          <a:bodyPr>
            <a:normAutofit/>
          </a:bodyPr>
          <a:lstStyle/>
          <a:p>
            <a:r>
              <a:rPr lang="en-US" dirty="0"/>
              <a:t>društvene </a:t>
            </a:r>
            <a:r>
              <a:rPr lang="en-US" dirty="0" err="1"/>
              <a:t>mreže</a:t>
            </a:r>
            <a:r>
              <a:rPr lang="en-US" dirty="0"/>
              <a:t> </a:t>
            </a:r>
            <a:r>
              <a:rPr lang="en-US" dirty="0" err="1"/>
              <a:t>su</a:t>
            </a:r>
            <a:r>
              <a:rPr lang="en-US" dirty="0"/>
              <a:t> </a:t>
            </a:r>
            <a:r>
              <a:rPr lang="en-US" dirty="0" err="1"/>
              <a:t>ubrzale</a:t>
            </a:r>
            <a:r>
              <a:rPr lang="en-US" dirty="0"/>
              <a:t> </a:t>
            </a:r>
            <a:r>
              <a:rPr lang="en-US" dirty="0" err="1"/>
              <a:t>brzinu</a:t>
            </a:r>
            <a:r>
              <a:rPr lang="en-US" dirty="0"/>
              <a:t> </a:t>
            </a:r>
            <a:r>
              <a:rPr lang="en-US" dirty="0" err="1"/>
              <a:t>širenja</a:t>
            </a:r>
            <a:r>
              <a:rPr lang="en-US" dirty="0"/>
              <a:t> </a:t>
            </a:r>
            <a:r>
              <a:rPr lang="en-US" dirty="0" err="1"/>
              <a:t>informacija</a:t>
            </a:r>
            <a:r>
              <a:rPr lang="en-US" dirty="0"/>
              <a:t>, </a:t>
            </a:r>
          </a:p>
          <a:p>
            <a:r>
              <a:rPr lang="en-US" dirty="0" err="1"/>
              <a:t>testiranja</a:t>
            </a:r>
            <a:r>
              <a:rPr lang="en-US" dirty="0"/>
              <a:t> i </a:t>
            </a:r>
            <a:r>
              <a:rPr lang="en-US" dirty="0" err="1"/>
              <a:t>vježbe</a:t>
            </a:r>
            <a:r>
              <a:rPr lang="en-US" dirty="0"/>
              <a:t> </a:t>
            </a:r>
            <a:r>
              <a:rPr lang="en-US" dirty="0" err="1"/>
              <a:t>temeljeni</a:t>
            </a:r>
            <a:r>
              <a:rPr lang="en-US" dirty="0"/>
              <a:t> </a:t>
            </a:r>
            <a:r>
              <a:rPr lang="en-US" dirty="0" err="1"/>
              <a:t>na</a:t>
            </a:r>
            <a:r>
              <a:rPr lang="en-US" dirty="0"/>
              <a:t> </a:t>
            </a:r>
            <a:r>
              <a:rPr lang="en-US" dirty="0" err="1"/>
              <a:t>dobrom</a:t>
            </a:r>
            <a:r>
              <a:rPr lang="en-US" dirty="0"/>
              <a:t> </a:t>
            </a:r>
            <a:r>
              <a:rPr lang="en-US" dirty="0" err="1"/>
              <a:t>planu</a:t>
            </a:r>
            <a:r>
              <a:rPr lang="en-US" dirty="0"/>
              <a:t> </a:t>
            </a:r>
            <a:r>
              <a:rPr lang="en-US" dirty="0" err="1"/>
              <a:t>krizne</a:t>
            </a:r>
            <a:r>
              <a:rPr lang="en-US" dirty="0"/>
              <a:t> </a:t>
            </a:r>
            <a:r>
              <a:rPr lang="en-US" dirty="0" err="1"/>
              <a:t>komunikacije</a:t>
            </a:r>
            <a:r>
              <a:rPr lang="en-US" dirty="0"/>
              <a:t> </a:t>
            </a:r>
            <a:r>
              <a:rPr lang="en-US" dirty="0" err="1"/>
              <a:t>kao</a:t>
            </a:r>
            <a:r>
              <a:rPr lang="en-US" dirty="0"/>
              <a:t> i „</a:t>
            </a:r>
            <a:r>
              <a:rPr lang="en-US" dirty="0" err="1"/>
              <a:t>dobri</a:t>
            </a:r>
            <a:r>
              <a:rPr lang="en-US" dirty="0"/>
              <a:t> </a:t>
            </a:r>
            <a:r>
              <a:rPr lang="en-US" dirty="0" err="1"/>
              <a:t>alati</a:t>
            </a:r>
            <a:r>
              <a:rPr lang="en-US" dirty="0"/>
              <a:t>” </a:t>
            </a:r>
            <a:r>
              <a:rPr lang="en-US" dirty="0" err="1"/>
              <a:t>za</a:t>
            </a:r>
            <a:r>
              <a:rPr lang="en-US" dirty="0"/>
              <a:t> </a:t>
            </a:r>
            <a:r>
              <a:rPr lang="en-US" dirty="0" err="1"/>
              <a:t>praćenje</a:t>
            </a:r>
            <a:r>
              <a:rPr lang="en-US" dirty="0"/>
              <a:t> (</a:t>
            </a:r>
            <a:r>
              <a:rPr lang="en-US" dirty="0" err="1"/>
              <a:t>nadzor</a:t>
            </a:r>
            <a:r>
              <a:rPr lang="en-US" dirty="0"/>
              <a:t>) </a:t>
            </a:r>
            <a:r>
              <a:rPr lang="en-US" dirty="0" err="1"/>
              <a:t>društvenih</a:t>
            </a:r>
            <a:r>
              <a:rPr lang="en-US" dirty="0"/>
              <a:t> </a:t>
            </a:r>
            <a:r>
              <a:rPr lang="en-US" dirty="0" err="1"/>
              <a:t>mreža</a:t>
            </a:r>
            <a:r>
              <a:rPr lang="en-US" dirty="0"/>
              <a:t> </a:t>
            </a:r>
            <a:r>
              <a:rPr lang="en-US" dirty="0" err="1"/>
              <a:t>mogu</a:t>
            </a:r>
            <a:r>
              <a:rPr lang="en-US" dirty="0"/>
              <a:t> </a:t>
            </a:r>
            <a:r>
              <a:rPr lang="en-US" dirty="0" err="1"/>
              <a:t>na</a:t>
            </a:r>
            <a:r>
              <a:rPr lang="en-US" dirty="0"/>
              <a:t> </a:t>
            </a:r>
            <a:r>
              <a:rPr lang="en-US" dirty="0" err="1"/>
              <a:t>vrijeme</a:t>
            </a:r>
            <a:r>
              <a:rPr lang="en-US" dirty="0"/>
              <a:t> </a:t>
            </a:r>
            <a:r>
              <a:rPr lang="en-US" dirty="0" err="1"/>
              <a:t>uočiti</a:t>
            </a:r>
            <a:r>
              <a:rPr lang="en-US" dirty="0"/>
              <a:t> </a:t>
            </a:r>
            <a:r>
              <a:rPr lang="en-US" dirty="0" err="1"/>
              <a:t>pokušaje</a:t>
            </a:r>
            <a:r>
              <a:rPr lang="en-US" dirty="0"/>
              <a:t> </a:t>
            </a:r>
            <a:r>
              <a:rPr lang="en-US" dirty="0" err="1"/>
              <a:t>razbijanja</a:t>
            </a:r>
            <a:r>
              <a:rPr lang="en-US" dirty="0"/>
              <a:t> „</a:t>
            </a:r>
            <a:r>
              <a:rPr lang="en-US" dirty="0" err="1"/>
              <a:t>upravljanja</a:t>
            </a:r>
            <a:r>
              <a:rPr lang="en-US" dirty="0"/>
              <a:t> </a:t>
            </a:r>
            <a:r>
              <a:rPr lang="en-US" dirty="0" err="1"/>
              <a:t>krizom</a:t>
            </a:r>
            <a:r>
              <a:rPr lang="en-US" dirty="0"/>
              <a:t>”, </a:t>
            </a:r>
          </a:p>
          <a:p>
            <a:r>
              <a:rPr lang="hr-HR" dirty="0"/>
              <a:t>Prednost i nedostatak</a:t>
            </a:r>
            <a:endParaRPr lang="en-US" dirty="0"/>
          </a:p>
          <a:p>
            <a:endParaRPr lang="hr-HR" dirty="0"/>
          </a:p>
        </p:txBody>
      </p:sp>
    </p:spTree>
    <p:extLst>
      <p:ext uri="{BB962C8B-B14F-4D97-AF65-F5344CB8AC3E}">
        <p14:creationId xmlns:p14="http://schemas.microsoft.com/office/powerpoint/2010/main" val="912623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D6AED-14CB-B181-2142-A034531FC57A}"/>
              </a:ext>
            </a:extLst>
          </p:cNvPr>
          <p:cNvSpPr>
            <a:spLocks noGrp="1"/>
          </p:cNvSpPr>
          <p:nvPr>
            <p:ph type="title"/>
          </p:nvPr>
        </p:nvSpPr>
        <p:spPr/>
        <p:txBody>
          <a:bodyPr/>
          <a:lstStyle/>
          <a:p>
            <a:r>
              <a:rPr lang="hr-HR" dirty="0"/>
              <a:t>CrowdStrike </a:t>
            </a:r>
            <a:r>
              <a:rPr lang="hr-HR" dirty="0" err="1"/>
              <a:t>communication</a:t>
            </a:r>
            <a:endParaRPr lang="hr-HR" dirty="0"/>
          </a:p>
        </p:txBody>
      </p:sp>
      <p:sp>
        <p:nvSpPr>
          <p:cNvPr id="3" name="Content Placeholder 2">
            <a:extLst>
              <a:ext uri="{FF2B5EF4-FFF2-40B4-BE49-F238E27FC236}">
                <a16:creationId xmlns:a16="http://schemas.microsoft.com/office/drawing/2014/main" id="{B6A60D46-EF7F-E669-CF12-3635303704CF}"/>
              </a:ext>
            </a:extLst>
          </p:cNvPr>
          <p:cNvSpPr>
            <a:spLocks noGrp="1"/>
          </p:cNvSpPr>
          <p:nvPr>
            <p:ph idx="1"/>
          </p:nvPr>
        </p:nvSpPr>
        <p:spPr/>
        <p:txBody>
          <a:bodyPr>
            <a:normAutofit lnSpcReduction="10000"/>
          </a:bodyPr>
          <a:lstStyle/>
          <a:p>
            <a:r>
              <a:rPr lang="en-US" dirty="0"/>
              <a:t>Initial Response:</a:t>
            </a:r>
          </a:p>
          <a:p>
            <a:r>
              <a:rPr lang="en-US" dirty="0"/>
              <a:t>CrowdStrike's initial communications acknowledged a software issue but were slow to provide details about the extent of the outage and the steps being taken to resolve it. </a:t>
            </a:r>
          </a:p>
          <a:p>
            <a:r>
              <a:rPr lang="en-US" dirty="0"/>
              <a:t>CEO's Statements:</a:t>
            </a:r>
          </a:p>
          <a:p>
            <a:r>
              <a:rPr lang="en-US" dirty="0"/>
              <a:t>CEO George Kurtz acknowledged the issue on the Today show and apologized for the impact on customers. </a:t>
            </a:r>
          </a:p>
          <a:p>
            <a:r>
              <a:rPr lang="en-US" dirty="0"/>
              <a:t>Updates and Support:</a:t>
            </a:r>
          </a:p>
          <a:p>
            <a:r>
              <a:rPr lang="en-US" dirty="0"/>
              <a:t>CrowdStrike maintained communication channels, offering updates and assistance to customers. </a:t>
            </a:r>
          </a:p>
          <a:p>
            <a:r>
              <a:rPr lang="en-US" dirty="0"/>
              <a:t>Addressing the Issue:</a:t>
            </a:r>
          </a:p>
          <a:p>
            <a:r>
              <a:rPr lang="en-US" dirty="0"/>
              <a:t>CrowdStrike explained the issue was related to a software update that inadvertently impacted certain systems. </a:t>
            </a:r>
          </a:p>
        </p:txBody>
      </p:sp>
    </p:spTree>
    <p:extLst>
      <p:ext uri="{BB962C8B-B14F-4D97-AF65-F5344CB8AC3E}">
        <p14:creationId xmlns:p14="http://schemas.microsoft.com/office/powerpoint/2010/main" val="212504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AE76-66BB-5D6C-DC75-CFA67A6F898E}"/>
              </a:ext>
            </a:extLst>
          </p:cNvPr>
          <p:cNvSpPr>
            <a:spLocks noGrp="1"/>
          </p:cNvSpPr>
          <p:nvPr>
            <p:ph type="title"/>
          </p:nvPr>
        </p:nvSpPr>
        <p:spPr/>
        <p:txBody>
          <a:bodyPr/>
          <a:lstStyle/>
          <a:p>
            <a:r>
              <a:rPr lang="hr-HR" dirty="0"/>
              <a:t>CrowdStrike </a:t>
            </a:r>
            <a:r>
              <a:rPr lang="hr-HR" dirty="0" err="1"/>
              <a:t>communication</a:t>
            </a:r>
            <a:endParaRPr lang="hr-HR" dirty="0"/>
          </a:p>
        </p:txBody>
      </p:sp>
      <p:sp>
        <p:nvSpPr>
          <p:cNvPr id="3" name="Content Placeholder 2">
            <a:extLst>
              <a:ext uri="{FF2B5EF4-FFF2-40B4-BE49-F238E27FC236}">
                <a16:creationId xmlns:a16="http://schemas.microsoft.com/office/drawing/2014/main" id="{6B62FDBA-38D3-F861-B73F-A52981AC29AE}"/>
              </a:ext>
            </a:extLst>
          </p:cNvPr>
          <p:cNvSpPr>
            <a:spLocks noGrp="1"/>
          </p:cNvSpPr>
          <p:nvPr>
            <p:ph idx="1"/>
          </p:nvPr>
        </p:nvSpPr>
        <p:spPr/>
        <p:txBody>
          <a:bodyPr/>
          <a:lstStyle/>
          <a:p>
            <a:r>
              <a:rPr lang="en-US" dirty="0"/>
              <a:t>Transparency:</a:t>
            </a:r>
          </a:p>
          <a:p>
            <a:r>
              <a:rPr lang="en-US" dirty="0"/>
              <a:t>While there were initial communication delays, CrowdStrike eventually provided more transparency about the cause of the outage and the steps being taken to resolve it. </a:t>
            </a:r>
          </a:p>
          <a:p>
            <a:r>
              <a:rPr lang="en-US" dirty="0"/>
              <a:t>Post-Incident Analysis:</a:t>
            </a:r>
          </a:p>
          <a:p>
            <a:r>
              <a:rPr lang="en-US" dirty="0"/>
              <a:t>CrowdStrike has conducted a post-incident analysis to identify the root cause and implement improvements to prevent similar incidents in the future. </a:t>
            </a:r>
          </a:p>
          <a:p>
            <a:r>
              <a:rPr lang="en-US" dirty="0"/>
              <a:t>Lessons Learned:</a:t>
            </a:r>
          </a:p>
          <a:p>
            <a:r>
              <a:rPr lang="en-US" dirty="0"/>
              <a:t>The incident highlighted the importance of consistent communication, transparency, and timely apologies during a crisis. </a:t>
            </a:r>
            <a:endParaRPr lang="hr-HR" dirty="0"/>
          </a:p>
          <a:p>
            <a:endParaRPr lang="hr-HR" dirty="0"/>
          </a:p>
        </p:txBody>
      </p:sp>
    </p:spTree>
    <p:extLst>
      <p:ext uri="{BB962C8B-B14F-4D97-AF65-F5344CB8AC3E}">
        <p14:creationId xmlns:p14="http://schemas.microsoft.com/office/powerpoint/2010/main" val="3970511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83A610-3DFA-47B8-B3FC-537921257279}"/>
              </a:ext>
            </a:extLst>
          </p:cNvPr>
          <p:cNvSpPr>
            <a:spLocks noGrp="1"/>
          </p:cNvSpPr>
          <p:nvPr>
            <p:ph type="title"/>
          </p:nvPr>
        </p:nvSpPr>
        <p:spPr/>
        <p:txBody>
          <a:bodyPr/>
          <a:lstStyle/>
          <a:p>
            <a:r>
              <a:rPr lang="hr-HR" dirty="0"/>
              <a:t>FedEx slučaj</a:t>
            </a:r>
          </a:p>
        </p:txBody>
      </p:sp>
      <p:sp>
        <p:nvSpPr>
          <p:cNvPr id="3" name="Rezervirano mjesto sadržaja 2">
            <a:extLst>
              <a:ext uri="{FF2B5EF4-FFF2-40B4-BE49-F238E27FC236}">
                <a16:creationId xmlns:a16="http://schemas.microsoft.com/office/drawing/2014/main" id="{6EF83585-8A76-4236-B264-ED5E46FD6927}"/>
              </a:ext>
            </a:extLst>
          </p:cNvPr>
          <p:cNvSpPr>
            <a:spLocks noGrp="1"/>
          </p:cNvSpPr>
          <p:nvPr>
            <p:ph idx="1"/>
          </p:nvPr>
        </p:nvSpPr>
        <p:spPr/>
        <p:txBody>
          <a:bodyPr/>
          <a:lstStyle/>
          <a:p>
            <a:r>
              <a:rPr lang="hr-HR" dirty="0">
                <a:hlinkClick r:id="rId2"/>
              </a:rPr>
              <a:t>https://www.youtube.com/watch?v=PKUDTPbDhnA&amp;t=5s</a:t>
            </a:r>
            <a:endParaRPr lang="hr-HR" dirty="0"/>
          </a:p>
          <a:p>
            <a:r>
              <a:rPr lang="hr-HR" dirty="0"/>
              <a:t>„</a:t>
            </a:r>
            <a:r>
              <a:rPr lang="en-US" b="0" i="1" dirty="0">
                <a:solidFill>
                  <a:srgbClr val="666666"/>
                </a:solidFill>
                <a:effectLst/>
                <a:latin typeface="Cambria" panose="02040503050406030204" pitchFamily="18" charset="0"/>
              </a:rPr>
              <a:t>Along with many of you, we’ve seen the video showing one of our couriers carelessly and improperly delivering a package the other day. As the leader of our pickup and delivery operations across America, I want you to know that I was upset, embarrassed, and very sorry for our customer’s poor experience. This goes directly against everything we have always taught our people and expect of them. It was just very disappointing.</a:t>
            </a:r>
            <a:r>
              <a:rPr lang="hr-HR" b="0" i="1" dirty="0">
                <a:solidFill>
                  <a:srgbClr val="666666"/>
                </a:solidFill>
                <a:effectLst/>
                <a:latin typeface="Cambria" panose="02040503050406030204" pitchFamily="18" charset="0"/>
              </a:rPr>
              <a:t>”</a:t>
            </a:r>
          </a:p>
          <a:p>
            <a:r>
              <a:rPr lang="en-US" b="0" i="1" dirty="0">
                <a:solidFill>
                  <a:srgbClr val="666666"/>
                </a:solidFill>
                <a:effectLst/>
                <a:latin typeface="Cambria" panose="02040503050406030204" pitchFamily="18" charset="0"/>
              </a:rPr>
              <a:t>However, from the customer’s perspective, I am pleased to let you know that the matter has been resolved in a very positive way.  We have met with the customer face to face and they already have a  replacement monitor at no cost to them.  </a:t>
            </a:r>
            <a:endParaRPr lang="hr-HR" b="0" i="1" dirty="0">
              <a:solidFill>
                <a:srgbClr val="666666"/>
              </a:solidFill>
              <a:effectLst/>
              <a:latin typeface="Cambria" panose="02040503050406030204" pitchFamily="18" charset="0"/>
            </a:endParaRPr>
          </a:p>
          <a:p>
            <a:pPr marL="0" indent="0">
              <a:buNone/>
            </a:pPr>
            <a:endParaRPr lang="hr-HR" dirty="0"/>
          </a:p>
        </p:txBody>
      </p:sp>
    </p:spTree>
    <p:extLst>
      <p:ext uri="{BB962C8B-B14F-4D97-AF65-F5344CB8AC3E}">
        <p14:creationId xmlns:p14="http://schemas.microsoft.com/office/powerpoint/2010/main" val="1065911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0FB19F-CFA7-4A17-A5F3-6FF583FEE333}"/>
              </a:ext>
            </a:extLst>
          </p:cNvPr>
          <p:cNvSpPr>
            <a:spLocks noGrp="1"/>
          </p:cNvSpPr>
          <p:nvPr>
            <p:ph type="title"/>
          </p:nvPr>
        </p:nvSpPr>
        <p:spPr/>
        <p:txBody>
          <a:bodyPr/>
          <a:lstStyle/>
          <a:p>
            <a:r>
              <a:rPr lang="hr-HR" dirty="0"/>
              <a:t>FedEx slučaj</a:t>
            </a:r>
          </a:p>
        </p:txBody>
      </p:sp>
      <p:sp>
        <p:nvSpPr>
          <p:cNvPr id="3" name="Rezervirano mjesto sadržaja 2">
            <a:extLst>
              <a:ext uri="{FF2B5EF4-FFF2-40B4-BE49-F238E27FC236}">
                <a16:creationId xmlns:a16="http://schemas.microsoft.com/office/drawing/2014/main" id="{2310D6FA-5411-4109-9988-72D787160246}"/>
              </a:ext>
            </a:extLst>
          </p:cNvPr>
          <p:cNvSpPr>
            <a:spLocks noGrp="1"/>
          </p:cNvSpPr>
          <p:nvPr>
            <p:ph idx="1"/>
          </p:nvPr>
        </p:nvSpPr>
        <p:spPr/>
        <p:txBody>
          <a:bodyPr>
            <a:normAutofit/>
          </a:bodyPr>
          <a:lstStyle/>
          <a:p>
            <a:r>
              <a:rPr lang="en-US" b="0" i="1" dirty="0">
                <a:solidFill>
                  <a:srgbClr val="666666"/>
                </a:solidFill>
                <a:effectLst/>
                <a:latin typeface="Cambria" panose="02040503050406030204" pitchFamily="18" charset="0"/>
              </a:rPr>
              <a:t>I know you recognize that this absolutely does NOT represent the professionalism and dedication of the 290,000 FedEx team members worldwide.</a:t>
            </a:r>
            <a:endParaRPr lang="hr-HR" i="1" dirty="0">
              <a:solidFill>
                <a:srgbClr val="666666"/>
              </a:solidFill>
              <a:latin typeface="Cambria" panose="02040503050406030204" pitchFamily="18" charset="0"/>
            </a:endParaRPr>
          </a:p>
          <a:p>
            <a:r>
              <a:rPr lang="en-US" b="0" i="1" dirty="0">
                <a:solidFill>
                  <a:srgbClr val="666666"/>
                </a:solidFill>
                <a:effectLst/>
                <a:latin typeface="Cambria" panose="02040503050406030204" pitchFamily="18" charset="0"/>
              </a:rPr>
              <a:t>We do take this matter extremely seriously, and have initiated action in accord with our disciplinary policy, while respecting privacy concerns. Without going into detail, I can assure you that this courier is not delivering customer packages</a:t>
            </a:r>
            <a:endParaRPr lang="hr-HR" b="0" i="1" dirty="0">
              <a:solidFill>
                <a:srgbClr val="666666"/>
              </a:solidFill>
              <a:effectLst/>
              <a:latin typeface="Cambria" panose="02040503050406030204" pitchFamily="18" charset="0"/>
            </a:endParaRPr>
          </a:p>
          <a:p>
            <a:r>
              <a:rPr lang="en-US" b="0" i="1" dirty="0">
                <a:solidFill>
                  <a:srgbClr val="666666"/>
                </a:solidFill>
                <a:effectLst/>
                <a:latin typeface="Cambria" panose="02040503050406030204" pitchFamily="18" charset="0"/>
              </a:rPr>
              <a:t>This matter is an unfortunate exception to the outstanding service FedEx team members deliver every single day.</a:t>
            </a:r>
            <a:endParaRPr lang="hr-HR" b="0" i="1" dirty="0">
              <a:solidFill>
                <a:srgbClr val="666666"/>
              </a:solidFill>
              <a:effectLst/>
              <a:latin typeface="Cambria" panose="02040503050406030204" pitchFamily="18" charset="0"/>
            </a:endParaRPr>
          </a:p>
          <a:p>
            <a:r>
              <a:rPr lang="en-US" b="0" i="1" dirty="0">
                <a:solidFill>
                  <a:srgbClr val="666666"/>
                </a:solidFill>
                <a:effectLst/>
                <a:latin typeface="Cambria" panose="02040503050406030204" pitchFamily="18" charset="0"/>
              </a:rPr>
              <a:t>While this delivery fell way short of those high standards, we are already using it as a learning opportunity</a:t>
            </a:r>
            <a:endParaRPr lang="hr-HR" dirty="0"/>
          </a:p>
        </p:txBody>
      </p:sp>
    </p:spTree>
    <p:extLst>
      <p:ext uri="{BB962C8B-B14F-4D97-AF65-F5344CB8AC3E}">
        <p14:creationId xmlns:p14="http://schemas.microsoft.com/office/powerpoint/2010/main" val="571517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Zaključak</a:t>
            </a:r>
          </a:p>
        </p:txBody>
      </p:sp>
      <p:sp>
        <p:nvSpPr>
          <p:cNvPr id="3" name="Content Placeholder 2"/>
          <p:cNvSpPr>
            <a:spLocks noGrp="1"/>
          </p:cNvSpPr>
          <p:nvPr>
            <p:ph idx="1"/>
          </p:nvPr>
        </p:nvSpPr>
        <p:spPr/>
        <p:txBody>
          <a:bodyPr/>
          <a:lstStyle/>
          <a:p>
            <a:r>
              <a:rPr lang="hr-HR" dirty="0"/>
              <a:t>Svaka organizacija želi nastaviti s poslovanjem i nakon neke havarije</a:t>
            </a:r>
          </a:p>
          <a:p>
            <a:r>
              <a:rPr lang="hr-HR" dirty="0"/>
              <a:t>U tu svrhu potrebno je dobro planirati </a:t>
            </a:r>
          </a:p>
          <a:p>
            <a:r>
              <a:rPr lang="hr-HR" dirty="0"/>
              <a:t>Identificirati kritične aktivnosti i resurse potrebne za njihovo izvođenje</a:t>
            </a:r>
          </a:p>
          <a:p>
            <a:r>
              <a:rPr lang="hr-HR" dirty="0"/>
              <a:t>Imati u vidu financijske aspekte</a:t>
            </a:r>
          </a:p>
          <a:p>
            <a:r>
              <a:rPr lang="hr-HR" dirty="0"/>
              <a:t>Krizna komunikacija vrlo važna</a:t>
            </a:r>
          </a:p>
          <a:p>
            <a:pPr marL="0" indent="0">
              <a:buNone/>
            </a:pPr>
            <a:endParaRPr lang="hr-HR" dirty="0"/>
          </a:p>
        </p:txBody>
      </p:sp>
    </p:spTree>
    <p:extLst>
      <p:ext uri="{BB962C8B-B14F-4D97-AF65-F5344CB8AC3E}">
        <p14:creationId xmlns:p14="http://schemas.microsoft.com/office/powerpoint/2010/main" val="303176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6934-AD49-0E37-016A-F70CBA4981DF}"/>
              </a:ext>
            </a:extLst>
          </p:cNvPr>
          <p:cNvSpPr>
            <a:spLocks noGrp="1"/>
          </p:cNvSpPr>
          <p:nvPr>
            <p:ph type="title"/>
          </p:nvPr>
        </p:nvSpPr>
        <p:spPr/>
        <p:txBody>
          <a:bodyPr/>
          <a:lstStyle/>
          <a:p>
            <a:r>
              <a:rPr lang="hr-HR" dirty="0" err="1"/>
              <a:t>Estimated</a:t>
            </a:r>
            <a:r>
              <a:rPr lang="hr-HR" dirty="0"/>
              <a:t> Financial </a:t>
            </a:r>
            <a:r>
              <a:rPr lang="hr-HR" dirty="0" err="1"/>
              <a:t>Losses</a:t>
            </a:r>
            <a:endParaRPr lang="hr-HR" dirty="0"/>
          </a:p>
        </p:txBody>
      </p:sp>
      <p:graphicFrame>
        <p:nvGraphicFramePr>
          <p:cNvPr id="4" name="Content Placeholder 3">
            <a:extLst>
              <a:ext uri="{FF2B5EF4-FFF2-40B4-BE49-F238E27FC236}">
                <a16:creationId xmlns:a16="http://schemas.microsoft.com/office/drawing/2014/main" id="{52291BB0-5F1C-C80E-3558-50949BC720ED}"/>
              </a:ext>
            </a:extLst>
          </p:cNvPr>
          <p:cNvGraphicFramePr>
            <a:graphicFrameLocks noGrp="1"/>
          </p:cNvGraphicFramePr>
          <p:nvPr>
            <p:ph idx="1"/>
          </p:nvPr>
        </p:nvGraphicFramePr>
        <p:xfrm>
          <a:off x="251520" y="2276872"/>
          <a:ext cx="8712968" cy="3672410"/>
        </p:xfrm>
        <a:graphic>
          <a:graphicData uri="http://schemas.openxmlformats.org/drawingml/2006/table">
            <a:tbl>
              <a:tblPr/>
              <a:tblGrid>
                <a:gridCol w="4356484">
                  <a:extLst>
                    <a:ext uri="{9D8B030D-6E8A-4147-A177-3AD203B41FA5}">
                      <a16:colId xmlns:a16="http://schemas.microsoft.com/office/drawing/2014/main" val="2581356783"/>
                    </a:ext>
                  </a:extLst>
                </a:gridCol>
                <a:gridCol w="4356484">
                  <a:extLst>
                    <a:ext uri="{9D8B030D-6E8A-4147-A177-3AD203B41FA5}">
                      <a16:colId xmlns:a16="http://schemas.microsoft.com/office/drawing/2014/main" val="3183624120"/>
                    </a:ext>
                  </a:extLst>
                </a:gridCol>
              </a:tblGrid>
              <a:tr h="524630">
                <a:tc>
                  <a:txBody>
                    <a:bodyPr/>
                    <a:lstStyle/>
                    <a:p>
                      <a:r>
                        <a:rPr lang="hr-HR" sz="2000" b="1"/>
                        <a:t>Category</a:t>
                      </a:r>
                      <a:endParaRPr lang="hr-HR" sz="2000"/>
                    </a:p>
                  </a:txBody>
                  <a:tcPr anchor="ctr">
                    <a:lnL>
                      <a:noFill/>
                    </a:lnL>
                    <a:lnR>
                      <a:noFill/>
                    </a:lnR>
                    <a:lnT>
                      <a:noFill/>
                    </a:lnT>
                    <a:lnB>
                      <a:noFill/>
                    </a:lnB>
                    <a:noFill/>
                  </a:tcPr>
                </a:tc>
                <a:tc>
                  <a:txBody>
                    <a:bodyPr/>
                    <a:lstStyle/>
                    <a:p>
                      <a:r>
                        <a:rPr lang="hr-HR" sz="2000" b="1" dirty="0" err="1"/>
                        <a:t>Estimated</a:t>
                      </a:r>
                      <a:r>
                        <a:rPr lang="hr-HR" sz="2000" b="1" dirty="0"/>
                        <a:t> </a:t>
                      </a:r>
                      <a:r>
                        <a:rPr lang="hr-HR" sz="2000" b="1" dirty="0" err="1"/>
                        <a:t>Cost</a:t>
                      </a:r>
                      <a:endParaRPr lang="hr-HR" sz="2000" dirty="0"/>
                    </a:p>
                  </a:txBody>
                  <a:tcPr anchor="ctr">
                    <a:lnL>
                      <a:noFill/>
                    </a:lnL>
                    <a:lnR>
                      <a:noFill/>
                    </a:lnR>
                    <a:lnT>
                      <a:noFill/>
                    </a:lnT>
                    <a:lnB>
                      <a:noFill/>
                    </a:lnB>
                    <a:noFill/>
                  </a:tcPr>
                </a:tc>
                <a:extLst>
                  <a:ext uri="{0D108BD9-81ED-4DB2-BD59-A6C34878D82A}">
                    <a16:rowId xmlns:a16="http://schemas.microsoft.com/office/drawing/2014/main" val="1166702056"/>
                  </a:ext>
                </a:extLst>
              </a:tr>
              <a:tr h="524630">
                <a:tc>
                  <a:txBody>
                    <a:bodyPr/>
                    <a:lstStyle/>
                    <a:p>
                      <a:r>
                        <a:rPr lang="hr-HR" sz="2000"/>
                        <a:t>Fortune 500 Direct Losses</a:t>
                      </a:r>
                    </a:p>
                  </a:txBody>
                  <a:tcPr anchor="ctr">
                    <a:lnL>
                      <a:noFill/>
                    </a:lnL>
                    <a:lnR>
                      <a:noFill/>
                    </a:lnR>
                    <a:lnT>
                      <a:noFill/>
                    </a:lnT>
                    <a:lnB>
                      <a:noFill/>
                    </a:lnB>
                    <a:noFill/>
                  </a:tcPr>
                </a:tc>
                <a:tc>
                  <a:txBody>
                    <a:bodyPr/>
                    <a:lstStyle/>
                    <a:p>
                      <a:r>
                        <a:rPr lang="hr-HR" sz="2000" dirty="0"/>
                        <a:t>~$5.4 </a:t>
                      </a:r>
                      <a:r>
                        <a:rPr lang="hr-HR" sz="2000" dirty="0" err="1"/>
                        <a:t>billion</a:t>
                      </a:r>
                      <a:endParaRPr lang="hr-HR" sz="2000" dirty="0"/>
                    </a:p>
                  </a:txBody>
                  <a:tcPr anchor="ctr">
                    <a:lnL>
                      <a:noFill/>
                    </a:lnL>
                    <a:lnR>
                      <a:noFill/>
                    </a:lnR>
                    <a:lnT>
                      <a:noFill/>
                    </a:lnT>
                    <a:lnB>
                      <a:noFill/>
                    </a:lnB>
                    <a:noFill/>
                  </a:tcPr>
                </a:tc>
                <a:extLst>
                  <a:ext uri="{0D108BD9-81ED-4DB2-BD59-A6C34878D82A}">
                    <a16:rowId xmlns:a16="http://schemas.microsoft.com/office/drawing/2014/main" val="2420774313"/>
                  </a:ext>
                </a:extLst>
              </a:tr>
              <a:tr h="524630">
                <a:tc>
                  <a:txBody>
                    <a:bodyPr/>
                    <a:lstStyle/>
                    <a:p>
                      <a:r>
                        <a:rPr lang="hr-HR" sz="2000"/>
                        <a:t>Repairing Devices (Manual Fix)</a:t>
                      </a:r>
                    </a:p>
                  </a:txBody>
                  <a:tcPr anchor="ctr">
                    <a:lnL>
                      <a:noFill/>
                    </a:lnL>
                    <a:lnR>
                      <a:noFill/>
                    </a:lnR>
                    <a:lnT>
                      <a:noFill/>
                    </a:lnT>
                    <a:lnB>
                      <a:noFill/>
                    </a:lnB>
                    <a:noFill/>
                  </a:tcPr>
                </a:tc>
                <a:tc>
                  <a:txBody>
                    <a:bodyPr/>
                    <a:lstStyle/>
                    <a:p>
                      <a:r>
                        <a:rPr lang="hr-HR" sz="2000"/>
                        <a:t>~$700 million</a:t>
                      </a:r>
                    </a:p>
                  </a:txBody>
                  <a:tcPr anchor="ctr">
                    <a:lnL>
                      <a:noFill/>
                    </a:lnL>
                    <a:lnR>
                      <a:noFill/>
                    </a:lnR>
                    <a:lnT>
                      <a:noFill/>
                    </a:lnT>
                    <a:lnB>
                      <a:noFill/>
                    </a:lnB>
                    <a:noFill/>
                  </a:tcPr>
                </a:tc>
                <a:extLst>
                  <a:ext uri="{0D108BD9-81ED-4DB2-BD59-A6C34878D82A}">
                    <a16:rowId xmlns:a16="http://schemas.microsoft.com/office/drawing/2014/main" val="2825086159"/>
                  </a:ext>
                </a:extLst>
              </a:tr>
              <a:tr h="524630">
                <a:tc>
                  <a:txBody>
                    <a:bodyPr/>
                    <a:lstStyle/>
                    <a:p>
                      <a:r>
                        <a:rPr lang="hr-HR" sz="2000" dirty="0"/>
                        <a:t>Delta Air Lines (</a:t>
                      </a:r>
                      <a:r>
                        <a:rPr lang="hr-HR" sz="2000" dirty="0" err="1"/>
                        <a:t>alone</a:t>
                      </a:r>
                      <a:r>
                        <a:rPr lang="hr-HR" sz="2000" dirty="0"/>
                        <a:t>)</a:t>
                      </a:r>
                    </a:p>
                  </a:txBody>
                  <a:tcPr anchor="ctr">
                    <a:lnL>
                      <a:noFill/>
                    </a:lnL>
                    <a:lnR>
                      <a:noFill/>
                    </a:lnR>
                    <a:lnT>
                      <a:noFill/>
                    </a:lnT>
                    <a:lnB>
                      <a:noFill/>
                    </a:lnB>
                    <a:noFill/>
                  </a:tcPr>
                </a:tc>
                <a:tc>
                  <a:txBody>
                    <a:bodyPr/>
                    <a:lstStyle/>
                    <a:p>
                      <a:r>
                        <a:rPr lang="hr-HR" sz="2000" dirty="0"/>
                        <a:t>~$500 </a:t>
                      </a:r>
                      <a:r>
                        <a:rPr lang="hr-HR" sz="2000" dirty="0" err="1"/>
                        <a:t>million</a:t>
                      </a:r>
                      <a:endParaRPr lang="hr-HR" sz="2000" dirty="0"/>
                    </a:p>
                  </a:txBody>
                  <a:tcPr anchor="ctr">
                    <a:lnL>
                      <a:noFill/>
                    </a:lnL>
                    <a:lnR>
                      <a:noFill/>
                    </a:lnR>
                    <a:lnT>
                      <a:noFill/>
                    </a:lnT>
                    <a:lnB>
                      <a:noFill/>
                    </a:lnB>
                    <a:noFill/>
                  </a:tcPr>
                </a:tc>
                <a:extLst>
                  <a:ext uri="{0D108BD9-81ED-4DB2-BD59-A6C34878D82A}">
                    <a16:rowId xmlns:a16="http://schemas.microsoft.com/office/drawing/2014/main" val="704069252"/>
                  </a:ext>
                </a:extLst>
              </a:tr>
              <a:tr h="524630">
                <a:tc>
                  <a:txBody>
                    <a:bodyPr/>
                    <a:lstStyle/>
                    <a:p>
                      <a:r>
                        <a:rPr lang="hr-HR" sz="2000"/>
                        <a:t>Insured Losses (Global)</a:t>
                      </a:r>
                    </a:p>
                  </a:txBody>
                  <a:tcPr anchor="ctr">
                    <a:lnL>
                      <a:noFill/>
                    </a:lnL>
                    <a:lnR>
                      <a:noFill/>
                    </a:lnR>
                    <a:lnT>
                      <a:noFill/>
                    </a:lnT>
                    <a:lnB>
                      <a:noFill/>
                    </a:lnB>
                    <a:noFill/>
                  </a:tcPr>
                </a:tc>
                <a:tc>
                  <a:txBody>
                    <a:bodyPr/>
                    <a:lstStyle/>
                    <a:p>
                      <a:r>
                        <a:rPr lang="hr-HR" sz="2000" dirty="0"/>
                        <a:t>$400M–$1.5 </a:t>
                      </a:r>
                      <a:r>
                        <a:rPr lang="hr-HR" sz="2000" dirty="0" err="1"/>
                        <a:t>billion</a:t>
                      </a:r>
                      <a:endParaRPr lang="hr-HR" sz="2000" dirty="0"/>
                    </a:p>
                  </a:txBody>
                  <a:tcPr anchor="ctr">
                    <a:lnL>
                      <a:noFill/>
                    </a:lnL>
                    <a:lnR>
                      <a:noFill/>
                    </a:lnR>
                    <a:lnT>
                      <a:noFill/>
                    </a:lnT>
                    <a:lnB>
                      <a:noFill/>
                    </a:lnB>
                    <a:noFill/>
                  </a:tcPr>
                </a:tc>
                <a:extLst>
                  <a:ext uri="{0D108BD9-81ED-4DB2-BD59-A6C34878D82A}">
                    <a16:rowId xmlns:a16="http://schemas.microsoft.com/office/drawing/2014/main" val="2133959568"/>
                  </a:ext>
                </a:extLst>
              </a:tr>
              <a:tr h="524630">
                <a:tc>
                  <a:txBody>
                    <a:bodyPr/>
                    <a:lstStyle/>
                    <a:p>
                      <a:r>
                        <a:rPr lang="hr-HR" sz="2000" dirty="0"/>
                        <a:t>CrowdStrike </a:t>
                      </a:r>
                      <a:r>
                        <a:rPr lang="hr-HR" sz="2000" dirty="0" err="1"/>
                        <a:t>Internal</a:t>
                      </a:r>
                      <a:r>
                        <a:rPr lang="hr-HR" sz="2000" dirty="0"/>
                        <a:t> </a:t>
                      </a:r>
                      <a:r>
                        <a:rPr lang="hr-HR" sz="2000" dirty="0" err="1"/>
                        <a:t>Costs</a:t>
                      </a:r>
                      <a:endParaRPr lang="hr-HR" sz="2000" dirty="0"/>
                    </a:p>
                  </a:txBody>
                  <a:tcPr anchor="ctr">
                    <a:lnL>
                      <a:noFill/>
                    </a:lnL>
                    <a:lnR>
                      <a:noFill/>
                    </a:lnR>
                    <a:lnT>
                      <a:noFill/>
                    </a:lnT>
                    <a:lnB>
                      <a:noFill/>
                    </a:lnB>
                    <a:noFill/>
                  </a:tcPr>
                </a:tc>
                <a:tc>
                  <a:txBody>
                    <a:bodyPr/>
                    <a:lstStyle/>
                    <a:p>
                      <a:r>
                        <a:rPr lang="hr-HR" sz="2000" dirty="0"/>
                        <a:t>~$39 </a:t>
                      </a:r>
                      <a:r>
                        <a:rPr lang="hr-HR" sz="2000" dirty="0" err="1"/>
                        <a:t>million</a:t>
                      </a:r>
                      <a:endParaRPr lang="hr-HR" sz="2000" dirty="0"/>
                    </a:p>
                  </a:txBody>
                  <a:tcPr anchor="ctr">
                    <a:lnL>
                      <a:noFill/>
                    </a:lnL>
                    <a:lnR>
                      <a:noFill/>
                    </a:lnR>
                    <a:lnT>
                      <a:noFill/>
                    </a:lnT>
                    <a:lnB>
                      <a:noFill/>
                    </a:lnB>
                    <a:noFill/>
                  </a:tcPr>
                </a:tc>
                <a:extLst>
                  <a:ext uri="{0D108BD9-81ED-4DB2-BD59-A6C34878D82A}">
                    <a16:rowId xmlns:a16="http://schemas.microsoft.com/office/drawing/2014/main" val="1454941287"/>
                  </a:ext>
                </a:extLst>
              </a:tr>
              <a:tr h="524630">
                <a:tc>
                  <a:txBody>
                    <a:bodyPr/>
                    <a:lstStyle/>
                    <a:p>
                      <a:r>
                        <a:rPr lang="hr-HR" sz="2000" b="1" dirty="0"/>
                        <a:t>Total </a:t>
                      </a:r>
                      <a:r>
                        <a:rPr lang="hr-HR" sz="2000" b="1" dirty="0" err="1"/>
                        <a:t>Estimated</a:t>
                      </a:r>
                      <a:r>
                        <a:rPr lang="hr-HR" sz="2000" b="1" dirty="0"/>
                        <a:t> Global </a:t>
                      </a:r>
                      <a:r>
                        <a:rPr lang="hr-HR" sz="2000" b="1" dirty="0" err="1"/>
                        <a:t>Loss</a:t>
                      </a:r>
                      <a:endParaRPr lang="hr-HR" sz="2000" dirty="0"/>
                    </a:p>
                  </a:txBody>
                  <a:tcPr anchor="ctr">
                    <a:lnL>
                      <a:noFill/>
                    </a:lnL>
                    <a:lnR>
                      <a:noFill/>
                    </a:lnR>
                    <a:lnT>
                      <a:noFill/>
                    </a:lnT>
                    <a:lnB>
                      <a:noFill/>
                    </a:lnB>
                    <a:noFill/>
                  </a:tcPr>
                </a:tc>
                <a:tc>
                  <a:txBody>
                    <a:bodyPr/>
                    <a:lstStyle/>
                    <a:p>
                      <a:r>
                        <a:rPr lang="hr-HR" sz="2000" b="1" dirty="0"/>
                        <a:t>&gt;$10 </a:t>
                      </a:r>
                      <a:r>
                        <a:rPr lang="hr-HR" sz="2000" b="1" dirty="0" err="1"/>
                        <a:t>billion</a:t>
                      </a:r>
                      <a:endParaRPr lang="hr-HR" sz="2000" dirty="0"/>
                    </a:p>
                  </a:txBody>
                  <a:tcPr anchor="ctr">
                    <a:lnL>
                      <a:noFill/>
                    </a:lnL>
                    <a:lnR>
                      <a:noFill/>
                    </a:lnR>
                    <a:lnT>
                      <a:noFill/>
                    </a:lnT>
                    <a:lnB>
                      <a:noFill/>
                    </a:lnB>
                    <a:noFill/>
                  </a:tcPr>
                </a:tc>
                <a:extLst>
                  <a:ext uri="{0D108BD9-81ED-4DB2-BD59-A6C34878D82A}">
                    <a16:rowId xmlns:a16="http://schemas.microsoft.com/office/drawing/2014/main" val="806286974"/>
                  </a:ext>
                </a:extLst>
              </a:tr>
            </a:tbl>
          </a:graphicData>
        </a:graphic>
      </p:graphicFrame>
    </p:spTree>
    <p:extLst>
      <p:ext uri="{BB962C8B-B14F-4D97-AF65-F5344CB8AC3E}">
        <p14:creationId xmlns:p14="http://schemas.microsoft.com/office/powerpoint/2010/main" val="153281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B91B5B-C458-97CB-1C85-2983AB4A62D6}"/>
              </a:ext>
            </a:extLst>
          </p:cNvPr>
          <p:cNvSpPr>
            <a:spLocks noGrp="1"/>
          </p:cNvSpPr>
          <p:nvPr>
            <p:ph type="title"/>
          </p:nvPr>
        </p:nvSpPr>
        <p:spPr>
          <a:xfrm>
            <a:off x="628650" y="365126"/>
            <a:ext cx="7886700" cy="1325563"/>
          </a:xfrm>
        </p:spPr>
        <p:txBody>
          <a:bodyPr/>
          <a:lstStyle/>
          <a:p>
            <a:r>
              <a:rPr lang="hr-HR" dirty="0" err="1"/>
              <a:t>Impact</a:t>
            </a:r>
            <a:r>
              <a:rPr lang="hr-HR" dirty="0"/>
              <a:t> </a:t>
            </a:r>
            <a:r>
              <a:rPr lang="hr-HR" dirty="0" err="1"/>
              <a:t>details</a:t>
            </a:r>
            <a:endParaRPr lang="en-US" dirty="0"/>
          </a:p>
        </p:txBody>
      </p:sp>
      <p:sp>
        <p:nvSpPr>
          <p:cNvPr id="4" name="Rectangle 1">
            <a:extLst>
              <a:ext uri="{FF2B5EF4-FFF2-40B4-BE49-F238E27FC236}">
                <a16:creationId xmlns:a16="http://schemas.microsoft.com/office/drawing/2014/main" id="{E71082FF-147E-B135-C358-BC31AE47914E}"/>
              </a:ext>
            </a:extLst>
          </p:cNvPr>
          <p:cNvSpPr>
            <a:spLocks noGrp="1" noChangeArrowheads="1"/>
          </p:cNvSpPr>
          <p:nvPr>
            <p:ph idx="1"/>
          </p:nvPr>
        </p:nvSpPr>
        <p:spPr bwMode="auto">
          <a:xfrm>
            <a:off x="628650" y="1825625"/>
            <a:ext cx="7886700" cy="43513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defTabSz="914400" eaLnBrk="0" fontAlgn="base" hangingPunct="0">
              <a:spcBef>
                <a:spcPct val="0"/>
              </a:spcBef>
              <a:spcAft>
                <a:spcPts val="600"/>
              </a:spcAft>
            </a:pPr>
            <a:r>
              <a:rPr kumimoji="0" lang="sr-Latn-RS" altLang="sr-Latn-RS" i="0" u="none" strike="noStrike" cap="none" normalizeH="0" baseline="0" dirty="0" err="1">
                <a:ln>
                  <a:noFill/>
                </a:ln>
                <a:effectLst/>
              </a:rPr>
              <a:t>Approximately</a:t>
            </a:r>
            <a:r>
              <a:rPr kumimoji="0" lang="sr-Latn-RS" altLang="sr-Latn-RS" i="0" u="none" strike="noStrike" cap="none" normalizeH="0" baseline="0" dirty="0">
                <a:ln>
                  <a:noFill/>
                </a:ln>
                <a:effectLst/>
              </a:rPr>
              <a:t> 8.5 </a:t>
            </a:r>
            <a:r>
              <a:rPr kumimoji="0" lang="sr-Latn-RS" altLang="sr-Latn-RS" i="0" u="none" strike="noStrike" cap="none" normalizeH="0" baseline="0" dirty="0" err="1">
                <a:ln>
                  <a:noFill/>
                </a:ln>
                <a:effectLst/>
              </a:rPr>
              <a:t>million</a:t>
            </a:r>
            <a:r>
              <a:rPr kumimoji="0" lang="sr-Latn-RS" altLang="sr-Latn-RS" i="0" u="none" strike="noStrike" cap="none" normalizeH="0" baseline="0" dirty="0">
                <a:ln>
                  <a:noFill/>
                </a:ln>
                <a:effectLst/>
              </a:rPr>
              <a:t> Windows </a:t>
            </a:r>
            <a:r>
              <a:rPr kumimoji="0" lang="sr-Latn-RS" altLang="sr-Latn-RS" i="0" u="none" strike="noStrike" cap="none" normalizeH="0" baseline="0" dirty="0" err="1">
                <a:ln>
                  <a:noFill/>
                </a:ln>
                <a:effectLst/>
              </a:rPr>
              <a:t>devices</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experienced</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BSODs</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or</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boot</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loops</a:t>
            </a:r>
            <a:r>
              <a:rPr kumimoji="0" lang="sr-Latn-RS" altLang="sr-Latn-RS" i="0" u="none" strike="noStrike" cap="none" normalizeH="0" baseline="0" dirty="0">
                <a:ln>
                  <a:noFill/>
                </a:ln>
                <a:effectLst/>
              </a:rPr>
              <a:t> due to </a:t>
            </a:r>
            <a:r>
              <a:rPr kumimoji="0" lang="sr-Latn-RS" altLang="sr-Latn-RS" i="0" u="none" strike="noStrike" cap="none" normalizeH="0" baseline="0" dirty="0" err="1">
                <a:ln>
                  <a:noFill/>
                </a:ln>
                <a:effectLst/>
              </a:rPr>
              <a:t>the</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Channel</a:t>
            </a:r>
            <a:r>
              <a:rPr kumimoji="0" lang="sr-Latn-RS" altLang="sr-Latn-RS" i="0" u="none" strike="noStrike" cap="none" normalizeH="0" baseline="0" dirty="0">
                <a:ln>
                  <a:noFill/>
                </a:ln>
                <a:effectLst/>
              </a:rPr>
              <a:t> File 291 </a:t>
            </a:r>
            <a:r>
              <a:rPr kumimoji="0" lang="sr-Latn-RS" altLang="sr-Latn-RS" i="0" u="none" strike="noStrike" cap="none" normalizeH="0" baseline="0" dirty="0" err="1">
                <a:ln>
                  <a:noFill/>
                </a:ln>
                <a:effectLst/>
              </a:rPr>
              <a:t>configuration</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update</a:t>
            </a:r>
            <a:r>
              <a:rPr kumimoji="0" lang="sr-Latn-RS" altLang="sr-Latn-RS" i="0" u="none" strike="noStrike" cap="none" normalizeH="0" baseline="0" dirty="0">
                <a:ln>
                  <a:noFill/>
                </a:ln>
                <a:effectLst/>
              </a:rPr>
              <a:t> </a:t>
            </a:r>
          </a:p>
          <a:p>
            <a:pPr defTabSz="914400" eaLnBrk="0" fontAlgn="base" hangingPunct="0">
              <a:spcBef>
                <a:spcPct val="0"/>
              </a:spcBef>
              <a:spcAft>
                <a:spcPts val="600"/>
              </a:spcAft>
            </a:pPr>
            <a:r>
              <a:rPr kumimoji="0" lang="sr-Latn-RS" altLang="sr-Latn-RS" i="0" u="none" strike="noStrike" cap="none" normalizeH="0" baseline="0" dirty="0" err="1">
                <a:ln>
                  <a:noFill/>
                </a:ln>
                <a:effectLst/>
              </a:rPr>
              <a:t>This</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represented</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less</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than</a:t>
            </a:r>
            <a:r>
              <a:rPr kumimoji="0" lang="sr-Latn-RS" altLang="sr-Latn-RS" i="0" u="none" strike="noStrike" cap="none" normalizeH="0" baseline="0" dirty="0">
                <a:ln>
                  <a:noFill/>
                </a:ln>
                <a:effectLst/>
              </a:rPr>
              <a:t> 1% </a:t>
            </a:r>
            <a:r>
              <a:rPr kumimoji="0" lang="sr-Latn-RS" altLang="sr-Latn-RS" i="0" u="none" strike="noStrike" cap="none" normalizeH="0" baseline="0" dirty="0" err="1">
                <a:ln>
                  <a:noFill/>
                </a:ln>
                <a:effectLst/>
              </a:rPr>
              <a:t>of</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the</a:t>
            </a:r>
            <a:r>
              <a:rPr kumimoji="0" lang="sr-Latn-RS" altLang="sr-Latn-RS" i="0" u="none" strike="noStrike" cap="none" normalizeH="0" baseline="0" dirty="0">
                <a:ln>
                  <a:noFill/>
                </a:ln>
                <a:effectLst/>
              </a:rPr>
              <a:t> total Windows </a:t>
            </a:r>
            <a:r>
              <a:rPr kumimoji="0" lang="sr-Latn-RS" altLang="sr-Latn-RS" i="0" u="none" strike="noStrike" cap="none" normalizeH="0" baseline="0" dirty="0" err="1">
                <a:ln>
                  <a:noFill/>
                </a:ln>
                <a:effectLst/>
              </a:rPr>
              <a:t>install</a:t>
            </a:r>
            <a:r>
              <a:rPr kumimoji="0" lang="sr-Latn-RS" altLang="sr-Latn-RS" i="0" u="none" strike="noStrike" cap="none" normalizeH="0" baseline="0" dirty="0">
                <a:ln>
                  <a:noFill/>
                </a:ln>
                <a:effectLst/>
              </a:rPr>
              <a:t> base </a:t>
            </a:r>
          </a:p>
          <a:p>
            <a:pPr defTabSz="914400" eaLnBrk="0" fontAlgn="base" hangingPunct="0">
              <a:spcBef>
                <a:spcPct val="0"/>
              </a:spcBef>
              <a:spcAft>
                <a:spcPts val="600"/>
              </a:spcAft>
            </a:pPr>
            <a:r>
              <a:rPr kumimoji="0" lang="sr-Latn-RS" altLang="sr-Latn-RS" i="0" u="none" strike="noStrike" cap="none" normalizeH="0" baseline="0" dirty="0" err="1">
                <a:ln>
                  <a:noFill/>
                </a:ln>
                <a:effectLst/>
              </a:rPr>
              <a:t>Devices</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running</a:t>
            </a:r>
            <a:r>
              <a:rPr kumimoji="0" lang="sr-Latn-RS" altLang="sr-Latn-RS" i="0" u="none" strike="noStrike" cap="none" normalizeH="0" baseline="0" dirty="0">
                <a:ln>
                  <a:noFill/>
                </a:ln>
                <a:effectLst/>
              </a:rPr>
              <a:t> Mac </a:t>
            </a:r>
            <a:r>
              <a:rPr kumimoji="0" lang="sr-Latn-RS" altLang="sr-Latn-RS" i="0" u="none" strike="noStrike" cap="none" normalizeH="0" baseline="0" dirty="0" err="1">
                <a:ln>
                  <a:noFill/>
                </a:ln>
                <a:effectLst/>
              </a:rPr>
              <a:t>or</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Linux</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with</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CrowdStrike</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were</a:t>
            </a:r>
            <a:r>
              <a:rPr kumimoji="0" lang="sr-Latn-RS" altLang="sr-Latn-RS" i="0" u="none" strike="noStrike" cap="none" normalizeH="0" baseline="0" dirty="0">
                <a:ln>
                  <a:noFill/>
                </a:ln>
                <a:effectLst/>
              </a:rPr>
              <a:t> </a:t>
            </a:r>
            <a:r>
              <a:rPr kumimoji="0" lang="sr-Latn-RS" altLang="sr-Latn-RS" i="0" u="none" strike="noStrike" cap="none" normalizeH="0" baseline="0" dirty="0" err="1">
                <a:ln>
                  <a:noFill/>
                </a:ln>
                <a:effectLst/>
              </a:rPr>
              <a:t>unaffected</a:t>
            </a:r>
            <a:endParaRPr kumimoji="0" lang="sr-Latn-RS" altLang="sr-Latn-RS" i="0" u="none" strike="noStrike" cap="none" normalizeH="0" baseline="0" dirty="0">
              <a:ln>
                <a:noFill/>
              </a:ln>
              <a:effectLst/>
            </a:endParaRPr>
          </a:p>
          <a:p>
            <a:pPr defTabSz="914400" eaLnBrk="0" fontAlgn="base" hangingPunct="0">
              <a:spcBef>
                <a:spcPct val="0"/>
              </a:spcBef>
              <a:spcAft>
                <a:spcPts val="600"/>
              </a:spcAft>
            </a:pPr>
            <a:endParaRPr kumimoji="0" lang="sr-Latn-RS" altLang="sr-Latn-RS" i="0" u="none" strike="noStrike" cap="none" normalizeH="0" baseline="0" dirty="0">
              <a:ln>
                <a:noFill/>
              </a:ln>
              <a:effectLst/>
            </a:endParaRPr>
          </a:p>
        </p:txBody>
      </p:sp>
    </p:spTree>
    <p:extLst>
      <p:ext uri="{BB962C8B-B14F-4D97-AF65-F5344CB8AC3E}">
        <p14:creationId xmlns:p14="http://schemas.microsoft.com/office/powerpoint/2010/main" val="405443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BA81E6-9C63-9D5A-EEB4-2645EA3CE2FC}"/>
              </a:ext>
            </a:extLst>
          </p:cNvPr>
          <p:cNvSpPr>
            <a:spLocks noGrp="1"/>
          </p:cNvSpPr>
          <p:nvPr>
            <p:ph type="title"/>
          </p:nvPr>
        </p:nvSpPr>
        <p:spPr>
          <a:xfrm>
            <a:off x="628650" y="365126"/>
            <a:ext cx="7886700" cy="1325563"/>
          </a:xfrm>
        </p:spPr>
        <p:txBody>
          <a:bodyPr/>
          <a:lstStyle/>
          <a:p>
            <a:r>
              <a:rPr lang="hr-HR" dirty="0" err="1"/>
              <a:t>Impact</a:t>
            </a:r>
            <a:r>
              <a:rPr lang="hr-HR" dirty="0"/>
              <a:t> </a:t>
            </a:r>
            <a:r>
              <a:rPr lang="hr-HR" dirty="0" err="1"/>
              <a:t>details</a:t>
            </a:r>
            <a:endParaRPr lang="en-US" dirty="0"/>
          </a:p>
        </p:txBody>
      </p:sp>
      <p:sp>
        <p:nvSpPr>
          <p:cNvPr id="4" name="Rectangle 1">
            <a:extLst>
              <a:ext uri="{FF2B5EF4-FFF2-40B4-BE49-F238E27FC236}">
                <a16:creationId xmlns:a16="http://schemas.microsoft.com/office/drawing/2014/main" id="{29469E99-5413-E8B9-7F28-E4C7B647F882}"/>
              </a:ext>
            </a:extLst>
          </p:cNvPr>
          <p:cNvSpPr>
            <a:spLocks noGrp="1" noChangeArrowheads="1"/>
          </p:cNvSpPr>
          <p:nvPr>
            <p:ph idx="1"/>
          </p:nvPr>
        </p:nvSpPr>
        <p:spPr bwMode="auto">
          <a:xfrm>
            <a:off x="628650" y="1825625"/>
            <a:ext cx="7886700" cy="43513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defTabSz="914400" eaLnBrk="0" fontAlgn="base" hangingPunct="0">
              <a:spcBef>
                <a:spcPct val="0"/>
              </a:spcBef>
              <a:spcAft>
                <a:spcPts val="600"/>
              </a:spcAft>
            </a:pPr>
            <a:r>
              <a:rPr kumimoji="0" lang="sr-Latn-RS" altLang="sr-Latn-RS" sz="1900" i="0" u="none" strike="noStrike" cap="none" normalizeH="0" baseline="0" dirty="0" err="1">
                <a:ln>
                  <a:noFill/>
                </a:ln>
                <a:effectLst/>
              </a:rPr>
              <a:t>Version-dependent</a:t>
            </a:r>
            <a:r>
              <a:rPr kumimoji="0" lang="sr-Latn-RS" altLang="sr-Latn-RS" sz="1900" i="0" u="none" strike="noStrike" cap="none" normalizeH="0" baseline="0" dirty="0">
                <a:ln>
                  <a:noFill/>
                </a:ln>
                <a:effectLst/>
              </a:rPr>
              <a:t> – </a:t>
            </a:r>
            <a:r>
              <a:rPr kumimoji="0" lang="sr-Latn-RS" altLang="sr-Latn-RS" sz="1900" i="0" u="none" strike="noStrike" cap="none" normalizeH="0" baseline="0" dirty="0" err="1">
                <a:ln>
                  <a:noFill/>
                </a:ln>
                <a:effectLst/>
              </a:rPr>
              <a:t>Only</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systems</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running</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Falcon</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sensor</a:t>
            </a:r>
            <a:r>
              <a:rPr kumimoji="0" lang="sr-Latn-RS" altLang="sr-Latn-RS" sz="1900" i="0" u="none" strike="noStrike" cap="none" normalizeH="0" baseline="0" dirty="0">
                <a:ln>
                  <a:noFill/>
                </a:ln>
                <a:effectLst/>
              </a:rPr>
              <a:t> v7.11+ </a:t>
            </a:r>
            <a:r>
              <a:rPr kumimoji="0" lang="sr-Latn-RS" altLang="sr-Latn-RS" sz="1900" i="0" u="none" strike="noStrike" cap="none" normalizeH="0" baseline="0" dirty="0" err="1">
                <a:ln>
                  <a:noFill/>
                </a:ln>
                <a:effectLst/>
              </a:rPr>
              <a:t>that</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automatically</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downloaded</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the</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problematic</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Channel</a:t>
            </a:r>
            <a:r>
              <a:rPr kumimoji="0" lang="sr-Latn-RS" altLang="sr-Latn-RS" sz="1900" i="0" u="none" strike="noStrike" cap="none" normalizeH="0" baseline="0" dirty="0">
                <a:ln>
                  <a:noFill/>
                </a:ln>
                <a:effectLst/>
              </a:rPr>
              <a:t> File 291 </a:t>
            </a:r>
            <a:r>
              <a:rPr kumimoji="0" lang="sr-Latn-RS" altLang="sr-Latn-RS" sz="1900" i="0" u="none" strike="noStrike" cap="none" normalizeH="0" baseline="0" dirty="0" err="1">
                <a:ln>
                  <a:noFill/>
                </a:ln>
                <a:effectLst/>
              </a:rPr>
              <a:t>fell</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victim</a:t>
            </a:r>
            <a:r>
              <a:rPr kumimoji="0" lang="sr-Latn-RS" altLang="sr-Latn-RS" sz="1900" i="0" u="none" strike="noStrike" cap="none" normalizeH="0" baseline="0" dirty="0">
                <a:ln>
                  <a:noFill/>
                </a:ln>
                <a:effectLst/>
              </a:rPr>
              <a:t> to </a:t>
            </a:r>
            <a:r>
              <a:rPr kumimoji="0" lang="sr-Latn-RS" altLang="sr-Latn-RS" sz="1900" i="0" u="none" strike="noStrike" cap="none" normalizeH="0" baseline="0" dirty="0" err="1">
                <a:ln>
                  <a:noFill/>
                </a:ln>
                <a:effectLst/>
              </a:rPr>
              <a:t>the</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crash</a:t>
            </a:r>
            <a:r>
              <a:rPr kumimoji="0" lang="sr-Latn-RS" altLang="sr-Latn-RS" sz="1900" i="0" u="none" strike="noStrike" cap="none" normalizeH="0" baseline="0" dirty="0">
                <a:ln>
                  <a:noFill/>
                </a:ln>
                <a:effectLst/>
              </a:rPr>
              <a:t> </a:t>
            </a:r>
          </a:p>
          <a:p>
            <a:pPr defTabSz="914400" eaLnBrk="0" fontAlgn="base" hangingPunct="0">
              <a:spcBef>
                <a:spcPct val="0"/>
              </a:spcBef>
              <a:spcAft>
                <a:spcPts val="600"/>
              </a:spcAft>
            </a:pPr>
            <a:r>
              <a:rPr kumimoji="0" lang="sr-Latn-RS" altLang="sr-Latn-RS" sz="1900" i="0" u="none" strike="noStrike" cap="none" normalizeH="0" baseline="0" dirty="0" err="1">
                <a:ln>
                  <a:noFill/>
                </a:ln>
                <a:effectLst/>
              </a:rPr>
              <a:t>Timed</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window</a:t>
            </a:r>
            <a:r>
              <a:rPr kumimoji="0" lang="sr-Latn-RS" altLang="sr-Latn-RS" sz="1900" i="0" u="none" strike="noStrike" cap="none" normalizeH="0" baseline="0" dirty="0">
                <a:ln>
                  <a:noFill/>
                </a:ln>
                <a:effectLst/>
              </a:rPr>
              <a:t> – </a:t>
            </a:r>
            <a:r>
              <a:rPr kumimoji="0" lang="sr-Latn-RS" altLang="sr-Latn-RS" sz="1900" i="0" u="none" strike="noStrike" cap="none" normalizeH="0" baseline="0" dirty="0" err="1">
                <a:ln>
                  <a:noFill/>
                </a:ln>
                <a:effectLst/>
              </a:rPr>
              <a:t>Devices</a:t>
            </a:r>
            <a:r>
              <a:rPr kumimoji="0" lang="sr-Latn-RS" altLang="sr-Latn-RS" sz="1900" i="0" u="none" strike="noStrike" cap="none" normalizeH="0" baseline="0" dirty="0">
                <a:ln>
                  <a:noFill/>
                </a:ln>
                <a:effectLst/>
              </a:rPr>
              <a:t> had to </a:t>
            </a:r>
            <a:r>
              <a:rPr kumimoji="0" lang="sr-Latn-RS" altLang="sr-Latn-RS" sz="1900" i="0" u="none" strike="noStrike" cap="none" normalizeH="0" baseline="0" dirty="0" err="1">
                <a:ln>
                  <a:noFill/>
                </a:ln>
                <a:effectLst/>
              </a:rPr>
              <a:t>receive</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the</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update</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strictly</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within</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the</a:t>
            </a:r>
            <a:r>
              <a:rPr kumimoji="0" lang="sr-Latn-RS" altLang="sr-Latn-RS" sz="1900" i="0" u="none" strike="noStrike" cap="none" normalizeH="0" baseline="0" dirty="0">
                <a:ln>
                  <a:noFill/>
                </a:ln>
                <a:effectLst/>
              </a:rPr>
              <a:t> ~80-minute </a:t>
            </a:r>
            <a:r>
              <a:rPr kumimoji="0" lang="sr-Latn-RS" altLang="sr-Latn-RS" sz="1900" i="0" u="none" strike="noStrike" cap="none" normalizeH="0" baseline="0" dirty="0" err="1">
                <a:ln>
                  <a:noFill/>
                </a:ln>
                <a:effectLst/>
              </a:rPr>
              <a:t>deployment</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window</a:t>
            </a:r>
            <a:r>
              <a:rPr kumimoji="0" lang="sr-Latn-RS" altLang="sr-Latn-RS" sz="1900" i="0" u="none" strike="noStrike" cap="none" normalizeH="0" baseline="0" dirty="0">
                <a:ln>
                  <a:noFill/>
                </a:ln>
                <a:effectLst/>
              </a:rPr>
              <a:t>.</a:t>
            </a:r>
          </a:p>
          <a:p>
            <a:pPr defTabSz="914400" eaLnBrk="0" fontAlgn="base" hangingPunct="0">
              <a:spcBef>
                <a:spcPct val="0"/>
              </a:spcBef>
              <a:spcAft>
                <a:spcPts val="600"/>
              </a:spcAft>
            </a:pPr>
            <a:r>
              <a:rPr kumimoji="0" lang="sr-Latn-RS" altLang="sr-Latn-RS" sz="1900" i="0" u="none" strike="noStrike" cap="none" normalizeH="0" baseline="0" dirty="0">
                <a:ln>
                  <a:noFill/>
                </a:ln>
                <a:effectLst/>
              </a:rPr>
              <a:t>Rapid </a:t>
            </a:r>
            <a:r>
              <a:rPr kumimoji="0" lang="sr-Latn-RS" altLang="sr-Latn-RS" sz="1900" i="0" u="none" strike="noStrike" cap="none" normalizeH="0" baseline="0" dirty="0" err="1">
                <a:ln>
                  <a:noFill/>
                </a:ln>
                <a:effectLst/>
              </a:rPr>
              <a:t>rollback</a:t>
            </a:r>
            <a:r>
              <a:rPr kumimoji="0" lang="sr-Latn-RS" altLang="sr-Latn-RS" sz="1900" i="0" u="none" strike="noStrike" cap="none" normalizeH="0" baseline="0" dirty="0">
                <a:ln>
                  <a:noFill/>
                </a:ln>
                <a:effectLst/>
              </a:rPr>
              <a:t> – </a:t>
            </a:r>
            <a:r>
              <a:rPr kumimoji="0" lang="sr-Latn-RS" altLang="sr-Latn-RS" sz="1900" i="0" u="none" strike="noStrike" cap="none" normalizeH="0" baseline="0" dirty="0" err="1">
                <a:ln>
                  <a:noFill/>
                </a:ln>
                <a:effectLst/>
              </a:rPr>
              <a:t>CrowdStrike</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withdrew</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the</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faulty</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update</a:t>
            </a:r>
            <a:r>
              <a:rPr kumimoji="0" lang="sr-Latn-RS" altLang="sr-Latn-RS" sz="1900" i="0" u="none" strike="noStrike" cap="none" normalizeH="0" baseline="0" dirty="0">
                <a:ln>
                  <a:noFill/>
                </a:ln>
                <a:effectLst/>
              </a:rPr>
              <a:t> at 05:27 UTC, </a:t>
            </a:r>
            <a:r>
              <a:rPr kumimoji="0" lang="sr-Latn-RS" altLang="sr-Latn-RS" sz="1900" i="0" u="none" strike="noStrike" cap="none" normalizeH="0" baseline="0" dirty="0" err="1">
                <a:ln>
                  <a:noFill/>
                </a:ln>
                <a:effectLst/>
              </a:rPr>
              <a:t>curtailing</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further</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impact</a:t>
            </a:r>
            <a:r>
              <a:rPr kumimoji="0" lang="sr-Latn-RS" altLang="sr-Latn-RS" sz="1900" i="0" u="none" strike="noStrike" cap="none" normalizeH="0" baseline="0" dirty="0">
                <a:ln>
                  <a:noFill/>
                </a:ln>
                <a:effectLst/>
              </a:rPr>
              <a:t> </a:t>
            </a:r>
          </a:p>
          <a:p>
            <a:pPr defTabSz="914400" eaLnBrk="0" fontAlgn="base" hangingPunct="0">
              <a:spcBef>
                <a:spcPct val="0"/>
              </a:spcBef>
              <a:spcAft>
                <a:spcPts val="600"/>
              </a:spcAft>
            </a:pPr>
            <a:r>
              <a:rPr kumimoji="0" lang="sr-Latn-RS" altLang="sr-Latn-RS" sz="1900" i="0" u="none" strike="noStrike" cap="none" normalizeH="0" baseline="0" dirty="0" err="1">
                <a:ln>
                  <a:noFill/>
                </a:ln>
                <a:effectLst/>
              </a:rPr>
              <a:t>Crash-reporting</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caveat</a:t>
            </a:r>
            <a:r>
              <a:rPr kumimoji="0" lang="sr-Latn-RS" altLang="sr-Latn-RS" sz="1900" i="0" u="none" strike="noStrike" cap="none" normalizeH="0" baseline="0" dirty="0">
                <a:ln>
                  <a:noFill/>
                </a:ln>
                <a:effectLst/>
              </a:rPr>
              <a:t> – </a:t>
            </a:r>
            <a:r>
              <a:rPr kumimoji="0" lang="sr-Latn-RS" altLang="sr-Latn-RS" sz="1900" i="0" u="none" strike="noStrike" cap="none" normalizeH="0" baseline="0" dirty="0" err="1">
                <a:ln>
                  <a:noFill/>
                </a:ln>
                <a:effectLst/>
              </a:rPr>
              <a:t>Microsoft’s</a:t>
            </a:r>
            <a:r>
              <a:rPr kumimoji="0" lang="sr-Latn-RS" altLang="sr-Latn-RS" sz="1900" i="0" u="none" strike="noStrike" cap="none" normalizeH="0" baseline="0" dirty="0">
                <a:ln>
                  <a:noFill/>
                </a:ln>
                <a:effectLst/>
              </a:rPr>
              <a:t> figure </a:t>
            </a:r>
            <a:r>
              <a:rPr kumimoji="0" lang="sr-Latn-RS" altLang="sr-Latn-RS" sz="1900" i="0" u="none" strike="noStrike" cap="none" normalizeH="0" baseline="0" dirty="0" err="1">
                <a:ln>
                  <a:noFill/>
                </a:ln>
                <a:effectLst/>
              </a:rPr>
              <a:t>of</a:t>
            </a:r>
            <a:r>
              <a:rPr kumimoji="0" lang="sr-Latn-RS" altLang="sr-Latn-RS" sz="1900" i="0" u="none" strike="noStrike" cap="none" normalizeH="0" baseline="0" dirty="0">
                <a:ln>
                  <a:noFill/>
                </a:ln>
                <a:effectLst/>
              </a:rPr>
              <a:t> 8.5 </a:t>
            </a:r>
            <a:r>
              <a:rPr kumimoji="0" lang="sr-Latn-RS" altLang="sr-Latn-RS" sz="1900" i="0" u="none" strike="noStrike" cap="none" normalizeH="0" baseline="0" dirty="0" err="1">
                <a:ln>
                  <a:noFill/>
                </a:ln>
                <a:effectLst/>
              </a:rPr>
              <a:t>million</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reflects</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devices</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that</a:t>
            </a:r>
            <a:r>
              <a:rPr kumimoji="0" lang="sr-Latn-RS" altLang="sr-Latn-RS" sz="1900" i="0" u="none" strike="noStrike" cap="none" normalizeH="0" baseline="0" dirty="0">
                <a:ln>
                  <a:noFill/>
                </a:ln>
                <a:effectLst/>
              </a:rPr>
              <a:t> sent </a:t>
            </a:r>
            <a:r>
              <a:rPr kumimoji="0" lang="sr-Latn-RS" altLang="sr-Latn-RS" sz="1900" i="0" u="none" strike="noStrike" cap="none" normalizeH="0" baseline="0" dirty="0" err="1">
                <a:ln>
                  <a:noFill/>
                </a:ln>
                <a:effectLst/>
              </a:rPr>
              <a:t>crash</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reports</a:t>
            </a:r>
            <a:r>
              <a:rPr kumimoji="0" lang="sr-Latn-RS" altLang="sr-Latn-RS" sz="1900" i="0" u="none" strike="noStrike" cap="none" normalizeH="0" baseline="0" dirty="0">
                <a:ln>
                  <a:noFill/>
                </a:ln>
                <a:effectLst/>
              </a:rPr>
              <a:t>; more </a:t>
            </a:r>
            <a:r>
              <a:rPr kumimoji="0" lang="sr-Latn-RS" altLang="sr-Latn-RS" sz="1900" i="0" u="none" strike="noStrike" cap="none" normalizeH="0" baseline="0" dirty="0" err="1">
                <a:ln>
                  <a:noFill/>
                </a:ln>
                <a:effectLst/>
              </a:rPr>
              <a:t>may</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have</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been</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affected</a:t>
            </a:r>
            <a:r>
              <a:rPr kumimoji="0" lang="sr-Latn-RS" altLang="sr-Latn-RS" sz="1900" i="0" u="none" strike="noStrike" cap="none" normalizeH="0" baseline="0" dirty="0">
                <a:ln>
                  <a:noFill/>
                </a:ln>
                <a:effectLst/>
              </a:rPr>
              <a:t> </a:t>
            </a:r>
            <a:r>
              <a:rPr kumimoji="0" lang="sr-Latn-RS" altLang="sr-Latn-RS" sz="1900" i="0" u="none" strike="noStrike" cap="none" normalizeH="0" baseline="0" dirty="0" err="1">
                <a:ln>
                  <a:noFill/>
                </a:ln>
                <a:effectLst/>
              </a:rPr>
              <a:t>quietly</a:t>
            </a:r>
            <a:r>
              <a:rPr kumimoji="0" lang="sr-Latn-RS" altLang="sr-Latn-RS" sz="1900" i="0" u="none" strike="noStrike" cap="none" normalizeH="0" baseline="0" dirty="0">
                <a:ln>
                  <a:noFill/>
                </a:ln>
                <a:effectLst/>
              </a:rPr>
              <a:t> </a:t>
            </a:r>
            <a:r>
              <a:rPr kumimoji="0" lang="sr-Latn-RS" altLang="sr-Latn-RS" sz="1900" i="0" u="none" strike="noStrike" cap="none" normalizeH="0" baseline="0" dirty="0">
                <a:ln>
                  <a:noFill/>
                </a:ln>
                <a:effectLst/>
                <a:hlinkClick r:id="rId2"/>
              </a:rPr>
              <a:t>theverge.com</a:t>
            </a:r>
            <a:r>
              <a:rPr kumimoji="0" lang="sr-Latn-RS" altLang="sr-Latn-RS" sz="1900" i="0" u="none" strike="noStrike" cap="none" normalizeH="0" baseline="0" dirty="0">
                <a:ln>
                  <a:noFill/>
                </a:ln>
                <a:effectLst/>
              </a:rPr>
              <a:t>.</a:t>
            </a:r>
          </a:p>
        </p:txBody>
      </p:sp>
    </p:spTree>
    <p:extLst>
      <p:ext uri="{BB962C8B-B14F-4D97-AF65-F5344CB8AC3E}">
        <p14:creationId xmlns:p14="http://schemas.microsoft.com/office/powerpoint/2010/main" val="179550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F68D07-52AB-2228-B973-039F66FE729A}"/>
              </a:ext>
            </a:extLst>
          </p:cNvPr>
          <p:cNvSpPr txBox="1"/>
          <p:nvPr/>
        </p:nvSpPr>
        <p:spPr>
          <a:xfrm>
            <a:off x="755576" y="692696"/>
            <a:ext cx="6840760" cy="707886"/>
          </a:xfrm>
          <a:prstGeom prst="rect">
            <a:avLst/>
          </a:prstGeom>
          <a:noFill/>
        </p:spPr>
        <p:txBody>
          <a:bodyPr wrap="square" rtlCol="0">
            <a:spAutoFit/>
          </a:bodyPr>
          <a:lstStyle/>
          <a:p>
            <a:r>
              <a:rPr lang="hr-HR" sz="4000" b="0" i="0" dirty="0">
                <a:solidFill>
                  <a:srgbClr val="FF0000"/>
                </a:solidFill>
                <a:effectLst/>
                <a:latin typeface="Helvetica Neue"/>
              </a:rPr>
              <a:t>4. listopada 2021. oko 18:00</a:t>
            </a:r>
            <a:endParaRPr lang="hr-HR" sz="4000" dirty="0">
              <a:solidFill>
                <a:srgbClr val="FF0000"/>
              </a:solidFill>
            </a:endParaRPr>
          </a:p>
        </p:txBody>
      </p:sp>
      <p:pic>
        <p:nvPicPr>
          <p:cNvPr id="6" name="Picture 5">
            <a:extLst>
              <a:ext uri="{FF2B5EF4-FFF2-40B4-BE49-F238E27FC236}">
                <a16:creationId xmlns:a16="http://schemas.microsoft.com/office/drawing/2014/main" id="{31E1E790-3485-0824-D6E1-4506FE0CBEBC}"/>
              </a:ext>
            </a:extLst>
          </p:cNvPr>
          <p:cNvPicPr>
            <a:picLocks noChangeAspect="1"/>
          </p:cNvPicPr>
          <p:nvPr/>
        </p:nvPicPr>
        <p:blipFill>
          <a:blip r:embed="rId2"/>
          <a:stretch>
            <a:fillRect/>
          </a:stretch>
        </p:blipFill>
        <p:spPr>
          <a:xfrm>
            <a:off x="1115616" y="2348880"/>
            <a:ext cx="5430895" cy="1960612"/>
          </a:xfrm>
          <a:prstGeom prst="rect">
            <a:avLst/>
          </a:prstGeom>
        </p:spPr>
      </p:pic>
    </p:spTree>
    <p:extLst>
      <p:ext uri="{BB962C8B-B14F-4D97-AF65-F5344CB8AC3E}">
        <p14:creationId xmlns:p14="http://schemas.microsoft.com/office/powerpoint/2010/main" val="406184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D3F5E4-AD07-408F-9AD0-F32D756F4B1A}"/>
              </a:ext>
            </a:extLst>
          </p:cNvPr>
          <p:cNvSpPr>
            <a:spLocks noGrp="1"/>
          </p:cNvSpPr>
          <p:nvPr>
            <p:ph type="title"/>
          </p:nvPr>
        </p:nvSpPr>
        <p:spPr/>
        <p:txBody>
          <a:bodyPr/>
          <a:lstStyle/>
          <a:p>
            <a:endParaRPr lang="hr-HR" dirty="0"/>
          </a:p>
        </p:txBody>
      </p:sp>
      <p:pic>
        <p:nvPicPr>
          <p:cNvPr id="9" name="Rezervirano mjesto sadržaja 8">
            <a:extLst>
              <a:ext uri="{FF2B5EF4-FFF2-40B4-BE49-F238E27FC236}">
                <a16:creationId xmlns:a16="http://schemas.microsoft.com/office/drawing/2014/main" id="{A7112948-AD9D-4600-AE47-D0F87FCCDC9C}"/>
              </a:ext>
            </a:extLst>
          </p:cNvPr>
          <p:cNvPicPr>
            <a:picLocks noGrp="1" noChangeAspect="1"/>
          </p:cNvPicPr>
          <p:nvPr>
            <p:ph idx="1"/>
          </p:nvPr>
        </p:nvPicPr>
        <p:blipFill>
          <a:blip r:embed="rId2"/>
          <a:stretch>
            <a:fillRect/>
          </a:stretch>
        </p:blipFill>
        <p:spPr>
          <a:xfrm>
            <a:off x="-14897" y="5421587"/>
            <a:ext cx="9011947" cy="893687"/>
          </a:xfrm>
        </p:spPr>
      </p:pic>
      <p:pic>
        <p:nvPicPr>
          <p:cNvPr id="5" name="Slika 4">
            <a:extLst>
              <a:ext uri="{FF2B5EF4-FFF2-40B4-BE49-F238E27FC236}">
                <a16:creationId xmlns:a16="http://schemas.microsoft.com/office/drawing/2014/main" id="{8D267F09-FCF3-4E46-94FD-051C09ECCF88}"/>
              </a:ext>
            </a:extLst>
          </p:cNvPr>
          <p:cNvPicPr>
            <a:picLocks noChangeAspect="1"/>
          </p:cNvPicPr>
          <p:nvPr/>
        </p:nvPicPr>
        <p:blipFill>
          <a:blip r:embed="rId3"/>
          <a:stretch>
            <a:fillRect/>
          </a:stretch>
        </p:blipFill>
        <p:spPr>
          <a:xfrm>
            <a:off x="-24549" y="553454"/>
            <a:ext cx="9144000" cy="948906"/>
          </a:xfrm>
          <a:prstGeom prst="rect">
            <a:avLst/>
          </a:prstGeom>
        </p:spPr>
      </p:pic>
      <p:pic>
        <p:nvPicPr>
          <p:cNvPr id="7" name="Slika 6">
            <a:extLst>
              <a:ext uri="{FF2B5EF4-FFF2-40B4-BE49-F238E27FC236}">
                <a16:creationId xmlns:a16="http://schemas.microsoft.com/office/drawing/2014/main" id="{02528165-E263-4A40-B71C-9B2D911AE320}"/>
              </a:ext>
            </a:extLst>
          </p:cNvPr>
          <p:cNvPicPr>
            <a:picLocks noChangeAspect="1"/>
          </p:cNvPicPr>
          <p:nvPr/>
        </p:nvPicPr>
        <p:blipFill>
          <a:blip r:embed="rId4"/>
          <a:stretch>
            <a:fillRect/>
          </a:stretch>
        </p:blipFill>
        <p:spPr>
          <a:xfrm>
            <a:off x="52171" y="3497046"/>
            <a:ext cx="9144000" cy="686971"/>
          </a:xfrm>
          <a:prstGeom prst="rect">
            <a:avLst/>
          </a:prstGeom>
        </p:spPr>
      </p:pic>
      <p:pic>
        <p:nvPicPr>
          <p:cNvPr id="11" name="Slika 10">
            <a:extLst>
              <a:ext uri="{FF2B5EF4-FFF2-40B4-BE49-F238E27FC236}">
                <a16:creationId xmlns:a16="http://schemas.microsoft.com/office/drawing/2014/main" id="{A1512B36-0B06-4BD2-BEB6-8F4D0558C8F0}"/>
              </a:ext>
            </a:extLst>
          </p:cNvPr>
          <p:cNvPicPr>
            <a:picLocks noChangeAspect="1"/>
          </p:cNvPicPr>
          <p:nvPr/>
        </p:nvPicPr>
        <p:blipFill>
          <a:blip r:embed="rId5"/>
          <a:stretch>
            <a:fillRect/>
          </a:stretch>
        </p:blipFill>
        <p:spPr>
          <a:xfrm>
            <a:off x="52171" y="1687115"/>
            <a:ext cx="7740352" cy="1597077"/>
          </a:xfrm>
          <a:prstGeom prst="rect">
            <a:avLst/>
          </a:prstGeom>
        </p:spPr>
      </p:pic>
      <p:pic>
        <p:nvPicPr>
          <p:cNvPr id="15" name="Slika 14">
            <a:extLst>
              <a:ext uri="{FF2B5EF4-FFF2-40B4-BE49-F238E27FC236}">
                <a16:creationId xmlns:a16="http://schemas.microsoft.com/office/drawing/2014/main" id="{FB65A084-021D-4868-BE4B-175F8E54A814}"/>
              </a:ext>
            </a:extLst>
          </p:cNvPr>
          <p:cNvPicPr>
            <a:picLocks noChangeAspect="1"/>
          </p:cNvPicPr>
          <p:nvPr/>
        </p:nvPicPr>
        <p:blipFill>
          <a:blip r:embed="rId6"/>
          <a:stretch>
            <a:fillRect/>
          </a:stretch>
        </p:blipFill>
        <p:spPr>
          <a:xfrm>
            <a:off x="-28816" y="4318017"/>
            <a:ext cx="9144000" cy="937647"/>
          </a:xfrm>
          <a:prstGeom prst="rect">
            <a:avLst/>
          </a:prstGeom>
        </p:spPr>
      </p:pic>
    </p:spTree>
    <p:extLst>
      <p:ext uri="{BB962C8B-B14F-4D97-AF65-F5344CB8AC3E}">
        <p14:creationId xmlns:p14="http://schemas.microsoft.com/office/powerpoint/2010/main" val="313364363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Racunarstvo bijeli template</Template>
  <TotalTime>0</TotalTime>
  <Words>1767</Words>
  <Application>Microsoft Office PowerPoint</Application>
  <PresentationFormat>On-screen Show (4:3)</PresentationFormat>
  <Paragraphs>219</Paragraphs>
  <Slides>45</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Arial</vt:lpstr>
      <vt:lpstr>Calibri</vt:lpstr>
      <vt:lpstr>Calibri Light</vt:lpstr>
      <vt:lpstr>Cambria</vt:lpstr>
      <vt:lpstr>Helvetica Neue</vt:lpstr>
      <vt:lpstr>MetaMediumLF-Roman</vt:lpstr>
      <vt:lpstr>MetaNormalLF-Roman</vt:lpstr>
      <vt:lpstr>Segoe UI</vt:lpstr>
      <vt:lpstr>Segoe UI Semibold</vt:lpstr>
      <vt:lpstr>Wingdings</vt:lpstr>
      <vt:lpstr>Office Theme</vt:lpstr>
      <vt:lpstr>Custom Design</vt:lpstr>
      <vt:lpstr>PowerPoint Presentation</vt:lpstr>
      <vt:lpstr>Agenda</vt:lpstr>
      <vt:lpstr>CrowdStrike Outage</vt:lpstr>
      <vt:lpstr>Impact</vt:lpstr>
      <vt:lpstr>Estimated Financial Losses</vt:lpstr>
      <vt:lpstr>Impact details</vt:lpstr>
      <vt:lpstr>Impact details</vt:lpstr>
      <vt:lpstr>PowerPoint Presentation</vt:lpstr>
      <vt:lpstr>PowerPoint Presentation</vt:lpstr>
      <vt:lpstr>Pad Meta servisa</vt:lpstr>
      <vt:lpstr>PowerPoint Presentation</vt:lpstr>
      <vt:lpstr>Primjer</vt:lpstr>
      <vt:lpstr>Primjer BA ispad 27.5.2017</vt:lpstr>
      <vt:lpstr>Primjer</vt:lpstr>
      <vt:lpstr>Kontinuitet poslovanja</vt:lpstr>
      <vt:lpstr>Business Continuity Threats (Horizon Scan 2024 report)</vt:lpstr>
      <vt:lpstr>PowerPoint Presentation</vt:lpstr>
      <vt:lpstr>Pitanje</vt:lpstr>
      <vt:lpstr>Pitanje</vt:lpstr>
      <vt:lpstr>Pitanje</vt:lpstr>
      <vt:lpstr>ISO 22301 u praksi</vt:lpstr>
      <vt:lpstr>ISO 22301</vt:lpstr>
      <vt:lpstr>ISO 22301 definicija kontinuiteta poslovanja - definicije</vt:lpstr>
      <vt:lpstr>Najvažnije aktivnosti</vt:lpstr>
      <vt:lpstr>Plan kontinuiteta poslovanja</vt:lpstr>
      <vt:lpstr>BIA definicija</vt:lpstr>
      <vt:lpstr>Zašto je BIA važna?</vt:lpstr>
      <vt:lpstr>Recovery point objective = ciljana točka oporavka (engl. RPO)</vt:lpstr>
      <vt:lpstr>Određivanje MTPD-a </vt:lpstr>
      <vt:lpstr>Recovery time objective = ciljano vrijeme oporavka sustava(RTO)</vt:lpstr>
      <vt:lpstr>MTPD, RTO</vt:lpstr>
      <vt:lpstr>RTO, MTPD od poslovnih aktivnosti</vt:lpstr>
      <vt:lpstr>Definiranje RPO i RTO</vt:lpstr>
      <vt:lpstr>Balans između zahtjeva i troškova</vt:lpstr>
      <vt:lpstr>Upravljanje rizikom</vt:lpstr>
      <vt:lpstr>PowerPoint Presentation</vt:lpstr>
      <vt:lpstr>PowerPoint Presentation</vt:lpstr>
      <vt:lpstr>Upravljanje krizom</vt:lpstr>
      <vt:lpstr>Krizna komunikacija</vt:lpstr>
      <vt:lpstr>Krizna komunikacija i društvene mreže</vt:lpstr>
      <vt:lpstr>CrowdStrike communication</vt:lpstr>
      <vt:lpstr>CrowdStrike communication</vt:lpstr>
      <vt:lpstr>FedEx slučaj</vt:lpstr>
      <vt:lpstr>FedEx slučaj</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
  <cp:revision>17</cp:revision>
  <dcterms:created xsi:type="dcterms:W3CDTF">2009-02-27T23:33:40Z</dcterms:created>
  <dcterms:modified xsi:type="dcterms:W3CDTF">2025-06-10T12:41:31Z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MSIP_Label_edf682b7-f91e-48bc-97e5-bfb95b32f5b9_Enabled">
    <vt:lpwstr>true</vt:lpwstr>
  </property>
  <property fmtid="{D5CDD505-2E9C-101B-9397-08002B2CF9AE}" pid="5" name="MSIP_Label_edf682b7-f91e-48bc-97e5-bfb95b32f5b9_SetDate">
    <vt:lpwstr>2024-06-10T18:25:42Z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fdad6a38-00c8-45d9-99b5-8705a39be089</vt:lpwstr>
  </property>
  <property fmtid="{D5CDD505-2E9C-101B-9397-08002B2CF9AE}" pid="10" name="MSIP_Label_edf682b7-f91e-48bc-97e5-bfb95b32f5b9_ContentBits">
    <vt:lpwstr>0</vt:lpwstr>
  </property>
</Properties>
</file>