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02" r:id="rId1"/>
    <p:sldMasterId id="2147484168" r:id="rId2"/>
  </p:sldMasterIdLst>
  <p:notesMasterIdLst>
    <p:notesMasterId r:id="rId27"/>
  </p:notesMasterIdLst>
  <p:handoutMasterIdLst>
    <p:handoutMasterId r:id="rId28"/>
  </p:handoutMasterIdLst>
  <p:sldIdLst>
    <p:sldId id="456" r:id="rId3"/>
    <p:sldId id="372" r:id="rId4"/>
    <p:sldId id="373" r:id="rId5"/>
    <p:sldId id="500" r:id="rId6"/>
    <p:sldId id="513" r:id="rId7"/>
    <p:sldId id="506" r:id="rId8"/>
    <p:sldId id="507" r:id="rId9"/>
    <p:sldId id="508" r:id="rId10"/>
    <p:sldId id="510" r:id="rId11"/>
    <p:sldId id="509" r:id="rId12"/>
    <p:sldId id="352" r:id="rId13"/>
    <p:sldId id="363" r:id="rId14"/>
    <p:sldId id="375" r:id="rId15"/>
    <p:sldId id="495" r:id="rId16"/>
    <p:sldId id="354" r:id="rId17"/>
    <p:sldId id="503" r:id="rId18"/>
    <p:sldId id="512" r:id="rId19"/>
    <p:sldId id="361" r:id="rId20"/>
    <p:sldId id="362" r:id="rId21"/>
    <p:sldId id="496" r:id="rId22"/>
    <p:sldId id="365" r:id="rId23"/>
    <p:sldId id="367" r:id="rId24"/>
    <p:sldId id="371" r:id="rId25"/>
    <p:sldId id="366" r:id="rId26"/>
  </p:sldIdLst>
  <p:sldSz cx="9144000" cy="6858000" type="screen4x3"/>
  <p:notesSz cx="6858000" cy="9144000"/>
  <p:defaultTextStyle>
    <a:defPPr>
      <a:defRPr lang="sr-Latn-C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9FB43"/>
    <a:srgbClr val="7FA8B8"/>
    <a:srgbClr val="004360"/>
    <a:srgbClr val="50ACC5"/>
    <a:srgbClr val="7777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31558-720D-4C01-ADA0-486439909B5F}" v="1" dt="2025-03-22T17:14:18.348"/>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714" y="91"/>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hr-H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89BF01F-40B8-46A7-86C3-AB3ADBA215B0}" type="datetimeFigureOut">
              <a:rPr lang="sr-Latn-CS"/>
              <a:pPr>
                <a:defRPr/>
              </a:pPr>
              <a:t>22.3.2025.</a:t>
            </a:fld>
            <a:endParaRPr lang="hr-H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hr-H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C682FDF-3F43-4639-9066-8731226E1A22}" type="slidenum">
              <a:rPr lang="hr-HR"/>
              <a:pPr>
                <a:defRPr/>
              </a:pPr>
              <a:t>‹#›</a:t>
            </a:fld>
            <a:endParaRPr lang="hr-H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eaLnBrk="1" fontAlgn="auto" hangingPunct="1">
              <a:spcBef>
                <a:spcPts val="0"/>
              </a:spcBef>
              <a:spcAft>
                <a:spcPts val="0"/>
              </a:spcAft>
              <a:defRPr sz="1200">
                <a:latin typeface="+mn-lt"/>
                <a:cs typeface="+mn-cs"/>
              </a:defRPr>
            </a:lvl1pPr>
            <a:extLst/>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eaLnBrk="1" fontAlgn="auto" hangingPunct="1">
              <a:spcBef>
                <a:spcPts val="0"/>
              </a:spcBef>
              <a:spcAft>
                <a:spcPts val="0"/>
              </a:spcAft>
              <a:defRPr sz="1200">
                <a:latin typeface="+mn-lt"/>
                <a:cs typeface="+mn-cs"/>
              </a:defRPr>
            </a:lvl1pPr>
            <a:extLst/>
          </a:lstStyle>
          <a:p>
            <a:pPr>
              <a:defRPr/>
            </a:pPr>
            <a:fld id="{87EFC0F5-DC41-4152-A312-F6F141E206E3}" type="datetimeFigureOut">
              <a:rPr lang="en-US"/>
              <a:pPr>
                <a:defRPr/>
              </a:pPr>
              <a:t>3/22/2025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eaLnBrk="1" fontAlgn="auto" hangingPunct="1">
              <a:spcBef>
                <a:spcPts val="0"/>
              </a:spcBef>
              <a:spcAft>
                <a:spcPts val="0"/>
              </a:spcAft>
              <a:defRPr sz="1200">
                <a:latin typeface="+mn-lt"/>
                <a:cs typeface="+mn-cs"/>
              </a:defRPr>
            </a:lvl1pPr>
            <a:extLst/>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DD9F186-A469-4C48-941E-92AD95DE3D2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119085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052963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47149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536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5619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1946791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B SVEUČILIŠTE - naslovna">
    <p:spTree>
      <p:nvGrpSpPr>
        <p:cNvPr id="1" name=""/>
        <p:cNvGrpSpPr/>
        <p:nvPr/>
      </p:nvGrpSpPr>
      <p:grpSpPr>
        <a:xfrm>
          <a:off x="0" y="0"/>
          <a:ext cx="0" cy="0"/>
          <a:chOff x="0" y="0"/>
          <a:chExt cx="0" cy="0"/>
        </a:xfrm>
      </p:grpSpPr>
      <p:pic>
        <p:nvPicPr>
          <p:cNvPr id="4" name="Slika 3" descr="Slika na kojoj se prikazuje grafika, Font, grafički dizajn, tekst&#10;&#10;Opis je automatski generiran">
            <a:extLst>
              <a:ext uri="{FF2B5EF4-FFF2-40B4-BE49-F238E27FC236}">
                <a16:creationId xmlns:a16="http://schemas.microsoft.com/office/drawing/2014/main" id="{CC5AB3DF-7CBC-3543-882F-9BBE3FC47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506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AB UNIVERSITY pasica">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C791CF42-5CF5-1042-C3D6-4455F2561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45704"/>
            <a:ext cx="6609849" cy="512296"/>
          </a:xfrm>
          <a:prstGeom prst="rect">
            <a:avLst/>
          </a:prstGeom>
        </p:spPr>
      </p:pic>
      <p:sp>
        <p:nvSpPr>
          <p:cNvPr id="5" name="Naslov 1">
            <a:extLst>
              <a:ext uri="{FF2B5EF4-FFF2-40B4-BE49-F238E27FC236}">
                <a16:creationId xmlns:a16="http://schemas.microsoft.com/office/drawing/2014/main" id="{3DB087E0-08F6-7EA5-1AE1-CC688527B645}"/>
              </a:ext>
            </a:extLst>
          </p:cNvPr>
          <p:cNvSpPr>
            <a:spLocks noGrp="1"/>
          </p:cNvSpPr>
          <p:nvPr>
            <p:ph type="title"/>
          </p:nvPr>
        </p:nvSpPr>
        <p:spPr>
          <a:xfrm>
            <a:off x="628650" y="365126"/>
            <a:ext cx="7886700" cy="1325563"/>
          </a:xfrm>
          <a:prstGeom prst="rect">
            <a:avLst/>
          </a:prstGeom>
        </p:spPr>
        <p:txBody>
          <a:bodyPr/>
          <a:lstStyle/>
          <a:p>
            <a:r>
              <a:rPr lang="hr-HR"/>
              <a:t>Kliknite da biste uredili stil naslova matrice</a:t>
            </a:r>
          </a:p>
        </p:txBody>
      </p:sp>
      <p:sp>
        <p:nvSpPr>
          <p:cNvPr id="6" name="Rezervirano mjesto sadržaja 2">
            <a:extLst>
              <a:ext uri="{FF2B5EF4-FFF2-40B4-BE49-F238E27FC236}">
                <a16:creationId xmlns:a16="http://schemas.microsoft.com/office/drawing/2014/main" id="{2F407C7A-CC70-6CBF-7578-1C5D64A6BEBB}"/>
              </a:ext>
            </a:extLst>
          </p:cNvPr>
          <p:cNvSpPr>
            <a:spLocks noGrp="1"/>
          </p:cNvSpPr>
          <p:nvPr>
            <p:ph idx="1"/>
          </p:nvPr>
        </p:nvSpPr>
        <p:spPr>
          <a:xfrm>
            <a:off x="628650" y="1825625"/>
            <a:ext cx="7886700" cy="4351338"/>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Tree>
    <p:extLst>
      <p:ext uri="{BB962C8B-B14F-4D97-AF65-F5344CB8AC3E}">
        <p14:creationId xmlns:p14="http://schemas.microsoft.com/office/powerpoint/2010/main" val="2397660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27691" y="4348862"/>
            <a:ext cx="7488613" cy="1283370"/>
          </a:xfrm>
          <a:prstGeom prst="rect">
            <a:avLst/>
          </a:prstGeom>
        </p:spPr>
        <p:txBody>
          <a:bodyPr/>
          <a:lstStyle>
            <a:lvl1pPr>
              <a:defRPr sz="4000" b="1" i="0" baseline="0">
                <a:solidFill>
                  <a:schemeClr val="bg1"/>
                </a:solidFill>
                <a:latin typeface="Segoe UI" panose="020B05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2174152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5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80488" y="0"/>
            <a:ext cx="163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1315053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5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80488" y="0"/>
            <a:ext cx="163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1961149"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a:defRPr sz="2000">
                <a:solidFill>
                  <a:schemeClr val="tx1">
                    <a:lumMod val="85000"/>
                    <a:lumOff val="15000"/>
                  </a:schemeClr>
                </a:solidFill>
                <a:latin typeface="Segoe UI" panose="020B0502040204020203" pitchFamily="34" charset="0"/>
                <a:cs typeface="Segoe UI" panose="020B0502040204020203" pitchFamily="34" charset="0"/>
              </a:defRPr>
            </a:lvl3pPr>
            <a:lvl4pPr>
              <a:defRPr sz="1800">
                <a:solidFill>
                  <a:schemeClr val="tx1">
                    <a:lumMod val="85000"/>
                    <a:lumOff val="15000"/>
                  </a:schemeClr>
                </a:solidFill>
                <a:latin typeface="Segoe UI" panose="020B0502040204020203" pitchFamily="34" charset="0"/>
                <a:cs typeface="Segoe UI" panose="020B0502040204020203" pitchFamily="34" charset="0"/>
              </a:defRPr>
            </a:lvl4pPr>
            <a:lvl5pPr>
              <a:defRPr sz="18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Content Placeholder 2"/>
          <p:cNvSpPr>
            <a:spLocks noGrp="1"/>
          </p:cNvSpPr>
          <p:nvPr>
            <p:ph idx="10"/>
          </p:nvPr>
        </p:nvSpPr>
        <p:spPr>
          <a:xfrm>
            <a:off x="5486400"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marL="1142971" indent="-228594">
              <a:defRPr lang="en-US" sz="20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3pPr>
            <a:lvl4pPr marL="1600160" indent="-228594">
              <a:defRPr lang="en-US" sz="18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4pPr>
            <a:lvl5pPr>
              <a:defRPr sz="16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8"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96127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070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5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80488" y="0"/>
            <a:ext cx="163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1902164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931B871-7294-4396-8EFC-E39E3E14BCA3}" type="datetimeFigureOut">
              <a:rPr lang="en-US"/>
              <a:pPr>
                <a:defRPr/>
              </a:pPr>
              <a:t>3/22/2025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C4C217-C0A4-4D99-84A9-2C8E7EF34C67}" type="slidenum">
              <a:rPr lang="en-US"/>
              <a:pPr>
                <a:defRPr/>
              </a:pPr>
              <a:t>‹#›</a:t>
            </a:fld>
            <a:endParaRPr lang="en-US"/>
          </a:p>
        </p:txBody>
      </p:sp>
    </p:spTree>
    <p:extLst>
      <p:ext uri="{BB962C8B-B14F-4D97-AF65-F5344CB8AC3E}">
        <p14:creationId xmlns:p14="http://schemas.microsoft.com/office/powerpoint/2010/main" val="3915558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58741A3-729D-4835-BEDA-D2CBAD91DA0C}" type="datetimeFigureOut">
              <a:rPr lang="en-US"/>
              <a:pPr>
                <a:defRPr/>
              </a:pPr>
              <a:t>3/22/2025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EC4A4F-A8BD-42CB-81F6-A06C42B6C6A1}" type="slidenum">
              <a:rPr lang="en-US"/>
              <a:pPr>
                <a:defRPr/>
              </a:pPr>
              <a:t>‹#›</a:t>
            </a:fld>
            <a:endParaRPr lang="en-US"/>
          </a:p>
        </p:txBody>
      </p:sp>
    </p:spTree>
    <p:extLst>
      <p:ext uri="{BB962C8B-B14F-4D97-AF65-F5344CB8AC3E}">
        <p14:creationId xmlns:p14="http://schemas.microsoft.com/office/powerpoint/2010/main" val="3749086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AF508AD-B3E4-4868-B870-5587234D69CD}" type="datetimeFigureOut">
              <a:rPr lang="en-US"/>
              <a:pPr>
                <a:defRPr/>
              </a:pPr>
              <a:t>3/22/2025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01FE19-A9EF-4BFD-A8BA-33DB301DD452}" type="slidenum">
              <a:rPr lang="en-US"/>
              <a:pPr>
                <a:defRPr/>
              </a:pPr>
              <a:t>‹#›</a:t>
            </a:fld>
            <a:endParaRPr lang="en-US"/>
          </a:p>
        </p:txBody>
      </p:sp>
    </p:spTree>
    <p:extLst>
      <p:ext uri="{BB962C8B-B14F-4D97-AF65-F5344CB8AC3E}">
        <p14:creationId xmlns:p14="http://schemas.microsoft.com/office/powerpoint/2010/main" val="3394273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243AAA3-707F-4147-8D2C-9BD4688EA71F}" type="datetimeFigureOut">
              <a:rPr lang="en-US"/>
              <a:pPr>
                <a:defRPr/>
              </a:pPr>
              <a:t>3/22/2025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B857F7-D669-45A8-96B3-0F01543676B8}" type="slidenum">
              <a:rPr lang="en-US"/>
              <a:pPr>
                <a:defRPr/>
              </a:pPr>
              <a:t>‹#›</a:t>
            </a:fld>
            <a:endParaRPr lang="en-US"/>
          </a:p>
        </p:txBody>
      </p:sp>
    </p:spTree>
    <p:extLst>
      <p:ext uri="{BB962C8B-B14F-4D97-AF65-F5344CB8AC3E}">
        <p14:creationId xmlns:p14="http://schemas.microsoft.com/office/powerpoint/2010/main" val="4183960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8882481-39C4-447F-9CBA-9379431D6EE9}" type="datetimeFigureOut">
              <a:rPr lang="en-US"/>
              <a:pPr>
                <a:defRPr/>
              </a:pPr>
              <a:t>3/22/2025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212496-BCC0-45C1-883F-31351950F114}" type="slidenum">
              <a:rPr lang="en-US"/>
              <a:pPr>
                <a:defRPr/>
              </a:pPr>
              <a:t>‹#›</a:t>
            </a:fld>
            <a:endParaRPr lang="en-US"/>
          </a:p>
        </p:txBody>
      </p:sp>
    </p:spTree>
    <p:extLst>
      <p:ext uri="{BB962C8B-B14F-4D97-AF65-F5344CB8AC3E}">
        <p14:creationId xmlns:p14="http://schemas.microsoft.com/office/powerpoint/2010/main" val="336546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E61EA0E-0457-42FF-BD04-61F23890E21C}" type="datetimeFigureOut">
              <a:rPr lang="en-US"/>
              <a:pPr>
                <a:defRPr/>
              </a:pPr>
              <a:t>3/22/2025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C7C164D-72D2-49A4-9BC5-22000F1F0B30}" type="slidenum">
              <a:rPr lang="en-US"/>
              <a:pPr>
                <a:defRPr/>
              </a:pPr>
              <a:t>‹#›</a:t>
            </a:fld>
            <a:endParaRPr lang="en-US"/>
          </a:p>
        </p:txBody>
      </p:sp>
    </p:spTree>
    <p:extLst>
      <p:ext uri="{BB962C8B-B14F-4D97-AF65-F5344CB8AC3E}">
        <p14:creationId xmlns:p14="http://schemas.microsoft.com/office/powerpoint/2010/main" val="841443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F4D1FE-DCA2-4F72-B3F1-697232644C56}" type="datetimeFigureOut">
              <a:rPr lang="en-US"/>
              <a:pPr>
                <a:defRPr/>
              </a:pPr>
              <a:t>3/22/2025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416815D-DE0E-4BA4-AB5E-34649E41168C}" type="slidenum">
              <a:rPr lang="en-US"/>
              <a:pPr>
                <a:defRPr/>
              </a:pPr>
              <a:t>‹#›</a:t>
            </a:fld>
            <a:endParaRPr lang="en-US"/>
          </a:p>
        </p:txBody>
      </p:sp>
    </p:spTree>
    <p:extLst>
      <p:ext uri="{BB962C8B-B14F-4D97-AF65-F5344CB8AC3E}">
        <p14:creationId xmlns:p14="http://schemas.microsoft.com/office/powerpoint/2010/main" val="1010456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6EE743F-F43B-45B1-A319-9BEB825177DE}" type="datetimeFigureOut">
              <a:rPr lang="en-US"/>
              <a:pPr>
                <a:defRPr/>
              </a:pPr>
              <a:t>3/22/2025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1DEE08-6D76-4114-B85B-F030E380A740}" type="slidenum">
              <a:rPr lang="en-US"/>
              <a:pPr>
                <a:defRPr/>
              </a:pPr>
              <a:t>‹#›</a:t>
            </a:fld>
            <a:endParaRPr lang="en-US"/>
          </a:p>
        </p:txBody>
      </p:sp>
    </p:spTree>
    <p:extLst>
      <p:ext uri="{BB962C8B-B14F-4D97-AF65-F5344CB8AC3E}">
        <p14:creationId xmlns:p14="http://schemas.microsoft.com/office/powerpoint/2010/main" val="42800409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1D894D-DA17-4C11-BFD3-4B104793DE63}" type="datetimeFigureOut">
              <a:rPr lang="en-US"/>
              <a:pPr>
                <a:defRPr/>
              </a:pPr>
              <a:t>3/22/2025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686AFE-9423-4702-87C4-CEAE085B4505}" type="slidenum">
              <a:rPr lang="en-US"/>
              <a:pPr>
                <a:defRPr/>
              </a:pPr>
              <a:t>‹#›</a:t>
            </a:fld>
            <a:endParaRPr lang="en-US"/>
          </a:p>
        </p:txBody>
      </p:sp>
    </p:spTree>
    <p:extLst>
      <p:ext uri="{BB962C8B-B14F-4D97-AF65-F5344CB8AC3E}">
        <p14:creationId xmlns:p14="http://schemas.microsoft.com/office/powerpoint/2010/main" val="1955769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11480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A754368-420A-4990-A0D1-0B09F8696FBB}" type="datetimeFigureOut">
              <a:rPr lang="en-US"/>
              <a:pPr>
                <a:defRPr/>
              </a:pPr>
              <a:t>3/22/2025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987AF0-2699-4F9B-B1FC-23F5AC0A9B83}" type="slidenum">
              <a:rPr lang="en-US"/>
              <a:pPr>
                <a:defRPr/>
              </a:pPr>
              <a:t>‹#›</a:t>
            </a:fld>
            <a:endParaRPr lang="en-US"/>
          </a:p>
        </p:txBody>
      </p:sp>
    </p:spTree>
    <p:extLst>
      <p:ext uri="{BB962C8B-B14F-4D97-AF65-F5344CB8AC3E}">
        <p14:creationId xmlns:p14="http://schemas.microsoft.com/office/powerpoint/2010/main" val="3561022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3CA4C5F-77F8-4D92-B534-B87BB4FF519A}" type="datetimeFigureOut">
              <a:rPr lang="en-US"/>
              <a:pPr>
                <a:defRPr/>
              </a:pPr>
              <a:t>3/22/2025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F34334-FB7A-4436-9271-4E32F907369C}" type="slidenum">
              <a:rPr lang="en-US"/>
              <a:pPr>
                <a:defRPr/>
              </a:pPr>
              <a:t>‹#›</a:t>
            </a:fld>
            <a:endParaRPr lang="en-US"/>
          </a:p>
        </p:txBody>
      </p:sp>
    </p:spTree>
    <p:extLst>
      <p:ext uri="{BB962C8B-B14F-4D97-AF65-F5344CB8AC3E}">
        <p14:creationId xmlns:p14="http://schemas.microsoft.com/office/powerpoint/2010/main" val="367339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22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512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41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3/22/2025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394691" y="1600200"/>
            <a:ext cx="4371976" cy="5486401"/>
          </a:xfrm>
          <a:prstGeom prst="rect">
            <a:avLst/>
          </a:prstGeom>
        </p:spPr>
      </p:pic>
      <p:sp>
        <p:nvSpPr>
          <p:cNvPr id="2" name="Title 1"/>
          <p:cNvSpPr>
            <a:spLocks noGrp="1"/>
          </p:cNvSpPr>
          <p:nvPr>
            <p:ph type="title"/>
          </p:nvPr>
        </p:nvSpPr>
        <p:spPr>
          <a:xfrm>
            <a:off x="3657601" y="728663"/>
            <a:ext cx="4857749"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6941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3/22/2025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4039" y="3904458"/>
            <a:ext cx="4516636"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22156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8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238960"/>
            <a:ext cx="8948901" cy="619041"/>
          </a:xfrm>
          <a:prstGeom prst="rect">
            <a:avLst/>
          </a:prstGeom>
        </p:spPr>
      </p:pic>
    </p:spTree>
    <p:extLst>
      <p:ext uri="{BB962C8B-B14F-4D97-AF65-F5344CB8AC3E}">
        <p14:creationId xmlns:p14="http://schemas.microsoft.com/office/powerpoint/2010/main" val="3538607875"/>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 id="2147484315" r:id="rId13"/>
    <p:sldLayoutId id="2147484316" r:id="rId14"/>
    <p:sldLayoutId id="2147484317" r:id="rId15"/>
    <p:sldLayoutId id="2147484318" r:id="rId16"/>
  </p:sldLayoutIdLst>
  <p:txStyles>
    <p:titleStyle>
      <a:lvl1pPr algn="l" defTabSz="685800" rtl="0" eaLnBrk="1" latinLnBrk="0" hangingPunct="1">
        <a:lnSpc>
          <a:spcPct val="90000"/>
        </a:lnSpc>
        <a:spcBef>
          <a:spcPct val="0"/>
        </a:spcBef>
        <a:buNone/>
        <a:defRPr sz="3300" b="1" i="0" kern="1200">
          <a:solidFill>
            <a:schemeClr val="tx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533B0E4-E9F3-447B-BA01-99688007CD1D}" type="datetimeFigureOut">
              <a:rPr lang="en-US"/>
              <a:pPr>
                <a:defRPr/>
              </a:pPr>
              <a:t>3/22/2025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7C7C1B-8AD2-4678-9E3B-51BDDE5DEF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ogle.lv/webhp?sourceid=chrome-instant&amp;ion=1&amp;espv=2&amp;ie=UTF-8#q=target+finance+stock&amp;*" TargetMode="Externa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www2.deloitte.com/content/dam/Deloitte/de/Documents/risk/DR19_TheNewCISO.pdf" TargetMode="External"/><Relationship Id="rId2" Type="http://schemas.openxmlformats.org/officeDocument/2006/relationships/hyperlink" Target="https://interact.f5.com/rs/653-SMC-783/images/RPRT-SEC-1167223548-global-ciso-benchmarkUPDATED.pdf"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hyperlink" Target="https://www.csoonline.com/article/3640718/deloitte-uk-ciso-addresses-stress-and-burnout-in-cybersecurity.html"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hyperlink" Target="https://www.forbes.com/sites/tonybradley/2024/10/15/the-cybersecurity-burnout-crisis-is-reaching-the-breaking-point/"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C1F5-046A-B7E3-CD3F-BABA7FC5740D}"/>
              </a:ext>
            </a:extLst>
          </p:cNvPr>
          <p:cNvSpPr txBox="1">
            <a:spLocks/>
          </p:cNvSpPr>
          <p:nvPr/>
        </p:nvSpPr>
        <p:spPr>
          <a:xfrm>
            <a:off x="5109540" y="3026618"/>
            <a:ext cx="3910830" cy="130861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5400" b="1" i="0" kern="1200">
                <a:solidFill>
                  <a:schemeClr val="bg1"/>
                </a:solidFill>
                <a:latin typeface="Arial" charset="0"/>
                <a:ea typeface="Arial" charset="0"/>
                <a:cs typeface="Arial" charset="0"/>
              </a:defRPr>
            </a:lvl1pPr>
          </a:lstStyle>
          <a:p>
            <a:pPr algn="ctr" defTabSz="685800" fontAlgn="auto">
              <a:spcAft>
                <a:spcPts val="0"/>
              </a:spcAft>
              <a:defRPr/>
            </a:pPr>
            <a:r>
              <a:rPr lang="hr-HR" sz="2400" dirty="0"/>
              <a:t>Sigurnost informacijskih sustava</a:t>
            </a:r>
            <a:endParaRPr lang="en-US" sz="1350" b="0" dirty="0">
              <a:solidFill>
                <a:srgbClr val="C30E60"/>
              </a:solidFill>
            </a:endParaRPr>
          </a:p>
        </p:txBody>
      </p:sp>
      <p:sp>
        <p:nvSpPr>
          <p:cNvPr id="3" name="TekstniOkvir 2">
            <a:extLst>
              <a:ext uri="{FF2B5EF4-FFF2-40B4-BE49-F238E27FC236}">
                <a16:creationId xmlns:a16="http://schemas.microsoft.com/office/drawing/2014/main" id="{EE719752-2A6F-EE53-14D3-001B3E974130}"/>
              </a:ext>
            </a:extLst>
          </p:cNvPr>
          <p:cNvSpPr txBox="1"/>
          <p:nvPr/>
        </p:nvSpPr>
        <p:spPr>
          <a:xfrm>
            <a:off x="4934590" y="4615154"/>
            <a:ext cx="4085780" cy="415498"/>
          </a:xfrm>
          <a:prstGeom prst="rect">
            <a:avLst/>
          </a:prstGeom>
          <a:noFill/>
        </p:spPr>
        <p:txBody>
          <a:bodyPr wrap="square" rtlCol="0">
            <a:spAutoFit/>
          </a:bodyPr>
          <a:lstStyle/>
          <a:p>
            <a:pPr algn="ctr"/>
            <a:r>
              <a:rPr lang="hr-HR" sz="2100" dirty="0">
                <a:solidFill>
                  <a:srgbClr val="C30E60"/>
                </a:solidFill>
              </a:rPr>
              <a:t>mr.sc. Dražen Pranić</a:t>
            </a:r>
            <a:endParaRPr lang="hr-HR" sz="2100" dirty="0">
              <a:solidFill>
                <a:srgbClr val="000000"/>
              </a:solidFill>
            </a:endParaRPr>
          </a:p>
        </p:txBody>
      </p:sp>
    </p:spTree>
    <p:extLst>
      <p:ext uri="{BB962C8B-B14F-4D97-AF65-F5344CB8AC3E}">
        <p14:creationId xmlns:p14="http://schemas.microsoft.com/office/powerpoint/2010/main" val="406597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694BB6-58AC-55A8-79F4-96B8A57F1170}"/>
              </a:ext>
            </a:extLst>
          </p:cNvPr>
          <p:cNvSpPr>
            <a:spLocks noGrp="1"/>
          </p:cNvSpPr>
          <p:nvPr>
            <p:ph type="title"/>
          </p:nvPr>
        </p:nvSpPr>
        <p:spPr/>
        <p:txBody>
          <a:bodyPr/>
          <a:lstStyle/>
          <a:p>
            <a:endParaRPr lang="hr-HR"/>
          </a:p>
        </p:txBody>
      </p:sp>
      <p:sp>
        <p:nvSpPr>
          <p:cNvPr id="4" name="Content Placeholder 3">
            <a:extLst>
              <a:ext uri="{FF2B5EF4-FFF2-40B4-BE49-F238E27FC236}">
                <a16:creationId xmlns:a16="http://schemas.microsoft.com/office/drawing/2014/main" id="{CC800E58-35F0-B233-F34C-1D47934F0D7D}"/>
              </a:ext>
            </a:extLst>
          </p:cNvPr>
          <p:cNvSpPr>
            <a:spLocks noGrp="1"/>
          </p:cNvSpPr>
          <p:nvPr>
            <p:ph idx="1"/>
          </p:nvPr>
        </p:nvSpPr>
        <p:spPr/>
        <p:txBody>
          <a:bodyPr/>
          <a:lstStyle/>
          <a:p>
            <a:endParaRPr lang="hr-HR"/>
          </a:p>
        </p:txBody>
      </p:sp>
      <p:pic>
        <p:nvPicPr>
          <p:cNvPr id="1026" name="Picture 2" descr="Uber data breach cover-up timeline">
            <a:extLst>
              <a:ext uri="{FF2B5EF4-FFF2-40B4-BE49-F238E27FC236}">
                <a16:creationId xmlns:a16="http://schemas.microsoft.com/office/drawing/2014/main" id="{6424695B-19BA-A6DD-3F19-BEF9C010EE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8937"/>
            <a:ext cx="5616624" cy="680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721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rtlCol="0">
            <a:normAutofit/>
          </a:bodyPr>
          <a:lstStyle/>
          <a:p>
            <a:pPr eaLnBrk="1" fontAlgn="auto" hangingPunct="1">
              <a:spcAft>
                <a:spcPts val="0"/>
              </a:spcAft>
              <a:defRPr/>
            </a:pPr>
            <a:r>
              <a:rPr lang="hr-HR" altLang="sr-Latn-RS"/>
              <a:t>Organizacija informacijske sigurnosti</a:t>
            </a:r>
            <a:endParaRPr lang="en-US" altLang="sr-Latn-RS"/>
          </a:p>
        </p:txBody>
      </p:sp>
      <p:sp>
        <p:nvSpPr>
          <p:cNvPr id="20482" name="Content Placeholder 2"/>
          <p:cNvSpPr>
            <a:spLocks noGrp="1"/>
          </p:cNvSpPr>
          <p:nvPr>
            <p:ph idx="1"/>
          </p:nvPr>
        </p:nvSpPr>
        <p:spPr/>
        <p:txBody>
          <a:bodyPr/>
          <a:lstStyle/>
          <a:p>
            <a:pPr eaLnBrk="1" hangingPunct="1"/>
            <a:r>
              <a:rPr lang="hr-HR" altLang="sr-Latn-RS" dirty="0">
                <a:solidFill>
                  <a:srgbClr val="262626"/>
                </a:solidFill>
              </a:rPr>
              <a:t>Upravljanje informacijskom sigurnošću zahtijeva definiranje osnovnih uloga i odgovornosti</a:t>
            </a:r>
          </a:p>
          <a:p>
            <a:pPr eaLnBrk="1" hangingPunct="1"/>
            <a:r>
              <a:rPr lang="hr-HR" altLang="sr-Latn-RS" dirty="0">
                <a:solidFill>
                  <a:srgbClr val="262626"/>
                </a:solidFill>
              </a:rPr>
              <a:t>Konačna odgovornost počinje i završava na upravi</a:t>
            </a:r>
          </a:p>
          <a:p>
            <a:pPr lvl="1" eaLnBrk="1" hangingPunct="1"/>
            <a:r>
              <a:rPr lang="hr-HR" altLang="sr-Latn-RS" dirty="0">
                <a:solidFill>
                  <a:srgbClr val="262626"/>
                </a:solidFill>
              </a:rPr>
              <a:t>Definira okvir, strategiju, organizacijsku strukturu</a:t>
            </a:r>
          </a:p>
          <a:p>
            <a:pPr lvl="1" eaLnBrk="1" hangingPunct="1"/>
            <a:r>
              <a:rPr lang="hr-HR" altLang="sr-Latn-RS" dirty="0">
                <a:solidFill>
                  <a:srgbClr val="262626"/>
                </a:solidFill>
              </a:rPr>
              <a:t>Određuje odgovorne osobe</a:t>
            </a:r>
          </a:p>
          <a:p>
            <a:pPr lvl="1" eaLnBrk="1" hangingPunct="1"/>
            <a:r>
              <a:rPr lang="hr-HR" altLang="sr-Latn-RS" dirty="0">
                <a:solidFill>
                  <a:srgbClr val="262626"/>
                </a:solidFill>
              </a:rPr>
              <a:t>Omogućuje resurse</a:t>
            </a:r>
          </a:p>
          <a:p>
            <a:pPr lvl="1" eaLnBrk="1" hangingPunct="1"/>
            <a:r>
              <a:rPr lang="hr-HR" altLang="sr-Latn-RS" dirty="0">
                <a:solidFill>
                  <a:srgbClr val="262626"/>
                </a:solidFill>
              </a:rPr>
              <a:t>„…upravljačka tijela ključnih i važnih subjekata trebala odobravati mjere upravljanja </a:t>
            </a:r>
            <a:r>
              <a:rPr lang="hr-HR" altLang="sr-Latn-RS" dirty="0" err="1">
                <a:solidFill>
                  <a:srgbClr val="262626"/>
                </a:solidFill>
              </a:rPr>
              <a:t>kibersigurnosnim</a:t>
            </a:r>
            <a:r>
              <a:rPr lang="hr-HR" altLang="sr-Latn-RS" dirty="0">
                <a:solidFill>
                  <a:srgbClr val="262626"/>
                </a:solidFill>
              </a:rPr>
              <a:t> rizicima i nadzirati njihovu provedbu…”</a:t>
            </a:r>
          </a:p>
          <a:p>
            <a:pPr lvl="1" eaLnBrk="1" hangingPunct="1"/>
            <a:r>
              <a:rPr lang="hr-HR" altLang="sr-Latn-RS" dirty="0">
                <a:solidFill>
                  <a:srgbClr val="262626"/>
                </a:solidFill>
              </a:rPr>
              <a:t>„… članovi upravljačkih tijela ključnih i važnih subjekata moraju pohađati osposobljavanja”</a:t>
            </a:r>
          </a:p>
          <a:p>
            <a:pPr lvl="1" eaLnBrk="1" hangingPunct="1"/>
            <a:endParaRPr lang="hr-HR" altLang="sr-Latn-RS" dirty="0">
              <a:solidFill>
                <a:srgbClr val="262626"/>
              </a:solidFill>
            </a:endParaRPr>
          </a:p>
          <a:p>
            <a:pPr eaLnBrk="1" hangingPunct="1"/>
            <a:endParaRPr lang="hr-HR" altLang="sr-Latn-RS" dirty="0">
              <a:solidFill>
                <a:srgbClr val="262626"/>
              </a:solidFill>
            </a:endParaRPr>
          </a:p>
          <a:p>
            <a:pPr lvl="1" eaLnBrk="1" hangingPunct="1"/>
            <a:endParaRPr lang="en-US" altLang="sr-Latn-RS" dirty="0">
              <a:solidFill>
                <a:srgbClr val="26262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rtlCol="0">
            <a:normAutofit/>
          </a:bodyPr>
          <a:lstStyle/>
          <a:p>
            <a:pPr eaLnBrk="1" fontAlgn="auto" hangingPunct="1">
              <a:spcAft>
                <a:spcPts val="0"/>
              </a:spcAft>
              <a:defRPr/>
            </a:pPr>
            <a:r>
              <a:rPr lang="hr-HR" altLang="sr-Latn-RS" dirty="0"/>
              <a:t>CISO odgovornosti</a:t>
            </a:r>
          </a:p>
        </p:txBody>
      </p:sp>
      <p:sp>
        <p:nvSpPr>
          <p:cNvPr id="24578" name="Content Placeholder 2"/>
          <p:cNvSpPr>
            <a:spLocks noGrp="1"/>
          </p:cNvSpPr>
          <p:nvPr>
            <p:ph idx="1"/>
          </p:nvPr>
        </p:nvSpPr>
        <p:spPr/>
        <p:txBody>
          <a:bodyPr/>
          <a:lstStyle/>
          <a:p>
            <a:pPr>
              <a:lnSpc>
                <a:spcPct val="80000"/>
              </a:lnSpc>
            </a:pPr>
            <a:r>
              <a:rPr lang="hr-HR" dirty="0"/>
              <a:t>Steve Katz, prvi CISO, 1994 Citigroup</a:t>
            </a:r>
          </a:p>
          <a:p>
            <a:pPr eaLnBrk="1" hangingPunct="1">
              <a:lnSpc>
                <a:spcPct val="80000"/>
              </a:lnSpc>
            </a:pPr>
            <a:r>
              <a:rPr lang="hr-HR" altLang="sr-Latn-RS" sz="2100" dirty="0">
                <a:solidFill>
                  <a:srgbClr val="262626"/>
                </a:solidFill>
              </a:rPr>
              <a:t>Usklađivanje sigurnosnih ciljeva sa strategijom organizacije</a:t>
            </a:r>
          </a:p>
          <a:p>
            <a:pPr eaLnBrk="1" hangingPunct="1">
              <a:lnSpc>
                <a:spcPct val="80000"/>
              </a:lnSpc>
            </a:pPr>
            <a:r>
              <a:rPr lang="hr-HR" altLang="sr-Latn-RS" sz="2100" dirty="0">
                <a:solidFill>
                  <a:srgbClr val="262626"/>
                </a:solidFill>
              </a:rPr>
              <a:t>Izrada i implementacija politika i procedura </a:t>
            </a:r>
          </a:p>
          <a:p>
            <a:pPr eaLnBrk="1" hangingPunct="1">
              <a:lnSpc>
                <a:spcPct val="80000"/>
              </a:lnSpc>
            </a:pPr>
            <a:r>
              <a:rPr lang="hr-HR" altLang="sr-Latn-RS" sz="2100" dirty="0">
                <a:solidFill>
                  <a:srgbClr val="262626"/>
                </a:solidFill>
              </a:rPr>
              <a:t>Upravljanje rizikom</a:t>
            </a:r>
          </a:p>
          <a:p>
            <a:pPr eaLnBrk="1" hangingPunct="1">
              <a:lnSpc>
                <a:spcPct val="80000"/>
              </a:lnSpc>
            </a:pPr>
            <a:r>
              <a:rPr lang="hr-HR" altLang="sr-Latn-RS" sz="2100" dirty="0">
                <a:solidFill>
                  <a:srgbClr val="262626"/>
                </a:solidFill>
              </a:rPr>
              <a:t>Upravljanje sigurnosnim incidentima</a:t>
            </a:r>
          </a:p>
          <a:p>
            <a:pPr eaLnBrk="1" hangingPunct="1">
              <a:lnSpc>
                <a:spcPct val="80000"/>
              </a:lnSpc>
            </a:pPr>
            <a:r>
              <a:rPr lang="hr-HR" altLang="sr-Latn-RS" dirty="0">
                <a:solidFill>
                  <a:srgbClr val="262626"/>
                </a:solidFill>
              </a:rPr>
              <a:t>Uskladivost sa standardima i zakonskom regulativom</a:t>
            </a:r>
          </a:p>
          <a:p>
            <a:pPr eaLnBrk="1" hangingPunct="1">
              <a:lnSpc>
                <a:spcPct val="80000"/>
              </a:lnSpc>
            </a:pPr>
            <a:r>
              <a:rPr lang="hr-HR" altLang="sr-Latn-RS" sz="2100" dirty="0">
                <a:solidFill>
                  <a:srgbClr val="262626"/>
                </a:solidFill>
              </a:rPr>
              <a:t>Edukacija zaposlenika</a:t>
            </a:r>
          </a:p>
          <a:p>
            <a:pPr marL="0" indent="0" eaLnBrk="1" hangingPunct="1">
              <a:lnSpc>
                <a:spcPct val="80000"/>
              </a:lnSpc>
              <a:buNone/>
            </a:pPr>
            <a:endParaRPr lang="hr-HR" altLang="sr-Latn-RS" sz="2600" dirty="0">
              <a:solidFill>
                <a:srgbClr val="26262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0629BF-9F74-4058-8F74-8470D49441A3}"/>
              </a:ext>
            </a:extLst>
          </p:cNvPr>
          <p:cNvPicPr>
            <a:picLocks noChangeAspect="1"/>
          </p:cNvPicPr>
          <p:nvPr/>
        </p:nvPicPr>
        <p:blipFill>
          <a:blip r:embed="rId2"/>
          <a:stretch>
            <a:fillRect/>
          </a:stretch>
        </p:blipFill>
        <p:spPr>
          <a:xfrm>
            <a:off x="107504" y="23123"/>
            <a:ext cx="8727087" cy="6048672"/>
          </a:xfrm>
          <a:prstGeom prst="rect">
            <a:avLst/>
          </a:prstGeom>
        </p:spPr>
      </p:pic>
      <p:sp>
        <p:nvSpPr>
          <p:cNvPr id="2" name="Title 1">
            <a:extLst>
              <a:ext uri="{FF2B5EF4-FFF2-40B4-BE49-F238E27FC236}">
                <a16:creationId xmlns:a16="http://schemas.microsoft.com/office/drawing/2014/main" id="{CC571A7E-A841-0594-DCB1-1FB73C4B471F}"/>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63F6CB68-BF5E-30D4-E052-A89DAD3ED401}"/>
              </a:ext>
            </a:extLst>
          </p:cNvPr>
          <p:cNvSpPr>
            <a:spLocks noGrp="1"/>
          </p:cNvSpPr>
          <p:nvPr>
            <p:ph idx="1"/>
          </p:nvPr>
        </p:nvSpPr>
        <p:spPr/>
        <p:txBody>
          <a:bodyPr/>
          <a:lstStyle/>
          <a:p>
            <a:endParaRPr lang="hr-HR"/>
          </a:p>
        </p:txBody>
      </p:sp>
    </p:spTree>
    <p:extLst>
      <p:ext uri="{BB962C8B-B14F-4D97-AF65-F5344CB8AC3E}">
        <p14:creationId xmlns:p14="http://schemas.microsoft.com/office/powerpoint/2010/main" val="1618026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394E98-15B8-4F59-754A-A5AEEC68E7D6}"/>
              </a:ext>
            </a:extLst>
          </p:cNvPr>
          <p:cNvSpPr>
            <a:spLocks noGrp="1"/>
          </p:cNvSpPr>
          <p:nvPr>
            <p:ph type="title"/>
          </p:nvPr>
        </p:nvSpPr>
        <p:spPr/>
        <p:txBody>
          <a:bodyPr/>
          <a:lstStyle/>
          <a:p>
            <a:endParaRPr lang="hr-HR"/>
          </a:p>
        </p:txBody>
      </p:sp>
      <p:sp>
        <p:nvSpPr>
          <p:cNvPr id="6" name="Content Placeholder 5">
            <a:extLst>
              <a:ext uri="{FF2B5EF4-FFF2-40B4-BE49-F238E27FC236}">
                <a16:creationId xmlns:a16="http://schemas.microsoft.com/office/drawing/2014/main" id="{4D5E1B18-6E0B-04CC-51B3-D3A60D82BF0D}"/>
              </a:ext>
            </a:extLst>
          </p:cNvPr>
          <p:cNvSpPr>
            <a:spLocks noGrp="1"/>
          </p:cNvSpPr>
          <p:nvPr>
            <p:ph idx="1"/>
          </p:nvPr>
        </p:nvSpPr>
        <p:spPr/>
        <p:txBody>
          <a:bodyPr/>
          <a:lstStyle/>
          <a:p>
            <a:endParaRPr lang="hr-HR"/>
          </a:p>
        </p:txBody>
      </p:sp>
      <p:pic>
        <p:nvPicPr>
          <p:cNvPr id="4" name="Picture 3">
            <a:extLst>
              <a:ext uri="{FF2B5EF4-FFF2-40B4-BE49-F238E27FC236}">
                <a16:creationId xmlns:a16="http://schemas.microsoft.com/office/drawing/2014/main" id="{67C49007-844C-42BB-BB9B-17079B52DA5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51961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rtlCol="0">
            <a:normAutofit/>
          </a:bodyPr>
          <a:lstStyle/>
          <a:p>
            <a:pPr eaLnBrk="1" fontAlgn="auto" hangingPunct="1">
              <a:spcAft>
                <a:spcPts val="0"/>
              </a:spcAft>
              <a:defRPr/>
            </a:pPr>
            <a:r>
              <a:rPr lang="hr-HR" altLang="sr-Latn-RS" dirty="0"/>
              <a:t>Pozicija CISO</a:t>
            </a:r>
            <a:endParaRPr lang="en-US" altLang="sr-Latn-RS" dirty="0"/>
          </a:p>
        </p:txBody>
      </p:sp>
      <p:sp>
        <p:nvSpPr>
          <p:cNvPr id="3" name="Content Placeholder 2">
            <a:extLst>
              <a:ext uri="{FF2B5EF4-FFF2-40B4-BE49-F238E27FC236}">
                <a16:creationId xmlns:a16="http://schemas.microsoft.com/office/drawing/2014/main" id="{FCF9B7C1-AFDF-4245-83EC-F096BDC0186E}"/>
              </a:ext>
            </a:extLst>
          </p:cNvPr>
          <p:cNvSpPr>
            <a:spLocks noGrp="1"/>
          </p:cNvSpPr>
          <p:nvPr>
            <p:ph idx="1"/>
          </p:nvPr>
        </p:nvSpPr>
        <p:spPr/>
        <p:txBody>
          <a:bodyPr>
            <a:normAutofit/>
          </a:bodyPr>
          <a:lstStyle/>
          <a:p>
            <a:pPr marL="0" indent="0">
              <a:buNone/>
            </a:pPr>
            <a:r>
              <a:rPr lang="hr-HR" sz="2800" dirty="0"/>
              <a:t>Zašto CISO mora biti izvan IT-a?</a:t>
            </a:r>
          </a:p>
        </p:txBody>
      </p:sp>
      <p:pic>
        <p:nvPicPr>
          <p:cNvPr id="22532" name="Picture 2" descr="ci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92896"/>
            <a:ext cx="611505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1EAF0A-1819-CFC6-C253-12BD0EAF0428}"/>
              </a:ext>
            </a:extLst>
          </p:cNvPr>
          <p:cNvSpPr>
            <a:spLocks noGrp="1"/>
          </p:cNvSpPr>
          <p:nvPr>
            <p:ph type="title"/>
          </p:nvPr>
        </p:nvSpPr>
        <p:spPr/>
        <p:txBody>
          <a:bodyPr/>
          <a:lstStyle/>
          <a:p>
            <a:endParaRPr lang="hr-HR"/>
          </a:p>
        </p:txBody>
      </p:sp>
      <p:sp>
        <p:nvSpPr>
          <p:cNvPr id="5" name="Content Placeholder 4">
            <a:extLst>
              <a:ext uri="{FF2B5EF4-FFF2-40B4-BE49-F238E27FC236}">
                <a16:creationId xmlns:a16="http://schemas.microsoft.com/office/drawing/2014/main" id="{AAF3B628-F90C-E47B-BEE7-57C3D653E27D}"/>
              </a:ext>
            </a:extLst>
          </p:cNvPr>
          <p:cNvSpPr>
            <a:spLocks noGrp="1"/>
          </p:cNvSpPr>
          <p:nvPr>
            <p:ph idx="1"/>
          </p:nvPr>
        </p:nvSpPr>
        <p:spPr/>
        <p:txBody>
          <a:bodyPr/>
          <a:lstStyle/>
          <a:p>
            <a:endParaRPr lang="hr-HR"/>
          </a:p>
        </p:txBody>
      </p:sp>
      <p:pic>
        <p:nvPicPr>
          <p:cNvPr id="3074" name="Picture 2">
            <a:extLst>
              <a:ext uri="{FF2B5EF4-FFF2-40B4-BE49-F238E27FC236}">
                <a16:creationId xmlns:a16="http://schemas.microsoft.com/office/drawing/2014/main" id="{B5F01DC2-EEBE-217A-5FCF-C5B7C2276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952500"/>
            <a:ext cx="89154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72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CE4144-1149-E26E-1FFE-4B5E27030DF7}"/>
              </a:ext>
            </a:extLst>
          </p:cNvPr>
          <p:cNvSpPr>
            <a:spLocks noGrp="1"/>
          </p:cNvSpPr>
          <p:nvPr>
            <p:ph type="title"/>
          </p:nvPr>
        </p:nvSpPr>
        <p:spPr/>
        <p:txBody>
          <a:bodyPr/>
          <a:lstStyle/>
          <a:p>
            <a:endParaRPr lang="hr-HR"/>
          </a:p>
        </p:txBody>
      </p:sp>
      <p:sp>
        <p:nvSpPr>
          <p:cNvPr id="6" name="Content Placeholder 5">
            <a:extLst>
              <a:ext uri="{FF2B5EF4-FFF2-40B4-BE49-F238E27FC236}">
                <a16:creationId xmlns:a16="http://schemas.microsoft.com/office/drawing/2014/main" id="{97953384-EBF3-F761-B721-45D1934F9927}"/>
              </a:ext>
            </a:extLst>
          </p:cNvPr>
          <p:cNvSpPr>
            <a:spLocks noGrp="1"/>
          </p:cNvSpPr>
          <p:nvPr>
            <p:ph idx="1"/>
          </p:nvPr>
        </p:nvSpPr>
        <p:spPr/>
        <p:txBody>
          <a:bodyPr/>
          <a:lstStyle/>
          <a:p>
            <a:endParaRPr lang="hr-HR"/>
          </a:p>
        </p:txBody>
      </p:sp>
      <p:pic>
        <p:nvPicPr>
          <p:cNvPr id="5" name="Picture 4">
            <a:extLst>
              <a:ext uri="{FF2B5EF4-FFF2-40B4-BE49-F238E27FC236}">
                <a16:creationId xmlns:a16="http://schemas.microsoft.com/office/drawing/2014/main" id="{5FEEA1BA-E623-E002-3C40-279E922BEA85}"/>
              </a:ext>
            </a:extLst>
          </p:cNvPr>
          <p:cNvPicPr>
            <a:picLocks noChangeAspect="1"/>
          </p:cNvPicPr>
          <p:nvPr/>
        </p:nvPicPr>
        <p:blipFill>
          <a:blip r:embed="rId2"/>
          <a:stretch>
            <a:fillRect/>
          </a:stretch>
        </p:blipFill>
        <p:spPr>
          <a:xfrm>
            <a:off x="1706631" y="250306"/>
            <a:ext cx="5961713" cy="6120269"/>
          </a:xfrm>
          <a:prstGeom prst="rect">
            <a:avLst/>
          </a:prstGeom>
        </p:spPr>
      </p:pic>
    </p:spTree>
    <p:extLst>
      <p:ext uri="{BB962C8B-B14F-4D97-AF65-F5344CB8AC3E}">
        <p14:creationId xmlns:p14="http://schemas.microsoft.com/office/powerpoint/2010/main" val="203165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rtlCol="0">
            <a:normAutofit/>
          </a:bodyPr>
          <a:lstStyle/>
          <a:p>
            <a:pPr eaLnBrk="1" fontAlgn="auto" hangingPunct="1">
              <a:spcAft>
                <a:spcPts val="0"/>
              </a:spcAft>
              <a:defRPr/>
            </a:pPr>
            <a:r>
              <a:rPr lang="hr-HR" altLang="sr-Latn-RS"/>
              <a:t>Eksternalizacija</a:t>
            </a:r>
            <a:endParaRPr lang="en-US" altLang="sr-Latn-RS"/>
          </a:p>
        </p:txBody>
      </p:sp>
      <p:sp>
        <p:nvSpPr>
          <p:cNvPr id="2" name="Content Placeholder 1">
            <a:extLst>
              <a:ext uri="{FF2B5EF4-FFF2-40B4-BE49-F238E27FC236}">
                <a16:creationId xmlns:a16="http://schemas.microsoft.com/office/drawing/2014/main" id="{5C4BE2C9-E174-3265-3A38-9C39300DB97B}"/>
              </a:ext>
            </a:extLst>
          </p:cNvPr>
          <p:cNvSpPr>
            <a:spLocks noGrp="1"/>
          </p:cNvSpPr>
          <p:nvPr>
            <p:ph idx="1"/>
          </p:nvPr>
        </p:nvSpPr>
        <p:spPr/>
        <p:txBody>
          <a:bodyPr/>
          <a:lstStyle/>
          <a:p>
            <a:endParaRPr lang="hr-HR"/>
          </a:p>
        </p:txBody>
      </p:sp>
      <p:pic>
        <p:nvPicPr>
          <p:cNvPr id="29700" name="Object 1"/>
          <p:cNvPicPr>
            <a:picLocks noChangeArrowheads="1"/>
          </p:cNvPicPr>
          <p:nvPr/>
        </p:nvPicPr>
        <p:blipFill>
          <a:blip r:embed="rId2">
            <a:extLst>
              <a:ext uri="{28A0092B-C50C-407E-A947-70E740481C1C}">
                <a14:useLocalDpi xmlns:a14="http://schemas.microsoft.com/office/drawing/2010/main" val="0"/>
              </a:ext>
            </a:extLst>
          </a:blip>
          <a:srcRect t="-169" r="-722" b="-204"/>
          <a:stretch>
            <a:fillRect/>
          </a:stretch>
        </p:blipFill>
        <p:spPr bwMode="auto">
          <a:xfrm>
            <a:off x="2000250" y="2071688"/>
            <a:ext cx="51435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rtlCol="0">
            <a:normAutofit/>
          </a:bodyPr>
          <a:lstStyle/>
          <a:p>
            <a:pPr eaLnBrk="1" fontAlgn="auto" hangingPunct="1">
              <a:spcAft>
                <a:spcPts val="0"/>
              </a:spcAft>
              <a:defRPr/>
            </a:pPr>
            <a:r>
              <a:rPr lang="hr-HR" altLang="sr-Latn-RS" dirty="0"/>
              <a:t>Eksternalizacija (sigurnost trećih strana)</a:t>
            </a:r>
            <a:endParaRPr lang="en-US" altLang="sr-Latn-RS" dirty="0"/>
          </a:p>
        </p:txBody>
      </p:sp>
      <p:sp>
        <p:nvSpPr>
          <p:cNvPr id="30722" name="Content Placeholder 2"/>
          <p:cNvSpPr>
            <a:spLocks noGrp="1"/>
          </p:cNvSpPr>
          <p:nvPr>
            <p:ph idx="1"/>
          </p:nvPr>
        </p:nvSpPr>
        <p:spPr/>
        <p:txBody>
          <a:bodyPr/>
          <a:lstStyle/>
          <a:p>
            <a:pPr eaLnBrk="1" hangingPunct="1">
              <a:lnSpc>
                <a:spcPct val="70000"/>
              </a:lnSpc>
            </a:pPr>
            <a:r>
              <a:rPr lang="hr-HR" altLang="sr-Latn-RS" dirty="0">
                <a:solidFill>
                  <a:srgbClr val="262626"/>
                </a:solidFill>
              </a:rPr>
              <a:t>Procjena rizika</a:t>
            </a:r>
          </a:p>
          <a:p>
            <a:pPr lvl="1" eaLnBrk="1" hangingPunct="1">
              <a:lnSpc>
                <a:spcPct val="70000"/>
              </a:lnSpc>
            </a:pPr>
            <a:r>
              <a:rPr lang="hr-HR" altLang="sr-Latn-RS" dirty="0">
                <a:solidFill>
                  <a:srgbClr val="262626"/>
                </a:solidFill>
              </a:rPr>
              <a:t>Analiza sposobnosti vanjskog partnera</a:t>
            </a:r>
          </a:p>
          <a:p>
            <a:pPr lvl="1">
              <a:lnSpc>
                <a:spcPct val="70000"/>
              </a:lnSpc>
            </a:pPr>
            <a:r>
              <a:rPr lang="hr-HR" altLang="sr-Latn-RS" dirty="0">
                <a:solidFill>
                  <a:srgbClr val="262626"/>
                </a:solidFill>
              </a:rPr>
              <a:t>Ne samo tehnička već i financijska, reputacijska itd.</a:t>
            </a:r>
          </a:p>
          <a:p>
            <a:pPr eaLnBrk="1" hangingPunct="1">
              <a:lnSpc>
                <a:spcPct val="70000"/>
              </a:lnSpc>
            </a:pPr>
            <a:r>
              <a:rPr lang="hr-HR" altLang="sr-Latn-RS" dirty="0">
                <a:solidFill>
                  <a:srgbClr val="262626"/>
                </a:solidFill>
              </a:rPr>
              <a:t>Ugovaranje usluge</a:t>
            </a:r>
          </a:p>
          <a:p>
            <a:pPr lvl="1" eaLnBrk="1" hangingPunct="1">
              <a:lnSpc>
                <a:spcPct val="70000"/>
              </a:lnSpc>
            </a:pPr>
            <a:r>
              <a:rPr lang="hr-HR" altLang="sr-Latn-RS" dirty="0">
                <a:solidFill>
                  <a:srgbClr val="262626"/>
                </a:solidFill>
              </a:rPr>
              <a:t>Formalno definiranje parametara usluge</a:t>
            </a:r>
          </a:p>
          <a:p>
            <a:pPr lvl="1" eaLnBrk="1" hangingPunct="1">
              <a:lnSpc>
                <a:spcPct val="70000"/>
              </a:lnSpc>
            </a:pPr>
            <a:r>
              <a:rPr lang="hr-HR" altLang="sr-Latn-RS" dirty="0">
                <a:solidFill>
                  <a:srgbClr val="262626"/>
                </a:solidFill>
              </a:rPr>
              <a:t>Uključiti izjavu o povjerljivosti</a:t>
            </a:r>
          </a:p>
          <a:p>
            <a:pPr eaLnBrk="1" hangingPunct="1">
              <a:lnSpc>
                <a:spcPct val="70000"/>
              </a:lnSpc>
            </a:pPr>
            <a:r>
              <a:rPr lang="hr-HR" altLang="sr-Latn-RS" dirty="0">
                <a:solidFill>
                  <a:srgbClr val="262626"/>
                </a:solidFill>
              </a:rPr>
              <a:t>Mjerenje i nadzor SLA</a:t>
            </a:r>
          </a:p>
          <a:p>
            <a:pPr lvl="1" eaLnBrk="1" hangingPunct="1">
              <a:lnSpc>
                <a:spcPct val="70000"/>
              </a:lnSpc>
            </a:pPr>
            <a:r>
              <a:rPr lang="hr-HR" altLang="sr-Latn-RS" dirty="0">
                <a:solidFill>
                  <a:srgbClr val="262626"/>
                </a:solidFill>
              </a:rPr>
              <a:t>Kontinuirano mjerenje razine usluge</a:t>
            </a:r>
          </a:p>
          <a:p>
            <a:pPr eaLnBrk="1" hangingPunct="1">
              <a:lnSpc>
                <a:spcPct val="70000"/>
              </a:lnSpc>
            </a:pPr>
            <a:r>
              <a:rPr lang="hr-HR" altLang="sr-Latn-RS" dirty="0">
                <a:solidFill>
                  <a:srgbClr val="262626"/>
                </a:solidFill>
              </a:rPr>
              <a:t>Evaluacija i izvješćivanje</a:t>
            </a:r>
          </a:p>
          <a:p>
            <a:pPr lvl="1" eaLnBrk="1" hangingPunct="1">
              <a:lnSpc>
                <a:spcPct val="70000"/>
              </a:lnSpc>
            </a:pPr>
            <a:r>
              <a:rPr lang="hr-HR" altLang="sr-Latn-RS" dirty="0">
                <a:solidFill>
                  <a:srgbClr val="262626"/>
                </a:solidFill>
              </a:rPr>
              <a:t>Na temelju rezultata, za određeno vremensko razdoblje</a:t>
            </a:r>
          </a:p>
          <a:p>
            <a:pPr lvl="1" eaLnBrk="1" hangingPunct="1">
              <a:lnSpc>
                <a:spcPct val="70000"/>
              </a:lnSpc>
            </a:pPr>
            <a:r>
              <a:rPr lang="hr-HR" altLang="sr-Latn-RS" dirty="0">
                <a:solidFill>
                  <a:srgbClr val="262626"/>
                </a:solidFill>
              </a:rPr>
              <a:t>Ulazni parametar za sljedeći ciklus procjene rizika</a:t>
            </a:r>
          </a:p>
          <a:p>
            <a:pPr lvl="1" eaLnBrk="1" hangingPunct="1">
              <a:lnSpc>
                <a:spcPct val="70000"/>
              </a:lnSpc>
            </a:pPr>
            <a:endParaRPr lang="en-US" altLang="sr-Latn-RS" sz="2200" dirty="0">
              <a:solidFill>
                <a:srgbClr val="26262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EE24E2-3502-4E61-96B3-4D47164784D3}"/>
              </a:ext>
            </a:extLst>
          </p:cNvPr>
          <p:cNvSpPr>
            <a:spLocks noGrp="1"/>
          </p:cNvSpPr>
          <p:nvPr>
            <p:ph type="title"/>
          </p:nvPr>
        </p:nvSpPr>
        <p:spPr/>
        <p:txBody>
          <a:bodyPr/>
          <a:lstStyle/>
          <a:p>
            <a:r>
              <a:rPr lang="hr-HR" dirty="0" err="1"/>
              <a:t>Agenda</a:t>
            </a:r>
            <a:endParaRPr lang="hr-HR" dirty="0"/>
          </a:p>
        </p:txBody>
      </p:sp>
      <p:sp>
        <p:nvSpPr>
          <p:cNvPr id="7" name="Content Placeholder 6">
            <a:extLst>
              <a:ext uri="{FF2B5EF4-FFF2-40B4-BE49-F238E27FC236}">
                <a16:creationId xmlns:a16="http://schemas.microsoft.com/office/drawing/2014/main" id="{44C46764-6208-494B-A799-A8DF334BFE58}"/>
              </a:ext>
            </a:extLst>
          </p:cNvPr>
          <p:cNvSpPr>
            <a:spLocks noGrp="1"/>
          </p:cNvSpPr>
          <p:nvPr>
            <p:ph idx="1"/>
          </p:nvPr>
        </p:nvSpPr>
        <p:spPr/>
        <p:txBody>
          <a:bodyPr/>
          <a:lstStyle/>
          <a:p>
            <a:r>
              <a:rPr lang="hr-HR" dirty="0"/>
              <a:t>CISO rola</a:t>
            </a:r>
          </a:p>
          <a:p>
            <a:r>
              <a:rPr lang="hr-HR" dirty="0"/>
              <a:t>Organizacijska struktura</a:t>
            </a:r>
          </a:p>
          <a:p>
            <a:r>
              <a:rPr lang="hr-HR" dirty="0"/>
              <a:t>Odgovornosti</a:t>
            </a:r>
          </a:p>
          <a:p>
            <a:r>
              <a:rPr lang="hr-HR" dirty="0"/>
              <a:t>Eksternalizacija</a:t>
            </a:r>
          </a:p>
        </p:txBody>
      </p:sp>
    </p:spTree>
    <p:extLst>
      <p:ext uri="{BB962C8B-B14F-4D97-AF65-F5344CB8AC3E}">
        <p14:creationId xmlns:p14="http://schemas.microsoft.com/office/powerpoint/2010/main" val="4209057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513A-BB3A-480E-9197-6B9E8738E79D}"/>
              </a:ext>
            </a:extLst>
          </p:cNvPr>
          <p:cNvSpPr>
            <a:spLocks noGrp="1"/>
          </p:cNvSpPr>
          <p:nvPr>
            <p:ph type="title"/>
          </p:nvPr>
        </p:nvSpPr>
        <p:spPr/>
        <p:txBody>
          <a:bodyPr/>
          <a:lstStyle/>
          <a:p>
            <a:r>
              <a:rPr lang="hr-HR" dirty="0"/>
              <a:t>Definiranje i provjera sigurnosnih zahtjeva</a:t>
            </a:r>
          </a:p>
        </p:txBody>
      </p:sp>
      <p:sp>
        <p:nvSpPr>
          <p:cNvPr id="3" name="Content Placeholder 2">
            <a:extLst>
              <a:ext uri="{FF2B5EF4-FFF2-40B4-BE49-F238E27FC236}">
                <a16:creationId xmlns:a16="http://schemas.microsoft.com/office/drawing/2014/main" id="{1C68877F-1BE8-4382-A2FB-E52B6B9B90E7}"/>
              </a:ext>
            </a:extLst>
          </p:cNvPr>
          <p:cNvSpPr>
            <a:spLocks noGrp="1"/>
          </p:cNvSpPr>
          <p:nvPr>
            <p:ph idx="1"/>
          </p:nvPr>
        </p:nvSpPr>
        <p:spPr/>
        <p:txBody>
          <a:bodyPr/>
          <a:lstStyle/>
          <a:p>
            <a:r>
              <a:rPr lang="hr-HR" dirty="0"/>
              <a:t>Ovisno o vrsti/važnosti usluge potrebno definirati sigurnosne zahtjeve za pružatelje usluga</a:t>
            </a:r>
          </a:p>
          <a:p>
            <a:r>
              <a:rPr lang="hr-HR" dirty="0"/>
              <a:t>GDPR – definirati tehničke i organizacijske mjere za izvršitelje obrade (vrlo široka definicija)</a:t>
            </a:r>
          </a:p>
          <a:p>
            <a:r>
              <a:rPr lang="hr-HR" dirty="0"/>
              <a:t>Razvoj Web aplikacija – zahtijevati uskladivost s OWASP Top 10 rizicima</a:t>
            </a:r>
          </a:p>
          <a:p>
            <a:r>
              <a:rPr lang="hr-HR" dirty="0"/>
              <a:t>Revizija u svrhu utvrđivanja poštuju li vanjski partneri zahtjeve koje su prihvatili</a:t>
            </a:r>
          </a:p>
          <a:p>
            <a:pPr marL="0" indent="0">
              <a:buNone/>
            </a:pPr>
            <a:endParaRPr lang="hr-HR" dirty="0"/>
          </a:p>
        </p:txBody>
      </p:sp>
    </p:spTree>
    <p:extLst>
      <p:ext uri="{BB962C8B-B14F-4D97-AF65-F5344CB8AC3E}">
        <p14:creationId xmlns:p14="http://schemas.microsoft.com/office/powerpoint/2010/main" val="1964596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rtlCol="0">
            <a:normAutofit/>
          </a:bodyPr>
          <a:lstStyle/>
          <a:p>
            <a:pPr eaLnBrk="1" fontAlgn="auto" hangingPunct="1">
              <a:spcAft>
                <a:spcPts val="0"/>
              </a:spcAft>
              <a:defRPr/>
            </a:pPr>
            <a:r>
              <a:rPr lang="hr-HR" altLang="sr-Latn-RS" dirty="0"/>
              <a:t>Target primjer</a:t>
            </a:r>
          </a:p>
        </p:txBody>
      </p:sp>
      <p:sp>
        <p:nvSpPr>
          <p:cNvPr id="32770" name="Content Placeholder 2"/>
          <p:cNvSpPr>
            <a:spLocks noGrp="1"/>
          </p:cNvSpPr>
          <p:nvPr>
            <p:ph idx="1"/>
          </p:nvPr>
        </p:nvSpPr>
        <p:spPr/>
        <p:txBody>
          <a:bodyPr/>
          <a:lstStyle/>
          <a:p>
            <a:pPr eaLnBrk="1" hangingPunct="1">
              <a:lnSpc>
                <a:spcPct val="80000"/>
              </a:lnSpc>
            </a:pPr>
            <a:r>
              <a:rPr lang="hr-HR" altLang="sr-Latn-RS" dirty="0">
                <a:solidFill>
                  <a:srgbClr val="262626"/>
                </a:solidFill>
              </a:rPr>
              <a:t>27.11.2013 – 15.12.2013 </a:t>
            </a:r>
          </a:p>
          <a:p>
            <a:pPr eaLnBrk="1" hangingPunct="1">
              <a:lnSpc>
                <a:spcPct val="80000"/>
              </a:lnSpc>
            </a:pPr>
            <a:r>
              <a:rPr lang="hr-HR" altLang="sr-Latn-RS" dirty="0">
                <a:solidFill>
                  <a:srgbClr val="262626"/>
                </a:solidFill>
              </a:rPr>
              <a:t>Gubitak kreditnih kartica i osobnih podataka za više od 110 milijuna korisnika</a:t>
            </a:r>
          </a:p>
          <a:p>
            <a:pPr eaLnBrk="1" hangingPunct="1">
              <a:lnSpc>
                <a:spcPct val="80000"/>
              </a:lnSpc>
            </a:pPr>
            <a:r>
              <a:rPr lang="hr-HR" altLang="sr-Latn-RS" dirty="0">
                <a:solidFill>
                  <a:srgbClr val="262626"/>
                </a:solidFill>
              </a:rPr>
              <a:t>Istraga pokazala da je ulaz u informacijski sustav omogućen putem mrežnih </a:t>
            </a:r>
            <a:r>
              <a:rPr lang="hr-HR" altLang="sr-Latn-RS" dirty="0" err="1">
                <a:solidFill>
                  <a:srgbClr val="262626"/>
                </a:solidFill>
              </a:rPr>
              <a:t>kredencijala</a:t>
            </a:r>
            <a:r>
              <a:rPr lang="hr-HR" altLang="sr-Latn-RS" dirty="0">
                <a:solidFill>
                  <a:srgbClr val="262626"/>
                </a:solidFill>
              </a:rPr>
              <a:t> od strane </a:t>
            </a:r>
            <a:r>
              <a:rPr lang="hr-HR" altLang="sr-Latn-RS" b="1" dirty="0" err="1">
                <a:solidFill>
                  <a:srgbClr val="262626"/>
                </a:solidFill>
              </a:rPr>
              <a:t>Fazio</a:t>
            </a:r>
            <a:r>
              <a:rPr lang="hr-HR" altLang="sr-Latn-RS" b="1" dirty="0">
                <a:solidFill>
                  <a:srgbClr val="262626"/>
                </a:solidFill>
              </a:rPr>
              <a:t> </a:t>
            </a:r>
            <a:r>
              <a:rPr lang="hr-HR" altLang="sr-Latn-RS" b="1" dirty="0" err="1">
                <a:solidFill>
                  <a:srgbClr val="262626"/>
                </a:solidFill>
              </a:rPr>
              <a:t>Mechanical</a:t>
            </a:r>
            <a:r>
              <a:rPr lang="hr-HR" altLang="sr-Latn-RS" b="1" dirty="0">
                <a:solidFill>
                  <a:srgbClr val="262626"/>
                </a:solidFill>
              </a:rPr>
              <a:t> </a:t>
            </a:r>
            <a:r>
              <a:rPr lang="hr-HR" altLang="sr-Latn-RS" dirty="0">
                <a:solidFill>
                  <a:srgbClr val="262626"/>
                </a:solidFill>
              </a:rPr>
              <a:t>(klima uređaji, …)</a:t>
            </a:r>
          </a:p>
          <a:p>
            <a:pPr eaLnBrk="1" hangingPunct="1">
              <a:lnSpc>
                <a:spcPct val="80000"/>
              </a:lnSpc>
            </a:pPr>
            <a:r>
              <a:rPr lang="hr-HR" altLang="sr-Latn-RS" dirty="0">
                <a:solidFill>
                  <a:srgbClr val="262626"/>
                </a:solidFill>
              </a:rPr>
              <a:t>Ukradeni dva mjeseca prije nego što je napad započeo </a:t>
            </a:r>
            <a:r>
              <a:rPr lang="hr-HR" altLang="sr-Latn-RS" dirty="0">
                <a:solidFill>
                  <a:srgbClr val="262626"/>
                </a:solidFill>
                <a:sym typeface="Wingdings" panose="05000000000000000000" pitchFamily="2" charset="2"/>
              </a:rPr>
              <a:t> koristili besplatnu verziju antivirusnog </a:t>
            </a:r>
            <a:r>
              <a:rPr lang="hr-HR" altLang="sr-Latn-RS" dirty="0" err="1">
                <a:solidFill>
                  <a:srgbClr val="262626"/>
                </a:solidFill>
                <a:sym typeface="Wingdings" panose="05000000000000000000" pitchFamily="2" charset="2"/>
              </a:rPr>
              <a:t>progama</a:t>
            </a:r>
            <a:r>
              <a:rPr lang="hr-HR" altLang="sr-Latn-RS" dirty="0">
                <a:solidFill>
                  <a:srgbClr val="262626"/>
                </a:solidFill>
                <a:sym typeface="Wingdings" panose="05000000000000000000" pitchFamily="2" charset="2"/>
              </a:rPr>
              <a:t> (</a:t>
            </a:r>
            <a:r>
              <a:rPr lang="hr-HR" altLang="sr-Latn-RS" dirty="0" err="1">
                <a:solidFill>
                  <a:srgbClr val="262626"/>
                </a:solidFill>
              </a:rPr>
              <a:t>Malwarebytes</a:t>
            </a:r>
            <a:r>
              <a:rPr lang="hr-HR" altLang="sr-Latn-RS" dirty="0">
                <a:solidFill>
                  <a:srgbClr val="262626"/>
                </a:solidFill>
              </a:rPr>
              <a:t> Anti-</a:t>
            </a:r>
            <a:r>
              <a:rPr lang="hr-HR" altLang="sr-Latn-RS" dirty="0" err="1">
                <a:solidFill>
                  <a:srgbClr val="262626"/>
                </a:solidFill>
              </a:rPr>
              <a:t>Malware</a:t>
            </a:r>
            <a:r>
              <a:rPr lang="hr-HR" altLang="sr-Latn-RS" dirty="0">
                <a:solidFill>
                  <a:srgbClr val="262626"/>
                </a:solidFill>
              </a:rPr>
              <a:t>)</a:t>
            </a:r>
          </a:p>
          <a:p>
            <a:pPr eaLnBrk="1" hangingPunct="1">
              <a:lnSpc>
                <a:spcPct val="80000"/>
              </a:lnSpc>
            </a:pPr>
            <a:r>
              <a:rPr lang="hr-HR" altLang="sr-Latn-RS" dirty="0">
                <a:solidFill>
                  <a:srgbClr val="262626"/>
                </a:solidFill>
              </a:rPr>
              <a:t>Besplatna verzija nema </a:t>
            </a:r>
            <a:r>
              <a:rPr lang="hr-HR" altLang="sr-Latn-RS" dirty="0" err="1">
                <a:solidFill>
                  <a:srgbClr val="262626"/>
                </a:solidFill>
              </a:rPr>
              <a:t>real</a:t>
            </a:r>
            <a:r>
              <a:rPr lang="hr-HR" altLang="sr-Latn-RS" dirty="0">
                <a:solidFill>
                  <a:srgbClr val="262626"/>
                </a:solidFill>
              </a:rPr>
              <a:t> time </a:t>
            </a:r>
            <a:r>
              <a:rPr lang="hr-HR" altLang="sr-Latn-RS" dirty="0" err="1">
                <a:solidFill>
                  <a:srgbClr val="262626"/>
                </a:solidFill>
              </a:rPr>
              <a:t>protection</a:t>
            </a:r>
            <a:endParaRPr lang="hr-HR" altLang="sr-Latn-RS" dirty="0">
              <a:solidFill>
                <a:srgbClr val="262626"/>
              </a:solidFill>
            </a:endParaRPr>
          </a:p>
          <a:p>
            <a:pPr eaLnBrk="1" hangingPunct="1">
              <a:lnSpc>
                <a:spcPct val="80000"/>
              </a:lnSpc>
            </a:pPr>
            <a:r>
              <a:rPr lang="hr-HR" altLang="sr-Latn-RS" dirty="0">
                <a:solidFill>
                  <a:srgbClr val="262626"/>
                </a:solidFill>
              </a:rPr>
              <a:t>Pristupali eksternom sustava plaćanja partnera</a:t>
            </a:r>
          </a:p>
          <a:p>
            <a:pPr eaLnBrk="1" hangingPunct="1">
              <a:lnSpc>
                <a:spcPct val="80000"/>
              </a:lnSpc>
            </a:pPr>
            <a:endParaRPr lang="hr-HR" altLang="sr-Latn-RS" sz="2400" dirty="0">
              <a:solidFill>
                <a:srgbClr val="262626"/>
              </a:solidFill>
            </a:endParaRPr>
          </a:p>
          <a:p>
            <a:pPr eaLnBrk="1" hangingPunct="1">
              <a:lnSpc>
                <a:spcPct val="80000"/>
              </a:lnSpc>
            </a:pPr>
            <a:endParaRPr lang="hr-HR" altLang="sr-Latn-RS" sz="2400" dirty="0">
              <a:solidFill>
                <a:srgbClr val="262626"/>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rtlCol="0">
            <a:normAutofit/>
          </a:bodyPr>
          <a:lstStyle/>
          <a:p>
            <a:pPr eaLnBrk="1" fontAlgn="auto" hangingPunct="1">
              <a:spcAft>
                <a:spcPts val="0"/>
              </a:spcAft>
              <a:defRPr/>
            </a:pPr>
            <a:r>
              <a:rPr lang="hr-HR" altLang="sr-Latn-RS"/>
              <a:t>Target primjer</a:t>
            </a:r>
          </a:p>
        </p:txBody>
      </p:sp>
      <p:sp>
        <p:nvSpPr>
          <p:cNvPr id="33794" name="Content Placeholder 2"/>
          <p:cNvSpPr>
            <a:spLocks noGrp="1"/>
          </p:cNvSpPr>
          <p:nvPr>
            <p:ph idx="1"/>
          </p:nvPr>
        </p:nvSpPr>
        <p:spPr/>
        <p:txBody>
          <a:bodyPr/>
          <a:lstStyle/>
          <a:p>
            <a:pPr eaLnBrk="1" hangingPunct="1">
              <a:lnSpc>
                <a:spcPct val="80000"/>
              </a:lnSpc>
            </a:pPr>
            <a:r>
              <a:rPr lang="hr-HR" altLang="sr-Latn-RS" dirty="0">
                <a:solidFill>
                  <a:srgbClr val="262626"/>
                </a:solidFill>
              </a:rPr>
              <a:t>Uspjeli se logirati na server koji je u internoj mreži</a:t>
            </a:r>
          </a:p>
          <a:p>
            <a:pPr eaLnBrk="1" hangingPunct="1">
              <a:lnSpc>
                <a:spcPct val="80000"/>
              </a:lnSpc>
            </a:pPr>
            <a:r>
              <a:rPr lang="hr-HR" altLang="sr-Latn-RS" dirty="0">
                <a:solidFill>
                  <a:srgbClr val="262626"/>
                </a:solidFill>
              </a:rPr>
              <a:t>Nije se koristila </a:t>
            </a:r>
            <a:r>
              <a:rPr lang="hr-HR" altLang="sr-Latn-RS" dirty="0" err="1">
                <a:solidFill>
                  <a:srgbClr val="262626"/>
                </a:solidFill>
              </a:rPr>
              <a:t>dvo</a:t>
            </a:r>
            <a:r>
              <a:rPr lang="hr-HR" altLang="sr-Latn-RS" dirty="0">
                <a:solidFill>
                  <a:srgbClr val="262626"/>
                </a:solidFill>
              </a:rPr>
              <a:t>-faktorska </a:t>
            </a:r>
            <a:r>
              <a:rPr lang="hr-HR" altLang="sr-Latn-RS" dirty="0" err="1">
                <a:solidFill>
                  <a:srgbClr val="262626"/>
                </a:solidFill>
              </a:rPr>
              <a:t>autentikacija</a:t>
            </a:r>
            <a:r>
              <a:rPr lang="hr-HR" altLang="sr-Latn-RS" dirty="0">
                <a:solidFill>
                  <a:srgbClr val="262626"/>
                </a:solidFill>
              </a:rPr>
              <a:t> </a:t>
            </a:r>
            <a:r>
              <a:rPr lang="hr-HR" altLang="sr-Latn-RS" dirty="0">
                <a:solidFill>
                  <a:srgbClr val="262626"/>
                </a:solidFill>
                <a:sym typeface="Wingdings" panose="05000000000000000000" pitchFamily="2" charset="2"/>
              </a:rPr>
              <a:t> zahtjev PCI DSS</a:t>
            </a:r>
          </a:p>
          <a:p>
            <a:pPr eaLnBrk="1" hangingPunct="1">
              <a:lnSpc>
                <a:spcPct val="80000"/>
              </a:lnSpc>
            </a:pPr>
            <a:r>
              <a:rPr lang="en-GB" altLang="sr-Latn-RS" dirty="0">
                <a:solidFill>
                  <a:srgbClr val="262626"/>
                </a:solidFill>
              </a:rPr>
              <a:t>“in rare cases” would Target have required a vendor to use a one-time token or other two-factor authentication approach.</a:t>
            </a:r>
            <a:endParaRPr lang="hr-HR" altLang="sr-Latn-RS" dirty="0">
              <a:solidFill>
                <a:srgbClr val="262626"/>
              </a:solidFill>
            </a:endParaRPr>
          </a:p>
          <a:p>
            <a:pPr eaLnBrk="1" hangingPunct="1">
              <a:lnSpc>
                <a:spcPct val="80000"/>
              </a:lnSpc>
            </a:pPr>
            <a:r>
              <a:rPr lang="en-GB" altLang="sr-Latn-RS" dirty="0">
                <a:solidFill>
                  <a:srgbClr val="262626"/>
                </a:solidFill>
              </a:rPr>
              <a:t>Target would have paid very little attention to vendors like Fazio, and I would be surprised if there was ever even a basic security assessment done of those types of vendors by Target.”</a:t>
            </a:r>
            <a:endParaRPr lang="hr-HR" altLang="sr-Latn-RS" dirty="0">
              <a:solidFill>
                <a:srgbClr val="262626"/>
              </a:solidFill>
            </a:endParaRPr>
          </a:p>
          <a:p>
            <a:pPr eaLnBrk="1" hangingPunct="1">
              <a:lnSpc>
                <a:spcPct val="80000"/>
              </a:lnSpc>
            </a:pPr>
            <a:endParaRPr lang="hr-HR" altLang="sr-Latn-RS" sz="2600" dirty="0">
              <a:solidFill>
                <a:srgbClr val="26262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Target primjer</a:t>
            </a:r>
          </a:p>
        </p:txBody>
      </p:sp>
      <p:sp>
        <p:nvSpPr>
          <p:cNvPr id="2" name="Content Placeholder 1"/>
          <p:cNvSpPr>
            <a:spLocks noGrp="1"/>
          </p:cNvSpPr>
          <p:nvPr>
            <p:ph idx="1"/>
          </p:nvPr>
        </p:nvSpPr>
        <p:spPr/>
        <p:txBody>
          <a:bodyPr/>
          <a:lstStyle/>
          <a:p>
            <a:r>
              <a:rPr lang="hr-HR" dirty="0"/>
              <a:t>Ukupan trošak oko 300 </a:t>
            </a:r>
            <a:r>
              <a:rPr lang="hr-HR" dirty="0" err="1"/>
              <a:t>mil</a:t>
            </a:r>
            <a:r>
              <a:rPr lang="hr-HR" dirty="0"/>
              <a:t>. $</a:t>
            </a:r>
          </a:p>
          <a:p>
            <a:r>
              <a:rPr lang="hr-HR" dirty="0"/>
              <a:t>Ostavke čelnih ljudi (CIO, CISO, CCO)</a:t>
            </a:r>
          </a:p>
          <a:p>
            <a:r>
              <a:rPr lang="hr-HR" dirty="0">
                <a:hlinkClick r:id="rId2"/>
              </a:rPr>
              <a:t>https://www.google.lv/webhp?sourceid=chrome-instant&amp;ion=1&amp;espv=2&amp;ie=UTF-8#q=target+finance+stock&amp;*</a:t>
            </a:r>
            <a:endParaRPr lang="hr-HR" dirty="0"/>
          </a:p>
          <a:p>
            <a:pPr marL="0" indent="0">
              <a:buNone/>
            </a:pPr>
            <a:endParaRPr lang="hr-HR" dirty="0"/>
          </a:p>
        </p:txBody>
      </p:sp>
    </p:spTree>
    <p:extLst>
      <p:ext uri="{BB962C8B-B14F-4D97-AF65-F5344CB8AC3E}">
        <p14:creationId xmlns:p14="http://schemas.microsoft.com/office/powerpoint/2010/main" val="1169136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lstStyle/>
          <a:p>
            <a:pPr eaLnBrk="1" hangingPunct="1"/>
            <a:r>
              <a:rPr lang="hr-HR" altLang="sr-Latn-RS" dirty="0">
                <a:solidFill>
                  <a:srgbClr val="262626"/>
                </a:solidFill>
              </a:rPr>
              <a:t>Zaključak</a:t>
            </a:r>
          </a:p>
        </p:txBody>
      </p:sp>
      <p:sp>
        <p:nvSpPr>
          <p:cNvPr id="30723" name="Content Placeholder 2"/>
          <p:cNvSpPr>
            <a:spLocks noGrp="1"/>
          </p:cNvSpPr>
          <p:nvPr>
            <p:ph idx="1"/>
          </p:nvPr>
        </p:nvSpPr>
        <p:spPr/>
        <p:txBody>
          <a:bodyPr rtlCol="0">
            <a:normAutofit/>
          </a:bodyPr>
          <a:lstStyle/>
          <a:p>
            <a:pPr eaLnBrk="1" fontAlgn="auto" hangingPunct="1">
              <a:spcAft>
                <a:spcPts val="0"/>
              </a:spcAft>
              <a:defRPr/>
            </a:pPr>
            <a:r>
              <a:rPr lang="hr-HR" altLang="sr-Latn-RS" dirty="0"/>
              <a:t>Odgovornost uprave</a:t>
            </a:r>
          </a:p>
          <a:p>
            <a:pPr eaLnBrk="1" fontAlgn="auto" hangingPunct="1">
              <a:spcAft>
                <a:spcPts val="0"/>
              </a:spcAft>
              <a:defRPr/>
            </a:pPr>
            <a:r>
              <a:rPr lang="hr-HR" altLang="sr-Latn-RS" dirty="0"/>
              <a:t>Organizacijska struktura i odgovornost CISO</a:t>
            </a:r>
          </a:p>
          <a:p>
            <a:pPr eaLnBrk="1" fontAlgn="auto" hangingPunct="1">
              <a:spcAft>
                <a:spcPts val="0"/>
              </a:spcAft>
              <a:defRPr/>
            </a:pPr>
            <a:r>
              <a:rPr lang="hr-HR" altLang="sr-Latn-RS"/>
              <a:t>Sigurnosti trećih strana</a:t>
            </a:r>
            <a:endParaRPr lang="hr-HR" altLang="sr-Latn-RS" dirty="0"/>
          </a:p>
          <a:p>
            <a:pPr eaLnBrk="1" fontAlgn="auto" hangingPunct="1">
              <a:spcAft>
                <a:spcPts val="0"/>
              </a:spcAft>
              <a:defRPr/>
            </a:pPr>
            <a:r>
              <a:rPr lang="hr-HR" altLang="sr-Latn-RS" dirty="0"/>
              <a:t>Target primjer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DE8D-3C98-4F65-B3D8-8FAD5649A5E5}"/>
              </a:ext>
            </a:extLst>
          </p:cNvPr>
          <p:cNvSpPr>
            <a:spLocks noGrp="1"/>
          </p:cNvSpPr>
          <p:nvPr>
            <p:ph type="title"/>
          </p:nvPr>
        </p:nvSpPr>
        <p:spPr/>
        <p:txBody>
          <a:bodyPr/>
          <a:lstStyle/>
          <a:p>
            <a:r>
              <a:rPr lang="hr-HR" dirty="0"/>
              <a:t>Istraživanja</a:t>
            </a:r>
          </a:p>
        </p:txBody>
      </p:sp>
      <p:sp>
        <p:nvSpPr>
          <p:cNvPr id="3" name="Content Placeholder 2">
            <a:extLst>
              <a:ext uri="{FF2B5EF4-FFF2-40B4-BE49-F238E27FC236}">
                <a16:creationId xmlns:a16="http://schemas.microsoft.com/office/drawing/2014/main" id="{3763DE54-DAD0-48E1-B938-F5DE6220A8C5}"/>
              </a:ext>
            </a:extLst>
          </p:cNvPr>
          <p:cNvSpPr>
            <a:spLocks noGrp="1"/>
          </p:cNvSpPr>
          <p:nvPr>
            <p:ph idx="1"/>
          </p:nvPr>
        </p:nvSpPr>
        <p:spPr/>
        <p:txBody>
          <a:bodyPr/>
          <a:lstStyle/>
          <a:p>
            <a:r>
              <a:rPr lang="hr-HR" dirty="0">
                <a:hlinkClick r:id="rId2"/>
              </a:rPr>
              <a:t>https://www.heidrick.com/en/insights/compensation-trends/2022-global-chief-information-security-officer-ciso-survey?__source=newsletter%7Ccouncils%7Ctec</a:t>
            </a:r>
          </a:p>
          <a:p>
            <a:r>
              <a:rPr lang="hr-HR" dirty="0">
                <a:hlinkClick r:id="rId2"/>
              </a:rPr>
              <a:t>https://home.kpmg/xx/en/home/campaigns/2019/07/the-seven-ways-of-the-agile-ciso.html</a:t>
            </a:r>
          </a:p>
          <a:p>
            <a:r>
              <a:rPr lang="hr-HR" dirty="0">
                <a:hlinkClick r:id="rId2"/>
              </a:rPr>
              <a:t>https://interact.f5.com/rs/653-SMC-783/images/RPRT-SEC-1167223548-global-ciso-benchmarkUPDATED.pdf</a:t>
            </a:r>
            <a:endParaRPr lang="hr-HR" dirty="0"/>
          </a:p>
          <a:p>
            <a:r>
              <a:rPr lang="hr-HR" dirty="0">
                <a:hlinkClick r:id="rId3"/>
              </a:rPr>
              <a:t>https://www2.deloitte.com/content/dam/Deloitte/de/Documents/risk/DR19_TheNewCISO.pdf</a:t>
            </a:r>
            <a:endParaRPr lang="hr-HR" dirty="0"/>
          </a:p>
          <a:p>
            <a:endParaRPr lang="hr-HR" dirty="0"/>
          </a:p>
        </p:txBody>
      </p:sp>
    </p:spTree>
    <p:extLst>
      <p:ext uri="{BB962C8B-B14F-4D97-AF65-F5344CB8AC3E}">
        <p14:creationId xmlns:p14="http://schemas.microsoft.com/office/powerpoint/2010/main" val="285440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BA6483-6581-41F6-B975-F5E3B93DBFA6}"/>
              </a:ext>
            </a:extLst>
          </p:cNvPr>
          <p:cNvSpPr>
            <a:spLocks noGrp="1"/>
          </p:cNvSpPr>
          <p:nvPr>
            <p:ph type="title"/>
          </p:nvPr>
        </p:nvSpPr>
        <p:spPr/>
        <p:txBody>
          <a:bodyPr/>
          <a:lstStyle/>
          <a:p>
            <a:r>
              <a:rPr lang="hr-HR" dirty="0"/>
              <a:t>CISO Burnout </a:t>
            </a:r>
          </a:p>
        </p:txBody>
      </p:sp>
      <p:sp>
        <p:nvSpPr>
          <p:cNvPr id="3" name="Rezervirano mjesto sadržaja 2">
            <a:extLst>
              <a:ext uri="{FF2B5EF4-FFF2-40B4-BE49-F238E27FC236}">
                <a16:creationId xmlns:a16="http://schemas.microsoft.com/office/drawing/2014/main" id="{D37D3C1B-31B5-4ACE-BC60-DFAF462B76EA}"/>
              </a:ext>
            </a:extLst>
          </p:cNvPr>
          <p:cNvSpPr>
            <a:spLocks noGrp="1"/>
          </p:cNvSpPr>
          <p:nvPr>
            <p:ph idx="1"/>
          </p:nvPr>
        </p:nvSpPr>
        <p:spPr/>
        <p:txBody>
          <a:bodyPr>
            <a:normAutofit/>
          </a:bodyPr>
          <a:lstStyle/>
          <a:p>
            <a:r>
              <a:rPr lang="hr-HR" dirty="0"/>
              <a:t>https://www.heidrick.com/en/insights/compensation-trends/2022-global-chief-information-security-officer-ciso-survey?__source=newsletter%7Ccouncils%7Ctec</a:t>
            </a:r>
          </a:p>
          <a:p>
            <a:r>
              <a:rPr lang="hr-HR" dirty="0"/>
              <a:t>s</a:t>
            </a:r>
            <a:r>
              <a:rPr lang="en-US" dirty="0"/>
              <a:t>tress and burnout. When asked to state the most significant personal risks CISOs are facing relating to their role, stress (59%) and burnout (48%) were the top responses.</a:t>
            </a:r>
            <a:endParaRPr lang="hr-HR" dirty="0"/>
          </a:p>
          <a:p>
            <a:r>
              <a:rPr lang="en-US" dirty="0"/>
              <a:t>“We can’t do everything, so it is about how we make sure we are focusing on the right priorities in the right order so that we are enabling the business but at the same time striking the fine balance in securing the </a:t>
            </a:r>
            <a:r>
              <a:rPr lang="en-US" dirty="0" err="1"/>
              <a:t>organisation</a:t>
            </a:r>
            <a:r>
              <a:rPr lang="en-US" dirty="0"/>
              <a:t>.”</a:t>
            </a:r>
            <a:endParaRPr lang="hr-HR" dirty="0"/>
          </a:p>
          <a:p>
            <a:r>
              <a:rPr lang="hr-HR" dirty="0">
                <a:hlinkClick r:id="rId2"/>
              </a:rPr>
              <a:t>https://www.csoonline.com/article/3640718/deloitte-uk-ciso-addresses-stress-and-burnout-in-cybersecurity.html</a:t>
            </a:r>
            <a:endParaRPr lang="hr-HR" dirty="0"/>
          </a:p>
          <a:p>
            <a:endParaRPr lang="hr-HR" dirty="0"/>
          </a:p>
        </p:txBody>
      </p:sp>
    </p:spTree>
    <p:extLst>
      <p:ext uri="{BB962C8B-B14F-4D97-AF65-F5344CB8AC3E}">
        <p14:creationId xmlns:p14="http://schemas.microsoft.com/office/powerpoint/2010/main" val="1803439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8A84-2885-277F-D911-96AF1149F7D8}"/>
              </a:ext>
            </a:extLst>
          </p:cNvPr>
          <p:cNvSpPr>
            <a:spLocks noGrp="1"/>
          </p:cNvSpPr>
          <p:nvPr>
            <p:ph type="title"/>
          </p:nvPr>
        </p:nvSpPr>
        <p:spPr/>
        <p:txBody>
          <a:bodyPr/>
          <a:lstStyle/>
          <a:p>
            <a:r>
              <a:rPr lang="hr-HR" dirty="0"/>
              <a:t>CISO </a:t>
            </a:r>
            <a:r>
              <a:rPr lang="hr-HR" dirty="0" err="1"/>
              <a:t>Burnout</a:t>
            </a:r>
            <a:endParaRPr lang="hr-HR" dirty="0"/>
          </a:p>
        </p:txBody>
      </p:sp>
      <p:sp>
        <p:nvSpPr>
          <p:cNvPr id="3" name="Content Placeholder 2">
            <a:extLst>
              <a:ext uri="{FF2B5EF4-FFF2-40B4-BE49-F238E27FC236}">
                <a16:creationId xmlns:a16="http://schemas.microsoft.com/office/drawing/2014/main" id="{EAA29EA7-F1B7-7AF7-F194-B0E5B72C56FD}"/>
              </a:ext>
            </a:extLst>
          </p:cNvPr>
          <p:cNvSpPr>
            <a:spLocks noGrp="1"/>
          </p:cNvSpPr>
          <p:nvPr>
            <p:ph idx="1"/>
          </p:nvPr>
        </p:nvSpPr>
        <p:spPr/>
        <p:txBody>
          <a:bodyPr/>
          <a:lstStyle/>
          <a:p>
            <a:r>
              <a:rPr lang="hr-HR" dirty="0">
                <a:hlinkClick r:id="rId2"/>
              </a:rPr>
              <a:t>https://www.forbes.com/sites/tonybradley/2024/10/15/the-cybersecurity-burnout-crisis-is-reaching-the-breaking-point/</a:t>
            </a:r>
            <a:endParaRPr lang="hr-HR" dirty="0"/>
          </a:p>
          <a:p>
            <a:r>
              <a:rPr lang="en-US" b="0" i="0" dirty="0">
                <a:solidFill>
                  <a:srgbClr val="333333"/>
                </a:solidFill>
                <a:effectLst/>
                <a:latin typeface="Georgia" panose="02040502050405020303" pitchFamily="18" charset="0"/>
              </a:rPr>
              <a:t>early 98% of respondents reported working beyond their contracted hours, with the average CISO clocking an additional nine hours per week. </a:t>
            </a:r>
            <a:endParaRPr lang="hr-HR"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42% of respondents are most concerned about the rise of AI-enabled cyberattacks​.</a:t>
            </a:r>
            <a:endParaRPr lang="hr-HR" dirty="0">
              <a:solidFill>
                <a:srgbClr val="333333"/>
              </a:solidFill>
              <a:latin typeface="Georgia" panose="02040502050405020303" pitchFamily="18" charset="0"/>
            </a:endParaRPr>
          </a:p>
          <a:p>
            <a:r>
              <a:rPr lang="en-US" b="0" i="0" dirty="0">
                <a:solidFill>
                  <a:srgbClr val="333333"/>
                </a:solidFill>
                <a:effectLst/>
                <a:latin typeface="Georgia" panose="02040502050405020303" pitchFamily="18" charset="0"/>
              </a:rPr>
              <a:t>Ransomware remains a major concern, with 37% of security leaders identifying it as a top source of stress. </a:t>
            </a:r>
            <a:endParaRPr lang="hr-HR" b="0" i="0" dirty="0">
              <a:solidFill>
                <a:srgbClr val="333333"/>
              </a:solidFill>
              <a:effectLst/>
              <a:latin typeface="Georgia" panose="02040502050405020303" pitchFamily="18" charset="0"/>
            </a:endParaRPr>
          </a:p>
          <a:p>
            <a:endParaRPr lang="hr-HR" dirty="0"/>
          </a:p>
        </p:txBody>
      </p:sp>
    </p:spTree>
    <p:extLst>
      <p:ext uri="{BB962C8B-B14F-4D97-AF65-F5344CB8AC3E}">
        <p14:creationId xmlns:p14="http://schemas.microsoft.com/office/powerpoint/2010/main" val="322382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0162-AC6B-64FC-15C5-259E521391C6}"/>
              </a:ext>
            </a:extLst>
          </p:cNvPr>
          <p:cNvSpPr>
            <a:spLocks noGrp="1"/>
          </p:cNvSpPr>
          <p:nvPr>
            <p:ph type="title"/>
          </p:nvPr>
        </p:nvSpPr>
        <p:spPr/>
        <p:txBody>
          <a:bodyPr/>
          <a:lstStyle/>
          <a:p>
            <a:r>
              <a:rPr lang="hr-HR" dirty="0"/>
              <a:t>CISO Constraints</a:t>
            </a:r>
          </a:p>
        </p:txBody>
      </p:sp>
      <p:sp>
        <p:nvSpPr>
          <p:cNvPr id="3" name="Content Placeholder 2">
            <a:extLst>
              <a:ext uri="{FF2B5EF4-FFF2-40B4-BE49-F238E27FC236}">
                <a16:creationId xmlns:a16="http://schemas.microsoft.com/office/drawing/2014/main" id="{EFC39D13-9363-D39D-1029-0B1E3C441F76}"/>
              </a:ext>
            </a:extLst>
          </p:cNvPr>
          <p:cNvSpPr>
            <a:spLocks noGrp="1"/>
          </p:cNvSpPr>
          <p:nvPr>
            <p:ph idx="1"/>
          </p:nvPr>
        </p:nvSpPr>
        <p:spPr/>
        <p:txBody>
          <a:bodyPr/>
          <a:lstStyle/>
          <a:p>
            <a:r>
              <a:rPr lang="en-US" dirty="0"/>
              <a:t>The fallout from budget and staffing constraints is more serious and stressful for cybersecurity leaders even if similar limitations apply to every department,</a:t>
            </a:r>
            <a:endParaRPr lang="hr-HR" dirty="0"/>
          </a:p>
          <a:p>
            <a:r>
              <a:rPr lang="hr-HR" dirty="0"/>
              <a:t>I</a:t>
            </a:r>
            <a:r>
              <a:rPr lang="en-US" dirty="0"/>
              <a:t>n security, if you don’t handle your constraints well, what you’re potentially looking at is your brand is significantly damaged, your customers are at risk</a:t>
            </a:r>
            <a:endParaRPr lang="hr-HR" dirty="0"/>
          </a:p>
          <a:p>
            <a:endParaRPr lang="hr-HR" dirty="0"/>
          </a:p>
        </p:txBody>
      </p:sp>
    </p:spTree>
    <p:extLst>
      <p:ext uri="{BB962C8B-B14F-4D97-AF65-F5344CB8AC3E}">
        <p14:creationId xmlns:p14="http://schemas.microsoft.com/office/powerpoint/2010/main" val="3045972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7E139-58AD-1217-FAA0-26EDA59F9A5B}"/>
              </a:ext>
            </a:extLst>
          </p:cNvPr>
          <p:cNvSpPr>
            <a:spLocks noGrp="1"/>
          </p:cNvSpPr>
          <p:nvPr>
            <p:ph type="title"/>
          </p:nvPr>
        </p:nvSpPr>
        <p:spPr/>
        <p:txBody>
          <a:bodyPr/>
          <a:lstStyle/>
          <a:p>
            <a:r>
              <a:rPr lang="hr-HR" dirty="0"/>
              <a:t>Personal liability</a:t>
            </a:r>
          </a:p>
        </p:txBody>
      </p:sp>
      <p:sp>
        <p:nvSpPr>
          <p:cNvPr id="3" name="Content Placeholder 2">
            <a:extLst>
              <a:ext uri="{FF2B5EF4-FFF2-40B4-BE49-F238E27FC236}">
                <a16:creationId xmlns:a16="http://schemas.microsoft.com/office/drawing/2014/main" id="{3D47254F-9F6C-9CC3-32AF-B4CB77C39F3B}"/>
              </a:ext>
            </a:extLst>
          </p:cNvPr>
          <p:cNvSpPr>
            <a:spLocks noGrp="1"/>
          </p:cNvSpPr>
          <p:nvPr>
            <p:ph idx="1"/>
          </p:nvPr>
        </p:nvSpPr>
        <p:spPr>
          <a:xfrm>
            <a:off x="628650" y="1484784"/>
            <a:ext cx="7886700" cy="4692179"/>
          </a:xfrm>
        </p:spPr>
        <p:txBody>
          <a:bodyPr>
            <a:normAutofit lnSpcReduction="10000"/>
          </a:bodyPr>
          <a:lstStyle/>
          <a:p>
            <a:r>
              <a:rPr lang="en-US" dirty="0"/>
              <a:t>Sixty-two percent of cyber leaders said they are concerned about personal liability related to a cyberattack on their company as legal and regulatory pressures grow. </a:t>
            </a:r>
            <a:endParaRPr lang="hr-HR" dirty="0"/>
          </a:p>
          <a:p>
            <a:r>
              <a:rPr lang="en-US" dirty="0"/>
              <a:t>The recent legal case against former Uber Chief Security Officer Joe Sullivan, charged with obstruction of justice, has heightened awareness among CISOs about their own accountability. A federal judge sentenced Sullivan on May 4 to three years of probation and ordered him to pay a fine of $50,000 for failing to report a 2016 data breach to the Federal Trade Commission.</a:t>
            </a:r>
          </a:p>
          <a:p>
            <a:r>
              <a:rPr lang="en-US" dirty="0"/>
              <a:t>Current and former security chiefs wrote letters of support for Sullivan to the court, expressing concern that his conviction might cause CISOs to fear regulatory scrutiny and </a:t>
            </a:r>
            <a:r>
              <a:rPr lang="hr-HR" dirty="0"/>
              <a:t>g</a:t>
            </a:r>
            <a:r>
              <a:rPr lang="en-US" dirty="0"/>
              <a:t>o overboard in disclosing cyber incidents. </a:t>
            </a:r>
            <a:endParaRPr lang="hr-HR" dirty="0"/>
          </a:p>
          <a:p>
            <a:r>
              <a:rPr lang="en-US" dirty="0"/>
              <a:t> three years of probation, 200 hours of community service, and a $50,000 fine. </a:t>
            </a:r>
            <a:endParaRPr lang="hr-HR" dirty="0"/>
          </a:p>
        </p:txBody>
      </p:sp>
    </p:spTree>
    <p:extLst>
      <p:ext uri="{BB962C8B-B14F-4D97-AF65-F5344CB8AC3E}">
        <p14:creationId xmlns:p14="http://schemas.microsoft.com/office/powerpoint/2010/main" val="2178834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3EAA-F99F-53F2-7716-8CDB2105539C}"/>
              </a:ext>
            </a:extLst>
          </p:cNvPr>
          <p:cNvSpPr>
            <a:spLocks noGrp="1"/>
          </p:cNvSpPr>
          <p:nvPr>
            <p:ph type="title"/>
          </p:nvPr>
        </p:nvSpPr>
        <p:spPr/>
        <p:txBody>
          <a:bodyPr/>
          <a:lstStyle/>
          <a:p>
            <a:r>
              <a:rPr lang="hr-HR" dirty="0"/>
              <a:t>Uber case </a:t>
            </a:r>
          </a:p>
        </p:txBody>
      </p:sp>
      <p:sp>
        <p:nvSpPr>
          <p:cNvPr id="3" name="Content Placeholder 2">
            <a:extLst>
              <a:ext uri="{FF2B5EF4-FFF2-40B4-BE49-F238E27FC236}">
                <a16:creationId xmlns:a16="http://schemas.microsoft.com/office/drawing/2014/main" id="{30E83CC5-4C86-3330-9E86-018CE404723A}"/>
              </a:ext>
            </a:extLst>
          </p:cNvPr>
          <p:cNvSpPr>
            <a:spLocks noGrp="1"/>
          </p:cNvSpPr>
          <p:nvPr>
            <p:ph idx="1"/>
          </p:nvPr>
        </p:nvSpPr>
        <p:spPr>
          <a:xfrm>
            <a:off x="628650" y="1484784"/>
            <a:ext cx="7886700" cy="4692179"/>
          </a:xfrm>
        </p:spPr>
        <p:txBody>
          <a:bodyPr>
            <a:normAutofit fontScale="92500" lnSpcReduction="10000"/>
          </a:bodyPr>
          <a:lstStyle/>
          <a:p>
            <a:endParaRPr lang="hr-HR" dirty="0"/>
          </a:p>
          <a:p>
            <a:r>
              <a:rPr lang="hr-HR" dirty="0"/>
              <a:t>https://www.justice.gov/usao-ndca/pr/former-chief-security-officer-uber-sentenced-three-years-probation-covering-data</a:t>
            </a:r>
          </a:p>
          <a:p>
            <a:r>
              <a:rPr lang="en-US" dirty="0"/>
              <a:t>Hackers breached 57 million Uber users' and drivers' accounts and demanded $100,000 to delete their copy of the stolen data. This includes names, phone numbers, email addresses and more than 600,000 US drivers' </a:t>
            </a:r>
            <a:r>
              <a:rPr lang="en-US" dirty="0" err="1"/>
              <a:t>licence</a:t>
            </a:r>
            <a:r>
              <a:rPr lang="en-US" dirty="0"/>
              <a:t> numbers. </a:t>
            </a:r>
          </a:p>
          <a:p>
            <a:r>
              <a:rPr lang="en-US" dirty="0"/>
              <a:t>Uber’s CSO at the time, disguised the “ransom money” as payment to a bug bounty program.</a:t>
            </a:r>
          </a:p>
          <a:p>
            <a:r>
              <a:rPr lang="en-US" dirty="0"/>
              <a:t>The payment was made in bitcoin, and hackers were asked to sign non-disclosure agreements, falsely stating that no data was lost. </a:t>
            </a:r>
            <a:endParaRPr lang="hr-HR" dirty="0"/>
          </a:p>
          <a:p>
            <a:r>
              <a:rPr lang="en-US" dirty="0"/>
              <a:t>Sullivan participated in a presentation to the FTC in March 2016 regarding Uber’s cybersecurity program, and he testified under oath in November 2016. </a:t>
            </a:r>
          </a:p>
          <a:p>
            <a:r>
              <a:rPr lang="en-US" dirty="0"/>
              <a:t>The incident was not disclosed to the FTC or the public until their new CEO, Dara </a:t>
            </a:r>
            <a:r>
              <a:rPr lang="en-US" dirty="0" err="1"/>
              <a:t>Khosrowshahi</a:t>
            </a:r>
            <a:r>
              <a:rPr lang="en-US" dirty="0"/>
              <a:t>, joined the company in 2017. </a:t>
            </a:r>
            <a:endParaRPr lang="hr-HR" dirty="0"/>
          </a:p>
        </p:txBody>
      </p:sp>
    </p:spTree>
    <p:extLst>
      <p:ext uri="{BB962C8B-B14F-4D97-AF65-F5344CB8AC3E}">
        <p14:creationId xmlns:p14="http://schemas.microsoft.com/office/powerpoint/2010/main" val="230508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EC27-D08B-0800-53C6-2ED144D3CAE2}"/>
              </a:ext>
            </a:extLst>
          </p:cNvPr>
          <p:cNvSpPr>
            <a:spLocks noGrp="1"/>
          </p:cNvSpPr>
          <p:nvPr>
            <p:ph type="title"/>
          </p:nvPr>
        </p:nvSpPr>
        <p:spPr/>
        <p:txBody>
          <a:bodyPr/>
          <a:lstStyle/>
          <a:p>
            <a:r>
              <a:rPr lang="hr-HR" dirty="0"/>
              <a:t>Uber case (2014 and 2016)</a:t>
            </a:r>
          </a:p>
        </p:txBody>
      </p:sp>
      <p:sp>
        <p:nvSpPr>
          <p:cNvPr id="3" name="Content Placeholder 2">
            <a:extLst>
              <a:ext uri="{FF2B5EF4-FFF2-40B4-BE49-F238E27FC236}">
                <a16:creationId xmlns:a16="http://schemas.microsoft.com/office/drawing/2014/main" id="{F51C40F0-8E4F-0D89-35EB-2A28FB65A700}"/>
              </a:ext>
            </a:extLst>
          </p:cNvPr>
          <p:cNvSpPr>
            <a:spLocks noGrp="1"/>
          </p:cNvSpPr>
          <p:nvPr>
            <p:ph idx="1"/>
          </p:nvPr>
        </p:nvSpPr>
        <p:spPr>
          <a:xfrm>
            <a:off x="628650" y="1556792"/>
            <a:ext cx="7886700" cy="4620171"/>
          </a:xfrm>
        </p:spPr>
        <p:txBody>
          <a:bodyPr>
            <a:normAutofit fontScale="92500" lnSpcReduction="20000"/>
          </a:bodyPr>
          <a:lstStyle/>
          <a:p>
            <a:r>
              <a:rPr lang="hr-HR" dirty="0"/>
              <a:t>12.5.2014 - </a:t>
            </a:r>
            <a:r>
              <a:rPr lang="en-US" dirty="0"/>
              <a:t>Threat actors access personal data of Uber customers and drivers contained in an AWS S3 bucket. The attackers used an AWS access key that was publicly posted to GitHub and obtained information that included 100,000 drivers' names, driver's license numbers, physical addresses, email addresses and other data.</a:t>
            </a:r>
            <a:endParaRPr lang="hr-HR" dirty="0"/>
          </a:p>
          <a:p>
            <a:r>
              <a:rPr lang="en-US" dirty="0"/>
              <a:t>Nov. 14, 2016: Sullivan receives an email from anonymous threat actors claiming they exploited a "major vulnerability" and obtained access to an Uber database. Uber's security team investigates the claim and discovers attackers used stolen GitHub credentials to access Uber's private code repository, where they found AWS credentials and accessed an S3 bucket with the database.</a:t>
            </a:r>
            <a:endParaRPr lang="hr-HR" dirty="0"/>
          </a:p>
          <a:p>
            <a:r>
              <a:rPr lang="en-US" dirty="0"/>
              <a:t>As established at trial, ten days after his sworn FTC testimony, Sullivan learned that Uber had been hacked again. Furthermore, the hackers had exploited the same vulnerability that had led to the 2014 breach. Unlike the 2014 breach, however, the data stolen in 2016 was massive in scale and included records associated with approximately 57 million Uber users and drivers.</a:t>
            </a:r>
            <a:endParaRPr lang="hr-HR" dirty="0"/>
          </a:p>
          <a:p>
            <a:r>
              <a:rPr lang="hr-HR" dirty="0"/>
              <a:t>...</a:t>
            </a:r>
            <a:r>
              <a:rPr lang="en-US" dirty="0"/>
              <a:t>Uber’s confessed that it didn’t use multifactor authentication on its GitHub </a:t>
            </a:r>
            <a:r>
              <a:rPr lang="en-US" dirty="0" err="1"/>
              <a:t>accoun</a:t>
            </a:r>
            <a:r>
              <a:rPr lang="hr-HR" dirty="0"/>
              <a:t>t</a:t>
            </a:r>
          </a:p>
        </p:txBody>
      </p:sp>
    </p:spTree>
    <p:extLst>
      <p:ext uri="{BB962C8B-B14F-4D97-AF65-F5344CB8AC3E}">
        <p14:creationId xmlns:p14="http://schemas.microsoft.com/office/powerpoint/2010/main" val="3689557380"/>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Racunarstvo bijeli template</Template>
  <TotalTime>0</TotalTime>
  <Words>1296</Words>
  <Application>Microsoft Office PowerPoint</Application>
  <PresentationFormat>On-screen Show (4:3)</PresentationFormat>
  <Paragraphs>101</Paragraphs>
  <Slides>24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Calibri Light</vt:lpstr>
      <vt:lpstr>Georgia</vt:lpstr>
      <vt:lpstr>Segoe UI</vt:lpstr>
      <vt:lpstr>Segoe UI Semibold</vt:lpstr>
      <vt:lpstr>Wingdings</vt:lpstr>
      <vt:lpstr>Office Theme</vt:lpstr>
      <vt:lpstr>Custom Design</vt:lpstr>
      <vt:lpstr>PowerPoint Presentation</vt:lpstr>
      <vt:lpstr>Agenda</vt:lpstr>
      <vt:lpstr>Istraživanja</vt:lpstr>
      <vt:lpstr>CISO Burnout </vt:lpstr>
      <vt:lpstr>CISO Burnout</vt:lpstr>
      <vt:lpstr>CISO Constraints</vt:lpstr>
      <vt:lpstr>Personal liability</vt:lpstr>
      <vt:lpstr>Uber case </vt:lpstr>
      <vt:lpstr>Uber case (2014 and 2016)</vt:lpstr>
      <vt:lpstr>PowerPoint Presentation</vt:lpstr>
      <vt:lpstr>Organizacija informacijske sigurnosti</vt:lpstr>
      <vt:lpstr>CISO odgovornosti</vt:lpstr>
      <vt:lpstr>PowerPoint Presentation</vt:lpstr>
      <vt:lpstr>PowerPoint Presentation</vt:lpstr>
      <vt:lpstr>Pozicija CISO</vt:lpstr>
      <vt:lpstr>PowerPoint Presentation</vt:lpstr>
      <vt:lpstr>PowerPoint Presentation</vt:lpstr>
      <vt:lpstr>Eksternalizacija</vt:lpstr>
      <vt:lpstr>Eksternalizacija (sigurnost trećih strana)</vt:lpstr>
      <vt:lpstr>Definiranje i provjera sigurnosnih zahtjeva</vt:lpstr>
      <vt:lpstr>Target primjer</vt:lpstr>
      <vt:lpstr>Target primjer</vt:lpstr>
      <vt:lpstr>Target primjer</vt:lpstr>
      <vt:lpstr>Zaključak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GRAĐA RAČUNALA</dc:title>
  <dc:creator/>
  <cp:lastModifiedBy/>
  <cp:revision>17</cp:revision>
  <dcterms:created xsi:type="dcterms:W3CDTF">2009-02-27T23:33:40Z</dcterms:created>
  <dcterms:modified xsi:type="dcterms:W3CDTF">2025-03-22T17:25:38Z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MSIP_Label_edf682b7-f91e-48bc-97e5-bfb95b32f5b9_Enabled">
    <vt:lpwstr>true</vt:lpwstr>
  </property>
  <property fmtid="{D5CDD505-2E9C-101B-9397-08002B2CF9AE}" pid="5" name="MSIP_Label_edf682b7-f91e-48bc-97e5-bfb95b32f5b9_SetDate">
    <vt:lpwstr>2024-03-17T18:19:01Z</vt:lpwstr>
  </property>
  <property fmtid="{D5CDD505-2E9C-101B-9397-08002B2CF9AE}" pid="6" name="MSIP_Label_edf682b7-f91e-48bc-97e5-bfb95b32f5b9_Method">
    <vt:lpwstr>Privileged</vt:lpwstr>
  </property>
  <property fmtid="{D5CDD505-2E9C-101B-9397-08002B2CF9AE}" pid="7" name="MSIP_Label_edf682b7-f91e-48bc-97e5-bfb95b32f5b9_Name">
    <vt:lpwstr>defa4170-0d19-0005-0001-bc88714345d2</vt:lpwstr>
  </property>
  <property fmtid="{D5CDD505-2E9C-101B-9397-08002B2CF9AE}" pid="8" name="MSIP_Label_edf682b7-f91e-48bc-97e5-bfb95b32f5b9_SiteId">
    <vt:lpwstr>fbb567ee-ca59-4aea-a378-fbf7761a4986</vt:lpwstr>
  </property>
  <property fmtid="{D5CDD505-2E9C-101B-9397-08002B2CF9AE}" pid="9" name="MSIP_Label_edf682b7-f91e-48bc-97e5-bfb95b32f5b9_ActionId">
    <vt:lpwstr>1ff3083f-3e1b-4d51-a2ac-5c5b8826bd1b</vt:lpwstr>
  </property>
  <property fmtid="{D5CDD505-2E9C-101B-9397-08002B2CF9AE}" pid="10" name="MSIP_Label_edf682b7-f91e-48bc-97e5-bfb95b32f5b9_ContentBits">
    <vt:lpwstr>0</vt:lpwstr>
  </property>
</Properties>
</file>