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7" r:id="rId5"/>
    <p:sldId id="287" r:id="rId6"/>
    <p:sldId id="288" r:id="rId7"/>
    <p:sldId id="289" r:id="rId8"/>
    <p:sldId id="616" r:id="rId9"/>
    <p:sldId id="608" r:id="rId10"/>
    <p:sldId id="617" r:id="rId11"/>
    <p:sldId id="618" r:id="rId12"/>
    <p:sldId id="619" r:id="rId13"/>
    <p:sldId id="521" r:id="rId14"/>
    <p:sldId id="522" r:id="rId15"/>
    <p:sldId id="564" r:id="rId16"/>
    <p:sldId id="525" r:id="rId17"/>
    <p:sldId id="565" r:id="rId18"/>
    <p:sldId id="566" r:id="rId19"/>
    <p:sldId id="528" r:id="rId20"/>
    <p:sldId id="529" r:id="rId21"/>
    <p:sldId id="567" r:id="rId22"/>
    <p:sldId id="597" r:id="rId23"/>
    <p:sldId id="531" r:id="rId24"/>
    <p:sldId id="532" r:id="rId25"/>
    <p:sldId id="533" r:id="rId26"/>
    <p:sldId id="534" r:id="rId27"/>
    <p:sldId id="535" r:id="rId28"/>
    <p:sldId id="537" r:id="rId29"/>
    <p:sldId id="538" r:id="rId30"/>
    <p:sldId id="539" r:id="rId31"/>
    <p:sldId id="609" r:id="rId32"/>
    <p:sldId id="602" r:id="rId33"/>
    <p:sldId id="548" r:id="rId34"/>
    <p:sldId id="599" r:id="rId35"/>
    <p:sldId id="550" r:id="rId36"/>
    <p:sldId id="614" r:id="rId37"/>
    <p:sldId id="367" r:id="rId38"/>
    <p:sldId id="603" r:id="rId39"/>
    <p:sldId id="573" r:id="rId40"/>
    <p:sldId id="575" r:id="rId41"/>
    <p:sldId id="585" r:id="rId42"/>
    <p:sldId id="577" r:id="rId43"/>
    <p:sldId id="583" r:id="rId44"/>
    <p:sldId id="604" r:id="rId45"/>
    <p:sldId id="605" r:id="rId46"/>
    <p:sldId id="613" r:id="rId47"/>
    <p:sldId id="607" r:id="rId48"/>
    <p:sldId id="615" r:id="rId49"/>
    <p:sldId id="555" r:id="rId50"/>
    <p:sldId id="556" r:id="rId51"/>
    <p:sldId id="557" r:id="rId52"/>
    <p:sldId id="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6D709-A09E-4B3E-A7EE-2DFB2E9EFA48}" v="25" dt="2025-10-19T10:37:03.826"/>
  </p1510:revLst>
</p1510:revInfo>
</file>

<file path=ppt/tableStyles.xml><?xml version="1.0" encoding="utf-8"?>
<a:tblStyleLst xmlns:a="http://schemas.openxmlformats.org/drawingml/2006/main" def="{5C22544A-7EE6-4342-B048-85BDC9FD1C3A}">
  <a:tblStyle styleId="{00A15C55-8517-42AA-B614-E9B94910E393}" styleName="Srednji stil 2 - Isticanj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vijetli stil 2 - Isticanj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Srednji stil 4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Svijetli stil 3 - Isticanj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ijetli stil 1 - Isticanj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Srednji stil 3 - Isticanj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Srednji stil 4 - Isticanj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Srednji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rednji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vijetli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vijetli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73257" autoAdjust="0"/>
  </p:normalViewPr>
  <p:slideViewPr>
    <p:cSldViewPr snapToGrid="0" snapToObjects="1">
      <p:cViewPr varScale="1">
        <p:scale>
          <a:sx n="88" d="100"/>
          <a:sy n="88" d="100"/>
        </p:scale>
        <p:origin x="175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352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žen Pranić" userId="3012855b-bf2d-4e7c-804b-71a5f3d907b3" providerId="ADAL" clId="{51E993EF-C181-404A-A09B-5F136583F0B1}"/>
    <pc:docChg chg="undo redo custSel addSld delSld modSld">
      <pc:chgData name="Dražen Pranić" userId="3012855b-bf2d-4e7c-804b-71a5f3d907b3" providerId="ADAL" clId="{51E993EF-C181-404A-A09B-5F136583F0B1}" dt="2025-10-19T10:41:53.063" v="601" actId="21"/>
      <pc:docMkLst>
        <pc:docMk/>
      </pc:docMkLst>
      <pc:sldChg chg="modSp mod">
        <pc:chgData name="Dražen Pranić" userId="3012855b-bf2d-4e7c-804b-71a5f3d907b3" providerId="ADAL" clId="{51E993EF-C181-404A-A09B-5F136583F0B1}" dt="2025-10-19T09:35:58.623" v="8" actId="20577"/>
        <pc:sldMkLst>
          <pc:docMk/>
          <pc:sldMk cId="1847328114" sldId="257"/>
        </pc:sldMkLst>
        <pc:spChg chg="mod">
          <ac:chgData name="Dražen Pranić" userId="3012855b-bf2d-4e7c-804b-71a5f3d907b3" providerId="ADAL" clId="{51E993EF-C181-404A-A09B-5F136583F0B1}" dt="2025-10-19T09:35:58.623" v="8" actId="20577"/>
          <ac:spMkLst>
            <pc:docMk/>
            <pc:sldMk cId="1847328114" sldId="257"/>
            <ac:spMk id="2" creationId="{00000000-0000-0000-0000-000000000000}"/>
          </ac:spMkLst>
        </pc:spChg>
      </pc:sldChg>
      <pc:sldChg chg="addSp modSp mod">
        <pc:chgData name="Dražen Pranić" userId="3012855b-bf2d-4e7c-804b-71a5f3d907b3" providerId="ADAL" clId="{51E993EF-C181-404A-A09B-5F136583F0B1}" dt="2025-10-19T09:49:19.528" v="14" actId="20577"/>
        <pc:sldMkLst>
          <pc:docMk/>
          <pc:sldMk cId="2278469393" sldId="287"/>
        </pc:sldMkLst>
        <pc:spChg chg="mod">
          <ac:chgData name="Dražen Pranić" userId="3012855b-bf2d-4e7c-804b-71a5f3d907b3" providerId="ADAL" clId="{51E993EF-C181-404A-A09B-5F136583F0B1}" dt="2025-10-19T09:49:19.528" v="14" actId="20577"/>
          <ac:spMkLst>
            <pc:docMk/>
            <pc:sldMk cId="2278469393" sldId="287"/>
            <ac:spMk id="3" creationId="{28E02DBE-7E4A-7C33-0030-2572026F7071}"/>
          </ac:spMkLst>
        </pc:spChg>
        <pc:spChg chg="add">
          <ac:chgData name="Dražen Pranić" userId="3012855b-bf2d-4e7c-804b-71a5f3d907b3" providerId="ADAL" clId="{51E993EF-C181-404A-A09B-5F136583F0B1}" dt="2025-10-19T09:49:05.841" v="9"/>
          <ac:spMkLst>
            <pc:docMk/>
            <pc:sldMk cId="2278469393" sldId="287"/>
            <ac:spMk id="4" creationId="{5ADDF43D-47C2-E46C-E057-2E41C2840432}"/>
          </ac:spMkLst>
        </pc:spChg>
      </pc:sldChg>
      <pc:sldChg chg="delSp mod">
        <pc:chgData name="Dražen Pranić" userId="3012855b-bf2d-4e7c-804b-71a5f3d907b3" providerId="ADAL" clId="{51E993EF-C181-404A-A09B-5F136583F0B1}" dt="2025-10-19T10:41:53.063" v="601" actId="21"/>
        <pc:sldMkLst>
          <pc:docMk/>
          <pc:sldMk cId="1562201105" sldId="289"/>
        </pc:sldMkLst>
        <pc:spChg chg="del">
          <ac:chgData name="Dražen Pranić" userId="3012855b-bf2d-4e7c-804b-71a5f3d907b3" providerId="ADAL" clId="{51E993EF-C181-404A-A09B-5F136583F0B1}" dt="2025-10-19T10:41:49.190" v="600" actId="21"/>
          <ac:spMkLst>
            <pc:docMk/>
            <pc:sldMk cId="1562201105" sldId="289"/>
            <ac:spMk id="2" creationId="{CE8EAE35-DE3A-BC67-553D-AE949ED7A9BB}"/>
          </ac:spMkLst>
        </pc:spChg>
        <pc:spChg chg="del">
          <ac:chgData name="Dražen Pranić" userId="3012855b-bf2d-4e7c-804b-71a5f3d907b3" providerId="ADAL" clId="{51E993EF-C181-404A-A09B-5F136583F0B1}" dt="2025-10-19T10:41:53.063" v="601" actId="21"/>
          <ac:spMkLst>
            <pc:docMk/>
            <pc:sldMk cId="1562201105" sldId="289"/>
            <ac:spMk id="3" creationId="{A4D46765-DAD6-63FC-035D-F0569E280887}"/>
          </ac:spMkLst>
        </pc:spChg>
      </pc:sldChg>
      <pc:sldChg chg="delSp mod">
        <pc:chgData name="Dražen Pranić" userId="3012855b-bf2d-4e7c-804b-71a5f3d907b3" providerId="ADAL" clId="{51E993EF-C181-404A-A09B-5F136583F0B1}" dt="2025-10-19T10:24:06.912" v="537" actId="21"/>
        <pc:sldMkLst>
          <pc:docMk/>
          <pc:sldMk cId="299733432" sldId="367"/>
        </pc:sldMkLst>
        <pc:spChg chg="del">
          <ac:chgData name="Dražen Pranić" userId="3012855b-bf2d-4e7c-804b-71a5f3d907b3" providerId="ADAL" clId="{51E993EF-C181-404A-A09B-5F136583F0B1}" dt="2025-10-19T10:24:06.912" v="537" actId="21"/>
          <ac:spMkLst>
            <pc:docMk/>
            <pc:sldMk cId="299733432" sldId="367"/>
            <ac:spMk id="2" creationId="{FFD9687F-477F-4F64-2496-69AC319D4B00}"/>
          </ac:spMkLst>
        </pc:spChg>
      </pc:sldChg>
      <pc:sldChg chg="addSp delSp modSp mod">
        <pc:chgData name="Dražen Pranić" userId="3012855b-bf2d-4e7c-804b-71a5f3d907b3" providerId="ADAL" clId="{51E993EF-C181-404A-A09B-5F136583F0B1}" dt="2025-10-19T10:04:05.608" v="71"/>
        <pc:sldMkLst>
          <pc:docMk/>
          <pc:sldMk cId="1188323195" sldId="521"/>
        </pc:sldMkLst>
        <pc:spChg chg="add del mod">
          <ac:chgData name="Dražen Pranić" userId="3012855b-bf2d-4e7c-804b-71a5f3d907b3" providerId="ADAL" clId="{51E993EF-C181-404A-A09B-5F136583F0B1}" dt="2025-10-19T10:04:05.608" v="71"/>
          <ac:spMkLst>
            <pc:docMk/>
            <pc:sldMk cId="1188323195" sldId="521"/>
            <ac:spMk id="2" creationId="{89A739C8-D737-1714-BA26-C7E1F1E101A8}"/>
          </ac:spMkLst>
        </pc:spChg>
        <pc:spChg chg="mod">
          <ac:chgData name="Dražen Pranić" userId="3012855b-bf2d-4e7c-804b-71a5f3d907b3" providerId="ADAL" clId="{51E993EF-C181-404A-A09B-5F136583F0B1}" dt="2025-10-19T09:49:34.891" v="15"/>
          <ac:spMkLst>
            <pc:docMk/>
            <pc:sldMk cId="1188323195" sldId="521"/>
            <ac:spMk id="4" creationId="{00000000-0000-0000-0000-000000000000}"/>
          </ac:spMkLst>
        </pc:spChg>
        <pc:spChg chg="mod">
          <ac:chgData name="Dražen Pranić" userId="3012855b-bf2d-4e7c-804b-71a5f3d907b3" providerId="ADAL" clId="{51E993EF-C181-404A-A09B-5F136583F0B1}" dt="2025-10-19T10:03:56.213" v="68" actId="108"/>
          <ac:spMkLst>
            <pc:docMk/>
            <pc:sldMk cId="1188323195" sldId="521"/>
            <ac:spMk id="5" creationId="{00000000-0000-0000-0000-000000000000}"/>
          </ac:spMkLst>
        </pc:spChg>
      </pc:sldChg>
      <pc:sldChg chg="modSp mod">
        <pc:chgData name="Dražen Pranić" userId="3012855b-bf2d-4e7c-804b-71a5f3d907b3" providerId="ADAL" clId="{51E993EF-C181-404A-A09B-5F136583F0B1}" dt="2025-10-19T10:05:22.063" v="87" actId="20577"/>
        <pc:sldMkLst>
          <pc:docMk/>
          <pc:sldMk cId="2350083930" sldId="522"/>
        </pc:sldMkLst>
        <pc:spChg chg="mod">
          <ac:chgData name="Dražen Pranić" userId="3012855b-bf2d-4e7c-804b-71a5f3d907b3" providerId="ADAL" clId="{51E993EF-C181-404A-A09B-5F136583F0B1}" dt="2025-10-19T10:04:22.698" v="72"/>
          <ac:spMkLst>
            <pc:docMk/>
            <pc:sldMk cId="2350083930" sldId="522"/>
            <ac:spMk id="4" creationId="{00000000-0000-0000-0000-000000000000}"/>
          </ac:spMkLst>
        </pc:spChg>
        <pc:spChg chg="mod">
          <ac:chgData name="Dražen Pranić" userId="3012855b-bf2d-4e7c-804b-71a5f3d907b3" providerId="ADAL" clId="{51E993EF-C181-404A-A09B-5F136583F0B1}" dt="2025-10-19T10:05:22.063" v="87" actId="20577"/>
          <ac:spMkLst>
            <pc:docMk/>
            <pc:sldMk cId="2350083930" sldId="522"/>
            <ac:spMk id="5" creationId="{00000000-0000-0000-0000-000000000000}"/>
          </ac:spMkLst>
        </pc:spChg>
      </pc:sldChg>
      <pc:sldChg chg="addSp delSp modSp mod">
        <pc:chgData name="Dražen Pranić" userId="3012855b-bf2d-4e7c-804b-71a5f3d907b3" providerId="ADAL" clId="{51E993EF-C181-404A-A09B-5F136583F0B1}" dt="2025-10-19T10:08:41.784" v="218" actId="20577"/>
        <pc:sldMkLst>
          <pc:docMk/>
          <pc:sldMk cId="2706364046" sldId="525"/>
        </pc:sldMkLst>
        <pc:spChg chg="add del mod">
          <ac:chgData name="Dražen Pranić" userId="3012855b-bf2d-4e7c-804b-71a5f3d907b3" providerId="ADAL" clId="{51E993EF-C181-404A-A09B-5F136583F0B1}" dt="2025-10-19T10:08:26.751" v="176" actId="20577"/>
          <ac:spMkLst>
            <pc:docMk/>
            <pc:sldMk cId="2706364046" sldId="525"/>
            <ac:spMk id="2" creationId="{00000000-0000-0000-0000-000000000000}"/>
          </ac:spMkLst>
        </pc:spChg>
        <pc:spChg chg="mod">
          <ac:chgData name="Dražen Pranić" userId="3012855b-bf2d-4e7c-804b-71a5f3d907b3" providerId="ADAL" clId="{51E993EF-C181-404A-A09B-5F136583F0B1}" dt="2025-10-19T10:08:41.784" v="218" actId="20577"/>
          <ac:spMkLst>
            <pc:docMk/>
            <pc:sldMk cId="2706364046" sldId="525"/>
            <ac:spMk id="4" creationId="{00000000-0000-0000-0000-000000000000}"/>
          </ac:spMkLst>
        </pc:spChg>
        <pc:spChg chg="mod">
          <ac:chgData name="Dražen Pranić" userId="3012855b-bf2d-4e7c-804b-71a5f3d907b3" providerId="ADAL" clId="{51E993EF-C181-404A-A09B-5F136583F0B1}" dt="2025-10-19T10:07:00.013" v="128" actId="20577"/>
          <ac:spMkLst>
            <pc:docMk/>
            <pc:sldMk cId="2706364046" sldId="525"/>
            <ac:spMk id="5" creationId="{00000000-0000-0000-0000-000000000000}"/>
          </ac:spMkLst>
        </pc:spChg>
      </pc:sldChg>
      <pc:sldChg chg="modSp mod">
        <pc:chgData name="Dražen Pranić" userId="3012855b-bf2d-4e7c-804b-71a5f3d907b3" providerId="ADAL" clId="{51E993EF-C181-404A-A09B-5F136583F0B1}" dt="2025-10-19T10:11:01.121" v="260" actId="20577"/>
        <pc:sldMkLst>
          <pc:docMk/>
          <pc:sldMk cId="3740418118" sldId="528"/>
        </pc:sldMkLst>
        <pc:spChg chg="mod">
          <ac:chgData name="Dražen Pranić" userId="3012855b-bf2d-4e7c-804b-71a5f3d907b3" providerId="ADAL" clId="{51E993EF-C181-404A-A09B-5F136583F0B1}" dt="2025-10-19T10:10:05.359" v="249" actId="20577"/>
          <ac:spMkLst>
            <pc:docMk/>
            <pc:sldMk cId="3740418118" sldId="528"/>
            <ac:spMk id="4" creationId="{00000000-0000-0000-0000-000000000000}"/>
          </ac:spMkLst>
        </pc:spChg>
        <pc:spChg chg="mod">
          <ac:chgData name="Dražen Pranić" userId="3012855b-bf2d-4e7c-804b-71a5f3d907b3" providerId="ADAL" clId="{51E993EF-C181-404A-A09B-5F136583F0B1}" dt="2025-10-19T10:11:01.121" v="260" actId="20577"/>
          <ac:spMkLst>
            <pc:docMk/>
            <pc:sldMk cId="3740418118" sldId="528"/>
            <ac:spMk id="5" creationId="{00000000-0000-0000-0000-000000000000}"/>
          </ac:spMkLst>
        </pc:spChg>
      </pc:sldChg>
      <pc:sldChg chg="modSp mod">
        <pc:chgData name="Dražen Pranić" userId="3012855b-bf2d-4e7c-804b-71a5f3d907b3" providerId="ADAL" clId="{51E993EF-C181-404A-A09B-5F136583F0B1}" dt="2025-10-19T10:12:34.708" v="281" actId="20577"/>
        <pc:sldMkLst>
          <pc:docMk/>
          <pc:sldMk cId="618575184" sldId="529"/>
        </pc:sldMkLst>
        <pc:spChg chg="mod">
          <ac:chgData name="Dražen Pranić" userId="3012855b-bf2d-4e7c-804b-71a5f3d907b3" providerId="ADAL" clId="{51E993EF-C181-404A-A09B-5F136583F0B1}" dt="2025-10-19T10:12:09.335" v="274" actId="20577"/>
          <ac:spMkLst>
            <pc:docMk/>
            <pc:sldMk cId="618575184" sldId="529"/>
            <ac:spMk id="4" creationId="{00000000-0000-0000-0000-000000000000}"/>
          </ac:spMkLst>
        </pc:spChg>
        <pc:spChg chg="mod">
          <ac:chgData name="Dražen Pranić" userId="3012855b-bf2d-4e7c-804b-71a5f3d907b3" providerId="ADAL" clId="{51E993EF-C181-404A-A09B-5F136583F0B1}" dt="2025-10-19T10:12:34.708" v="281" actId="20577"/>
          <ac:spMkLst>
            <pc:docMk/>
            <pc:sldMk cId="618575184" sldId="529"/>
            <ac:spMk id="5" creationId="{00000000-0000-0000-0000-000000000000}"/>
          </ac:spMkLst>
        </pc:spChg>
      </pc:sldChg>
      <pc:sldChg chg="modSp mod">
        <pc:chgData name="Dražen Pranić" userId="3012855b-bf2d-4e7c-804b-71a5f3d907b3" providerId="ADAL" clId="{51E993EF-C181-404A-A09B-5F136583F0B1}" dt="2025-10-19T10:15:05.890" v="326" actId="20577"/>
        <pc:sldMkLst>
          <pc:docMk/>
          <pc:sldMk cId="2803773838" sldId="531"/>
        </pc:sldMkLst>
        <pc:spChg chg="mod">
          <ac:chgData name="Dražen Pranić" userId="3012855b-bf2d-4e7c-804b-71a5f3d907b3" providerId="ADAL" clId="{51E993EF-C181-404A-A09B-5F136583F0B1}" dt="2025-10-19T10:15:05.890" v="326" actId="20577"/>
          <ac:spMkLst>
            <pc:docMk/>
            <pc:sldMk cId="2803773838" sldId="531"/>
            <ac:spMk id="4" creationId="{00000000-0000-0000-0000-000000000000}"/>
          </ac:spMkLst>
        </pc:spChg>
        <pc:spChg chg="mod">
          <ac:chgData name="Dražen Pranić" userId="3012855b-bf2d-4e7c-804b-71a5f3d907b3" providerId="ADAL" clId="{51E993EF-C181-404A-A09B-5F136583F0B1}" dt="2025-10-19T10:14:59.455" v="311" actId="15"/>
          <ac:spMkLst>
            <pc:docMk/>
            <pc:sldMk cId="2803773838" sldId="531"/>
            <ac:spMk id="5" creationId="{00000000-0000-0000-0000-000000000000}"/>
          </ac:spMkLst>
        </pc:spChg>
      </pc:sldChg>
      <pc:sldChg chg="modSp mod">
        <pc:chgData name="Dražen Pranić" userId="3012855b-bf2d-4e7c-804b-71a5f3d907b3" providerId="ADAL" clId="{51E993EF-C181-404A-A09B-5F136583F0B1}" dt="2025-10-19T10:16:13.416" v="347" actId="20577"/>
        <pc:sldMkLst>
          <pc:docMk/>
          <pc:sldMk cId="1304446743" sldId="532"/>
        </pc:sldMkLst>
        <pc:spChg chg="mod">
          <ac:chgData name="Dražen Pranić" userId="3012855b-bf2d-4e7c-804b-71a5f3d907b3" providerId="ADAL" clId="{51E993EF-C181-404A-A09B-5F136583F0B1}" dt="2025-10-19T10:15:16.031" v="340" actId="20577"/>
          <ac:spMkLst>
            <pc:docMk/>
            <pc:sldMk cId="1304446743" sldId="532"/>
            <ac:spMk id="4" creationId="{00000000-0000-0000-0000-000000000000}"/>
          </ac:spMkLst>
        </pc:spChg>
        <pc:spChg chg="mod">
          <ac:chgData name="Dražen Pranić" userId="3012855b-bf2d-4e7c-804b-71a5f3d907b3" providerId="ADAL" clId="{51E993EF-C181-404A-A09B-5F136583F0B1}" dt="2025-10-19T10:16:13.416" v="347" actId="20577"/>
          <ac:spMkLst>
            <pc:docMk/>
            <pc:sldMk cId="1304446743" sldId="532"/>
            <ac:spMk id="5" creationId="{00000000-0000-0000-0000-000000000000}"/>
          </ac:spMkLst>
        </pc:spChg>
      </pc:sldChg>
      <pc:sldChg chg="modSp mod">
        <pc:chgData name="Dražen Pranić" userId="3012855b-bf2d-4e7c-804b-71a5f3d907b3" providerId="ADAL" clId="{51E993EF-C181-404A-A09B-5F136583F0B1}" dt="2025-10-19T10:16:28.787" v="348" actId="1076"/>
        <pc:sldMkLst>
          <pc:docMk/>
          <pc:sldMk cId="2426211831" sldId="533"/>
        </pc:sldMkLst>
        <pc:graphicFrameChg chg="mod modGraphic">
          <ac:chgData name="Dražen Pranić" userId="3012855b-bf2d-4e7c-804b-71a5f3d907b3" providerId="ADAL" clId="{51E993EF-C181-404A-A09B-5F136583F0B1}" dt="2025-10-19T10:16:28.787" v="348" actId="1076"/>
          <ac:graphicFrameMkLst>
            <pc:docMk/>
            <pc:sldMk cId="2426211831" sldId="533"/>
            <ac:graphicFrameMk id="5" creationId="{00000000-0000-0000-0000-000000000000}"/>
          </ac:graphicFrameMkLst>
        </pc:graphicFrameChg>
      </pc:sldChg>
      <pc:sldChg chg="modSp mod">
        <pc:chgData name="Dražen Pranić" userId="3012855b-bf2d-4e7c-804b-71a5f3d907b3" providerId="ADAL" clId="{51E993EF-C181-404A-A09B-5F136583F0B1}" dt="2025-10-19T10:18:17.982" v="416" actId="20577"/>
        <pc:sldMkLst>
          <pc:docMk/>
          <pc:sldMk cId="2858913107" sldId="535"/>
        </pc:sldMkLst>
        <pc:spChg chg="mod">
          <ac:chgData name="Dražen Pranić" userId="3012855b-bf2d-4e7c-804b-71a5f3d907b3" providerId="ADAL" clId="{51E993EF-C181-404A-A09B-5F136583F0B1}" dt="2025-10-19T10:17:27.904" v="405" actId="20577"/>
          <ac:spMkLst>
            <pc:docMk/>
            <pc:sldMk cId="2858913107" sldId="535"/>
            <ac:spMk id="4" creationId="{00000000-0000-0000-0000-000000000000}"/>
          </ac:spMkLst>
        </pc:spChg>
        <pc:spChg chg="mod">
          <ac:chgData name="Dražen Pranić" userId="3012855b-bf2d-4e7c-804b-71a5f3d907b3" providerId="ADAL" clId="{51E993EF-C181-404A-A09B-5F136583F0B1}" dt="2025-10-19T10:18:17.982" v="416" actId="20577"/>
          <ac:spMkLst>
            <pc:docMk/>
            <pc:sldMk cId="2858913107" sldId="535"/>
            <ac:spMk id="5" creationId="{00000000-0000-0000-0000-000000000000}"/>
          </ac:spMkLst>
        </pc:spChg>
      </pc:sldChg>
      <pc:sldChg chg="modSp mod">
        <pc:chgData name="Dražen Pranić" userId="3012855b-bf2d-4e7c-804b-71a5f3d907b3" providerId="ADAL" clId="{51E993EF-C181-404A-A09B-5F136583F0B1}" dt="2025-10-19T10:21:05.504" v="470" actId="6549"/>
        <pc:sldMkLst>
          <pc:docMk/>
          <pc:sldMk cId="1351071054" sldId="537"/>
        </pc:sldMkLst>
        <pc:spChg chg="mod">
          <ac:chgData name="Dražen Pranić" userId="3012855b-bf2d-4e7c-804b-71a5f3d907b3" providerId="ADAL" clId="{51E993EF-C181-404A-A09B-5F136583F0B1}" dt="2025-10-19T10:20:06.351" v="465" actId="20577"/>
          <ac:spMkLst>
            <pc:docMk/>
            <pc:sldMk cId="1351071054" sldId="537"/>
            <ac:spMk id="4" creationId="{00000000-0000-0000-0000-000000000000}"/>
          </ac:spMkLst>
        </pc:spChg>
        <pc:spChg chg="mod">
          <ac:chgData name="Dražen Pranić" userId="3012855b-bf2d-4e7c-804b-71a5f3d907b3" providerId="ADAL" clId="{51E993EF-C181-404A-A09B-5F136583F0B1}" dt="2025-10-19T10:21:05.504" v="470" actId="6549"/>
          <ac:spMkLst>
            <pc:docMk/>
            <pc:sldMk cId="1351071054" sldId="537"/>
            <ac:spMk id="5" creationId="{00000000-0000-0000-0000-000000000000}"/>
          </ac:spMkLst>
        </pc:spChg>
      </pc:sldChg>
      <pc:sldChg chg="modSp mod">
        <pc:chgData name="Dražen Pranić" userId="3012855b-bf2d-4e7c-804b-71a5f3d907b3" providerId="ADAL" clId="{51E993EF-C181-404A-A09B-5F136583F0B1}" dt="2025-10-19T10:22:32.094" v="517" actId="20577"/>
        <pc:sldMkLst>
          <pc:docMk/>
          <pc:sldMk cId="1778801221" sldId="538"/>
        </pc:sldMkLst>
        <pc:spChg chg="mod">
          <ac:chgData name="Dražen Pranić" userId="3012855b-bf2d-4e7c-804b-71a5f3d907b3" providerId="ADAL" clId="{51E993EF-C181-404A-A09B-5F136583F0B1}" dt="2025-10-19T10:21:15.922" v="471" actId="20577"/>
          <ac:spMkLst>
            <pc:docMk/>
            <pc:sldMk cId="1778801221" sldId="538"/>
            <ac:spMk id="4" creationId="{00000000-0000-0000-0000-000000000000}"/>
          </ac:spMkLst>
        </pc:spChg>
        <pc:spChg chg="mod">
          <ac:chgData name="Dražen Pranić" userId="3012855b-bf2d-4e7c-804b-71a5f3d907b3" providerId="ADAL" clId="{51E993EF-C181-404A-A09B-5F136583F0B1}" dt="2025-10-19T10:22:32.094" v="517" actId="20577"/>
          <ac:spMkLst>
            <pc:docMk/>
            <pc:sldMk cId="1778801221" sldId="538"/>
            <ac:spMk id="5" creationId="{00000000-0000-0000-0000-000000000000}"/>
          </ac:spMkLst>
        </pc:spChg>
      </pc:sldChg>
      <pc:sldChg chg="modSp mod">
        <pc:chgData name="Dražen Pranić" userId="3012855b-bf2d-4e7c-804b-71a5f3d907b3" providerId="ADAL" clId="{51E993EF-C181-404A-A09B-5F136583F0B1}" dt="2025-10-19T10:41:20.398" v="598" actId="14"/>
        <pc:sldMkLst>
          <pc:docMk/>
          <pc:sldMk cId="2895977662" sldId="556"/>
        </pc:sldMkLst>
        <pc:spChg chg="mod">
          <ac:chgData name="Dražen Pranić" userId="3012855b-bf2d-4e7c-804b-71a5f3d907b3" providerId="ADAL" clId="{51E993EF-C181-404A-A09B-5F136583F0B1}" dt="2025-10-19T10:41:20.398" v="598" actId="14"/>
          <ac:spMkLst>
            <pc:docMk/>
            <pc:sldMk cId="2895977662" sldId="556"/>
            <ac:spMk id="5" creationId="{00000000-0000-0000-0000-000000000000}"/>
          </ac:spMkLst>
        </pc:spChg>
      </pc:sldChg>
      <pc:sldChg chg="modSp mod">
        <pc:chgData name="Dražen Pranić" userId="3012855b-bf2d-4e7c-804b-71a5f3d907b3" providerId="ADAL" clId="{51E993EF-C181-404A-A09B-5F136583F0B1}" dt="2025-10-19T10:41:30.241" v="599" actId="14"/>
        <pc:sldMkLst>
          <pc:docMk/>
          <pc:sldMk cId="3714706707" sldId="557"/>
        </pc:sldMkLst>
        <pc:spChg chg="mod">
          <ac:chgData name="Dražen Pranić" userId="3012855b-bf2d-4e7c-804b-71a5f3d907b3" providerId="ADAL" clId="{51E993EF-C181-404A-A09B-5F136583F0B1}" dt="2025-10-19T10:41:30.241" v="599" actId="14"/>
          <ac:spMkLst>
            <pc:docMk/>
            <pc:sldMk cId="3714706707" sldId="557"/>
            <ac:spMk id="5" creationId="{00000000-0000-0000-0000-000000000000}"/>
          </ac:spMkLst>
        </pc:spChg>
      </pc:sldChg>
      <pc:sldChg chg="modSp mod">
        <pc:chgData name="Dražen Pranić" userId="3012855b-bf2d-4e7c-804b-71a5f3d907b3" providerId="ADAL" clId="{51E993EF-C181-404A-A09B-5F136583F0B1}" dt="2025-10-19T10:24:23.564" v="541" actId="14100"/>
        <pc:sldMkLst>
          <pc:docMk/>
          <pc:sldMk cId="1786068364" sldId="573"/>
        </pc:sldMkLst>
        <pc:picChg chg="mod">
          <ac:chgData name="Dražen Pranić" userId="3012855b-bf2d-4e7c-804b-71a5f3d907b3" providerId="ADAL" clId="{51E993EF-C181-404A-A09B-5F136583F0B1}" dt="2025-10-19T10:24:23.564" v="541" actId="14100"/>
          <ac:picMkLst>
            <pc:docMk/>
            <pc:sldMk cId="1786068364" sldId="573"/>
            <ac:picMk id="6" creationId="{B948BD77-9E31-2F7E-4E3E-902D74637B18}"/>
          </ac:picMkLst>
        </pc:picChg>
      </pc:sldChg>
      <pc:sldChg chg="modSp mod">
        <pc:chgData name="Dražen Pranić" userId="3012855b-bf2d-4e7c-804b-71a5f3d907b3" providerId="ADAL" clId="{51E993EF-C181-404A-A09B-5F136583F0B1}" dt="2025-10-19T10:24:36.220" v="544" actId="1076"/>
        <pc:sldMkLst>
          <pc:docMk/>
          <pc:sldMk cId="916143972" sldId="575"/>
        </pc:sldMkLst>
        <pc:picChg chg="mod">
          <ac:chgData name="Dražen Pranić" userId="3012855b-bf2d-4e7c-804b-71a5f3d907b3" providerId="ADAL" clId="{51E993EF-C181-404A-A09B-5F136583F0B1}" dt="2025-10-19T10:24:36.220" v="544" actId="1076"/>
          <ac:picMkLst>
            <pc:docMk/>
            <pc:sldMk cId="916143972" sldId="575"/>
            <ac:picMk id="5" creationId="{E4706674-66DC-C49E-8E04-B2E179FF73E7}"/>
          </ac:picMkLst>
        </pc:picChg>
      </pc:sldChg>
      <pc:sldChg chg="modSp mod">
        <pc:chgData name="Dražen Pranić" userId="3012855b-bf2d-4e7c-804b-71a5f3d907b3" providerId="ADAL" clId="{51E993EF-C181-404A-A09B-5F136583F0B1}" dt="2025-10-19T10:24:41.291" v="545" actId="14100"/>
        <pc:sldMkLst>
          <pc:docMk/>
          <pc:sldMk cId="512623469" sldId="585"/>
        </pc:sldMkLst>
        <pc:picChg chg="mod">
          <ac:chgData name="Dražen Pranić" userId="3012855b-bf2d-4e7c-804b-71a5f3d907b3" providerId="ADAL" clId="{51E993EF-C181-404A-A09B-5F136583F0B1}" dt="2025-10-19T10:24:41.291" v="545" actId="14100"/>
          <ac:picMkLst>
            <pc:docMk/>
            <pc:sldMk cId="512623469" sldId="585"/>
            <ac:picMk id="5" creationId="{EC8D2793-F491-F976-53C1-FAF51A7116D0}"/>
          </ac:picMkLst>
        </pc:picChg>
      </pc:sldChg>
      <pc:sldChg chg="modSp mod">
        <pc:chgData name="Dražen Pranić" userId="3012855b-bf2d-4e7c-804b-71a5f3d907b3" providerId="ADAL" clId="{51E993EF-C181-404A-A09B-5F136583F0B1}" dt="2025-10-19T10:14:06.738" v="304" actId="20577"/>
        <pc:sldMkLst>
          <pc:docMk/>
          <pc:sldMk cId="456571120" sldId="597"/>
        </pc:sldMkLst>
        <pc:spChg chg="mod">
          <ac:chgData name="Dražen Pranić" userId="3012855b-bf2d-4e7c-804b-71a5f3d907b3" providerId="ADAL" clId="{51E993EF-C181-404A-A09B-5F136583F0B1}" dt="2025-10-19T10:13:40.285" v="302" actId="20577"/>
          <ac:spMkLst>
            <pc:docMk/>
            <pc:sldMk cId="456571120" sldId="597"/>
            <ac:spMk id="2" creationId="{88C2F2B1-0A7B-0E50-D672-24EBE62558D8}"/>
          </ac:spMkLst>
        </pc:spChg>
        <pc:spChg chg="mod">
          <ac:chgData name="Dražen Pranić" userId="3012855b-bf2d-4e7c-804b-71a5f3d907b3" providerId="ADAL" clId="{51E993EF-C181-404A-A09B-5F136583F0B1}" dt="2025-10-19T10:14:06.738" v="304" actId="20577"/>
          <ac:spMkLst>
            <pc:docMk/>
            <pc:sldMk cId="456571120" sldId="597"/>
            <ac:spMk id="3" creationId="{AE9A7625-56CB-C9FC-3FD8-2FAF33CA5C2E}"/>
          </ac:spMkLst>
        </pc:spChg>
      </pc:sldChg>
      <pc:sldChg chg="del">
        <pc:chgData name="Dražen Pranić" userId="3012855b-bf2d-4e7c-804b-71a5f3d907b3" providerId="ADAL" clId="{51E993EF-C181-404A-A09B-5F136583F0B1}" dt="2025-10-19T10:23:03.517" v="531" actId="47"/>
        <pc:sldMkLst>
          <pc:docMk/>
          <pc:sldMk cId="1603418230" sldId="610"/>
        </pc:sldMkLst>
      </pc:sldChg>
      <pc:sldChg chg="modSp mod">
        <pc:chgData name="Dražen Pranić" userId="3012855b-bf2d-4e7c-804b-71a5f3d907b3" providerId="ADAL" clId="{51E993EF-C181-404A-A09B-5F136583F0B1}" dt="2025-10-19T10:23:34.931" v="536" actId="255"/>
        <pc:sldMkLst>
          <pc:docMk/>
          <pc:sldMk cId="1021399334" sldId="611"/>
        </pc:sldMkLst>
        <pc:spChg chg="mod">
          <ac:chgData name="Dražen Pranić" userId="3012855b-bf2d-4e7c-804b-71a5f3d907b3" providerId="ADAL" clId="{51E993EF-C181-404A-A09B-5F136583F0B1}" dt="2025-10-19T10:23:21.352" v="535" actId="14100"/>
          <ac:spMkLst>
            <pc:docMk/>
            <pc:sldMk cId="1021399334" sldId="611"/>
            <ac:spMk id="2" creationId="{B771C494-8885-CA6A-1220-7A1125A0202A}"/>
          </ac:spMkLst>
        </pc:spChg>
        <pc:spChg chg="mod">
          <ac:chgData name="Dražen Pranić" userId="3012855b-bf2d-4e7c-804b-71a5f3d907b3" providerId="ADAL" clId="{51E993EF-C181-404A-A09B-5F136583F0B1}" dt="2025-10-19T10:23:34.931" v="536" actId="255"/>
          <ac:spMkLst>
            <pc:docMk/>
            <pc:sldMk cId="1021399334" sldId="611"/>
            <ac:spMk id="3" creationId="{B3B9394E-69B9-A86F-3ACB-D30BB820176A}"/>
          </ac:spMkLst>
        </pc:spChg>
      </pc:sldChg>
      <pc:sldChg chg="modSp new mod">
        <pc:chgData name="Dražen Pranić" userId="3012855b-bf2d-4e7c-804b-71a5f3d907b3" providerId="ADAL" clId="{51E993EF-C181-404A-A09B-5F136583F0B1}" dt="2025-10-19T10:38:12.286" v="595" actId="14100"/>
        <pc:sldMkLst>
          <pc:docMk/>
          <pc:sldMk cId="710670972" sldId="615"/>
        </pc:sldMkLst>
        <pc:spChg chg="mod">
          <ac:chgData name="Dražen Pranić" userId="3012855b-bf2d-4e7c-804b-71a5f3d907b3" providerId="ADAL" clId="{51E993EF-C181-404A-A09B-5F136583F0B1}" dt="2025-10-19T10:36:59.622" v="568" actId="20577"/>
          <ac:spMkLst>
            <pc:docMk/>
            <pc:sldMk cId="710670972" sldId="615"/>
            <ac:spMk id="2" creationId="{8C02F621-75E3-7AEE-2BEA-E869BE0536A8}"/>
          </ac:spMkLst>
        </pc:spChg>
        <pc:spChg chg="mod">
          <ac:chgData name="Dražen Pranić" userId="3012855b-bf2d-4e7c-804b-71a5f3d907b3" providerId="ADAL" clId="{51E993EF-C181-404A-A09B-5F136583F0B1}" dt="2025-10-19T10:38:12.286" v="595" actId="14100"/>
          <ac:spMkLst>
            <pc:docMk/>
            <pc:sldMk cId="710670972" sldId="615"/>
            <ac:spMk id="3" creationId="{D8B63D04-8A19-4BCE-89D3-5BFAA4302F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Ažurirati naziv kolegija.</a:t>
            </a:r>
          </a:p>
        </p:txBody>
      </p:sp>
      <p:sp>
        <p:nvSpPr>
          <p:cNvPr id="4" name="Rezervirano mjesto broja slajda 3"/>
          <p:cNvSpPr>
            <a:spLocks noGrp="1"/>
          </p:cNvSpPr>
          <p:nvPr>
            <p:ph type="sldNum" sz="quarter" idx="10"/>
          </p:nvPr>
        </p:nvSpPr>
        <p:spPr/>
        <p:txBody>
          <a:bodyPr/>
          <a:lstStyle/>
          <a:p>
            <a:fld id="{8EDC0C92-97E4-9540-AC90-F1BBF91896C7}" type="slidenum">
              <a:rPr lang="en-US" smtClean="0"/>
              <a:t>1</a:t>
            </a:fld>
            <a:endParaRPr lang="en-US"/>
          </a:p>
        </p:txBody>
      </p:sp>
    </p:spTree>
    <p:extLst>
      <p:ext uri="{BB962C8B-B14F-4D97-AF65-F5344CB8AC3E}">
        <p14:creationId xmlns:p14="http://schemas.microsoft.com/office/powerpoint/2010/main" val="365555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38739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Table 13.1 (continued), Page 500.</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25</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6</a:t>
            </a:fld>
            <a:endParaRPr lang="en-US"/>
          </a:p>
        </p:txBody>
      </p:sp>
    </p:spTree>
    <p:extLst>
      <p:ext uri="{BB962C8B-B14F-4D97-AF65-F5344CB8AC3E}">
        <p14:creationId xmlns:p14="http://schemas.microsoft.com/office/powerpoint/2010/main" val="270051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221828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68677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itchFamily="-65" charset="0"/>
                <a:ea typeface="ヒラギノ角ゴ Pro W3" pitchFamily="-65" charset="-128"/>
                <a:sym typeface="Gill Sans" pitchFamily="-65" charset="0"/>
              </a:defRPr>
            </a:lvl1pPr>
            <a:lvl2pPr marL="37931725" indent="-37474525" eaLnBrk="0" hangingPunct="0">
              <a:defRPr sz="3200">
                <a:solidFill>
                  <a:srgbClr val="000000"/>
                </a:solidFill>
                <a:latin typeface="Gill Sans" pitchFamily="-65" charset="0"/>
                <a:ea typeface="ヒラギノ角ゴ Pro W3" pitchFamily="-65" charset="-128"/>
                <a:sym typeface="Gill Sans" pitchFamily="-65" charset="0"/>
              </a:defRPr>
            </a:lvl2pPr>
            <a:lvl3pPr eaLnBrk="0" hangingPunct="0">
              <a:defRPr sz="3200">
                <a:solidFill>
                  <a:srgbClr val="000000"/>
                </a:solidFill>
                <a:latin typeface="Gill Sans" pitchFamily="-65" charset="0"/>
                <a:ea typeface="ヒラギノ角ゴ Pro W3" pitchFamily="-65" charset="-128"/>
                <a:sym typeface="Gill Sans" pitchFamily="-65" charset="0"/>
              </a:defRPr>
            </a:lvl3pPr>
            <a:lvl4pPr eaLnBrk="0" hangingPunct="0">
              <a:defRPr sz="3200">
                <a:solidFill>
                  <a:srgbClr val="000000"/>
                </a:solidFill>
                <a:latin typeface="Gill Sans" pitchFamily="-65" charset="0"/>
                <a:ea typeface="ヒラギノ角ゴ Pro W3" pitchFamily="-65" charset="-128"/>
                <a:sym typeface="Gill Sans" pitchFamily="-65" charset="0"/>
              </a:defRPr>
            </a:lvl4pPr>
            <a:lvl5pPr eaLnBrk="0" hangingPunct="0">
              <a:defRPr sz="3200">
                <a:solidFill>
                  <a:srgbClr val="000000"/>
                </a:solidFill>
                <a:latin typeface="Gill Sans" pitchFamily="-65" charset="0"/>
                <a:ea typeface="ヒラギノ角ゴ Pro W3" pitchFamily="-65" charset="-128"/>
                <a:sym typeface="Gill Sans" pitchFamily="-65" charset="0"/>
              </a:defRPr>
            </a:lvl5pPr>
            <a:lvl6pPr marL="457200" eaLnBrk="0" fontAlgn="base" hangingPunct="0">
              <a:spcBef>
                <a:spcPct val="0"/>
              </a:spcBef>
              <a:spcAft>
                <a:spcPct val="0"/>
              </a:spcAft>
              <a:defRPr sz="3200">
                <a:solidFill>
                  <a:srgbClr val="000000"/>
                </a:solidFill>
                <a:latin typeface="Gill Sans" pitchFamily="-65" charset="0"/>
                <a:ea typeface="ヒラギノ角ゴ Pro W3" pitchFamily="-65" charset="-128"/>
                <a:sym typeface="Gill Sans" pitchFamily="-65" charset="0"/>
              </a:defRPr>
            </a:lvl6pPr>
            <a:lvl7pPr marL="914400" eaLnBrk="0" fontAlgn="base" hangingPunct="0">
              <a:spcBef>
                <a:spcPct val="0"/>
              </a:spcBef>
              <a:spcAft>
                <a:spcPct val="0"/>
              </a:spcAft>
              <a:defRPr sz="3200">
                <a:solidFill>
                  <a:srgbClr val="000000"/>
                </a:solidFill>
                <a:latin typeface="Gill Sans" pitchFamily="-65" charset="0"/>
                <a:ea typeface="ヒラギノ角ゴ Pro W3" pitchFamily="-65" charset="-128"/>
                <a:sym typeface="Gill Sans" pitchFamily="-65" charset="0"/>
              </a:defRPr>
            </a:lvl7pPr>
            <a:lvl8pPr marL="1371600" eaLnBrk="0" fontAlgn="base" hangingPunct="0">
              <a:spcBef>
                <a:spcPct val="0"/>
              </a:spcBef>
              <a:spcAft>
                <a:spcPct val="0"/>
              </a:spcAft>
              <a:defRPr sz="3200">
                <a:solidFill>
                  <a:srgbClr val="000000"/>
                </a:solidFill>
                <a:latin typeface="Gill Sans" pitchFamily="-65" charset="0"/>
                <a:ea typeface="ヒラギノ角ゴ Pro W3" pitchFamily="-65" charset="-128"/>
                <a:sym typeface="Gill Sans" pitchFamily="-65" charset="0"/>
              </a:defRPr>
            </a:lvl8pPr>
            <a:lvl9pPr marL="1828800" eaLnBrk="0" fontAlgn="base" hangingPunct="0">
              <a:spcBef>
                <a:spcPct val="0"/>
              </a:spcBef>
              <a:spcAft>
                <a:spcPct val="0"/>
              </a:spcAft>
              <a:defRPr sz="3200">
                <a:solidFill>
                  <a:srgbClr val="000000"/>
                </a:solidFill>
                <a:latin typeface="Gill Sans" pitchFamily="-65" charset="0"/>
                <a:ea typeface="ヒラギノ角ゴ Pro W3" pitchFamily="-65" charset="-128"/>
                <a:sym typeface="Gill Sans" pitchFamily="-65" charset="0"/>
              </a:defRPr>
            </a:lvl9pPr>
          </a:lstStyle>
          <a:p>
            <a:pPr eaLnBrk="1" hangingPunct="1"/>
            <a:fld id="{25790DA5-2FC2-4EF0-BCF8-903B110922F7}" type="slidenum">
              <a:rPr lang="en-US" sz="1200"/>
              <a:pPr eaLnBrk="1" hangingPunct="1"/>
              <a:t>40</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a:latin typeface="Gill Sans" pitchFamily="-65" charset="0"/>
            </a:endParaRPr>
          </a:p>
        </p:txBody>
      </p:sp>
    </p:spTree>
    <p:extLst>
      <p:ext uri="{BB962C8B-B14F-4D97-AF65-F5344CB8AC3E}">
        <p14:creationId xmlns:p14="http://schemas.microsoft.com/office/powerpoint/2010/main" val="456077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4255166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2403871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48</a:t>
            </a:fld>
            <a:endParaRPr lang="en-US" dirty="0"/>
          </a:p>
        </p:txBody>
      </p:sp>
    </p:spTree>
    <p:extLst>
      <p:ext uri="{BB962C8B-B14F-4D97-AF65-F5344CB8AC3E}">
        <p14:creationId xmlns:p14="http://schemas.microsoft.com/office/powerpoint/2010/main" val="221063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10</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2672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2694943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354346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88747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15</a:t>
            </a:fld>
            <a:endParaRPr lang="en-US" dirty="0"/>
          </a:p>
        </p:txBody>
      </p:sp>
    </p:spTree>
    <p:extLst>
      <p:ext uri="{BB962C8B-B14F-4D97-AF65-F5344CB8AC3E}">
        <p14:creationId xmlns:p14="http://schemas.microsoft.com/office/powerpoint/2010/main" val="324691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16</a:t>
            </a:fld>
            <a:endParaRPr lang="en-US" dirty="0"/>
          </a:p>
        </p:txBody>
      </p:sp>
    </p:spTree>
    <p:extLst>
      <p:ext uri="{BB962C8B-B14F-4D97-AF65-F5344CB8AC3E}">
        <p14:creationId xmlns:p14="http://schemas.microsoft.com/office/powerpoint/2010/main" val="354346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1367" indent="-341367">
              <a:buClr>
                <a:srgbClr val="007FA3"/>
              </a:buClr>
              <a:buSzPct val="100000"/>
              <a:defRPr sz="3200"/>
            </a:lvl1pPr>
            <a:lvl2pPr marL="987527" indent="-377943">
              <a:buClr>
                <a:srgbClr val="007FA3"/>
              </a:buClr>
              <a:defRPr sz="2933"/>
            </a:lvl2pPr>
            <a:lvl3pPr>
              <a:buClr>
                <a:srgbClr val="007FA3"/>
              </a:buClr>
              <a:defRPr sz="2667"/>
            </a:lvl3pPr>
            <a:lvl4pPr>
              <a:buClr>
                <a:srgbClr val="007FA3"/>
              </a:buClr>
              <a:defRPr sz="2400"/>
            </a:lvl4pPr>
            <a:lvl5pPr>
              <a:buClr>
                <a:srgbClr val="007FA3"/>
              </a:buClr>
              <a:defRPr sz="2133"/>
            </a:lvl5pPr>
            <a:lvl6pPr>
              <a:buClr>
                <a:srgbClr val="007FA3"/>
              </a:buClr>
              <a:defRPr sz="2133"/>
            </a:lvl6pPr>
            <a:lvl7pPr>
              <a:buClr>
                <a:srgbClr val="007FA3"/>
              </a:buClr>
              <a:defRPr sz="2133"/>
            </a:lvl7pPr>
            <a:lvl8pPr>
              <a:buClr>
                <a:srgbClr val="007FA3"/>
              </a:buClr>
              <a:defRPr sz="2133"/>
            </a:lvl8pPr>
            <a:lvl9pPr>
              <a:buClr>
                <a:srgbClr val="007FA3"/>
              </a:buCl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3"/>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10/21/2025</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96745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3200"/>
            </a:lvl1pPr>
            <a:lvl2pPr>
              <a:defRPr sz="2933"/>
            </a:lvl2pPr>
            <a:lvl3pPr>
              <a:defRPr sz="2667"/>
            </a:lvl3pPr>
            <a:lvl4pPr>
              <a:defRPr sz="2400"/>
            </a:lvl4pPr>
            <a:lvl5pPr>
              <a:defRPr sz="2133"/>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3200"/>
            </a:lvl1pPr>
            <a:lvl2pPr>
              <a:defRPr sz="2933"/>
            </a:lvl2pPr>
            <a:lvl3pPr>
              <a:defRPr sz="2667"/>
            </a:lvl3pPr>
            <a:lvl4pPr>
              <a:defRPr sz="2400"/>
            </a:lvl4pPr>
            <a:lvl5pPr>
              <a:defRPr sz="2133"/>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2"/>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10/21/2025</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90390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AB UNIVERSITY pasica">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91CF42-5CF5-1042-C3D6-4455F256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345704"/>
            <a:ext cx="8813132" cy="512296"/>
          </a:xfrm>
          <a:prstGeom prst="rect">
            <a:avLst/>
          </a:prstGeom>
        </p:spPr>
      </p:pic>
      <p:sp>
        <p:nvSpPr>
          <p:cNvPr id="5" name="Naslov 1">
            <a:extLst>
              <a:ext uri="{FF2B5EF4-FFF2-40B4-BE49-F238E27FC236}">
                <a16:creationId xmlns:a16="http://schemas.microsoft.com/office/drawing/2014/main" id="{3DB087E0-08F6-7EA5-1AE1-CC688527B645}"/>
              </a:ext>
            </a:extLst>
          </p:cNvPr>
          <p:cNvSpPr>
            <a:spLocks noGrp="1"/>
          </p:cNvSpPr>
          <p:nvPr>
            <p:ph type="title"/>
          </p:nvPr>
        </p:nvSpPr>
        <p:spPr>
          <a:xfrm>
            <a:off x="838200" y="365127"/>
            <a:ext cx="10515600" cy="1325563"/>
          </a:xfrm>
          <a:prstGeom prst="rect">
            <a:avLst/>
          </a:prstGeom>
        </p:spPr>
        <p:txBody>
          <a:bodyPr/>
          <a:lstStyle/>
          <a:p>
            <a:r>
              <a:rPr lang="hr-HR"/>
              <a:t>Kliknite da biste uredili stil naslova matrice</a:t>
            </a:r>
          </a:p>
        </p:txBody>
      </p:sp>
      <p:sp>
        <p:nvSpPr>
          <p:cNvPr id="6" name="Rezervirano mjesto sadržaja 2">
            <a:extLst>
              <a:ext uri="{FF2B5EF4-FFF2-40B4-BE49-F238E27FC236}">
                <a16:creationId xmlns:a16="http://schemas.microsoft.com/office/drawing/2014/main" id="{2F407C7A-CC70-6CBF-7578-1C5D64A6BEBB}"/>
              </a:ext>
            </a:extLst>
          </p:cNvPr>
          <p:cNvSpPr>
            <a:spLocks noGrp="1"/>
          </p:cNvSpPr>
          <p:nvPr>
            <p:ph idx="1"/>
          </p:nvPr>
        </p:nvSpPr>
        <p:spPr>
          <a:xfrm>
            <a:off x="838200" y="1825625"/>
            <a:ext cx="10515600" cy="4351338"/>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Tree>
    <p:extLst>
      <p:ext uri="{BB962C8B-B14F-4D97-AF65-F5344CB8AC3E}">
        <p14:creationId xmlns:p14="http://schemas.microsoft.com/office/powerpoint/2010/main" val="249140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hyperlink" Target="https://hbr.org/2021/04/have-we-taken-agile-too-far" TargetMode="Externa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453" y="932330"/>
            <a:ext cx="6304709" cy="2166098"/>
          </a:xfrm>
        </p:spPr>
        <p:txBody>
          <a:bodyPr>
            <a:noAutofit/>
          </a:bodyPr>
          <a:lstStyle/>
          <a:p>
            <a:pPr algn="ctr"/>
            <a:r>
              <a:rPr lang="hr-HR" sz="4000" dirty="0"/>
              <a:t>Izgradnja informacijskih sustava</a:t>
            </a:r>
            <a:endParaRPr lang="en-US" sz="2400" b="0" dirty="0">
              <a:solidFill>
                <a:srgbClr val="C30E60"/>
              </a:solidFill>
            </a:endParaRPr>
          </a:p>
        </p:txBody>
      </p:sp>
      <p:sp>
        <p:nvSpPr>
          <p:cNvPr id="3" name="TekstniOkvir 2"/>
          <p:cNvSpPr txBox="1"/>
          <p:nvPr/>
        </p:nvSpPr>
        <p:spPr>
          <a:xfrm>
            <a:off x="6024282" y="3962400"/>
            <a:ext cx="4930589" cy="646331"/>
          </a:xfrm>
          <a:prstGeom prst="rect">
            <a:avLst/>
          </a:prstGeom>
          <a:noFill/>
        </p:spPr>
        <p:txBody>
          <a:bodyPr wrap="square" rtlCol="0">
            <a:spAutoFit/>
          </a:bodyPr>
          <a:lstStyle/>
          <a:p>
            <a:pPr algn="ctr"/>
            <a:r>
              <a:rPr lang="hr-HR" sz="3600" dirty="0">
                <a:solidFill>
                  <a:schemeClr val="accent6">
                    <a:lumMod val="20000"/>
                    <a:lumOff val="80000"/>
                  </a:schemeClr>
                </a:solidFill>
                <a:latin typeface="Arial" panose="020B0604020202020204" pitchFamily="34" charset="0"/>
                <a:cs typeface="Arial" panose="020B0604020202020204" pitchFamily="34" charset="0"/>
              </a:rPr>
              <a:t>Mr.sc Dražen Pranić</a:t>
            </a: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16945"/>
            <a:ext cx="10515600" cy="1421928"/>
          </a:xfrm>
        </p:spPr>
        <p:txBody>
          <a:bodyPr>
            <a:spAutoFit/>
          </a:bodyPr>
          <a:lstStyle/>
          <a:p>
            <a:r>
              <a:rPr lang="hr-HR" sz="4800" dirty="0"/>
              <a:t>Razvoj sustava i organizacijske promjene</a:t>
            </a:r>
            <a:endParaRPr lang="en-US" sz="3467" dirty="0"/>
          </a:p>
        </p:txBody>
      </p:sp>
      <p:sp>
        <p:nvSpPr>
          <p:cNvPr id="5" name="Content Placeholder 4"/>
          <p:cNvSpPr>
            <a:spLocks noGrp="1"/>
          </p:cNvSpPr>
          <p:nvPr>
            <p:ph idx="1"/>
          </p:nvPr>
        </p:nvSpPr>
        <p:spPr>
          <a:xfrm>
            <a:off x="838200" y="1825625"/>
            <a:ext cx="10515600" cy="2932085"/>
          </a:xfrm>
        </p:spPr>
        <p:txBody>
          <a:bodyPr>
            <a:spAutoFit/>
          </a:bodyPr>
          <a:lstStyle/>
          <a:p>
            <a:r>
              <a:rPr lang="hr-HR" altLang="en-US" sz="2400" spc="-400" dirty="0"/>
              <a:t>O</a:t>
            </a:r>
            <a:r>
              <a:rPr lang="en-IN" altLang="en-US" sz="2400" dirty="0" err="1"/>
              <a:t>rganizacijska</a:t>
            </a:r>
            <a:r>
              <a:rPr lang="en-IN" altLang="en-US" sz="2400" dirty="0"/>
              <a:t> </a:t>
            </a:r>
            <a:r>
              <a:rPr lang="en-IN" altLang="en-US" sz="2400" dirty="0" err="1"/>
              <a:t>promjena</a:t>
            </a:r>
            <a:r>
              <a:rPr lang="en-IN" altLang="en-US" sz="2400" dirty="0"/>
              <a:t> </a:t>
            </a:r>
            <a:r>
              <a:rPr lang="en-IN" altLang="en-US" sz="2400" dirty="0" err="1"/>
              <a:t>omogućena</a:t>
            </a:r>
            <a:r>
              <a:rPr lang="en-IN" altLang="en-US" sz="2400" dirty="0"/>
              <a:t> </a:t>
            </a:r>
            <a:r>
              <a:rPr lang="en-IN" altLang="en-US" sz="2400" dirty="0" err="1"/>
              <a:t>informatičkom</a:t>
            </a:r>
            <a:r>
              <a:rPr lang="en-IN" altLang="en-US" sz="2400" dirty="0"/>
              <a:t> </a:t>
            </a:r>
            <a:r>
              <a:rPr lang="en-IN" altLang="en-US" sz="2400" dirty="0" err="1"/>
              <a:t>tehnologijom</a:t>
            </a:r>
            <a:r>
              <a:rPr lang="en-IN" altLang="en-US" sz="2400" dirty="0"/>
              <a:t> (IT)</a:t>
            </a:r>
            <a:endParaRPr lang="hr-HR" altLang="en-US" sz="2400" dirty="0"/>
          </a:p>
          <a:p>
            <a:r>
              <a:rPr lang="en-IN" altLang="en-US" sz="2400" dirty="0" err="1"/>
              <a:t>Automa</a:t>
            </a:r>
            <a:r>
              <a:rPr lang="hr-HR" altLang="en-US" sz="2400" dirty="0" err="1"/>
              <a:t>tizacija</a:t>
            </a:r>
            <a:endParaRPr lang="en-IN" altLang="en-US" sz="2400" dirty="0"/>
          </a:p>
          <a:p>
            <a:pPr lvl="1"/>
            <a:r>
              <a:rPr lang="en-IN" altLang="en-US" sz="2400" dirty="0" err="1"/>
              <a:t>Povećava</a:t>
            </a:r>
            <a:r>
              <a:rPr lang="en-IN" altLang="en-US" sz="2400" dirty="0"/>
              <a:t> </a:t>
            </a:r>
            <a:r>
              <a:rPr lang="en-IN" altLang="en-US" sz="2400" dirty="0" err="1"/>
              <a:t>učinkovitost</a:t>
            </a:r>
            <a:r>
              <a:rPr lang="en-IN" altLang="en-US" sz="2400" dirty="0"/>
              <a:t>/</a:t>
            </a:r>
            <a:r>
              <a:rPr lang="en-IN" altLang="en-US" sz="2400" dirty="0" err="1"/>
              <a:t>efikasnost</a:t>
            </a:r>
            <a:endParaRPr lang="hr-HR" altLang="en-US" sz="2400" dirty="0"/>
          </a:p>
          <a:p>
            <a:pPr lvl="1"/>
            <a:r>
              <a:rPr lang="hr-HR" altLang="en-US" sz="2400" dirty="0"/>
              <a:t>Zamjenjuje ručne zadatke</a:t>
            </a:r>
            <a:endParaRPr lang="en-IN" altLang="en-US" sz="2400" dirty="0"/>
          </a:p>
          <a:p>
            <a:r>
              <a:rPr lang="en-IN" altLang="en-US" sz="2400" dirty="0" err="1"/>
              <a:t>Racionalizacija</a:t>
            </a:r>
            <a:r>
              <a:rPr lang="en-IN" altLang="en-US" sz="2400" dirty="0"/>
              <a:t> </a:t>
            </a:r>
            <a:r>
              <a:rPr lang="en-IN" altLang="en-US" sz="2400" dirty="0" err="1"/>
              <a:t>postupaka</a:t>
            </a:r>
            <a:endParaRPr lang="hr-HR" altLang="en-US" sz="2400" dirty="0"/>
          </a:p>
          <a:p>
            <a:pPr lvl="1"/>
            <a:r>
              <a:rPr lang="en-IN" altLang="en-US" dirty="0" err="1"/>
              <a:t>Pojednostavljuje</a:t>
            </a:r>
            <a:r>
              <a:rPr lang="en-IN" altLang="en-US" dirty="0"/>
              <a:t> </a:t>
            </a:r>
            <a:r>
              <a:rPr lang="en-IN" altLang="en-US" dirty="0" err="1"/>
              <a:t>standardne</a:t>
            </a:r>
            <a:r>
              <a:rPr lang="en-IN" altLang="en-US" dirty="0"/>
              <a:t> </a:t>
            </a:r>
            <a:r>
              <a:rPr lang="en-IN" altLang="en-US" dirty="0" err="1"/>
              <a:t>operativne</a:t>
            </a:r>
            <a:r>
              <a:rPr lang="en-IN" altLang="en-US" dirty="0"/>
              <a:t> </a:t>
            </a:r>
            <a:r>
              <a:rPr lang="en-IN" altLang="en-US" dirty="0" err="1"/>
              <a:t>postupke</a:t>
            </a:r>
            <a:endParaRPr lang="hr-HR" altLang="en-US" dirty="0"/>
          </a:p>
          <a:p>
            <a:pPr lvl="1"/>
            <a:r>
              <a:rPr lang="en-IN" altLang="en-US" dirty="0" err="1"/>
              <a:t>Često</a:t>
            </a:r>
            <a:r>
              <a:rPr lang="en-IN" altLang="en-US" dirty="0"/>
              <a:t> se </a:t>
            </a:r>
            <a:r>
              <a:rPr lang="en-IN" altLang="en-US" dirty="0" err="1"/>
              <a:t>nalazi</a:t>
            </a:r>
            <a:r>
              <a:rPr lang="en-IN" altLang="en-US" dirty="0"/>
              <a:t> u </a:t>
            </a:r>
            <a:r>
              <a:rPr lang="en-IN" altLang="en-US" dirty="0" err="1"/>
              <a:t>programima</a:t>
            </a:r>
            <a:r>
              <a:rPr lang="en-IN" altLang="en-US" dirty="0"/>
              <a:t> za </a:t>
            </a:r>
            <a:r>
              <a:rPr lang="en-IN" altLang="en-US" dirty="0" err="1"/>
              <a:t>kontinuirano</a:t>
            </a:r>
            <a:r>
              <a:rPr lang="en-IN" altLang="en-US" dirty="0"/>
              <a:t> </a:t>
            </a:r>
            <a:r>
              <a:rPr lang="en-IN" altLang="en-US" dirty="0" err="1"/>
              <a:t>poboljšanje</a:t>
            </a:r>
            <a:r>
              <a:rPr lang="en-IN" altLang="en-US" dirty="0"/>
              <a:t> </a:t>
            </a:r>
            <a:r>
              <a:rPr lang="en-IN" altLang="en-US" dirty="0" err="1"/>
              <a:t>kvalitete</a:t>
            </a:r>
            <a:endParaRPr lang="en-IN" altLang="en-US" dirty="0"/>
          </a:p>
        </p:txBody>
      </p:sp>
    </p:spTree>
    <p:extLst>
      <p:ext uri="{BB962C8B-B14F-4D97-AF65-F5344CB8AC3E}">
        <p14:creationId xmlns:p14="http://schemas.microsoft.com/office/powerpoint/2010/main" val="118832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72345"/>
            <a:ext cx="10515600" cy="1311128"/>
          </a:xfrm>
        </p:spPr>
        <p:txBody>
          <a:bodyPr>
            <a:spAutoFit/>
          </a:bodyPr>
          <a:lstStyle/>
          <a:p>
            <a:r>
              <a:rPr lang="hr-HR" dirty="0"/>
              <a:t>Razvoj sustava i organizacijske promjene</a:t>
            </a:r>
            <a:endParaRPr lang="en-US" sz="3467" dirty="0"/>
          </a:p>
        </p:txBody>
      </p:sp>
      <p:sp>
        <p:nvSpPr>
          <p:cNvPr id="5" name="Content Placeholder 4"/>
          <p:cNvSpPr>
            <a:spLocks noGrp="1"/>
          </p:cNvSpPr>
          <p:nvPr>
            <p:ph idx="1"/>
          </p:nvPr>
        </p:nvSpPr>
        <p:spPr>
          <a:xfrm>
            <a:off x="838200" y="1825625"/>
            <a:ext cx="10515600" cy="2849947"/>
          </a:xfrm>
        </p:spPr>
        <p:txBody>
          <a:bodyPr>
            <a:spAutoFit/>
          </a:bodyPr>
          <a:lstStyle/>
          <a:p>
            <a:r>
              <a:rPr lang="en-IN" altLang="en-US" sz="2667" dirty="0" err="1"/>
              <a:t>Redizajn</a:t>
            </a:r>
            <a:r>
              <a:rPr lang="en-IN" altLang="en-US" sz="2667" dirty="0"/>
              <a:t> </a:t>
            </a:r>
            <a:r>
              <a:rPr lang="en-IN" altLang="en-US" sz="2667" dirty="0" err="1"/>
              <a:t>poslovnih</a:t>
            </a:r>
            <a:r>
              <a:rPr lang="en-IN" altLang="en-US" sz="2667" dirty="0"/>
              <a:t> </a:t>
            </a:r>
            <a:r>
              <a:rPr lang="en-IN" altLang="en-US" sz="2667" dirty="0" err="1"/>
              <a:t>procesa</a:t>
            </a:r>
            <a:endParaRPr lang="hr-HR" altLang="en-US" sz="2667" dirty="0"/>
          </a:p>
          <a:p>
            <a:pPr lvl="1"/>
            <a:r>
              <a:rPr lang="en-IN" altLang="en-US" sz="2267" dirty="0" err="1"/>
              <a:t>Analizirajte</a:t>
            </a:r>
            <a:r>
              <a:rPr lang="en-IN" altLang="en-US" sz="2267" dirty="0"/>
              <a:t>, </a:t>
            </a:r>
            <a:r>
              <a:rPr lang="en-IN" altLang="en-US" sz="2267" dirty="0" err="1"/>
              <a:t>pojednostavite</a:t>
            </a:r>
            <a:r>
              <a:rPr lang="en-IN" altLang="en-US" sz="2267" dirty="0"/>
              <a:t> </a:t>
            </a:r>
            <a:r>
              <a:rPr lang="en-IN" altLang="en-US" sz="2267" dirty="0" err="1"/>
              <a:t>i</a:t>
            </a:r>
            <a:r>
              <a:rPr lang="en-IN" altLang="en-US" sz="2267" dirty="0"/>
              <a:t> </a:t>
            </a:r>
            <a:r>
              <a:rPr lang="en-IN" altLang="en-US" sz="2267" dirty="0" err="1"/>
              <a:t>redizajnirajte</a:t>
            </a:r>
            <a:r>
              <a:rPr lang="en-IN" altLang="en-US" sz="2267" dirty="0"/>
              <a:t> </a:t>
            </a:r>
            <a:r>
              <a:rPr lang="en-IN" altLang="en-US" sz="2267" dirty="0" err="1"/>
              <a:t>poslovne</a:t>
            </a:r>
            <a:r>
              <a:rPr lang="en-IN" altLang="en-US" sz="2267" dirty="0"/>
              <a:t> </a:t>
            </a:r>
            <a:r>
              <a:rPr lang="en-IN" altLang="en-US" sz="2267" dirty="0" err="1"/>
              <a:t>procese</a:t>
            </a:r>
            <a:endParaRPr lang="hr-HR" altLang="en-US" sz="2267" dirty="0"/>
          </a:p>
          <a:p>
            <a:pPr lvl="1"/>
            <a:r>
              <a:rPr lang="en-IN" altLang="en-US" sz="2267" dirty="0" err="1"/>
              <a:t>Reorganizirajte</a:t>
            </a:r>
            <a:r>
              <a:rPr lang="en-IN" altLang="en-US" sz="2267" dirty="0"/>
              <a:t> </a:t>
            </a:r>
            <a:r>
              <a:rPr lang="en-IN" altLang="en-US" sz="2267" dirty="0" err="1"/>
              <a:t>tijek</a:t>
            </a:r>
            <a:r>
              <a:rPr lang="en-IN" altLang="en-US" sz="2267" dirty="0"/>
              <a:t> rada, </a:t>
            </a:r>
            <a:r>
              <a:rPr lang="en-IN" altLang="en-US" sz="2267" dirty="0" err="1"/>
              <a:t>kombinirajte</a:t>
            </a:r>
            <a:r>
              <a:rPr lang="en-IN" altLang="en-US" sz="2267" dirty="0"/>
              <a:t> </a:t>
            </a:r>
            <a:r>
              <a:rPr lang="en-IN" altLang="en-US" sz="2267" dirty="0" err="1"/>
              <a:t>korake</a:t>
            </a:r>
            <a:r>
              <a:rPr lang="en-IN" altLang="en-US" sz="2267" dirty="0"/>
              <a:t>, </a:t>
            </a:r>
            <a:r>
              <a:rPr lang="en-IN" altLang="en-US" sz="2267" dirty="0" err="1"/>
              <a:t>uklonite</a:t>
            </a:r>
            <a:r>
              <a:rPr lang="en-IN" altLang="en-US" sz="2267" dirty="0"/>
              <a:t> </a:t>
            </a:r>
            <a:r>
              <a:rPr lang="en-IN" altLang="en-US" sz="2267" dirty="0" err="1"/>
              <a:t>ponavljanja</a:t>
            </a:r>
            <a:endParaRPr lang="hr-HR" altLang="en-US" sz="2267" dirty="0"/>
          </a:p>
          <a:p>
            <a:r>
              <a:rPr lang="en-IN" altLang="en-US" sz="2667" dirty="0" err="1"/>
              <a:t>Promjene</a:t>
            </a:r>
            <a:r>
              <a:rPr lang="en-IN" altLang="en-US" sz="2667" dirty="0"/>
              <a:t> paradigm</a:t>
            </a:r>
            <a:r>
              <a:rPr lang="hr-HR" altLang="en-US" sz="2667" dirty="0"/>
              <a:t>i</a:t>
            </a:r>
          </a:p>
          <a:p>
            <a:pPr lvl="1"/>
            <a:r>
              <a:rPr lang="en-IN" altLang="en-US" sz="2267" dirty="0" err="1"/>
              <a:t>Preispitajte</a:t>
            </a:r>
            <a:r>
              <a:rPr lang="en-IN" altLang="en-US" sz="2267" dirty="0"/>
              <a:t> </a:t>
            </a:r>
            <a:r>
              <a:rPr lang="en-IN" altLang="en-US" sz="2267" dirty="0" err="1"/>
              <a:t>prirodu</a:t>
            </a:r>
            <a:r>
              <a:rPr lang="en-IN" altLang="en-US" sz="2267" dirty="0"/>
              <a:t> </a:t>
            </a:r>
            <a:r>
              <a:rPr lang="en-IN" altLang="en-US" sz="2267" dirty="0" err="1"/>
              <a:t>poslovanja</a:t>
            </a:r>
            <a:endParaRPr lang="hr-HR" altLang="en-US" sz="2267" dirty="0"/>
          </a:p>
          <a:p>
            <a:pPr lvl="1"/>
            <a:r>
              <a:rPr lang="en-IN" altLang="en-US" sz="2267" dirty="0" err="1"/>
              <a:t>Definirajte</a:t>
            </a:r>
            <a:r>
              <a:rPr lang="en-IN" altLang="en-US" sz="2267" dirty="0"/>
              <a:t> novi </a:t>
            </a:r>
            <a:r>
              <a:rPr lang="en-IN" altLang="en-US" sz="2267" dirty="0" err="1"/>
              <a:t>poslovni</a:t>
            </a:r>
            <a:r>
              <a:rPr lang="en-IN" altLang="en-US" sz="2267" dirty="0"/>
              <a:t> model</a:t>
            </a:r>
            <a:endParaRPr lang="hr-HR" altLang="en-US" sz="2267" dirty="0"/>
          </a:p>
          <a:p>
            <a:pPr lvl="1"/>
            <a:r>
              <a:rPr lang="en-IN" altLang="en-US" sz="2267" dirty="0" err="1"/>
              <a:t>Promijenite</a:t>
            </a:r>
            <a:r>
              <a:rPr lang="en-IN" altLang="en-US" sz="2267" dirty="0"/>
              <a:t> </a:t>
            </a:r>
            <a:r>
              <a:rPr lang="en-IN" altLang="en-US" sz="2267" dirty="0" err="1"/>
              <a:t>prirodu</a:t>
            </a:r>
            <a:r>
              <a:rPr lang="en-IN" altLang="en-US" sz="2267" dirty="0"/>
              <a:t> </a:t>
            </a:r>
            <a:r>
              <a:rPr lang="en-IN" altLang="en-US" sz="2267" dirty="0" err="1"/>
              <a:t>organizacije</a:t>
            </a:r>
            <a:endParaRPr lang="en-IN" altLang="en-US" sz="2267" dirty="0"/>
          </a:p>
        </p:txBody>
      </p:sp>
    </p:spTree>
    <p:extLst>
      <p:ext uri="{BB962C8B-B14F-4D97-AF65-F5344CB8AC3E}">
        <p14:creationId xmlns:p14="http://schemas.microsoft.com/office/powerpoint/2010/main" val="2350083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sz="4267" dirty="0"/>
              <a:t>Organizational Change Carries Risks and Rewards</a:t>
            </a:r>
            <a:endParaRPr lang="en-US" sz="4267" dirty="0"/>
          </a:p>
        </p:txBody>
      </p:sp>
      <p:sp>
        <p:nvSpPr>
          <p:cNvPr id="2" name="Content Placeholder 1">
            <a:extLst>
              <a:ext uri="{FF2B5EF4-FFF2-40B4-BE49-F238E27FC236}">
                <a16:creationId xmlns:a16="http://schemas.microsoft.com/office/drawing/2014/main" id="{380C48D5-6A25-365D-9206-85166B79CDA6}"/>
              </a:ext>
            </a:extLst>
          </p:cNvPr>
          <p:cNvSpPr>
            <a:spLocks noGrp="1"/>
          </p:cNvSpPr>
          <p:nvPr>
            <p:ph idx="1"/>
          </p:nvPr>
        </p:nvSpPr>
        <p:spPr/>
        <p:txBody>
          <a:bodyPr/>
          <a:lstStyle/>
          <a:p>
            <a:endParaRPr lang="hr-HR"/>
          </a:p>
        </p:txBody>
      </p:sp>
      <p:pic>
        <p:nvPicPr>
          <p:cNvPr id="5" name="Picture 4" descr="A graph plots four kinds of structural organizational changes enabled by information technology. For a full description, see Notes. Press F6.">
            <a:extLst>
              <a:ext uri="{FF2B5EF4-FFF2-40B4-BE49-F238E27FC236}">
                <a16:creationId xmlns:a16="http://schemas.microsoft.com/office/drawing/2014/main" id="{D71EDF33-67C8-40F3-B90A-7E0E32CBD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01" y="1825625"/>
            <a:ext cx="5276788" cy="4904622"/>
          </a:xfrm>
          <a:prstGeom prst="rect">
            <a:avLst/>
          </a:prstGeom>
        </p:spPr>
      </p:pic>
    </p:spTree>
    <p:extLst>
      <p:ext uri="{BB962C8B-B14F-4D97-AF65-F5344CB8AC3E}">
        <p14:creationId xmlns:p14="http://schemas.microsoft.com/office/powerpoint/2010/main" val="3240302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67841"/>
            <a:ext cx="10515600" cy="720134"/>
          </a:xfrm>
        </p:spPr>
        <p:txBody>
          <a:bodyPr>
            <a:spAutoFit/>
          </a:bodyPr>
          <a:lstStyle/>
          <a:p>
            <a:r>
              <a:rPr lang="hr-HR" altLang="en-US" sz="4533" dirty="0"/>
              <a:t>Redizajn poslovnih procesa</a:t>
            </a:r>
            <a:endParaRPr lang="en-US" sz="4533" dirty="0"/>
          </a:p>
        </p:txBody>
      </p:sp>
      <p:sp>
        <p:nvSpPr>
          <p:cNvPr id="5" name="Content Placeholder 4"/>
          <p:cNvSpPr>
            <a:spLocks noGrp="1"/>
          </p:cNvSpPr>
          <p:nvPr>
            <p:ph idx="1"/>
          </p:nvPr>
        </p:nvSpPr>
        <p:spPr>
          <a:xfrm>
            <a:off x="965200" y="2109612"/>
            <a:ext cx="10515600" cy="1217962"/>
          </a:xfrm>
        </p:spPr>
        <p:txBody>
          <a:bodyPr anchor="ctr">
            <a:spAutoFit/>
          </a:bodyPr>
          <a:lstStyle/>
          <a:p>
            <a:pPr>
              <a:defRPr/>
            </a:pPr>
            <a:r>
              <a:rPr lang="hr-HR" sz="2667" dirty="0">
                <a:cs typeface="ＭＳ Ｐゴシック" charset="0"/>
              </a:rPr>
              <a:t>Upravljanje poslovnim procesima</a:t>
            </a:r>
          </a:p>
          <a:p>
            <a:pPr lvl="1">
              <a:defRPr/>
            </a:pPr>
            <a:r>
              <a:rPr lang="hr-HR" sz="2267" dirty="0">
                <a:cs typeface="ＭＳ Ｐゴシック" charset="0"/>
              </a:rPr>
              <a:t>Različiti alati i metodologije za analizu, dizajniranje i optimizaciju procesa</a:t>
            </a:r>
          </a:p>
          <a:p>
            <a:pPr lvl="1">
              <a:defRPr/>
            </a:pPr>
            <a:r>
              <a:rPr lang="hr-HR" sz="2267" dirty="0">
                <a:cs typeface="ＭＳ Ｐゴシック" charset="0"/>
              </a:rPr>
              <a:t>Alate tvrtke koriste za upravljanje redizajnom poslovnih proces</a:t>
            </a:r>
          </a:p>
        </p:txBody>
      </p:sp>
      <p:sp>
        <p:nvSpPr>
          <p:cNvPr id="2" name="Content Placeholder 1"/>
          <p:cNvSpPr>
            <a:spLocks noGrp="1"/>
          </p:cNvSpPr>
          <p:nvPr>
            <p:ph idx="4294967295"/>
          </p:nvPr>
        </p:nvSpPr>
        <p:spPr>
          <a:xfrm>
            <a:off x="812800" y="3429000"/>
            <a:ext cx="10972800" cy="3065463"/>
          </a:xfrm>
        </p:spPr>
        <p:txBody>
          <a:bodyPr anchor="ctr"/>
          <a:lstStyle/>
          <a:p>
            <a:pPr marL="649208" lvl="1" indent="0">
              <a:buNone/>
            </a:pPr>
            <a:r>
              <a:rPr lang="hr-HR" sz="2667" dirty="0"/>
              <a:t>Faze redizajna:</a:t>
            </a:r>
          </a:p>
          <a:p>
            <a:pPr marL="1258793" lvl="1" indent="-609585">
              <a:buFont typeface="+mj-lt"/>
              <a:buAutoNum type="arabicPeriod"/>
            </a:pPr>
            <a:r>
              <a:rPr lang="en-IN" sz="2667" dirty="0" err="1"/>
              <a:t>Identificirajte</a:t>
            </a:r>
            <a:r>
              <a:rPr lang="en-IN" sz="2667" dirty="0"/>
              <a:t> </a:t>
            </a:r>
            <a:r>
              <a:rPr lang="en-IN" sz="2667" dirty="0" err="1"/>
              <a:t>procese</a:t>
            </a:r>
            <a:r>
              <a:rPr lang="en-IN" sz="2667" dirty="0"/>
              <a:t> za </a:t>
            </a:r>
            <a:r>
              <a:rPr lang="en-IN" sz="2667" dirty="0" err="1"/>
              <a:t>promjenu</a:t>
            </a:r>
            <a:endParaRPr lang="hr-HR" sz="2667" dirty="0"/>
          </a:p>
          <a:p>
            <a:pPr marL="1258793" lvl="1" indent="-609585">
              <a:buFont typeface="+mj-lt"/>
              <a:buAutoNum type="arabicPeriod"/>
            </a:pPr>
            <a:r>
              <a:rPr lang="en-IN" sz="2667" dirty="0" err="1"/>
              <a:t>Analizirajte</a:t>
            </a:r>
            <a:r>
              <a:rPr lang="en-IN" sz="2667" dirty="0"/>
              <a:t> </a:t>
            </a:r>
            <a:r>
              <a:rPr lang="en-IN" sz="2667" dirty="0" err="1"/>
              <a:t>postojeće</a:t>
            </a:r>
            <a:r>
              <a:rPr lang="en-IN" sz="2667" dirty="0"/>
              <a:t> </a:t>
            </a:r>
            <a:r>
              <a:rPr lang="en-IN" sz="2667" dirty="0" err="1"/>
              <a:t>procese</a:t>
            </a:r>
            <a:endParaRPr lang="hr-HR" sz="2667" dirty="0"/>
          </a:p>
          <a:p>
            <a:pPr marL="1258793" lvl="1" indent="-609585">
              <a:buFont typeface="+mj-lt"/>
              <a:buAutoNum type="arabicPeriod"/>
            </a:pPr>
            <a:r>
              <a:rPr lang="en-IN" sz="2667" dirty="0" err="1"/>
              <a:t>Osmislite</a:t>
            </a:r>
            <a:r>
              <a:rPr lang="en-IN" sz="2667" dirty="0"/>
              <a:t> novi process</a:t>
            </a:r>
            <a:endParaRPr lang="hr-HR" sz="2667" dirty="0"/>
          </a:p>
          <a:p>
            <a:pPr marL="1258793" lvl="1" indent="-609585">
              <a:buFont typeface="+mj-lt"/>
              <a:buAutoNum type="arabicPeriod"/>
            </a:pPr>
            <a:r>
              <a:rPr lang="en-IN" sz="2667" dirty="0" err="1"/>
              <a:t>Implementirajte</a:t>
            </a:r>
            <a:r>
              <a:rPr lang="en-IN" sz="2667" dirty="0"/>
              <a:t> novi process</a:t>
            </a:r>
            <a:endParaRPr lang="hr-HR" sz="2667" dirty="0"/>
          </a:p>
          <a:p>
            <a:pPr marL="1258793" lvl="1" indent="-609585">
              <a:buFont typeface="+mj-lt"/>
              <a:buAutoNum type="arabicPeriod"/>
            </a:pPr>
            <a:r>
              <a:rPr lang="en-IN" sz="2667" dirty="0" err="1"/>
              <a:t>Kontinuirano</a:t>
            </a:r>
            <a:r>
              <a:rPr lang="en-IN" sz="2667" dirty="0"/>
              <a:t> </a:t>
            </a:r>
            <a:r>
              <a:rPr lang="en-IN" sz="2667" dirty="0" err="1"/>
              <a:t>mjerenje</a:t>
            </a:r>
            <a:endParaRPr lang="en-IN" sz="2667" dirty="0"/>
          </a:p>
        </p:txBody>
      </p:sp>
    </p:spTree>
    <p:extLst>
      <p:ext uri="{BB962C8B-B14F-4D97-AF65-F5344CB8AC3E}">
        <p14:creationId xmlns:p14="http://schemas.microsoft.com/office/powerpoint/2010/main" val="270636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altLang="en-US" sz="4000" dirty="0"/>
              <a:t>As-is Business Process for Purchasing a Book from a Physical Bookstore</a:t>
            </a:r>
            <a:endParaRPr lang="en-US" sz="4000" dirty="0"/>
          </a:p>
        </p:txBody>
      </p:sp>
      <p:sp>
        <p:nvSpPr>
          <p:cNvPr id="2" name="Content Placeholder 1">
            <a:extLst>
              <a:ext uri="{FF2B5EF4-FFF2-40B4-BE49-F238E27FC236}">
                <a16:creationId xmlns:a16="http://schemas.microsoft.com/office/drawing/2014/main" id="{4FA84759-4F18-9789-640A-608D571E7921}"/>
              </a:ext>
            </a:extLst>
          </p:cNvPr>
          <p:cNvSpPr>
            <a:spLocks noGrp="1"/>
          </p:cNvSpPr>
          <p:nvPr>
            <p:ph idx="1"/>
          </p:nvPr>
        </p:nvSpPr>
        <p:spPr/>
        <p:txBody>
          <a:bodyPr/>
          <a:lstStyle/>
          <a:p>
            <a:endParaRPr lang="hr-HR"/>
          </a:p>
        </p:txBody>
      </p:sp>
      <p:pic>
        <p:nvPicPr>
          <p:cNvPr id="2050" name="Picture 2" descr="A flow chart explains the steps involved in purchasing a book from a physical bookstore. For a full description, see Notes. Press F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8117" y="2209800"/>
            <a:ext cx="7235769" cy="387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8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Redesigned Process for Purchasing a Book Online</a:t>
            </a:r>
          </a:p>
        </p:txBody>
      </p:sp>
      <p:sp>
        <p:nvSpPr>
          <p:cNvPr id="2" name="Content Placeholder 1">
            <a:extLst>
              <a:ext uri="{FF2B5EF4-FFF2-40B4-BE49-F238E27FC236}">
                <a16:creationId xmlns:a16="http://schemas.microsoft.com/office/drawing/2014/main" id="{E9E55F56-8578-07F8-2362-43689CD58642}"/>
              </a:ext>
            </a:extLst>
          </p:cNvPr>
          <p:cNvSpPr>
            <a:spLocks noGrp="1"/>
          </p:cNvSpPr>
          <p:nvPr>
            <p:ph idx="1"/>
          </p:nvPr>
        </p:nvSpPr>
        <p:spPr/>
        <p:txBody>
          <a:bodyPr/>
          <a:lstStyle/>
          <a:p>
            <a:endParaRPr lang="hr-HR"/>
          </a:p>
        </p:txBody>
      </p:sp>
      <p:pic>
        <p:nvPicPr>
          <p:cNvPr id="3074" name="Picture 2" descr="A flow chart explains the steps involved in purchasing a book online. For a full description, see Notes. Press F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967" y="2444261"/>
            <a:ext cx="9778067" cy="28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6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Upravljanje poslovnim procesima</a:t>
            </a:r>
            <a:endParaRPr lang="en-US" sz="4267" dirty="0"/>
          </a:p>
        </p:txBody>
      </p:sp>
      <p:sp>
        <p:nvSpPr>
          <p:cNvPr id="5" name="Content Placeholder 4"/>
          <p:cNvSpPr>
            <a:spLocks noGrp="1"/>
          </p:cNvSpPr>
          <p:nvPr>
            <p:ph idx="1"/>
          </p:nvPr>
        </p:nvSpPr>
        <p:spPr>
          <a:xfrm>
            <a:off x="838200" y="1825625"/>
            <a:ext cx="10515600" cy="4066819"/>
          </a:xfrm>
        </p:spPr>
        <p:txBody>
          <a:bodyPr>
            <a:spAutoFit/>
          </a:bodyPr>
          <a:lstStyle/>
          <a:p>
            <a:r>
              <a:rPr lang="en-IN" altLang="en-US" sz="2667" dirty="0" err="1"/>
              <a:t>Identificirati</a:t>
            </a:r>
            <a:r>
              <a:rPr lang="en-IN" altLang="en-US" sz="2667" dirty="0"/>
              <a:t> </a:t>
            </a:r>
            <a:r>
              <a:rPr lang="en-IN" altLang="en-US" sz="2667" dirty="0" err="1"/>
              <a:t>i</a:t>
            </a:r>
            <a:r>
              <a:rPr lang="en-IN" altLang="en-US" sz="2667" dirty="0"/>
              <a:t> </a:t>
            </a:r>
            <a:r>
              <a:rPr lang="en-IN" altLang="en-US" sz="2667" dirty="0" err="1"/>
              <a:t>dokumentirati</a:t>
            </a:r>
            <a:r>
              <a:rPr lang="en-IN" altLang="en-US" sz="2667" dirty="0"/>
              <a:t> </a:t>
            </a:r>
            <a:r>
              <a:rPr lang="en-IN" altLang="en-US" sz="2667" dirty="0" err="1"/>
              <a:t>postojeće</a:t>
            </a:r>
            <a:r>
              <a:rPr lang="en-IN" altLang="en-US" sz="2667" dirty="0"/>
              <a:t> </a:t>
            </a:r>
            <a:r>
              <a:rPr lang="en-IN" altLang="en-US" sz="2667" dirty="0" err="1"/>
              <a:t>procese</a:t>
            </a:r>
            <a:endParaRPr lang="hr-HR" altLang="en-US" sz="2667" dirty="0"/>
          </a:p>
          <a:p>
            <a:pPr lvl="1"/>
            <a:r>
              <a:rPr lang="en-IN" altLang="en-US" sz="2267" dirty="0" err="1"/>
              <a:t>Identificirati</a:t>
            </a:r>
            <a:r>
              <a:rPr lang="en-IN" altLang="en-US" sz="2267" dirty="0"/>
              <a:t> </a:t>
            </a:r>
            <a:r>
              <a:rPr lang="en-IN" altLang="en-US" sz="2267" dirty="0" err="1"/>
              <a:t>neučinkovitosti</a:t>
            </a:r>
            <a:endParaRPr lang="hr-HR" altLang="en-US" sz="2267" dirty="0"/>
          </a:p>
          <a:p>
            <a:r>
              <a:rPr lang="en-IN" altLang="en-US" sz="2667" dirty="0" err="1"/>
              <a:t>Stvoriti</a:t>
            </a:r>
            <a:r>
              <a:rPr lang="en-IN" altLang="en-US" sz="2667" dirty="0"/>
              <a:t> </a:t>
            </a:r>
            <a:r>
              <a:rPr lang="en-IN" altLang="en-US" sz="2667" dirty="0" err="1"/>
              <a:t>modele</a:t>
            </a:r>
            <a:r>
              <a:rPr lang="en-IN" altLang="en-US" sz="2667" dirty="0"/>
              <a:t> </a:t>
            </a:r>
            <a:r>
              <a:rPr lang="en-IN" altLang="en-US" sz="2667" dirty="0" err="1"/>
              <a:t>poboljšanih</a:t>
            </a:r>
            <a:r>
              <a:rPr lang="en-IN" altLang="en-US" sz="2667" dirty="0"/>
              <a:t> </a:t>
            </a:r>
            <a:r>
              <a:rPr lang="en-IN" altLang="en-US" sz="2667" dirty="0" err="1"/>
              <a:t>procesa</a:t>
            </a:r>
            <a:endParaRPr lang="hr-HR" altLang="en-US" sz="2667" dirty="0"/>
          </a:p>
          <a:p>
            <a:r>
              <a:rPr lang="en-IN" altLang="en-US" sz="2667" dirty="0" err="1"/>
              <a:t>Zabilježiti</a:t>
            </a:r>
            <a:r>
              <a:rPr lang="en-IN" altLang="en-US" sz="2667" dirty="0"/>
              <a:t> </a:t>
            </a:r>
            <a:r>
              <a:rPr lang="en-IN" altLang="en-US" sz="2667" dirty="0" err="1"/>
              <a:t>i</a:t>
            </a:r>
            <a:r>
              <a:rPr lang="en-IN" altLang="en-US" sz="2667" dirty="0"/>
              <a:t> </a:t>
            </a:r>
            <a:r>
              <a:rPr lang="en-IN" altLang="en-US" sz="2667" dirty="0" err="1"/>
              <a:t>provesti</a:t>
            </a:r>
            <a:r>
              <a:rPr lang="en-IN" altLang="en-US" sz="2667" dirty="0"/>
              <a:t> </a:t>
            </a:r>
            <a:r>
              <a:rPr lang="en-IN" altLang="en-US" sz="2667" dirty="0" err="1"/>
              <a:t>poslovna</a:t>
            </a:r>
            <a:r>
              <a:rPr lang="en-IN" altLang="en-US" sz="2667" dirty="0"/>
              <a:t> </a:t>
            </a:r>
            <a:r>
              <a:rPr lang="en-IN" altLang="en-US" sz="2667" dirty="0" err="1"/>
              <a:t>pravila</a:t>
            </a:r>
            <a:r>
              <a:rPr lang="en-IN" altLang="en-US" sz="2667" dirty="0"/>
              <a:t> za </a:t>
            </a:r>
            <a:r>
              <a:rPr lang="en-IN" altLang="en-US" sz="2667" dirty="0" err="1"/>
              <a:t>izvršavanje</a:t>
            </a:r>
            <a:r>
              <a:rPr lang="en-IN" altLang="en-US" sz="2667" dirty="0"/>
              <a:t> </a:t>
            </a:r>
            <a:r>
              <a:rPr lang="en-IN" altLang="en-US" sz="2667" dirty="0" err="1"/>
              <a:t>i</a:t>
            </a:r>
            <a:r>
              <a:rPr lang="en-IN" altLang="en-US" sz="2667" dirty="0"/>
              <a:t> </a:t>
            </a:r>
            <a:r>
              <a:rPr lang="en-IN" altLang="en-US" sz="2667" dirty="0" err="1"/>
              <a:t>automatizaciju</a:t>
            </a:r>
            <a:r>
              <a:rPr lang="en-IN" altLang="en-US" sz="2667" dirty="0"/>
              <a:t> </a:t>
            </a:r>
            <a:r>
              <a:rPr lang="en-IN" altLang="en-US" sz="2667" dirty="0" err="1"/>
              <a:t>procesa</a:t>
            </a:r>
            <a:endParaRPr lang="hr-HR" altLang="en-US" sz="2667" dirty="0"/>
          </a:p>
          <a:p>
            <a:r>
              <a:rPr lang="en-IN" altLang="en-US" sz="2667" dirty="0"/>
              <a:t>Integrirati </a:t>
            </a:r>
            <a:r>
              <a:rPr lang="en-IN" altLang="en-US" sz="2667" dirty="0" err="1"/>
              <a:t>postojeće</a:t>
            </a:r>
            <a:r>
              <a:rPr lang="en-IN" altLang="en-US" sz="2667" dirty="0"/>
              <a:t> </a:t>
            </a:r>
            <a:r>
              <a:rPr lang="en-IN" altLang="en-US" sz="2667" dirty="0" err="1"/>
              <a:t>sustave</a:t>
            </a:r>
            <a:r>
              <a:rPr lang="en-IN" altLang="en-US" sz="2667" dirty="0"/>
              <a:t> za </a:t>
            </a:r>
            <a:r>
              <a:rPr lang="en-IN" altLang="en-US" sz="2667" dirty="0" err="1"/>
              <a:t>podršku</a:t>
            </a:r>
            <a:r>
              <a:rPr lang="en-IN" altLang="en-US" sz="2667" dirty="0"/>
              <a:t> </a:t>
            </a:r>
            <a:r>
              <a:rPr lang="en-IN" altLang="en-US" sz="2667" dirty="0" err="1"/>
              <a:t>poboljšanjima</a:t>
            </a:r>
            <a:r>
              <a:rPr lang="en-IN" altLang="en-US" sz="2667" dirty="0"/>
              <a:t> </a:t>
            </a:r>
            <a:r>
              <a:rPr lang="en-IN" altLang="en-US" sz="2667" dirty="0" err="1"/>
              <a:t>procesa</a:t>
            </a:r>
            <a:endParaRPr lang="hr-HR" altLang="en-US" sz="2667" dirty="0"/>
          </a:p>
          <a:p>
            <a:r>
              <a:rPr lang="en-IN" altLang="en-US" sz="2667" dirty="0" err="1"/>
              <a:t>Provjeriti</a:t>
            </a:r>
            <a:r>
              <a:rPr lang="en-IN" altLang="en-US" sz="2667" dirty="0"/>
              <a:t> </a:t>
            </a:r>
            <a:r>
              <a:rPr lang="en-IN" altLang="en-US" sz="2667" dirty="0" err="1"/>
              <a:t>jesu</a:t>
            </a:r>
            <a:r>
              <a:rPr lang="en-IN" altLang="en-US" sz="2667" dirty="0"/>
              <a:t> li se novi </a:t>
            </a:r>
            <a:r>
              <a:rPr lang="en-IN" altLang="en-US" sz="2667" dirty="0" err="1"/>
              <a:t>procesi</a:t>
            </a:r>
            <a:r>
              <a:rPr lang="en-IN" altLang="en-US" sz="2667" dirty="0"/>
              <a:t> </a:t>
            </a:r>
            <a:r>
              <a:rPr lang="en-IN" altLang="en-US" sz="2667" dirty="0" err="1"/>
              <a:t>poboljšali</a:t>
            </a:r>
            <a:endParaRPr lang="hr-HR" altLang="en-US" sz="2667" dirty="0"/>
          </a:p>
          <a:p>
            <a:r>
              <a:rPr lang="en-IN" altLang="en-US" sz="2667" dirty="0" err="1"/>
              <a:t>Mjeriti</a:t>
            </a:r>
            <a:r>
              <a:rPr lang="en-IN" altLang="en-US" sz="2667" dirty="0"/>
              <a:t> </a:t>
            </a:r>
            <a:r>
              <a:rPr lang="en-IN" altLang="en-US" sz="2667" dirty="0" err="1"/>
              <a:t>utjecaj</a:t>
            </a:r>
            <a:r>
              <a:rPr lang="en-IN" altLang="en-US" sz="2667" dirty="0"/>
              <a:t> </a:t>
            </a:r>
            <a:r>
              <a:rPr lang="en-IN" altLang="en-US" sz="2667" dirty="0" err="1"/>
              <a:t>promjena</a:t>
            </a:r>
            <a:r>
              <a:rPr lang="en-IN" altLang="en-US" sz="2667" dirty="0"/>
              <a:t> </a:t>
            </a:r>
            <a:r>
              <a:rPr lang="en-IN" altLang="en-US" sz="2667" dirty="0" err="1"/>
              <a:t>procesa</a:t>
            </a:r>
            <a:r>
              <a:rPr lang="en-IN" altLang="en-US" sz="2667" dirty="0"/>
              <a:t> </a:t>
            </a:r>
            <a:r>
              <a:rPr lang="en-IN" altLang="en-US" sz="2667" dirty="0" err="1"/>
              <a:t>na</a:t>
            </a:r>
            <a:r>
              <a:rPr lang="en-IN" altLang="en-US" sz="2667" dirty="0"/>
              <a:t> </a:t>
            </a:r>
            <a:r>
              <a:rPr lang="en-IN" altLang="en-US" sz="2667" dirty="0" err="1"/>
              <a:t>ključne</a:t>
            </a:r>
            <a:r>
              <a:rPr lang="en-IN" altLang="en-US" sz="2667" dirty="0"/>
              <a:t> </a:t>
            </a:r>
            <a:r>
              <a:rPr lang="en-IN" altLang="en-US" sz="2667" dirty="0" err="1"/>
              <a:t>pokazatelje</a:t>
            </a:r>
            <a:r>
              <a:rPr lang="en-IN" altLang="en-US" sz="2667" dirty="0"/>
              <a:t> </a:t>
            </a:r>
            <a:r>
              <a:rPr lang="en-IN" altLang="en-US" sz="2667" dirty="0" err="1"/>
              <a:t>poslovne</a:t>
            </a:r>
            <a:r>
              <a:rPr lang="en-IN" altLang="en-US" sz="2667" dirty="0"/>
              <a:t> </a:t>
            </a:r>
            <a:r>
              <a:rPr lang="en-IN" altLang="en-US" sz="2667" dirty="0" err="1"/>
              <a:t>uspješnosti</a:t>
            </a:r>
            <a:endParaRPr lang="en-IN" altLang="en-US" sz="2667" dirty="0"/>
          </a:p>
        </p:txBody>
      </p:sp>
    </p:spTree>
    <p:extLst>
      <p:ext uri="{BB962C8B-B14F-4D97-AF65-F5344CB8AC3E}">
        <p14:creationId xmlns:p14="http://schemas.microsoft.com/office/powerpoint/2010/main" val="3740418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Razvoj sustava</a:t>
            </a:r>
            <a:endParaRPr lang="en-US" sz="4267" dirty="0"/>
          </a:p>
        </p:txBody>
      </p:sp>
      <p:sp>
        <p:nvSpPr>
          <p:cNvPr id="5" name="Content Placeholder 4"/>
          <p:cNvSpPr>
            <a:spLocks noGrp="1"/>
          </p:cNvSpPr>
          <p:nvPr>
            <p:ph idx="1"/>
          </p:nvPr>
        </p:nvSpPr>
        <p:spPr>
          <a:xfrm>
            <a:off x="838200" y="1825625"/>
            <a:ext cx="10515600" cy="4471480"/>
          </a:xfrm>
        </p:spPr>
        <p:txBody>
          <a:bodyPr>
            <a:spAutoFit/>
          </a:bodyPr>
          <a:lstStyle/>
          <a:p>
            <a:r>
              <a:rPr lang="en-IN" altLang="en-US" dirty="0" err="1"/>
              <a:t>Aktivnosti</a:t>
            </a:r>
            <a:r>
              <a:rPr lang="en-IN" altLang="en-US" dirty="0"/>
              <a:t> </a:t>
            </a:r>
            <a:r>
              <a:rPr lang="en-IN" altLang="en-US" dirty="0" err="1"/>
              <a:t>koje</a:t>
            </a:r>
            <a:r>
              <a:rPr lang="en-IN" altLang="en-US" dirty="0"/>
              <a:t> se </a:t>
            </a:r>
            <a:r>
              <a:rPr lang="en-IN" altLang="en-US" dirty="0" err="1"/>
              <a:t>uklapaju</a:t>
            </a:r>
            <a:r>
              <a:rPr lang="en-IN" altLang="en-US" dirty="0"/>
              <a:t> u </a:t>
            </a:r>
            <a:r>
              <a:rPr lang="en-IN" altLang="en-US" dirty="0" err="1"/>
              <a:t>izradu</a:t>
            </a:r>
            <a:r>
              <a:rPr lang="en-IN" altLang="en-US" dirty="0"/>
              <a:t> </a:t>
            </a:r>
            <a:r>
              <a:rPr lang="en-IN" altLang="en-US" dirty="0" err="1"/>
              <a:t>rješenja</a:t>
            </a:r>
            <a:r>
              <a:rPr lang="en-IN" altLang="en-US" dirty="0"/>
              <a:t> </a:t>
            </a:r>
            <a:r>
              <a:rPr lang="en-IN" altLang="en-US" dirty="0" err="1"/>
              <a:t>informacijskog</a:t>
            </a:r>
            <a:r>
              <a:rPr lang="en-IN" altLang="en-US" dirty="0"/>
              <a:t> </a:t>
            </a:r>
            <a:r>
              <a:rPr lang="en-IN" altLang="en-US" dirty="0" err="1"/>
              <a:t>sustava</a:t>
            </a:r>
            <a:r>
              <a:rPr lang="en-IN" altLang="en-US" dirty="0"/>
              <a:t> za </a:t>
            </a:r>
            <a:r>
              <a:rPr lang="en-IN" altLang="en-US" dirty="0" err="1"/>
              <a:t>organizacijski</a:t>
            </a:r>
            <a:r>
              <a:rPr lang="en-IN" altLang="en-US" dirty="0"/>
              <a:t> problem </a:t>
            </a:r>
            <a:r>
              <a:rPr lang="en-IN" altLang="en-US" dirty="0" err="1"/>
              <a:t>ili</a:t>
            </a:r>
            <a:r>
              <a:rPr lang="en-IN" altLang="en-US" dirty="0"/>
              <a:t> </a:t>
            </a:r>
            <a:r>
              <a:rPr lang="en-IN" altLang="en-US" dirty="0" err="1"/>
              <a:t>priliku</a:t>
            </a:r>
            <a:endParaRPr lang="hr-HR" altLang="en-US" dirty="0"/>
          </a:p>
          <a:p>
            <a:r>
              <a:rPr lang="en-IN" altLang="en-US" dirty="0"/>
              <a:t>Analiza </a:t>
            </a:r>
            <a:r>
              <a:rPr lang="en-IN" altLang="en-US" dirty="0" err="1"/>
              <a:t>sustava</a:t>
            </a:r>
            <a:endParaRPr lang="hr-HR" altLang="en-US" dirty="0"/>
          </a:p>
          <a:p>
            <a:r>
              <a:rPr lang="en-IN" altLang="en-US" dirty="0" err="1"/>
              <a:t>Dizajn</a:t>
            </a:r>
            <a:r>
              <a:rPr lang="en-IN" altLang="en-US" dirty="0"/>
              <a:t> </a:t>
            </a:r>
            <a:r>
              <a:rPr lang="en-IN" altLang="en-US" dirty="0" err="1"/>
              <a:t>sustava</a:t>
            </a:r>
            <a:endParaRPr lang="hr-HR" altLang="en-US" dirty="0"/>
          </a:p>
          <a:p>
            <a:r>
              <a:rPr lang="en-IN" altLang="en-US" dirty="0" err="1"/>
              <a:t>Programiranje</a:t>
            </a:r>
            <a:endParaRPr lang="hr-HR" altLang="en-US" dirty="0"/>
          </a:p>
          <a:p>
            <a:r>
              <a:rPr lang="en-IN" altLang="en-US" dirty="0" err="1"/>
              <a:t>Testiranje</a:t>
            </a:r>
            <a:endParaRPr lang="hr-HR" altLang="en-US" dirty="0"/>
          </a:p>
          <a:p>
            <a:r>
              <a:rPr lang="en-IN" altLang="en-US" dirty="0" err="1"/>
              <a:t>Konverzija</a:t>
            </a:r>
            <a:endParaRPr lang="hr-HR" altLang="en-US" dirty="0"/>
          </a:p>
          <a:p>
            <a:r>
              <a:rPr lang="en-IN" altLang="en-US" dirty="0" err="1"/>
              <a:t>Produkcija</a:t>
            </a:r>
            <a:r>
              <a:rPr lang="en-IN" altLang="en-US" dirty="0"/>
              <a:t> </a:t>
            </a:r>
            <a:r>
              <a:rPr lang="en-IN" altLang="en-US" dirty="0" err="1"/>
              <a:t>i</a:t>
            </a:r>
            <a:r>
              <a:rPr lang="en-IN" altLang="en-US" dirty="0"/>
              <a:t> </a:t>
            </a:r>
            <a:r>
              <a:rPr lang="en-IN" altLang="en-US" dirty="0" err="1"/>
              <a:t>održavanje</a:t>
            </a:r>
            <a:endParaRPr lang="hr-HR" altLang="en-US" sz="3467" dirty="0"/>
          </a:p>
          <a:p>
            <a:pPr lvl="1"/>
            <a:endParaRPr lang="en-IN" altLang="en-US" sz="3200" dirty="0"/>
          </a:p>
        </p:txBody>
      </p:sp>
    </p:spTree>
    <p:extLst>
      <p:ext uri="{BB962C8B-B14F-4D97-AF65-F5344CB8AC3E}">
        <p14:creationId xmlns:p14="http://schemas.microsoft.com/office/powerpoint/2010/main" val="618575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000" dirty="0"/>
              <a:t>The Systems Development Process</a:t>
            </a:r>
          </a:p>
        </p:txBody>
      </p:sp>
      <p:sp>
        <p:nvSpPr>
          <p:cNvPr id="2" name="Content Placeholder 1">
            <a:extLst>
              <a:ext uri="{FF2B5EF4-FFF2-40B4-BE49-F238E27FC236}">
                <a16:creationId xmlns:a16="http://schemas.microsoft.com/office/drawing/2014/main" id="{B9E79ED1-DD87-027E-61DD-59AAA38AF2B6}"/>
              </a:ext>
            </a:extLst>
          </p:cNvPr>
          <p:cNvSpPr>
            <a:spLocks noGrp="1"/>
          </p:cNvSpPr>
          <p:nvPr>
            <p:ph idx="1"/>
          </p:nvPr>
        </p:nvSpPr>
        <p:spPr/>
        <p:txBody>
          <a:bodyPr/>
          <a:lstStyle/>
          <a:p>
            <a:endParaRPr lang="hr-HR"/>
          </a:p>
        </p:txBody>
      </p:sp>
      <p:pic>
        <p:nvPicPr>
          <p:cNvPr id="4098" name="Picture 2" descr="An illustration explains the six core activities of a traditional systems lifecycle. For a full description, see Notes. Press F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67795" y="1476042"/>
            <a:ext cx="4856412" cy="483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00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F2B1-0A7B-0E50-D672-24EBE62558D8}"/>
              </a:ext>
            </a:extLst>
          </p:cNvPr>
          <p:cNvSpPr>
            <a:spLocks noGrp="1"/>
          </p:cNvSpPr>
          <p:nvPr>
            <p:ph type="title"/>
          </p:nvPr>
        </p:nvSpPr>
        <p:spPr/>
        <p:txBody>
          <a:bodyPr/>
          <a:lstStyle/>
          <a:p>
            <a:r>
              <a:rPr lang="hr-HR" sz="4400" dirty="0"/>
              <a:t>Razvoj sustava</a:t>
            </a:r>
            <a:endParaRPr lang="hr-HR" dirty="0"/>
          </a:p>
        </p:txBody>
      </p:sp>
      <p:sp>
        <p:nvSpPr>
          <p:cNvPr id="3" name="Content Placeholder 2">
            <a:extLst>
              <a:ext uri="{FF2B5EF4-FFF2-40B4-BE49-F238E27FC236}">
                <a16:creationId xmlns:a16="http://schemas.microsoft.com/office/drawing/2014/main" id="{AE9A7625-56CB-C9FC-3FD8-2FAF33CA5C2E}"/>
              </a:ext>
            </a:extLst>
          </p:cNvPr>
          <p:cNvSpPr>
            <a:spLocks noGrp="1"/>
          </p:cNvSpPr>
          <p:nvPr>
            <p:ph idx="1"/>
          </p:nvPr>
        </p:nvSpPr>
        <p:spPr/>
        <p:txBody>
          <a:bodyPr/>
          <a:lstStyle/>
          <a:p>
            <a:r>
              <a:rPr lang="en-US" dirty="0" err="1"/>
              <a:t>Prikazane</a:t>
            </a:r>
            <a:r>
              <a:rPr lang="en-US" dirty="0"/>
              <a:t> </a:t>
            </a:r>
            <a:r>
              <a:rPr lang="en-US" dirty="0" err="1"/>
              <a:t>aktivnosti</a:t>
            </a:r>
            <a:r>
              <a:rPr lang="en-US" dirty="0"/>
              <a:t> </a:t>
            </a:r>
            <a:r>
              <a:rPr lang="en-US" dirty="0" err="1"/>
              <a:t>razvoja</a:t>
            </a:r>
            <a:r>
              <a:rPr lang="en-US" dirty="0"/>
              <a:t> </a:t>
            </a:r>
            <a:r>
              <a:rPr lang="en-US" dirty="0" err="1"/>
              <a:t>sustava</a:t>
            </a:r>
            <a:r>
              <a:rPr lang="en-US" dirty="0"/>
              <a:t> </a:t>
            </a:r>
            <a:r>
              <a:rPr lang="en-US" dirty="0" err="1"/>
              <a:t>obično</a:t>
            </a:r>
            <a:r>
              <a:rPr lang="en-US" dirty="0"/>
              <a:t> se </a:t>
            </a:r>
            <a:r>
              <a:rPr lang="en-US" dirty="0" err="1"/>
              <a:t>odvijaju</a:t>
            </a:r>
            <a:r>
              <a:rPr lang="en-US" dirty="0"/>
              <a:t> </a:t>
            </a:r>
            <a:r>
              <a:rPr lang="en-US" dirty="0" err="1"/>
              <a:t>sekvencijalnim</a:t>
            </a:r>
            <a:r>
              <a:rPr lang="en-US" dirty="0"/>
              <a:t> </a:t>
            </a:r>
            <a:r>
              <a:rPr lang="en-US" dirty="0" err="1"/>
              <a:t>redoslijedom</a:t>
            </a:r>
            <a:r>
              <a:rPr lang="en-US" dirty="0"/>
              <a:t>. </a:t>
            </a:r>
            <a:endParaRPr lang="hr-HR" dirty="0"/>
          </a:p>
          <a:p>
            <a:r>
              <a:rPr lang="en-US" dirty="0"/>
              <a:t>No, </a:t>
            </a:r>
            <a:r>
              <a:rPr lang="en-US" dirty="0" err="1"/>
              <a:t>neke</a:t>
            </a:r>
            <a:r>
              <a:rPr lang="en-US" dirty="0"/>
              <a:t> od </a:t>
            </a:r>
            <a:r>
              <a:rPr lang="en-US" dirty="0" err="1"/>
              <a:t>aktivnosti</a:t>
            </a:r>
            <a:r>
              <a:rPr lang="en-US" dirty="0"/>
              <a:t> </a:t>
            </a:r>
            <a:r>
              <a:rPr lang="en-US" dirty="0" err="1"/>
              <a:t>možda</a:t>
            </a:r>
            <a:r>
              <a:rPr lang="en-US" dirty="0"/>
              <a:t> </a:t>
            </a:r>
            <a:r>
              <a:rPr lang="en-US" dirty="0" err="1"/>
              <a:t>će</a:t>
            </a:r>
            <a:r>
              <a:rPr lang="en-US" dirty="0"/>
              <a:t> </a:t>
            </a:r>
            <a:r>
              <a:rPr lang="en-US" dirty="0" err="1"/>
              <a:t>trebati</a:t>
            </a:r>
            <a:r>
              <a:rPr lang="en-US" dirty="0"/>
              <a:t> </a:t>
            </a:r>
            <a:r>
              <a:rPr lang="en-US" dirty="0" err="1"/>
              <a:t>ponoviti</a:t>
            </a:r>
            <a:r>
              <a:rPr lang="en-US" dirty="0"/>
              <a:t>, a </a:t>
            </a:r>
            <a:r>
              <a:rPr lang="en-US" dirty="0" err="1"/>
              <a:t>neke</a:t>
            </a:r>
            <a:r>
              <a:rPr lang="en-US" dirty="0"/>
              <a:t> se </a:t>
            </a:r>
            <a:r>
              <a:rPr lang="en-US" dirty="0" err="1"/>
              <a:t>mogu</a:t>
            </a:r>
            <a:r>
              <a:rPr lang="en-US" dirty="0"/>
              <a:t> </a:t>
            </a:r>
            <a:r>
              <a:rPr lang="en-US" dirty="0" err="1"/>
              <a:t>odvijati</a:t>
            </a:r>
            <a:r>
              <a:rPr lang="en-US" dirty="0"/>
              <a:t> </a:t>
            </a:r>
            <a:r>
              <a:rPr lang="en-US" dirty="0" err="1"/>
              <a:t>istovremeno</a:t>
            </a:r>
            <a:r>
              <a:rPr lang="en-US" dirty="0"/>
              <a:t>, </a:t>
            </a:r>
            <a:r>
              <a:rPr lang="en-US" dirty="0" err="1"/>
              <a:t>ovisno</a:t>
            </a:r>
            <a:r>
              <a:rPr lang="en-US" dirty="0"/>
              <a:t> o </a:t>
            </a:r>
            <a:r>
              <a:rPr lang="en-US" dirty="0" err="1"/>
              <a:t>primijenjenom</a:t>
            </a:r>
            <a:r>
              <a:rPr lang="en-US" dirty="0"/>
              <a:t> </a:t>
            </a:r>
            <a:r>
              <a:rPr lang="en-US" dirty="0" err="1"/>
              <a:t>pristupu</a:t>
            </a:r>
            <a:r>
              <a:rPr lang="en-US" dirty="0"/>
              <a:t> </a:t>
            </a:r>
            <a:r>
              <a:rPr lang="en-US" dirty="0" err="1"/>
              <a:t>izgradnji</a:t>
            </a:r>
            <a:r>
              <a:rPr lang="en-US" dirty="0"/>
              <a:t> </a:t>
            </a:r>
            <a:r>
              <a:rPr lang="en-US" dirty="0" err="1"/>
              <a:t>sustava</a:t>
            </a:r>
            <a:r>
              <a:rPr lang="en-US" dirty="0"/>
              <a:t>.</a:t>
            </a:r>
            <a:endParaRPr lang="hr-HR" dirty="0"/>
          </a:p>
        </p:txBody>
      </p:sp>
    </p:spTree>
    <p:extLst>
      <p:ext uri="{BB962C8B-B14F-4D97-AF65-F5344CB8AC3E}">
        <p14:creationId xmlns:p14="http://schemas.microsoft.com/office/powerpoint/2010/main" val="45657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C61-82C8-2913-47D6-BBD1CC747D2A}"/>
              </a:ext>
            </a:extLst>
          </p:cNvPr>
          <p:cNvSpPr>
            <a:spLocks noGrp="1"/>
          </p:cNvSpPr>
          <p:nvPr>
            <p:ph type="title"/>
          </p:nvPr>
        </p:nvSpPr>
        <p:spPr/>
        <p:txBody>
          <a:bodyPr/>
          <a:lstStyle/>
          <a:p>
            <a:r>
              <a:rPr lang="hr-HR" dirty="0"/>
              <a:t>Agenda</a:t>
            </a:r>
          </a:p>
        </p:txBody>
      </p:sp>
      <p:sp>
        <p:nvSpPr>
          <p:cNvPr id="3" name="Content Placeholder 2">
            <a:extLst>
              <a:ext uri="{FF2B5EF4-FFF2-40B4-BE49-F238E27FC236}">
                <a16:creationId xmlns:a16="http://schemas.microsoft.com/office/drawing/2014/main" id="{28E02DBE-7E4A-7C33-0030-2572026F7071}"/>
              </a:ext>
            </a:extLst>
          </p:cNvPr>
          <p:cNvSpPr>
            <a:spLocks noGrp="1"/>
          </p:cNvSpPr>
          <p:nvPr>
            <p:ph idx="1"/>
          </p:nvPr>
        </p:nvSpPr>
        <p:spPr/>
        <p:txBody>
          <a:bodyPr/>
          <a:lstStyle/>
          <a:p>
            <a:r>
              <a:rPr lang="hr-HR" dirty="0"/>
              <a:t>Redizajn poslovnih procesa</a:t>
            </a:r>
          </a:p>
          <a:p>
            <a:r>
              <a:rPr lang="hr-HR" dirty="0"/>
              <a:t>Razvoj sustava</a:t>
            </a:r>
          </a:p>
          <a:p>
            <a:r>
              <a:rPr lang="hr-HR" dirty="0" err="1"/>
              <a:t>Waterfall</a:t>
            </a:r>
            <a:endParaRPr lang="hr-HR" dirty="0"/>
          </a:p>
          <a:p>
            <a:r>
              <a:rPr lang="hr-HR" dirty="0" err="1"/>
              <a:t>Agile</a:t>
            </a:r>
            <a:endParaRPr lang="hr-HR" dirty="0"/>
          </a:p>
        </p:txBody>
      </p:sp>
    </p:spTree>
    <p:extLst>
      <p:ext uri="{BB962C8B-B14F-4D97-AF65-F5344CB8AC3E}">
        <p14:creationId xmlns:p14="http://schemas.microsoft.com/office/powerpoint/2010/main" val="227846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Analiza sustava</a:t>
            </a:r>
            <a:endParaRPr lang="en-US" sz="4267" dirty="0"/>
          </a:p>
        </p:txBody>
      </p:sp>
      <p:sp>
        <p:nvSpPr>
          <p:cNvPr id="5" name="Content Placeholder 4"/>
          <p:cNvSpPr>
            <a:spLocks noGrp="1"/>
          </p:cNvSpPr>
          <p:nvPr>
            <p:ph idx="1"/>
          </p:nvPr>
        </p:nvSpPr>
        <p:spPr>
          <a:xfrm>
            <a:off x="838200" y="1825625"/>
            <a:ext cx="10515600" cy="3900042"/>
          </a:xfrm>
        </p:spPr>
        <p:txBody>
          <a:bodyPr>
            <a:spAutoFit/>
          </a:bodyPr>
          <a:lstStyle/>
          <a:p>
            <a:r>
              <a:rPr lang="en-IN" altLang="en-US" sz="2400" dirty="0"/>
              <a:t>Analiza </a:t>
            </a:r>
            <a:r>
              <a:rPr lang="en-IN" altLang="en-US" sz="2400" dirty="0" err="1"/>
              <a:t>problema</a:t>
            </a:r>
            <a:r>
              <a:rPr lang="en-IN" altLang="en-US" sz="2400" dirty="0"/>
              <a:t> koji </a:t>
            </a:r>
            <a:r>
              <a:rPr lang="en-IN" altLang="en-US" sz="2400" dirty="0" err="1"/>
              <a:t>treba</a:t>
            </a:r>
            <a:r>
              <a:rPr lang="en-IN" altLang="en-US" sz="2400" dirty="0"/>
              <a:t> </a:t>
            </a:r>
            <a:r>
              <a:rPr lang="en-IN" altLang="en-US" sz="2400" dirty="0" err="1"/>
              <a:t>riješiti</a:t>
            </a:r>
            <a:r>
              <a:rPr lang="en-IN" altLang="en-US" sz="2400" dirty="0"/>
              <a:t> </a:t>
            </a:r>
            <a:r>
              <a:rPr lang="en-IN" altLang="en-US" sz="2400" dirty="0" err="1"/>
              <a:t>novim</a:t>
            </a:r>
            <a:r>
              <a:rPr lang="en-IN" altLang="en-US" sz="2400" dirty="0"/>
              <a:t> </a:t>
            </a:r>
            <a:r>
              <a:rPr lang="en-IN" altLang="en-US" sz="2400" dirty="0" err="1"/>
              <a:t>sustavom</a:t>
            </a:r>
            <a:endParaRPr lang="en-IN" altLang="en-US" sz="2400" dirty="0"/>
          </a:p>
          <a:p>
            <a:pPr lvl="1"/>
            <a:r>
              <a:rPr lang="en-IN" altLang="en-US" sz="2000" dirty="0" err="1"/>
              <a:t>Definiranje</a:t>
            </a:r>
            <a:r>
              <a:rPr lang="en-IN" altLang="en-US" sz="2000" dirty="0"/>
              <a:t> </a:t>
            </a:r>
            <a:r>
              <a:rPr lang="en-IN" altLang="en-US" sz="2000" dirty="0" err="1"/>
              <a:t>problema</a:t>
            </a:r>
            <a:endParaRPr lang="en-IN" altLang="en-US" sz="2000" dirty="0"/>
          </a:p>
          <a:p>
            <a:pPr lvl="1"/>
            <a:r>
              <a:rPr lang="en-IN" altLang="en-US" sz="2000" dirty="0" err="1"/>
              <a:t>Identificiranje</a:t>
            </a:r>
            <a:r>
              <a:rPr lang="en-IN" altLang="en-US" sz="2000" dirty="0"/>
              <a:t> </a:t>
            </a:r>
            <a:r>
              <a:rPr lang="en-IN" altLang="en-US" sz="2000" dirty="0" err="1"/>
              <a:t>uzroka</a:t>
            </a:r>
            <a:endParaRPr lang="en-IN" altLang="en-US" sz="2000" dirty="0"/>
          </a:p>
          <a:p>
            <a:pPr lvl="1"/>
            <a:r>
              <a:rPr lang="en-IN" altLang="en-US" sz="2000" dirty="0" err="1"/>
              <a:t>Specificiranje</a:t>
            </a:r>
            <a:r>
              <a:rPr lang="en-IN" altLang="en-US" sz="2000" dirty="0"/>
              <a:t> </a:t>
            </a:r>
            <a:r>
              <a:rPr lang="en-IN" altLang="en-US" sz="2000" dirty="0" err="1"/>
              <a:t>rješenja</a:t>
            </a:r>
            <a:endParaRPr lang="en-IN" altLang="en-US" sz="2000" dirty="0"/>
          </a:p>
          <a:p>
            <a:pPr lvl="1"/>
            <a:r>
              <a:rPr lang="en-IN" altLang="en-US" sz="2000" dirty="0" err="1"/>
              <a:t>Identificiranje</a:t>
            </a:r>
            <a:r>
              <a:rPr lang="en-IN" altLang="en-US" sz="2000" dirty="0"/>
              <a:t> </a:t>
            </a:r>
            <a:r>
              <a:rPr lang="en-IN" altLang="en-US" sz="2000" dirty="0" err="1"/>
              <a:t>informacijskih</a:t>
            </a:r>
            <a:r>
              <a:rPr lang="en-IN" altLang="en-US" sz="2000" dirty="0"/>
              <a:t> </a:t>
            </a:r>
            <a:r>
              <a:rPr lang="en-IN" altLang="en-US" sz="2000" dirty="0" err="1"/>
              <a:t>zahtjeva</a:t>
            </a:r>
            <a:endParaRPr lang="en-IN" altLang="en-US" sz="2000" dirty="0"/>
          </a:p>
          <a:p>
            <a:r>
              <a:rPr lang="en-IN" altLang="en-US" sz="2400" dirty="0" err="1"/>
              <a:t>Studija</a:t>
            </a:r>
            <a:r>
              <a:rPr lang="en-IN" altLang="en-US" sz="2400" dirty="0"/>
              <a:t> </a:t>
            </a:r>
            <a:r>
              <a:rPr lang="en-IN" altLang="en-US" sz="2400" dirty="0" err="1"/>
              <a:t>izvedivosti</a:t>
            </a:r>
            <a:endParaRPr lang="en-IN" altLang="en-US" sz="2400" dirty="0"/>
          </a:p>
          <a:p>
            <a:r>
              <a:rPr lang="en-IN" altLang="en-US" sz="2400" dirty="0" err="1"/>
              <a:t>Izvješće</a:t>
            </a:r>
            <a:r>
              <a:rPr lang="en-IN" altLang="en-US" sz="2400" dirty="0"/>
              <a:t> o </a:t>
            </a:r>
            <a:r>
              <a:rPr lang="en-IN" altLang="en-US" sz="2400" dirty="0" err="1"/>
              <a:t>prijedlogu</a:t>
            </a:r>
            <a:r>
              <a:rPr lang="en-IN" altLang="en-US" sz="2400" dirty="0"/>
              <a:t> </a:t>
            </a:r>
            <a:r>
              <a:rPr lang="en-IN" altLang="en-US" sz="2400" dirty="0" err="1"/>
              <a:t>sustava</a:t>
            </a:r>
            <a:endParaRPr lang="en-IN" altLang="en-US" sz="2400" dirty="0"/>
          </a:p>
          <a:p>
            <a:r>
              <a:rPr lang="en-IN" altLang="en-US" sz="2400" dirty="0" err="1"/>
              <a:t>Informacijski</a:t>
            </a:r>
            <a:r>
              <a:rPr lang="en-IN" altLang="en-US" sz="2400" dirty="0"/>
              <a:t> </a:t>
            </a:r>
            <a:r>
              <a:rPr lang="en-IN" altLang="en-US" sz="2400" dirty="0" err="1"/>
              <a:t>zahtjevi</a:t>
            </a:r>
            <a:endParaRPr lang="en-IN" altLang="en-US" sz="2400" dirty="0"/>
          </a:p>
          <a:p>
            <a:pPr lvl="1"/>
            <a:r>
              <a:rPr lang="en-IN" altLang="en-US" sz="2000" dirty="0" err="1"/>
              <a:t>Neispravna</a:t>
            </a:r>
            <a:r>
              <a:rPr lang="en-IN" altLang="en-US" sz="2000" dirty="0"/>
              <a:t> </a:t>
            </a:r>
            <a:r>
              <a:rPr lang="en-IN" altLang="en-US" sz="2000" dirty="0" err="1"/>
              <a:t>analiza</a:t>
            </a:r>
            <a:r>
              <a:rPr lang="en-IN" altLang="en-US" sz="2000" dirty="0"/>
              <a:t> </a:t>
            </a:r>
            <a:r>
              <a:rPr lang="en-IN" altLang="en-US" sz="2000" dirty="0" err="1"/>
              <a:t>zahtjeva</a:t>
            </a:r>
            <a:r>
              <a:rPr lang="en-IN" altLang="en-US" sz="2000" dirty="0"/>
              <a:t> </a:t>
            </a:r>
            <a:r>
              <a:rPr lang="en-IN" altLang="en-US" sz="2000" dirty="0" err="1"/>
              <a:t>vodeći</a:t>
            </a:r>
            <a:r>
              <a:rPr lang="en-IN" altLang="en-US" sz="2000" dirty="0"/>
              <a:t> je </a:t>
            </a:r>
            <a:r>
              <a:rPr lang="en-IN" altLang="en-US" sz="2000" dirty="0" err="1"/>
              <a:t>uzrok</a:t>
            </a:r>
            <a:r>
              <a:rPr lang="en-IN" altLang="en-US" sz="2000" dirty="0"/>
              <a:t> </a:t>
            </a:r>
            <a:r>
              <a:rPr lang="en-IN" altLang="en-US" sz="2000" dirty="0" err="1"/>
              <a:t>kvara</a:t>
            </a:r>
            <a:r>
              <a:rPr lang="en-IN" altLang="en-US" sz="2000" dirty="0"/>
              <a:t> </a:t>
            </a:r>
            <a:r>
              <a:rPr lang="en-IN" altLang="en-US" sz="2000" dirty="0" err="1"/>
              <a:t>sustava</a:t>
            </a:r>
            <a:r>
              <a:rPr lang="en-IN" altLang="en-US" sz="2000" dirty="0"/>
              <a:t> </a:t>
            </a:r>
            <a:r>
              <a:rPr lang="en-IN" altLang="en-US" sz="2000" dirty="0" err="1"/>
              <a:t>i</a:t>
            </a:r>
            <a:r>
              <a:rPr lang="en-IN" altLang="en-US" sz="2000" dirty="0"/>
              <a:t> </a:t>
            </a:r>
            <a:r>
              <a:rPr lang="en-IN" altLang="en-US" sz="2000" dirty="0" err="1"/>
              <a:t>visokih</a:t>
            </a:r>
            <a:r>
              <a:rPr lang="en-IN" altLang="en-US" sz="2000" dirty="0"/>
              <a:t> </a:t>
            </a:r>
            <a:r>
              <a:rPr lang="en-IN" altLang="en-US" sz="2000" dirty="0" err="1"/>
              <a:t>troškova</a:t>
            </a:r>
            <a:r>
              <a:rPr lang="en-IN" altLang="en-US" sz="2000" dirty="0"/>
              <a:t> </a:t>
            </a:r>
            <a:r>
              <a:rPr lang="en-IN" altLang="en-US" sz="2000" dirty="0" err="1"/>
              <a:t>razvoja</a:t>
            </a:r>
            <a:r>
              <a:rPr lang="en-IN" altLang="en-US" sz="2000" dirty="0"/>
              <a:t> </a:t>
            </a:r>
            <a:r>
              <a:rPr lang="en-IN" altLang="en-US" sz="2000" dirty="0" err="1"/>
              <a:t>sustava</a:t>
            </a:r>
            <a:endParaRPr lang="en-IN" altLang="en-US" sz="2000" dirty="0"/>
          </a:p>
        </p:txBody>
      </p:sp>
    </p:spTree>
    <p:extLst>
      <p:ext uri="{BB962C8B-B14F-4D97-AF65-F5344CB8AC3E}">
        <p14:creationId xmlns:p14="http://schemas.microsoft.com/office/powerpoint/2010/main" val="2803773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Dizajn sustava</a:t>
            </a:r>
            <a:endParaRPr lang="en-US" sz="4267" dirty="0"/>
          </a:p>
        </p:txBody>
      </p:sp>
      <p:sp>
        <p:nvSpPr>
          <p:cNvPr id="5" name="Content Placeholder 4"/>
          <p:cNvSpPr>
            <a:spLocks noGrp="1"/>
          </p:cNvSpPr>
          <p:nvPr>
            <p:ph idx="1"/>
          </p:nvPr>
        </p:nvSpPr>
        <p:spPr>
          <a:xfrm>
            <a:off x="838200" y="1825625"/>
            <a:ext cx="10515600" cy="4272132"/>
          </a:xfrm>
        </p:spPr>
        <p:txBody>
          <a:bodyPr>
            <a:spAutoFit/>
          </a:bodyPr>
          <a:lstStyle/>
          <a:p>
            <a:r>
              <a:rPr lang="en-IN" altLang="en-US" sz="2667" dirty="0" err="1"/>
              <a:t>Opisuje</a:t>
            </a:r>
            <a:r>
              <a:rPr lang="en-IN" altLang="en-US" sz="2667" dirty="0"/>
              <a:t> </a:t>
            </a:r>
            <a:r>
              <a:rPr lang="en-IN" altLang="en-US" sz="2667" dirty="0" err="1"/>
              <a:t>specifikacije</a:t>
            </a:r>
            <a:r>
              <a:rPr lang="en-IN" altLang="en-US" sz="2667" dirty="0"/>
              <a:t> </a:t>
            </a:r>
            <a:r>
              <a:rPr lang="en-IN" altLang="en-US" sz="2667" dirty="0" err="1"/>
              <a:t>sustava</a:t>
            </a:r>
            <a:r>
              <a:rPr lang="en-IN" altLang="en-US" sz="2667" dirty="0"/>
              <a:t> </a:t>
            </a:r>
            <a:r>
              <a:rPr lang="en-IN" altLang="en-US" sz="2667" dirty="0" err="1"/>
              <a:t>koje</a:t>
            </a:r>
            <a:r>
              <a:rPr lang="en-IN" altLang="en-US" sz="2667" dirty="0"/>
              <a:t> </a:t>
            </a:r>
            <a:r>
              <a:rPr lang="en-IN" altLang="en-US" sz="2667" dirty="0" err="1"/>
              <a:t>će</a:t>
            </a:r>
            <a:r>
              <a:rPr lang="en-IN" altLang="en-US" sz="2667" dirty="0"/>
              <a:t> </a:t>
            </a:r>
            <a:r>
              <a:rPr lang="en-IN" altLang="en-US" sz="2667" dirty="0" err="1"/>
              <a:t>isporučiti</a:t>
            </a:r>
            <a:r>
              <a:rPr lang="en-IN" altLang="en-US" sz="2667" dirty="0"/>
              <a:t> </a:t>
            </a:r>
            <a:r>
              <a:rPr lang="en-IN" altLang="en-US" sz="2667" dirty="0" err="1"/>
              <a:t>funkcije</a:t>
            </a:r>
            <a:r>
              <a:rPr lang="en-IN" altLang="en-US" sz="2667" dirty="0"/>
              <a:t> </a:t>
            </a:r>
            <a:r>
              <a:rPr lang="en-IN" altLang="en-US" sz="2667" dirty="0" err="1"/>
              <a:t>identificirane</a:t>
            </a:r>
            <a:r>
              <a:rPr lang="en-IN" altLang="en-US" sz="2667" dirty="0"/>
              <a:t> </a:t>
            </a:r>
            <a:r>
              <a:rPr lang="en-IN" altLang="en-US" sz="2667" dirty="0" err="1"/>
              <a:t>tijekom</a:t>
            </a:r>
            <a:r>
              <a:rPr lang="en-IN" altLang="en-US" sz="2667" dirty="0"/>
              <a:t> </a:t>
            </a:r>
            <a:r>
              <a:rPr lang="en-IN" altLang="en-US" sz="2667" dirty="0" err="1"/>
              <a:t>analize</a:t>
            </a:r>
            <a:r>
              <a:rPr lang="en-IN" altLang="en-US" sz="2667" dirty="0"/>
              <a:t> </a:t>
            </a:r>
            <a:r>
              <a:rPr lang="en-IN" altLang="en-US" sz="2667" dirty="0" err="1"/>
              <a:t>sustava</a:t>
            </a:r>
            <a:r>
              <a:rPr lang="en-IN" altLang="en-US" sz="2667" dirty="0"/>
              <a:t>.</a:t>
            </a:r>
            <a:endParaRPr lang="hr-HR" altLang="en-US" sz="2667" dirty="0"/>
          </a:p>
          <a:p>
            <a:r>
              <a:rPr lang="en-IN" altLang="en-US" sz="2667" dirty="0" err="1"/>
              <a:t>Trebalo</a:t>
            </a:r>
            <a:r>
              <a:rPr lang="en-IN" altLang="en-US" sz="2667" dirty="0"/>
              <a:t> bi </a:t>
            </a:r>
            <a:r>
              <a:rPr lang="en-IN" altLang="en-US" sz="2667" dirty="0" err="1"/>
              <a:t>obuhvatiti</a:t>
            </a:r>
            <a:r>
              <a:rPr lang="en-IN" altLang="en-US" sz="2667" dirty="0"/>
              <a:t> </a:t>
            </a:r>
            <a:r>
              <a:rPr lang="en-IN" altLang="en-US" sz="2667" dirty="0" err="1"/>
              <a:t>sve</a:t>
            </a:r>
            <a:r>
              <a:rPr lang="en-IN" altLang="en-US" sz="2667" dirty="0"/>
              <a:t> </a:t>
            </a:r>
            <a:r>
              <a:rPr lang="en-IN" altLang="en-US" sz="2667" dirty="0" err="1"/>
              <a:t>upravljačke</a:t>
            </a:r>
            <a:r>
              <a:rPr lang="en-IN" altLang="en-US" sz="2667" dirty="0"/>
              <a:t>, </a:t>
            </a:r>
            <a:r>
              <a:rPr lang="en-IN" altLang="en-US" sz="2667" dirty="0" err="1"/>
              <a:t>organizacijske</a:t>
            </a:r>
            <a:r>
              <a:rPr lang="en-IN" altLang="en-US" sz="2667" dirty="0"/>
              <a:t> </a:t>
            </a:r>
            <a:r>
              <a:rPr lang="en-IN" altLang="en-US" sz="2667" dirty="0" err="1"/>
              <a:t>i</a:t>
            </a:r>
            <a:r>
              <a:rPr lang="en-IN" altLang="en-US" sz="2667" dirty="0"/>
              <a:t> </a:t>
            </a:r>
            <a:r>
              <a:rPr lang="en-IN" altLang="en-US" sz="2667" dirty="0" err="1"/>
              <a:t>tehnološke</a:t>
            </a:r>
            <a:r>
              <a:rPr lang="en-IN" altLang="en-US" sz="2667" dirty="0"/>
              <a:t> </a:t>
            </a:r>
            <a:r>
              <a:rPr lang="en-IN" altLang="en-US" sz="2667" dirty="0" err="1"/>
              <a:t>komponente</a:t>
            </a:r>
            <a:r>
              <a:rPr lang="en-IN" altLang="en-US" sz="2667" dirty="0"/>
              <a:t> </a:t>
            </a:r>
            <a:r>
              <a:rPr lang="en-IN" altLang="en-US" sz="2667" dirty="0" err="1"/>
              <a:t>sistemskog</a:t>
            </a:r>
            <a:r>
              <a:rPr lang="en-IN" altLang="en-US" sz="2667" dirty="0"/>
              <a:t> </a:t>
            </a:r>
            <a:r>
              <a:rPr lang="en-IN" altLang="en-US" sz="2667" dirty="0" err="1"/>
              <a:t>rješenja</a:t>
            </a:r>
            <a:r>
              <a:rPr lang="en-IN" altLang="en-US" sz="2667" dirty="0"/>
              <a:t>.</a:t>
            </a:r>
            <a:endParaRPr lang="hr-HR" altLang="en-US" sz="2667" dirty="0"/>
          </a:p>
          <a:p>
            <a:r>
              <a:rPr lang="en-IN" altLang="en-US" sz="2667" dirty="0" err="1"/>
              <a:t>Uloga</a:t>
            </a:r>
            <a:r>
              <a:rPr lang="en-IN" altLang="en-US" sz="2667" dirty="0"/>
              <a:t> </a:t>
            </a:r>
            <a:r>
              <a:rPr lang="en-IN" altLang="en-US" sz="2667" dirty="0" err="1"/>
              <a:t>krajnjih</a:t>
            </a:r>
            <a:r>
              <a:rPr lang="en-IN" altLang="en-US" sz="2667" dirty="0"/>
              <a:t> </a:t>
            </a:r>
            <a:r>
              <a:rPr lang="en-IN" altLang="en-US" sz="2667" dirty="0" err="1"/>
              <a:t>korisnika</a:t>
            </a:r>
            <a:r>
              <a:rPr lang="en-IN" altLang="en-US" sz="2667" dirty="0"/>
              <a:t>.</a:t>
            </a:r>
            <a:endParaRPr lang="hr-HR" altLang="en-US" sz="2667" dirty="0"/>
          </a:p>
          <a:p>
            <a:pPr lvl="1"/>
            <a:r>
              <a:rPr lang="en-IN" altLang="en-US" sz="2267" dirty="0" err="1"/>
              <a:t>Zahtjevi</a:t>
            </a:r>
            <a:r>
              <a:rPr lang="en-IN" altLang="en-US" sz="2267" dirty="0"/>
              <a:t> za </a:t>
            </a:r>
            <a:r>
              <a:rPr lang="en-IN" altLang="en-US" sz="2267" dirty="0" err="1"/>
              <a:t>korisničkim</a:t>
            </a:r>
            <a:r>
              <a:rPr lang="en-IN" altLang="en-US" sz="2267" dirty="0"/>
              <a:t> </a:t>
            </a:r>
            <a:r>
              <a:rPr lang="en-IN" altLang="en-US" sz="2267" dirty="0" err="1"/>
              <a:t>informacijama</a:t>
            </a:r>
            <a:r>
              <a:rPr lang="en-IN" altLang="en-US" sz="2267" dirty="0"/>
              <a:t> </a:t>
            </a:r>
            <a:r>
              <a:rPr lang="en-IN" altLang="en-US" sz="2267" dirty="0" err="1"/>
              <a:t>pokreću</a:t>
            </a:r>
            <a:r>
              <a:rPr lang="en-IN" altLang="en-US" sz="2267" dirty="0"/>
              <a:t> </a:t>
            </a:r>
            <a:r>
              <a:rPr lang="en-IN" altLang="en-US" sz="2267" dirty="0" err="1"/>
              <a:t>izgradnju</a:t>
            </a:r>
            <a:r>
              <a:rPr lang="en-IN" altLang="en-US" sz="2267" dirty="0"/>
              <a:t> </a:t>
            </a:r>
            <a:r>
              <a:rPr lang="en-IN" altLang="en-US" sz="2267" dirty="0" err="1"/>
              <a:t>sustava</a:t>
            </a:r>
            <a:r>
              <a:rPr lang="en-IN" altLang="en-US" sz="2267" dirty="0"/>
              <a:t>.</a:t>
            </a:r>
            <a:endParaRPr lang="hr-HR" altLang="en-US" sz="2267" dirty="0"/>
          </a:p>
          <a:p>
            <a:pPr lvl="1"/>
            <a:r>
              <a:rPr lang="en-IN" altLang="en-US" sz="2267" dirty="0" err="1"/>
              <a:t>Korisnici</a:t>
            </a:r>
            <a:r>
              <a:rPr lang="en-IN" altLang="en-US" sz="2267" dirty="0"/>
              <a:t> </a:t>
            </a:r>
            <a:r>
              <a:rPr lang="en-IN" altLang="en-US" sz="2267" dirty="0" err="1"/>
              <a:t>moraju</a:t>
            </a:r>
            <a:r>
              <a:rPr lang="en-IN" altLang="en-US" sz="2267" dirty="0"/>
              <a:t> </a:t>
            </a:r>
            <a:r>
              <a:rPr lang="en-IN" altLang="en-US" sz="2267" dirty="0" err="1"/>
              <a:t>imati</a:t>
            </a:r>
            <a:r>
              <a:rPr lang="en-IN" altLang="en-US" sz="2267" dirty="0"/>
              <a:t> </a:t>
            </a:r>
            <a:r>
              <a:rPr lang="en-IN" altLang="en-US" sz="2267" dirty="0" err="1"/>
              <a:t>dovoljnu</a:t>
            </a:r>
            <a:r>
              <a:rPr lang="en-IN" altLang="en-US" sz="2267" dirty="0"/>
              <a:t> </a:t>
            </a:r>
            <a:r>
              <a:rPr lang="en-IN" altLang="en-US" sz="2267" dirty="0" err="1"/>
              <a:t>kontrolu</a:t>
            </a:r>
            <a:r>
              <a:rPr lang="en-IN" altLang="en-US" sz="2267" dirty="0"/>
              <a:t> </a:t>
            </a:r>
            <a:r>
              <a:rPr lang="en-IN" altLang="en-US" sz="2267" dirty="0" err="1"/>
              <a:t>nad</a:t>
            </a:r>
            <a:r>
              <a:rPr lang="en-IN" altLang="en-US" sz="2267" dirty="0"/>
              <a:t> </a:t>
            </a:r>
            <a:r>
              <a:rPr lang="en-IN" altLang="en-US" sz="2267" dirty="0" err="1"/>
              <a:t>procesom</a:t>
            </a:r>
            <a:r>
              <a:rPr lang="en-IN" altLang="en-US" sz="2267" dirty="0"/>
              <a:t> </a:t>
            </a:r>
            <a:r>
              <a:rPr lang="en-IN" altLang="en-US" sz="2267" dirty="0" err="1"/>
              <a:t>dizajniranja</a:t>
            </a:r>
            <a:r>
              <a:rPr lang="en-IN" altLang="en-US" sz="2267" dirty="0"/>
              <a:t> </a:t>
            </a:r>
            <a:r>
              <a:rPr lang="en-IN" altLang="en-US" sz="2267" dirty="0" err="1"/>
              <a:t>kako</a:t>
            </a:r>
            <a:r>
              <a:rPr lang="en-IN" altLang="en-US" sz="2267" dirty="0"/>
              <a:t> bi </a:t>
            </a:r>
            <a:r>
              <a:rPr lang="en-IN" altLang="en-US" sz="2267" dirty="0" err="1"/>
              <a:t>osigurali</a:t>
            </a:r>
            <a:r>
              <a:rPr lang="en-IN" altLang="en-US" sz="2267" dirty="0"/>
              <a:t> da </a:t>
            </a:r>
            <a:r>
              <a:rPr lang="en-IN" altLang="en-US" sz="2267" dirty="0" err="1"/>
              <a:t>sustav</a:t>
            </a:r>
            <a:r>
              <a:rPr lang="en-IN" altLang="en-US" sz="2267" dirty="0"/>
              <a:t> </a:t>
            </a:r>
            <a:r>
              <a:rPr lang="en-IN" altLang="en-US" sz="2267" dirty="0" err="1"/>
              <a:t>odražava</a:t>
            </a:r>
            <a:r>
              <a:rPr lang="en-IN" altLang="en-US" sz="2267" dirty="0"/>
              <a:t> </a:t>
            </a:r>
            <a:r>
              <a:rPr lang="en-IN" altLang="en-US" sz="2267" dirty="0" err="1"/>
              <a:t>njihove</a:t>
            </a:r>
            <a:r>
              <a:rPr lang="en-IN" altLang="en-US" sz="2267" dirty="0"/>
              <a:t> </a:t>
            </a:r>
            <a:r>
              <a:rPr lang="en-IN" altLang="en-US" sz="2267" dirty="0" err="1"/>
              <a:t>poslovne</a:t>
            </a:r>
            <a:r>
              <a:rPr lang="en-IN" altLang="en-US" sz="2267" dirty="0"/>
              <a:t> </a:t>
            </a:r>
            <a:r>
              <a:rPr lang="en-IN" altLang="en-US" sz="2267" dirty="0" err="1"/>
              <a:t>prioritete</a:t>
            </a:r>
            <a:r>
              <a:rPr lang="en-IN" altLang="en-US" sz="2267" dirty="0"/>
              <a:t> </a:t>
            </a:r>
            <a:r>
              <a:rPr lang="en-IN" altLang="en-US" sz="2267" dirty="0" err="1"/>
              <a:t>i</a:t>
            </a:r>
            <a:r>
              <a:rPr lang="en-IN" altLang="en-US" sz="2267" dirty="0"/>
              <a:t> </a:t>
            </a:r>
            <a:r>
              <a:rPr lang="en-IN" altLang="en-US" sz="2267" dirty="0" err="1"/>
              <a:t>potrebe</a:t>
            </a:r>
            <a:r>
              <a:rPr lang="en-IN" altLang="en-US" sz="2267" dirty="0"/>
              <a:t> za </a:t>
            </a:r>
            <a:r>
              <a:rPr lang="en-IN" altLang="en-US" sz="2267" dirty="0" err="1"/>
              <a:t>informacijama</a:t>
            </a:r>
            <a:r>
              <a:rPr lang="en-IN" altLang="en-US" sz="2267" dirty="0"/>
              <a:t>.</a:t>
            </a:r>
            <a:endParaRPr lang="hr-HR" altLang="en-US" sz="2267" dirty="0"/>
          </a:p>
          <a:p>
            <a:pPr lvl="1"/>
            <a:r>
              <a:rPr lang="en-IN" altLang="en-US" sz="2267" dirty="0" err="1"/>
              <a:t>Nedovoljno</a:t>
            </a:r>
            <a:r>
              <a:rPr lang="en-IN" altLang="en-US" sz="2267" dirty="0"/>
              <a:t> </a:t>
            </a:r>
            <a:r>
              <a:rPr lang="en-IN" altLang="en-US" sz="2267" dirty="0" err="1"/>
              <a:t>uključivanje</a:t>
            </a:r>
            <a:r>
              <a:rPr lang="en-IN" altLang="en-US" sz="2267" dirty="0"/>
              <a:t> </a:t>
            </a:r>
            <a:r>
              <a:rPr lang="en-IN" altLang="en-US" sz="2267" dirty="0" err="1"/>
              <a:t>korisnika</a:t>
            </a:r>
            <a:r>
              <a:rPr lang="en-IN" altLang="en-US" sz="2267" dirty="0"/>
              <a:t> u </a:t>
            </a:r>
            <a:r>
              <a:rPr lang="en-IN" altLang="en-US" sz="2267" dirty="0" err="1"/>
              <a:t>napore</a:t>
            </a:r>
            <a:r>
              <a:rPr lang="en-IN" altLang="en-US" sz="2267" dirty="0"/>
              <a:t> </a:t>
            </a:r>
            <a:r>
              <a:rPr lang="en-IN" altLang="en-US" sz="2267" dirty="0" err="1"/>
              <a:t>dizajniranja</a:t>
            </a:r>
            <a:r>
              <a:rPr lang="en-IN" altLang="en-US" sz="2267" dirty="0"/>
              <a:t> </a:t>
            </a:r>
            <a:r>
              <a:rPr lang="en-IN" altLang="en-US" sz="2267" dirty="0" err="1"/>
              <a:t>glavni</a:t>
            </a:r>
            <a:r>
              <a:rPr lang="en-IN" altLang="en-US" sz="2267" dirty="0"/>
              <a:t> je </a:t>
            </a:r>
            <a:r>
              <a:rPr lang="en-IN" altLang="en-US" sz="2267" dirty="0" err="1"/>
              <a:t>uzrok</a:t>
            </a:r>
            <a:r>
              <a:rPr lang="en-IN" altLang="en-US" sz="2267" dirty="0"/>
              <a:t> </a:t>
            </a:r>
            <a:r>
              <a:rPr lang="en-IN" altLang="en-US" sz="2267" dirty="0" err="1"/>
              <a:t>kvara</a:t>
            </a:r>
            <a:r>
              <a:rPr lang="en-IN" altLang="en-US" sz="2267" dirty="0"/>
              <a:t> </a:t>
            </a:r>
            <a:r>
              <a:rPr lang="en-IN" altLang="en-US" sz="2267" dirty="0" err="1"/>
              <a:t>sustava</a:t>
            </a:r>
            <a:r>
              <a:rPr lang="en-IN" altLang="en-US" sz="2267" dirty="0"/>
              <a:t>.</a:t>
            </a:r>
          </a:p>
        </p:txBody>
      </p:sp>
    </p:spTree>
    <p:extLst>
      <p:ext uri="{BB962C8B-B14F-4D97-AF65-F5344CB8AC3E}">
        <p14:creationId xmlns:p14="http://schemas.microsoft.com/office/powerpoint/2010/main" val="1304446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sz="3733" dirty="0"/>
              <a:t>System Design Specifications</a:t>
            </a:r>
            <a:endParaRPr lang="en-US" sz="2933" dirty="0"/>
          </a:p>
        </p:txBody>
      </p:sp>
      <p:sp>
        <p:nvSpPr>
          <p:cNvPr id="2" name="Content Placeholder 1">
            <a:extLst>
              <a:ext uri="{FF2B5EF4-FFF2-40B4-BE49-F238E27FC236}">
                <a16:creationId xmlns:a16="http://schemas.microsoft.com/office/drawing/2014/main" id="{372AA22D-F4C7-D30B-F0E6-67C67DB01AF2}"/>
              </a:ext>
            </a:extLst>
          </p:cNvPr>
          <p:cNvSpPr>
            <a:spLocks noGrp="1"/>
          </p:cNvSpPr>
          <p:nvPr>
            <p:ph idx="1"/>
          </p:nvPr>
        </p:nvSpPr>
        <p:spPr/>
        <p:txBody>
          <a:bodyPr/>
          <a:lstStyle/>
          <a:p>
            <a:endParaRPr lang="hr-HR"/>
          </a:p>
        </p:txBody>
      </p:sp>
      <p:graphicFrame>
        <p:nvGraphicFramePr>
          <p:cNvPr id="5" name="Table 4"/>
          <p:cNvGraphicFramePr>
            <a:graphicFrameLocks noGrp="1"/>
          </p:cNvGraphicFramePr>
          <p:nvPr>
            <p:extLst>
              <p:ext uri="{D42A27DB-BD31-4B8C-83A1-F6EECF244321}">
                <p14:modId xmlns:p14="http://schemas.microsoft.com/office/powerpoint/2010/main" val="970862832"/>
              </p:ext>
            </p:extLst>
          </p:nvPr>
        </p:nvGraphicFramePr>
        <p:xfrm>
          <a:off x="774700" y="1547772"/>
          <a:ext cx="9982200" cy="5119728"/>
        </p:xfrm>
        <a:graphic>
          <a:graphicData uri="http://schemas.openxmlformats.org/drawingml/2006/table">
            <a:tbl>
              <a:tblPr firstRow="1" bandRow="1">
                <a:tableStyleId>{3B4B98B0-60AC-42C2-AFA5-B58CD77FA1E5}</a:tableStyleId>
              </a:tblPr>
              <a:tblGrid>
                <a:gridCol w="2826263">
                  <a:extLst>
                    <a:ext uri="{9D8B030D-6E8A-4147-A177-3AD203B41FA5}">
                      <a16:colId xmlns:a16="http://schemas.microsoft.com/office/drawing/2014/main" val="20000"/>
                    </a:ext>
                  </a:extLst>
                </a:gridCol>
                <a:gridCol w="7155937">
                  <a:extLst>
                    <a:ext uri="{9D8B030D-6E8A-4147-A177-3AD203B41FA5}">
                      <a16:colId xmlns:a16="http://schemas.microsoft.com/office/drawing/2014/main" val="20001"/>
                    </a:ext>
                  </a:extLst>
                </a:gridCol>
              </a:tblGrid>
              <a:tr h="788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u="none" strike="noStrike" kern="1200" baseline="0" dirty="0">
                          <a:solidFill>
                            <a:schemeClr val="bg1"/>
                          </a:solidFill>
                          <a:latin typeface="+mn-lt"/>
                        </a:rPr>
                        <a:t>Category</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700" u="none" strike="noStrike" kern="1200" baseline="0" dirty="0">
                          <a:solidFill>
                            <a:schemeClr val="bg1"/>
                          </a:solidFill>
                          <a:latin typeface="+mn-lt"/>
                        </a:rPr>
                        <a:t>Specifications</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458232">
                <a:tc>
                  <a:txBody>
                    <a:bodyPr/>
                    <a:lstStyle/>
                    <a:p>
                      <a:r>
                        <a:rPr lang="en-US" sz="1700" dirty="0"/>
                        <a:t>Output</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700" dirty="0"/>
                        <a:t>Medium, Content,</a:t>
                      </a:r>
                      <a:r>
                        <a:rPr lang="en-US" sz="1700" baseline="0" dirty="0"/>
                        <a:t> Timing</a:t>
                      </a:r>
                      <a:endParaRPr lang="en-US" sz="1700" dirty="0"/>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458232">
                <a:tc>
                  <a:txBody>
                    <a:bodyPr/>
                    <a:lstStyle/>
                    <a:p>
                      <a:r>
                        <a:rPr lang="en-US" sz="1700" dirty="0"/>
                        <a:t>Input</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700" dirty="0"/>
                        <a:t>Origins, Flow, Data entry</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58232">
                <a:tc>
                  <a:txBody>
                    <a:bodyPr/>
                    <a:lstStyle/>
                    <a:p>
                      <a:r>
                        <a:rPr lang="en-US" sz="1700" u="none" strike="noStrike" kern="1200" baseline="0" dirty="0">
                          <a:latin typeface="+mn-lt"/>
                        </a:rPr>
                        <a:t>User Interface</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700" dirty="0"/>
                        <a:t>Simplicity, Efficiency,</a:t>
                      </a:r>
                      <a:r>
                        <a:rPr lang="en-US" sz="1700" baseline="0" dirty="0"/>
                        <a:t> Logic, Feedback, Errors</a:t>
                      </a:r>
                      <a:endParaRPr lang="en-US" sz="1700" dirty="0"/>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733020">
                <a:tc>
                  <a:txBody>
                    <a:bodyPr/>
                    <a:lstStyle/>
                    <a:p>
                      <a:r>
                        <a:rPr lang="en-US" sz="1700" dirty="0"/>
                        <a:t>Database Design</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u="none" strike="noStrike" cap="none" normalizeH="0" baseline="0" dirty="0">
                          <a:ln>
                            <a:noFill/>
                          </a:ln>
                          <a:effectLst/>
                        </a:rPr>
                        <a:t>Logical data model, Volume and speed requirements, File organization and design, Record specifications</a:t>
                      </a:r>
                      <a:endParaRPr kumimoji="0" lang="en-US" sz="1700" b="0" i="0" u="none" strike="noStrike" cap="none" normalizeH="0" baseline="0" dirty="0">
                        <a:ln>
                          <a:noFill/>
                        </a:ln>
                        <a:solidFill>
                          <a:schemeClr val="tx1"/>
                        </a:solidFill>
                        <a:effectLst/>
                        <a:latin typeface="Arial" charset="0"/>
                      </a:endParaRP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733020">
                <a:tc>
                  <a:txBody>
                    <a:bodyPr/>
                    <a:lstStyle/>
                    <a:p>
                      <a:r>
                        <a:rPr lang="en-US" sz="1700" dirty="0"/>
                        <a:t>Processing</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Computations, Program modules, Required reports, Timing of outputs</a:t>
                      </a:r>
                      <a:endParaRPr kumimoji="0" lang="en-US" sz="1700" b="0" i="0" u="none" strike="noStrike" cap="none" normalizeH="0" baseline="0" dirty="0">
                        <a:ln>
                          <a:noFill/>
                        </a:ln>
                        <a:solidFill>
                          <a:schemeClr val="tx1"/>
                        </a:solidFill>
                        <a:effectLst/>
                        <a:latin typeface="Arial" charset="0"/>
                      </a:endParaRP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458232">
                <a:tc>
                  <a:txBody>
                    <a:bodyPr/>
                    <a:lstStyle/>
                    <a:p>
                      <a:r>
                        <a:rPr lang="en-US" sz="1700" dirty="0"/>
                        <a:t>Manual Procedures</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700" u="none" strike="noStrike" kern="1200" baseline="0" dirty="0">
                          <a:latin typeface="+mn-lt"/>
                        </a:rPr>
                        <a:t>What activities, Who performs them, When, How, Where</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1032195">
                <a:tc>
                  <a:txBody>
                    <a:bodyPr/>
                    <a:lstStyle/>
                    <a:p>
                      <a:r>
                        <a:rPr lang="en-US" sz="1700" dirty="0"/>
                        <a:t>Controls</a:t>
                      </a:r>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u="none" strike="noStrike" cap="none" normalizeH="0" baseline="0" dirty="0">
                          <a:ln>
                            <a:noFill/>
                          </a:ln>
                          <a:effectLst/>
                        </a:rPr>
                        <a:t>Input controls (characters, limit, reasonableness), Processing controls (consistency, record counts), Output controls (totals, samples of output), Procedural controls (passwords, special forms)</a:t>
                      </a:r>
                      <a:endParaRPr lang="en-US" sz="1700" dirty="0"/>
                    </a:p>
                  </a:txBody>
                  <a:tcPr marL="112988" marR="112988" marT="56495" marB="56495">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2621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sz="3733" dirty="0"/>
              <a:t>System Design Specifications</a:t>
            </a:r>
            <a:endParaRPr lang="en-US" sz="2933" dirty="0"/>
          </a:p>
        </p:txBody>
      </p:sp>
      <p:sp>
        <p:nvSpPr>
          <p:cNvPr id="2" name="Content Placeholder 1">
            <a:extLst>
              <a:ext uri="{FF2B5EF4-FFF2-40B4-BE49-F238E27FC236}">
                <a16:creationId xmlns:a16="http://schemas.microsoft.com/office/drawing/2014/main" id="{7A0DFA95-8DC2-B9BE-A04C-DE18772D7264}"/>
              </a:ext>
            </a:extLst>
          </p:cNvPr>
          <p:cNvSpPr>
            <a:spLocks noGrp="1"/>
          </p:cNvSpPr>
          <p:nvPr>
            <p:ph idx="1"/>
          </p:nvPr>
        </p:nvSpPr>
        <p:spPr/>
        <p:txBody>
          <a:bodyPr/>
          <a:lstStyle/>
          <a:p>
            <a:endParaRPr lang="hr-HR"/>
          </a:p>
        </p:txBody>
      </p:sp>
      <p:graphicFrame>
        <p:nvGraphicFramePr>
          <p:cNvPr id="5" name="Table 4"/>
          <p:cNvGraphicFramePr>
            <a:graphicFrameLocks noGrp="1"/>
          </p:cNvGraphicFramePr>
          <p:nvPr/>
        </p:nvGraphicFramePr>
        <p:xfrm>
          <a:off x="647702" y="1295401"/>
          <a:ext cx="10934700" cy="4433993"/>
        </p:xfrm>
        <a:graphic>
          <a:graphicData uri="http://schemas.openxmlformats.org/drawingml/2006/table">
            <a:tbl>
              <a:tblPr firstRow="1" bandRow="1">
                <a:tableStyleId>{3B4B98B0-60AC-42C2-AFA5-B58CD77FA1E5}</a:tableStyleId>
              </a:tblPr>
              <a:tblGrid>
                <a:gridCol w="3213100">
                  <a:extLst>
                    <a:ext uri="{9D8B030D-6E8A-4147-A177-3AD203B41FA5}">
                      <a16:colId xmlns:a16="http://schemas.microsoft.com/office/drawing/2014/main" val="20000"/>
                    </a:ext>
                  </a:extLst>
                </a:gridCol>
                <a:gridCol w="7721600">
                  <a:extLst>
                    <a:ext uri="{9D8B030D-6E8A-4147-A177-3AD203B41FA5}">
                      <a16:colId xmlns:a16="http://schemas.microsoft.com/office/drawing/2014/main" val="20001"/>
                    </a:ext>
                  </a:extLst>
                </a:gridCol>
              </a:tblGrid>
              <a:tr h="850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u="none" strike="noStrike" kern="1200" baseline="0" dirty="0">
                          <a:solidFill>
                            <a:schemeClr val="bg1"/>
                          </a:solidFill>
                          <a:latin typeface="+mn-lt"/>
                        </a:rPr>
                        <a:t>Category</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100" u="none" strike="noStrike" kern="1200" baseline="0" dirty="0">
                          <a:solidFill>
                            <a:schemeClr val="bg1"/>
                          </a:solidFill>
                          <a:latin typeface="+mn-lt"/>
                        </a:rPr>
                        <a:t>Specifications</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494453">
                <a:tc>
                  <a:txBody>
                    <a:bodyPr/>
                    <a:lstStyle/>
                    <a:p>
                      <a:r>
                        <a:rPr lang="en-US" sz="2100" dirty="0"/>
                        <a:t>Security</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a:ln>
                            <a:noFill/>
                          </a:ln>
                          <a:effectLst/>
                        </a:rPr>
                        <a:t>Access controls, Catastrophe plans, Audit trails </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772160">
                <a:tc>
                  <a:txBody>
                    <a:bodyPr/>
                    <a:lstStyle/>
                    <a:p>
                      <a:r>
                        <a:rPr lang="en-US" sz="2100" dirty="0"/>
                        <a:t>Documentation</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a:ln>
                            <a:noFill/>
                          </a:ln>
                          <a:effectLst/>
                        </a:rPr>
                        <a:t>Operations documentation, Systems documents, User documentation</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772160">
                <a:tc>
                  <a:txBody>
                    <a:bodyPr/>
                    <a:lstStyle/>
                    <a:p>
                      <a:r>
                        <a:rPr lang="en-US" sz="2100" dirty="0"/>
                        <a:t>Conversion</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a:ln>
                            <a:noFill/>
                          </a:ln>
                          <a:effectLst/>
                        </a:rPr>
                        <a:t>Transfer files, Initiate new procedures, Select testing method</a:t>
                      </a:r>
                    </a:p>
                    <a:p>
                      <a:pPr marL="0" marR="0" lvl="0" indent="0" algn="l" defTabSz="914400" rtl="0" eaLnBrk="1" fontAlgn="base" latinLnBrk="0" hangingPunct="1">
                        <a:lnSpc>
                          <a:spcPct val="100000"/>
                        </a:lnSpc>
                        <a:spcBef>
                          <a:spcPct val="0"/>
                        </a:spcBef>
                        <a:spcAft>
                          <a:spcPct val="50000"/>
                        </a:spcAft>
                        <a:buClrTx/>
                        <a:buSzTx/>
                        <a:buFontTx/>
                        <a:buNone/>
                        <a:tabLst/>
                      </a:pPr>
                      <a:r>
                        <a:rPr kumimoji="0" lang="en-US" sz="2100" u="none" strike="noStrike" cap="none" normalizeH="0" baseline="0" dirty="0">
                          <a:ln>
                            <a:noFill/>
                          </a:ln>
                          <a:effectLst/>
                        </a:rPr>
                        <a:t>Cut over to new system</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772160">
                <a:tc>
                  <a:txBody>
                    <a:bodyPr/>
                    <a:lstStyle/>
                    <a:p>
                      <a:r>
                        <a:rPr lang="en-US" sz="2100" dirty="0"/>
                        <a:t>Training</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a:ln>
                            <a:noFill/>
                          </a:ln>
                          <a:effectLst/>
                        </a:rPr>
                        <a:t>Select training techniques, Develop training modules, Identify training facilities</a:t>
                      </a:r>
                      <a:endParaRPr kumimoji="0" lang="en-US" sz="2100" b="0" i="0" u="none" strike="noStrike" cap="none" normalizeH="0" baseline="0" dirty="0">
                        <a:ln>
                          <a:noFill/>
                        </a:ln>
                        <a:solidFill>
                          <a:schemeClr val="tx1"/>
                        </a:solidFill>
                        <a:effectLst/>
                        <a:latin typeface="Arial" charset="0"/>
                      </a:endParaRP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772160">
                <a:tc>
                  <a:txBody>
                    <a:bodyPr/>
                    <a:lstStyle/>
                    <a:p>
                      <a:r>
                        <a:rPr lang="en-US" sz="2100" dirty="0"/>
                        <a:t>Organizational Changes</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a:ln>
                            <a:noFill/>
                          </a:ln>
                          <a:effectLst/>
                        </a:rPr>
                        <a:t>Task redesign, Job redesign, Process design, Organization structure design, Reporting relationships</a:t>
                      </a:r>
                      <a:endParaRPr kumimoji="0" lang="en-US" sz="2100" b="0" i="0" u="none" strike="noStrike" cap="none" normalizeH="0" baseline="0" dirty="0">
                        <a:ln>
                          <a:noFill/>
                        </a:ln>
                        <a:solidFill>
                          <a:schemeClr val="tx1"/>
                        </a:solidFill>
                        <a:effectLst/>
                        <a:latin typeface="Arial" charset="0"/>
                      </a:endParaRP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0789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Završetak procesa razvoja sustava</a:t>
            </a:r>
            <a:endParaRPr lang="en-US" sz="3200" dirty="0"/>
          </a:p>
        </p:txBody>
      </p:sp>
      <p:sp>
        <p:nvSpPr>
          <p:cNvPr id="5" name="Content Placeholder 4"/>
          <p:cNvSpPr>
            <a:spLocks noGrp="1"/>
          </p:cNvSpPr>
          <p:nvPr>
            <p:ph idx="1"/>
          </p:nvPr>
        </p:nvSpPr>
        <p:spPr>
          <a:xfrm>
            <a:off x="838200" y="1825625"/>
            <a:ext cx="10515600" cy="3209084"/>
          </a:xfrm>
        </p:spPr>
        <p:txBody>
          <a:bodyPr>
            <a:spAutoFit/>
          </a:bodyPr>
          <a:lstStyle/>
          <a:p>
            <a:r>
              <a:rPr lang="en-IN" altLang="en-US" sz="2400" dirty="0" err="1"/>
              <a:t>Programiranje</a:t>
            </a:r>
            <a:endParaRPr lang="hr-HR" altLang="en-US" sz="2400" dirty="0"/>
          </a:p>
          <a:p>
            <a:pPr lvl="1"/>
            <a:r>
              <a:rPr lang="en-IN" altLang="en-US" sz="2000" dirty="0" err="1"/>
              <a:t>Specifikacije</a:t>
            </a:r>
            <a:r>
              <a:rPr lang="en-IN" altLang="en-US" sz="2000" dirty="0"/>
              <a:t> </a:t>
            </a:r>
            <a:r>
              <a:rPr lang="en-IN" altLang="en-US" sz="2000" dirty="0" err="1"/>
              <a:t>sustava</a:t>
            </a:r>
            <a:r>
              <a:rPr lang="en-IN" altLang="en-US" sz="2000" dirty="0"/>
              <a:t> </a:t>
            </a:r>
            <a:r>
              <a:rPr lang="en-IN" altLang="en-US" sz="2000" dirty="0" err="1"/>
              <a:t>iz</a:t>
            </a:r>
            <a:r>
              <a:rPr lang="en-IN" altLang="en-US" sz="2000" dirty="0"/>
              <a:t> faze </a:t>
            </a:r>
            <a:r>
              <a:rPr lang="en-IN" altLang="en-US" sz="2000" dirty="0" err="1"/>
              <a:t>dizajna</a:t>
            </a:r>
            <a:r>
              <a:rPr lang="en-IN" altLang="en-US" sz="2000" dirty="0"/>
              <a:t> </a:t>
            </a:r>
            <a:r>
              <a:rPr lang="en-IN" altLang="en-US" sz="2000" dirty="0" err="1"/>
              <a:t>prevode</a:t>
            </a:r>
            <a:r>
              <a:rPr lang="en-IN" altLang="en-US" sz="2000" dirty="0"/>
              <a:t> se u </a:t>
            </a:r>
            <a:r>
              <a:rPr lang="en-IN" altLang="en-US" sz="2000" dirty="0" err="1"/>
              <a:t>kod</a:t>
            </a:r>
            <a:r>
              <a:rPr lang="en-IN" altLang="en-US" sz="2000" dirty="0"/>
              <a:t> </a:t>
            </a:r>
            <a:r>
              <a:rPr lang="en-IN" altLang="en-US" sz="2000" dirty="0" err="1"/>
              <a:t>softverskog</a:t>
            </a:r>
            <a:r>
              <a:rPr lang="en-IN" altLang="en-US" sz="2000" dirty="0"/>
              <a:t> </a:t>
            </a:r>
            <a:r>
              <a:rPr lang="en-IN" altLang="en-US" sz="2000" dirty="0" err="1"/>
              <a:t>programa</a:t>
            </a:r>
            <a:endParaRPr lang="hr-HR" altLang="en-US" sz="2000" dirty="0"/>
          </a:p>
          <a:p>
            <a:r>
              <a:rPr lang="en-IN" altLang="en-US" sz="2400" dirty="0" err="1"/>
              <a:t>Testiranje</a:t>
            </a:r>
            <a:endParaRPr lang="hr-HR" altLang="en-US" sz="2400" dirty="0"/>
          </a:p>
          <a:p>
            <a:pPr lvl="1"/>
            <a:r>
              <a:rPr lang="en-IN" altLang="en-US" sz="2000" dirty="0" err="1"/>
              <a:t>Osigurava</a:t>
            </a:r>
            <a:r>
              <a:rPr lang="en-IN" altLang="en-US" sz="2000" dirty="0"/>
              <a:t> da </a:t>
            </a:r>
            <a:r>
              <a:rPr lang="en-IN" altLang="en-US" sz="2000" dirty="0" err="1"/>
              <a:t>sustav</a:t>
            </a:r>
            <a:r>
              <a:rPr lang="en-IN" altLang="en-US" sz="2000" dirty="0"/>
              <a:t> </a:t>
            </a:r>
            <a:r>
              <a:rPr lang="en-IN" altLang="en-US" sz="2000" dirty="0" err="1"/>
              <a:t>daje</a:t>
            </a:r>
            <a:r>
              <a:rPr lang="en-IN" altLang="en-US" sz="2000" dirty="0"/>
              <a:t> </a:t>
            </a:r>
            <a:r>
              <a:rPr lang="en-IN" altLang="en-US" sz="2000" dirty="0" err="1"/>
              <a:t>ispravne</a:t>
            </a:r>
            <a:r>
              <a:rPr lang="en-IN" altLang="en-US" sz="2000" dirty="0"/>
              <a:t> </a:t>
            </a:r>
            <a:r>
              <a:rPr lang="en-IN" altLang="en-US" sz="2000" dirty="0" err="1"/>
              <a:t>rezultate</a:t>
            </a:r>
            <a:endParaRPr lang="hr-HR" altLang="en-US" sz="2000" dirty="0"/>
          </a:p>
          <a:p>
            <a:pPr lvl="1"/>
            <a:r>
              <a:rPr lang="en-IN" altLang="en-US" sz="2000" dirty="0" err="1"/>
              <a:t>Jedinično</a:t>
            </a:r>
            <a:r>
              <a:rPr lang="en-IN" altLang="en-US" sz="2000" dirty="0"/>
              <a:t> </a:t>
            </a:r>
            <a:r>
              <a:rPr lang="en-IN" altLang="en-US" sz="2000" dirty="0" err="1"/>
              <a:t>testiranje</a:t>
            </a:r>
            <a:r>
              <a:rPr lang="en-IN" altLang="en-US" sz="2000" dirty="0"/>
              <a:t>: </a:t>
            </a:r>
            <a:r>
              <a:rPr lang="en-IN" altLang="en-US" sz="2000" dirty="0" err="1"/>
              <a:t>Testira</a:t>
            </a:r>
            <a:r>
              <a:rPr lang="en-IN" altLang="en-US" sz="2000" dirty="0"/>
              <a:t> </a:t>
            </a:r>
            <a:r>
              <a:rPr lang="en-IN" altLang="en-US" sz="2000" dirty="0" err="1"/>
              <a:t>svaki</a:t>
            </a:r>
            <a:r>
              <a:rPr lang="en-IN" altLang="en-US" sz="2000" dirty="0"/>
              <a:t> program u </a:t>
            </a:r>
            <a:r>
              <a:rPr lang="en-IN" altLang="en-US" sz="2000" dirty="0" err="1"/>
              <a:t>sustavu</a:t>
            </a:r>
            <a:r>
              <a:rPr lang="en-IN" altLang="en-US" sz="2000" dirty="0"/>
              <a:t> </a:t>
            </a:r>
            <a:r>
              <a:rPr lang="en-IN" altLang="en-US" sz="2000" dirty="0" err="1"/>
              <a:t>zasebno</a:t>
            </a:r>
            <a:endParaRPr lang="hr-HR" altLang="en-US" sz="2000" dirty="0"/>
          </a:p>
          <a:p>
            <a:pPr lvl="1"/>
            <a:r>
              <a:rPr lang="en-IN" altLang="en-US" sz="2000" dirty="0" err="1"/>
              <a:t>Testiranje</a:t>
            </a:r>
            <a:r>
              <a:rPr lang="en-IN" altLang="en-US" sz="2000" dirty="0"/>
              <a:t> </a:t>
            </a:r>
            <a:r>
              <a:rPr lang="en-IN" altLang="en-US" sz="2000" dirty="0" err="1"/>
              <a:t>sustava</a:t>
            </a:r>
            <a:r>
              <a:rPr lang="en-IN" altLang="en-US" sz="2000" dirty="0"/>
              <a:t>: </a:t>
            </a:r>
            <a:r>
              <a:rPr lang="en-IN" altLang="en-US" sz="2000" dirty="0" err="1"/>
              <a:t>Testira</a:t>
            </a:r>
            <a:r>
              <a:rPr lang="en-IN" altLang="en-US" sz="2000" dirty="0"/>
              <a:t> </a:t>
            </a:r>
            <a:r>
              <a:rPr lang="en-IN" altLang="en-US" sz="2000" dirty="0" err="1"/>
              <a:t>funkcioniranje</a:t>
            </a:r>
            <a:r>
              <a:rPr lang="en-IN" altLang="en-US" sz="2000" dirty="0"/>
              <a:t> </a:t>
            </a:r>
            <a:r>
              <a:rPr lang="en-IN" altLang="en-US" sz="2000" dirty="0" err="1"/>
              <a:t>sustava</a:t>
            </a:r>
            <a:r>
              <a:rPr lang="en-IN" altLang="en-US" sz="2000" dirty="0"/>
              <a:t> </a:t>
            </a:r>
            <a:r>
              <a:rPr lang="en-IN" altLang="en-US" sz="2000" dirty="0" err="1"/>
              <a:t>kao</a:t>
            </a:r>
            <a:r>
              <a:rPr lang="en-IN" altLang="en-US" sz="2000" dirty="0"/>
              <a:t> </a:t>
            </a:r>
            <a:r>
              <a:rPr lang="en-IN" altLang="en-US" sz="2000" dirty="0" err="1"/>
              <a:t>cjeline</a:t>
            </a:r>
            <a:endParaRPr lang="hr-HR" altLang="en-US" sz="2000" dirty="0"/>
          </a:p>
          <a:p>
            <a:pPr lvl="1"/>
            <a:r>
              <a:rPr lang="en-IN" altLang="en-US" sz="2000" dirty="0" err="1"/>
              <a:t>Testiranje</a:t>
            </a:r>
            <a:r>
              <a:rPr lang="en-IN" altLang="en-US" sz="2000" dirty="0"/>
              <a:t> </a:t>
            </a:r>
            <a:r>
              <a:rPr lang="en-IN" altLang="en-US" sz="2000" dirty="0" err="1"/>
              <a:t>prihvatljivosti</a:t>
            </a:r>
            <a:r>
              <a:rPr lang="en-IN" altLang="en-US" sz="2000" dirty="0"/>
              <a:t>: </a:t>
            </a:r>
            <a:r>
              <a:rPr lang="en-IN" altLang="en-US" sz="2000" dirty="0" err="1"/>
              <a:t>Osigurava</a:t>
            </a:r>
            <a:r>
              <a:rPr lang="en-IN" altLang="en-US" sz="2000" dirty="0"/>
              <a:t> da je </a:t>
            </a:r>
            <a:r>
              <a:rPr lang="en-IN" altLang="en-US" sz="2000" dirty="0" err="1"/>
              <a:t>sustav</a:t>
            </a:r>
            <a:r>
              <a:rPr lang="en-IN" altLang="en-US" sz="2000" dirty="0"/>
              <a:t> </a:t>
            </a:r>
            <a:r>
              <a:rPr lang="en-IN" altLang="en-US" sz="2000" dirty="0" err="1"/>
              <a:t>spreman</a:t>
            </a:r>
            <a:r>
              <a:rPr lang="en-IN" altLang="en-US" sz="2000" dirty="0"/>
              <a:t> za </a:t>
            </a:r>
            <a:r>
              <a:rPr lang="en-IN" altLang="en-US" sz="2000" dirty="0" err="1"/>
              <a:t>korištenje</a:t>
            </a:r>
            <a:r>
              <a:rPr lang="en-IN" altLang="en-US" sz="2000" dirty="0"/>
              <a:t> u </a:t>
            </a:r>
            <a:r>
              <a:rPr lang="en-IN" altLang="en-US" sz="2000" dirty="0" err="1"/>
              <a:t>produkcijskom</a:t>
            </a:r>
            <a:r>
              <a:rPr lang="en-IN" altLang="en-US" sz="2000" dirty="0"/>
              <a:t> </a:t>
            </a:r>
            <a:r>
              <a:rPr lang="en-IN" altLang="en-US" sz="2000" dirty="0" err="1"/>
              <a:t>okruženju</a:t>
            </a:r>
            <a:endParaRPr lang="hr-HR" altLang="en-US" sz="2000" dirty="0"/>
          </a:p>
          <a:p>
            <a:pPr lvl="1"/>
            <a:r>
              <a:rPr lang="en-IN" altLang="en-US" sz="2000" dirty="0"/>
              <a:t>Plan </a:t>
            </a:r>
            <a:r>
              <a:rPr lang="en-IN" altLang="en-US" sz="2000" dirty="0" err="1"/>
              <a:t>testiranja</a:t>
            </a:r>
            <a:r>
              <a:rPr lang="en-IN" altLang="en-US" sz="2000" dirty="0"/>
              <a:t>: </a:t>
            </a:r>
            <a:r>
              <a:rPr lang="en-IN" altLang="en-US" sz="2000" dirty="0" err="1"/>
              <a:t>Sve</a:t>
            </a:r>
            <a:r>
              <a:rPr lang="en-IN" altLang="en-US" sz="2000" dirty="0"/>
              <a:t> </a:t>
            </a:r>
            <a:r>
              <a:rPr lang="en-IN" altLang="en-US" sz="2000" dirty="0" err="1"/>
              <a:t>pripreme</a:t>
            </a:r>
            <a:r>
              <a:rPr lang="en-IN" altLang="en-US" sz="2000" dirty="0"/>
              <a:t> za </a:t>
            </a:r>
            <a:r>
              <a:rPr lang="en-IN" altLang="en-US" sz="2000" dirty="0" err="1"/>
              <a:t>niz</a:t>
            </a:r>
            <a:r>
              <a:rPr lang="en-IN" altLang="en-US" sz="2000" dirty="0"/>
              <a:t> </a:t>
            </a:r>
            <a:r>
              <a:rPr lang="en-IN" altLang="en-US" sz="2000" dirty="0" err="1"/>
              <a:t>testova</a:t>
            </a:r>
            <a:endParaRPr lang="en-IN" altLang="en-US" sz="2000" dirty="0"/>
          </a:p>
        </p:txBody>
      </p:sp>
    </p:spTree>
    <p:extLst>
      <p:ext uri="{BB962C8B-B14F-4D97-AF65-F5344CB8AC3E}">
        <p14:creationId xmlns:p14="http://schemas.microsoft.com/office/powerpoint/2010/main" val="2858913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Završetak procesa razvoja </a:t>
            </a:r>
            <a:r>
              <a:rPr lang="hr-HR" sz="4267" dirty="0" err="1"/>
              <a:t>sustva</a:t>
            </a:r>
            <a:endParaRPr lang="en-US" sz="3200" dirty="0"/>
          </a:p>
        </p:txBody>
      </p:sp>
      <p:sp>
        <p:nvSpPr>
          <p:cNvPr id="5" name="Content Placeholder 4"/>
          <p:cNvSpPr>
            <a:spLocks noGrp="1"/>
          </p:cNvSpPr>
          <p:nvPr>
            <p:ph idx="1"/>
          </p:nvPr>
        </p:nvSpPr>
        <p:spPr>
          <a:xfrm>
            <a:off x="838200" y="1825625"/>
            <a:ext cx="10515600" cy="3503523"/>
          </a:xfrm>
        </p:spPr>
        <p:txBody>
          <a:bodyPr>
            <a:spAutoFit/>
          </a:bodyPr>
          <a:lstStyle/>
          <a:p>
            <a:r>
              <a:rPr lang="en-IN" altLang="en-US" sz="2400" dirty="0" err="1"/>
              <a:t>Konverzija</a:t>
            </a:r>
            <a:r>
              <a:rPr lang="hr-HR" altLang="en-US" sz="2400" dirty="0"/>
              <a:t> - </a:t>
            </a:r>
            <a:r>
              <a:rPr lang="en-IN" altLang="en-US" sz="2400" dirty="0" err="1"/>
              <a:t>Proces</a:t>
            </a:r>
            <a:r>
              <a:rPr lang="en-IN" altLang="en-US" sz="2400" dirty="0"/>
              <a:t> </a:t>
            </a:r>
            <a:r>
              <a:rPr lang="en-IN" altLang="en-US" sz="2400" dirty="0" err="1"/>
              <a:t>prelaska</a:t>
            </a:r>
            <a:r>
              <a:rPr lang="en-IN" altLang="en-US" sz="2400" dirty="0"/>
              <a:t> </a:t>
            </a:r>
            <a:r>
              <a:rPr lang="en-IN" altLang="en-US" sz="2400" dirty="0" err="1"/>
              <a:t>sa</a:t>
            </a:r>
            <a:r>
              <a:rPr lang="en-IN" altLang="en-US" sz="2400" dirty="0"/>
              <a:t> </a:t>
            </a:r>
            <a:r>
              <a:rPr lang="en-IN" altLang="en-US" sz="2400" dirty="0" err="1"/>
              <a:t>starog</a:t>
            </a:r>
            <a:r>
              <a:rPr lang="en-IN" altLang="en-US" sz="2400" dirty="0"/>
              <a:t> </a:t>
            </a:r>
            <a:r>
              <a:rPr lang="en-IN" altLang="en-US" sz="2400" dirty="0" err="1"/>
              <a:t>na</a:t>
            </a:r>
            <a:r>
              <a:rPr lang="en-IN" altLang="en-US" sz="2400" dirty="0"/>
              <a:t> novi </a:t>
            </a:r>
            <a:r>
              <a:rPr lang="en-IN" altLang="en-US" sz="2400" dirty="0" err="1"/>
              <a:t>sustav</a:t>
            </a:r>
            <a:endParaRPr lang="hr-HR" altLang="en-US" sz="2400" dirty="0"/>
          </a:p>
          <a:p>
            <a:r>
              <a:rPr lang="en-IN" altLang="en-US" sz="2400" dirty="0" err="1"/>
              <a:t>Četiri</a:t>
            </a:r>
            <a:r>
              <a:rPr lang="en-IN" altLang="en-US" sz="2400" dirty="0"/>
              <a:t> </a:t>
            </a:r>
            <a:r>
              <a:rPr lang="en-IN" altLang="en-US" sz="2400" dirty="0" err="1"/>
              <a:t>glavne</a:t>
            </a:r>
            <a:r>
              <a:rPr lang="en-IN" altLang="en-US" sz="2400" dirty="0"/>
              <a:t> </a:t>
            </a:r>
            <a:r>
              <a:rPr lang="en-IN" altLang="en-US" sz="2400" dirty="0" err="1"/>
              <a:t>strategije</a:t>
            </a:r>
            <a:endParaRPr lang="hr-HR" altLang="en-US" sz="2400" dirty="0"/>
          </a:p>
          <a:p>
            <a:pPr lvl="1"/>
            <a:r>
              <a:rPr lang="en-IN" altLang="en-US" sz="2000" dirty="0" err="1"/>
              <a:t>Paralelna</a:t>
            </a:r>
            <a:r>
              <a:rPr lang="en-IN" altLang="en-US" sz="2000" dirty="0"/>
              <a:t> </a:t>
            </a:r>
            <a:r>
              <a:rPr lang="en-IN" altLang="en-US" sz="2000" dirty="0" err="1"/>
              <a:t>strategija</a:t>
            </a:r>
            <a:endParaRPr lang="hr-HR" altLang="en-US" sz="2000" dirty="0"/>
          </a:p>
          <a:p>
            <a:pPr lvl="1"/>
            <a:r>
              <a:rPr lang="en-IN" altLang="en-US" sz="2000" dirty="0" err="1"/>
              <a:t>Izravni</a:t>
            </a:r>
            <a:r>
              <a:rPr lang="en-IN" altLang="en-US" sz="2000" dirty="0"/>
              <a:t> </a:t>
            </a:r>
            <a:r>
              <a:rPr lang="en-IN" altLang="en-US" sz="2000" dirty="0" err="1"/>
              <a:t>prelazak</a:t>
            </a:r>
            <a:endParaRPr lang="hr-HR" altLang="en-US" sz="2000" dirty="0"/>
          </a:p>
          <a:p>
            <a:pPr lvl="1"/>
            <a:r>
              <a:rPr lang="en-IN" altLang="en-US" sz="2000" dirty="0"/>
              <a:t>Pilot </a:t>
            </a:r>
            <a:r>
              <a:rPr lang="en-IN" altLang="en-US" sz="2000" dirty="0" err="1"/>
              <a:t>studija</a:t>
            </a:r>
            <a:endParaRPr lang="hr-HR" altLang="en-US" sz="2000" dirty="0"/>
          </a:p>
          <a:p>
            <a:pPr lvl="1"/>
            <a:r>
              <a:rPr lang="en-IN" altLang="en-US" sz="2000" dirty="0" err="1"/>
              <a:t>Fazni</a:t>
            </a:r>
            <a:r>
              <a:rPr lang="en-IN" altLang="en-US" sz="2000" dirty="0"/>
              <a:t> </a:t>
            </a:r>
            <a:r>
              <a:rPr lang="en-IN" altLang="en-US" sz="2000" dirty="0" err="1"/>
              <a:t>pristup</a:t>
            </a:r>
            <a:endParaRPr lang="hr-HR" altLang="en-US" sz="2000" dirty="0"/>
          </a:p>
          <a:p>
            <a:r>
              <a:rPr lang="en-IN" altLang="en-US" sz="2400" dirty="0" err="1"/>
              <a:t>Zahtijeva</a:t>
            </a:r>
            <a:r>
              <a:rPr lang="en-IN" altLang="en-US" sz="2400" dirty="0"/>
              <a:t> </a:t>
            </a:r>
            <a:r>
              <a:rPr lang="en-IN" altLang="en-US" sz="2400" dirty="0" err="1"/>
              <a:t>obuku</a:t>
            </a:r>
            <a:r>
              <a:rPr lang="en-IN" altLang="en-US" sz="2400" dirty="0"/>
              <a:t> </a:t>
            </a:r>
            <a:r>
              <a:rPr lang="en-IN" altLang="en-US" sz="2400" dirty="0" err="1"/>
              <a:t>krajnjeg</a:t>
            </a:r>
            <a:r>
              <a:rPr lang="en-IN" altLang="en-US" sz="2400" dirty="0"/>
              <a:t> </a:t>
            </a:r>
            <a:r>
              <a:rPr lang="en-IN" altLang="en-US" sz="2400" dirty="0" err="1"/>
              <a:t>korisnika</a:t>
            </a:r>
            <a:endParaRPr lang="hr-HR" altLang="en-US" sz="2400" dirty="0"/>
          </a:p>
          <a:p>
            <a:r>
              <a:rPr lang="en-IN" altLang="en-US" sz="2400" dirty="0" err="1"/>
              <a:t>Završetak</a:t>
            </a:r>
            <a:r>
              <a:rPr lang="en-IN" altLang="en-US" sz="2400" dirty="0"/>
              <a:t> </a:t>
            </a:r>
            <a:r>
              <a:rPr lang="en-IN" altLang="en-US" sz="2400" dirty="0" err="1"/>
              <a:t>detaljne</a:t>
            </a:r>
            <a:r>
              <a:rPr lang="en-IN" altLang="en-US" sz="2400" dirty="0"/>
              <a:t> </a:t>
            </a:r>
            <a:r>
              <a:rPr lang="en-IN" altLang="en-US" sz="2400" dirty="0" err="1"/>
              <a:t>dokumentacije</a:t>
            </a:r>
            <a:r>
              <a:rPr lang="en-IN" altLang="en-US" sz="2400" dirty="0"/>
              <a:t> </a:t>
            </a:r>
            <a:r>
              <a:rPr lang="en-IN" altLang="en-US" sz="2400" dirty="0" err="1"/>
              <a:t>koja</a:t>
            </a:r>
            <a:r>
              <a:rPr lang="en-IN" altLang="en-US" sz="2400" dirty="0"/>
              <a:t> </a:t>
            </a:r>
            <a:r>
              <a:rPr lang="en-IN" altLang="en-US" sz="2400" dirty="0" err="1"/>
              <a:t>prikazuje</a:t>
            </a:r>
            <a:r>
              <a:rPr lang="en-IN" altLang="en-US" sz="2400" dirty="0"/>
              <a:t> </a:t>
            </a:r>
            <a:r>
              <a:rPr lang="en-IN" altLang="en-US" sz="2400" dirty="0" err="1"/>
              <a:t>kako</a:t>
            </a:r>
            <a:r>
              <a:rPr lang="en-IN" altLang="en-US" sz="2400" dirty="0"/>
              <a:t> </a:t>
            </a:r>
            <a:r>
              <a:rPr lang="en-IN" altLang="en-US" sz="2400" dirty="0" err="1"/>
              <a:t>sustav</a:t>
            </a:r>
            <a:r>
              <a:rPr lang="en-IN" altLang="en-US" sz="2400" dirty="0"/>
              <a:t> </a:t>
            </a:r>
            <a:r>
              <a:rPr lang="en-IN" altLang="en-US" sz="2400" dirty="0" err="1"/>
              <a:t>funkcionira</a:t>
            </a:r>
            <a:r>
              <a:rPr lang="en-IN" altLang="en-US" sz="2400" dirty="0"/>
              <a:t> s </a:t>
            </a:r>
            <a:r>
              <a:rPr lang="en-IN" altLang="en-US" sz="2400" dirty="0" err="1"/>
              <a:t>tehničkog</a:t>
            </a:r>
            <a:r>
              <a:rPr lang="en-IN" altLang="en-US" sz="2400" dirty="0"/>
              <a:t> </a:t>
            </a:r>
            <a:r>
              <a:rPr lang="en-IN" altLang="en-US" sz="2400" dirty="0" err="1"/>
              <a:t>i</a:t>
            </a:r>
            <a:r>
              <a:rPr lang="en-IN" altLang="en-US" sz="2400" dirty="0"/>
              <a:t> </a:t>
            </a:r>
            <a:r>
              <a:rPr lang="en-IN" altLang="en-US" sz="2400" dirty="0" err="1"/>
              <a:t>korisničkog</a:t>
            </a:r>
            <a:r>
              <a:rPr lang="en-IN" altLang="en-US" sz="2400" dirty="0"/>
              <a:t> </a:t>
            </a:r>
            <a:r>
              <a:rPr lang="en-IN" altLang="en-US" sz="2400" dirty="0" err="1"/>
              <a:t>stajališta</a:t>
            </a:r>
            <a:endParaRPr lang="en-IN" altLang="en-US" sz="2400" dirty="0"/>
          </a:p>
        </p:txBody>
      </p:sp>
    </p:spTree>
    <p:extLst>
      <p:ext uri="{BB962C8B-B14F-4D97-AF65-F5344CB8AC3E}">
        <p14:creationId xmlns:p14="http://schemas.microsoft.com/office/powerpoint/2010/main" val="1351071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6244"/>
            <a:ext cx="10515600" cy="683329"/>
          </a:xfrm>
        </p:spPr>
        <p:txBody>
          <a:bodyPr>
            <a:spAutoFit/>
          </a:bodyPr>
          <a:lstStyle/>
          <a:p>
            <a:r>
              <a:rPr lang="hr-HR" sz="4267" dirty="0"/>
              <a:t>Završetak procesa razvoja sustava</a:t>
            </a:r>
            <a:endParaRPr lang="en-US" sz="3200" dirty="0"/>
          </a:p>
        </p:txBody>
      </p:sp>
      <p:sp>
        <p:nvSpPr>
          <p:cNvPr id="5" name="Content Placeholder 4"/>
          <p:cNvSpPr>
            <a:spLocks noGrp="1"/>
          </p:cNvSpPr>
          <p:nvPr>
            <p:ph idx="1"/>
          </p:nvPr>
        </p:nvSpPr>
        <p:spPr>
          <a:xfrm>
            <a:off x="838200" y="1825625"/>
            <a:ext cx="10515600" cy="2850524"/>
          </a:xfrm>
        </p:spPr>
        <p:txBody>
          <a:bodyPr>
            <a:spAutoFit/>
          </a:bodyPr>
          <a:lstStyle/>
          <a:p>
            <a:r>
              <a:rPr lang="en-IN" altLang="en-US" dirty="0"/>
              <a:t>Pro</a:t>
            </a:r>
            <a:r>
              <a:rPr lang="hr-HR" altLang="en-US" dirty="0" err="1"/>
              <a:t>dukcija</a:t>
            </a:r>
            <a:r>
              <a:rPr lang="en-IN" altLang="en-US" dirty="0"/>
              <a:t> </a:t>
            </a:r>
            <a:r>
              <a:rPr lang="en-IN" altLang="en-US" dirty="0" err="1"/>
              <a:t>i</a:t>
            </a:r>
            <a:r>
              <a:rPr lang="en-IN" altLang="en-US" dirty="0"/>
              <a:t> </a:t>
            </a:r>
            <a:r>
              <a:rPr lang="en-IN" altLang="en-US" dirty="0" err="1"/>
              <a:t>održavanje</a:t>
            </a:r>
            <a:endParaRPr lang="hr-HR" altLang="en-US" dirty="0"/>
          </a:p>
          <a:p>
            <a:pPr lvl="1"/>
            <a:r>
              <a:rPr lang="en-IN" altLang="en-US" dirty="0" err="1"/>
              <a:t>Sustav</a:t>
            </a:r>
            <a:r>
              <a:rPr lang="en-IN" altLang="en-US" dirty="0"/>
              <a:t> </a:t>
            </a:r>
            <a:r>
              <a:rPr lang="en-IN" altLang="en-US" dirty="0" err="1"/>
              <a:t>pregledan</a:t>
            </a:r>
            <a:r>
              <a:rPr lang="en-IN" altLang="en-US" dirty="0"/>
              <a:t> </a:t>
            </a:r>
            <a:r>
              <a:rPr lang="en-IN" altLang="en-US" dirty="0" err="1"/>
              <a:t>kako</a:t>
            </a:r>
            <a:r>
              <a:rPr lang="en-IN" altLang="en-US" dirty="0"/>
              <a:t> bi se </a:t>
            </a:r>
            <a:r>
              <a:rPr lang="en-IN" altLang="en-US" dirty="0" err="1"/>
              <a:t>utvrdilo</a:t>
            </a:r>
            <a:r>
              <a:rPr lang="en-IN" altLang="en-US" dirty="0"/>
              <a:t> </a:t>
            </a:r>
            <a:r>
              <a:rPr lang="en-IN" altLang="en-US" dirty="0" err="1"/>
              <a:t>jesu</a:t>
            </a:r>
            <a:r>
              <a:rPr lang="en-IN" altLang="en-US" dirty="0"/>
              <a:t> li </a:t>
            </a:r>
            <a:r>
              <a:rPr lang="en-IN" altLang="en-US" dirty="0" err="1"/>
              <a:t>potrebne</a:t>
            </a:r>
            <a:r>
              <a:rPr lang="en-IN" altLang="en-US" dirty="0"/>
              <a:t> </a:t>
            </a:r>
            <a:r>
              <a:rPr lang="en-IN" altLang="en-US" dirty="0" err="1"/>
              <a:t>revizije</a:t>
            </a:r>
            <a:endParaRPr lang="hr-HR" altLang="en-US" dirty="0"/>
          </a:p>
          <a:p>
            <a:pPr lvl="1"/>
            <a:r>
              <a:rPr lang="en-IN" altLang="en-US" dirty="0" err="1"/>
              <a:t>Može</a:t>
            </a:r>
            <a:r>
              <a:rPr lang="en-IN" altLang="en-US" dirty="0"/>
              <a:t> </a:t>
            </a:r>
            <a:r>
              <a:rPr lang="en-IN" altLang="en-US" dirty="0" err="1"/>
              <a:t>uključivati</a:t>
            </a:r>
            <a:r>
              <a:rPr lang="en-IN" altLang="en-US" dirty="0"/>
              <a:t> ​​</a:t>
            </a:r>
            <a:r>
              <a:rPr lang="en-IN" altLang="en-US" dirty="0" err="1"/>
              <a:t>dokument</a:t>
            </a:r>
            <a:r>
              <a:rPr lang="en-IN" altLang="en-US" dirty="0"/>
              <a:t> o </a:t>
            </a:r>
            <a:r>
              <a:rPr lang="en-IN" altLang="en-US" dirty="0" err="1"/>
              <a:t>reviziji</a:t>
            </a:r>
            <a:r>
              <a:rPr lang="en-IN" altLang="en-US" dirty="0"/>
              <a:t> </a:t>
            </a:r>
            <a:r>
              <a:rPr lang="en-IN" altLang="en-US" dirty="0" err="1"/>
              <a:t>nakon</a:t>
            </a:r>
            <a:r>
              <a:rPr lang="hr-HR" altLang="en-US" dirty="0"/>
              <a:t> </a:t>
            </a:r>
            <a:r>
              <a:rPr lang="en-IN" altLang="en-US" dirty="0" err="1"/>
              <a:t>implementacije</a:t>
            </a:r>
            <a:endParaRPr lang="hr-HR" altLang="en-US" dirty="0"/>
          </a:p>
          <a:p>
            <a:r>
              <a:rPr lang="en-IN" altLang="en-US" dirty="0" err="1"/>
              <a:t>Održavanje</a:t>
            </a:r>
            <a:endParaRPr lang="hr-HR" altLang="en-US" dirty="0"/>
          </a:p>
          <a:p>
            <a:pPr lvl="1"/>
            <a:r>
              <a:rPr lang="en-IN" altLang="en-US" dirty="0" err="1"/>
              <a:t>Promjene</a:t>
            </a:r>
            <a:r>
              <a:rPr lang="en-IN" altLang="en-US" dirty="0"/>
              <a:t> </a:t>
            </a:r>
            <a:r>
              <a:rPr lang="en-IN" altLang="en-US" dirty="0" err="1"/>
              <a:t>hardvera</a:t>
            </a:r>
            <a:r>
              <a:rPr lang="en-IN" altLang="en-US" dirty="0"/>
              <a:t>, </a:t>
            </a:r>
            <a:r>
              <a:rPr lang="en-IN" altLang="en-US" dirty="0" err="1"/>
              <a:t>softvera</a:t>
            </a:r>
            <a:r>
              <a:rPr lang="en-IN" altLang="en-US" dirty="0"/>
              <a:t>, </a:t>
            </a:r>
            <a:r>
              <a:rPr lang="en-IN" altLang="en-US" dirty="0" err="1"/>
              <a:t>dokumentacije</a:t>
            </a:r>
            <a:r>
              <a:rPr lang="en-IN" altLang="en-US" dirty="0"/>
              <a:t> </a:t>
            </a:r>
            <a:r>
              <a:rPr lang="en-IN" altLang="en-US" dirty="0" err="1"/>
              <a:t>ili</a:t>
            </a:r>
            <a:r>
              <a:rPr lang="en-IN" altLang="en-US" dirty="0"/>
              <a:t> </a:t>
            </a:r>
            <a:r>
              <a:rPr lang="en-IN" altLang="en-US" dirty="0" err="1"/>
              <a:t>postupaka</a:t>
            </a:r>
            <a:r>
              <a:rPr lang="en-IN" altLang="en-US" dirty="0"/>
              <a:t> u </a:t>
            </a:r>
            <a:r>
              <a:rPr lang="hr-HR" altLang="en-US" dirty="0"/>
              <a:t>produkcijskom</a:t>
            </a:r>
            <a:r>
              <a:rPr lang="en-IN" altLang="en-US" dirty="0"/>
              <a:t> </a:t>
            </a:r>
            <a:r>
              <a:rPr lang="en-IN" altLang="en-US" dirty="0" err="1"/>
              <a:t>sustavu</a:t>
            </a:r>
            <a:r>
              <a:rPr lang="en-IN" altLang="en-US" dirty="0"/>
              <a:t> </a:t>
            </a:r>
            <a:r>
              <a:rPr lang="en-IN" altLang="en-US" dirty="0" err="1"/>
              <a:t>radi</a:t>
            </a:r>
            <a:r>
              <a:rPr lang="en-IN" altLang="en-US" dirty="0"/>
              <a:t> </a:t>
            </a:r>
            <a:r>
              <a:rPr lang="en-IN" altLang="en-US" dirty="0" err="1"/>
              <a:t>ispravljanja</a:t>
            </a:r>
            <a:r>
              <a:rPr lang="en-IN" altLang="en-US" dirty="0"/>
              <a:t> </a:t>
            </a:r>
            <a:r>
              <a:rPr lang="en-IN" altLang="en-US" dirty="0" err="1"/>
              <a:t>pogrešaka</a:t>
            </a:r>
            <a:r>
              <a:rPr lang="en-IN" altLang="en-US" dirty="0"/>
              <a:t>, </a:t>
            </a:r>
            <a:r>
              <a:rPr lang="en-IN" altLang="en-US" dirty="0" err="1"/>
              <a:t>ispunjavanja</a:t>
            </a:r>
            <a:r>
              <a:rPr lang="en-IN" altLang="en-US" dirty="0"/>
              <a:t> </a:t>
            </a:r>
            <a:r>
              <a:rPr lang="en-IN" altLang="en-US" dirty="0" err="1"/>
              <a:t>novih</a:t>
            </a:r>
            <a:r>
              <a:rPr lang="en-IN" altLang="en-US" dirty="0"/>
              <a:t> </a:t>
            </a:r>
            <a:r>
              <a:rPr lang="en-IN" altLang="en-US" dirty="0" err="1"/>
              <a:t>zahtjeva</a:t>
            </a:r>
            <a:r>
              <a:rPr lang="en-IN" altLang="en-US" dirty="0"/>
              <a:t> </a:t>
            </a:r>
            <a:r>
              <a:rPr lang="en-IN" altLang="en-US" dirty="0" err="1"/>
              <a:t>ili</a:t>
            </a:r>
            <a:r>
              <a:rPr lang="en-IN" altLang="en-US" dirty="0"/>
              <a:t> </a:t>
            </a:r>
            <a:r>
              <a:rPr lang="en-IN" altLang="en-US" dirty="0" err="1"/>
              <a:t>poboljšanja</a:t>
            </a:r>
            <a:r>
              <a:rPr lang="en-IN" altLang="en-US" dirty="0"/>
              <a:t> </a:t>
            </a:r>
            <a:r>
              <a:rPr lang="en-IN" altLang="en-US" dirty="0" err="1"/>
              <a:t>učinkovitosti</a:t>
            </a:r>
            <a:r>
              <a:rPr lang="en-IN" altLang="en-US" dirty="0"/>
              <a:t> </a:t>
            </a:r>
            <a:r>
              <a:rPr lang="en-IN" altLang="en-US" dirty="0" err="1"/>
              <a:t>obrade</a:t>
            </a:r>
            <a:endParaRPr lang="en-IN" altLang="en-US" sz="2800" dirty="0"/>
          </a:p>
        </p:txBody>
      </p:sp>
    </p:spTree>
    <p:extLst>
      <p:ext uri="{BB962C8B-B14F-4D97-AF65-F5344CB8AC3E}">
        <p14:creationId xmlns:p14="http://schemas.microsoft.com/office/powerpoint/2010/main" val="1778801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dirty="0"/>
              <a:t>Systems Development</a:t>
            </a:r>
            <a:endParaRPr lang="en-US" sz="3733" dirty="0"/>
          </a:p>
        </p:txBody>
      </p:sp>
      <p:sp>
        <p:nvSpPr>
          <p:cNvPr id="2" name="Content Placeholder 1">
            <a:extLst>
              <a:ext uri="{FF2B5EF4-FFF2-40B4-BE49-F238E27FC236}">
                <a16:creationId xmlns:a16="http://schemas.microsoft.com/office/drawing/2014/main" id="{47AD5097-C32D-943A-AD64-462413917063}"/>
              </a:ext>
            </a:extLst>
          </p:cNvPr>
          <p:cNvSpPr>
            <a:spLocks noGrp="1"/>
          </p:cNvSpPr>
          <p:nvPr>
            <p:ph idx="1"/>
          </p:nvPr>
        </p:nvSpPr>
        <p:spPr/>
        <p:txBody>
          <a:bodyPr/>
          <a:lstStyle/>
          <a:p>
            <a:endParaRPr lang="hr-HR"/>
          </a:p>
        </p:txBody>
      </p:sp>
      <p:graphicFrame>
        <p:nvGraphicFramePr>
          <p:cNvPr id="5" name="Table 4"/>
          <p:cNvGraphicFramePr>
            <a:graphicFrameLocks noGrp="1"/>
          </p:cNvGraphicFramePr>
          <p:nvPr/>
        </p:nvGraphicFramePr>
        <p:xfrm>
          <a:off x="647702" y="1243754"/>
          <a:ext cx="10934700" cy="4928446"/>
        </p:xfrm>
        <a:graphic>
          <a:graphicData uri="http://schemas.openxmlformats.org/drawingml/2006/table">
            <a:tbl>
              <a:tblPr firstRow="1" bandRow="1">
                <a:tableStyleId>{3B4B98B0-60AC-42C2-AFA5-B58CD77FA1E5}</a:tableStyleId>
              </a:tblPr>
              <a:tblGrid>
                <a:gridCol w="3213100">
                  <a:extLst>
                    <a:ext uri="{9D8B030D-6E8A-4147-A177-3AD203B41FA5}">
                      <a16:colId xmlns:a16="http://schemas.microsoft.com/office/drawing/2014/main" val="20000"/>
                    </a:ext>
                  </a:extLst>
                </a:gridCol>
                <a:gridCol w="7721600">
                  <a:extLst>
                    <a:ext uri="{9D8B030D-6E8A-4147-A177-3AD203B41FA5}">
                      <a16:colId xmlns:a16="http://schemas.microsoft.com/office/drawing/2014/main" val="20001"/>
                    </a:ext>
                  </a:extLst>
                </a:gridCol>
              </a:tblGrid>
              <a:tr h="850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u="none" strike="noStrike" kern="1200" baseline="0" dirty="0">
                          <a:solidFill>
                            <a:schemeClr val="bg1"/>
                          </a:solidFill>
                          <a:latin typeface="+mn-lt"/>
                        </a:rPr>
                        <a:t>Core Activity</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100" u="none" strike="noStrike" kern="1200" baseline="0" dirty="0">
                          <a:solidFill>
                            <a:schemeClr val="bg1"/>
                          </a:solidFill>
                          <a:latin typeface="+mn-lt"/>
                        </a:rPr>
                        <a:t>Core Activity</a:t>
                      </a:r>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772160">
                <a:tc>
                  <a:txBody>
                    <a:bodyPr/>
                    <a:lstStyle/>
                    <a:p>
                      <a:r>
                        <a:rPr lang="en-US" sz="2100" u="none" strike="noStrike" kern="1200" baseline="0" dirty="0"/>
                        <a:t>Systems analysis</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2100" u="none" strike="noStrike" kern="1200" baseline="0" dirty="0"/>
                        <a:t>Identify problem(s), Specify solutions, Establish information requirements</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494453">
                <a:tc>
                  <a:txBody>
                    <a:bodyPr/>
                    <a:lstStyle/>
                    <a:p>
                      <a:r>
                        <a:rPr lang="en-US" sz="2100" u="none" strike="noStrike" kern="1200" baseline="0" dirty="0"/>
                        <a:t>Systems design</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2100" u="none" strike="noStrike" kern="1200" baseline="0" dirty="0"/>
                        <a:t>Create design specifications</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94453">
                <a:tc>
                  <a:txBody>
                    <a:bodyPr/>
                    <a:lstStyle/>
                    <a:p>
                      <a:r>
                        <a:rPr lang="en-US" sz="2100" u="none" strike="noStrike" kern="1200" baseline="0" dirty="0"/>
                        <a:t>Programming</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2100" u="none" strike="noStrike" kern="1200" baseline="0" dirty="0"/>
                        <a:t>Translate design specifications into program code</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772160">
                <a:tc>
                  <a:txBody>
                    <a:bodyPr/>
                    <a:lstStyle/>
                    <a:p>
                      <a:r>
                        <a:rPr lang="en-US" sz="2100" u="none" strike="noStrike" kern="1200" baseline="0" dirty="0"/>
                        <a:t>Testing</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2100" u="none" strike="noStrike" kern="1200" baseline="0" dirty="0"/>
                        <a:t>Perform unit testing, Perform systems testing, Perform acceptance testing</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772160">
                <a:tc>
                  <a:txBody>
                    <a:bodyPr/>
                    <a:lstStyle/>
                    <a:p>
                      <a:r>
                        <a:rPr lang="en-US" sz="2100" u="none" strike="noStrike" kern="1200" baseline="0" dirty="0"/>
                        <a:t>Conversion</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2100" u="none" strike="noStrike" kern="1200" baseline="0" dirty="0"/>
                        <a:t>Plan conversion, Prepare documentation, Train users and technical staff</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772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u="none" strike="noStrike" kern="1200" baseline="0" dirty="0"/>
                        <a:t>Production and maintenance</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100" u="none" strike="noStrike" kern="1200" baseline="0" dirty="0"/>
                        <a:t>Operate the system, Evaluate the system, Modify the system</a:t>
                      </a:r>
                      <a:endParaRPr lang="en-US" sz="2100" dirty="0"/>
                    </a:p>
                  </a:txBody>
                  <a:tcPr marL="121920" marR="121920" marT="60960" marB="609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18790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FC1D-D50B-0BF5-6426-A47651A7F904}"/>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B6554C49-46C3-CAB2-6AE3-FA7101EF9EB1}"/>
              </a:ext>
            </a:extLst>
          </p:cNvPr>
          <p:cNvSpPr>
            <a:spLocks noGrp="1"/>
          </p:cNvSpPr>
          <p:nvPr>
            <p:ph idx="1"/>
          </p:nvPr>
        </p:nvSpPr>
        <p:spPr/>
        <p:txBody>
          <a:bodyPr/>
          <a:lstStyle/>
          <a:p>
            <a:endParaRPr lang="hr-HR"/>
          </a:p>
        </p:txBody>
      </p:sp>
      <p:pic>
        <p:nvPicPr>
          <p:cNvPr id="3076" name="Picture 4" descr="Home - QDOT Consulting">
            <a:extLst>
              <a:ext uri="{FF2B5EF4-FFF2-40B4-BE49-F238E27FC236}">
                <a16:creationId xmlns:a16="http://schemas.microsoft.com/office/drawing/2014/main" id="{5E43721A-4FEB-1D04-F7B1-00D41A995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0"/>
            <a:ext cx="9174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109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34A6-4DFE-02BE-A2A6-F32ED070F295}"/>
              </a:ext>
            </a:extLst>
          </p:cNvPr>
          <p:cNvSpPr>
            <a:spLocks noGrp="1"/>
          </p:cNvSpPr>
          <p:nvPr>
            <p:ph type="title"/>
          </p:nvPr>
        </p:nvSpPr>
        <p:spPr/>
        <p:txBody>
          <a:bodyPr/>
          <a:lstStyle/>
          <a:p>
            <a:r>
              <a:rPr lang="hr-HR" dirty="0"/>
              <a:t>Bad statistics</a:t>
            </a:r>
          </a:p>
        </p:txBody>
      </p:sp>
      <p:sp>
        <p:nvSpPr>
          <p:cNvPr id="3" name="Content Placeholder 2">
            <a:extLst>
              <a:ext uri="{FF2B5EF4-FFF2-40B4-BE49-F238E27FC236}">
                <a16:creationId xmlns:a16="http://schemas.microsoft.com/office/drawing/2014/main" id="{77289DF7-632E-E859-4290-3D13AFB6B54B}"/>
              </a:ext>
            </a:extLst>
          </p:cNvPr>
          <p:cNvSpPr>
            <a:spLocks noGrp="1"/>
          </p:cNvSpPr>
          <p:nvPr>
            <p:ph idx="1"/>
          </p:nvPr>
        </p:nvSpPr>
        <p:spPr/>
        <p:txBody>
          <a:bodyPr/>
          <a:lstStyle/>
          <a:p>
            <a:r>
              <a:rPr lang="en-US" dirty="0"/>
              <a:t>Research from McKinsey in 2020 found that 17% of large IT projects go so badly, they threaten the very existence of the company.</a:t>
            </a:r>
          </a:p>
          <a:p>
            <a:r>
              <a:rPr lang="en-US" dirty="0"/>
              <a:t>BCG (2020) estimated that 70% of digital transformation efforts fall short of meeting targets. A 2020 CISQ report found the total cost of unsuccessful development projects among US firms is an estimated $260B, while the total cost of operational failures caused by poor quality software is estimated at $1.56 trillion.</a:t>
            </a:r>
            <a:endParaRPr lang="hr-HR" dirty="0"/>
          </a:p>
          <a:p>
            <a:endParaRPr lang="hr-HR" dirty="0"/>
          </a:p>
        </p:txBody>
      </p:sp>
    </p:spTree>
    <p:extLst>
      <p:ext uri="{BB962C8B-B14F-4D97-AF65-F5344CB8AC3E}">
        <p14:creationId xmlns:p14="http://schemas.microsoft.com/office/powerpoint/2010/main" val="135389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6611-0944-D25B-E0FA-4E3B448263D3}"/>
              </a:ext>
            </a:extLst>
          </p:cNvPr>
          <p:cNvSpPr>
            <a:spLocks noGrp="1"/>
          </p:cNvSpPr>
          <p:nvPr>
            <p:ph type="title"/>
          </p:nvPr>
        </p:nvSpPr>
        <p:spPr/>
        <p:txBody>
          <a:bodyPr/>
          <a:lstStyle/>
          <a:p>
            <a:endParaRPr lang="hr-HR"/>
          </a:p>
        </p:txBody>
      </p:sp>
      <p:sp>
        <p:nvSpPr>
          <p:cNvPr id="4" name="Content Placeholder 3">
            <a:extLst>
              <a:ext uri="{FF2B5EF4-FFF2-40B4-BE49-F238E27FC236}">
                <a16:creationId xmlns:a16="http://schemas.microsoft.com/office/drawing/2014/main" id="{5D41B6F0-3937-3188-B67C-D97D577D474A}"/>
              </a:ext>
            </a:extLst>
          </p:cNvPr>
          <p:cNvSpPr>
            <a:spLocks noGrp="1"/>
          </p:cNvSpPr>
          <p:nvPr>
            <p:ph idx="1"/>
          </p:nvPr>
        </p:nvSpPr>
        <p:spPr/>
        <p:txBody>
          <a:bodyPr/>
          <a:lstStyle/>
          <a:p>
            <a:endParaRPr lang="hr-HR"/>
          </a:p>
        </p:txBody>
      </p:sp>
      <p:pic>
        <p:nvPicPr>
          <p:cNvPr id="6" name="Picture 5">
            <a:extLst>
              <a:ext uri="{FF2B5EF4-FFF2-40B4-BE49-F238E27FC236}">
                <a16:creationId xmlns:a16="http://schemas.microsoft.com/office/drawing/2014/main" id="{1F503DEC-242B-540F-604A-A7ADA257187B}"/>
              </a:ext>
            </a:extLst>
          </p:cNvPr>
          <p:cNvPicPr>
            <a:picLocks noChangeAspect="1"/>
          </p:cNvPicPr>
          <p:nvPr/>
        </p:nvPicPr>
        <p:blipFill>
          <a:blip r:embed="rId2"/>
          <a:stretch>
            <a:fillRect/>
          </a:stretch>
        </p:blipFill>
        <p:spPr>
          <a:xfrm>
            <a:off x="0" y="0"/>
            <a:ext cx="6164494" cy="6858000"/>
          </a:xfrm>
          <a:prstGeom prst="rect">
            <a:avLst/>
          </a:prstGeom>
        </p:spPr>
      </p:pic>
      <p:pic>
        <p:nvPicPr>
          <p:cNvPr id="9" name="Picture 8">
            <a:extLst>
              <a:ext uri="{FF2B5EF4-FFF2-40B4-BE49-F238E27FC236}">
                <a16:creationId xmlns:a16="http://schemas.microsoft.com/office/drawing/2014/main" id="{11F527FA-0ADE-DF8B-E304-A603DBB44613}"/>
              </a:ext>
            </a:extLst>
          </p:cNvPr>
          <p:cNvPicPr>
            <a:picLocks noChangeAspect="1"/>
          </p:cNvPicPr>
          <p:nvPr/>
        </p:nvPicPr>
        <p:blipFill>
          <a:blip r:embed="rId3"/>
          <a:stretch>
            <a:fillRect/>
          </a:stretch>
        </p:blipFill>
        <p:spPr>
          <a:xfrm>
            <a:off x="6096001" y="0"/>
            <a:ext cx="6096000" cy="6858000"/>
          </a:xfrm>
          <a:prstGeom prst="rect">
            <a:avLst/>
          </a:prstGeom>
        </p:spPr>
      </p:pic>
      <p:pic>
        <p:nvPicPr>
          <p:cNvPr id="1028" name="Picture 4" descr="Ryugyong Hotel: The story of North Korea's 'Hotel of Doom' | CNN">
            <a:extLst>
              <a:ext uri="{FF2B5EF4-FFF2-40B4-BE49-F238E27FC236}">
                <a16:creationId xmlns:a16="http://schemas.microsoft.com/office/drawing/2014/main" id="{4BE7CF33-0521-7C65-493B-4A5C1307F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0"/>
            <a:ext cx="10288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ew Space Station Photos Show North Korea at Night, Cloaked in Darkness">
            <a:extLst>
              <a:ext uri="{FF2B5EF4-FFF2-40B4-BE49-F238E27FC236}">
                <a16:creationId xmlns:a16="http://schemas.microsoft.com/office/drawing/2014/main" id="{4F7A820E-C5FA-E755-469A-0AE0F96F3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0493"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66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Traditional Systems Life Cycle</a:t>
            </a:r>
          </a:p>
        </p:txBody>
      </p:sp>
      <p:sp>
        <p:nvSpPr>
          <p:cNvPr id="5" name="Content Placeholder 4"/>
          <p:cNvSpPr>
            <a:spLocks noGrp="1"/>
          </p:cNvSpPr>
          <p:nvPr>
            <p:ph idx="1"/>
          </p:nvPr>
        </p:nvSpPr>
        <p:spPr>
          <a:xfrm>
            <a:off x="631371" y="1499054"/>
            <a:ext cx="10515600" cy="4683975"/>
          </a:xfrm>
        </p:spPr>
        <p:txBody>
          <a:bodyPr>
            <a:spAutoFit/>
          </a:bodyPr>
          <a:lstStyle/>
          <a:p>
            <a:r>
              <a:rPr lang="en-IN" altLang="en-US" sz="2667" dirty="0" err="1"/>
              <a:t>Najstarija</a:t>
            </a:r>
            <a:r>
              <a:rPr lang="en-IN" altLang="en-US" sz="2667" dirty="0"/>
              <a:t> </a:t>
            </a:r>
            <a:r>
              <a:rPr lang="en-IN" altLang="en-US" sz="2667" dirty="0" err="1"/>
              <a:t>metoda</a:t>
            </a:r>
            <a:r>
              <a:rPr lang="en-IN" altLang="en-US" sz="2667" dirty="0"/>
              <a:t> za </a:t>
            </a:r>
            <a:r>
              <a:rPr lang="en-IN" altLang="en-US" sz="2667" dirty="0" err="1"/>
              <a:t>izgradnju</a:t>
            </a:r>
            <a:r>
              <a:rPr lang="en-IN" altLang="en-US" sz="2667" dirty="0"/>
              <a:t> </a:t>
            </a:r>
            <a:r>
              <a:rPr lang="en-IN" altLang="en-US" sz="2667" dirty="0" err="1"/>
              <a:t>informacijskih</a:t>
            </a:r>
            <a:r>
              <a:rPr lang="en-IN" altLang="en-US" sz="2667" dirty="0"/>
              <a:t> </a:t>
            </a:r>
            <a:r>
              <a:rPr lang="en-IN" altLang="en-US" sz="2667" dirty="0" err="1"/>
              <a:t>sustava</a:t>
            </a:r>
            <a:endParaRPr lang="en-IN" altLang="en-US" sz="2667" dirty="0"/>
          </a:p>
          <a:p>
            <a:r>
              <a:rPr lang="en-IN" altLang="en-US" sz="2667" dirty="0" err="1"/>
              <a:t>Fazni</a:t>
            </a:r>
            <a:r>
              <a:rPr lang="en-IN" altLang="en-US" sz="2667" dirty="0"/>
              <a:t> </a:t>
            </a:r>
            <a:r>
              <a:rPr lang="en-IN" altLang="en-US" sz="2667" dirty="0" err="1"/>
              <a:t>pristup</a:t>
            </a:r>
            <a:endParaRPr lang="en-IN" altLang="en-US" sz="2667" dirty="0"/>
          </a:p>
          <a:p>
            <a:r>
              <a:rPr lang="en-IN" altLang="en-US" sz="2667" dirty="0" err="1"/>
              <a:t>Razvoj</a:t>
            </a:r>
            <a:r>
              <a:rPr lang="en-IN" altLang="en-US" sz="2667" dirty="0"/>
              <a:t> </a:t>
            </a:r>
            <a:r>
              <a:rPr lang="en-IN" altLang="en-US" sz="2667" dirty="0" err="1"/>
              <a:t>podijeljen</a:t>
            </a:r>
            <a:r>
              <a:rPr lang="en-IN" altLang="en-US" sz="2667" dirty="0"/>
              <a:t> u </a:t>
            </a:r>
            <a:r>
              <a:rPr lang="en-IN" altLang="en-US" sz="2667" dirty="0" err="1"/>
              <a:t>formalne</a:t>
            </a:r>
            <a:r>
              <a:rPr lang="en-IN" altLang="en-US" sz="2667" dirty="0"/>
              <a:t> faze.</a:t>
            </a:r>
          </a:p>
          <a:p>
            <a:r>
              <a:rPr lang="en-IN" altLang="en-US" sz="2667" dirty="0" err="1"/>
              <a:t>Pristup</a:t>
            </a:r>
            <a:r>
              <a:rPr lang="en-IN" altLang="en-US" sz="2667" dirty="0"/>
              <a:t> "</a:t>
            </a:r>
            <a:r>
              <a:rPr lang="en-IN" altLang="en-US" sz="2667" dirty="0" err="1"/>
              <a:t>vodopada</a:t>
            </a:r>
            <a:r>
              <a:rPr lang="en-IN" altLang="en-US" sz="2667" dirty="0"/>
              <a:t>": </a:t>
            </a:r>
            <a:r>
              <a:rPr lang="en-IN" altLang="en-US" sz="2667" dirty="0" err="1"/>
              <a:t>Jedna</a:t>
            </a:r>
            <a:r>
              <a:rPr lang="en-IN" altLang="en-US" sz="2667" dirty="0"/>
              <a:t> </a:t>
            </a:r>
            <a:r>
              <a:rPr lang="en-IN" altLang="en-US" sz="2667" dirty="0" err="1"/>
              <a:t>faza</a:t>
            </a:r>
            <a:r>
              <a:rPr lang="en-IN" altLang="en-US" sz="2667" dirty="0"/>
              <a:t> </a:t>
            </a:r>
            <a:r>
              <a:rPr lang="en-IN" altLang="en-US" sz="2667" dirty="0" err="1"/>
              <a:t>završava</a:t>
            </a:r>
            <a:r>
              <a:rPr lang="en-IN" altLang="en-US" sz="2667" dirty="0"/>
              <a:t> </a:t>
            </a:r>
            <a:r>
              <a:rPr lang="en-IN" altLang="en-US" sz="2667" dirty="0" err="1"/>
              <a:t>prije</a:t>
            </a:r>
            <a:r>
              <a:rPr lang="en-IN" altLang="en-US" sz="2667" dirty="0"/>
              <a:t> </a:t>
            </a:r>
            <a:r>
              <a:rPr lang="en-IN" altLang="en-US" sz="2667" dirty="0" err="1"/>
              <a:t>nego</a:t>
            </a:r>
            <a:r>
              <a:rPr lang="en-IN" altLang="en-US" sz="2667" dirty="0"/>
              <a:t> </a:t>
            </a:r>
            <a:r>
              <a:rPr lang="en-IN" altLang="en-US" sz="2667" dirty="0" err="1"/>
              <a:t>što</a:t>
            </a:r>
            <a:r>
              <a:rPr lang="en-IN" altLang="en-US" sz="2667" dirty="0"/>
              <a:t> </a:t>
            </a:r>
            <a:r>
              <a:rPr lang="en-IN" altLang="en-US" sz="2667" dirty="0" err="1"/>
              <a:t>sljedeća</a:t>
            </a:r>
            <a:r>
              <a:rPr lang="en-IN" altLang="en-US" sz="2667" dirty="0"/>
              <a:t> </a:t>
            </a:r>
            <a:r>
              <a:rPr lang="en-IN" altLang="en-US" sz="2667" dirty="0" err="1"/>
              <a:t>faza</a:t>
            </a:r>
            <a:r>
              <a:rPr lang="en-IN" altLang="en-US" sz="2667" dirty="0"/>
              <a:t> </a:t>
            </a:r>
            <a:r>
              <a:rPr lang="en-IN" altLang="en-US" sz="2667" dirty="0" err="1"/>
              <a:t>počne</a:t>
            </a:r>
            <a:r>
              <a:rPr lang="en-IN" altLang="en-US" sz="2667" dirty="0"/>
              <a:t>.</a:t>
            </a:r>
          </a:p>
          <a:p>
            <a:r>
              <a:rPr lang="en-IN" altLang="en-US" sz="2667" dirty="0" err="1"/>
              <a:t>Formalna</a:t>
            </a:r>
            <a:r>
              <a:rPr lang="en-IN" altLang="en-US" sz="2667" dirty="0"/>
              <a:t> </a:t>
            </a:r>
            <a:r>
              <a:rPr lang="en-IN" altLang="en-US" sz="2667" dirty="0" err="1"/>
              <a:t>podjela</a:t>
            </a:r>
            <a:r>
              <a:rPr lang="en-IN" altLang="en-US" sz="2667" dirty="0"/>
              <a:t> rada </a:t>
            </a:r>
            <a:r>
              <a:rPr lang="en-IN" altLang="en-US" sz="2667" dirty="0" err="1"/>
              <a:t>između</a:t>
            </a:r>
            <a:r>
              <a:rPr lang="en-IN" altLang="en-US" sz="2667" dirty="0"/>
              <a:t> </a:t>
            </a:r>
            <a:r>
              <a:rPr lang="en-IN" altLang="en-US" sz="2667" dirty="0" err="1"/>
              <a:t>krajnjih</a:t>
            </a:r>
            <a:r>
              <a:rPr lang="en-IN" altLang="en-US" sz="2667" dirty="0"/>
              <a:t> </a:t>
            </a:r>
            <a:r>
              <a:rPr lang="en-IN" altLang="en-US" sz="2667" dirty="0" err="1"/>
              <a:t>korisnika</a:t>
            </a:r>
            <a:r>
              <a:rPr lang="en-IN" altLang="en-US" sz="2667" dirty="0"/>
              <a:t> </a:t>
            </a:r>
            <a:r>
              <a:rPr lang="en-IN" altLang="en-US" sz="2667" dirty="0" err="1"/>
              <a:t>i</a:t>
            </a:r>
            <a:r>
              <a:rPr lang="en-IN" altLang="en-US" sz="2667" dirty="0"/>
              <a:t> </a:t>
            </a:r>
            <a:r>
              <a:rPr lang="en-IN" altLang="en-US" sz="2667" dirty="0" err="1"/>
              <a:t>stručnjaka</a:t>
            </a:r>
            <a:r>
              <a:rPr lang="en-IN" altLang="en-US" sz="2667" dirty="0"/>
              <a:t> za </a:t>
            </a:r>
            <a:r>
              <a:rPr lang="en-IN" altLang="en-US" sz="2667" dirty="0" err="1"/>
              <a:t>informacijske</a:t>
            </a:r>
            <a:r>
              <a:rPr lang="en-IN" altLang="en-US" sz="2667" dirty="0"/>
              <a:t> </a:t>
            </a:r>
            <a:r>
              <a:rPr lang="en-IN" altLang="en-US" sz="2667" dirty="0" err="1"/>
              <a:t>sustave</a:t>
            </a:r>
            <a:r>
              <a:rPr lang="en-IN" altLang="en-US" sz="2667" dirty="0"/>
              <a:t>.</a:t>
            </a:r>
          </a:p>
          <a:p>
            <a:r>
              <a:rPr lang="en-IN" altLang="en-US" sz="2667" dirty="0" err="1"/>
              <a:t>Naglasak</a:t>
            </a:r>
            <a:r>
              <a:rPr lang="en-IN" altLang="en-US" sz="2667" dirty="0"/>
              <a:t> je </a:t>
            </a:r>
            <a:r>
              <a:rPr lang="en-IN" altLang="en-US" sz="2667" dirty="0" err="1"/>
              <a:t>na</a:t>
            </a:r>
            <a:r>
              <a:rPr lang="en-IN" altLang="en-US" sz="2667" dirty="0"/>
              <a:t> </a:t>
            </a:r>
            <a:r>
              <a:rPr lang="en-IN" altLang="en-US" sz="2667" dirty="0" err="1"/>
              <a:t>formalnim</a:t>
            </a:r>
            <a:r>
              <a:rPr lang="en-IN" altLang="en-US" sz="2667" dirty="0"/>
              <a:t> </a:t>
            </a:r>
            <a:r>
              <a:rPr lang="en-IN" altLang="en-US" sz="2667" dirty="0" err="1"/>
              <a:t>specifikacijama</a:t>
            </a:r>
            <a:r>
              <a:rPr lang="en-IN" altLang="en-US" sz="2667" dirty="0"/>
              <a:t> </a:t>
            </a:r>
            <a:r>
              <a:rPr lang="en-IN" altLang="en-US" sz="2667" dirty="0" err="1"/>
              <a:t>i</a:t>
            </a:r>
            <a:r>
              <a:rPr lang="en-IN" altLang="en-US" sz="2667" dirty="0"/>
              <a:t> </a:t>
            </a:r>
            <a:r>
              <a:rPr lang="en-IN" altLang="en-US" sz="2667" dirty="0" err="1"/>
              <a:t>dokumentaciji</a:t>
            </a:r>
            <a:r>
              <a:rPr lang="en-IN" altLang="en-US" sz="2667" dirty="0"/>
              <a:t>.</a:t>
            </a:r>
          </a:p>
          <a:p>
            <a:r>
              <a:rPr lang="en-IN" altLang="en-US" sz="2667" dirty="0"/>
              <a:t>I </a:t>
            </a:r>
            <a:r>
              <a:rPr lang="en-IN" altLang="en-US" sz="2667" dirty="0" err="1"/>
              <a:t>dalje</a:t>
            </a:r>
            <a:r>
              <a:rPr lang="en-IN" altLang="en-US" sz="2667" dirty="0"/>
              <a:t> se </a:t>
            </a:r>
            <a:r>
              <a:rPr lang="en-IN" altLang="en-US" sz="2667" dirty="0" err="1"/>
              <a:t>uglavnom</a:t>
            </a:r>
            <a:r>
              <a:rPr lang="en-IN" altLang="en-US" sz="2667" dirty="0"/>
              <a:t> </a:t>
            </a:r>
            <a:r>
              <a:rPr lang="en-IN" altLang="en-US" sz="2667" dirty="0" err="1"/>
              <a:t>koristi</a:t>
            </a:r>
            <a:r>
              <a:rPr lang="en-IN" altLang="en-US" sz="2667" dirty="0"/>
              <a:t> za </a:t>
            </a:r>
            <a:r>
              <a:rPr lang="en-IN" altLang="en-US" sz="2667" dirty="0" err="1"/>
              <a:t>izgradnju</a:t>
            </a:r>
            <a:r>
              <a:rPr lang="en-IN" altLang="en-US" sz="2667" dirty="0"/>
              <a:t> </a:t>
            </a:r>
            <a:r>
              <a:rPr lang="en-IN" altLang="en-US" sz="2667" dirty="0" err="1"/>
              <a:t>velikih</a:t>
            </a:r>
            <a:r>
              <a:rPr lang="en-IN" altLang="en-US" sz="2667" dirty="0"/>
              <a:t>, </a:t>
            </a:r>
            <a:r>
              <a:rPr lang="en-IN" altLang="en-US" sz="2667" dirty="0" err="1"/>
              <a:t>složenih</a:t>
            </a:r>
            <a:r>
              <a:rPr lang="en-IN" altLang="en-US" sz="2667" dirty="0"/>
              <a:t> </a:t>
            </a:r>
            <a:r>
              <a:rPr lang="en-IN" altLang="en-US" sz="2667" dirty="0" err="1"/>
              <a:t>sustava</a:t>
            </a:r>
            <a:r>
              <a:rPr lang="en-IN" altLang="en-US" sz="2667" dirty="0"/>
              <a:t>.</a:t>
            </a:r>
          </a:p>
          <a:p>
            <a:r>
              <a:rPr lang="en-IN" altLang="en-US" sz="2667" dirty="0" err="1"/>
              <a:t>Može</a:t>
            </a:r>
            <a:r>
              <a:rPr lang="en-IN" altLang="en-US" sz="2667" dirty="0"/>
              <a:t> </a:t>
            </a:r>
            <a:r>
              <a:rPr lang="en-IN" altLang="en-US" sz="2667" dirty="0" err="1"/>
              <a:t>biti</a:t>
            </a:r>
            <a:r>
              <a:rPr lang="en-IN" altLang="en-US" sz="2667" dirty="0"/>
              <a:t> </a:t>
            </a:r>
            <a:r>
              <a:rPr lang="en-IN" altLang="en-US" sz="2667" dirty="0" err="1"/>
              <a:t>skup</a:t>
            </a:r>
            <a:r>
              <a:rPr lang="en-IN" altLang="en-US" sz="2667" dirty="0"/>
              <a:t>, </a:t>
            </a:r>
            <a:r>
              <a:rPr lang="en-IN" altLang="en-US" sz="2667" dirty="0" err="1"/>
              <a:t>dugotrajan</a:t>
            </a:r>
            <a:r>
              <a:rPr lang="en-IN" altLang="en-US" sz="2667" dirty="0"/>
              <a:t> </a:t>
            </a:r>
            <a:r>
              <a:rPr lang="en-IN" altLang="en-US" sz="2667" dirty="0" err="1"/>
              <a:t>i</a:t>
            </a:r>
            <a:r>
              <a:rPr lang="en-IN" altLang="en-US" sz="2667" dirty="0"/>
              <a:t> </a:t>
            </a:r>
            <a:r>
              <a:rPr lang="en-IN" altLang="en-US" sz="2667" dirty="0" err="1"/>
              <a:t>nefleksibilan</a:t>
            </a:r>
            <a:r>
              <a:rPr lang="en-IN" altLang="en-US" sz="2667" dirty="0"/>
              <a:t>. </a:t>
            </a:r>
          </a:p>
        </p:txBody>
      </p:sp>
    </p:spTree>
    <p:extLst>
      <p:ext uri="{BB962C8B-B14F-4D97-AF65-F5344CB8AC3E}">
        <p14:creationId xmlns:p14="http://schemas.microsoft.com/office/powerpoint/2010/main" val="142949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IN" sz="4000" dirty="0"/>
              <a:t>The Traditional Systems Development Life Cycle</a:t>
            </a:r>
            <a:r>
              <a:rPr lang="hr-HR" sz="4000" dirty="0"/>
              <a:t> (Waterfall)</a:t>
            </a:r>
            <a:endParaRPr lang="en-US" sz="4000" dirty="0"/>
          </a:p>
        </p:txBody>
      </p:sp>
      <p:sp>
        <p:nvSpPr>
          <p:cNvPr id="2" name="Content Placeholder 1">
            <a:extLst>
              <a:ext uri="{FF2B5EF4-FFF2-40B4-BE49-F238E27FC236}">
                <a16:creationId xmlns:a16="http://schemas.microsoft.com/office/drawing/2014/main" id="{732A0D87-E082-6E4F-ADF4-D9A24E594211}"/>
              </a:ext>
            </a:extLst>
          </p:cNvPr>
          <p:cNvSpPr>
            <a:spLocks noGrp="1"/>
          </p:cNvSpPr>
          <p:nvPr>
            <p:ph idx="1"/>
          </p:nvPr>
        </p:nvSpPr>
        <p:spPr/>
        <p:txBody>
          <a:bodyPr/>
          <a:lstStyle/>
          <a:p>
            <a:endParaRPr lang="hr-HR"/>
          </a:p>
        </p:txBody>
      </p:sp>
      <p:pic>
        <p:nvPicPr>
          <p:cNvPr id="9218" name="Picture 2" descr="A step diagram explains the various stages of a traditional systems life cycle. For a full description, see Notes. Press F6.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29226" y="1594765"/>
            <a:ext cx="7333551" cy="467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8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dirty="0"/>
              <a:t>Prototyping</a:t>
            </a:r>
            <a:endParaRPr lang="en-US" sz="3733" dirty="0"/>
          </a:p>
        </p:txBody>
      </p:sp>
      <p:sp>
        <p:nvSpPr>
          <p:cNvPr id="5" name="Content Placeholder 4"/>
          <p:cNvSpPr>
            <a:spLocks noGrp="1"/>
          </p:cNvSpPr>
          <p:nvPr>
            <p:ph idx="1"/>
          </p:nvPr>
        </p:nvSpPr>
        <p:spPr/>
        <p:txBody>
          <a:bodyPr>
            <a:spAutoFit/>
          </a:bodyPr>
          <a:lstStyle/>
          <a:p>
            <a:r>
              <a:rPr lang="en-IN" altLang="en-US" sz="2667" dirty="0"/>
              <a:t>Building experimental system rapidly and inexpensively for end users to evaluate</a:t>
            </a:r>
          </a:p>
          <a:p>
            <a:r>
              <a:rPr lang="en-IN" altLang="en-US" sz="2667" dirty="0"/>
              <a:t>Prototype: Working but preliminary version of information system</a:t>
            </a:r>
          </a:p>
          <a:p>
            <a:pPr lvl="1"/>
            <a:r>
              <a:rPr lang="en-IN" altLang="en-US" sz="2667" dirty="0"/>
              <a:t>Approved prototype serves as template for final system</a:t>
            </a:r>
          </a:p>
          <a:p>
            <a:r>
              <a:rPr lang="en-IN" altLang="en-US" sz="2667" dirty="0"/>
              <a:t>Steps in prototyping</a:t>
            </a:r>
          </a:p>
          <a:p>
            <a:pPr lvl="1"/>
            <a:r>
              <a:rPr lang="en-IN" altLang="en-US" sz="2667" dirty="0"/>
              <a:t>Identify user requirements</a:t>
            </a:r>
          </a:p>
          <a:p>
            <a:pPr lvl="1"/>
            <a:r>
              <a:rPr lang="en-IN" altLang="en-US" sz="2667" dirty="0"/>
              <a:t>Develop initial prototype</a:t>
            </a:r>
          </a:p>
          <a:p>
            <a:pPr lvl="1"/>
            <a:r>
              <a:rPr lang="en-IN" altLang="en-US" sz="2667" dirty="0"/>
              <a:t>Use prototype</a:t>
            </a:r>
          </a:p>
          <a:p>
            <a:pPr lvl="1"/>
            <a:r>
              <a:rPr lang="en-IN" altLang="en-US" sz="2667" dirty="0"/>
              <a:t>Revise and enhance prototype</a:t>
            </a:r>
          </a:p>
        </p:txBody>
      </p:sp>
    </p:spTree>
    <p:extLst>
      <p:ext uri="{BB962C8B-B14F-4D97-AF65-F5344CB8AC3E}">
        <p14:creationId xmlns:p14="http://schemas.microsoft.com/office/powerpoint/2010/main" val="20735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 The Prototyping Process</a:t>
            </a:r>
          </a:p>
        </p:txBody>
      </p:sp>
      <p:sp>
        <p:nvSpPr>
          <p:cNvPr id="2" name="Content Placeholder 1">
            <a:extLst>
              <a:ext uri="{FF2B5EF4-FFF2-40B4-BE49-F238E27FC236}">
                <a16:creationId xmlns:a16="http://schemas.microsoft.com/office/drawing/2014/main" id="{83AF5126-F070-12AF-93B6-03F049C944CA}"/>
              </a:ext>
            </a:extLst>
          </p:cNvPr>
          <p:cNvSpPr>
            <a:spLocks noGrp="1"/>
          </p:cNvSpPr>
          <p:nvPr>
            <p:ph idx="1"/>
          </p:nvPr>
        </p:nvSpPr>
        <p:spPr/>
        <p:txBody>
          <a:bodyPr/>
          <a:lstStyle/>
          <a:p>
            <a:endParaRPr lang="hr-HR"/>
          </a:p>
        </p:txBody>
      </p:sp>
      <p:pic>
        <p:nvPicPr>
          <p:cNvPr id="10242" name="Picture 2" descr="A flowchart explains the steps involved in the process of developing a prototyp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42834" y="1320546"/>
            <a:ext cx="3906333" cy="464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496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November 16, 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903" y="258999"/>
            <a:ext cx="903175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16D47E4-A944-5A2F-34D9-438427B55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539" y="3288516"/>
            <a:ext cx="8892479" cy="276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964560F-ABC5-7D68-3890-DE1CA8C9EB31}"/>
              </a:ext>
            </a:extLst>
          </p:cNvPr>
          <p:cNvSpPr>
            <a:spLocks noGrp="1"/>
          </p:cNvSpPr>
          <p:nvPr>
            <p:ph idx="1"/>
          </p:nvPr>
        </p:nvSpPr>
        <p:spPr/>
        <p:txBody>
          <a:bodyPr/>
          <a:lstStyle/>
          <a:p>
            <a:endParaRPr lang="hr-HR"/>
          </a:p>
        </p:txBody>
      </p:sp>
    </p:spTree>
    <p:extLst>
      <p:ext uri="{BB962C8B-B14F-4D97-AF65-F5344CB8AC3E}">
        <p14:creationId xmlns:p14="http://schemas.microsoft.com/office/powerpoint/2010/main" val="2997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5E1D-4018-2BCE-F4C2-C8C412BD87DB}"/>
              </a:ext>
            </a:extLst>
          </p:cNvPr>
          <p:cNvSpPr>
            <a:spLocks noGrp="1"/>
          </p:cNvSpPr>
          <p:nvPr>
            <p:ph type="title"/>
          </p:nvPr>
        </p:nvSpPr>
        <p:spPr/>
        <p:txBody>
          <a:bodyPr/>
          <a:lstStyle/>
          <a:p>
            <a:r>
              <a:rPr lang="hr-HR" dirty="0"/>
              <a:t>Agile development </a:t>
            </a:r>
          </a:p>
        </p:txBody>
      </p:sp>
      <p:sp>
        <p:nvSpPr>
          <p:cNvPr id="3" name="Content Placeholder 2">
            <a:extLst>
              <a:ext uri="{FF2B5EF4-FFF2-40B4-BE49-F238E27FC236}">
                <a16:creationId xmlns:a16="http://schemas.microsoft.com/office/drawing/2014/main" id="{A70E5EAE-2B7F-D587-857B-126C6A384565}"/>
              </a:ext>
            </a:extLst>
          </p:cNvPr>
          <p:cNvSpPr>
            <a:spLocks noGrp="1"/>
          </p:cNvSpPr>
          <p:nvPr>
            <p:ph idx="1"/>
          </p:nvPr>
        </p:nvSpPr>
        <p:spPr/>
        <p:txBody>
          <a:bodyPr/>
          <a:lstStyle/>
          <a:p>
            <a:r>
              <a:rPr lang="en-US" b="0" i="0" dirty="0">
                <a:solidFill>
                  <a:srgbClr val="666666"/>
                </a:solidFill>
                <a:effectLst/>
                <a:latin typeface="Arial" panose="020B0604020202020204" pitchFamily="34" charset="0"/>
              </a:rPr>
              <a:t>Agile is a type of software development methodology that anticipates the need for flexibility and applies a level of pragmatism to the delivery of the finished product</a:t>
            </a:r>
            <a:endParaRPr lang="hr-HR" b="0" i="0" dirty="0">
              <a:solidFill>
                <a:srgbClr val="666666"/>
              </a:solidFill>
              <a:effectLst/>
              <a:latin typeface="Arial" panose="020B0604020202020204" pitchFamily="34" charset="0"/>
            </a:endParaRPr>
          </a:p>
          <a:p>
            <a:r>
              <a:rPr lang="en-US" dirty="0"/>
              <a:t>Individuals and interactions over processes and tools</a:t>
            </a:r>
          </a:p>
          <a:p>
            <a:r>
              <a:rPr lang="en-US" dirty="0"/>
              <a:t>Working software over comprehensive documentation</a:t>
            </a:r>
          </a:p>
          <a:p>
            <a:r>
              <a:rPr lang="en-US" dirty="0"/>
              <a:t>Customer collaboration over contract negotiation</a:t>
            </a:r>
          </a:p>
          <a:p>
            <a:r>
              <a:rPr lang="en-US" dirty="0"/>
              <a:t>Responding to change over following a plan</a:t>
            </a:r>
            <a:endParaRPr lang="hr-HR" dirty="0"/>
          </a:p>
        </p:txBody>
      </p:sp>
      <p:pic>
        <p:nvPicPr>
          <p:cNvPr id="4" name="Picture 3">
            <a:extLst>
              <a:ext uri="{FF2B5EF4-FFF2-40B4-BE49-F238E27FC236}">
                <a16:creationId xmlns:a16="http://schemas.microsoft.com/office/drawing/2014/main" id="{6BEE23DD-FB70-BFAD-007F-A8429285B039}"/>
              </a:ext>
            </a:extLst>
          </p:cNvPr>
          <p:cNvPicPr>
            <a:picLocks noChangeAspect="1"/>
          </p:cNvPicPr>
          <p:nvPr/>
        </p:nvPicPr>
        <p:blipFill>
          <a:blip r:embed="rId2"/>
          <a:stretch>
            <a:fillRect/>
          </a:stretch>
        </p:blipFill>
        <p:spPr>
          <a:xfrm>
            <a:off x="0" y="589746"/>
            <a:ext cx="12192000" cy="5667375"/>
          </a:xfrm>
          <a:prstGeom prst="rect">
            <a:avLst/>
          </a:prstGeom>
        </p:spPr>
      </p:pic>
    </p:spTree>
    <p:extLst>
      <p:ext uri="{BB962C8B-B14F-4D97-AF65-F5344CB8AC3E}">
        <p14:creationId xmlns:p14="http://schemas.microsoft.com/office/powerpoint/2010/main" val="51845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9CAFE-5D9B-46E4-1ABA-B038E1D17931}"/>
              </a:ext>
            </a:extLst>
          </p:cNvPr>
          <p:cNvSpPr>
            <a:spLocks noGrp="1"/>
          </p:cNvSpPr>
          <p:nvPr>
            <p:ph type="title"/>
          </p:nvPr>
        </p:nvSpPr>
        <p:spPr/>
        <p:txBody>
          <a:bodyPr/>
          <a:lstStyle/>
          <a:p>
            <a:endParaRPr lang="hr-HR"/>
          </a:p>
        </p:txBody>
      </p:sp>
      <p:pic>
        <p:nvPicPr>
          <p:cNvPr id="6" name="Content Placeholder 5">
            <a:extLst>
              <a:ext uri="{FF2B5EF4-FFF2-40B4-BE49-F238E27FC236}">
                <a16:creationId xmlns:a16="http://schemas.microsoft.com/office/drawing/2014/main" id="{B948BD77-9E31-2F7E-4E3E-902D74637B18}"/>
              </a:ext>
            </a:extLst>
          </p:cNvPr>
          <p:cNvPicPr>
            <a:picLocks noGrp="1" noChangeAspect="1"/>
          </p:cNvPicPr>
          <p:nvPr>
            <p:ph idx="1"/>
          </p:nvPr>
        </p:nvPicPr>
        <p:blipFill>
          <a:blip r:embed="rId2"/>
          <a:stretch>
            <a:fillRect/>
          </a:stretch>
        </p:blipFill>
        <p:spPr>
          <a:xfrm>
            <a:off x="672944" y="82377"/>
            <a:ext cx="10109356" cy="6593059"/>
          </a:xfrm>
          <a:prstGeom prst="rect">
            <a:avLst/>
          </a:prstGeom>
        </p:spPr>
      </p:pic>
    </p:spTree>
    <p:extLst>
      <p:ext uri="{BB962C8B-B14F-4D97-AF65-F5344CB8AC3E}">
        <p14:creationId xmlns:p14="http://schemas.microsoft.com/office/powerpoint/2010/main" val="1786068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DE01-48E2-314B-1BB1-18A2786BC5E9}"/>
              </a:ext>
            </a:extLst>
          </p:cNvPr>
          <p:cNvSpPr>
            <a:spLocks noGrp="1"/>
          </p:cNvSpPr>
          <p:nvPr>
            <p:ph type="title"/>
          </p:nvPr>
        </p:nvSpPr>
        <p:spPr/>
        <p:txBody>
          <a:bodyPr/>
          <a:lstStyle/>
          <a:p>
            <a:endParaRPr lang="hr-HR"/>
          </a:p>
        </p:txBody>
      </p:sp>
      <p:pic>
        <p:nvPicPr>
          <p:cNvPr id="5" name="Content Placeholder 4" descr="A screen shot of a chart&#10;&#10;Description automatically generated">
            <a:extLst>
              <a:ext uri="{FF2B5EF4-FFF2-40B4-BE49-F238E27FC236}">
                <a16:creationId xmlns:a16="http://schemas.microsoft.com/office/drawing/2014/main" id="{E4706674-66DC-C49E-8E04-B2E179FF73E7}"/>
              </a:ext>
            </a:extLst>
          </p:cNvPr>
          <p:cNvPicPr>
            <a:picLocks noGrp="1" noChangeAspect="1"/>
          </p:cNvPicPr>
          <p:nvPr>
            <p:ph idx="1"/>
          </p:nvPr>
        </p:nvPicPr>
        <p:blipFill>
          <a:blip r:embed="rId2"/>
          <a:stretch>
            <a:fillRect/>
          </a:stretch>
        </p:blipFill>
        <p:spPr>
          <a:xfrm>
            <a:off x="631640" y="365127"/>
            <a:ext cx="10389217" cy="4879025"/>
          </a:xfrm>
          <a:prstGeom prst="rect">
            <a:avLst/>
          </a:prstGeom>
        </p:spPr>
      </p:pic>
    </p:spTree>
    <p:extLst>
      <p:ext uri="{BB962C8B-B14F-4D97-AF65-F5344CB8AC3E}">
        <p14:creationId xmlns:p14="http://schemas.microsoft.com/office/powerpoint/2010/main" val="91614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30A5-FBD6-FC73-FEEF-16763488462D}"/>
              </a:ext>
            </a:extLst>
          </p:cNvPr>
          <p:cNvSpPr>
            <a:spLocks noGrp="1"/>
          </p:cNvSpPr>
          <p:nvPr>
            <p:ph type="title"/>
          </p:nvPr>
        </p:nvSpPr>
        <p:spPr/>
        <p:txBody>
          <a:bodyPr/>
          <a:lstStyle/>
          <a:p>
            <a:endParaRPr lang="hr-HR"/>
          </a:p>
        </p:txBody>
      </p:sp>
      <p:pic>
        <p:nvPicPr>
          <p:cNvPr id="5" name="Content Placeholder 4">
            <a:extLst>
              <a:ext uri="{FF2B5EF4-FFF2-40B4-BE49-F238E27FC236}">
                <a16:creationId xmlns:a16="http://schemas.microsoft.com/office/drawing/2014/main" id="{EC8D2793-F491-F976-53C1-FAF51A7116D0}"/>
              </a:ext>
            </a:extLst>
          </p:cNvPr>
          <p:cNvPicPr>
            <a:picLocks noGrp="1" noChangeAspect="1"/>
          </p:cNvPicPr>
          <p:nvPr>
            <p:ph idx="1"/>
          </p:nvPr>
        </p:nvPicPr>
        <p:blipFill>
          <a:blip r:embed="rId2"/>
          <a:stretch>
            <a:fillRect/>
          </a:stretch>
        </p:blipFill>
        <p:spPr>
          <a:xfrm>
            <a:off x="1092200" y="735379"/>
            <a:ext cx="7911082" cy="5163459"/>
          </a:xfrm>
          <a:prstGeom prst="rect">
            <a:avLst/>
          </a:prstGeom>
        </p:spPr>
      </p:pic>
    </p:spTree>
    <p:extLst>
      <p:ext uri="{BB962C8B-B14F-4D97-AF65-F5344CB8AC3E}">
        <p14:creationId xmlns:p14="http://schemas.microsoft.com/office/powerpoint/2010/main" val="51262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8EDA-961A-E7E4-5160-CF533831E23B}"/>
              </a:ext>
            </a:extLst>
          </p:cNvPr>
          <p:cNvSpPr>
            <a:spLocks noGrp="1"/>
          </p:cNvSpPr>
          <p:nvPr>
            <p:ph type="title"/>
          </p:nvPr>
        </p:nvSpPr>
        <p:spPr/>
        <p:txBody>
          <a:bodyPr/>
          <a:lstStyle/>
          <a:p>
            <a:r>
              <a:rPr lang="hr-HR" dirty="0"/>
              <a:t>Agile vs Waterfall</a:t>
            </a:r>
          </a:p>
        </p:txBody>
      </p:sp>
      <p:sp>
        <p:nvSpPr>
          <p:cNvPr id="3" name="Content Placeholder 2">
            <a:extLst>
              <a:ext uri="{FF2B5EF4-FFF2-40B4-BE49-F238E27FC236}">
                <a16:creationId xmlns:a16="http://schemas.microsoft.com/office/drawing/2014/main" id="{2D303846-5022-E24B-F1AC-CD3B342022A4}"/>
              </a:ext>
            </a:extLst>
          </p:cNvPr>
          <p:cNvSpPr>
            <a:spLocks noGrp="1"/>
          </p:cNvSpPr>
          <p:nvPr>
            <p:ph idx="1"/>
          </p:nvPr>
        </p:nvSpPr>
        <p:spPr/>
        <p:txBody>
          <a:bodyPr/>
          <a:lstStyle/>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Agile projects have a significantly higher success rate compared to Waterfall projects, as measured by the most recent Standish Group Chaos Study published in 2020. That Study showed that </a:t>
            </a:r>
            <a:r>
              <a:rPr lang="en-US" b="1" i="0" dirty="0">
                <a:solidFill>
                  <a:srgbClr val="374151"/>
                </a:solidFill>
                <a:effectLst/>
                <a:latin typeface="Arial" panose="020B0604020202020204" pitchFamily="34" charset="0"/>
                <a:cs typeface="Arial" panose="020B0604020202020204" pitchFamily="34" charset="0"/>
              </a:rPr>
              <a:t>Agile projects are 3 times more likely to succeed.</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Project success has grown beyond simply meeting the budget, timeline, and scope. </a:t>
            </a:r>
            <a:r>
              <a:rPr lang="en-US" b="1" i="0" dirty="0">
                <a:solidFill>
                  <a:srgbClr val="374151"/>
                </a:solidFill>
                <a:effectLst/>
                <a:latin typeface="Arial" panose="020B0604020202020204" pitchFamily="34" charset="0"/>
                <a:cs typeface="Arial" panose="020B0604020202020204" pitchFamily="34" charset="0"/>
              </a:rPr>
              <a:t>Success now includes outcomes, value delivered, and customer satisfaction </a:t>
            </a:r>
            <a:r>
              <a:rPr lang="en-US" b="0" i="0" dirty="0">
                <a:solidFill>
                  <a:srgbClr val="374151"/>
                </a:solidFill>
                <a:effectLst/>
                <a:latin typeface="Arial" panose="020B0604020202020204" pitchFamily="34" charset="0"/>
                <a:cs typeface="Arial" panose="020B0604020202020204" pitchFamily="34" charset="0"/>
              </a:rPr>
              <a:t>– which highlights the importance of Agile principles.</a:t>
            </a:r>
            <a:endParaRPr lang="hr-HR" dirty="0">
              <a:latin typeface="Arial" panose="020B0604020202020204" pitchFamily="34" charset="0"/>
              <a:cs typeface="Arial" panose="020B0604020202020204" pitchFamily="34" charset="0"/>
            </a:endParaRPr>
          </a:p>
          <a:p>
            <a:endParaRPr lang="hr-HR" dirty="0"/>
          </a:p>
        </p:txBody>
      </p:sp>
    </p:spTree>
    <p:extLst>
      <p:ext uri="{BB962C8B-B14F-4D97-AF65-F5344CB8AC3E}">
        <p14:creationId xmlns:p14="http://schemas.microsoft.com/office/powerpoint/2010/main" val="1610906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FB61F-83F5-4394-39E4-14876E1050B7}"/>
              </a:ext>
            </a:extLst>
          </p:cNvPr>
          <p:cNvPicPr>
            <a:picLocks noChangeAspect="1"/>
          </p:cNvPicPr>
          <p:nvPr/>
        </p:nvPicPr>
        <p:blipFill>
          <a:blip r:embed="rId2"/>
          <a:stretch>
            <a:fillRect/>
          </a:stretch>
        </p:blipFill>
        <p:spPr>
          <a:xfrm>
            <a:off x="266700" y="365125"/>
            <a:ext cx="3003550" cy="3003550"/>
          </a:xfrm>
          <a:prstGeom prst="rect">
            <a:avLst/>
          </a:prstGeom>
        </p:spPr>
      </p:pic>
      <p:sp>
        <p:nvSpPr>
          <p:cNvPr id="6" name="TextBox 5">
            <a:extLst>
              <a:ext uri="{FF2B5EF4-FFF2-40B4-BE49-F238E27FC236}">
                <a16:creationId xmlns:a16="http://schemas.microsoft.com/office/drawing/2014/main" id="{8639EA6C-374F-4EB6-E269-7C1360C3F536}"/>
              </a:ext>
            </a:extLst>
          </p:cNvPr>
          <p:cNvSpPr txBox="1"/>
          <p:nvPr/>
        </p:nvSpPr>
        <p:spPr>
          <a:xfrm>
            <a:off x="3429000" y="787400"/>
            <a:ext cx="2667000" cy="646331"/>
          </a:xfrm>
          <a:prstGeom prst="rect">
            <a:avLst/>
          </a:prstGeom>
          <a:noFill/>
        </p:spPr>
        <p:txBody>
          <a:bodyPr wrap="square" rtlCol="0">
            <a:spAutoFit/>
          </a:bodyPr>
          <a:lstStyle/>
          <a:p>
            <a:r>
              <a:rPr lang="hr-HR" sz="3600" b="1" dirty="0"/>
              <a:t>2011 - 2019</a:t>
            </a:r>
          </a:p>
        </p:txBody>
      </p:sp>
      <p:pic>
        <p:nvPicPr>
          <p:cNvPr id="7" name="Picture 6">
            <a:extLst>
              <a:ext uri="{FF2B5EF4-FFF2-40B4-BE49-F238E27FC236}">
                <a16:creationId xmlns:a16="http://schemas.microsoft.com/office/drawing/2014/main" id="{A19472E9-391F-0694-A05E-EFDD4E0010F5}"/>
              </a:ext>
            </a:extLst>
          </p:cNvPr>
          <p:cNvPicPr>
            <a:picLocks noChangeAspect="1"/>
          </p:cNvPicPr>
          <p:nvPr/>
        </p:nvPicPr>
        <p:blipFill>
          <a:blip r:embed="rId3"/>
          <a:stretch>
            <a:fillRect/>
          </a:stretch>
        </p:blipFill>
        <p:spPr>
          <a:xfrm>
            <a:off x="8029128" y="-1"/>
            <a:ext cx="3619277" cy="3003549"/>
          </a:xfrm>
          <a:prstGeom prst="rect">
            <a:avLst/>
          </a:prstGeom>
        </p:spPr>
      </p:pic>
      <p:sp>
        <p:nvSpPr>
          <p:cNvPr id="8" name="TextBox 7">
            <a:extLst>
              <a:ext uri="{FF2B5EF4-FFF2-40B4-BE49-F238E27FC236}">
                <a16:creationId xmlns:a16="http://schemas.microsoft.com/office/drawing/2014/main" id="{C8289CB0-D207-5DF8-9F54-40B7C311B1BB}"/>
              </a:ext>
            </a:extLst>
          </p:cNvPr>
          <p:cNvSpPr txBox="1"/>
          <p:nvPr/>
        </p:nvSpPr>
        <p:spPr>
          <a:xfrm>
            <a:off x="5362128" y="2207651"/>
            <a:ext cx="2667000" cy="646331"/>
          </a:xfrm>
          <a:prstGeom prst="rect">
            <a:avLst/>
          </a:prstGeom>
          <a:noFill/>
        </p:spPr>
        <p:txBody>
          <a:bodyPr wrap="square" rtlCol="0">
            <a:spAutoFit/>
          </a:bodyPr>
          <a:lstStyle/>
          <a:p>
            <a:r>
              <a:rPr lang="hr-HR" sz="3600" b="1" dirty="0"/>
              <a:t>2007 - 2009</a:t>
            </a:r>
          </a:p>
        </p:txBody>
      </p:sp>
      <p:pic>
        <p:nvPicPr>
          <p:cNvPr id="9" name="Picture 8">
            <a:extLst>
              <a:ext uri="{FF2B5EF4-FFF2-40B4-BE49-F238E27FC236}">
                <a16:creationId xmlns:a16="http://schemas.microsoft.com/office/drawing/2014/main" id="{FA80EF77-4986-3932-CDFB-410C2A77717C}"/>
              </a:ext>
            </a:extLst>
          </p:cNvPr>
          <p:cNvPicPr>
            <a:picLocks noChangeAspect="1"/>
          </p:cNvPicPr>
          <p:nvPr/>
        </p:nvPicPr>
        <p:blipFill>
          <a:blip r:embed="rId4"/>
          <a:stretch>
            <a:fillRect/>
          </a:stretch>
        </p:blipFill>
        <p:spPr>
          <a:xfrm>
            <a:off x="266700" y="3708400"/>
            <a:ext cx="3143250" cy="2362200"/>
          </a:xfrm>
          <a:prstGeom prst="rect">
            <a:avLst/>
          </a:prstGeom>
        </p:spPr>
      </p:pic>
      <p:sp>
        <p:nvSpPr>
          <p:cNvPr id="10" name="TextBox 9">
            <a:extLst>
              <a:ext uri="{FF2B5EF4-FFF2-40B4-BE49-F238E27FC236}">
                <a16:creationId xmlns:a16="http://schemas.microsoft.com/office/drawing/2014/main" id="{DA424095-8772-371A-57CF-EE6DB1B1271E}"/>
              </a:ext>
            </a:extLst>
          </p:cNvPr>
          <p:cNvSpPr txBox="1"/>
          <p:nvPr/>
        </p:nvSpPr>
        <p:spPr>
          <a:xfrm>
            <a:off x="3619500" y="3951068"/>
            <a:ext cx="2667000" cy="646331"/>
          </a:xfrm>
          <a:prstGeom prst="rect">
            <a:avLst/>
          </a:prstGeom>
          <a:noFill/>
        </p:spPr>
        <p:txBody>
          <a:bodyPr wrap="square" rtlCol="0">
            <a:spAutoFit/>
          </a:bodyPr>
          <a:lstStyle/>
          <a:p>
            <a:r>
              <a:rPr lang="hr-HR" sz="3600" b="1" dirty="0"/>
              <a:t>2013 - 2023</a:t>
            </a:r>
          </a:p>
        </p:txBody>
      </p:sp>
      <p:pic>
        <p:nvPicPr>
          <p:cNvPr id="11" name="Picture 10">
            <a:extLst>
              <a:ext uri="{FF2B5EF4-FFF2-40B4-BE49-F238E27FC236}">
                <a16:creationId xmlns:a16="http://schemas.microsoft.com/office/drawing/2014/main" id="{F23250A1-F668-7574-2A70-B31EA2FE215B}"/>
              </a:ext>
            </a:extLst>
          </p:cNvPr>
          <p:cNvPicPr>
            <a:picLocks noChangeAspect="1"/>
          </p:cNvPicPr>
          <p:nvPr/>
        </p:nvPicPr>
        <p:blipFill>
          <a:blip r:embed="rId5"/>
          <a:stretch>
            <a:fillRect/>
          </a:stretch>
        </p:blipFill>
        <p:spPr>
          <a:xfrm>
            <a:off x="8178802" y="4064001"/>
            <a:ext cx="4013198" cy="2006599"/>
          </a:xfrm>
          <a:prstGeom prst="rect">
            <a:avLst/>
          </a:prstGeom>
        </p:spPr>
      </p:pic>
      <p:sp>
        <p:nvSpPr>
          <p:cNvPr id="12" name="TextBox 11">
            <a:extLst>
              <a:ext uri="{FF2B5EF4-FFF2-40B4-BE49-F238E27FC236}">
                <a16:creationId xmlns:a16="http://schemas.microsoft.com/office/drawing/2014/main" id="{7B8BE530-CFDC-63F1-54C4-69B5AD13850C}"/>
              </a:ext>
            </a:extLst>
          </p:cNvPr>
          <p:cNvSpPr txBox="1"/>
          <p:nvPr/>
        </p:nvSpPr>
        <p:spPr>
          <a:xfrm>
            <a:off x="5899151" y="5106767"/>
            <a:ext cx="2667000" cy="646331"/>
          </a:xfrm>
          <a:prstGeom prst="rect">
            <a:avLst/>
          </a:prstGeom>
          <a:noFill/>
        </p:spPr>
        <p:txBody>
          <a:bodyPr wrap="square" rtlCol="0">
            <a:spAutoFit/>
          </a:bodyPr>
          <a:lstStyle/>
          <a:p>
            <a:r>
              <a:rPr lang="hr-HR" sz="3600" b="1" dirty="0"/>
              <a:t>2013 - 2016</a:t>
            </a:r>
          </a:p>
        </p:txBody>
      </p:sp>
    </p:spTree>
    <p:extLst>
      <p:ext uri="{BB962C8B-B14F-4D97-AF65-F5344CB8AC3E}">
        <p14:creationId xmlns:p14="http://schemas.microsoft.com/office/powerpoint/2010/main" val="1562201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p:txBody>
          <a:bodyPr/>
          <a:lstStyle/>
          <a:p>
            <a:pPr eaLnBrk="1" hangingPunct="1"/>
            <a:r>
              <a:rPr lang="hr-HR" dirty="0">
                <a:latin typeface="Arial" charset="0"/>
              </a:rPr>
              <a:t>Scrum</a:t>
            </a:r>
            <a:endParaRPr lang="en-US" dirty="0">
              <a:latin typeface="Arial" charset="0"/>
            </a:endParaRPr>
          </a:p>
        </p:txBody>
      </p:sp>
      <p:sp>
        <p:nvSpPr>
          <p:cNvPr id="2" name="Content Placeholder 1">
            <a:extLst>
              <a:ext uri="{FF2B5EF4-FFF2-40B4-BE49-F238E27FC236}">
                <a16:creationId xmlns:a16="http://schemas.microsoft.com/office/drawing/2014/main" id="{A818AD04-7E05-9B95-A3CD-84EB3E2FC027}"/>
              </a:ext>
            </a:extLst>
          </p:cNvPr>
          <p:cNvSpPr>
            <a:spLocks noGrp="1"/>
          </p:cNvSpPr>
          <p:nvPr>
            <p:ph idx="1"/>
          </p:nvPr>
        </p:nvSpPr>
        <p:spPr/>
        <p:txBody>
          <a:bodyPr/>
          <a:lstStyle/>
          <a:p>
            <a:endParaRPr lang="hr-HR"/>
          </a:p>
        </p:txBody>
      </p:sp>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590" y="1811655"/>
            <a:ext cx="8823960" cy="409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3"/>
          <p:cNvSpPr>
            <a:spLocks/>
          </p:cNvSpPr>
          <p:nvPr/>
        </p:nvSpPr>
        <p:spPr bwMode="auto">
          <a:xfrm>
            <a:off x="2915603" y="5520690"/>
            <a:ext cx="606933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en-US" sz="2400" dirty="0"/>
          </a:p>
        </p:txBody>
      </p:sp>
    </p:spTree>
    <p:extLst>
      <p:ext uri="{BB962C8B-B14F-4D97-AF65-F5344CB8AC3E}">
        <p14:creationId xmlns:p14="http://schemas.microsoft.com/office/powerpoint/2010/main" val="75143229"/>
      </p:ext>
    </p:extLst>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AAD4-A385-ABFB-C490-A5A596E34030}"/>
              </a:ext>
            </a:extLst>
          </p:cNvPr>
          <p:cNvSpPr>
            <a:spLocks noGrp="1"/>
          </p:cNvSpPr>
          <p:nvPr>
            <p:ph type="title"/>
          </p:nvPr>
        </p:nvSpPr>
        <p:spPr/>
        <p:txBody>
          <a:bodyPr/>
          <a:lstStyle/>
          <a:p>
            <a:r>
              <a:rPr lang="hr-HR" dirty="0"/>
              <a:t>Too Agile</a:t>
            </a:r>
          </a:p>
        </p:txBody>
      </p:sp>
      <p:sp>
        <p:nvSpPr>
          <p:cNvPr id="3" name="Content Placeholder 2">
            <a:extLst>
              <a:ext uri="{FF2B5EF4-FFF2-40B4-BE49-F238E27FC236}">
                <a16:creationId xmlns:a16="http://schemas.microsoft.com/office/drawing/2014/main" id="{9D92F984-A783-A086-A9AB-F6B1613560C3}"/>
              </a:ext>
            </a:extLst>
          </p:cNvPr>
          <p:cNvSpPr>
            <a:spLocks noGrp="1"/>
          </p:cNvSpPr>
          <p:nvPr>
            <p:ph idx="1"/>
          </p:nvPr>
        </p:nvSpPr>
        <p:spPr/>
        <p:txBody>
          <a:bodyPr/>
          <a:lstStyle/>
          <a:p>
            <a:r>
              <a:rPr lang="hr-HR" dirty="0">
                <a:hlinkClick r:id="rId2"/>
              </a:rPr>
              <a:t>https://hbr.org/2021/04/have-we-taken-agile-too-far</a:t>
            </a:r>
            <a:endParaRPr lang="hr-HR" dirty="0"/>
          </a:p>
          <a:p>
            <a:r>
              <a:rPr lang="en-US" b="0" i="0" dirty="0">
                <a:solidFill>
                  <a:srgbClr val="282828"/>
                </a:solidFill>
                <a:effectLst/>
                <a:latin typeface="Tiempos Text"/>
              </a:rPr>
              <a:t>Agile is a powerful process for product development, but many organizations are taking it too far and using it to avoid careful planning and preparation. </a:t>
            </a:r>
            <a:endParaRPr lang="hr-HR" b="0" i="0" dirty="0">
              <a:solidFill>
                <a:srgbClr val="282828"/>
              </a:solidFill>
              <a:effectLst/>
              <a:latin typeface="Tiempos Text"/>
            </a:endParaRPr>
          </a:p>
          <a:p>
            <a:r>
              <a:rPr lang="en-US" b="0" i="0" dirty="0">
                <a:solidFill>
                  <a:srgbClr val="282828"/>
                </a:solidFill>
                <a:effectLst/>
                <a:latin typeface="Tiempos Text"/>
              </a:rPr>
              <a:t>They’ll get a better result if they combine it with a different approach that we learned working as executives at Amazon. “Working backwards” can make up for </a:t>
            </a:r>
            <a:r>
              <a:rPr lang="en-US" b="0" i="0" dirty="0" err="1">
                <a:solidFill>
                  <a:srgbClr val="282828"/>
                </a:solidFill>
                <a:effectLst/>
                <a:latin typeface="Tiempos Text"/>
              </a:rPr>
              <a:t>agile’s</a:t>
            </a:r>
            <a:r>
              <a:rPr lang="en-US" b="0" i="0" dirty="0">
                <a:solidFill>
                  <a:srgbClr val="282828"/>
                </a:solidFill>
                <a:effectLst/>
                <a:latin typeface="Tiempos Text"/>
              </a:rPr>
              <a:t> shortcomings in the crucial early stages.</a:t>
            </a:r>
            <a:endParaRPr lang="hr-HR" dirty="0"/>
          </a:p>
          <a:p>
            <a:endParaRPr lang="hr-HR" dirty="0"/>
          </a:p>
        </p:txBody>
      </p:sp>
    </p:spTree>
    <p:extLst>
      <p:ext uri="{BB962C8B-B14F-4D97-AF65-F5344CB8AC3E}">
        <p14:creationId xmlns:p14="http://schemas.microsoft.com/office/powerpoint/2010/main" val="2762848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0CBD-5BC7-8286-4224-7ED315F8D492}"/>
              </a:ext>
            </a:extLst>
          </p:cNvPr>
          <p:cNvSpPr>
            <a:spLocks noGrp="1"/>
          </p:cNvSpPr>
          <p:nvPr>
            <p:ph type="title"/>
          </p:nvPr>
        </p:nvSpPr>
        <p:spPr/>
        <p:txBody>
          <a:bodyPr/>
          <a:lstStyle/>
          <a:p>
            <a:r>
              <a:rPr lang="hr-HR" dirty="0"/>
              <a:t>Too Agile</a:t>
            </a:r>
          </a:p>
        </p:txBody>
      </p:sp>
      <p:sp>
        <p:nvSpPr>
          <p:cNvPr id="3" name="Content Placeholder 2">
            <a:extLst>
              <a:ext uri="{FF2B5EF4-FFF2-40B4-BE49-F238E27FC236}">
                <a16:creationId xmlns:a16="http://schemas.microsoft.com/office/drawing/2014/main" id="{C808802E-4FB6-A3EB-4138-EE13B5BE6546}"/>
              </a:ext>
            </a:extLst>
          </p:cNvPr>
          <p:cNvSpPr>
            <a:spLocks noGrp="1"/>
          </p:cNvSpPr>
          <p:nvPr>
            <p:ph idx="1"/>
          </p:nvPr>
        </p:nvSpPr>
        <p:spPr/>
        <p:txBody>
          <a:bodyPr>
            <a:normAutofit lnSpcReduction="10000"/>
          </a:bodyPr>
          <a:lstStyle/>
          <a:p>
            <a:r>
              <a:rPr lang="en-US" b="0" i="0" dirty="0">
                <a:solidFill>
                  <a:srgbClr val="282828"/>
                </a:solidFill>
                <a:effectLst/>
                <a:latin typeface="Tiempos Text"/>
              </a:rPr>
              <a:t>Rather than jumping into developing a plausible product — what an agile mindset might encourage — the company preached going slow to go fast. CEO Jeff Bezos often called himself the “chief slowdown officer,” and he got involved when he thought teams were moving quickly into coding without clearly defining the customer problem and an elegant product solution.</a:t>
            </a:r>
            <a:endParaRPr lang="hr-HR" b="0" i="0" dirty="0">
              <a:solidFill>
                <a:srgbClr val="282828"/>
              </a:solidFill>
              <a:effectLst/>
              <a:latin typeface="Tiempos Text"/>
            </a:endParaRPr>
          </a:p>
          <a:p>
            <a:r>
              <a:rPr lang="en-US" b="0" i="0" dirty="0">
                <a:solidFill>
                  <a:srgbClr val="282828"/>
                </a:solidFill>
                <a:effectLst/>
                <a:latin typeface="Tiempos Text"/>
              </a:rPr>
              <a:t>The working backwards approach requires a fully realized vision of a proposed product, embodied in a written press release for the product’s launch. This felt wrong, even unnatural, to software developers and product managers who wanted to get going on coding already. </a:t>
            </a:r>
            <a:endParaRPr lang="hr-HR" dirty="0"/>
          </a:p>
        </p:txBody>
      </p:sp>
    </p:spTree>
    <p:extLst>
      <p:ext uri="{BB962C8B-B14F-4D97-AF65-F5344CB8AC3E}">
        <p14:creationId xmlns:p14="http://schemas.microsoft.com/office/powerpoint/2010/main" val="1411926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8201-A8E9-5D9D-3FB3-75A59A55CF91}"/>
              </a:ext>
            </a:extLst>
          </p:cNvPr>
          <p:cNvSpPr>
            <a:spLocks noGrp="1"/>
          </p:cNvSpPr>
          <p:nvPr>
            <p:ph type="title"/>
          </p:nvPr>
        </p:nvSpPr>
        <p:spPr/>
        <p:txBody>
          <a:bodyPr/>
          <a:lstStyle/>
          <a:p>
            <a:r>
              <a:rPr lang="hr-HR" dirty="0" err="1"/>
              <a:t>Too</a:t>
            </a:r>
            <a:r>
              <a:rPr lang="hr-HR" dirty="0"/>
              <a:t> </a:t>
            </a:r>
            <a:r>
              <a:rPr lang="hr-HR" dirty="0" err="1"/>
              <a:t>Agile</a:t>
            </a:r>
            <a:endParaRPr lang="hr-HR" dirty="0"/>
          </a:p>
        </p:txBody>
      </p:sp>
      <p:sp>
        <p:nvSpPr>
          <p:cNvPr id="3" name="Content Placeholder 2">
            <a:extLst>
              <a:ext uri="{FF2B5EF4-FFF2-40B4-BE49-F238E27FC236}">
                <a16:creationId xmlns:a16="http://schemas.microsoft.com/office/drawing/2014/main" id="{1B641FA1-0FE7-34A5-D8CE-4E6808516449}"/>
              </a:ext>
            </a:extLst>
          </p:cNvPr>
          <p:cNvSpPr>
            <a:spLocks noGrp="1"/>
          </p:cNvSpPr>
          <p:nvPr>
            <p:ph idx="1"/>
          </p:nvPr>
        </p:nvSpPr>
        <p:spPr/>
        <p:txBody>
          <a:bodyPr/>
          <a:lstStyle/>
          <a:p>
            <a:r>
              <a:rPr lang="en-US" b="0" i="0" dirty="0">
                <a:solidFill>
                  <a:srgbClr val="282828"/>
                </a:solidFill>
                <a:effectLst/>
                <a:latin typeface="Tiempos Text"/>
              </a:rPr>
              <a:t>Teams typically spent weeks, if not months, hashing out this press release — along with an FAQ that explained to colleagues, customers, and senior management how Amazon could create this wonderful offering at an affordable yet profitable price. Only when the executives were satisfied with these documents could anyone start writing code and actually assemble the product.</a:t>
            </a:r>
            <a:endParaRPr lang="hr-HR" dirty="0"/>
          </a:p>
        </p:txBody>
      </p:sp>
    </p:spTree>
    <p:extLst>
      <p:ext uri="{BB962C8B-B14F-4D97-AF65-F5344CB8AC3E}">
        <p14:creationId xmlns:p14="http://schemas.microsoft.com/office/powerpoint/2010/main" val="408271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4D8-0745-7425-4517-3112E148AE1D}"/>
              </a:ext>
            </a:extLst>
          </p:cNvPr>
          <p:cNvSpPr>
            <a:spLocks noGrp="1"/>
          </p:cNvSpPr>
          <p:nvPr>
            <p:ph type="title"/>
          </p:nvPr>
        </p:nvSpPr>
        <p:spPr/>
        <p:txBody>
          <a:bodyPr/>
          <a:lstStyle/>
          <a:p>
            <a:r>
              <a:rPr lang="hr-HR" dirty="0"/>
              <a:t>Too Agile</a:t>
            </a:r>
          </a:p>
        </p:txBody>
      </p:sp>
      <p:sp>
        <p:nvSpPr>
          <p:cNvPr id="3" name="Content Placeholder 2">
            <a:extLst>
              <a:ext uri="{FF2B5EF4-FFF2-40B4-BE49-F238E27FC236}">
                <a16:creationId xmlns:a16="http://schemas.microsoft.com/office/drawing/2014/main" id="{CDA57FEF-CC0C-A0DB-7E63-E90EA2BE0CF6}"/>
              </a:ext>
            </a:extLst>
          </p:cNvPr>
          <p:cNvSpPr>
            <a:spLocks noGrp="1"/>
          </p:cNvSpPr>
          <p:nvPr>
            <p:ph idx="1"/>
          </p:nvPr>
        </p:nvSpPr>
        <p:spPr/>
        <p:txBody>
          <a:bodyPr/>
          <a:lstStyle/>
          <a:p>
            <a:r>
              <a:rPr lang="en-US" b="0" i="0" dirty="0">
                <a:solidFill>
                  <a:srgbClr val="282828"/>
                </a:solidFill>
                <a:effectLst/>
                <a:latin typeface="Tiempos Text"/>
              </a:rPr>
              <a:t>But speed isn’t everything, especially when it comes to breakthrough products. </a:t>
            </a:r>
            <a:r>
              <a:rPr lang="en-US" b="0" i="0">
                <a:solidFill>
                  <a:srgbClr val="282828"/>
                </a:solidFill>
                <a:effectLst/>
                <a:latin typeface="Tiempos Text"/>
              </a:rPr>
              <a:t>Don’t confuse writing code with making progress per se</a:t>
            </a:r>
            <a:endParaRPr lang="hr-HR" b="0" i="0">
              <a:solidFill>
                <a:srgbClr val="282828"/>
              </a:solidFill>
              <a:effectLst/>
              <a:latin typeface="Tiempos Text"/>
            </a:endParaRPr>
          </a:p>
          <a:p>
            <a:r>
              <a:rPr lang="en-US" b="0" i="0" dirty="0">
                <a:solidFill>
                  <a:srgbClr val="282828"/>
                </a:solidFill>
                <a:effectLst/>
                <a:latin typeface="Tiempos Text"/>
              </a:rPr>
              <a:t>The best solution, then, is to combine agile with something like working backwards. Amazon, for example, has learned to use the working backwards process for idea development, but then follow agile to build and ship the product</a:t>
            </a:r>
            <a:endParaRPr lang="hr-HR" dirty="0"/>
          </a:p>
        </p:txBody>
      </p:sp>
    </p:spTree>
    <p:extLst>
      <p:ext uri="{BB962C8B-B14F-4D97-AF65-F5344CB8AC3E}">
        <p14:creationId xmlns:p14="http://schemas.microsoft.com/office/powerpoint/2010/main" val="3324557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F621-75E3-7AEE-2BEA-E869BE0536A8}"/>
              </a:ext>
            </a:extLst>
          </p:cNvPr>
          <p:cNvSpPr>
            <a:spLocks noGrp="1"/>
          </p:cNvSpPr>
          <p:nvPr>
            <p:ph type="title"/>
          </p:nvPr>
        </p:nvSpPr>
        <p:spPr/>
        <p:txBody>
          <a:bodyPr/>
          <a:lstStyle/>
          <a:p>
            <a:r>
              <a:rPr lang="hr-HR" dirty="0"/>
              <a:t>Dvije vrste odluka</a:t>
            </a:r>
          </a:p>
        </p:txBody>
      </p:sp>
      <p:sp>
        <p:nvSpPr>
          <p:cNvPr id="3" name="Content Placeholder 2">
            <a:extLst>
              <a:ext uri="{FF2B5EF4-FFF2-40B4-BE49-F238E27FC236}">
                <a16:creationId xmlns:a16="http://schemas.microsoft.com/office/drawing/2014/main" id="{D8B63D04-8A19-4BCE-89D3-5BFAA4302F58}"/>
              </a:ext>
            </a:extLst>
          </p:cNvPr>
          <p:cNvSpPr>
            <a:spLocks noGrp="1"/>
          </p:cNvSpPr>
          <p:nvPr>
            <p:ph idx="1"/>
          </p:nvPr>
        </p:nvSpPr>
        <p:spPr>
          <a:xfrm>
            <a:off x="838200" y="1690690"/>
            <a:ext cx="10515600" cy="4802183"/>
          </a:xfrm>
        </p:spPr>
        <p:txBody>
          <a:bodyPr>
            <a:normAutofit fontScale="92500" lnSpcReduction="10000"/>
          </a:bodyPr>
          <a:lstStyle/>
          <a:p>
            <a:r>
              <a:rPr lang="hr-HR" dirty="0"/>
              <a:t>"</a:t>
            </a:r>
            <a:r>
              <a:rPr lang="hr-HR" dirty="0" err="1"/>
              <a:t>Two-Way</a:t>
            </a:r>
            <a:r>
              <a:rPr lang="hr-HR" dirty="0"/>
              <a:t> </a:t>
            </a:r>
            <a:r>
              <a:rPr lang="hr-HR" dirty="0" err="1"/>
              <a:t>Door</a:t>
            </a:r>
            <a:r>
              <a:rPr lang="hr-HR" dirty="0"/>
              <a:t> </a:t>
            </a:r>
            <a:r>
              <a:rPr lang="hr-HR" dirty="0" err="1"/>
              <a:t>Decisions</a:t>
            </a:r>
            <a:r>
              <a:rPr lang="hr-HR" dirty="0"/>
              <a:t>" (Dvosmjerna vrata):</a:t>
            </a:r>
          </a:p>
          <a:p>
            <a:pPr lvl="1"/>
            <a:r>
              <a:rPr lang="hr-HR" dirty="0"/>
              <a:t>To su lako reverzibilne odluke. Ako se pokažu kao pogrešne, lako se možete vratiti i odabrati drugi put s minimalnim troškom, vremenom ili organizacijskim prevratom.</a:t>
            </a:r>
          </a:p>
          <a:p>
            <a:pPr lvl="1"/>
            <a:r>
              <a:rPr lang="hr-HR" dirty="0"/>
              <a:t>Takve odluke trebale bi se donositi brzo, često od strane pojedinaca ili malih timova duboko u organizaciji, kako bi se potaknula brzina i eksperimentiranje.</a:t>
            </a:r>
          </a:p>
          <a:p>
            <a:r>
              <a:rPr lang="hr-HR" dirty="0"/>
              <a:t>"One-</a:t>
            </a:r>
            <a:r>
              <a:rPr lang="hr-HR" dirty="0" err="1"/>
              <a:t>Way</a:t>
            </a:r>
            <a:r>
              <a:rPr lang="hr-HR" dirty="0"/>
              <a:t> </a:t>
            </a:r>
            <a:r>
              <a:rPr lang="hr-HR" dirty="0" err="1"/>
              <a:t>Door</a:t>
            </a:r>
            <a:r>
              <a:rPr lang="hr-HR" dirty="0"/>
              <a:t> </a:t>
            </a:r>
            <a:r>
              <a:rPr lang="hr-HR" dirty="0" err="1"/>
              <a:t>Decisions</a:t>
            </a:r>
            <a:r>
              <a:rPr lang="hr-HR" dirty="0"/>
              <a:t>" (Jednosmjerna vrata):</a:t>
            </a:r>
          </a:p>
          <a:p>
            <a:pPr lvl="1"/>
            <a:r>
              <a:rPr lang="hr-HR" dirty="0"/>
              <a:t>To su nepovratne odluke koje, ako se loše riješe, nose katastrofalne rizike i imaju trajne posljedice.</a:t>
            </a:r>
          </a:p>
          <a:p>
            <a:pPr lvl="1"/>
            <a:r>
              <a:rPr lang="hr-HR" dirty="0" err="1"/>
              <a:t>Bezos</a:t>
            </a:r>
            <a:r>
              <a:rPr lang="hr-HR" dirty="0"/>
              <a:t> je savjetovao da se kod ovih odluka uspori i da se one temeljito analiziraju.</a:t>
            </a:r>
          </a:p>
          <a:p>
            <a:pPr lvl="1"/>
            <a:r>
              <a:rPr lang="hr-HR" dirty="0"/>
              <a:t>Lideri, uključujući njega samog, moraju djelovati kao "</a:t>
            </a:r>
            <a:r>
              <a:rPr lang="hr-HR" dirty="0" err="1"/>
              <a:t>Chief</a:t>
            </a:r>
            <a:r>
              <a:rPr lang="hr-HR" dirty="0"/>
              <a:t> </a:t>
            </a:r>
            <a:r>
              <a:rPr lang="hr-HR" dirty="0" err="1"/>
              <a:t>Slowdown</a:t>
            </a:r>
            <a:r>
              <a:rPr lang="hr-HR" dirty="0"/>
              <a:t> </a:t>
            </a:r>
            <a:r>
              <a:rPr lang="hr-HR" dirty="0" err="1"/>
              <a:t>Officer</a:t>
            </a:r>
            <a:r>
              <a:rPr lang="hr-HR" dirty="0"/>
              <a:t>" za ove kritične, velike, nepovratne odluke, kako bi se osiguralo da su one dobro prosuđene i točne.</a:t>
            </a:r>
          </a:p>
        </p:txBody>
      </p:sp>
    </p:spTree>
    <p:extLst>
      <p:ext uri="{BB962C8B-B14F-4D97-AF65-F5344CB8AC3E}">
        <p14:creationId xmlns:p14="http://schemas.microsoft.com/office/powerpoint/2010/main" val="710670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Application Software Packages, Software Services, and Outsourcing</a:t>
            </a:r>
            <a:endParaRPr lang="en-US" sz="3200" dirty="0"/>
          </a:p>
        </p:txBody>
      </p:sp>
      <p:sp>
        <p:nvSpPr>
          <p:cNvPr id="5" name="Content Placeholder 4"/>
          <p:cNvSpPr>
            <a:spLocks noGrp="1"/>
          </p:cNvSpPr>
          <p:nvPr>
            <p:ph idx="1"/>
          </p:nvPr>
        </p:nvSpPr>
        <p:spPr/>
        <p:txBody>
          <a:bodyPr>
            <a:spAutoFit/>
          </a:bodyPr>
          <a:lstStyle/>
          <a:p>
            <a:r>
              <a:rPr lang="en-IN" altLang="en-US" sz="2400" dirty="0"/>
              <a:t>Application software packages and software services</a:t>
            </a:r>
          </a:p>
          <a:p>
            <a:pPr lvl="1"/>
            <a:r>
              <a:rPr lang="en-IN" altLang="en-US" sz="2400" dirty="0"/>
              <a:t>Save time and money</a:t>
            </a:r>
          </a:p>
          <a:p>
            <a:pPr lvl="1"/>
            <a:r>
              <a:rPr lang="en-IN" altLang="en-US" sz="2400" dirty="0"/>
              <a:t>Many packages offer customization features</a:t>
            </a:r>
          </a:p>
          <a:p>
            <a:r>
              <a:rPr lang="en-IN" altLang="en-US" sz="2400" dirty="0"/>
              <a:t>Evaluation criteria for systems analysis include:</a:t>
            </a:r>
          </a:p>
          <a:p>
            <a:pPr lvl="1"/>
            <a:r>
              <a:rPr lang="en-IN" altLang="en-US" sz="2400" dirty="0"/>
              <a:t>Functions provided, flexibility, user friendliness, required resources, database requirements, installation and maintenance efforts, documentation, vendor quality, and cost</a:t>
            </a:r>
          </a:p>
          <a:p>
            <a:r>
              <a:rPr lang="en-IN" altLang="en-US" sz="2400" dirty="0"/>
              <a:t>Request for Proposal (</a:t>
            </a:r>
            <a:r>
              <a:rPr lang="en-IN" altLang="en-US" sz="2400" spc="-400" dirty="0"/>
              <a:t>R F </a:t>
            </a:r>
            <a:r>
              <a:rPr lang="en-IN" altLang="en-US" sz="2400" dirty="0"/>
              <a:t>P)</a:t>
            </a:r>
          </a:p>
          <a:p>
            <a:pPr lvl="1"/>
            <a:r>
              <a:rPr lang="en-IN" altLang="en-US" sz="2400" dirty="0"/>
              <a:t>Detailed list of questions submitted to software vendors</a:t>
            </a:r>
          </a:p>
          <a:p>
            <a:pPr lvl="1"/>
            <a:r>
              <a:rPr lang="en-IN" altLang="en-US" sz="2400" dirty="0"/>
              <a:t>Used to evaluate alternative software packages and cloud software services</a:t>
            </a:r>
          </a:p>
        </p:txBody>
      </p:sp>
    </p:spTree>
    <p:extLst>
      <p:ext uri="{BB962C8B-B14F-4D97-AF65-F5344CB8AC3E}">
        <p14:creationId xmlns:p14="http://schemas.microsoft.com/office/powerpoint/2010/main" val="2004576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Application Software Packages, Software Services, and Outsourcing</a:t>
            </a:r>
            <a:endParaRPr lang="en-US" sz="3200" dirty="0"/>
          </a:p>
        </p:txBody>
      </p:sp>
      <p:sp>
        <p:nvSpPr>
          <p:cNvPr id="5" name="Content Placeholder 4"/>
          <p:cNvSpPr>
            <a:spLocks noGrp="1"/>
          </p:cNvSpPr>
          <p:nvPr>
            <p:ph idx="1"/>
          </p:nvPr>
        </p:nvSpPr>
        <p:spPr>
          <a:xfrm>
            <a:off x="838200" y="1825625"/>
            <a:ext cx="10515600" cy="3661002"/>
          </a:xfrm>
        </p:spPr>
        <p:txBody>
          <a:bodyPr>
            <a:spAutoFit/>
          </a:bodyPr>
          <a:lstStyle/>
          <a:p>
            <a:r>
              <a:rPr lang="en-IN" altLang="en-US" sz="2400" dirty="0"/>
              <a:t>Outsourcing: several types</a:t>
            </a:r>
          </a:p>
          <a:p>
            <a:r>
              <a:rPr lang="en-IN" altLang="en-US" sz="2400" dirty="0"/>
              <a:t>Cloud and </a:t>
            </a:r>
            <a:r>
              <a:rPr lang="en-IN" altLang="en-US" sz="2400" spc="-400" dirty="0"/>
              <a:t>S a </a:t>
            </a:r>
            <a:r>
              <a:rPr lang="en-IN" altLang="en-US" sz="2400" spc="-400" dirty="0" err="1"/>
              <a:t>a</a:t>
            </a:r>
            <a:r>
              <a:rPr lang="en-IN" altLang="en-US" sz="2400" spc="-400" dirty="0"/>
              <a:t> </a:t>
            </a:r>
            <a:r>
              <a:rPr lang="en-IN" altLang="en-US" sz="2400" dirty="0"/>
              <a:t>S providers: subscribing companies use software and hardware provided by vendors</a:t>
            </a:r>
          </a:p>
          <a:p>
            <a:r>
              <a:rPr lang="en-IN" altLang="en-US" sz="2400" dirty="0"/>
              <a:t>External vendors</a:t>
            </a:r>
          </a:p>
          <a:p>
            <a:pPr lvl="1"/>
            <a:r>
              <a:rPr lang="en-IN" altLang="en-US" dirty="0"/>
              <a:t>Hired to design, create software</a:t>
            </a:r>
          </a:p>
          <a:p>
            <a:pPr lvl="1"/>
            <a:r>
              <a:rPr lang="en-IN" altLang="en-US" dirty="0"/>
              <a:t>Domestic outsourcing</a:t>
            </a:r>
          </a:p>
          <a:p>
            <a:pPr lvl="2"/>
            <a:r>
              <a:rPr lang="en-IN" altLang="en-US" sz="2400" dirty="0"/>
              <a:t>Driven by firm’s need for additional skills, resources, assets</a:t>
            </a:r>
          </a:p>
          <a:p>
            <a:pPr lvl="1"/>
            <a:r>
              <a:rPr lang="en-IN" altLang="en-US" dirty="0"/>
              <a:t>Offshore outsourcing</a:t>
            </a:r>
          </a:p>
          <a:p>
            <a:pPr lvl="2"/>
            <a:r>
              <a:rPr lang="en-IN" altLang="en-US" sz="2400" dirty="0"/>
              <a:t>Driven by cost-savings</a:t>
            </a:r>
          </a:p>
        </p:txBody>
      </p:sp>
    </p:spTree>
    <p:extLst>
      <p:ext uri="{BB962C8B-B14F-4D97-AF65-F5344CB8AC3E}">
        <p14:creationId xmlns:p14="http://schemas.microsoft.com/office/powerpoint/2010/main" val="2895977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spAutoFit/>
          </a:bodyPr>
          <a:lstStyle/>
          <a:p>
            <a:r>
              <a:rPr lang="en-US" sz="4267" dirty="0"/>
              <a:t>Application Software Packages, Software Services, and Outsourcing</a:t>
            </a:r>
            <a:endParaRPr lang="en-US" sz="3200" dirty="0"/>
          </a:p>
        </p:txBody>
      </p:sp>
      <p:sp>
        <p:nvSpPr>
          <p:cNvPr id="5" name="Content Placeholder 4"/>
          <p:cNvSpPr>
            <a:spLocks noGrp="1"/>
          </p:cNvSpPr>
          <p:nvPr>
            <p:ph idx="1"/>
          </p:nvPr>
        </p:nvSpPr>
        <p:spPr>
          <a:xfrm>
            <a:off x="838200" y="1825625"/>
            <a:ext cx="10515600" cy="2932085"/>
          </a:xfrm>
        </p:spPr>
        <p:txBody>
          <a:bodyPr>
            <a:spAutoFit/>
          </a:bodyPr>
          <a:lstStyle/>
          <a:p>
            <a:r>
              <a:rPr lang="en-IN" altLang="en-US" sz="2400" dirty="0"/>
              <a:t>Outsourcing Advantages/Disadvantages</a:t>
            </a:r>
          </a:p>
          <a:p>
            <a:r>
              <a:rPr lang="en-IN" altLang="en-US" sz="2400" dirty="0"/>
              <a:t>Advantages: Allows organization flexibility in </a:t>
            </a:r>
            <a:r>
              <a:rPr lang="en-IN" altLang="en-US" sz="2400" spc="-400" dirty="0"/>
              <a:t>I </a:t>
            </a:r>
            <a:r>
              <a:rPr lang="en-IN" altLang="en-US" sz="2400" dirty="0"/>
              <a:t>T needs</a:t>
            </a:r>
          </a:p>
          <a:p>
            <a:r>
              <a:rPr lang="en-IN" altLang="en-US" sz="2400" dirty="0"/>
              <a:t>Disadvantages</a:t>
            </a:r>
          </a:p>
          <a:p>
            <a:pPr lvl="1"/>
            <a:r>
              <a:rPr lang="en-IN" altLang="en-US" dirty="0"/>
              <a:t>Hidden costs, for example:</a:t>
            </a:r>
          </a:p>
          <a:p>
            <a:pPr lvl="2"/>
            <a:r>
              <a:rPr lang="en-IN" altLang="en-US" sz="2400" dirty="0"/>
              <a:t>Identifying and selecting vendor</a:t>
            </a:r>
          </a:p>
          <a:p>
            <a:pPr lvl="2"/>
            <a:r>
              <a:rPr lang="en-IN" altLang="en-US" sz="2400" dirty="0"/>
              <a:t>Transitioning to vendor</a:t>
            </a:r>
          </a:p>
          <a:p>
            <a:pPr lvl="1"/>
            <a:r>
              <a:rPr lang="en-IN" altLang="en-US" dirty="0"/>
              <a:t>Opening up proprietary business processes to third party</a:t>
            </a:r>
          </a:p>
        </p:txBody>
      </p:sp>
    </p:spTree>
    <p:extLst>
      <p:ext uri="{BB962C8B-B14F-4D97-AF65-F5344CB8AC3E}">
        <p14:creationId xmlns:p14="http://schemas.microsoft.com/office/powerpoint/2010/main" val="3714706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Hvala</a:t>
            </a:r>
            <a:r>
              <a:rPr lang="en-US" dirty="0"/>
              <a:t> </a:t>
            </a:r>
            <a:r>
              <a:rPr lang="en-US" dirty="0" err="1"/>
              <a:t>na</a:t>
            </a:r>
            <a:r>
              <a:rPr lang="en-US" dirty="0"/>
              <a:t> </a:t>
            </a:r>
            <a:r>
              <a:rPr lang="en-US" dirty="0" err="1"/>
              <a:t>pažnji</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2A48-274C-9401-BBA1-EAA616C348A6}"/>
              </a:ext>
            </a:extLst>
          </p:cNvPr>
          <p:cNvSpPr>
            <a:spLocks noGrp="1"/>
          </p:cNvSpPr>
          <p:nvPr>
            <p:ph type="title"/>
          </p:nvPr>
        </p:nvSpPr>
        <p:spPr/>
        <p:txBody>
          <a:bodyPr/>
          <a:lstStyle/>
          <a:p>
            <a:r>
              <a:rPr lang="hr-HR" dirty="0"/>
              <a:t>Google Glass</a:t>
            </a:r>
          </a:p>
        </p:txBody>
      </p:sp>
      <p:sp>
        <p:nvSpPr>
          <p:cNvPr id="3" name="Content Placeholder 2">
            <a:extLst>
              <a:ext uri="{FF2B5EF4-FFF2-40B4-BE49-F238E27FC236}">
                <a16:creationId xmlns:a16="http://schemas.microsoft.com/office/drawing/2014/main" id="{0B031BFC-AEDF-7263-3A83-3FA3FBA0D1B1}"/>
              </a:ext>
            </a:extLst>
          </p:cNvPr>
          <p:cNvSpPr>
            <a:spLocks noGrp="1"/>
          </p:cNvSpPr>
          <p:nvPr>
            <p:ph idx="1"/>
          </p:nvPr>
        </p:nvSpPr>
        <p:spPr/>
        <p:txBody>
          <a:bodyPr>
            <a:normAutofit fontScale="92500" lnSpcReduction="10000"/>
          </a:bodyPr>
          <a:lstStyle/>
          <a:p>
            <a:r>
              <a:rPr lang="hr-HR" dirty="0"/>
              <a:t>Problem privatnosti</a:t>
            </a:r>
          </a:p>
          <a:p>
            <a:pPr lvl="1"/>
            <a:r>
              <a:rPr lang="hr-HR" dirty="0"/>
              <a:t>Ugrađena kamera izazvala strah od tajnog snimanja — korisnici su bili nepoželjni u javnim prostorima.</a:t>
            </a:r>
          </a:p>
          <a:p>
            <a:r>
              <a:rPr lang="hr-HR" dirty="0"/>
              <a:t>Društveno neprihvaćanje</a:t>
            </a:r>
          </a:p>
          <a:p>
            <a:pPr lvl="1"/>
            <a:r>
              <a:rPr lang="hr-HR" dirty="0"/>
              <a:t>Naočale su izgledale “čudno”, a nositelji su često doživljavani kao “</a:t>
            </a:r>
            <a:r>
              <a:rPr lang="hr-HR" dirty="0" err="1"/>
              <a:t>Glassholes</a:t>
            </a:r>
            <a:r>
              <a:rPr lang="hr-HR" dirty="0"/>
              <a:t>” – tehnološki snobovi.</a:t>
            </a:r>
          </a:p>
          <a:p>
            <a:r>
              <a:rPr lang="hr-HR" dirty="0"/>
              <a:t>Slaba funkcionalnost i korisnost</a:t>
            </a:r>
          </a:p>
          <a:p>
            <a:pPr lvl="1"/>
            <a:r>
              <a:rPr lang="hr-HR" dirty="0"/>
              <a:t>Malo praktičnih aplikacija, teško upravljanje glasom i dodirom, nejasna svrha za prosječnog korisnika.</a:t>
            </a:r>
          </a:p>
          <a:p>
            <a:r>
              <a:rPr lang="hr-HR" dirty="0"/>
              <a:t>Tehnička ograničenja</a:t>
            </a:r>
          </a:p>
          <a:p>
            <a:pPr lvl="1"/>
            <a:r>
              <a:rPr lang="hr-HR" dirty="0"/>
              <a:t>Kratko trajanje baterije, pregrijavanje i nestabilan softver.</a:t>
            </a:r>
          </a:p>
          <a:p>
            <a:r>
              <a:rPr lang="hr-HR" dirty="0"/>
              <a:t>Visoka cijena i loš marketing</a:t>
            </a:r>
          </a:p>
        </p:txBody>
      </p:sp>
    </p:spTree>
    <p:extLst>
      <p:ext uri="{BB962C8B-B14F-4D97-AF65-F5344CB8AC3E}">
        <p14:creationId xmlns:p14="http://schemas.microsoft.com/office/powerpoint/2010/main" val="362370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F77F0-C692-5960-2E6C-A67E72F94AE9}"/>
              </a:ext>
            </a:extLst>
          </p:cNvPr>
          <p:cNvSpPr>
            <a:spLocks noGrp="1"/>
          </p:cNvSpPr>
          <p:nvPr>
            <p:ph type="title"/>
          </p:nvPr>
        </p:nvSpPr>
        <p:spPr/>
        <p:txBody>
          <a:bodyPr/>
          <a:lstStyle/>
          <a:p>
            <a:endParaRPr lang="hr-HR"/>
          </a:p>
        </p:txBody>
      </p:sp>
      <p:sp>
        <p:nvSpPr>
          <p:cNvPr id="4" name="Content Placeholder 3">
            <a:extLst>
              <a:ext uri="{FF2B5EF4-FFF2-40B4-BE49-F238E27FC236}">
                <a16:creationId xmlns:a16="http://schemas.microsoft.com/office/drawing/2014/main" id="{D50D5979-F77C-048B-BBCE-9101ACD66EC9}"/>
              </a:ext>
            </a:extLst>
          </p:cNvPr>
          <p:cNvSpPr>
            <a:spLocks noGrp="1"/>
          </p:cNvSpPr>
          <p:nvPr>
            <p:ph idx="1"/>
          </p:nvPr>
        </p:nvSpPr>
        <p:spPr/>
        <p:txBody>
          <a:bodyPr/>
          <a:lstStyle/>
          <a:p>
            <a:endParaRPr lang="hr-HR"/>
          </a:p>
        </p:txBody>
      </p:sp>
      <p:sp>
        <p:nvSpPr>
          <p:cNvPr id="6" name="AutoShape 6" descr="Long March 3B/E | Shiyan 10">
            <a:extLst>
              <a:ext uri="{FF2B5EF4-FFF2-40B4-BE49-F238E27FC236}">
                <a16:creationId xmlns:a16="http://schemas.microsoft.com/office/drawing/2014/main" id="{D8FAC830-1A3F-FDC8-E534-252053F572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7" name="Picture 6">
            <a:extLst>
              <a:ext uri="{FF2B5EF4-FFF2-40B4-BE49-F238E27FC236}">
                <a16:creationId xmlns:a16="http://schemas.microsoft.com/office/drawing/2014/main" id="{8934DD07-B552-8144-CBBB-C7FE1F45354A}"/>
              </a:ext>
            </a:extLst>
          </p:cNvPr>
          <p:cNvPicPr>
            <a:picLocks noChangeAspect="1"/>
          </p:cNvPicPr>
          <p:nvPr/>
        </p:nvPicPr>
        <p:blipFill>
          <a:blip r:embed="rId3"/>
          <a:stretch>
            <a:fillRect/>
          </a:stretch>
        </p:blipFill>
        <p:spPr>
          <a:xfrm>
            <a:off x="5699124" y="0"/>
            <a:ext cx="6492875" cy="6858000"/>
          </a:xfrm>
          <a:prstGeom prst="rect">
            <a:avLst/>
          </a:prstGeom>
        </p:spPr>
      </p:pic>
      <p:pic>
        <p:nvPicPr>
          <p:cNvPr id="8" name="Picture 7">
            <a:extLst>
              <a:ext uri="{FF2B5EF4-FFF2-40B4-BE49-F238E27FC236}">
                <a16:creationId xmlns:a16="http://schemas.microsoft.com/office/drawing/2014/main" id="{F3559BFF-CDC4-2474-E754-EFC874E7CB9C}"/>
              </a:ext>
            </a:extLst>
          </p:cNvPr>
          <p:cNvPicPr>
            <a:picLocks noChangeAspect="1"/>
          </p:cNvPicPr>
          <p:nvPr/>
        </p:nvPicPr>
        <p:blipFill>
          <a:blip r:embed="rId4"/>
          <a:stretch>
            <a:fillRect/>
          </a:stretch>
        </p:blipFill>
        <p:spPr>
          <a:xfrm>
            <a:off x="0" y="0"/>
            <a:ext cx="6096000" cy="6898243"/>
          </a:xfrm>
          <a:prstGeom prst="rect">
            <a:avLst/>
          </a:prstGeom>
        </p:spPr>
      </p:pic>
      <p:pic>
        <p:nvPicPr>
          <p:cNvPr id="9" name="Picture 8">
            <a:extLst>
              <a:ext uri="{FF2B5EF4-FFF2-40B4-BE49-F238E27FC236}">
                <a16:creationId xmlns:a16="http://schemas.microsoft.com/office/drawing/2014/main" id="{D942E71A-9E51-4D8A-8988-5747703EF44D}"/>
              </a:ext>
            </a:extLst>
          </p:cNvPr>
          <p:cNvPicPr>
            <a:picLocks noChangeAspect="1"/>
          </p:cNvPicPr>
          <p:nvPr/>
        </p:nvPicPr>
        <p:blipFill>
          <a:blip r:embed="rId5"/>
          <a:stretch>
            <a:fillRect/>
          </a:stretch>
        </p:blipFill>
        <p:spPr>
          <a:xfrm>
            <a:off x="443802" y="0"/>
            <a:ext cx="11304396" cy="6858000"/>
          </a:xfrm>
          <a:prstGeom prst="rect">
            <a:avLst/>
          </a:prstGeom>
        </p:spPr>
      </p:pic>
      <p:sp>
        <p:nvSpPr>
          <p:cNvPr id="2" name="AutoShape 2" descr="What is Elon Musk's Starship space vehicle?">
            <a:extLst>
              <a:ext uri="{FF2B5EF4-FFF2-40B4-BE49-F238E27FC236}">
                <a16:creationId xmlns:a16="http://schemas.microsoft.com/office/drawing/2014/main" id="{FE903DB4-6421-E5B9-6B6F-ECB77AEA56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5" name="Picture 4">
            <a:extLst>
              <a:ext uri="{FF2B5EF4-FFF2-40B4-BE49-F238E27FC236}">
                <a16:creationId xmlns:a16="http://schemas.microsoft.com/office/drawing/2014/main" id="{942F0FCA-4268-6312-7576-238517E49F87}"/>
              </a:ext>
            </a:extLst>
          </p:cNvPr>
          <p:cNvPicPr>
            <a:picLocks noChangeAspect="1"/>
          </p:cNvPicPr>
          <p:nvPr/>
        </p:nvPicPr>
        <p:blipFill>
          <a:blip r:embed="rId6"/>
          <a:stretch>
            <a:fillRect/>
          </a:stretch>
        </p:blipFill>
        <p:spPr>
          <a:xfrm>
            <a:off x="3077348" y="0"/>
            <a:ext cx="6037304" cy="6858000"/>
          </a:xfrm>
          <a:prstGeom prst="rect">
            <a:avLst/>
          </a:prstGeom>
        </p:spPr>
      </p:pic>
    </p:spTree>
    <p:extLst>
      <p:ext uri="{BB962C8B-B14F-4D97-AF65-F5344CB8AC3E}">
        <p14:creationId xmlns:p14="http://schemas.microsoft.com/office/powerpoint/2010/main" val="68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2066-E521-6287-F2D7-134EAC795947}"/>
              </a:ext>
            </a:extLst>
          </p:cNvPr>
          <p:cNvSpPr>
            <a:spLocks noGrp="1"/>
          </p:cNvSpPr>
          <p:nvPr>
            <p:ph type="title"/>
          </p:nvPr>
        </p:nvSpPr>
        <p:spPr/>
        <p:txBody>
          <a:bodyPr/>
          <a:lstStyle/>
          <a:p>
            <a:r>
              <a:rPr lang="hr-HR" dirty="0" err="1"/>
              <a:t>SpaceX</a:t>
            </a:r>
            <a:r>
              <a:rPr lang="hr-HR" dirty="0"/>
              <a:t> zanimljive činjenice</a:t>
            </a:r>
          </a:p>
        </p:txBody>
      </p:sp>
      <p:sp>
        <p:nvSpPr>
          <p:cNvPr id="3" name="Content Placeholder 2">
            <a:extLst>
              <a:ext uri="{FF2B5EF4-FFF2-40B4-BE49-F238E27FC236}">
                <a16:creationId xmlns:a16="http://schemas.microsoft.com/office/drawing/2014/main" id="{07E240F6-0FD6-4F91-4018-633C61EE46B4}"/>
              </a:ext>
            </a:extLst>
          </p:cNvPr>
          <p:cNvSpPr>
            <a:spLocks noGrp="1"/>
          </p:cNvSpPr>
          <p:nvPr>
            <p:ph idx="1"/>
          </p:nvPr>
        </p:nvSpPr>
        <p:spPr>
          <a:xfrm>
            <a:off x="838200" y="1491343"/>
            <a:ext cx="10515600" cy="4685620"/>
          </a:xfrm>
        </p:spPr>
        <p:txBody>
          <a:bodyPr>
            <a:normAutofit fontScale="77500" lnSpcReduction="20000"/>
          </a:bodyPr>
          <a:lstStyle/>
          <a:p>
            <a:r>
              <a:rPr lang="hr-HR" dirty="0"/>
              <a:t>Više od polovice svih globalnih lansiranja</a:t>
            </a:r>
          </a:p>
          <a:p>
            <a:r>
              <a:rPr lang="hr-HR" dirty="0" err="1"/>
              <a:t>SpaceX</a:t>
            </a:r>
            <a:r>
              <a:rPr lang="hr-HR" dirty="0"/>
              <a:t>: 138 misija (Falcon obitelj: 134, </a:t>
            </a:r>
            <a:r>
              <a:rPr lang="hr-HR" dirty="0" err="1"/>
              <a:t>Starship</a:t>
            </a:r>
            <a:r>
              <a:rPr lang="hr-HR" dirty="0"/>
              <a:t>: 4).</a:t>
            </a:r>
          </a:p>
          <a:p>
            <a:r>
              <a:rPr lang="hr-HR" dirty="0"/>
              <a:t>Globalno: 259 ukupno orbitalnih pokušaja lansiranja.</a:t>
            </a:r>
          </a:p>
          <a:p>
            <a:r>
              <a:rPr lang="hr-HR" dirty="0"/>
              <a:t>Ponovna upotreba kao ključ uspjeha</a:t>
            </a:r>
          </a:p>
          <a:p>
            <a:r>
              <a:rPr lang="hr-HR" dirty="0"/>
              <a:t>Ponovno korišteni </a:t>
            </a:r>
            <a:r>
              <a:rPr lang="hr-HR" dirty="0" err="1"/>
              <a:t>boosteri</a:t>
            </a:r>
            <a:r>
              <a:rPr lang="hr-HR" dirty="0"/>
              <a:t>: 126 ponovno korištenih prvih stupnjeva Falcon raketa.</a:t>
            </a:r>
          </a:p>
          <a:p>
            <a:r>
              <a:rPr lang="hr-HR" dirty="0"/>
              <a:t>Stopa ponovne upotrebe: Gotovo 96% svih lansiranja Falcon raketa u 2024. godini koristilo je već korišteni </a:t>
            </a:r>
            <a:r>
              <a:rPr lang="hr-HR" dirty="0" err="1"/>
              <a:t>booster</a:t>
            </a:r>
            <a:r>
              <a:rPr lang="hr-HR" dirty="0"/>
              <a:t>.</a:t>
            </a:r>
          </a:p>
          <a:p>
            <a:r>
              <a:rPr lang="hr-HR" dirty="0"/>
              <a:t>Rekordno iskorištavanje: </a:t>
            </a:r>
            <a:r>
              <a:rPr lang="hr-HR" dirty="0" err="1"/>
              <a:t>Booster</a:t>
            </a:r>
            <a:r>
              <a:rPr lang="hr-HR" dirty="0"/>
              <a:t> B1067 letio je rekordnih 31 put do listopada 2025. godine.</a:t>
            </a:r>
          </a:p>
          <a:p>
            <a:r>
              <a:rPr lang="hr-HR" dirty="0"/>
              <a:t>Brzina bez presedana</a:t>
            </a:r>
          </a:p>
          <a:p>
            <a:r>
              <a:rPr lang="hr-HR" dirty="0"/>
              <a:t>Najbrži preokret: U 2024. godini postignut je rekord u brzini pripreme </a:t>
            </a:r>
            <a:r>
              <a:rPr lang="hr-HR" dirty="0" err="1"/>
              <a:t>boostera</a:t>
            </a:r>
            <a:r>
              <a:rPr lang="hr-HR" dirty="0"/>
              <a:t> za ponovno lansiranje — manje od 13 dana.</a:t>
            </a:r>
          </a:p>
          <a:p>
            <a:r>
              <a:rPr lang="hr-HR" dirty="0"/>
              <a:t>Prosječno jedno lansiranje svakih 2,72 dana.</a:t>
            </a:r>
          </a:p>
        </p:txBody>
      </p:sp>
    </p:spTree>
    <p:extLst>
      <p:ext uri="{BB962C8B-B14F-4D97-AF65-F5344CB8AC3E}">
        <p14:creationId xmlns:p14="http://schemas.microsoft.com/office/powerpoint/2010/main" val="16238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7CEF-1E82-A496-A3DA-9F3BF1762029}"/>
              </a:ext>
            </a:extLst>
          </p:cNvPr>
          <p:cNvSpPr>
            <a:spLocks noGrp="1"/>
          </p:cNvSpPr>
          <p:nvPr>
            <p:ph type="title"/>
          </p:nvPr>
        </p:nvSpPr>
        <p:spPr/>
        <p:txBody>
          <a:bodyPr/>
          <a:lstStyle/>
          <a:p>
            <a:r>
              <a:rPr lang="hr-HR" dirty="0" err="1"/>
              <a:t>SpaceX</a:t>
            </a:r>
            <a:r>
              <a:rPr lang="hr-HR" dirty="0"/>
              <a:t> i IT</a:t>
            </a:r>
          </a:p>
        </p:txBody>
      </p:sp>
      <p:sp>
        <p:nvSpPr>
          <p:cNvPr id="3" name="Content Placeholder 2">
            <a:extLst>
              <a:ext uri="{FF2B5EF4-FFF2-40B4-BE49-F238E27FC236}">
                <a16:creationId xmlns:a16="http://schemas.microsoft.com/office/drawing/2014/main" id="{74DFD9B3-43F5-D57A-1AC8-30FCB2B28A91}"/>
              </a:ext>
            </a:extLst>
          </p:cNvPr>
          <p:cNvSpPr>
            <a:spLocks noGrp="1"/>
          </p:cNvSpPr>
          <p:nvPr>
            <p:ph idx="1"/>
          </p:nvPr>
        </p:nvSpPr>
        <p:spPr/>
        <p:txBody>
          <a:bodyPr>
            <a:normAutofit fontScale="85000" lnSpcReduction="20000"/>
          </a:bodyPr>
          <a:lstStyle/>
          <a:p>
            <a:r>
              <a:rPr lang="hr-HR" b="1" dirty="0"/>
              <a:t>1. Proizvodnja i inženjering</a:t>
            </a:r>
            <a:endParaRPr lang="hr-HR" dirty="0"/>
          </a:p>
          <a:p>
            <a:r>
              <a:rPr lang="hr-HR" b="1" dirty="0"/>
              <a:t>Vlastiti ERP sustav "WARPDRIVE"</a:t>
            </a:r>
            <a:r>
              <a:rPr lang="hr-HR" dirty="0"/>
              <a:t>: Sustav razvijen od strane </a:t>
            </a:r>
            <a:r>
              <a:rPr lang="hr-HR" dirty="0" err="1"/>
              <a:t>SpaceX</a:t>
            </a:r>
            <a:r>
              <a:rPr lang="hr-HR" dirty="0"/>
              <a:t>-a integrira sve operacije, od dizajna i lanca opskrbe do proizvodnje i financija. Omogućuje im brzu prilagodbu i praćenje jedinstvenih procesa u proizvodnji raketa.</a:t>
            </a:r>
          </a:p>
          <a:p>
            <a:r>
              <a:rPr lang="hr-HR" b="1" dirty="0"/>
              <a:t>CAD i simulacije</a:t>
            </a:r>
            <a:r>
              <a:rPr lang="hr-HR" dirty="0"/>
              <a:t>: Inženjeri koriste napredne softverske alate (poput Siemens NX) za 3D modeliranje i testiranje komponenti raketa u virtualnom okruženju, čime se ubrzava razvoj i poboljšava preciznost.</a:t>
            </a:r>
          </a:p>
          <a:p>
            <a:r>
              <a:rPr lang="hr-HR" b="1" dirty="0"/>
              <a:t>2. Kontrola misije i analiza podataka</a:t>
            </a:r>
            <a:endParaRPr lang="hr-HR" dirty="0"/>
          </a:p>
          <a:p>
            <a:r>
              <a:rPr lang="hr-HR" b="1" dirty="0"/>
              <a:t>Praćenje u stvarnom vremenu</a:t>
            </a:r>
            <a:r>
              <a:rPr lang="hr-HR" dirty="0"/>
              <a:t>: Kontrolni centar koristi IT za prikupljanje i analizu ogromnih količina telemetrijskih podataka s rakete i letjelice.</a:t>
            </a:r>
          </a:p>
          <a:p>
            <a:r>
              <a:rPr lang="hr-HR" b="1" dirty="0"/>
              <a:t>"Digitalni blizanci"</a:t>
            </a:r>
            <a:r>
              <a:rPr lang="hr-HR" dirty="0"/>
              <a:t>: Virtualne replike letjelica omogućuju operaterima u kontroli misije praćenje i analizu svakog aspekta leta, pomažući u rješavanju problema.</a:t>
            </a:r>
          </a:p>
          <a:p>
            <a:endParaRPr lang="hr-HR" dirty="0"/>
          </a:p>
        </p:txBody>
      </p:sp>
    </p:spTree>
    <p:extLst>
      <p:ext uri="{BB962C8B-B14F-4D97-AF65-F5344CB8AC3E}">
        <p14:creationId xmlns:p14="http://schemas.microsoft.com/office/powerpoint/2010/main" val="288142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5565-4674-7C24-6F15-6B32C5989522}"/>
              </a:ext>
            </a:extLst>
          </p:cNvPr>
          <p:cNvSpPr>
            <a:spLocks noGrp="1"/>
          </p:cNvSpPr>
          <p:nvPr>
            <p:ph type="title"/>
          </p:nvPr>
        </p:nvSpPr>
        <p:spPr/>
        <p:txBody>
          <a:bodyPr/>
          <a:lstStyle/>
          <a:p>
            <a:r>
              <a:rPr lang="hr-HR" dirty="0" err="1"/>
              <a:t>SpaceX</a:t>
            </a:r>
            <a:r>
              <a:rPr lang="hr-HR" dirty="0"/>
              <a:t> i IT</a:t>
            </a:r>
          </a:p>
        </p:txBody>
      </p:sp>
      <p:sp>
        <p:nvSpPr>
          <p:cNvPr id="3" name="Content Placeholder 2">
            <a:extLst>
              <a:ext uri="{FF2B5EF4-FFF2-40B4-BE49-F238E27FC236}">
                <a16:creationId xmlns:a16="http://schemas.microsoft.com/office/drawing/2014/main" id="{770794D0-D59E-0191-93C9-4CDAACD3DC69}"/>
              </a:ext>
            </a:extLst>
          </p:cNvPr>
          <p:cNvSpPr>
            <a:spLocks noGrp="1"/>
          </p:cNvSpPr>
          <p:nvPr>
            <p:ph idx="1"/>
          </p:nvPr>
        </p:nvSpPr>
        <p:spPr/>
        <p:txBody>
          <a:bodyPr>
            <a:normAutofit fontScale="85000" lnSpcReduction="20000"/>
          </a:bodyPr>
          <a:lstStyle/>
          <a:p>
            <a:r>
              <a:rPr lang="hr-HR" b="1" dirty="0"/>
              <a:t>1. Autopilot za precizno slijetanje</a:t>
            </a:r>
            <a:endParaRPr lang="hr-HR" dirty="0"/>
          </a:p>
          <a:p>
            <a:r>
              <a:rPr lang="hr-HR" b="1" dirty="0"/>
              <a:t>Potpuno automatizirano slijetanje</a:t>
            </a:r>
            <a:r>
              <a:rPr lang="hr-HR" dirty="0"/>
              <a:t>: Falcon </a:t>
            </a:r>
            <a:r>
              <a:rPr lang="hr-HR" dirty="0" err="1"/>
              <a:t>boosteri</a:t>
            </a:r>
            <a:r>
              <a:rPr lang="hr-HR" dirty="0"/>
              <a:t>, a uskoro i </a:t>
            </a:r>
            <a:r>
              <a:rPr lang="hr-HR" dirty="0" err="1"/>
              <a:t>Starship</a:t>
            </a:r>
            <a:r>
              <a:rPr lang="hr-HR" dirty="0"/>
              <a:t>, koriste napredne softverske algoritme i senzore za precizno slijetanje na kopno ili oceanske platforme.</a:t>
            </a:r>
          </a:p>
          <a:p>
            <a:r>
              <a:rPr lang="hr-HR" b="1" dirty="0"/>
              <a:t>AI u stvarnom vremenu</a:t>
            </a:r>
            <a:r>
              <a:rPr lang="hr-HR" dirty="0"/>
              <a:t>: AI analizira podatke sa senzora (GPS, radar, vizualni senzori) kako bi prilagodio putanju leta i osigurao sigurno slijetanje.</a:t>
            </a:r>
          </a:p>
          <a:p>
            <a:r>
              <a:rPr lang="hr-HR" b="1" dirty="0"/>
              <a:t>2. Umjetna inteligencija i učenje</a:t>
            </a:r>
            <a:endParaRPr lang="hr-HR" dirty="0"/>
          </a:p>
          <a:p>
            <a:r>
              <a:rPr lang="hr-HR" b="1" dirty="0"/>
              <a:t>Optimizacija performansi</a:t>
            </a:r>
            <a:r>
              <a:rPr lang="hr-HR" dirty="0"/>
              <a:t>: AI modeli kontinuirano uče iz povijesnih podataka sa svake misije, što omogućuje </a:t>
            </a:r>
            <a:r>
              <a:rPr lang="hr-HR" dirty="0" err="1"/>
              <a:t>SpaceX</a:t>
            </a:r>
            <a:r>
              <a:rPr lang="hr-HR" dirty="0"/>
              <a:t>-u da optimizira putanje leta, potrošnju goriva i performanse raketnih motora.</a:t>
            </a:r>
          </a:p>
          <a:p>
            <a:r>
              <a:rPr lang="hr-HR" b="1" dirty="0"/>
              <a:t>Iterativni razvoj</a:t>
            </a:r>
            <a:r>
              <a:rPr lang="hr-HR" dirty="0"/>
              <a:t>: Brz ciklus razvoja temeljen na učenju iz uspjeha i neuspjeha, sličan </a:t>
            </a:r>
            <a:r>
              <a:rPr lang="hr-HR" dirty="0" err="1"/>
              <a:t>DevOps</a:t>
            </a:r>
            <a:r>
              <a:rPr lang="hr-HR" dirty="0"/>
              <a:t>-u, omogućuje </a:t>
            </a:r>
            <a:r>
              <a:rPr lang="hr-HR" dirty="0" err="1"/>
              <a:t>SpaceX</a:t>
            </a:r>
            <a:r>
              <a:rPr lang="hr-HR" dirty="0"/>
              <a:t>-u neprestano poboljšavanje svojih letjelica i softvera.</a:t>
            </a:r>
          </a:p>
          <a:p>
            <a:endParaRPr lang="hr-HR" dirty="0"/>
          </a:p>
        </p:txBody>
      </p:sp>
    </p:spTree>
    <p:extLst>
      <p:ext uri="{BB962C8B-B14F-4D97-AF65-F5344CB8AC3E}">
        <p14:creationId xmlns:p14="http://schemas.microsoft.com/office/powerpoint/2010/main" val="3565297691"/>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c96348a-2486-4016-9b61-bd8d06254c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2EBE7EE36C1F44B48FC34D1F5027B7" ma:contentTypeVersion="16" ma:contentTypeDescription="Create a new document." ma:contentTypeScope="" ma:versionID="748708c69b141596e59ad911f1a30980">
  <xsd:schema xmlns:xsd="http://www.w3.org/2001/XMLSchema" xmlns:xs="http://www.w3.org/2001/XMLSchema" xmlns:p="http://schemas.microsoft.com/office/2006/metadata/properties" xmlns:ns3="bc96348a-2486-4016-9b61-bd8d06254c4f" xmlns:ns4="3be7b567-c9e1-4296-bbdd-eb149b4413da" targetNamespace="http://schemas.microsoft.com/office/2006/metadata/properties" ma:root="true" ma:fieldsID="ae825fffa05aea39848c4c41a3dbc5e7" ns3:_="" ns4:_="">
    <xsd:import namespace="bc96348a-2486-4016-9b61-bd8d06254c4f"/>
    <xsd:import namespace="3be7b567-c9e1-4296-bbdd-eb149b4413d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6348a-2486-4016-9b61-bd8d06254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e7b567-c9e1-4296-bbdd-eb149b4413d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1EEA50-2E1E-41AB-9821-E14C9E52EB51}">
  <ds:schemaRefs>
    <ds:schemaRef ds:uri="http://schemas.microsoft.com/sharepoint/v3/contenttype/forms"/>
  </ds:schemaRefs>
</ds:datastoreItem>
</file>

<file path=customXml/itemProps2.xml><?xml version="1.0" encoding="utf-8"?>
<ds:datastoreItem xmlns:ds="http://schemas.openxmlformats.org/officeDocument/2006/customXml" ds:itemID="{0317D566-6348-4A19-8009-291DF9F248DF}">
  <ds:schemaRef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3be7b567-c9e1-4296-bbdd-eb149b4413da"/>
    <ds:schemaRef ds:uri="http://purl.org/dc/elements/1.1/"/>
    <ds:schemaRef ds:uri="http://purl.org/dc/terms/"/>
    <ds:schemaRef ds:uri="http://www.w3.org/XML/1998/namespace"/>
    <ds:schemaRef ds:uri="http://schemas.microsoft.com/office/infopath/2007/PartnerControls"/>
    <ds:schemaRef ds:uri="bc96348a-2486-4016-9b61-bd8d06254c4f"/>
  </ds:schemaRefs>
</ds:datastoreItem>
</file>

<file path=customXml/itemProps3.xml><?xml version="1.0" encoding="utf-8"?>
<ds:datastoreItem xmlns:ds="http://schemas.openxmlformats.org/officeDocument/2006/customXml" ds:itemID="{979C21EF-D997-4E51-98C7-D838C7B6C4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6348a-2486-4016-9b61-bd8d06254c4f"/>
    <ds:schemaRef ds:uri="3be7b567-c9e1-4296-bbdd-eb149b441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9659</TotalTime>
  <Words>2282</Words>
  <Application>Microsoft Office PowerPoint</Application>
  <PresentationFormat>Widescreen</PresentationFormat>
  <Paragraphs>291</Paragraphs>
  <Slides>49</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Gill Sans</vt:lpstr>
      <vt:lpstr>Tiempos Text</vt:lpstr>
      <vt:lpstr>Office Theme</vt:lpstr>
      <vt:lpstr>Izgradnja informacijskih sustava</vt:lpstr>
      <vt:lpstr>Agenda</vt:lpstr>
      <vt:lpstr>PowerPoint Presentation</vt:lpstr>
      <vt:lpstr>PowerPoint Presentation</vt:lpstr>
      <vt:lpstr>Google Glass</vt:lpstr>
      <vt:lpstr>PowerPoint Presentation</vt:lpstr>
      <vt:lpstr>SpaceX zanimljive činjenice</vt:lpstr>
      <vt:lpstr>SpaceX i IT</vt:lpstr>
      <vt:lpstr>SpaceX i IT</vt:lpstr>
      <vt:lpstr>Razvoj sustava i organizacijske promjene</vt:lpstr>
      <vt:lpstr>Razvoj sustava i organizacijske promjene</vt:lpstr>
      <vt:lpstr>Organizational Change Carries Risks and Rewards</vt:lpstr>
      <vt:lpstr>Redizajn poslovnih procesa</vt:lpstr>
      <vt:lpstr>As-is Business Process for Purchasing a Book from a Physical Bookstore</vt:lpstr>
      <vt:lpstr>Redesigned Process for Purchasing a Book Online</vt:lpstr>
      <vt:lpstr>Upravljanje poslovnim procesima</vt:lpstr>
      <vt:lpstr>Razvoj sustava</vt:lpstr>
      <vt:lpstr>The Systems Development Process</vt:lpstr>
      <vt:lpstr>Razvoj sustava</vt:lpstr>
      <vt:lpstr>Analiza sustava</vt:lpstr>
      <vt:lpstr>Dizajn sustava</vt:lpstr>
      <vt:lpstr>System Design Specifications</vt:lpstr>
      <vt:lpstr>System Design Specifications</vt:lpstr>
      <vt:lpstr>Završetak procesa razvoja sustava</vt:lpstr>
      <vt:lpstr>Završetak procesa razvoja sustva</vt:lpstr>
      <vt:lpstr>Završetak procesa razvoja sustava</vt:lpstr>
      <vt:lpstr>Systems Development</vt:lpstr>
      <vt:lpstr>PowerPoint Presentation</vt:lpstr>
      <vt:lpstr>Bad statistics</vt:lpstr>
      <vt:lpstr>Traditional Systems Life Cycle</vt:lpstr>
      <vt:lpstr>The Traditional Systems Development Life Cycle (Waterfall)</vt:lpstr>
      <vt:lpstr>Prototyping</vt:lpstr>
      <vt:lpstr> The Prototyping Process</vt:lpstr>
      <vt:lpstr>PowerPoint Presentation</vt:lpstr>
      <vt:lpstr>Agile development </vt:lpstr>
      <vt:lpstr>PowerPoint Presentation</vt:lpstr>
      <vt:lpstr>PowerPoint Presentation</vt:lpstr>
      <vt:lpstr>PowerPoint Presentation</vt:lpstr>
      <vt:lpstr>Agile vs Waterfall</vt:lpstr>
      <vt:lpstr>Scrum</vt:lpstr>
      <vt:lpstr>Too Agile</vt:lpstr>
      <vt:lpstr>Too Agile</vt:lpstr>
      <vt:lpstr>Too Agile</vt:lpstr>
      <vt:lpstr>Too Agile</vt:lpstr>
      <vt:lpstr>Dvije vrste odluka</vt:lpstr>
      <vt:lpstr>Application Software Packages, Software Services, and Outsourcing</vt:lpstr>
      <vt:lpstr>Application Software Packages, Software Services, and Outsourcing</vt:lpstr>
      <vt:lpstr>Application Software Packages, Software Services, and Outsourcing</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Dražen Pranić</cp:lastModifiedBy>
  <cp:revision>66</cp:revision>
  <dcterms:created xsi:type="dcterms:W3CDTF">2018-01-24T13:33:55Z</dcterms:created>
  <dcterms:modified xsi:type="dcterms:W3CDTF">2025-10-21T15:41:20Z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f682b7-f91e-48bc-97e5-bfb95b32f5b9_Enabled">
    <vt:lpwstr>true</vt:lpwstr>
  </property>
  <property fmtid="{D5CDD505-2E9C-101B-9397-08002B2CF9AE}" pid="3" name="MSIP_Label_edf682b7-f91e-48bc-97e5-bfb95b32f5b9_SetDate">
    <vt:lpwstr>2023-10-13T13:57:40Z</vt:lpwstr>
  </property>
  <property fmtid="{D5CDD505-2E9C-101B-9397-08002B2CF9AE}" pid="4" name="MSIP_Label_edf682b7-f91e-48bc-97e5-bfb95b32f5b9_Method">
    <vt:lpwstr>Standard</vt:lpwstr>
  </property>
  <property fmtid="{D5CDD505-2E9C-101B-9397-08002B2CF9AE}" pid="5" name="MSIP_Label_edf682b7-f91e-48bc-97e5-bfb95b32f5b9_Name">
    <vt:lpwstr>defa4170-0d19-0005-0001-bc88714345d2</vt:lpwstr>
  </property>
  <property fmtid="{D5CDD505-2E9C-101B-9397-08002B2CF9AE}" pid="6" name="MSIP_Label_edf682b7-f91e-48bc-97e5-bfb95b32f5b9_SiteId">
    <vt:lpwstr>fbb567ee-ca59-4aea-a378-fbf7761a4986</vt:lpwstr>
  </property>
  <property fmtid="{D5CDD505-2E9C-101B-9397-08002B2CF9AE}" pid="7" name="MSIP_Label_edf682b7-f91e-48bc-97e5-bfb95b32f5b9_ActionId">
    <vt:lpwstr>94854dc5-6cd7-4165-8b3c-a7448ca9444b</vt:lpwstr>
  </property>
  <property fmtid="{D5CDD505-2E9C-101B-9397-08002B2CF9AE}" pid="8" name="MSIP_Label_edf682b7-f91e-48bc-97e5-bfb95b32f5b9_ContentBits">
    <vt:lpwstr>0</vt:lpwstr>
  </property>
  <property fmtid="{D5CDD505-2E9C-101B-9397-08002B2CF9AE}" pid="9" name="ContentTypeId">
    <vt:lpwstr>0x0101006A2EBE7EE36C1F44B48FC34D1F5027B7</vt:lpwstr>
  </property>
</Properties>
</file>