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287" r:id="rId3"/>
    <p:sldId id="1033" r:id="rId4"/>
    <p:sldId id="1034" r:id="rId5"/>
    <p:sldId id="1035" r:id="rId6"/>
    <p:sldId id="1047" r:id="rId7"/>
    <p:sldId id="1048" r:id="rId8"/>
    <p:sldId id="1049" r:id="rId9"/>
    <p:sldId id="1030" r:id="rId10"/>
    <p:sldId id="1031" r:id="rId11"/>
    <p:sldId id="1032" r:id="rId12"/>
    <p:sldId id="1036" r:id="rId13"/>
    <p:sldId id="998" r:id="rId14"/>
    <p:sldId id="1040" r:id="rId15"/>
    <p:sldId id="1041" r:id="rId16"/>
    <p:sldId id="1042" r:id="rId17"/>
    <p:sldId id="1043" r:id="rId18"/>
    <p:sldId id="1044" r:id="rId19"/>
    <p:sldId id="1000" r:id="rId20"/>
    <p:sldId id="1005" r:id="rId21"/>
    <p:sldId id="1002" r:id="rId22"/>
    <p:sldId id="1008" r:id="rId23"/>
    <p:sldId id="1009" r:id="rId24"/>
    <p:sldId id="1010" r:id="rId25"/>
    <p:sldId id="1045" r:id="rId26"/>
    <p:sldId id="1019" r:id="rId27"/>
    <p:sldId id="356" r:id="rId28"/>
    <p:sldId id="969" r:id="rId29"/>
    <p:sldId id="968" r:id="rId30"/>
    <p:sldId id="974" r:id="rId31"/>
    <p:sldId id="975" r:id="rId32"/>
    <p:sldId id="964" r:id="rId33"/>
    <p:sldId id="965" r:id="rId34"/>
    <p:sldId id="967" r:id="rId35"/>
    <p:sldId id="966" r:id="rId36"/>
    <p:sldId id="1020" r:id="rId37"/>
    <p:sldId id="1021" r:id="rId38"/>
    <p:sldId id="976" r:id="rId39"/>
    <p:sldId id="1022" r:id="rId40"/>
    <p:sldId id="977" r:id="rId41"/>
    <p:sldId id="979" r:id="rId42"/>
    <p:sldId id="1046" r:id="rId43"/>
    <p:sldId id="980" r:id="rId44"/>
    <p:sldId id="1013" r:id="rId45"/>
    <p:sldId id="982" r:id="rId46"/>
    <p:sldId id="1014" r:id="rId47"/>
    <p:sldId id="981" r:id="rId48"/>
    <p:sldId id="1015" r:id="rId49"/>
    <p:sldId id="1012" r:id="rId50"/>
    <p:sldId id="983" r:id="rId51"/>
    <p:sldId id="984" r:id="rId52"/>
    <p:sldId id="1023" r:id="rId53"/>
    <p:sldId id="1025" r:id="rId54"/>
    <p:sldId id="1026" r:id="rId55"/>
    <p:sldId id="1028" r:id="rId56"/>
    <p:sldId id="1027" r:id="rId57"/>
    <p:sldId id="26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08622-90B0-4BA6-AE71-569C56D2C5C9}" v="29" dt="2025-10-28T17:08:52.644"/>
  </p1510:revLst>
</p1510:revInfo>
</file>

<file path=ppt/tableStyles.xml><?xml version="1.0" encoding="utf-8"?>
<a:tblStyleLst xmlns:a="http://schemas.openxmlformats.org/drawingml/2006/main" def="{5C22544A-7EE6-4342-B048-85BDC9FD1C3A}">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vijetli stil 2 - Isticanj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F1AB2-1976-4502-BF36-3FF5EA218861}" styleName="Srednji stil 4 - Isticanj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Svijetli stil 3 - Isticanj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vijetli stil 1 - Isticanj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Srednji stil 3 - Isticanj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Srednji stil 4 - Isticanj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rednji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vijetli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vijetli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73257" autoAdjust="0"/>
  </p:normalViewPr>
  <p:slideViewPr>
    <p:cSldViewPr snapToGrid="0" snapToObjects="1">
      <p:cViewPr varScale="1">
        <p:scale>
          <a:sx n="88" d="100"/>
          <a:sy n="88" d="100"/>
        </p:scale>
        <p:origin x="114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3528" y="5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D8AA897B-3AC3-42D4-8D5D-5E5FF1FE670A}"/>
    <pc:docChg chg="undo custSel addSld delSld modSld sldOrd">
      <pc:chgData name="Dražen Pranić" userId="3012855b-bf2d-4e7c-804b-71a5f3d907b3" providerId="ADAL" clId="{D8AA897B-3AC3-42D4-8D5D-5E5FF1FE670A}" dt="2025-10-28T17:09:18.837" v="472" actId="27636"/>
      <pc:docMkLst>
        <pc:docMk/>
      </pc:docMkLst>
      <pc:sldChg chg="modSp mod">
        <pc:chgData name="Dražen Pranić" userId="3012855b-bf2d-4e7c-804b-71a5f3d907b3" providerId="ADAL" clId="{D8AA897B-3AC3-42D4-8D5D-5E5FF1FE670A}" dt="2025-10-28T16:59:46.223" v="396" actId="6549"/>
        <pc:sldMkLst>
          <pc:docMk/>
          <pc:sldMk cId="2278469393" sldId="287"/>
        </pc:sldMkLst>
        <pc:spChg chg="mod">
          <ac:chgData name="Dražen Pranić" userId="3012855b-bf2d-4e7c-804b-71a5f3d907b3" providerId="ADAL" clId="{D8AA897B-3AC3-42D4-8D5D-5E5FF1FE670A}" dt="2025-10-28T16:59:46.223" v="396" actId="6549"/>
          <ac:spMkLst>
            <pc:docMk/>
            <pc:sldMk cId="2278469393" sldId="287"/>
            <ac:spMk id="3" creationId="{28E02DBE-7E4A-7C33-0030-2572026F7071}"/>
          </ac:spMkLst>
        </pc:spChg>
      </pc:sldChg>
      <pc:sldChg chg="modSp del mod">
        <pc:chgData name="Dražen Pranić" userId="3012855b-bf2d-4e7c-804b-71a5f3d907b3" providerId="ADAL" clId="{D8AA897B-3AC3-42D4-8D5D-5E5FF1FE670A}" dt="2025-10-26T12:30:47.746" v="251" actId="47"/>
        <pc:sldMkLst>
          <pc:docMk/>
          <pc:sldMk cId="3310048491" sldId="978"/>
        </pc:sldMkLst>
      </pc:sldChg>
      <pc:sldChg chg="modSp mod">
        <pc:chgData name="Dražen Pranić" userId="3012855b-bf2d-4e7c-804b-71a5f3d907b3" providerId="ADAL" clId="{D8AA897B-3AC3-42D4-8D5D-5E5FF1FE670A}" dt="2025-10-26T15:40:51.297" v="377" actId="1076"/>
        <pc:sldMkLst>
          <pc:docMk/>
          <pc:sldMk cId="4286147111" sldId="983"/>
        </pc:sldMkLst>
        <pc:picChg chg="mod">
          <ac:chgData name="Dražen Pranić" userId="3012855b-bf2d-4e7c-804b-71a5f3d907b3" providerId="ADAL" clId="{D8AA897B-3AC3-42D4-8D5D-5E5FF1FE670A}" dt="2025-10-26T15:40:51.297" v="377" actId="1076"/>
          <ac:picMkLst>
            <pc:docMk/>
            <pc:sldMk cId="4286147111" sldId="983"/>
            <ac:picMk id="5" creationId="{4DC523D1-D93A-019E-1B45-D53D6132BF8F}"/>
          </ac:picMkLst>
        </pc:picChg>
      </pc:sldChg>
      <pc:sldChg chg="del">
        <pc:chgData name="Dražen Pranić" userId="3012855b-bf2d-4e7c-804b-71a5f3d907b3" providerId="ADAL" clId="{D8AA897B-3AC3-42D4-8D5D-5E5FF1FE670A}" dt="2025-10-26T12:34:22.878" v="255" actId="47"/>
        <pc:sldMkLst>
          <pc:docMk/>
          <pc:sldMk cId="4274061905" sldId="996"/>
        </pc:sldMkLst>
      </pc:sldChg>
      <pc:sldChg chg="del">
        <pc:chgData name="Dražen Pranić" userId="3012855b-bf2d-4e7c-804b-71a5f3d907b3" providerId="ADAL" clId="{D8AA897B-3AC3-42D4-8D5D-5E5FF1FE670A}" dt="2025-10-26T12:57:21.506" v="353" actId="47"/>
        <pc:sldMkLst>
          <pc:docMk/>
          <pc:sldMk cId="1572528395" sldId="997"/>
        </pc:sldMkLst>
      </pc:sldChg>
      <pc:sldChg chg="del">
        <pc:chgData name="Dražen Pranić" userId="3012855b-bf2d-4e7c-804b-71a5f3d907b3" providerId="ADAL" clId="{D8AA897B-3AC3-42D4-8D5D-5E5FF1FE670A}" dt="2025-10-26T12:57:23.023" v="354" actId="47"/>
        <pc:sldMkLst>
          <pc:docMk/>
          <pc:sldMk cId="2569296678" sldId="999"/>
        </pc:sldMkLst>
      </pc:sldChg>
      <pc:sldChg chg="del">
        <pc:chgData name="Dražen Pranić" userId="3012855b-bf2d-4e7c-804b-71a5f3d907b3" providerId="ADAL" clId="{D8AA897B-3AC3-42D4-8D5D-5E5FF1FE670A}" dt="2025-10-26T12:57:14.673" v="352" actId="47"/>
        <pc:sldMkLst>
          <pc:docMk/>
          <pc:sldMk cId="4006387617" sldId="1001"/>
        </pc:sldMkLst>
      </pc:sldChg>
      <pc:sldChg chg="del">
        <pc:chgData name="Dražen Pranić" userId="3012855b-bf2d-4e7c-804b-71a5f3d907b3" providerId="ADAL" clId="{D8AA897B-3AC3-42D4-8D5D-5E5FF1FE670A}" dt="2025-10-26T13:04:21.742" v="355" actId="47"/>
        <pc:sldMkLst>
          <pc:docMk/>
          <pc:sldMk cId="1467555034" sldId="1007"/>
        </pc:sldMkLst>
      </pc:sldChg>
      <pc:sldChg chg="del">
        <pc:chgData name="Dražen Pranić" userId="3012855b-bf2d-4e7c-804b-71a5f3d907b3" providerId="ADAL" clId="{D8AA897B-3AC3-42D4-8D5D-5E5FF1FE670A}" dt="2025-10-26T15:36:09.662" v="356" actId="47"/>
        <pc:sldMkLst>
          <pc:docMk/>
          <pc:sldMk cId="3202396123" sldId="1011"/>
        </pc:sldMkLst>
      </pc:sldChg>
      <pc:sldChg chg="ord">
        <pc:chgData name="Dražen Pranić" userId="3012855b-bf2d-4e7c-804b-71a5f3d907b3" providerId="ADAL" clId="{D8AA897B-3AC3-42D4-8D5D-5E5FF1FE670A}" dt="2025-10-26T15:40:04.983" v="376"/>
        <pc:sldMkLst>
          <pc:docMk/>
          <pc:sldMk cId="280230011" sldId="1013"/>
        </pc:sldMkLst>
      </pc:sldChg>
      <pc:sldChg chg="del">
        <pc:chgData name="Dražen Pranić" userId="3012855b-bf2d-4e7c-804b-71a5f3d907b3" providerId="ADAL" clId="{D8AA897B-3AC3-42D4-8D5D-5E5FF1FE670A}" dt="2025-10-26T11:41:33.609" v="5" actId="47"/>
        <pc:sldMkLst>
          <pc:docMk/>
          <pc:sldMk cId="3533194702" sldId="1018"/>
        </pc:sldMkLst>
      </pc:sldChg>
      <pc:sldChg chg="addSp delSp modSp mod">
        <pc:chgData name="Dražen Pranić" userId="3012855b-bf2d-4e7c-804b-71a5f3d907b3" providerId="ADAL" clId="{D8AA897B-3AC3-42D4-8D5D-5E5FF1FE670A}" dt="2025-10-26T15:51:45.820" v="386" actId="14100"/>
        <pc:sldMkLst>
          <pc:docMk/>
          <pc:sldMk cId="3991061146" sldId="1023"/>
        </pc:sldMkLst>
        <pc:spChg chg="add mod">
          <ac:chgData name="Dražen Pranić" userId="3012855b-bf2d-4e7c-804b-71a5f3d907b3" providerId="ADAL" clId="{D8AA897B-3AC3-42D4-8D5D-5E5FF1FE670A}" dt="2025-10-26T15:51:45.820" v="386" actId="14100"/>
          <ac:spMkLst>
            <pc:docMk/>
            <pc:sldMk cId="3991061146" sldId="1023"/>
            <ac:spMk id="4" creationId="{AC7DECC6-2FDE-4A18-3458-69073D004105}"/>
          </ac:spMkLst>
        </pc:spChg>
        <pc:picChg chg="add mod">
          <ac:chgData name="Dražen Pranić" userId="3012855b-bf2d-4e7c-804b-71a5f3d907b3" providerId="ADAL" clId="{D8AA897B-3AC3-42D4-8D5D-5E5FF1FE670A}" dt="2025-10-26T15:51:39.724" v="384" actId="1076"/>
          <ac:picMkLst>
            <pc:docMk/>
            <pc:sldMk cId="3991061146" sldId="1023"/>
            <ac:picMk id="5" creationId="{51095140-87E0-038A-69B1-346D8CF79398}"/>
          </ac:picMkLst>
        </pc:picChg>
      </pc:sldChg>
      <pc:sldChg chg="del">
        <pc:chgData name="Dražen Pranić" userId="3012855b-bf2d-4e7c-804b-71a5f3d907b3" providerId="ADAL" clId="{D8AA897B-3AC3-42D4-8D5D-5E5FF1FE670A}" dt="2025-10-26T15:52:01.160" v="387" actId="47"/>
        <pc:sldMkLst>
          <pc:docMk/>
          <pc:sldMk cId="2676375225" sldId="1024"/>
        </pc:sldMkLst>
      </pc:sldChg>
      <pc:sldChg chg="modSp">
        <pc:chgData name="Dražen Pranić" userId="3012855b-bf2d-4e7c-804b-71a5f3d907b3" providerId="ADAL" clId="{D8AA897B-3AC3-42D4-8D5D-5E5FF1FE670A}" dt="2025-10-26T15:48:07.297" v="379" actId="1076"/>
        <pc:sldMkLst>
          <pc:docMk/>
          <pc:sldMk cId="928310707" sldId="1027"/>
        </pc:sldMkLst>
        <pc:picChg chg="mod">
          <ac:chgData name="Dražen Pranić" userId="3012855b-bf2d-4e7c-804b-71a5f3d907b3" providerId="ADAL" clId="{D8AA897B-3AC3-42D4-8D5D-5E5FF1FE670A}" dt="2025-10-26T15:48:07.297" v="379" actId="1076"/>
          <ac:picMkLst>
            <pc:docMk/>
            <pc:sldMk cId="928310707" sldId="1027"/>
            <ac:picMk id="1036" creationId="{22883A67-0685-D079-FD96-B78E25721625}"/>
          </ac:picMkLst>
        </pc:picChg>
      </pc:sldChg>
      <pc:sldChg chg="addSp new del">
        <pc:chgData name="Dražen Pranić" userId="3012855b-bf2d-4e7c-804b-71a5f3d907b3" providerId="ADAL" clId="{D8AA897B-3AC3-42D4-8D5D-5E5FF1FE670A}" dt="2025-10-26T11:41:30.578" v="4" actId="47"/>
        <pc:sldMkLst>
          <pc:docMk/>
          <pc:sldMk cId="1634577520" sldId="1029"/>
        </pc:sldMkLst>
      </pc:sldChg>
      <pc:sldChg chg="addSp delSp modSp new mod">
        <pc:chgData name="Dražen Pranić" userId="3012855b-bf2d-4e7c-804b-71a5f3d907b3" providerId="ADAL" clId="{D8AA897B-3AC3-42D4-8D5D-5E5FF1FE670A}" dt="2025-10-26T11:41:50.172" v="13" actId="26606"/>
        <pc:sldMkLst>
          <pc:docMk/>
          <pc:sldMk cId="709754118" sldId="1030"/>
        </pc:sldMkLst>
        <pc:picChg chg="add mod">
          <ac:chgData name="Dražen Pranić" userId="3012855b-bf2d-4e7c-804b-71a5f3d907b3" providerId="ADAL" clId="{D8AA897B-3AC3-42D4-8D5D-5E5FF1FE670A}" dt="2025-10-26T11:41:50.172" v="13" actId="26606"/>
          <ac:picMkLst>
            <pc:docMk/>
            <pc:sldMk cId="709754118" sldId="1030"/>
            <ac:picMk id="4" creationId="{C8BB29AA-90A1-C705-9896-3B1324355C81}"/>
          </ac:picMkLst>
        </pc:picChg>
      </pc:sldChg>
      <pc:sldChg chg="modSp new mod">
        <pc:chgData name="Dražen Pranić" userId="3012855b-bf2d-4e7c-804b-71a5f3d907b3" providerId="ADAL" clId="{D8AA897B-3AC3-42D4-8D5D-5E5FF1FE670A}" dt="2025-10-26T11:43:21.454" v="73" actId="20577"/>
        <pc:sldMkLst>
          <pc:docMk/>
          <pc:sldMk cId="2239480690" sldId="1031"/>
        </pc:sldMkLst>
        <pc:spChg chg="mod">
          <ac:chgData name="Dražen Pranić" userId="3012855b-bf2d-4e7c-804b-71a5f3d907b3" providerId="ADAL" clId="{D8AA897B-3AC3-42D4-8D5D-5E5FF1FE670A}" dt="2025-10-26T11:43:21.454" v="73" actId="20577"/>
          <ac:spMkLst>
            <pc:docMk/>
            <pc:sldMk cId="2239480690" sldId="1031"/>
            <ac:spMk id="2" creationId="{554EB447-6CF8-FF98-C392-709ACB9EFCC6}"/>
          </ac:spMkLst>
        </pc:spChg>
        <pc:spChg chg="mod">
          <ac:chgData name="Dražen Pranić" userId="3012855b-bf2d-4e7c-804b-71a5f3d907b3" providerId="ADAL" clId="{D8AA897B-3AC3-42D4-8D5D-5E5FF1FE670A}" dt="2025-10-26T11:43:04.015" v="56" actId="27636"/>
          <ac:spMkLst>
            <pc:docMk/>
            <pc:sldMk cId="2239480690" sldId="1031"/>
            <ac:spMk id="3" creationId="{C02AEAEE-1FAF-E4DB-51B9-238C5C80E258}"/>
          </ac:spMkLst>
        </pc:spChg>
      </pc:sldChg>
      <pc:sldChg chg="modSp new mod">
        <pc:chgData name="Dražen Pranić" userId="3012855b-bf2d-4e7c-804b-71a5f3d907b3" providerId="ADAL" clId="{D8AA897B-3AC3-42D4-8D5D-5E5FF1FE670A}" dt="2025-10-26T11:46:24.435" v="89" actId="20577"/>
        <pc:sldMkLst>
          <pc:docMk/>
          <pc:sldMk cId="2790988374" sldId="1032"/>
        </pc:sldMkLst>
        <pc:spChg chg="mod">
          <ac:chgData name="Dražen Pranić" userId="3012855b-bf2d-4e7c-804b-71a5f3d907b3" providerId="ADAL" clId="{D8AA897B-3AC3-42D4-8D5D-5E5FF1FE670A}" dt="2025-10-26T11:46:24.435" v="89" actId="20577"/>
          <ac:spMkLst>
            <pc:docMk/>
            <pc:sldMk cId="2790988374" sldId="1032"/>
            <ac:spMk id="2" creationId="{E6985246-9169-3912-8526-AF5D934D96B6}"/>
          </ac:spMkLst>
        </pc:spChg>
        <pc:spChg chg="mod">
          <ac:chgData name="Dražen Pranić" userId="3012855b-bf2d-4e7c-804b-71a5f3d907b3" providerId="ADAL" clId="{D8AA897B-3AC3-42D4-8D5D-5E5FF1FE670A}" dt="2025-10-26T11:46:18.255" v="79" actId="27636"/>
          <ac:spMkLst>
            <pc:docMk/>
            <pc:sldMk cId="2790988374" sldId="1032"/>
            <ac:spMk id="3" creationId="{384F6EA2-4F1E-B935-8FC9-F83469A03E7C}"/>
          </ac:spMkLst>
        </pc:spChg>
      </pc:sldChg>
      <pc:sldChg chg="new del">
        <pc:chgData name="Dražen Pranić" userId="3012855b-bf2d-4e7c-804b-71a5f3d907b3" providerId="ADAL" clId="{D8AA897B-3AC3-42D4-8D5D-5E5FF1FE670A}" dt="2025-10-26T11:51:33.556" v="91" actId="47"/>
        <pc:sldMkLst>
          <pc:docMk/>
          <pc:sldMk cId="533849668" sldId="1033"/>
        </pc:sldMkLst>
      </pc:sldChg>
      <pc:sldChg chg="modSp new mod">
        <pc:chgData name="Dražen Pranić" userId="3012855b-bf2d-4e7c-804b-71a5f3d907b3" providerId="ADAL" clId="{D8AA897B-3AC3-42D4-8D5D-5E5FF1FE670A}" dt="2025-10-26T12:17:22.964" v="172" actId="27636"/>
        <pc:sldMkLst>
          <pc:docMk/>
          <pc:sldMk cId="1300282272" sldId="1033"/>
        </pc:sldMkLst>
        <pc:spChg chg="mod">
          <ac:chgData name="Dražen Pranić" userId="3012855b-bf2d-4e7c-804b-71a5f3d907b3" providerId="ADAL" clId="{D8AA897B-3AC3-42D4-8D5D-5E5FF1FE670A}" dt="2025-10-26T12:14:52.631" v="144" actId="20577"/>
          <ac:spMkLst>
            <pc:docMk/>
            <pc:sldMk cId="1300282272" sldId="1033"/>
            <ac:spMk id="2" creationId="{9BFE8A3D-CF95-6386-C0D9-85E28838E383}"/>
          </ac:spMkLst>
        </pc:spChg>
        <pc:spChg chg="mod">
          <ac:chgData name="Dražen Pranić" userId="3012855b-bf2d-4e7c-804b-71a5f3d907b3" providerId="ADAL" clId="{D8AA897B-3AC3-42D4-8D5D-5E5FF1FE670A}" dt="2025-10-26T12:17:22.964" v="172" actId="27636"/>
          <ac:spMkLst>
            <pc:docMk/>
            <pc:sldMk cId="1300282272" sldId="1033"/>
            <ac:spMk id="3" creationId="{BDD43337-CEB1-4529-608E-B9B459B2E025}"/>
          </ac:spMkLst>
        </pc:spChg>
      </pc:sldChg>
      <pc:sldChg chg="modSp new mod">
        <pc:chgData name="Dražen Pranić" userId="3012855b-bf2d-4e7c-804b-71a5f3d907b3" providerId="ADAL" clId="{D8AA897B-3AC3-42D4-8D5D-5E5FF1FE670A}" dt="2025-10-26T12:22:11.314" v="231" actId="20577"/>
        <pc:sldMkLst>
          <pc:docMk/>
          <pc:sldMk cId="2212919984" sldId="1034"/>
        </pc:sldMkLst>
        <pc:spChg chg="mod">
          <ac:chgData name="Dražen Pranić" userId="3012855b-bf2d-4e7c-804b-71a5f3d907b3" providerId="ADAL" clId="{D8AA897B-3AC3-42D4-8D5D-5E5FF1FE670A}" dt="2025-10-26T12:22:11.314" v="231" actId="20577"/>
          <ac:spMkLst>
            <pc:docMk/>
            <pc:sldMk cId="2212919984" sldId="1034"/>
            <ac:spMk id="2" creationId="{8AB8E196-1013-7648-7C59-21AD2725B0AE}"/>
          </ac:spMkLst>
        </pc:spChg>
        <pc:spChg chg="mod">
          <ac:chgData name="Dražen Pranić" userId="3012855b-bf2d-4e7c-804b-71a5f3d907b3" providerId="ADAL" clId="{D8AA897B-3AC3-42D4-8D5D-5E5FF1FE670A}" dt="2025-10-26T12:21:07.257" v="199" actId="27636"/>
          <ac:spMkLst>
            <pc:docMk/>
            <pc:sldMk cId="2212919984" sldId="1034"/>
            <ac:spMk id="3" creationId="{729F6432-9CA8-E2F8-8C87-3EB34D7DCFBD}"/>
          </ac:spMkLst>
        </pc:spChg>
      </pc:sldChg>
      <pc:sldChg chg="modSp new mod">
        <pc:chgData name="Dražen Pranić" userId="3012855b-bf2d-4e7c-804b-71a5f3d907b3" providerId="ADAL" clId="{D8AA897B-3AC3-42D4-8D5D-5E5FF1FE670A}" dt="2025-10-26T12:27:17.647" v="243" actId="14100"/>
        <pc:sldMkLst>
          <pc:docMk/>
          <pc:sldMk cId="193204936" sldId="1035"/>
        </pc:sldMkLst>
        <pc:spChg chg="mod">
          <ac:chgData name="Dražen Pranić" userId="3012855b-bf2d-4e7c-804b-71a5f3d907b3" providerId="ADAL" clId="{D8AA897B-3AC3-42D4-8D5D-5E5FF1FE670A}" dt="2025-10-26T12:27:11.413" v="241" actId="1076"/>
          <ac:spMkLst>
            <pc:docMk/>
            <pc:sldMk cId="193204936" sldId="1035"/>
            <ac:spMk id="2" creationId="{5983BEA8-2ADF-D8A3-4478-B9C61A1A5396}"/>
          </ac:spMkLst>
        </pc:spChg>
        <pc:spChg chg="mod">
          <ac:chgData name="Dražen Pranić" userId="3012855b-bf2d-4e7c-804b-71a5f3d907b3" providerId="ADAL" clId="{D8AA897B-3AC3-42D4-8D5D-5E5FF1FE670A}" dt="2025-10-26T12:27:17.647" v="243" actId="14100"/>
          <ac:spMkLst>
            <pc:docMk/>
            <pc:sldMk cId="193204936" sldId="1035"/>
            <ac:spMk id="3" creationId="{E29F5711-BC49-093B-A7BB-95EF16658391}"/>
          </ac:spMkLst>
        </pc:spChg>
      </pc:sldChg>
      <pc:sldChg chg="addSp delSp modSp new mod">
        <pc:chgData name="Dražen Pranić" userId="3012855b-bf2d-4e7c-804b-71a5f3d907b3" providerId="ADAL" clId="{D8AA897B-3AC3-42D4-8D5D-5E5FF1FE670A}" dt="2025-10-26T12:30:44.479" v="250"/>
        <pc:sldMkLst>
          <pc:docMk/>
          <pc:sldMk cId="1802798775" sldId="1036"/>
        </pc:sldMkLst>
        <pc:spChg chg="mod">
          <ac:chgData name="Dražen Pranić" userId="3012855b-bf2d-4e7c-804b-71a5f3d907b3" providerId="ADAL" clId="{D8AA897B-3AC3-42D4-8D5D-5E5FF1FE670A}" dt="2025-10-26T12:30:44.479" v="250"/>
          <ac:spMkLst>
            <pc:docMk/>
            <pc:sldMk cId="1802798775" sldId="1036"/>
            <ac:spMk id="2" creationId="{FD1414DE-E41C-7DEF-01B5-8A234211D668}"/>
          </ac:spMkLst>
        </pc:spChg>
        <pc:spChg chg="add del mod">
          <ac:chgData name="Dražen Pranić" userId="3012855b-bf2d-4e7c-804b-71a5f3d907b3" providerId="ADAL" clId="{D8AA897B-3AC3-42D4-8D5D-5E5FF1FE670A}" dt="2025-10-26T12:30:35.563" v="249" actId="27636"/>
          <ac:spMkLst>
            <pc:docMk/>
            <pc:sldMk cId="1802798775" sldId="1036"/>
            <ac:spMk id="3" creationId="{7DA833D3-0A90-F2D6-EB83-70F81274173C}"/>
          </ac:spMkLst>
        </pc:spChg>
      </pc:sldChg>
      <pc:sldChg chg="modSp new del mod">
        <pc:chgData name="Dražen Pranić" userId="3012855b-bf2d-4e7c-804b-71a5f3d907b3" providerId="ADAL" clId="{D8AA897B-3AC3-42D4-8D5D-5E5FF1FE670A}" dt="2025-10-26T12:50:03.981" v="305" actId="47"/>
        <pc:sldMkLst>
          <pc:docMk/>
          <pc:sldMk cId="2097206460" sldId="1037"/>
        </pc:sldMkLst>
      </pc:sldChg>
      <pc:sldChg chg="modSp new del mod">
        <pc:chgData name="Dražen Pranić" userId="3012855b-bf2d-4e7c-804b-71a5f3d907b3" providerId="ADAL" clId="{D8AA897B-3AC3-42D4-8D5D-5E5FF1FE670A}" dt="2025-10-26T12:51:05.142" v="317" actId="47"/>
        <pc:sldMkLst>
          <pc:docMk/>
          <pc:sldMk cId="3921143746" sldId="1038"/>
        </pc:sldMkLst>
      </pc:sldChg>
      <pc:sldChg chg="modSp new del mod">
        <pc:chgData name="Dražen Pranić" userId="3012855b-bf2d-4e7c-804b-71a5f3d907b3" providerId="ADAL" clId="{D8AA897B-3AC3-42D4-8D5D-5E5FF1FE670A}" dt="2025-10-26T12:53:09.041" v="330" actId="47"/>
        <pc:sldMkLst>
          <pc:docMk/>
          <pc:sldMk cId="1694635291" sldId="1039"/>
        </pc:sldMkLst>
      </pc:sldChg>
      <pc:sldChg chg="modSp new mod">
        <pc:chgData name="Dražen Pranić" userId="3012855b-bf2d-4e7c-804b-71a5f3d907b3" providerId="ADAL" clId="{D8AA897B-3AC3-42D4-8D5D-5E5FF1FE670A}" dt="2025-10-26T12:49:58.843" v="304" actId="20577"/>
        <pc:sldMkLst>
          <pc:docMk/>
          <pc:sldMk cId="2916183150" sldId="1040"/>
        </pc:sldMkLst>
        <pc:spChg chg="mod">
          <ac:chgData name="Dražen Pranić" userId="3012855b-bf2d-4e7c-804b-71a5f3d907b3" providerId="ADAL" clId="{D8AA897B-3AC3-42D4-8D5D-5E5FF1FE670A}" dt="2025-10-26T12:49:58.843" v="304" actId="20577"/>
          <ac:spMkLst>
            <pc:docMk/>
            <pc:sldMk cId="2916183150" sldId="1040"/>
            <ac:spMk id="2" creationId="{DD48596A-19CF-8724-3319-D01E28F68808}"/>
          </ac:spMkLst>
        </pc:spChg>
        <pc:spChg chg="mod">
          <ac:chgData name="Dražen Pranić" userId="3012855b-bf2d-4e7c-804b-71a5f3d907b3" providerId="ADAL" clId="{D8AA897B-3AC3-42D4-8D5D-5E5FF1FE670A}" dt="2025-10-26T12:49:34.392" v="267"/>
          <ac:spMkLst>
            <pc:docMk/>
            <pc:sldMk cId="2916183150" sldId="1040"/>
            <ac:spMk id="3" creationId="{1B86BF88-A4EF-B295-E7A8-C0D22465104E}"/>
          </ac:spMkLst>
        </pc:spChg>
      </pc:sldChg>
      <pc:sldChg chg="modSp new mod">
        <pc:chgData name="Dražen Pranić" userId="3012855b-bf2d-4e7c-804b-71a5f3d907b3" providerId="ADAL" clId="{D8AA897B-3AC3-42D4-8D5D-5E5FF1FE670A}" dt="2025-10-26T12:50:28.242" v="314"/>
        <pc:sldMkLst>
          <pc:docMk/>
          <pc:sldMk cId="1813571354" sldId="1041"/>
        </pc:sldMkLst>
        <pc:spChg chg="mod">
          <ac:chgData name="Dražen Pranić" userId="3012855b-bf2d-4e7c-804b-71a5f3d907b3" providerId="ADAL" clId="{D8AA897B-3AC3-42D4-8D5D-5E5FF1FE670A}" dt="2025-10-26T12:50:25.280" v="313" actId="20577"/>
          <ac:spMkLst>
            <pc:docMk/>
            <pc:sldMk cId="1813571354" sldId="1041"/>
            <ac:spMk id="2" creationId="{5AFD3001-FB43-D340-959B-7493920C4464}"/>
          </ac:spMkLst>
        </pc:spChg>
        <pc:spChg chg="mod">
          <ac:chgData name="Dražen Pranić" userId="3012855b-bf2d-4e7c-804b-71a5f3d907b3" providerId="ADAL" clId="{D8AA897B-3AC3-42D4-8D5D-5E5FF1FE670A}" dt="2025-10-26T12:50:28.242" v="314"/>
          <ac:spMkLst>
            <pc:docMk/>
            <pc:sldMk cId="1813571354" sldId="1041"/>
            <ac:spMk id="3" creationId="{444BDF3A-39E8-D198-D2BA-182F9075340F}"/>
          </ac:spMkLst>
        </pc:spChg>
      </pc:sldChg>
      <pc:sldChg chg="modSp new mod">
        <pc:chgData name="Dražen Pranić" userId="3012855b-bf2d-4e7c-804b-71a5f3d907b3" providerId="ADAL" clId="{D8AA897B-3AC3-42D4-8D5D-5E5FF1FE670A}" dt="2025-10-26T12:51:40.992" v="323" actId="27636"/>
        <pc:sldMkLst>
          <pc:docMk/>
          <pc:sldMk cId="2306926173" sldId="1042"/>
        </pc:sldMkLst>
        <pc:spChg chg="mod">
          <ac:chgData name="Dražen Pranić" userId="3012855b-bf2d-4e7c-804b-71a5f3d907b3" providerId="ADAL" clId="{D8AA897B-3AC3-42D4-8D5D-5E5FF1FE670A}" dt="2025-10-26T12:51:01.075" v="316"/>
          <ac:spMkLst>
            <pc:docMk/>
            <pc:sldMk cId="2306926173" sldId="1042"/>
            <ac:spMk id="2" creationId="{16C72FF3-EB67-B394-286D-7B642A0ACCC6}"/>
          </ac:spMkLst>
        </pc:spChg>
        <pc:spChg chg="mod">
          <ac:chgData name="Dražen Pranić" userId="3012855b-bf2d-4e7c-804b-71a5f3d907b3" providerId="ADAL" clId="{D8AA897B-3AC3-42D4-8D5D-5E5FF1FE670A}" dt="2025-10-26T12:51:40.992" v="323" actId="27636"/>
          <ac:spMkLst>
            <pc:docMk/>
            <pc:sldMk cId="2306926173" sldId="1042"/>
            <ac:spMk id="3" creationId="{237DBF4F-B341-B90B-CFB8-6DDF51D823C5}"/>
          </ac:spMkLst>
        </pc:spChg>
      </pc:sldChg>
      <pc:sldChg chg="modSp new mod ord">
        <pc:chgData name="Dražen Pranić" userId="3012855b-bf2d-4e7c-804b-71a5f3d907b3" providerId="ADAL" clId="{D8AA897B-3AC3-42D4-8D5D-5E5FF1FE670A}" dt="2025-10-26T12:55:31.675" v="351"/>
        <pc:sldMkLst>
          <pc:docMk/>
          <pc:sldMk cId="2159498133" sldId="1043"/>
        </pc:sldMkLst>
        <pc:spChg chg="mod">
          <ac:chgData name="Dražen Pranić" userId="3012855b-bf2d-4e7c-804b-71a5f3d907b3" providerId="ADAL" clId="{D8AA897B-3AC3-42D4-8D5D-5E5FF1FE670A}" dt="2025-10-26T12:53:02.007" v="329"/>
          <ac:spMkLst>
            <pc:docMk/>
            <pc:sldMk cId="2159498133" sldId="1043"/>
            <ac:spMk id="2" creationId="{1CBC9B1E-30DB-24A8-793D-71CFE35BA1FF}"/>
          </ac:spMkLst>
        </pc:spChg>
        <pc:spChg chg="mod">
          <ac:chgData name="Dražen Pranić" userId="3012855b-bf2d-4e7c-804b-71a5f3d907b3" providerId="ADAL" clId="{D8AA897B-3AC3-42D4-8D5D-5E5FF1FE670A}" dt="2025-10-26T12:52:54.046" v="328" actId="15"/>
          <ac:spMkLst>
            <pc:docMk/>
            <pc:sldMk cId="2159498133" sldId="1043"/>
            <ac:spMk id="3" creationId="{C342F108-7BAD-A829-DBFD-1670714222D4}"/>
          </ac:spMkLst>
        </pc:spChg>
      </pc:sldChg>
      <pc:sldChg chg="modSp new mod">
        <pc:chgData name="Dražen Pranić" userId="3012855b-bf2d-4e7c-804b-71a5f3d907b3" providerId="ADAL" clId="{D8AA897B-3AC3-42D4-8D5D-5E5FF1FE670A}" dt="2025-10-26T12:54:50.024" v="349" actId="113"/>
        <pc:sldMkLst>
          <pc:docMk/>
          <pc:sldMk cId="1336293962" sldId="1044"/>
        </pc:sldMkLst>
        <pc:spChg chg="mod">
          <ac:chgData name="Dražen Pranić" userId="3012855b-bf2d-4e7c-804b-71a5f3d907b3" providerId="ADAL" clId="{D8AA897B-3AC3-42D4-8D5D-5E5FF1FE670A}" dt="2025-10-26T12:53:44.359" v="332"/>
          <ac:spMkLst>
            <pc:docMk/>
            <pc:sldMk cId="1336293962" sldId="1044"/>
            <ac:spMk id="2" creationId="{74A674E1-E2E5-9256-FBFA-296F2A234A6C}"/>
          </ac:spMkLst>
        </pc:spChg>
        <pc:spChg chg="mod">
          <ac:chgData name="Dražen Pranić" userId="3012855b-bf2d-4e7c-804b-71a5f3d907b3" providerId="ADAL" clId="{D8AA897B-3AC3-42D4-8D5D-5E5FF1FE670A}" dt="2025-10-26T12:54:50.024" v="349" actId="113"/>
          <ac:spMkLst>
            <pc:docMk/>
            <pc:sldMk cId="1336293962" sldId="1044"/>
            <ac:spMk id="3" creationId="{E923C4C2-EC79-B3DE-CC28-F08BD10222DE}"/>
          </ac:spMkLst>
        </pc:spChg>
      </pc:sldChg>
      <pc:sldChg chg="addSp delSp modSp new mod">
        <pc:chgData name="Dražen Pranić" userId="3012855b-bf2d-4e7c-804b-71a5f3d907b3" providerId="ADAL" clId="{D8AA897B-3AC3-42D4-8D5D-5E5FF1FE670A}" dt="2025-10-26T15:36:18.192" v="359" actId="26606"/>
        <pc:sldMkLst>
          <pc:docMk/>
          <pc:sldMk cId="3827264456" sldId="1045"/>
        </pc:sldMkLst>
        <pc:picChg chg="add mod">
          <ac:chgData name="Dražen Pranić" userId="3012855b-bf2d-4e7c-804b-71a5f3d907b3" providerId="ADAL" clId="{D8AA897B-3AC3-42D4-8D5D-5E5FF1FE670A}" dt="2025-10-26T15:36:18.192" v="359" actId="26606"/>
          <ac:picMkLst>
            <pc:docMk/>
            <pc:sldMk cId="3827264456" sldId="1045"/>
            <ac:picMk id="5" creationId="{5CCE7E16-35F4-F78A-4E61-818BA0FB583B}"/>
          </ac:picMkLst>
        </pc:picChg>
      </pc:sldChg>
      <pc:sldChg chg="modSp new mod">
        <pc:chgData name="Dražen Pranić" userId="3012855b-bf2d-4e7c-804b-71a5f3d907b3" providerId="ADAL" clId="{D8AA897B-3AC3-42D4-8D5D-5E5FF1FE670A}" dt="2025-10-26T15:39:40.586" v="374" actId="20577"/>
        <pc:sldMkLst>
          <pc:docMk/>
          <pc:sldMk cId="1867999797" sldId="1046"/>
        </pc:sldMkLst>
        <pc:spChg chg="mod">
          <ac:chgData name="Dražen Pranić" userId="3012855b-bf2d-4e7c-804b-71a5f3d907b3" providerId="ADAL" clId="{D8AA897B-3AC3-42D4-8D5D-5E5FF1FE670A}" dt="2025-10-26T15:39:40.586" v="374" actId="20577"/>
          <ac:spMkLst>
            <pc:docMk/>
            <pc:sldMk cId="1867999797" sldId="1046"/>
            <ac:spMk id="2" creationId="{55C6C160-0576-95A6-1F8E-B7BF97CF807A}"/>
          </ac:spMkLst>
        </pc:spChg>
        <pc:spChg chg="mod">
          <ac:chgData name="Dražen Pranić" userId="3012855b-bf2d-4e7c-804b-71a5f3d907b3" providerId="ADAL" clId="{D8AA897B-3AC3-42D4-8D5D-5E5FF1FE670A}" dt="2025-10-26T15:39:12.091" v="369" actId="27636"/>
          <ac:spMkLst>
            <pc:docMk/>
            <pc:sldMk cId="1867999797" sldId="1046"/>
            <ac:spMk id="3" creationId="{75B16D36-AEC2-78EC-112C-32268555308E}"/>
          </ac:spMkLst>
        </pc:spChg>
      </pc:sldChg>
      <pc:sldChg chg="modSp new mod">
        <pc:chgData name="Dražen Pranić" userId="3012855b-bf2d-4e7c-804b-71a5f3d907b3" providerId="ADAL" clId="{D8AA897B-3AC3-42D4-8D5D-5E5FF1FE670A}" dt="2025-10-28T17:03:50.216" v="423" actId="20577"/>
        <pc:sldMkLst>
          <pc:docMk/>
          <pc:sldMk cId="2519884910" sldId="1047"/>
        </pc:sldMkLst>
        <pc:spChg chg="mod">
          <ac:chgData name="Dražen Pranić" userId="3012855b-bf2d-4e7c-804b-71a5f3d907b3" providerId="ADAL" clId="{D8AA897B-3AC3-42D4-8D5D-5E5FF1FE670A}" dt="2025-10-28T17:03:28.897" v="412" actId="20577"/>
          <ac:spMkLst>
            <pc:docMk/>
            <pc:sldMk cId="2519884910" sldId="1047"/>
            <ac:spMk id="2" creationId="{4CC78AAF-D55F-44B5-79C0-C33645B36EFE}"/>
          </ac:spMkLst>
        </pc:spChg>
        <pc:spChg chg="mod">
          <ac:chgData name="Dražen Pranić" userId="3012855b-bf2d-4e7c-804b-71a5f3d907b3" providerId="ADAL" clId="{D8AA897B-3AC3-42D4-8D5D-5E5FF1FE670A}" dt="2025-10-28T17:03:50.216" v="423" actId="20577"/>
          <ac:spMkLst>
            <pc:docMk/>
            <pc:sldMk cId="2519884910" sldId="1047"/>
            <ac:spMk id="3" creationId="{98E18C18-44EF-F93E-2A99-1283D5276C41}"/>
          </ac:spMkLst>
        </pc:spChg>
      </pc:sldChg>
      <pc:sldChg chg="modSp new mod">
        <pc:chgData name="Dražen Pranić" userId="3012855b-bf2d-4e7c-804b-71a5f3d907b3" providerId="ADAL" clId="{D8AA897B-3AC3-42D4-8D5D-5E5FF1FE670A}" dt="2025-10-28T17:05:12.064" v="452" actId="14"/>
        <pc:sldMkLst>
          <pc:docMk/>
          <pc:sldMk cId="772335190" sldId="1048"/>
        </pc:sldMkLst>
        <pc:spChg chg="mod">
          <ac:chgData name="Dražen Pranić" userId="3012855b-bf2d-4e7c-804b-71a5f3d907b3" providerId="ADAL" clId="{D8AA897B-3AC3-42D4-8D5D-5E5FF1FE670A}" dt="2025-10-28T17:03:59.970" v="437" actId="20577"/>
          <ac:spMkLst>
            <pc:docMk/>
            <pc:sldMk cId="772335190" sldId="1048"/>
            <ac:spMk id="2" creationId="{C0A12F23-E8E6-DAC5-2B35-72DCD1B6F9C8}"/>
          </ac:spMkLst>
        </pc:spChg>
        <pc:spChg chg="mod">
          <ac:chgData name="Dražen Pranić" userId="3012855b-bf2d-4e7c-804b-71a5f3d907b3" providerId="ADAL" clId="{D8AA897B-3AC3-42D4-8D5D-5E5FF1FE670A}" dt="2025-10-28T17:05:12.064" v="452" actId="14"/>
          <ac:spMkLst>
            <pc:docMk/>
            <pc:sldMk cId="772335190" sldId="1048"/>
            <ac:spMk id="3" creationId="{6DB5AC42-E8DF-859B-EEF9-A5817211598A}"/>
          </ac:spMkLst>
        </pc:spChg>
      </pc:sldChg>
      <pc:sldChg chg="modSp new mod">
        <pc:chgData name="Dražen Pranić" userId="3012855b-bf2d-4e7c-804b-71a5f3d907b3" providerId="ADAL" clId="{D8AA897B-3AC3-42D4-8D5D-5E5FF1FE670A}" dt="2025-10-28T17:09:18.837" v="472" actId="27636"/>
        <pc:sldMkLst>
          <pc:docMk/>
          <pc:sldMk cId="1217978486" sldId="1049"/>
        </pc:sldMkLst>
        <pc:spChg chg="mod">
          <ac:chgData name="Dražen Pranić" userId="3012855b-bf2d-4e7c-804b-71a5f3d907b3" providerId="ADAL" clId="{D8AA897B-3AC3-42D4-8D5D-5E5FF1FE670A}" dt="2025-10-28T17:08:50.461" v="466" actId="20577"/>
          <ac:spMkLst>
            <pc:docMk/>
            <pc:sldMk cId="1217978486" sldId="1049"/>
            <ac:spMk id="2" creationId="{56F8F572-558F-EDAD-999B-D72F822662B6}"/>
          </ac:spMkLst>
        </pc:spChg>
        <pc:spChg chg="mod">
          <ac:chgData name="Dražen Pranić" userId="3012855b-bf2d-4e7c-804b-71a5f3d907b3" providerId="ADAL" clId="{D8AA897B-3AC3-42D4-8D5D-5E5FF1FE670A}" dt="2025-10-28T17:09:18.837" v="472" actId="27636"/>
          <ac:spMkLst>
            <pc:docMk/>
            <pc:sldMk cId="1217978486" sldId="1049"/>
            <ac:spMk id="3" creationId="{2A80633E-5593-6F51-0FB3-C3F9319D6D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Ažurirati naziv kolegija.</a:t>
            </a:r>
          </a:p>
        </p:txBody>
      </p:sp>
      <p:sp>
        <p:nvSpPr>
          <p:cNvPr id="4" name="Rezervirano mjesto broja slajda 3"/>
          <p:cNvSpPr>
            <a:spLocks noGrp="1"/>
          </p:cNvSpPr>
          <p:nvPr>
            <p:ph type="sldNum" sz="quarter" idx="10"/>
          </p:nvPr>
        </p:nvSpPr>
        <p:spPr/>
        <p:txBody>
          <a:bodyPr/>
          <a:lstStyle/>
          <a:p>
            <a:fld id="{8EDC0C92-97E4-9540-AC90-F1BBF91896C7}" type="slidenum">
              <a:rPr lang="en-US" smtClean="0"/>
              <a:t>1</a:t>
            </a:fld>
            <a:endParaRPr lang="en-US"/>
          </a:p>
        </p:txBody>
      </p:sp>
    </p:spTree>
    <p:extLst>
      <p:ext uri="{BB962C8B-B14F-4D97-AF65-F5344CB8AC3E}">
        <p14:creationId xmlns:p14="http://schemas.microsoft.com/office/powerpoint/2010/main" val="365555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32</a:t>
            </a:fld>
            <a:endParaRPr lang="en-US"/>
          </a:p>
        </p:txBody>
      </p:sp>
    </p:spTree>
    <p:extLst>
      <p:ext uri="{BB962C8B-B14F-4D97-AF65-F5344CB8AC3E}">
        <p14:creationId xmlns:p14="http://schemas.microsoft.com/office/powerpoint/2010/main" val="20339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36</a:t>
            </a:fld>
            <a:endParaRPr lang="en-US"/>
          </a:p>
        </p:txBody>
      </p:sp>
    </p:spTree>
    <p:extLst>
      <p:ext uri="{BB962C8B-B14F-4D97-AF65-F5344CB8AC3E}">
        <p14:creationId xmlns:p14="http://schemas.microsoft.com/office/powerpoint/2010/main" val="279598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40</a:t>
            </a:fld>
            <a:endParaRPr lang="en-US"/>
          </a:p>
        </p:txBody>
      </p:sp>
    </p:spTree>
    <p:extLst>
      <p:ext uri="{BB962C8B-B14F-4D97-AF65-F5344CB8AC3E}">
        <p14:creationId xmlns:p14="http://schemas.microsoft.com/office/powerpoint/2010/main" val="42767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consilium.europa.eu/en/policies/cybersecurity/timeline-cybersecurit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uters.com/markets/companies/CRWD.O" TargetMode="External"/><Relationship Id="rId2" Type="http://schemas.openxmlformats.org/officeDocument/2006/relationships/hyperlink" Target="https://www.reuters.com/markets/companies/DAL.N" TargetMode="External"/><Relationship Id="rId1" Type="http://schemas.openxmlformats.org/officeDocument/2006/relationships/slideLayout" Target="../slideLayouts/slideLayout2.xml"/><Relationship Id="rId5" Type="http://schemas.openxmlformats.org/officeDocument/2006/relationships/hyperlink" Target="https://www.reuters.com/markets/companies/MSFT.O" TargetMode="External"/><Relationship Id="rId4" Type="http://schemas.openxmlformats.org/officeDocument/2006/relationships/hyperlink" Target="https://www.reuters.com/technology/what-caused-global-cyber-outage-2024-07-1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3" y="932330"/>
            <a:ext cx="6304709" cy="2166098"/>
          </a:xfrm>
        </p:spPr>
        <p:txBody>
          <a:bodyPr>
            <a:noAutofit/>
          </a:bodyPr>
          <a:lstStyle/>
          <a:p>
            <a:pPr algn="ctr"/>
            <a:r>
              <a:rPr lang="hr-HR" sz="4000" dirty="0"/>
              <a:t>Managing information systems</a:t>
            </a:r>
            <a:endParaRPr lang="en-US" sz="2400" b="0" dirty="0">
              <a:solidFill>
                <a:srgbClr val="C30E60"/>
              </a:solidFill>
            </a:endParaRPr>
          </a:p>
        </p:txBody>
      </p:sp>
      <p:sp>
        <p:nvSpPr>
          <p:cNvPr id="3" name="TekstniOkvir 2"/>
          <p:cNvSpPr txBox="1"/>
          <p:nvPr/>
        </p:nvSpPr>
        <p:spPr>
          <a:xfrm>
            <a:off x="6024282" y="3962400"/>
            <a:ext cx="4930589" cy="646331"/>
          </a:xfrm>
          <a:prstGeom prst="rect">
            <a:avLst/>
          </a:prstGeom>
          <a:noFill/>
        </p:spPr>
        <p:txBody>
          <a:bodyPr wrap="square" rtlCol="0">
            <a:spAutoFit/>
          </a:bodyPr>
          <a:lstStyle/>
          <a:p>
            <a:pPr algn="ctr"/>
            <a:r>
              <a:rPr lang="hr-HR" sz="3600" dirty="0">
                <a:solidFill>
                  <a:schemeClr val="accent6">
                    <a:lumMod val="20000"/>
                    <a:lumOff val="80000"/>
                  </a:schemeClr>
                </a:solidFill>
                <a:latin typeface="Arial" panose="020B0604020202020204" pitchFamily="34" charset="0"/>
                <a:cs typeface="Arial" panose="020B0604020202020204" pitchFamily="34" charset="0"/>
              </a:rPr>
              <a:t>Mr.sc Dražen Pranić</a:t>
            </a: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B447-6CF8-FF98-C392-709ACB9EFCC6}"/>
              </a:ext>
            </a:extLst>
          </p:cNvPr>
          <p:cNvSpPr>
            <a:spLocks noGrp="1"/>
          </p:cNvSpPr>
          <p:nvPr>
            <p:ph type="title"/>
          </p:nvPr>
        </p:nvSpPr>
        <p:spPr/>
        <p:txBody>
          <a:bodyPr/>
          <a:lstStyle/>
          <a:p>
            <a:r>
              <a:rPr lang="hr-HR" dirty="0" err="1"/>
              <a:t>Key</a:t>
            </a:r>
            <a:r>
              <a:rPr lang="hr-HR" dirty="0"/>
              <a:t> Market </a:t>
            </a:r>
            <a:r>
              <a:rPr lang="hr-HR" dirty="0" err="1"/>
              <a:t>Trends</a:t>
            </a:r>
            <a:r>
              <a:rPr lang="hr-HR" dirty="0"/>
              <a:t> &amp; </a:t>
            </a:r>
            <a:r>
              <a:rPr lang="hr-HR" dirty="0" err="1"/>
              <a:t>Insights</a:t>
            </a:r>
            <a:r>
              <a:rPr lang="hr-HR" dirty="0"/>
              <a:t> </a:t>
            </a:r>
          </a:p>
        </p:txBody>
      </p:sp>
      <p:sp>
        <p:nvSpPr>
          <p:cNvPr id="3" name="Content Placeholder 2">
            <a:extLst>
              <a:ext uri="{FF2B5EF4-FFF2-40B4-BE49-F238E27FC236}">
                <a16:creationId xmlns:a16="http://schemas.microsoft.com/office/drawing/2014/main" id="{C02AEAEE-1FAF-E4DB-51B9-238C5C80E258}"/>
              </a:ext>
            </a:extLst>
          </p:cNvPr>
          <p:cNvSpPr>
            <a:spLocks noGrp="1"/>
          </p:cNvSpPr>
          <p:nvPr>
            <p:ph idx="1"/>
          </p:nvPr>
        </p:nvSpPr>
        <p:spPr/>
        <p:txBody>
          <a:bodyPr>
            <a:normAutofit lnSpcReduction="10000"/>
          </a:bodyPr>
          <a:lstStyle/>
          <a:p>
            <a:r>
              <a:rPr lang="en-US" dirty="0"/>
              <a:t>North Americas IT services market dominated the global market with a revenue share of over 35% in 2024.</a:t>
            </a:r>
          </a:p>
          <a:p>
            <a:r>
              <a:rPr lang="en-US" dirty="0"/>
              <a:t>The U.S. IT services market dominated the regional market in 2024.</a:t>
            </a:r>
          </a:p>
          <a:p>
            <a:r>
              <a:rPr lang="en-US" dirty="0"/>
              <a:t>By approach, the reactive it services segment dominated the market with a share of over 52% in 2024.</a:t>
            </a:r>
          </a:p>
          <a:p>
            <a:r>
              <a:rPr lang="en-US" dirty="0"/>
              <a:t>By type, the operations &amp; maintenance segment dominated the market with the largest revenue share in 2024.</a:t>
            </a:r>
          </a:p>
          <a:p>
            <a:r>
              <a:rPr lang="en-US" dirty="0"/>
              <a:t>By application, the application management segment dominated the market with the largest revenue share in 2024</a:t>
            </a:r>
          </a:p>
          <a:p>
            <a:endParaRPr lang="hr-HR" dirty="0"/>
          </a:p>
        </p:txBody>
      </p:sp>
    </p:spTree>
    <p:extLst>
      <p:ext uri="{BB962C8B-B14F-4D97-AF65-F5344CB8AC3E}">
        <p14:creationId xmlns:p14="http://schemas.microsoft.com/office/powerpoint/2010/main" val="223948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5246-9169-3912-8526-AF5D934D96B6}"/>
              </a:ext>
            </a:extLst>
          </p:cNvPr>
          <p:cNvSpPr>
            <a:spLocks noGrp="1"/>
          </p:cNvSpPr>
          <p:nvPr>
            <p:ph type="title"/>
          </p:nvPr>
        </p:nvSpPr>
        <p:spPr/>
        <p:txBody>
          <a:bodyPr/>
          <a:lstStyle/>
          <a:p>
            <a:r>
              <a:rPr lang="en-US" dirty="0"/>
              <a:t>Key drivers of this growth</a:t>
            </a:r>
            <a:br>
              <a:rPr lang="en-US" dirty="0"/>
            </a:br>
            <a:endParaRPr lang="hr-HR" dirty="0"/>
          </a:p>
        </p:txBody>
      </p:sp>
      <p:sp>
        <p:nvSpPr>
          <p:cNvPr id="3" name="Content Placeholder 2">
            <a:extLst>
              <a:ext uri="{FF2B5EF4-FFF2-40B4-BE49-F238E27FC236}">
                <a16:creationId xmlns:a16="http://schemas.microsoft.com/office/drawing/2014/main" id="{384F6EA2-4F1E-B935-8FC9-F83469A03E7C}"/>
              </a:ext>
            </a:extLst>
          </p:cNvPr>
          <p:cNvSpPr>
            <a:spLocks noGrp="1"/>
          </p:cNvSpPr>
          <p:nvPr>
            <p:ph idx="1"/>
          </p:nvPr>
        </p:nvSpPr>
        <p:spPr/>
        <p:txBody>
          <a:bodyPr>
            <a:normAutofit fontScale="92500" lnSpcReduction="10000"/>
          </a:bodyPr>
          <a:lstStyle/>
          <a:p>
            <a:r>
              <a:rPr lang="en-US" dirty="0"/>
              <a:t>Adoption of cloud computing: Businesses are increasingly migrating to cloud-based solutions for scalability, flexibility, and cost-effectiveness.</a:t>
            </a:r>
          </a:p>
          <a:p>
            <a:r>
              <a:rPr lang="en-US" dirty="0"/>
              <a:t>Digital transformation: Enterprises across all sectors are undertaking large-scale digital initiatives, increasing demand for managed services, security, and consulting.</a:t>
            </a:r>
          </a:p>
          <a:p>
            <a:r>
              <a:rPr lang="en-US" dirty="0"/>
              <a:t>Rising demand for cybersecurity: With the growing complexity of cyber threats, organizations are increasing their budgets for advanced security services to protect sensitive data.</a:t>
            </a:r>
          </a:p>
          <a:p>
            <a:r>
              <a:rPr lang="en-US" dirty="0"/>
              <a:t>Integration of AI and automation: The use of artificial intelligence and automation is enhancing efficiency in IT operations, driving investment in AI-powered solutions.</a:t>
            </a:r>
            <a:endParaRPr lang="hr-HR" dirty="0"/>
          </a:p>
        </p:txBody>
      </p:sp>
    </p:spTree>
    <p:extLst>
      <p:ext uri="{BB962C8B-B14F-4D97-AF65-F5344CB8AC3E}">
        <p14:creationId xmlns:p14="http://schemas.microsoft.com/office/powerpoint/2010/main" val="279098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14DE-E41C-7DEF-01B5-8A234211D668}"/>
              </a:ext>
            </a:extLst>
          </p:cNvPr>
          <p:cNvSpPr>
            <a:spLocks noGrp="1"/>
          </p:cNvSpPr>
          <p:nvPr>
            <p:ph type="title"/>
          </p:nvPr>
        </p:nvSpPr>
        <p:spPr/>
        <p:txBody>
          <a:bodyPr/>
          <a:lstStyle/>
          <a:p>
            <a:r>
              <a:rPr lang="hr-HR" dirty="0"/>
              <a:t>ISO 20000:2018</a:t>
            </a:r>
          </a:p>
        </p:txBody>
      </p:sp>
      <p:sp>
        <p:nvSpPr>
          <p:cNvPr id="3" name="Content Placeholder 2">
            <a:extLst>
              <a:ext uri="{FF2B5EF4-FFF2-40B4-BE49-F238E27FC236}">
                <a16:creationId xmlns:a16="http://schemas.microsoft.com/office/drawing/2014/main" id="{7DA833D3-0A90-F2D6-EB83-70F81274173C}"/>
              </a:ext>
            </a:extLst>
          </p:cNvPr>
          <p:cNvSpPr>
            <a:spLocks noGrp="1"/>
          </p:cNvSpPr>
          <p:nvPr>
            <p:ph idx="1"/>
          </p:nvPr>
        </p:nvSpPr>
        <p:spPr/>
        <p:txBody>
          <a:bodyPr>
            <a:normAutofit lnSpcReduction="10000"/>
          </a:bodyPr>
          <a:lstStyle/>
          <a:p>
            <a:r>
              <a:rPr lang="hr-HR" dirty="0"/>
              <a:t>ISO 20000:2018 norma organizacijama pruža skup zahtjeva za uspostavu, primjenu, održavanje i stalno poboljšavanje sustava upravljanja uslugama (SMS). </a:t>
            </a:r>
          </a:p>
          <a:p>
            <a:r>
              <a:rPr lang="hr-HR" dirty="0"/>
              <a:t>Usluga – sredstvo za isporučivanje vrijednosti korisniku, omogućavanjem ishoda koje korisnik želi postići. </a:t>
            </a:r>
          </a:p>
          <a:p>
            <a:r>
              <a:rPr lang="hr-HR" dirty="0"/>
              <a:t>Upravljanje uslugama – skup sposobnosti i procesa za usmjeravanje i kontroliranje aktivnosti i resursa organizacije u svrhu planiranja, projektiranja, prijelaza, isporuke i poboljšavanja usluga radi isporuke vrijednosti. </a:t>
            </a:r>
          </a:p>
          <a:p>
            <a:r>
              <a:rPr lang="hr-HR" dirty="0"/>
              <a:t>Sustav upravljanja uslugama – služi za usmjeravanje i kontroliranje aktivnosti upravljanja uslugama u organizaciji</a:t>
            </a:r>
          </a:p>
        </p:txBody>
      </p:sp>
    </p:spTree>
    <p:extLst>
      <p:ext uri="{BB962C8B-B14F-4D97-AF65-F5344CB8AC3E}">
        <p14:creationId xmlns:p14="http://schemas.microsoft.com/office/powerpoint/2010/main" val="180279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0E87-32B9-A2F0-9A35-00A4FCAAE0A9}"/>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8ADB1FAA-06E0-409A-C6BF-818032B9C45C}"/>
              </a:ext>
            </a:extLst>
          </p:cNvPr>
          <p:cNvSpPr>
            <a:spLocks noGrp="1"/>
          </p:cNvSpPr>
          <p:nvPr>
            <p:ph idx="1"/>
          </p:nvPr>
        </p:nvSpPr>
        <p:spPr/>
        <p:txBody>
          <a:bodyPr/>
          <a:lstStyle/>
          <a:p>
            <a:endParaRPr lang="hr-HR"/>
          </a:p>
        </p:txBody>
      </p:sp>
      <p:pic>
        <p:nvPicPr>
          <p:cNvPr id="1026" name="Picture 2" descr="ISO 20000:2018 requirements and structure">
            <a:extLst>
              <a:ext uri="{FF2B5EF4-FFF2-40B4-BE49-F238E27FC236}">
                <a16:creationId xmlns:a16="http://schemas.microsoft.com/office/drawing/2014/main" id="{4437E826-CFAE-9D69-D265-3C56F09A5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438150"/>
            <a:ext cx="95250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30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8596A-19CF-8724-3319-D01E28F68808}"/>
              </a:ext>
            </a:extLst>
          </p:cNvPr>
          <p:cNvSpPr>
            <a:spLocks noGrp="1"/>
          </p:cNvSpPr>
          <p:nvPr>
            <p:ph type="title"/>
          </p:nvPr>
        </p:nvSpPr>
        <p:spPr/>
        <p:txBody>
          <a:bodyPr/>
          <a:lstStyle/>
          <a:p>
            <a:r>
              <a:rPr lang="hr-HR" dirty="0"/>
              <a:t>Kontekst organizacije</a:t>
            </a:r>
          </a:p>
        </p:txBody>
      </p:sp>
      <p:sp>
        <p:nvSpPr>
          <p:cNvPr id="3" name="Content Placeholder 2">
            <a:extLst>
              <a:ext uri="{FF2B5EF4-FFF2-40B4-BE49-F238E27FC236}">
                <a16:creationId xmlns:a16="http://schemas.microsoft.com/office/drawing/2014/main" id="{1B86BF88-A4EF-B295-E7A8-C0D22465104E}"/>
              </a:ext>
            </a:extLst>
          </p:cNvPr>
          <p:cNvSpPr>
            <a:spLocks noGrp="1"/>
          </p:cNvSpPr>
          <p:nvPr>
            <p:ph idx="1"/>
          </p:nvPr>
        </p:nvSpPr>
        <p:spPr/>
        <p:txBody>
          <a:bodyPr/>
          <a:lstStyle/>
          <a:p>
            <a:r>
              <a:rPr lang="hr-HR" dirty="0"/>
              <a:t>Razumijevanje organizacije: Identificiranje unutarnjih i vanjskih čimbenika (npr. strateški ciljevi, poslovno okruženje) koji utječu na sustav upravljanja uslugama (SMS).</a:t>
            </a:r>
          </a:p>
          <a:p>
            <a:r>
              <a:rPr lang="hr-HR" dirty="0"/>
              <a:t>Interne i vanjske prilike i rizici: Definiranje rizika i prilika povezanih s uslugama.</a:t>
            </a:r>
          </a:p>
          <a:p>
            <a:r>
              <a:rPr lang="hr-HR" dirty="0"/>
              <a:t>Relevantne zainteresirane strane: Prepoznavanje klijenata, dobavljača i drugih strana te njihovih zahtjeva.</a:t>
            </a:r>
          </a:p>
          <a:p>
            <a:r>
              <a:rPr lang="hr-HR" dirty="0"/>
              <a:t>Definiranje opsega SMS-a: Precizno određivanje koje usluge i procesi ulaze u sustav upravljanja uslugama.</a:t>
            </a:r>
          </a:p>
        </p:txBody>
      </p:sp>
    </p:spTree>
    <p:extLst>
      <p:ext uri="{BB962C8B-B14F-4D97-AF65-F5344CB8AC3E}">
        <p14:creationId xmlns:p14="http://schemas.microsoft.com/office/powerpoint/2010/main" val="291618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001-FB43-D340-959B-7493920C4464}"/>
              </a:ext>
            </a:extLst>
          </p:cNvPr>
          <p:cNvSpPr>
            <a:spLocks noGrp="1"/>
          </p:cNvSpPr>
          <p:nvPr>
            <p:ph type="title"/>
          </p:nvPr>
        </p:nvSpPr>
        <p:spPr/>
        <p:txBody>
          <a:bodyPr/>
          <a:lstStyle/>
          <a:p>
            <a:r>
              <a:rPr lang="hr-HR" dirty="0"/>
              <a:t>Vodstvo</a:t>
            </a:r>
          </a:p>
        </p:txBody>
      </p:sp>
      <p:sp>
        <p:nvSpPr>
          <p:cNvPr id="3" name="Content Placeholder 2">
            <a:extLst>
              <a:ext uri="{FF2B5EF4-FFF2-40B4-BE49-F238E27FC236}">
                <a16:creationId xmlns:a16="http://schemas.microsoft.com/office/drawing/2014/main" id="{444BDF3A-39E8-D198-D2BA-182F9075340F}"/>
              </a:ext>
            </a:extLst>
          </p:cNvPr>
          <p:cNvSpPr>
            <a:spLocks noGrp="1"/>
          </p:cNvSpPr>
          <p:nvPr>
            <p:ph idx="1"/>
          </p:nvPr>
        </p:nvSpPr>
        <p:spPr/>
        <p:txBody>
          <a:bodyPr/>
          <a:lstStyle/>
          <a:p>
            <a:r>
              <a:rPr lang="hr-HR" dirty="0"/>
              <a:t>Predanost vodstva: Osiguravanje da najviše rukovodstvo aktivno podržava i preuzima odgovornost za SMS.</a:t>
            </a:r>
          </a:p>
          <a:p>
            <a:r>
              <a:rPr lang="hr-HR" dirty="0"/>
              <a:t>Politika upravljanja uslugama: Izrada i komunikacija jasne politike koja je u skladu s poslovnim ciljevima.</a:t>
            </a:r>
          </a:p>
          <a:p>
            <a:r>
              <a:rPr lang="hr-HR" dirty="0"/>
              <a:t>Dodjela uloga i odgovornosti: Jasno definiranje odgovornosti i ovlasti za svaki proces unutar SMS-a.</a:t>
            </a:r>
          </a:p>
        </p:txBody>
      </p:sp>
    </p:spTree>
    <p:extLst>
      <p:ext uri="{BB962C8B-B14F-4D97-AF65-F5344CB8AC3E}">
        <p14:creationId xmlns:p14="http://schemas.microsoft.com/office/powerpoint/2010/main" val="181357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2FF3-EB67-B394-286D-7B642A0ACCC6}"/>
              </a:ext>
            </a:extLst>
          </p:cNvPr>
          <p:cNvSpPr>
            <a:spLocks noGrp="1"/>
          </p:cNvSpPr>
          <p:nvPr>
            <p:ph type="title"/>
          </p:nvPr>
        </p:nvSpPr>
        <p:spPr/>
        <p:txBody>
          <a:bodyPr/>
          <a:lstStyle/>
          <a:p>
            <a:r>
              <a:rPr lang="hr-HR" dirty="0"/>
              <a:t>Upravljanje životnim ciklusom IT usluge</a:t>
            </a:r>
          </a:p>
        </p:txBody>
      </p:sp>
      <p:sp>
        <p:nvSpPr>
          <p:cNvPr id="3" name="Content Placeholder 2">
            <a:extLst>
              <a:ext uri="{FF2B5EF4-FFF2-40B4-BE49-F238E27FC236}">
                <a16:creationId xmlns:a16="http://schemas.microsoft.com/office/drawing/2014/main" id="{237DBF4F-B341-B90B-CFB8-6DDF51D823C5}"/>
              </a:ext>
            </a:extLst>
          </p:cNvPr>
          <p:cNvSpPr>
            <a:spLocks noGrp="1"/>
          </p:cNvSpPr>
          <p:nvPr>
            <p:ph idx="1"/>
          </p:nvPr>
        </p:nvSpPr>
        <p:spPr/>
        <p:txBody>
          <a:bodyPr>
            <a:normAutofit/>
          </a:bodyPr>
          <a:lstStyle/>
          <a:p>
            <a:r>
              <a:rPr lang="hr-HR" dirty="0"/>
              <a:t>Norma osigurava strukturirano upravljanje uslugama kroz cijeli njihov životni ciklus, od planiranja do povlačenja.</a:t>
            </a:r>
          </a:p>
          <a:p>
            <a:r>
              <a:rPr lang="hr-HR" dirty="0"/>
              <a:t>Dizajn i tranzicija usluga (8.5):</a:t>
            </a:r>
          </a:p>
          <a:p>
            <a:pPr lvl="1"/>
            <a:r>
              <a:rPr lang="hr-HR" dirty="0"/>
              <a:t>Upravljanje promjenama: Proces kontrole i odobravanja svih promjena na uslugama kako bi se minimalizirao rizik za poslovanje.</a:t>
            </a:r>
          </a:p>
          <a:p>
            <a:pPr lvl="1"/>
            <a:r>
              <a:rPr lang="hr-HR" dirty="0"/>
              <a:t>Dizajn i tranzicija: Planiranje, testiranje i uvođenje novih ili izmijenjenih usluga.</a:t>
            </a:r>
          </a:p>
          <a:p>
            <a:pPr lvl="1"/>
            <a:r>
              <a:rPr lang="hr-HR" dirty="0"/>
              <a:t>Upravljanje izdanjima i implementacijom: Kontrolirani proces uvođenja novih izdanja i verzija usluga u produkciju.</a:t>
            </a:r>
          </a:p>
        </p:txBody>
      </p:sp>
    </p:spTree>
    <p:extLst>
      <p:ext uri="{BB962C8B-B14F-4D97-AF65-F5344CB8AC3E}">
        <p14:creationId xmlns:p14="http://schemas.microsoft.com/office/powerpoint/2010/main" val="230692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9B1E-30DB-24A8-793D-71CFE35BA1FF}"/>
              </a:ext>
            </a:extLst>
          </p:cNvPr>
          <p:cNvSpPr>
            <a:spLocks noGrp="1"/>
          </p:cNvSpPr>
          <p:nvPr>
            <p:ph type="title"/>
          </p:nvPr>
        </p:nvSpPr>
        <p:spPr/>
        <p:txBody>
          <a:bodyPr/>
          <a:lstStyle/>
          <a:p>
            <a:r>
              <a:rPr lang="hr-HR" dirty="0"/>
              <a:t>Upravljanje životnim ciklusom IT usluge</a:t>
            </a:r>
          </a:p>
        </p:txBody>
      </p:sp>
      <p:sp>
        <p:nvSpPr>
          <p:cNvPr id="3" name="Content Placeholder 2">
            <a:extLst>
              <a:ext uri="{FF2B5EF4-FFF2-40B4-BE49-F238E27FC236}">
                <a16:creationId xmlns:a16="http://schemas.microsoft.com/office/drawing/2014/main" id="{C342F108-7BAD-A829-DBFD-1670714222D4}"/>
              </a:ext>
            </a:extLst>
          </p:cNvPr>
          <p:cNvSpPr>
            <a:spLocks noGrp="1"/>
          </p:cNvSpPr>
          <p:nvPr>
            <p:ph idx="1"/>
          </p:nvPr>
        </p:nvSpPr>
        <p:spPr/>
        <p:txBody>
          <a:bodyPr/>
          <a:lstStyle/>
          <a:p>
            <a:r>
              <a:rPr lang="hr-HR" dirty="0"/>
              <a:t>Isporuka i podrška (8.6):</a:t>
            </a:r>
          </a:p>
          <a:p>
            <a:pPr lvl="1"/>
            <a:r>
              <a:rPr lang="hr-HR" dirty="0"/>
              <a:t>Upravljanje incidentima i zahtjevima: Postupci za brzo rješavanje incidenata i ispunjavanje zahtjeva korisnika.</a:t>
            </a:r>
          </a:p>
          <a:p>
            <a:pPr lvl="1"/>
            <a:r>
              <a:rPr lang="hr-HR" dirty="0"/>
              <a:t>Upravljanje problemima: Proces pronalaska i rješavanja temeljnih uzroka problema.</a:t>
            </a:r>
          </a:p>
          <a:p>
            <a:r>
              <a:rPr lang="hr-HR" dirty="0"/>
              <a:t>Poboljšanje (Poglavlje 10):</a:t>
            </a:r>
          </a:p>
          <a:p>
            <a:pPr lvl="1"/>
            <a:r>
              <a:rPr lang="hr-HR" dirty="0"/>
              <a:t>Kontinuirano poboljšanje: Fokus na stalnom unaprjeđenju svih procesa i usluga.</a:t>
            </a:r>
          </a:p>
        </p:txBody>
      </p:sp>
    </p:spTree>
    <p:extLst>
      <p:ext uri="{BB962C8B-B14F-4D97-AF65-F5344CB8AC3E}">
        <p14:creationId xmlns:p14="http://schemas.microsoft.com/office/powerpoint/2010/main" val="2159498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674E1-E2E5-9256-FBFA-296F2A234A6C}"/>
              </a:ext>
            </a:extLst>
          </p:cNvPr>
          <p:cNvSpPr>
            <a:spLocks noGrp="1"/>
          </p:cNvSpPr>
          <p:nvPr>
            <p:ph type="title"/>
          </p:nvPr>
        </p:nvSpPr>
        <p:spPr/>
        <p:txBody>
          <a:bodyPr/>
          <a:lstStyle/>
          <a:p>
            <a:r>
              <a:rPr lang="hr-HR" dirty="0"/>
              <a:t>Integrirani procesi za učinkovitu isporuku usluga</a:t>
            </a:r>
          </a:p>
        </p:txBody>
      </p:sp>
      <p:sp>
        <p:nvSpPr>
          <p:cNvPr id="3" name="Content Placeholder 2">
            <a:extLst>
              <a:ext uri="{FF2B5EF4-FFF2-40B4-BE49-F238E27FC236}">
                <a16:creationId xmlns:a16="http://schemas.microsoft.com/office/drawing/2014/main" id="{E923C4C2-EC79-B3DE-CC28-F08BD10222DE}"/>
              </a:ext>
            </a:extLst>
          </p:cNvPr>
          <p:cNvSpPr>
            <a:spLocks noGrp="1"/>
          </p:cNvSpPr>
          <p:nvPr>
            <p:ph idx="1"/>
          </p:nvPr>
        </p:nvSpPr>
        <p:spPr/>
        <p:txBody>
          <a:bodyPr>
            <a:normAutofit fontScale="77500" lnSpcReduction="20000"/>
          </a:bodyPr>
          <a:lstStyle/>
          <a:p>
            <a:r>
              <a:rPr lang="hr-HR" dirty="0"/>
              <a:t>Upravljanje portfeljem i katalogom usluga (8.2):</a:t>
            </a:r>
          </a:p>
          <a:p>
            <a:pPr lvl="1"/>
            <a:r>
              <a:rPr lang="hr-HR" dirty="0"/>
              <a:t>Upravljanje portfeljem: Definiranje kritičnih usluga.</a:t>
            </a:r>
          </a:p>
          <a:p>
            <a:pPr lvl="1"/>
            <a:r>
              <a:rPr lang="hr-HR" dirty="0"/>
              <a:t>Upravljanje katalogom: Održavanje točnog i dostupnog kataloga s informacijama o uslugama.</a:t>
            </a:r>
          </a:p>
          <a:p>
            <a:r>
              <a:rPr lang="hr-HR" dirty="0"/>
              <a:t>Upravljanje odnosima (8.3):</a:t>
            </a:r>
          </a:p>
          <a:p>
            <a:pPr lvl="1"/>
            <a:r>
              <a:rPr lang="hr-HR" dirty="0"/>
              <a:t>Upravljanje razinom usluga (SLA): Dogovaranje, mjerenje i praćenje razina usluga dogovorenih s korisnicima.</a:t>
            </a:r>
          </a:p>
          <a:p>
            <a:pPr lvl="1"/>
            <a:r>
              <a:rPr lang="hr-HR" dirty="0"/>
              <a:t>Upravljanje odnosima s dobavljačima: Učinkovito upravljanje odnosima s vanjskim pružateljima usluga.</a:t>
            </a:r>
          </a:p>
          <a:p>
            <a:r>
              <a:rPr lang="hr-HR" dirty="0"/>
              <a:t>Upravljanje kapacitetom i potražnjom (8.4):</a:t>
            </a:r>
          </a:p>
          <a:p>
            <a:pPr lvl="1"/>
            <a:r>
              <a:rPr lang="hr-HR" dirty="0"/>
              <a:t>Osiguravanje da su kapaciteti prilagođeni potražnji za uslugama.</a:t>
            </a:r>
          </a:p>
          <a:p>
            <a:r>
              <a:rPr lang="hr-HR" dirty="0"/>
              <a:t>Upravljanje imovinom i konfiguracijom (8.2):</a:t>
            </a:r>
          </a:p>
          <a:p>
            <a:pPr lvl="1"/>
            <a:r>
              <a:rPr lang="hr-HR" dirty="0"/>
              <a:t>Praćenje i kontrola IT imovine te konfiguracijskih stavki.</a:t>
            </a:r>
          </a:p>
          <a:p>
            <a:r>
              <a:rPr lang="hr-HR" dirty="0"/>
              <a:t>Upravljanje kontinuitetom i dostupnošću (8.7):</a:t>
            </a:r>
          </a:p>
          <a:p>
            <a:pPr lvl="1"/>
            <a:r>
              <a:rPr lang="hr-HR" dirty="0"/>
              <a:t>Planiranje i osiguravanje neprekidnog rada usluga i njihove dostupnosti.</a:t>
            </a:r>
          </a:p>
        </p:txBody>
      </p:sp>
    </p:spTree>
    <p:extLst>
      <p:ext uri="{BB962C8B-B14F-4D97-AF65-F5344CB8AC3E}">
        <p14:creationId xmlns:p14="http://schemas.microsoft.com/office/powerpoint/2010/main" val="133629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5172-CC47-2DBF-CFF2-C94889B20AC5}"/>
              </a:ext>
            </a:extLst>
          </p:cNvPr>
          <p:cNvSpPr>
            <a:spLocks noGrp="1"/>
          </p:cNvSpPr>
          <p:nvPr>
            <p:ph type="title"/>
          </p:nvPr>
        </p:nvSpPr>
        <p:spPr/>
        <p:txBody>
          <a:bodyPr/>
          <a:lstStyle/>
          <a:p>
            <a:r>
              <a:rPr lang="hr-HR" dirty="0"/>
              <a:t>Performance evaluation</a:t>
            </a:r>
          </a:p>
        </p:txBody>
      </p:sp>
      <p:sp>
        <p:nvSpPr>
          <p:cNvPr id="3" name="Content Placeholder 2">
            <a:extLst>
              <a:ext uri="{FF2B5EF4-FFF2-40B4-BE49-F238E27FC236}">
                <a16:creationId xmlns:a16="http://schemas.microsoft.com/office/drawing/2014/main" id="{EAB45DC2-0EA5-75E7-F309-049A20ED2D19}"/>
              </a:ext>
            </a:extLst>
          </p:cNvPr>
          <p:cNvSpPr>
            <a:spLocks noGrp="1"/>
          </p:cNvSpPr>
          <p:nvPr>
            <p:ph idx="1"/>
          </p:nvPr>
        </p:nvSpPr>
        <p:spPr/>
        <p:txBody>
          <a:bodyPr/>
          <a:lstStyle/>
          <a:p>
            <a:r>
              <a:rPr lang="en-US" dirty="0"/>
              <a:t>assess the performance of the SMS through monitoring, measurement, analysis, and evaluation of the system.</a:t>
            </a:r>
            <a:endParaRPr lang="hr-HR" dirty="0"/>
          </a:p>
          <a:p>
            <a:r>
              <a:rPr lang="en-US" dirty="0"/>
              <a:t> It is suggested managerial good practice to have both external and internal audits done on your organization’s SMS. But there are specific requirements in this clause for establishing an audit program and conducting internal audits at regular intervals. </a:t>
            </a:r>
            <a:endParaRPr lang="hr-HR" dirty="0"/>
          </a:p>
          <a:p>
            <a:r>
              <a:rPr lang="hr-HR" dirty="0"/>
              <a:t>Management review</a:t>
            </a:r>
          </a:p>
        </p:txBody>
      </p:sp>
      <p:pic>
        <p:nvPicPr>
          <p:cNvPr id="5" name="Picture 4">
            <a:extLst>
              <a:ext uri="{FF2B5EF4-FFF2-40B4-BE49-F238E27FC236}">
                <a16:creationId xmlns:a16="http://schemas.microsoft.com/office/drawing/2014/main" id="{C3D5A56D-166E-DD51-ED2C-4230DC4D2E49}"/>
              </a:ext>
            </a:extLst>
          </p:cNvPr>
          <p:cNvPicPr>
            <a:picLocks noChangeAspect="1"/>
          </p:cNvPicPr>
          <p:nvPr/>
        </p:nvPicPr>
        <p:blipFill>
          <a:blip r:embed="rId2"/>
          <a:stretch>
            <a:fillRect/>
          </a:stretch>
        </p:blipFill>
        <p:spPr>
          <a:xfrm>
            <a:off x="5749150" y="4712253"/>
            <a:ext cx="5899039" cy="1709461"/>
          </a:xfrm>
          <a:prstGeom prst="rect">
            <a:avLst/>
          </a:prstGeom>
        </p:spPr>
      </p:pic>
    </p:spTree>
    <p:extLst>
      <p:ext uri="{BB962C8B-B14F-4D97-AF65-F5344CB8AC3E}">
        <p14:creationId xmlns:p14="http://schemas.microsoft.com/office/powerpoint/2010/main" val="226975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3C61-82C8-2913-47D6-BBD1CC747D2A}"/>
              </a:ext>
            </a:extLst>
          </p:cNvPr>
          <p:cNvSpPr>
            <a:spLocks noGrp="1"/>
          </p:cNvSpPr>
          <p:nvPr>
            <p:ph type="title"/>
          </p:nvPr>
        </p:nvSpPr>
        <p:spPr/>
        <p:txBody>
          <a:bodyPr/>
          <a:lstStyle/>
          <a:p>
            <a:r>
              <a:rPr lang="hr-HR" dirty="0"/>
              <a:t>Agenda</a:t>
            </a:r>
          </a:p>
        </p:txBody>
      </p:sp>
      <p:sp>
        <p:nvSpPr>
          <p:cNvPr id="3" name="Content Placeholder 2">
            <a:extLst>
              <a:ext uri="{FF2B5EF4-FFF2-40B4-BE49-F238E27FC236}">
                <a16:creationId xmlns:a16="http://schemas.microsoft.com/office/drawing/2014/main" id="{28E02DBE-7E4A-7C33-0030-2572026F7071}"/>
              </a:ext>
            </a:extLst>
          </p:cNvPr>
          <p:cNvSpPr>
            <a:spLocks noGrp="1"/>
          </p:cNvSpPr>
          <p:nvPr>
            <p:ph idx="1"/>
          </p:nvPr>
        </p:nvSpPr>
        <p:spPr/>
        <p:txBody>
          <a:bodyPr/>
          <a:lstStyle/>
          <a:p>
            <a:r>
              <a:rPr lang="hr-HR" dirty="0"/>
              <a:t>ISO 20000</a:t>
            </a:r>
          </a:p>
          <a:p>
            <a:r>
              <a:rPr lang="hr-HR" dirty="0"/>
              <a:t>ISO 27001</a:t>
            </a:r>
          </a:p>
          <a:p>
            <a:r>
              <a:rPr lang="hr-HR" dirty="0"/>
              <a:t>NIS2/DORA</a:t>
            </a:r>
          </a:p>
        </p:txBody>
      </p:sp>
    </p:spTree>
    <p:extLst>
      <p:ext uri="{BB962C8B-B14F-4D97-AF65-F5344CB8AC3E}">
        <p14:creationId xmlns:p14="http://schemas.microsoft.com/office/powerpoint/2010/main" val="227846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EBD8-4E5D-671B-BE2C-B8C61EFFC0C6}"/>
              </a:ext>
            </a:extLst>
          </p:cNvPr>
          <p:cNvSpPr>
            <a:spLocks noGrp="1"/>
          </p:cNvSpPr>
          <p:nvPr>
            <p:ph type="title"/>
          </p:nvPr>
        </p:nvSpPr>
        <p:spPr/>
        <p:txBody>
          <a:bodyPr/>
          <a:lstStyle/>
          <a:p>
            <a:r>
              <a:rPr lang="en-US" b="1" i="0" dirty="0">
                <a:solidFill>
                  <a:srgbClr val="303030"/>
                </a:solidFill>
                <a:effectLst/>
                <a:latin typeface="Arial" panose="020B0604020202020204" pitchFamily="34" charset="0"/>
                <a:cs typeface="Arial" panose="020B0604020202020204" pitchFamily="34" charset="0"/>
              </a:rPr>
              <a:t>ISO 20000-2:2019</a:t>
            </a:r>
            <a:r>
              <a:rPr lang="en-US" b="0" i="0" dirty="0">
                <a:solidFill>
                  <a:srgbClr val="303030"/>
                </a:solidFill>
                <a:effectLst/>
                <a:latin typeface="Arial" panose="020B0604020202020204" pitchFamily="34" charset="0"/>
                <a:cs typeface="Arial" panose="020B0604020202020204" pitchFamily="34" charset="0"/>
              </a:rPr>
              <a:t> </a:t>
            </a:r>
            <a:endParaRPr lang="hr-HR"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227E220-839F-4338-DFCA-5BE7A31CA645}"/>
              </a:ext>
            </a:extLst>
          </p:cNvPr>
          <p:cNvSpPr>
            <a:spLocks noGrp="1"/>
          </p:cNvSpPr>
          <p:nvPr>
            <p:ph idx="1"/>
          </p:nvPr>
        </p:nvSpPr>
        <p:spPr>
          <a:xfrm>
            <a:off x="733425" y="1690688"/>
            <a:ext cx="10515600" cy="4351338"/>
          </a:xfrm>
        </p:spPr>
        <p:txBody>
          <a:bodyPr/>
          <a:lstStyle/>
          <a:p>
            <a:r>
              <a:rPr lang="en-US" b="1" i="0" dirty="0">
                <a:solidFill>
                  <a:srgbClr val="303030"/>
                </a:solidFill>
                <a:effectLst/>
                <a:latin typeface="Arial" panose="020B0604020202020204" pitchFamily="34" charset="0"/>
                <a:cs typeface="Arial" panose="020B0604020202020204" pitchFamily="34" charset="0"/>
              </a:rPr>
              <a:t>ISO 20000-2:2019</a:t>
            </a:r>
            <a:r>
              <a:rPr lang="en-US" b="0" i="0" dirty="0">
                <a:solidFill>
                  <a:srgbClr val="303030"/>
                </a:solidFill>
                <a:effectLst/>
                <a:latin typeface="Arial" panose="020B0604020202020204" pitchFamily="34" charset="0"/>
                <a:cs typeface="Arial" panose="020B0604020202020204" pitchFamily="34" charset="0"/>
              </a:rPr>
              <a:t> is the </a:t>
            </a:r>
            <a:r>
              <a:rPr lang="en-US" b="1" i="0" dirty="0">
                <a:solidFill>
                  <a:srgbClr val="303030"/>
                </a:solidFill>
                <a:effectLst/>
                <a:latin typeface="Arial" panose="020B0604020202020204" pitchFamily="34" charset="0"/>
                <a:cs typeface="Arial" panose="020B0604020202020204" pitchFamily="34" charset="0"/>
              </a:rPr>
              <a:t>code of practice for IT Service Management</a:t>
            </a:r>
            <a:r>
              <a:rPr lang="en-US" b="0" i="0" dirty="0">
                <a:solidFill>
                  <a:srgbClr val="303030"/>
                </a:solidFill>
                <a:effectLst/>
                <a:latin typeface="Arial" panose="020B0604020202020204" pitchFamily="34" charset="0"/>
                <a:cs typeface="Arial" panose="020B0604020202020204" pitchFamily="34" charset="0"/>
              </a:rPr>
              <a:t>; </a:t>
            </a:r>
            <a:endParaRPr lang="hr-HR" b="0" i="0" dirty="0">
              <a:solidFill>
                <a:srgbClr val="303030"/>
              </a:solidFill>
              <a:effectLst/>
              <a:latin typeface="Arial" panose="020B0604020202020204" pitchFamily="34" charset="0"/>
              <a:cs typeface="Arial" panose="020B0604020202020204" pitchFamily="34" charset="0"/>
            </a:endParaRPr>
          </a:p>
          <a:p>
            <a:r>
              <a:rPr lang="en-US" b="0" i="0" dirty="0">
                <a:solidFill>
                  <a:srgbClr val="303030"/>
                </a:solidFill>
                <a:effectLst/>
                <a:latin typeface="Arial" panose="020B0604020202020204" pitchFamily="34" charset="0"/>
                <a:cs typeface="Arial" panose="020B0604020202020204" pitchFamily="34" charset="0"/>
              </a:rPr>
              <a:t>it is the guidance for the application of service management systems.</a:t>
            </a:r>
            <a:endParaRPr lang="hr-HR" b="0" i="0" dirty="0">
              <a:solidFill>
                <a:srgbClr val="303030"/>
              </a:solidFill>
              <a:effectLst/>
              <a:latin typeface="Arial" panose="020B0604020202020204" pitchFamily="34" charset="0"/>
              <a:cs typeface="Arial" panose="020B0604020202020204" pitchFamily="34" charset="0"/>
            </a:endParaRPr>
          </a:p>
          <a:p>
            <a:r>
              <a:rPr lang="en-US" b="0" i="0" dirty="0">
                <a:solidFill>
                  <a:srgbClr val="303030"/>
                </a:solidFill>
                <a:effectLst/>
                <a:latin typeface="Arial" panose="020B0604020202020204" pitchFamily="34" charset="0"/>
                <a:cs typeface="Arial" panose="020B0604020202020204" pitchFamily="34" charset="0"/>
              </a:rPr>
              <a:t> In other words, it helps you interpret the requirements of the standard.</a:t>
            </a:r>
            <a:endParaRPr lang="hr-HR" b="0" i="0" dirty="0">
              <a:solidFill>
                <a:srgbClr val="303030"/>
              </a:solidFill>
              <a:effectLst/>
              <a:latin typeface="Arial" panose="020B0604020202020204" pitchFamily="34" charset="0"/>
              <a:cs typeface="Arial" panose="020B0604020202020204" pitchFamily="34" charset="0"/>
            </a:endParaRPr>
          </a:p>
          <a:p>
            <a:r>
              <a:rPr lang="en-US" b="0" i="0" dirty="0">
                <a:solidFill>
                  <a:srgbClr val="303030"/>
                </a:solidFill>
                <a:effectLst/>
                <a:latin typeface="Arial" panose="020B0604020202020204" pitchFamily="34" charset="0"/>
                <a:cs typeface="Arial" panose="020B0604020202020204" pitchFamily="34" charset="0"/>
              </a:rPr>
              <a:t> It defines the best practice management processes, and it is very useful if you’re preparing to be audited against ISO 20000 or planning service improvements</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03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2AEA-7E25-46D9-7CF0-A31F793549CF}"/>
              </a:ext>
            </a:extLst>
          </p:cNvPr>
          <p:cNvSpPr>
            <a:spLocks noGrp="1"/>
          </p:cNvSpPr>
          <p:nvPr>
            <p:ph type="title"/>
          </p:nvPr>
        </p:nvSpPr>
        <p:spPr/>
        <p:txBody>
          <a:bodyPr/>
          <a:lstStyle/>
          <a:p>
            <a:r>
              <a:rPr lang="hr-HR" dirty="0"/>
              <a:t>ISO 20000 and ITIL</a:t>
            </a:r>
          </a:p>
        </p:txBody>
      </p:sp>
      <p:sp>
        <p:nvSpPr>
          <p:cNvPr id="3" name="Content Placeholder 2">
            <a:extLst>
              <a:ext uri="{FF2B5EF4-FFF2-40B4-BE49-F238E27FC236}">
                <a16:creationId xmlns:a16="http://schemas.microsoft.com/office/drawing/2014/main" id="{082207F3-4A9D-DC25-E55D-F4F12C56602C}"/>
              </a:ext>
            </a:extLst>
          </p:cNvPr>
          <p:cNvSpPr>
            <a:spLocks noGrp="1"/>
          </p:cNvSpPr>
          <p:nvPr>
            <p:ph idx="1"/>
          </p:nvPr>
        </p:nvSpPr>
        <p:spPr>
          <a:xfrm>
            <a:off x="577516" y="1825625"/>
            <a:ext cx="10776284" cy="4351338"/>
          </a:xfrm>
        </p:spPr>
        <p:txBody>
          <a:bodyPr/>
          <a:lstStyle/>
          <a:p>
            <a:r>
              <a:rPr lang="en-US" dirty="0"/>
              <a:t>ISO 20000 is a standard and code of practice</a:t>
            </a:r>
            <a:endParaRPr lang="hr-HR" dirty="0"/>
          </a:p>
          <a:p>
            <a:r>
              <a:rPr lang="en-US" dirty="0"/>
              <a:t>ITIL is a best practice framework</a:t>
            </a:r>
            <a:endParaRPr lang="hr-HR" dirty="0"/>
          </a:p>
          <a:p>
            <a:r>
              <a:rPr lang="en-US" dirty="0"/>
              <a:t>ISO 20000 awards organizations with certification</a:t>
            </a:r>
            <a:r>
              <a:rPr lang="hr-HR" dirty="0"/>
              <a:t> and </a:t>
            </a:r>
            <a:r>
              <a:rPr lang="en-US" dirty="0"/>
              <a:t>ITIL does not</a:t>
            </a:r>
            <a:endParaRPr lang="hr-HR" dirty="0"/>
          </a:p>
          <a:p>
            <a:r>
              <a:rPr lang="en-US" b="0" i="0" dirty="0">
                <a:solidFill>
                  <a:srgbClr val="303030"/>
                </a:solidFill>
                <a:effectLst/>
                <a:latin typeface="Roboto" panose="02000000000000000000" pitchFamily="2" charset="0"/>
              </a:rPr>
              <a:t>A good way to think of it is that </a:t>
            </a:r>
            <a:r>
              <a:rPr lang="en-US" b="1" i="0" dirty="0">
                <a:solidFill>
                  <a:srgbClr val="303030"/>
                </a:solidFill>
                <a:effectLst/>
                <a:latin typeface="Roboto" panose="02000000000000000000" pitchFamily="2" charset="0"/>
              </a:rPr>
              <a:t>ISO 20000 says what you need to do</a:t>
            </a:r>
            <a:r>
              <a:rPr lang="en-US" b="0" i="0" dirty="0">
                <a:solidFill>
                  <a:srgbClr val="303030"/>
                </a:solidFill>
                <a:effectLst/>
                <a:latin typeface="Roboto" panose="02000000000000000000" pitchFamily="2" charset="0"/>
              </a:rPr>
              <a:t>, while </a:t>
            </a:r>
            <a:r>
              <a:rPr lang="en-US" b="1" i="0" dirty="0">
                <a:solidFill>
                  <a:srgbClr val="303030"/>
                </a:solidFill>
                <a:effectLst/>
                <a:latin typeface="Roboto" panose="02000000000000000000" pitchFamily="2" charset="0"/>
              </a:rPr>
              <a:t>ITIL tells you how to do it.</a:t>
            </a:r>
            <a:endParaRPr lang="hr-HR" dirty="0"/>
          </a:p>
          <a:p>
            <a:endParaRPr lang="hr-HR" dirty="0"/>
          </a:p>
        </p:txBody>
      </p:sp>
    </p:spTree>
    <p:extLst>
      <p:ext uri="{BB962C8B-B14F-4D97-AF65-F5344CB8AC3E}">
        <p14:creationId xmlns:p14="http://schemas.microsoft.com/office/powerpoint/2010/main" val="291017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3859-CC75-8311-C430-07D96983CBD4}"/>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D4A8D86C-C5A4-08BC-BDA6-7DB9E8920ED2}"/>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253A84C1-2986-63CC-7098-19BEFF4216E0}"/>
              </a:ext>
            </a:extLst>
          </p:cNvPr>
          <p:cNvPicPr>
            <a:picLocks noChangeAspect="1"/>
          </p:cNvPicPr>
          <p:nvPr/>
        </p:nvPicPr>
        <p:blipFill>
          <a:blip r:embed="rId2"/>
          <a:stretch>
            <a:fillRect/>
          </a:stretch>
        </p:blipFill>
        <p:spPr>
          <a:xfrm>
            <a:off x="0" y="37626"/>
            <a:ext cx="5687219" cy="6782747"/>
          </a:xfrm>
          <a:prstGeom prst="rect">
            <a:avLst/>
          </a:prstGeom>
        </p:spPr>
      </p:pic>
      <p:pic>
        <p:nvPicPr>
          <p:cNvPr id="7" name="Picture 6">
            <a:extLst>
              <a:ext uri="{FF2B5EF4-FFF2-40B4-BE49-F238E27FC236}">
                <a16:creationId xmlns:a16="http://schemas.microsoft.com/office/drawing/2014/main" id="{C2B3E40F-61C4-2824-1EFF-464E6972E778}"/>
              </a:ext>
            </a:extLst>
          </p:cNvPr>
          <p:cNvPicPr>
            <a:picLocks noChangeAspect="1"/>
          </p:cNvPicPr>
          <p:nvPr/>
        </p:nvPicPr>
        <p:blipFill>
          <a:blip r:embed="rId3"/>
          <a:stretch>
            <a:fillRect/>
          </a:stretch>
        </p:blipFill>
        <p:spPr>
          <a:xfrm>
            <a:off x="5687219" y="323416"/>
            <a:ext cx="5582429" cy="6496957"/>
          </a:xfrm>
          <a:prstGeom prst="rect">
            <a:avLst/>
          </a:prstGeom>
        </p:spPr>
      </p:pic>
    </p:spTree>
    <p:extLst>
      <p:ext uri="{BB962C8B-B14F-4D97-AF65-F5344CB8AC3E}">
        <p14:creationId xmlns:p14="http://schemas.microsoft.com/office/powerpoint/2010/main" val="166016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D064-D7B1-FF97-375F-5450FA2DFC96}"/>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E5B8A55A-6EAC-D611-5B0C-A100E2E8D160}"/>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2FAC534C-B0A1-A5FE-FAE8-62EB46B7CDFD}"/>
              </a:ext>
            </a:extLst>
          </p:cNvPr>
          <p:cNvPicPr>
            <a:picLocks noChangeAspect="1"/>
          </p:cNvPicPr>
          <p:nvPr/>
        </p:nvPicPr>
        <p:blipFill>
          <a:blip r:embed="rId2"/>
          <a:stretch>
            <a:fillRect/>
          </a:stretch>
        </p:blipFill>
        <p:spPr>
          <a:xfrm>
            <a:off x="0" y="0"/>
            <a:ext cx="5420475" cy="6858000"/>
          </a:xfrm>
          <a:prstGeom prst="rect">
            <a:avLst/>
          </a:prstGeom>
        </p:spPr>
      </p:pic>
      <p:pic>
        <p:nvPicPr>
          <p:cNvPr id="7" name="Picture 6">
            <a:extLst>
              <a:ext uri="{FF2B5EF4-FFF2-40B4-BE49-F238E27FC236}">
                <a16:creationId xmlns:a16="http://schemas.microsoft.com/office/drawing/2014/main" id="{E7C2B1C3-AC9F-57DE-B30E-CF163A29CDB0}"/>
              </a:ext>
            </a:extLst>
          </p:cNvPr>
          <p:cNvPicPr>
            <a:picLocks noChangeAspect="1"/>
          </p:cNvPicPr>
          <p:nvPr/>
        </p:nvPicPr>
        <p:blipFill>
          <a:blip r:embed="rId3"/>
          <a:stretch>
            <a:fillRect/>
          </a:stretch>
        </p:blipFill>
        <p:spPr>
          <a:xfrm>
            <a:off x="5228321" y="0"/>
            <a:ext cx="5232536" cy="6858000"/>
          </a:xfrm>
          <a:prstGeom prst="rect">
            <a:avLst/>
          </a:prstGeom>
        </p:spPr>
      </p:pic>
    </p:spTree>
    <p:extLst>
      <p:ext uri="{BB962C8B-B14F-4D97-AF65-F5344CB8AC3E}">
        <p14:creationId xmlns:p14="http://schemas.microsoft.com/office/powerpoint/2010/main" val="3099199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C1C-F16B-1DF3-6AAD-F83F635AFED2}"/>
              </a:ext>
            </a:extLst>
          </p:cNvPr>
          <p:cNvSpPr>
            <a:spLocks noGrp="1"/>
          </p:cNvSpPr>
          <p:nvPr>
            <p:ph type="title"/>
          </p:nvPr>
        </p:nvSpPr>
        <p:spPr/>
        <p:txBody>
          <a:bodyPr/>
          <a:lstStyle/>
          <a:p>
            <a:endParaRPr lang="hr-HR" dirty="0"/>
          </a:p>
        </p:txBody>
      </p:sp>
      <p:sp>
        <p:nvSpPr>
          <p:cNvPr id="3" name="Content Placeholder 2">
            <a:extLst>
              <a:ext uri="{FF2B5EF4-FFF2-40B4-BE49-F238E27FC236}">
                <a16:creationId xmlns:a16="http://schemas.microsoft.com/office/drawing/2014/main" id="{96BAB2D9-970B-0D54-1B5A-4FEDF94AC15A}"/>
              </a:ext>
            </a:extLst>
          </p:cNvPr>
          <p:cNvSpPr>
            <a:spLocks noGrp="1"/>
          </p:cNvSpPr>
          <p:nvPr>
            <p:ph idx="1"/>
          </p:nvPr>
        </p:nvSpPr>
        <p:spPr/>
        <p:txBody>
          <a:bodyPr/>
          <a:lstStyle/>
          <a:p>
            <a:endParaRPr lang="hr-HR"/>
          </a:p>
        </p:txBody>
      </p:sp>
      <p:pic>
        <p:nvPicPr>
          <p:cNvPr id="5" name="Picture 4">
            <a:extLst>
              <a:ext uri="{FF2B5EF4-FFF2-40B4-BE49-F238E27FC236}">
                <a16:creationId xmlns:a16="http://schemas.microsoft.com/office/drawing/2014/main" id="{BB39E7D6-E14E-12B5-C47A-3F24EAAF50F6}"/>
              </a:ext>
            </a:extLst>
          </p:cNvPr>
          <p:cNvPicPr>
            <a:picLocks noChangeAspect="1"/>
          </p:cNvPicPr>
          <p:nvPr/>
        </p:nvPicPr>
        <p:blipFill>
          <a:blip r:embed="rId2"/>
          <a:stretch>
            <a:fillRect/>
          </a:stretch>
        </p:blipFill>
        <p:spPr>
          <a:xfrm>
            <a:off x="0" y="0"/>
            <a:ext cx="5241073" cy="6858000"/>
          </a:xfrm>
          <a:prstGeom prst="rect">
            <a:avLst/>
          </a:prstGeom>
        </p:spPr>
      </p:pic>
      <p:pic>
        <p:nvPicPr>
          <p:cNvPr id="7" name="Picture 6">
            <a:extLst>
              <a:ext uri="{FF2B5EF4-FFF2-40B4-BE49-F238E27FC236}">
                <a16:creationId xmlns:a16="http://schemas.microsoft.com/office/drawing/2014/main" id="{D2A13D59-9C5C-EC77-DF92-B84B1E9D8969}"/>
              </a:ext>
            </a:extLst>
          </p:cNvPr>
          <p:cNvPicPr>
            <a:picLocks noChangeAspect="1"/>
          </p:cNvPicPr>
          <p:nvPr/>
        </p:nvPicPr>
        <p:blipFill>
          <a:blip r:embed="rId3"/>
          <a:stretch>
            <a:fillRect/>
          </a:stretch>
        </p:blipFill>
        <p:spPr>
          <a:xfrm>
            <a:off x="5241073" y="208622"/>
            <a:ext cx="5134692" cy="6649378"/>
          </a:xfrm>
          <a:prstGeom prst="rect">
            <a:avLst/>
          </a:prstGeom>
        </p:spPr>
      </p:pic>
    </p:spTree>
    <p:extLst>
      <p:ext uri="{BB962C8B-B14F-4D97-AF65-F5344CB8AC3E}">
        <p14:creationId xmlns:p14="http://schemas.microsoft.com/office/powerpoint/2010/main" val="108261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CE7E16-35F4-F78A-4E61-818BA0FB583B}"/>
              </a:ext>
            </a:extLst>
          </p:cNvPr>
          <p:cNvPicPr>
            <a:picLocks noChangeAspect="1"/>
          </p:cNvPicPr>
          <p:nvPr/>
        </p:nvPicPr>
        <p:blipFill>
          <a:blip r:embed="rId2"/>
          <a:stretch>
            <a:fillRect/>
          </a:stretch>
        </p:blipFill>
        <p:spPr>
          <a:xfrm>
            <a:off x="120650" y="729297"/>
            <a:ext cx="11950700" cy="4780281"/>
          </a:xfrm>
          <a:prstGeom prst="rect">
            <a:avLst/>
          </a:prstGeom>
          <a:noFill/>
        </p:spPr>
      </p:pic>
    </p:spTree>
    <p:extLst>
      <p:ext uri="{BB962C8B-B14F-4D97-AF65-F5344CB8AC3E}">
        <p14:creationId xmlns:p14="http://schemas.microsoft.com/office/powerpoint/2010/main" val="382726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5C69-44DF-1945-75B0-FA4EA959DB07}"/>
              </a:ext>
            </a:extLst>
          </p:cNvPr>
          <p:cNvSpPr>
            <a:spLocks noGrp="1"/>
          </p:cNvSpPr>
          <p:nvPr>
            <p:ph type="title"/>
          </p:nvPr>
        </p:nvSpPr>
        <p:spPr/>
        <p:txBody>
          <a:bodyPr/>
          <a:lstStyle/>
          <a:p>
            <a:r>
              <a:rPr lang="hr-HR" dirty="0"/>
              <a:t>ISO 20000 (</a:t>
            </a:r>
            <a:r>
              <a:rPr lang="hr-HR" dirty="0" err="1"/>
              <a:t>figures</a:t>
            </a:r>
            <a:r>
              <a:rPr lang="hr-HR" dirty="0"/>
              <a:t> </a:t>
            </a:r>
            <a:r>
              <a:rPr lang="hr-HR" dirty="0" err="1"/>
              <a:t>from</a:t>
            </a:r>
            <a:r>
              <a:rPr lang="hr-HR" dirty="0"/>
              <a:t> 2023)</a:t>
            </a:r>
          </a:p>
        </p:txBody>
      </p:sp>
      <p:sp>
        <p:nvSpPr>
          <p:cNvPr id="3" name="Content Placeholder 2">
            <a:extLst>
              <a:ext uri="{FF2B5EF4-FFF2-40B4-BE49-F238E27FC236}">
                <a16:creationId xmlns:a16="http://schemas.microsoft.com/office/drawing/2014/main" id="{3C1F8C87-6FF2-C413-9E30-F26D529F30A3}"/>
              </a:ext>
            </a:extLst>
          </p:cNvPr>
          <p:cNvSpPr>
            <a:spLocks noGrp="1"/>
          </p:cNvSpPr>
          <p:nvPr>
            <p:ph idx="1"/>
          </p:nvPr>
        </p:nvSpPr>
        <p:spPr/>
        <p:txBody>
          <a:bodyPr/>
          <a:lstStyle/>
          <a:p>
            <a:r>
              <a:rPr lang="hr-HR" b="0" i="0" dirty="0">
                <a:solidFill>
                  <a:srgbClr val="27383D"/>
                </a:solidFill>
                <a:effectLst/>
                <a:latin typeface="PT Sans" panose="020B0503020203020204" pitchFamily="34" charset="-18"/>
              </a:rPr>
              <a:t>https://certikit.com/the-latest-iso-survey/</a:t>
            </a:r>
          </a:p>
          <a:p>
            <a:r>
              <a:rPr lang="en-US" b="0" i="0" dirty="0">
                <a:solidFill>
                  <a:srgbClr val="27383D"/>
                </a:solidFill>
                <a:effectLst/>
                <a:latin typeface="PT Sans" panose="020B0503020203020204" pitchFamily="34" charset="-18"/>
              </a:rPr>
              <a:t>For ISO20000, China dominates the certification list absolutely, with nearly ninety percent of the certificates worldwide (24,152). After China (a long way after) comes the USA (360), India (314), Italy (192), Spain (172) and the UK (133). </a:t>
            </a:r>
            <a:endParaRPr lang="hr-HR" dirty="0"/>
          </a:p>
        </p:txBody>
      </p:sp>
    </p:spTree>
    <p:extLst>
      <p:ext uri="{BB962C8B-B14F-4D97-AF65-F5344CB8AC3E}">
        <p14:creationId xmlns:p14="http://schemas.microsoft.com/office/powerpoint/2010/main" val="320348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hr-HR" dirty="0"/>
              <a:t>ISO/IEC 27001:2022</a:t>
            </a:r>
            <a:endParaRPr lang="en-US" dirty="0"/>
          </a:p>
        </p:txBody>
      </p:sp>
      <p:sp>
        <p:nvSpPr>
          <p:cNvPr id="28675" name="Content Placeholder 2"/>
          <p:cNvSpPr>
            <a:spLocks noGrp="1"/>
          </p:cNvSpPr>
          <p:nvPr>
            <p:ph idx="1"/>
          </p:nvPr>
        </p:nvSpPr>
        <p:spPr/>
        <p:txBody>
          <a:bodyPr>
            <a:normAutofit/>
          </a:bodyPr>
          <a:lstStyle/>
          <a:p>
            <a:pPr eaLnBrk="1" hangingPunct="1"/>
            <a:r>
              <a:rPr lang="en-US" sz="2300" dirty="0"/>
              <a:t>Information Security Management System (ISMS)</a:t>
            </a:r>
            <a:endParaRPr lang="hr-HR" sz="2300" dirty="0"/>
          </a:p>
          <a:p>
            <a:pPr eaLnBrk="1" hangingPunct="1"/>
            <a:r>
              <a:rPr lang="en-US" sz="2300" dirty="0"/>
              <a:t>Consists of two parts (ISO 27001 and ISO 27002)</a:t>
            </a:r>
            <a:endParaRPr lang="hr-HR" sz="2300" dirty="0"/>
          </a:p>
          <a:p>
            <a:pPr eaLnBrk="1" hangingPunct="1"/>
            <a:r>
              <a:rPr lang="en-US" sz="2300" dirty="0"/>
              <a:t>A generic standard</a:t>
            </a:r>
            <a:r>
              <a:rPr lang="hr-HR" sz="2300" dirty="0"/>
              <a:t> </a:t>
            </a:r>
            <a:r>
              <a:rPr lang="en-US" sz="2300" dirty="0"/>
              <a:t>Applicable to all organizations → Regardless of size, type, or other characteristics of the organization</a:t>
            </a:r>
            <a:endParaRPr lang="hr-HR" sz="2300" dirty="0"/>
          </a:p>
          <a:p>
            <a:pPr eaLnBrk="1" hangingPunct="1"/>
            <a:r>
              <a:rPr lang="en-US" sz="2300" dirty="0"/>
              <a:t>The only standard you can certify against</a:t>
            </a:r>
            <a:endParaRPr lang="hr-HR" sz="2300" dirty="0"/>
          </a:p>
          <a:p>
            <a:pPr eaLnBrk="1" hangingPunct="1"/>
            <a:r>
              <a:rPr lang="en-US" sz="2300" dirty="0"/>
              <a:t>Useful for organizations providing external services and needing to demonstrate how they manage information security</a:t>
            </a:r>
            <a:endParaRPr lang="hr-HR" sz="23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3619-1189-6766-5DA4-2F882C514C1A}"/>
              </a:ext>
            </a:extLst>
          </p:cNvPr>
          <p:cNvSpPr>
            <a:spLocks noGrp="1"/>
          </p:cNvSpPr>
          <p:nvPr>
            <p:ph type="title"/>
          </p:nvPr>
        </p:nvSpPr>
        <p:spPr/>
        <p:txBody>
          <a:bodyPr/>
          <a:lstStyle/>
          <a:p>
            <a:r>
              <a:rPr lang="hr-HR" dirty="0"/>
              <a:t>ISO 27001:2022</a:t>
            </a:r>
          </a:p>
        </p:txBody>
      </p:sp>
      <p:sp>
        <p:nvSpPr>
          <p:cNvPr id="3" name="Content Placeholder 2">
            <a:extLst>
              <a:ext uri="{FF2B5EF4-FFF2-40B4-BE49-F238E27FC236}">
                <a16:creationId xmlns:a16="http://schemas.microsoft.com/office/drawing/2014/main" id="{4F5E4FEB-958B-7F7A-AE03-138FF3E0FCE1}"/>
              </a:ext>
            </a:extLst>
          </p:cNvPr>
          <p:cNvSpPr>
            <a:spLocks noGrp="1"/>
          </p:cNvSpPr>
          <p:nvPr>
            <p:ph idx="1"/>
          </p:nvPr>
        </p:nvSpPr>
        <p:spPr/>
        <p:txBody>
          <a:bodyPr>
            <a:normAutofit fontScale="92500" lnSpcReduction="10000"/>
          </a:bodyPr>
          <a:lstStyle/>
          <a:p>
            <a:r>
              <a:rPr lang="en-US" b="0" i="0" dirty="0">
                <a:solidFill>
                  <a:srgbClr val="303030"/>
                </a:solidFill>
                <a:effectLst/>
                <a:latin typeface="Roboto" panose="02000000000000000000" pitchFamily="2" charset="0"/>
              </a:rPr>
              <a:t>The first (main) part consists of 11 clauses (0 to 10). The second part, called Annex A, provides the guidelines for 93 control objectives and controls.</a:t>
            </a:r>
            <a:endParaRPr lang="hr-HR" b="0" i="0" dirty="0">
              <a:solidFill>
                <a:srgbClr val="303030"/>
              </a:solidFill>
              <a:effectLst/>
              <a:latin typeface="Roboto" panose="02000000000000000000" pitchFamily="2" charset="0"/>
            </a:endParaRPr>
          </a:p>
          <a:p>
            <a:r>
              <a:rPr lang="en-US" b="0" i="0" dirty="0">
                <a:solidFill>
                  <a:srgbClr val="303030"/>
                </a:solidFill>
                <a:effectLst/>
                <a:latin typeface="Roboto" panose="02000000000000000000" pitchFamily="2" charset="0"/>
              </a:rPr>
              <a:t>Clauses 0 to 3 of the main part of the standard (Introduction, Scope, Normative references, Terms and definitions) serve as an introduction to the ISO 27001 standard. </a:t>
            </a:r>
            <a:endParaRPr lang="hr-HR" b="0" i="0" dirty="0">
              <a:solidFill>
                <a:srgbClr val="303030"/>
              </a:solidFill>
              <a:effectLst/>
              <a:latin typeface="Roboto" panose="02000000000000000000" pitchFamily="2" charset="0"/>
            </a:endParaRPr>
          </a:p>
          <a:p>
            <a:r>
              <a:rPr lang="en-US" b="0" i="0" dirty="0">
                <a:solidFill>
                  <a:srgbClr val="303030"/>
                </a:solidFill>
                <a:effectLst/>
                <a:latin typeface="Roboto" panose="02000000000000000000" pitchFamily="2" charset="0"/>
              </a:rPr>
              <a:t>Clauses 4 to 10, which provide the ISO 27001 requirements, are mandatory if the company wants to be compliant with the standard, and are examined in more detail later in this article.</a:t>
            </a:r>
            <a:endParaRPr lang="hr-HR" b="0" i="0" dirty="0">
              <a:solidFill>
                <a:srgbClr val="303030"/>
              </a:solidFill>
              <a:effectLst/>
              <a:latin typeface="Roboto" panose="02000000000000000000" pitchFamily="2" charset="0"/>
            </a:endParaRPr>
          </a:p>
          <a:p>
            <a:r>
              <a:rPr lang="en-US" b="0" i="0" dirty="0">
                <a:solidFill>
                  <a:srgbClr val="303030"/>
                </a:solidFill>
                <a:effectLst/>
                <a:latin typeface="Roboto" panose="02000000000000000000" pitchFamily="2" charset="0"/>
              </a:rPr>
              <a:t> Annex A of the standard supports the clauses and their requirements with a list of controls that are not mandatory, but that are selected as part of the risk management process.</a:t>
            </a:r>
            <a:endParaRPr lang="hr-HR" b="0" i="0" dirty="0">
              <a:solidFill>
                <a:srgbClr val="303030"/>
              </a:solidFill>
              <a:effectLst/>
              <a:latin typeface="Roboto" panose="02000000000000000000" pitchFamily="2" charset="0"/>
            </a:endParaRPr>
          </a:p>
          <a:p>
            <a:endParaRPr lang="hr-HR" dirty="0"/>
          </a:p>
        </p:txBody>
      </p:sp>
    </p:spTree>
    <p:extLst>
      <p:ext uri="{BB962C8B-B14F-4D97-AF65-F5344CB8AC3E}">
        <p14:creationId xmlns:p14="http://schemas.microsoft.com/office/powerpoint/2010/main" val="2805141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close-up of a list of text&#10;&#10;Description automatically generated">
            <a:extLst>
              <a:ext uri="{FF2B5EF4-FFF2-40B4-BE49-F238E27FC236}">
                <a16:creationId xmlns:a16="http://schemas.microsoft.com/office/drawing/2014/main" id="{3F9A3B84-4D51-4F46-F9B9-0E7BA783EA9F}"/>
              </a:ext>
            </a:extLst>
          </p:cNvPr>
          <p:cNvPicPr>
            <a:picLocks noGrp="1" noChangeAspect="1"/>
          </p:cNvPicPr>
          <p:nvPr>
            <p:ph idx="1"/>
          </p:nvPr>
        </p:nvPicPr>
        <p:blipFill rotWithShape="1">
          <a:blip r:embed="rId2"/>
          <a:srcRect b="3864"/>
          <a:stretch/>
        </p:blipFill>
        <p:spPr>
          <a:xfrm>
            <a:off x="20" y="1282"/>
            <a:ext cx="12191980" cy="6856718"/>
          </a:xfrm>
          <a:prstGeom prst="rect">
            <a:avLst/>
          </a:prstGeom>
        </p:spPr>
      </p:pic>
    </p:spTree>
    <p:extLst>
      <p:ext uri="{BB962C8B-B14F-4D97-AF65-F5344CB8AC3E}">
        <p14:creationId xmlns:p14="http://schemas.microsoft.com/office/powerpoint/2010/main" val="265326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8A3D-CF95-6386-C0D9-85E28838E383}"/>
              </a:ext>
            </a:extLst>
          </p:cNvPr>
          <p:cNvSpPr>
            <a:spLocks noGrp="1"/>
          </p:cNvSpPr>
          <p:nvPr>
            <p:ph type="title"/>
          </p:nvPr>
        </p:nvSpPr>
        <p:spPr/>
        <p:txBody>
          <a:bodyPr/>
          <a:lstStyle/>
          <a:p>
            <a:r>
              <a:rPr lang="hr-HR" dirty="0"/>
              <a:t>Amazon </a:t>
            </a:r>
            <a:r>
              <a:rPr lang="hr-HR" dirty="0" err="1"/>
              <a:t>outage</a:t>
            </a:r>
            <a:endParaRPr lang="hr-HR" dirty="0"/>
          </a:p>
        </p:txBody>
      </p:sp>
      <p:sp>
        <p:nvSpPr>
          <p:cNvPr id="3" name="Content Placeholder 2">
            <a:extLst>
              <a:ext uri="{FF2B5EF4-FFF2-40B4-BE49-F238E27FC236}">
                <a16:creationId xmlns:a16="http://schemas.microsoft.com/office/drawing/2014/main" id="{BDD43337-CEB1-4529-608E-B9B459B2E025}"/>
              </a:ext>
            </a:extLst>
          </p:cNvPr>
          <p:cNvSpPr>
            <a:spLocks noGrp="1"/>
          </p:cNvSpPr>
          <p:nvPr>
            <p:ph idx="1"/>
          </p:nvPr>
        </p:nvSpPr>
        <p:spPr>
          <a:xfrm>
            <a:off x="838200" y="1498600"/>
            <a:ext cx="10515600" cy="4889500"/>
          </a:xfrm>
        </p:spPr>
        <p:txBody>
          <a:bodyPr>
            <a:normAutofit fontScale="85000" lnSpcReduction="20000"/>
          </a:bodyPr>
          <a:lstStyle/>
          <a:p>
            <a:r>
              <a:rPr lang="en-US" dirty="0"/>
              <a:t>On October 20, 2025, Amazon Web Services experienced a fifteen-hour outage that affected over one thousand companies, generated six and a half million user reports worldwide, and cost the global economy more than one billion dollars.</a:t>
            </a:r>
            <a:endParaRPr lang="hr-HR" dirty="0"/>
          </a:p>
          <a:p>
            <a:r>
              <a:rPr lang="en-US" dirty="0"/>
              <a:t> Financial institutions faced severe disruptions: Coinbase halted cryptocurrency trading, freezing billions in customer assets; Robinhood users were unable to execute trades; and major UK banks such as Lloyds and Bank of Scotland locked customers out of online banking. Payment processors Venmo and Square suffered transaction failures, leading to missed payment deadlines and significant reputational damage that can take years to recover.</a:t>
            </a:r>
            <a:endParaRPr lang="hr-HR" dirty="0"/>
          </a:p>
          <a:p>
            <a:r>
              <a:rPr lang="en-US" dirty="0"/>
              <a:t>In healthcare, the impact extended into patient safety. United Healthcare’s provider search tool malfunctioned, Medicare enrollment systems went offline, and claims processing and electronic health record systems became unavailable — preventing clinicians from accessing critical patient information. Studies estimate that downtime costs medium to large hospitals between $300,000 and $500,000 per hour.</a:t>
            </a:r>
            <a:endParaRPr lang="hr-HR" dirty="0"/>
          </a:p>
        </p:txBody>
      </p:sp>
    </p:spTree>
    <p:extLst>
      <p:ext uri="{BB962C8B-B14F-4D97-AF65-F5344CB8AC3E}">
        <p14:creationId xmlns:p14="http://schemas.microsoft.com/office/powerpoint/2010/main" val="130028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normAutofit/>
          </a:bodyPr>
          <a:lstStyle/>
          <a:p>
            <a:r>
              <a:rPr lang="hr-HR" sz="4400" dirty="0">
                <a:solidFill>
                  <a:srgbClr val="272727"/>
                </a:solidFill>
                <a:latin typeface="Roboto" panose="02000000000000000000" pitchFamily="2" charset="0"/>
              </a:rPr>
              <a:t>ISO 27001 </a:t>
            </a:r>
            <a:r>
              <a:rPr lang="hr-HR" sz="4400" dirty="0" err="1">
                <a:solidFill>
                  <a:srgbClr val="272727"/>
                </a:solidFill>
                <a:latin typeface="Roboto" panose="02000000000000000000" pitchFamily="2" charset="0"/>
              </a:rPr>
              <a:t>Annex</a:t>
            </a:r>
            <a:r>
              <a:rPr lang="hr-HR" sz="4400" dirty="0">
                <a:solidFill>
                  <a:srgbClr val="272727"/>
                </a:solidFill>
                <a:latin typeface="Roboto" panose="02000000000000000000" pitchFamily="2" charset="0"/>
              </a:rPr>
              <a:t> A / ISO 27002</a:t>
            </a:r>
            <a:br>
              <a:rPr lang="hr-HR" sz="4400" dirty="0"/>
            </a:br>
            <a:endParaRPr lang="hr-HR" dirty="0"/>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r>
              <a:rPr lang="en-US" b="1" i="0" dirty="0">
                <a:solidFill>
                  <a:srgbClr val="303030"/>
                </a:solidFill>
                <a:effectLst/>
                <a:latin typeface="Roboto" panose="02000000000000000000" pitchFamily="2" charset="0"/>
              </a:rPr>
              <a:t>Annex A (normative) Information security controls reference</a:t>
            </a:r>
            <a:r>
              <a:rPr lang="en-US" b="0" i="0" dirty="0">
                <a:solidFill>
                  <a:srgbClr val="303030"/>
                </a:solidFill>
                <a:effectLst/>
                <a:latin typeface="Roboto" panose="02000000000000000000" pitchFamily="2" charset="0"/>
              </a:rPr>
              <a:t> – This Annex provides a list of 93 safeguards (controls) that can be implemented to decrease risks and comply with security requirements from interested parties. The controls that are to be implemented must be marked as applicable in the Statement of Applicability.</a:t>
            </a:r>
            <a:endParaRPr lang="hr-HR" b="0" i="0" dirty="0">
              <a:solidFill>
                <a:srgbClr val="303030"/>
              </a:solidFill>
              <a:effectLst/>
              <a:latin typeface="Roboto" panose="02000000000000000000" pitchFamily="2" charset="0"/>
            </a:endParaRPr>
          </a:p>
          <a:p>
            <a:r>
              <a:rPr lang="en-US" b="0" i="0" dirty="0">
                <a:solidFill>
                  <a:srgbClr val="303030"/>
                </a:solidFill>
                <a:effectLst/>
                <a:latin typeface="Roboto" panose="02000000000000000000" pitchFamily="2" charset="0"/>
              </a:rPr>
              <a:t>The best way to understand Annex A is to think of it as a catalogue of information security controls you can select from – out of the 93 controls that are listed in Annex A, you can choose the ones that are applicable to your company’s scope.</a:t>
            </a:r>
            <a:endParaRPr lang="hr-HR" dirty="0"/>
          </a:p>
        </p:txBody>
      </p:sp>
    </p:spTree>
    <p:extLst>
      <p:ext uri="{BB962C8B-B14F-4D97-AF65-F5344CB8AC3E}">
        <p14:creationId xmlns:p14="http://schemas.microsoft.com/office/powerpoint/2010/main" val="2817524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ISO 27002</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r>
              <a:rPr lang="en-US" dirty="0"/>
              <a:t>ISO/IEC 2700</a:t>
            </a:r>
            <a:r>
              <a:rPr lang="hr-HR" dirty="0"/>
              <a:t>2</a:t>
            </a:r>
            <a:r>
              <a:rPr lang="en-US" dirty="0"/>
              <a:t>:20</a:t>
            </a:r>
            <a:r>
              <a:rPr lang="hr-HR" dirty="0"/>
              <a:t>22 - </a:t>
            </a:r>
            <a:r>
              <a:rPr lang="en-US" dirty="0"/>
              <a:t>Information security management systems – </a:t>
            </a:r>
            <a:r>
              <a:rPr lang="hr-HR" dirty="0"/>
              <a:t>Code of practice for information security management</a:t>
            </a:r>
          </a:p>
          <a:p>
            <a:r>
              <a:rPr lang="en-US" b="0" i="0" dirty="0">
                <a:solidFill>
                  <a:srgbClr val="303030"/>
                </a:solidFill>
                <a:effectLst/>
                <a:latin typeface="Roboto" panose="02000000000000000000" pitchFamily="2" charset="0"/>
              </a:rPr>
              <a:t>ISO 27002 has exactly the same structure as ISO 27001 Annex A: each control from Annex A exists in ISO 27002, but it has a much more detailed explanation on how to implement it. </a:t>
            </a:r>
            <a:endParaRPr lang="hr-HR" b="0" i="0" dirty="0">
              <a:solidFill>
                <a:srgbClr val="303030"/>
              </a:solidFill>
              <a:effectLst/>
              <a:latin typeface="Roboto" panose="02000000000000000000" pitchFamily="2" charset="0"/>
            </a:endParaRPr>
          </a:p>
          <a:p>
            <a:endParaRPr lang="hr-HR" dirty="0"/>
          </a:p>
        </p:txBody>
      </p:sp>
    </p:spTree>
    <p:extLst>
      <p:ext uri="{BB962C8B-B14F-4D97-AF65-F5344CB8AC3E}">
        <p14:creationId xmlns:p14="http://schemas.microsoft.com/office/powerpoint/2010/main" val="350911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A24C-4A54-5A0D-ABF0-F632BF459893}"/>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ECC5F9D0-F2D1-02AA-BD51-196D58A85D45}"/>
              </a:ext>
            </a:extLst>
          </p:cNvPr>
          <p:cNvSpPr>
            <a:spLocks noGrp="1"/>
          </p:cNvSpPr>
          <p:nvPr>
            <p:ph idx="1"/>
          </p:nvPr>
        </p:nvSpPr>
        <p:spPr/>
        <p:txBody>
          <a:bodyPr/>
          <a:lstStyle/>
          <a:p>
            <a:endParaRPr lang="hr-HR"/>
          </a:p>
        </p:txBody>
      </p:sp>
      <p:pic>
        <p:nvPicPr>
          <p:cNvPr id="2050" name="Picture 2" descr="Summary of the main changes in the ISO 27001:2022">
            <a:extLst>
              <a:ext uri="{FF2B5EF4-FFF2-40B4-BE49-F238E27FC236}">
                <a16:creationId xmlns:a16="http://schemas.microsoft.com/office/drawing/2014/main" id="{6FA1DC14-E5C8-DDD5-02BA-A5FDBD53A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23914"/>
            <a:ext cx="9144000" cy="520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59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1537-42E6-36BE-CD93-4801E1E58107}"/>
              </a:ext>
            </a:extLst>
          </p:cNvPr>
          <p:cNvSpPr>
            <a:spLocks noGrp="1"/>
          </p:cNvSpPr>
          <p:nvPr>
            <p:ph type="title"/>
          </p:nvPr>
        </p:nvSpPr>
        <p:spPr/>
        <p:txBody>
          <a:bodyPr/>
          <a:lstStyle/>
          <a:p>
            <a:r>
              <a:rPr lang="hr-HR" dirty="0"/>
              <a:t>ISO 27022:2022</a:t>
            </a:r>
          </a:p>
        </p:txBody>
      </p:sp>
      <p:sp>
        <p:nvSpPr>
          <p:cNvPr id="3" name="Content Placeholder 2">
            <a:extLst>
              <a:ext uri="{FF2B5EF4-FFF2-40B4-BE49-F238E27FC236}">
                <a16:creationId xmlns:a16="http://schemas.microsoft.com/office/drawing/2014/main" id="{9070739C-BF24-2E71-9B16-D075870BDE3B}"/>
              </a:ext>
            </a:extLst>
          </p:cNvPr>
          <p:cNvSpPr>
            <a:spLocks noGrp="1"/>
          </p:cNvSpPr>
          <p:nvPr>
            <p:ph idx="1"/>
          </p:nvPr>
        </p:nvSpPr>
        <p:spPr/>
        <p:txBody>
          <a:bodyPr/>
          <a:lstStyle/>
          <a:p>
            <a:pPr marL="0" indent="0">
              <a:buNone/>
            </a:pPr>
            <a:r>
              <a:rPr lang="en-US" b="0" i="0" dirty="0">
                <a:solidFill>
                  <a:srgbClr val="1A1F24"/>
                </a:solidFill>
                <a:effectLst/>
                <a:latin typeface="Roboto" panose="02000000000000000000" pitchFamily="2" charset="0"/>
              </a:rPr>
              <a:t>The new Sections and Controls of ISO 27002:2022 are: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5: Organizational (37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6: People (8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7: Physical (14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8: Technology (34 controls) </a:t>
            </a:r>
          </a:p>
          <a:p>
            <a:pPr marL="0" indent="0">
              <a:buNone/>
            </a:pPr>
            <a:endParaRPr lang="hr-HR" dirty="0"/>
          </a:p>
        </p:txBody>
      </p:sp>
    </p:spTree>
    <p:extLst>
      <p:ext uri="{BB962C8B-B14F-4D97-AF65-F5344CB8AC3E}">
        <p14:creationId xmlns:p14="http://schemas.microsoft.com/office/powerpoint/2010/main" val="1562441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926E-F246-E619-7AF0-1165CE93C6FA}"/>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5F156935-84EE-9F2A-0C3A-B449A34B9ADE}"/>
              </a:ext>
            </a:extLst>
          </p:cNvPr>
          <p:cNvSpPr>
            <a:spLocks noGrp="1"/>
          </p:cNvSpPr>
          <p:nvPr>
            <p:ph idx="1"/>
          </p:nvPr>
        </p:nvSpPr>
        <p:spPr/>
        <p:txBody>
          <a:bodyPr/>
          <a:lstStyle/>
          <a:p>
            <a:endParaRPr lang="hr-HR"/>
          </a:p>
        </p:txBody>
      </p:sp>
      <p:graphicFrame>
        <p:nvGraphicFramePr>
          <p:cNvPr id="4" name="Table 6">
            <a:extLst>
              <a:ext uri="{FF2B5EF4-FFF2-40B4-BE49-F238E27FC236}">
                <a16:creationId xmlns:a16="http://schemas.microsoft.com/office/drawing/2014/main" id="{739C20B1-C6C2-82FF-B0C5-BFEA8A0B5CC6}"/>
              </a:ext>
            </a:extLst>
          </p:cNvPr>
          <p:cNvGraphicFramePr>
            <a:graphicFrameLocks/>
          </p:cNvGraphicFramePr>
          <p:nvPr/>
        </p:nvGraphicFramePr>
        <p:xfrm>
          <a:off x="1631504" y="0"/>
          <a:ext cx="8928992" cy="6589360"/>
        </p:xfrm>
        <a:graphic>
          <a:graphicData uri="http://schemas.openxmlformats.org/drawingml/2006/table">
            <a:tbl>
              <a:tblPr firstRow="1" bandRow="1">
                <a:tableStyleId>{0505E3EF-67EA-436B-97B2-0124C06EBD24}</a:tableStyleId>
              </a:tblPr>
              <a:tblGrid>
                <a:gridCol w="2736304">
                  <a:extLst>
                    <a:ext uri="{9D8B030D-6E8A-4147-A177-3AD203B41FA5}">
                      <a16:colId xmlns:a16="http://schemas.microsoft.com/office/drawing/2014/main" val="1683807773"/>
                    </a:ext>
                  </a:extLst>
                </a:gridCol>
                <a:gridCol w="2088232">
                  <a:extLst>
                    <a:ext uri="{9D8B030D-6E8A-4147-A177-3AD203B41FA5}">
                      <a16:colId xmlns:a16="http://schemas.microsoft.com/office/drawing/2014/main" val="240277759"/>
                    </a:ext>
                  </a:extLst>
                </a:gridCol>
                <a:gridCol w="1872208">
                  <a:extLst>
                    <a:ext uri="{9D8B030D-6E8A-4147-A177-3AD203B41FA5}">
                      <a16:colId xmlns:a16="http://schemas.microsoft.com/office/drawing/2014/main" val="2518115570"/>
                    </a:ext>
                  </a:extLst>
                </a:gridCol>
                <a:gridCol w="2232248">
                  <a:extLst>
                    <a:ext uri="{9D8B030D-6E8A-4147-A177-3AD203B41FA5}">
                      <a16:colId xmlns:a16="http://schemas.microsoft.com/office/drawing/2014/main" val="2724830971"/>
                    </a:ext>
                  </a:extLst>
                </a:gridCol>
              </a:tblGrid>
              <a:tr h="373327">
                <a:tc>
                  <a:txBody>
                    <a:bodyPr/>
                    <a:lstStyle/>
                    <a:p>
                      <a:pPr fontAlgn="ctr"/>
                      <a:r>
                        <a:rPr lang="hr-HR" sz="1400" b="1" dirty="0">
                          <a:solidFill>
                            <a:schemeClr val="tx1"/>
                          </a:solidFill>
                          <a:effectLst/>
                        </a:rPr>
                        <a:t>5 </a:t>
                      </a:r>
                      <a:r>
                        <a:rPr lang="hr-HR" sz="1400" b="1" dirty="0" err="1">
                          <a:solidFill>
                            <a:schemeClr val="tx1"/>
                          </a:solidFill>
                          <a:effectLst/>
                        </a:rPr>
                        <a:t>Organizational</a:t>
                      </a:r>
                      <a:r>
                        <a:rPr lang="hr-HR" sz="1400" b="1" dirty="0">
                          <a:solidFill>
                            <a:schemeClr val="tx1"/>
                          </a:solidFill>
                          <a:effectLst/>
                        </a:rPr>
                        <a:t> </a:t>
                      </a:r>
                      <a:r>
                        <a:rPr lang="hr-HR" sz="1400" b="1" dirty="0" err="1">
                          <a:solidFill>
                            <a:schemeClr val="tx1"/>
                          </a:solidFill>
                          <a:effectLst/>
                        </a:rPr>
                        <a:t>controls</a:t>
                      </a:r>
                      <a:endParaRPr lang="hr-HR" sz="1400" b="1" dirty="0">
                        <a:solidFill>
                          <a:schemeClr val="tx1"/>
                        </a:solidFill>
                        <a:effectLst/>
                      </a:endParaRPr>
                    </a:p>
                  </a:txBody>
                  <a:tcPr anchor="ctr"/>
                </a:tc>
                <a:tc>
                  <a:txBody>
                    <a:bodyPr/>
                    <a:lstStyle/>
                    <a:p>
                      <a:pPr fontAlgn="ctr"/>
                      <a:r>
                        <a:rPr lang="hr-HR" sz="1400" dirty="0">
                          <a:effectLst/>
                        </a:rPr>
                        <a:t>6 </a:t>
                      </a:r>
                      <a:r>
                        <a:rPr lang="hr-HR" sz="1400" dirty="0" err="1">
                          <a:effectLst/>
                        </a:rPr>
                        <a:t>People</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7 </a:t>
                      </a:r>
                      <a:r>
                        <a:rPr lang="hr-HR" sz="1400" dirty="0" err="1">
                          <a:effectLst/>
                        </a:rPr>
                        <a:t>Physical</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8 </a:t>
                      </a:r>
                      <a:r>
                        <a:rPr lang="hr-HR" sz="1400" dirty="0" err="1">
                          <a:effectLst/>
                        </a:rPr>
                        <a:t>Technological</a:t>
                      </a:r>
                      <a:r>
                        <a:rPr lang="hr-HR" sz="1400" dirty="0">
                          <a:effectLst/>
                        </a:rPr>
                        <a:t> </a:t>
                      </a:r>
                      <a:r>
                        <a:rPr lang="hr-HR" sz="1400" dirty="0" err="1">
                          <a:effectLst/>
                        </a:rPr>
                        <a:t>controls</a:t>
                      </a:r>
                      <a:endParaRPr lang="hr-HR" sz="1400" dirty="0">
                        <a:effectLst/>
                      </a:endParaRPr>
                    </a:p>
                  </a:txBody>
                  <a:tcPr anchor="ctr"/>
                </a:tc>
                <a:extLst>
                  <a:ext uri="{0D108BD9-81ED-4DB2-BD59-A6C34878D82A}">
                    <a16:rowId xmlns:a16="http://schemas.microsoft.com/office/drawing/2014/main" val="2486952210"/>
                  </a:ext>
                </a:extLst>
              </a:tr>
              <a:tr h="247361">
                <a:tc>
                  <a:txBody>
                    <a:bodyPr/>
                    <a:lstStyle/>
                    <a:p>
                      <a:pPr fontAlgn="ctr"/>
                      <a:r>
                        <a:rPr lang="en-US" sz="1000" dirty="0">
                          <a:effectLst/>
                        </a:rPr>
                        <a:t>5.1 Policies for information security</a:t>
                      </a:r>
                    </a:p>
                  </a:txBody>
                  <a:tcPr anchor="ctr"/>
                </a:tc>
                <a:tc>
                  <a:txBody>
                    <a:bodyPr/>
                    <a:lstStyle/>
                    <a:p>
                      <a:pPr fontAlgn="ctr"/>
                      <a:r>
                        <a:rPr lang="hr-HR" sz="1000">
                          <a:effectLst/>
                        </a:rPr>
                        <a:t>6.1 Screening</a:t>
                      </a:r>
                    </a:p>
                  </a:txBody>
                  <a:tcPr anchor="ctr"/>
                </a:tc>
                <a:tc>
                  <a:txBody>
                    <a:bodyPr/>
                    <a:lstStyle/>
                    <a:p>
                      <a:pPr fontAlgn="ctr"/>
                      <a:r>
                        <a:rPr lang="hr-HR" sz="1000">
                          <a:effectLst/>
                        </a:rPr>
                        <a:t>7.1 Physical security perimeters</a:t>
                      </a:r>
                    </a:p>
                  </a:txBody>
                  <a:tcPr anchor="ctr"/>
                </a:tc>
                <a:tc>
                  <a:txBody>
                    <a:bodyPr/>
                    <a:lstStyle/>
                    <a:p>
                      <a:pPr fontAlgn="ctr"/>
                      <a:r>
                        <a:rPr lang="hr-HR" sz="1000">
                          <a:effectLst/>
                        </a:rPr>
                        <a:t>8.1 User endpoint devices</a:t>
                      </a:r>
                    </a:p>
                  </a:txBody>
                  <a:tcPr anchor="ctr"/>
                </a:tc>
                <a:extLst>
                  <a:ext uri="{0D108BD9-81ED-4DB2-BD59-A6C34878D82A}">
                    <a16:rowId xmlns:a16="http://schemas.microsoft.com/office/drawing/2014/main" val="4036086064"/>
                  </a:ext>
                </a:extLst>
              </a:tr>
              <a:tr h="360040">
                <a:tc>
                  <a:txBody>
                    <a:bodyPr/>
                    <a:lstStyle/>
                    <a:p>
                      <a:pPr fontAlgn="ctr"/>
                      <a:r>
                        <a:rPr lang="en-US" sz="1000">
                          <a:effectLst/>
                        </a:rPr>
                        <a:t>5.2 Information security roles and responsibilities</a:t>
                      </a:r>
                    </a:p>
                  </a:txBody>
                  <a:tcPr anchor="ctr"/>
                </a:tc>
                <a:tc>
                  <a:txBody>
                    <a:bodyPr/>
                    <a:lstStyle/>
                    <a:p>
                      <a:pPr fontAlgn="ctr"/>
                      <a:r>
                        <a:rPr lang="en-US" sz="1000">
                          <a:effectLst/>
                        </a:rPr>
                        <a:t>6.2 Terms and conditions of employment</a:t>
                      </a:r>
                    </a:p>
                  </a:txBody>
                  <a:tcPr anchor="ctr"/>
                </a:tc>
                <a:tc>
                  <a:txBody>
                    <a:bodyPr/>
                    <a:lstStyle/>
                    <a:p>
                      <a:pPr fontAlgn="ctr"/>
                      <a:r>
                        <a:rPr lang="hr-HR" sz="1000">
                          <a:effectLst/>
                        </a:rPr>
                        <a:t>7.2 Physical entry</a:t>
                      </a:r>
                    </a:p>
                  </a:txBody>
                  <a:tcPr anchor="ctr"/>
                </a:tc>
                <a:tc>
                  <a:txBody>
                    <a:bodyPr/>
                    <a:lstStyle/>
                    <a:p>
                      <a:pPr fontAlgn="ctr"/>
                      <a:r>
                        <a:rPr lang="hr-HR" sz="1000">
                          <a:effectLst/>
                        </a:rPr>
                        <a:t>8.2 Privileged access rights</a:t>
                      </a:r>
                    </a:p>
                  </a:txBody>
                  <a:tcPr anchor="ctr"/>
                </a:tc>
                <a:extLst>
                  <a:ext uri="{0D108BD9-81ED-4DB2-BD59-A6C34878D82A}">
                    <a16:rowId xmlns:a16="http://schemas.microsoft.com/office/drawing/2014/main" val="3430311474"/>
                  </a:ext>
                </a:extLst>
              </a:tr>
              <a:tr h="395848">
                <a:tc>
                  <a:txBody>
                    <a:bodyPr/>
                    <a:lstStyle/>
                    <a:p>
                      <a:pPr fontAlgn="ctr"/>
                      <a:r>
                        <a:rPr lang="hr-HR" sz="1000" dirty="0">
                          <a:effectLst/>
                        </a:rPr>
                        <a:t>5.3 </a:t>
                      </a:r>
                      <a:r>
                        <a:rPr lang="hr-HR" sz="1000" dirty="0" err="1">
                          <a:effectLst/>
                        </a:rPr>
                        <a:t>Segregation</a:t>
                      </a:r>
                      <a:r>
                        <a:rPr lang="hr-HR" sz="1000" dirty="0">
                          <a:effectLst/>
                        </a:rPr>
                        <a:t> </a:t>
                      </a:r>
                      <a:r>
                        <a:rPr lang="hr-HR" sz="1000" dirty="0" err="1">
                          <a:effectLst/>
                        </a:rPr>
                        <a:t>of</a:t>
                      </a:r>
                      <a:r>
                        <a:rPr lang="hr-HR" sz="1000" dirty="0">
                          <a:effectLst/>
                        </a:rPr>
                        <a:t> </a:t>
                      </a:r>
                      <a:r>
                        <a:rPr lang="hr-HR" sz="1000" dirty="0" err="1">
                          <a:effectLst/>
                        </a:rPr>
                        <a:t>duties</a:t>
                      </a:r>
                      <a:endParaRPr lang="hr-HR" sz="1000" dirty="0">
                        <a:effectLst/>
                      </a:endParaRPr>
                    </a:p>
                  </a:txBody>
                  <a:tcPr anchor="ctr"/>
                </a:tc>
                <a:tc>
                  <a:txBody>
                    <a:bodyPr/>
                    <a:lstStyle/>
                    <a:p>
                      <a:pPr fontAlgn="ctr"/>
                      <a:r>
                        <a:rPr lang="en-US" sz="1000">
                          <a:effectLst/>
                        </a:rPr>
                        <a:t>6.3 Information security awareness, education and training</a:t>
                      </a:r>
                    </a:p>
                  </a:txBody>
                  <a:tcPr anchor="ctr"/>
                </a:tc>
                <a:tc>
                  <a:txBody>
                    <a:bodyPr/>
                    <a:lstStyle/>
                    <a:p>
                      <a:pPr fontAlgn="ctr"/>
                      <a:r>
                        <a:rPr lang="en-US" sz="1000">
                          <a:effectLst/>
                        </a:rPr>
                        <a:t>7.3 Securing offices, rooms and facilities</a:t>
                      </a:r>
                    </a:p>
                  </a:txBody>
                  <a:tcPr anchor="ctr"/>
                </a:tc>
                <a:tc>
                  <a:txBody>
                    <a:bodyPr/>
                    <a:lstStyle/>
                    <a:p>
                      <a:pPr fontAlgn="ctr"/>
                      <a:r>
                        <a:rPr lang="hr-HR" sz="1000">
                          <a:effectLst/>
                        </a:rPr>
                        <a:t>8.3 Information access restriction</a:t>
                      </a:r>
                    </a:p>
                  </a:txBody>
                  <a:tcPr anchor="ctr"/>
                </a:tc>
                <a:extLst>
                  <a:ext uri="{0D108BD9-81ED-4DB2-BD59-A6C34878D82A}">
                    <a16:rowId xmlns:a16="http://schemas.microsoft.com/office/drawing/2014/main" val="2045981347"/>
                  </a:ext>
                </a:extLst>
              </a:tr>
              <a:tr h="272218">
                <a:tc>
                  <a:txBody>
                    <a:bodyPr/>
                    <a:lstStyle/>
                    <a:p>
                      <a:pPr fontAlgn="ctr"/>
                      <a:r>
                        <a:rPr lang="hr-HR" sz="1000">
                          <a:effectLst/>
                        </a:rPr>
                        <a:t>5.4 Management responsibilities</a:t>
                      </a:r>
                    </a:p>
                  </a:txBody>
                  <a:tcPr anchor="ctr"/>
                </a:tc>
                <a:tc>
                  <a:txBody>
                    <a:bodyPr/>
                    <a:lstStyle/>
                    <a:p>
                      <a:pPr fontAlgn="ctr"/>
                      <a:r>
                        <a:rPr lang="hr-HR" sz="1000">
                          <a:effectLst/>
                        </a:rPr>
                        <a:t>6.4 Disciplinary process</a:t>
                      </a:r>
                    </a:p>
                  </a:txBody>
                  <a:tcPr anchor="ctr"/>
                </a:tc>
                <a:tc>
                  <a:txBody>
                    <a:bodyPr/>
                    <a:lstStyle/>
                    <a:p>
                      <a:pPr fontAlgn="ctr"/>
                      <a:r>
                        <a:rPr lang="hr-HR" sz="1000">
                          <a:effectLst/>
                        </a:rPr>
                        <a:t>7.4 Physical security monitoring</a:t>
                      </a:r>
                    </a:p>
                  </a:txBody>
                  <a:tcPr anchor="ctr"/>
                </a:tc>
                <a:tc>
                  <a:txBody>
                    <a:bodyPr/>
                    <a:lstStyle/>
                    <a:p>
                      <a:pPr fontAlgn="ctr"/>
                      <a:r>
                        <a:rPr lang="en-US" sz="1000">
                          <a:effectLst/>
                        </a:rPr>
                        <a:t>8.4 Access to source code</a:t>
                      </a:r>
                    </a:p>
                  </a:txBody>
                  <a:tcPr anchor="ctr"/>
                </a:tc>
                <a:extLst>
                  <a:ext uri="{0D108BD9-81ED-4DB2-BD59-A6C34878D82A}">
                    <a16:rowId xmlns:a16="http://schemas.microsoft.com/office/drawing/2014/main" val="473975700"/>
                  </a:ext>
                </a:extLst>
              </a:tr>
              <a:tr h="375462">
                <a:tc>
                  <a:txBody>
                    <a:bodyPr/>
                    <a:lstStyle/>
                    <a:p>
                      <a:pPr fontAlgn="ctr"/>
                      <a:r>
                        <a:rPr lang="hr-HR" sz="1000">
                          <a:effectLst/>
                        </a:rPr>
                        <a:t>5.5 Contact with authorities</a:t>
                      </a:r>
                    </a:p>
                  </a:txBody>
                  <a:tcPr anchor="ctr"/>
                </a:tc>
                <a:tc>
                  <a:txBody>
                    <a:bodyPr/>
                    <a:lstStyle/>
                    <a:p>
                      <a:pPr fontAlgn="ctr"/>
                      <a:r>
                        <a:rPr lang="en-US" sz="1000">
                          <a:effectLst/>
                        </a:rPr>
                        <a:t>6.5 Responsibilities after termination or change of employment</a:t>
                      </a:r>
                    </a:p>
                  </a:txBody>
                  <a:tcPr anchor="ctr"/>
                </a:tc>
                <a:tc>
                  <a:txBody>
                    <a:bodyPr/>
                    <a:lstStyle/>
                    <a:p>
                      <a:pPr fontAlgn="ctr"/>
                      <a:r>
                        <a:rPr lang="en-US" sz="1000">
                          <a:effectLst/>
                        </a:rPr>
                        <a:t>7.5 Protecting against physical and environmental threats</a:t>
                      </a:r>
                    </a:p>
                  </a:txBody>
                  <a:tcPr anchor="ctr"/>
                </a:tc>
                <a:tc>
                  <a:txBody>
                    <a:bodyPr/>
                    <a:lstStyle/>
                    <a:p>
                      <a:pPr fontAlgn="ctr"/>
                      <a:r>
                        <a:rPr lang="hr-HR" sz="1000">
                          <a:effectLst/>
                        </a:rPr>
                        <a:t>8.5 Secure authentication</a:t>
                      </a:r>
                    </a:p>
                  </a:txBody>
                  <a:tcPr anchor="ctr"/>
                </a:tc>
                <a:extLst>
                  <a:ext uri="{0D108BD9-81ED-4DB2-BD59-A6C34878D82A}">
                    <a16:rowId xmlns:a16="http://schemas.microsoft.com/office/drawing/2014/main" val="3234231535"/>
                  </a:ext>
                </a:extLst>
              </a:tr>
              <a:tr h="223955">
                <a:tc>
                  <a:txBody>
                    <a:bodyPr/>
                    <a:lstStyle/>
                    <a:p>
                      <a:pPr fontAlgn="ctr"/>
                      <a:r>
                        <a:rPr lang="en-US" sz="1000">
                          <a:effectLst/>
                        </a:rPr>
                        <a:t>5.6 Contact with special interest groups</a:t>
                      </a:r>
                    </a:p>
                  </a:txBody>
                  <a:tcPr anchor="ctr"/>
                </a:tc>
                <a:tc>
                  <a:txBody>
                    <a:bodyPr/>
                    <a:lstStyle/>
                    <a:p>
                      <a:pPr fontAlgn="ctr"/>
                      <a:r>
                        <a:rPr lang="en-US" sz="1000">
                          <a:effectLst/>
                        </a:rPr>
                        <a:t>6.6 Confidentiality or non-disclosure agreements</a:t>
                      </a:r>
                    </a:p>
                  </a:txBody>
                  <a:tcPr anchor="ctr"/>
                </a:tc>
                <a:tc>
                  <a:txBody>
                    <a:bodyPr/>
                    <a:lstStyle/>
                    <a:p>
                      <a:pPr fontAlgn="ctr"/>
                      <a:r>
                        <a:rPr lang="en-US" sz="1000">
                          <a:effectLst/>
                        </a:rPr>
                        <a:t>7.6 Working in secure areas</a:t>
                      </a:r>
                    </a:p>
                  </a:txBody>
                  <a:tcPr anchor="ctr"/>
                </a:tc>
                <a:tc>
                  <a:txBody>
                    <a:bodyPr/>
                    <a:lstStyle/>
                    <a:p>
                      <a:pPr fontAlgn="ctr"/>
                      <a:r>
                        <a:rPr lang="hr-HR" sz="1000">
                          <a:effectLst/>
                        </a:rPr>
                        <a:t>8.6 Capacity management</a:t>
                      </a:r>
                    </a:p>
                  </a:txBody>
                  <a:tcPr anchor="ctr"/>
                </a:tc>
                <a:extLst>
                  <a:ext uri="{0D108BD9-81ED-4DB2-BD59-A6C34878D82A}">
                    <a16:rowId xmlns:a16="http://schemas.microsoft.com/office/drawing/2014/main" val="4183424040"/>
                  </a:ext>
                </a:extLst>
              </a:tr>
              <a:tr h="231054">
                <a:tc>
                  <a:txBody>
                    <a:bodyPr/>
                    <a:lstStyle/>
                    <a:p>
                      <a:pPr fontAlgn="ctr"/>
                      <a:r>
                        <a:rPr lang="hr-HR" sz="1000">
                          <a:effectLst/>
                        </a:rPr>
                        <a:t>5.7 Threat intelligence</a:t>
                      </a:r>
                    </a:p>
                  </a:txBody>
                  <a:tcPr anchor="ctr"/>
                </a:tc>
                <a:tc>
                  <a:txBody>
                    <a:bodyPr/>
                    <a:lstStyle/>
                    <a:p>
                      <a:pPr fontAlgn="ctr"/>
                      <a:r>
                        <a:rPr lang="hr-HR" sz="1000">
                          <a:effectLst/>
                        </a:rPr>
                        <a:t>6.7 Remote working</a:t>
                      </a:r>
                    </a:p>
                  </a:txBody>
                  <a:tcPr anchor="ctr"/>
                </a:tc>
                <a:tc>
                  <a:txBody>
                    <a:bodyPr/>
                    <a:lstStyle/>
                    <a:p>
                      <a:pPr fontAlgn="ctr"/>
                      <a:r>
                        <a:rPr lang="en-US" sz="1000">
                          <a:effectLst/>
                        </a:rPr>
                        <a:t>7.7 Clear desk and clear screen</a:t>
                      </a:r>
                    </a:p>
                  </a:txBody>
                  <a:tcPr anchor="ctr"/>
                </a:tc>
                <a:tc>
                  <a:txBody>
                    <a:bodyPr/>
                    <a:lstStyle/>
                    <a:p>
                      <a:pPr fontAlgn="ctr"/>
                      <a:r>
                        <a:rPr lang="hr-HR" sz="1000">
                          <a:effectLst/>
                        </a:rPr>
                        <a:t>8.7 Protection against malware</a:t>
                      </a:r>
                    </a:p>
                  </a:txBody>
                  <a:tcPr anchor="ctr"/>
                </a:tc>
                <a:extLst>
                  <a:ext uri="{0D108BD9-81ED-4DB2-BD59-A6C34878D82A}">
                    <a16:rowId xmlns:a16="http://schemas.microsoft.com/office/drawing/2014/main" val="1235793496"/>
                  </a:ext>
                </a:extLst>
              </a:tr>
              <a:tr h="311054">
                <a:tc>
                  <a:txBody>
                    <a:bodyPr/>
                    <a:lstStyle/>
                    <a:p>
                      <a:pPr fontAlgn="ctr"/>
                      <a:r>
                        <a:rPr lang="en-US" sz="1000">
                          <a:effectLst/>
                        </a:rPr>
                        <a:t>5.8 Information security in project management</a:t>
                      </a:r>
                    </a:p>
                  </a:txBody>
                  <a:tcPr anchor="ctr"/>
                </a:tc>
                <a:tc>
                  <a:txBody>
                    <a:bodyPr/>
                    <a:lstStyle/>
                    <a:p>
                      <a:pPr fontAlgn="ctr"/>
                      <a:r>
                        <a:rPr lang="en-US" sz="1000" dirty="0">
                          <a:effectLst/>
                        </a:rPr>
                        <a:t>6.8 Information security event reporting</a:t>
                      </a:r>
                    </a:p>
                  </a:txBody>
                  <a:tcPr anchor="ctr"/>
                </a:tc>
                <a:tc>
                  <a:txBody>
                    <a:bodyPr/>
                    <a:lstStyle/>
                    <a:p>
                      <a:pPr fontAlgn="ctr"/>
                      <a:r>
                        <a:rPr lang="en-US" sz="1000">
                          <a:effectLst/>
                        </a:rPr>
                        <a:t>7.8 Equipment siting and protection</a:t>
                      </a:r>
                    </a:p>
                  </a:txBody>
                  <a:tcPr anchor="ctr"/>
                </a:tc>
                <a:tc>
                  <a:txBody>
                    <a:bodyPr/>
                    <a:lstStyle/>
                    <a:p>
                      <a:pPr fontAlgn="ctr"/>
                      <a:r>
                        <a:rPr lang="en-US" sz="1000">
                          <a:effectLst/>
                        </a:rPr>
                        <a:t>8.8 Management of technical vulnerabilities</a:t>
                      </a:r>
                    </a:p>
                  </a:txBody>
                  <a:tcPr anchor="ctr"/>
                </a:tc>
                <a:extLst>
                  <a:ext uri="{0D108BD9-81ED-4DB2-BD59-A6C34878D82A}">
                    <a16:rowId xmlns:a16="http://schemas.microsoft.com/office/drawing/2014/main" val="417201542"/>
                  </a:ext>
                </a:extLst>
              </a:tr>
              <a:tr h="382670">
                <a:tc>
                  <a:txBody>
                    <a:bodyPr/>
                    <a:lstStyle/>
                    <a:p>
                      <a:pPr fontAlgn="ctr"/>
                      <a:r>
                        <a:rPr lang="en-US" sz="1000">
                          <a:effectLst/>
                        </a:rPr>
                        <a:t>5.9 Inventory of information and other associated assets</a:t>
                      </a:r>
                    </a:p>
                  </a:txBody>
                  <a:tcPr anchor="ctr"/>
                </a:tc>
                <a:tc>
                  <a:txBody>
                    <a:bodyPr/>
                    <a:lstStyle/>
                    <a:p>
                      <a:endParaRPr lang="hr-HR" sz="1000"/>
                    </a:p>
                  </a:txBody>
                  <a:tcPr/>
                </a:tc>
                <a:tc>
                  <a:txBody>
                    <a:bodyPr/>
                    <a:lstStyle/>
                    <a:p>
                      <a:pPr fontAlgn="ctr"/>
                      <a:r>
                        <a:rPr lang="en-US" sz="1000">
                          <a:effectLst/>
                        </a:rPr>
                        <a:t>7.9 Security of assets off-premises</a:t>
                      </a:r>
                    </a:p>
                  </a:txBody>
                  <a:tcPr anchor="ctr"/>
                </a:tc>
                <a:tc>
                  <a:txBody>
                    <a:bodyPr/>
                    <a:lstStyle/>
                    <a:p>
                      <a:pPr fontAlgn="ctr"/>
                      <a:r>
                        <a:rPr lang="hr-HR" sz="1000" dirty="0">
                          <a:effectLst/>
                        </a:rPr>
                        <a:t>8.9 </a:t>
                      </a:r>
                      <a:r>
                        <a:rPr lang="hr-HR" sz="1000" dirty="0" err="1">
                          <a:effectLst/>
                        </a:rPr>
                        <a:t>Configuration</a:t>
                      </a:r>
                      <a:r>
                        <a:rPr lang="hr-HR" sz="1000" dirty="0">
                          <a:effectLst/>
                        </a:rPr>
                        <a:t> management</a:t>
                      </a:r>
                    </a:p>
                  </a:txBody>
                  <a:tcPr anchor="ctr"/>
                </a:tc>
                <a:extLst>
                  <a:ext uri="{0D108BD9-81ED-4DB2-BD59-A6C34878D82A}">
                    <a16:rowId xmlns:a16="http://schemas.microsoft.com/office/drawing/2014/main" val="812187098"/>
                  </a:ext>
                </a:extLst>
              </a:tr>
              <a:tr h="360040">
                <a:tc>
                  <a:txBody>
                    <a:bodyPr/>
                    <a:lstStyle/>
                    <a:p>
                      <a:pPr fontAlgn="ctr"/>
                      <a:r>
                        <a:rPr lang="en-US" sz="1000">
                          <a:effectLst/>
                        </a:rPr>
                        <a:t>5.10 Acceptable use of information and other associated assets</a:t>
                      </a:r>
                    </a:p>
                  </a:txBody>
                  <a:tcPr anchor="ctr"/>
                </a:tc>
                <a:tc>
                  <a:txBody>
                    <a:bodyPr/>
                    <a:lstStyle/>
                    <a:p>
                      <a:endParaRPr lang="hr-HR" sz="1000" dirty="0"/>
                    </a:p>
                  </a:txBody>
                  <a:tcPr/>
                </a:tc>
                <a:tc>
                  <a:txBody>
                    <a:bodyPr/>
                    <a:lstStyle/>
                    <a:p>
                      <a:pPr fontAlgn="ctr"/>
                      <a:r>
                        <a:rPr lang="hr-HR" sz="1000">
                          <a:effectLst/>
                        </a:rPr>
                        <a:t>7.10 Storage media</a:t>
                      </a:r>
                    </a:p>
                  </a:txBody>
                  <a:tcPr anchor="ctr"/>
                </a:tc>
                <a:tc>
                  <a:txBody>
                    <a:bodyPr/>
                    <a:lstStyle/>
                    <a:p>
                      <a:pPr fontAlgn="ctr"/>
                      <a:r>
                        <a:rPr lang="hr-HR" sz="1000">
                          <a:effectLst/>
                        </a:rPr>
                        <a:t>8.10 Information deletion</a:t>
                      </a:r>
                    </a:p>
                  </a:txBody>
                  <a:tcPr anchor="ctr"/>
                </a:tc>
                <a:extLst>
                  <a:ext uri="{0D108BD9-81ED-4DB2-BD59-A6C34878D82A}">
                    <a16:rowId xmlns:a16="http://schemas.microsoft.com/office/drawing/2014/main" val="2382805810"/>
                  </a:ext>
                </a:extLst>
              </a:tr>
              <a:tr h="238654">
                <a:tc>
                  <a:txBody>
                    <a:bodyPr/>
                    <a:lstStyle/>
                    <a:p>
                      <a:pPr fontAlgn="ctr"/>
                      <a:r>
                        <a:rPr lang="hr-HR" sz="1000">
                          <a:effectLst/>
                        </a:rPr>
                        <a:t>5.11 Return of assets</a:t>
                      </a:r>
                    </a:p>
                  </a:txBody>
                  <a:tcPr anchor="ctr"/>
                </a:tc>
                <a:tc>
                  <a:txBody>
                    <a:bodyPr/>
                    <a:lstStyle/>
                    <a:p>
                      <a:endParaRPr lang="hr-HR" sz="1000"/>
                    </a:p>
                  </a:txBody>
                  <a:tcPr/>
                </a:tc>
                <a:tc>
                  <a:txBody>
                    <a:bodyPr/>
                    <a:lstStyle/>
                    <a:p>
                      <a:pPr fontAlgn="ctr"/>
                      <a:r>
                        <a:rPr lang="hr-HR" sz="1000">
                          <a:effectLst/>
                        </a:rPr>
                        <a:t>7.11 Supporting utilities</a:t>
                      </a:r>
                    </a:p>
                  </a:txBody>
                  <a:tcPr anchor="ctr"/>
                </a:tc>
                <a:tc>
                  <a:txBody>
                    <a:bodyPr/>
                    <a:lstStyle/>
                    <a:p>
                      <a:pPr fontAlgn="ctr"/>
                      <a:r>
                        <a:rPr lang="hr-HR" sz="1000">
                          <a:effectLst/>
                        </a:rPr>
                        <a:t>8.11 Data masking</a:t>
                      </a:r>
                    </a:p>
                  </a:txBody>
                  <a:tcPr anchor="ctr"/>
                </a:tc>
                <a:extLst>
                  <a:ext uri="{0D108BD9-81ED-4DB2-BD59-A6C34878D82A}">
                    <a16:rowId xmlns:a16="http://schemas.microsoft.com/office/drawing/2014/main" val="2630866681"/>
                  </a:ext>
                </a:extLst>
              </a:tr>
              <a:tr h="238654">
                <a:tc>
                  <a:txBody>
                    <a:bodyPr/>
                    <a:lstStyle/>
                    <a:p>
                      <a:pPr fontAlgn="ctr"/>
                      <a:r>
                        <a:rPr lang="hr-HR" sz="1000">
                          <a:effectLst/>
                        </a:rPr>
                        <a:t>5.12 Classification of information</a:t>
                      </a:r>
                    </a:p>
                  </a:txBody>
                  <a:tcPr anchor="ctr"/>
                </a:tc>
                <a:tc>
                  <a:txBody>
                    <a:bodyPr/>
                    <a:lstStyle/>
                    <a:p>
                      <a:endParaRPr lang="hr-HR" sz="1000"/>
                    </a:p>
                  </a:txBody>
                  <a:tcPr/>
                </a:tc>
                <a:tc>
                  <a:txBody>
                    <a:bodyPr/>
                    <a:lstStyle/>
                    <a:p>
                      <a:pPr fontAlgn="ctr"/>
                      <a:r>
                        <a:rPr lang="hr-HR" sz="1000">
                          <a:effectLst/>
                        </a:rPr>
                        <a:t>7.12 Cabling security</a:t>
                      </a:r>
                    </a:p>
                  </a:txBody>
                  <a:tcPr anchor="ctr"/>
                </a:tc>
                <a:tc>
                  <a:txBody>
                    <a:bodyPr/>
                    <a:lstStyle/>
                    <a:p>
                      <a:pPr fontAlgn="ctr"/>
                      <a:r>
                        <a:rPr lang="hr-HR" sz="1000">
                          <a:effectLst/>
                        </a:rPr>
                        <a:t>8.12 Data leakage prevention</a:t>
                      </a:r>
                    </a:p>
                  </a:txBody>
                  <a:tcPr anchor="ctr"/>
                </a:tc>
                <a:extLst>
                  <a:ext uri="{0D108BD9-81ED-4DB2-BD59-A6C34878D82A}">
                    <a16:rowId xmlns:a16="http://schemas.microsoft.com/office/drawing/2014/main" val="2948447210"/>
                  </a:ext>
                </a:extLst>
              </a:tr>
              <a:tr h="210838">
                <a:tc>
                  <a:txBody>
                    <a:bodyPr/>
                    <a:lstStyle/>
                    <a:p>
                      <a:pPr fontAlgn="ctr"/>
                      <a:r>
                        <a:rPr lang="hr-HR" sz="1000" dirty="0">
                          <a:effectLst/>
                        </a:rPr>
                        <a:t>5.13 </a:t>
                      </a:r>
                      <a:r>
                        <a:rPr lang="hr-HR" sz="1000" dirty="0" err="1">
                          <a:effectLst/>
                        </a:rPr>
                        <a:t>Labelling</a:t>
                      </a:r>
                      <a:r>
                        <a:rPr lang="hr-HR" sz="1000" dirty="0">
                          <a:effectLst/>
                        </a:rPr>
                        <a:t> </a:t>
                      </a:r>
                      <a:r>
                        <a:rPr lang="hr-HR" sz="1000" dirty="0" err="1">
                          <a:effectLst/>
                        </a:rPr>
                        <a:t>of</a:t>
                      </a:r>
                      <a:r>
                        <a:rPr lang="hr-HR" sz="1000" dirty="0">
                          <a:effectLst/>
                        </a:rPr>
                        <a:t> </a:t>
                      </a:r>
                      <a:r>
                        <a:rPr lang="hr-HR" sz="1000" dirty="0" err="1">
                          <a:effectLst/>
                        </a:rPr>
                        <a:t>information</a:t>
                      </a:r>
                      <a:endParaRPr lang="hr-HR" sz="1000" dirty="0">
                        <a:effectLst/>
                      </a:endParaRPr>
                    </a:p>
                  </a:txBody>
                  <a:tcPr anchor="ctr"/>
                </a:tc>
                <a:tc>
                  <a:txBody>
                    <a:bodyPr/>
                    <a:lstStyle/>
                    <a:p>
                      <a:endParaRPr lang="hr-HR" sz="1000"/>
                    </a:p>
                  </a:txBody>
                  <a:tcPr/>
                </a:tc>
                <a:tc>
                  <a:txBody>
                    <a:bodyPr/>
                    <a:lstStyle/>
                    <a:p>
                      <a:pPr fontAlgn="ctr"/>
                      <a:r>
                        <a:rPr lang="hr-HR" sz="1000">
                          <a:effectLst/>
                        </a:rPr>
                        <a:t>7.13 Equipment maintenance</a:t>
                      </a:r>
                    </a:p>
                  </a:txBody>
                  <a:tcPr anchor="ctr"/>
                </a:tc>
                <a:tc>
                  <a:txBody>
                    <a:bodyPr/>
                    <a:lstStyle/>
                    <a:p>
                      <a:pPr fontAlgn="ctr"/>
                      <a:r>
                        <a:rPr lang="hr-HR" sz="1000">
                          <a:effectLst/>
                        </a:rPr>
                        <a:t>8.13 Information backup</a:t>
                      </a:r>
                    </a:p>
                  </a:txBody>
                  <a:tcPr anchor="ctr"/>
                </a:tc>
                <a:extLst>
                  <a:ext uri="{0D108BD9-81ED-4DB2-BD59-A6C34878D82A}">
                    <a16:rowId xmlns:a16="http://schemas.microsoft.com/office/drawing/2014/main" val="61570526"/>
                  </a:ext>
                </a:extLst>
              </a:tr>
              <a:tr h="0">
                <a:tc>
                  <a:txBody>
                    <a:bodyPr/>
                    <a:lstStyle/>
                    <a:p>
                      <a:pPr fontAlgn="ctr"/>
                      <a:r>
                        <a:rPr lang="hr-HR" sz="1000" dirty="0">
                          <a:effectLst/>
                        </a:rPr>
                        <a:t>5.14 </a:t>
                      </a:r>
                      <a:r>
                        <a:rPr lang="hr-HR" sz="1000" dirty="0" err="1">
                          <a:effectLst/>
                        </a:rPr>
                        <a:t>Information</a:t>
                      </a:r>
                      <a:r>
                        <a:rPr lang="hr-HR" sz="1000" dirty="0">
                          <a:effectLst/>
                        </a:rPr>
                        <a:t> transfer</a:t>
                      </a:r>
                    </a:p>
                  </a:txBody>
                  <a:tcPr anchor="ctr"/>
                </a:tc>
                <a:tc>
                  <a:txBody>
                    <a:bodyPr/>
                    <a:lstStyle/>
                    <a:p>
                      <a:endParaRPr lang="hr-HR" sz="1000" dirty="0"/>
                    </a:p>
                  </a:txBody>
                  <a:tcPr/>
                </a:tc>
                <a:tc>
                  <a:txBody>
                    <a:bodyPr/>
                    <a:lstStyle/>
                    <a:p>
                      <a:pPr fontAlgn="ctr"/>
                      <a:r>
                        <a:rPr lang="en-US" sz="1000" dirty="0">
                          <a:effectLst/>
                        </a:rPr>
                        <a:t>7.14 Secure disposal or re-use of equipment</a:t>
                      </a:r>
                    </a:p>
                  </a:txBody>
                  <a:tcPr anchor="ctr"/>
                </a:tc>
                <a:tc>
                  <a:txBody>
                    <a:bodyPr/>
                    <a:lstStyle/>
                    <a:p>
                      <a:pPr fontAlgn="ctr"/>
                      <a:r>
                        <a:rPr lang="en-US" sz="1000">
                          <a:effectLst/>
                        </a:rPr>
                        <a:t>8.14 Redundancy of information processing facilities</a:t>
                      </a:r>
                    </a:p>
                  </a:txBody>
                  <a:tcPr anchor="ctr"/>
                </a:tc>
                <a:extLst>
                  <a:ext uri="{0D108BD9-81ED-4DB2-BD59-A6C34878D82A}">
                    <a16:rowId xmlns:a16="http://schemas.microsoft.com/office/drawing/2014/main" val="795204449"/>
                  </a:ext>
                </a:extLst>
              </a:tr>
              <a:tr h="290838">
                <a:tc>
                  <a:txBody>
                    <a:bodyPr/>
                    <a:lstStyle/>
                    <a:p>
                      <a:pPr fontAlgn="ctr"/>
                      <a:r>
                        <a:rPr lang="hr-HR" sz="1000">
                          <a:effectLst/>
                        </a:rPr>
                        <a:t>5.15 Access control</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8.15 Logging</a:t>
                      </a:r>
                    </a:p>
                  </a:txBody>
                  <a:tcPr anchor="ctr"/>
                </a:tc>
                <a:extLst>
                  <a:ext uri="{0D108BD9-81ED-4DB2-BD59-A6C34878D82A}">
                    <a16:rowId xmlns:a16="http://schemas.microsoft.com/office/drawing/2014/main" val="1496819341"/>
                  </a:ext>
                </a:extLst>
              </a:tr>
              <a:tr h="288032">
                <a:tc>
                  <a:txBody>
                    <a:bodyPr/>
                    <a:lstStyle/>
                    <a:p>
                      <a:pPr fontAlgn="ctr"/>
                      <a:r>
                        <a:rPr lang="hr-HR" sz="1000">
                          <a:effectLst/>
                        </a:rPr>
                        <a:t>5.16 Identity management</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8.16 Monitoring activities</a:t>
                      </a:r>
                    </a:p>
                  </a:txBody>
                  <a:tcPr anchor="ctr"/>
                </a:tc>
                <a:extLst>
                  <a:ext uri="{0D108BD9-81ED-4DB2-BD59-A6C34878D82A}">
                    <a16:rowId xmlns:a16="http://schemas.microsoft.com/office/drawing/2014/main" val="940436048"/>
                  </a:ext>
                </a:extLst>
              </a:tr>
              <a:tr h="288032">
                <a:tc>
                  <a:txBody>
                    <a:bodyPr/>
                    <a:lstStyle/>
                    <a:p>
                      <a:pPr fontAlgn="ctr"/>
                      <a:r>
                        <a:rPr lang="hr-HR" sz="1000">
                          <a:effectLst/>
                        </a:rPr>
                        <a:t>5.17 Authentication information</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8.17 Clock synchronization</a:t>
                      </a:r>
                    </a:p>
                  </a:txBody>
                  <a:tcPr anchor="ctr"/>
                </a:tc>
                <a:extLst>
                  <a:ext uri="{0D108BD9-81ED-4DB2-BD59-A6C34878D82A}">
                    <a16:rowId xmlns:a16="http://schemas.microsoft.com/office/drawing/2014/main" val="1718625283"/>
                  </a:ext>
                </a:extLst>
              </a:tr>
              <a:tr h="288032">
                <a:tc>
                  <a:txBody>
                    <a:bodyPr/>
                    <a:lstStyle/>
                    <a:p>
                      <a:pPr fontAlgn="ctr"/>
                      <a:r>
                        <a:rPr lang="hr-HR" sz="1000">
                          <a:effectLst/>
                        </a:rPr>
                        <a:t>5.18 Access rights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8.18 Use of privileged utility programs</a:t>
                      </a:r>
                    </a:p>
                  </a:txBody>
                  <a:tcPr anchor="ctr"/>
                </a:tc>
                <a:extLst>
                  <a:ext uri="{0D108BD9-81ED-4DB2-BD59-A6C34878D82A}">
                    <a16:rowId xmlns:a16="http://schemas.microsoft.com/office/drawing/2014/main" val="2895535515"/>
                  </a:ext>
                </a:extLst>
              </a:tr>
              <a:tr h="360040">
                <a:tc>
                  <a:txBody>
                    <a:bodyPr/>
                    <a:lstStyle/>
                    <a:p>
                      <a:pPr fontAlgn="ctr"/>
                      <a:r>
                        <a:rPr lang="en-US" sz="1000">
                          <a:effectLst/>
                        </a:rPr>
                        <a:t>5.19 Information security in supplier relationships</a:t>
                      </a:r>
                    </a:p>
                  </a:txBody>
                  <a:tcPr anchor="ctr"/>
                </a:tc>
                <a:tc>
                  <a:txBody>
                    <a:bodyPr/>
                    <a:lstStyle/>
                    <a:p>
                      <a:endParaRPr lang="hr-HR" sz="1000"/>
                    </a:p>
                  </a:txBody>
                  <a:tcPr/>
                </a:tc>
                <a:tc>
                  <a:txBody>
                    <a:bodyPr/>
                    <a:lstStyle/>
                    <a:p>
                      <a:endParaRPr lang="hr-HR" sz="1000"/>
                    </a:p>
                  </a:txBody>
                  <a:tcPr/>
                </a:tc>
                <a:tc>
                  <a:txBody>
                    <a:bodyPr/>
                    <a:lstStyle/>
                    <a:p>
                      <a:pPr fontAlgn="ctr"/>
                      <a:r>
                        <a:rPr lang="en-US" sz="1000" dirty="0">
                          <a:effectLst/>
                        </a:rPr>
                        <a:t>8.19 Installation of software on operational systems</a:t>
                      </a:r>
                    </a:p>
                  </a:txBody>
                  <a:tcPr anchor="ctr"/>
                </a:tc>
                <a:extLst>
                  <a:ext uri="{0D108BD9-81ED-4DB2-BD59-A6C34878D82A}">
                    <a16:rowId xmlns:a16="http://schemas.microsoft.com/office/drawing/2014/main" val="3488806364"/>
                  </a:ext>
                </a:extLst>
              </a:tr>
            </a:tbl>
          </a:graphicData>
        </a:graphic>
      </p:graphicFrame>
    </p:spTree>
    <p:extLst>
      <p:ext uri="{BB962C8B-B14F-4D97-AF65-F5344CB8AC3E}">
        <p14:creationId xmlns:p14="http://schemas.microsoft.com/office/powerpoint/2010/main" val="1624138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4BAAC-2A1C-8F8A-7457-1681AEE87022}"/>
              </a:ext>
            </a:extLst>
          </p:cNvPr>
          <p:cNvSpPr>
            <a:spLocks noGrp="1"/>
          </p:cNvSpPr>
          <p:nvPr>
            <p:ph type="title"/>
          </p:nvPr>
        </p:nvSpPr>
        <p:spPr/>
        <p:txBody>
          <a:bodyPr/>
          <a:lstStyle/>
          <a:p>
            <a:endParaRPr lang="hr-HR" dirty="0"/>
          </a:p>
        </p:txBody>
      </p:sp>
      <p:graphicFrame>
        <p:nvGraphicFramePr>
          <p:cNvPr id="6" name="Table 6">
            <a:extLst>
              <a:ext uri="{FF2B5EF4-FFF2-40B4-BE49-F238E27FC236}">
                <a16:creationId xmlns:a16="http://schemas.microsoft.com/office/drawing/2014/main" id="{9746276B-CAE0-41F8-7DC9-EDBC28EE30D4}"/>
              </a:ext>
            </a:extLst>
          </p:cNvPr>
          <p:cNvGraphicFramePr>
            <a:graphicFrameLocks noGrp="1"/>
          </p:cNvGraphicFramePr>
          <p:nvPr>
            <p:ph idx="1"/>
          </p:nvPr>
        </p:nvGraphicFramePr>
        <p:xfrm>
          <a:off x="1631504" y="1"/>
          <a:ext cx="8928992" cy="6870433"/>
        </p:xfrm>
        <a:graphic>
          <a:graphicData uri="http://schemas.openxmlformats.org/drawingml/2006/table">
            <a:tbl>
              <a:tblPr firstRow="1" bandRow="1">
                <a:tableStyleId>{0505E3EF-67EA-436B-97B2-0124C06EBD24}</a:tableStyleId>
              </a:tblPr>
              <a:tblGrid>
                <a:gridCol w="3312368">
                  <a:extLst>
                    <a:ext uri="{9D8B030D-6E8A-4147-A177-3AD203B41FA5}">
                      <a16:colId xmlns:a16="http://schemas.microsoft.com/office/drawing/2014/main" val="1683807773"/>
                    </a:ext>
                  </a:extLst>
                </a:gridCol>
                <a:gridCol w="1656184">
                  <a:extLst>
                    <a:ext uri="{9D8B030D-6E8A-4147-A177-3AD203B41FA5}">
                      <a16:colId xmlns:a16="http://schemas.microsoft.com/office/drawing/2014/main" val="240277759"/>
                    </a:ext>
                  </a:extLst>
                </a:gridCol>
                <a:gridCol w="1584176">
                  <a:extLst>
                    <a:ext uri="{9D8B030D-6E8A-4147-A177-3AD203B41FA5}">
                      <a16:colId xmlns:a16="http://schemas.microsoft.com/office/drawing/2014/main" val="2518115570"/>
                    </a:ext>
                  </a:extLst>
                </a:gridCol>
                <a:gridCol w="2376264">
                  <a:extLst>
                    <a:ext uri="{9D8B030D-6E8A-4147-A177-3AD203B41FA5}">
                      <a16:colId xmlns:a16="http://schemas.microsoft.com/office/drawing/2014/main" val="2724830971"/>
                    </a:ext>
                  </a:extLst>
                </a:gridCol>
              </a:tblGrid>
              <a:tr h="373327">
                <a:tc>
                  <a:txBody>
                    <a:bodyPr/>
                    <a:lstStyle/>
                    <a:p>
                      <a:pPr fontAlgn="ctr"/>
                      <a:r>
                        <a:rPr lang="hr-HR" sz="1400" b="1" dirty="0">
                          <a:solidFill>
                            <a:schemeClr val="tx1"/>
                          </a:solidFill>
                          <a:effectLst/>
                        </a:rPr>
                        <a:t>5 </a:t>
                      </a:r>
                      <a:r>
                        <a:rPr lang="hr-HR" sz="1400" b="1" dirty="0" err="1">
                          <a:solidFill>
                            <a:schemeClr val="tx1"/>
                          </a:solidFill>
                          <a:effectLst/>
                        </a:rPr>
                        <a:t>Organizational</a:t>
                      </a:r>
                      <a:r>
                        <a:rPr lang="hr-HR" sz="1400" b="1" dirty="0">
                          <a:solidFill>
                            <a:schemeClr val="tx1"/>
                          </a:solidFill>
                          <a:effectLst/>
                        </a:rPr>
                        <a:t> </a:t>
                      </a:r>
                      <a:r>
                        <a:rPr lang="hr-HR" sz="1400" b="1" dirty="0" err="1">
                          <a:solidFill>
                            <a:schemeClr val="tx1"/>
                          </a:solidFill>
                          <a:effectLst/>
                        </a:rPr>
                        <a:t>controls</a:t>
                      </a:r>
                      <a:endParaRPr lang="hr-HR" sz="1400" b="1" dirty="0">
                        <a:solidFill>
                          <a:schemeClr val="tx1"/>
                        </a:solidFill>
                        <a:effectLst/>
                      </a:endParaRPr>
                    </a:p>
                  </a:txBody>
                  <a:tcPr anchor="ctr"/>
                </a:tc>
                <a:tc>
                  <a:txBody>
                    <a:bodyPr/>
                    <a:lstStyle/>
                    <a:p>
                      <a:pPr fontAlgn="ctr"/>
                      <a:r>
                        <a:rPr lang="hr-HR" sz="1400" dirty="0">
                          <a:effectLst/>
                        </a:rPr>
                        <a:t>6 </a:t>
                      </a:r>
                      <a:r>
                        <a:rPr lang="hr-HR" sz="1400" dirty="0" err="1">
                          <a:effectLst/>
                        </a:rPr>
                        <a:t>People</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7 </a:t>
                      </a:r>
                      <a:r>
                        <a:rPr lang="hr-HR" sz="1400" dirty="0" err="1">
                          <a:effectLst/>
                        </a:rPr>
                        <a:t>Physical</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8 </a:t>
                      </a:r>
                      <a:r>
                        <a:rPr lang="hr-HR" sz="1400" dirty="0" err="1">
                          <a:effectLst/>
                        </a:rPr>
                        <a:t>Technological</a:t>
                      </a:r>
                      <a:r>
                        <a:rPr lang="hr-HR" sz="1400" dirty="0">
                          <a:effectLst/>
                        </a:rPr>
                        <a:t> </a:t>
                      </a:r>
                      <a:r>
                        <a:rPr lang="hr-HR" sz="1400" dirty="0" err="1">
                          <a:effectLst/>
                        </a:rPr>
                        <a:t>controls</a:t>
                      </a:r>
                      <a:endParaRPr lang="hr-HR" sz="1400" dirty="0">
                        <a:effectLst/>
                      </a:endParaRPr>
                    </a:p>
                  </a:txBody>
                  <a:tcPr anchor="ctr"/>
                </a:tc>
                <a:extLst>
                  <a:ext uri="{0D108BD9-81ED-4DB2-BD59-A6C34878D82A}">
                    <a16:rowId xmlns:a16="http://schemas.microsoft.com/office/drawing/2014/main" val="2486952210"/>
                  </a:ext>
                </a:extLst>
              </a:tr>
              <a:tr h="0">
                <a:tc>
                  <a:txBody>
                    <a:bodyPr/>
                    <a:lstStyle/>
                    <a:p>
                      <a:pPr fontAlgn="ctr"/>
                      <a:r>
                        <a:rPr lang="en-US" sz="1000" dirty="0">
                          <a:effectLst/>
                        </a:rPr>
                        <a:t>5.20 Addressing information security within supplier agreements</a:t>
                      </a:r>
                    </a:p>
                  </a:txBody>
                  <a:tcPr anchor="ctr"/>
                </a:tc>
                <a:tc>
                  <a:txBody>
                    <a:bodyPr/>
                    <a:lstStyle/>
                    <a:p>
                      <a:endParaRPr lang="hr-HR" sz="1000"/>
                    </a:p>
                  </a:txBody>
                  <a:tcPr/>
                </a:tc>
                <a:tc>
                  <a:txBody>
                    <a:bodyPr/>
                    <a:lstStyle/>
                    <a:p>
                      <a:endParaRPr lang="hr-HR" sz="1000"/>
                    </a:p>
                  </a:txBody>
                  <a:tcPr/>
                </a:tc>
                <a:tc>
                  <a:txBody>
                    <a:bodyPr/>
                    <a:lstStyle/>
                    <a:p>
                      <a:pPr fontAlgn="ctr"/>
                      <a:r>
                        <a:rPr lang="hr-HR" sz="1000" dirty="0">
                          <a:effectLst/>
                        </a:rPr>
                        <a:t>8.20 </a:t>
                      </a:r>
                      <a:r>
                        <a:rPr lang="hr-HR" sz="1000" dirty="0" err="1">
                          <a:effectLst/>
                        </a:rPr>
                        <a:t>Networks</a:t>
                      </a:r>
                      <a:r>
                        <a:rPr lang="hr-HR" sz="1000" dirty="0">
                          <a:effectLst/>
                        </a:rPr>
                        <a:t> </a:t>
                      </a:r>
                      <a:r>
                        <a:rPr lang="hr-HR" sz="1000" dirty="0" err="1">
                          <a:effectLst/>
                        </a:rPr>
                        <a:t>security</a:t>
                      </a:r>
                      <a:endParaRPr lang="hr-HR" sz="1000" dirty="0">
                        <a:effectLst/>
                      </a:endParaRPr>
                    </a:p>
                  </a:txBody>
                  <a:tcPr anchor="ctr"/>
                </a:tc>
                <a:extLst>
                  <a:ext uri="{0D108BD9-81ED-4DB2-BD59-A6C34878D82A}">
                    <a16:rowId xmlns:a16="http://schemas.microsoft.com/office/drawing/2014/main" val="3135883528"/>
                  </a:ext>
                </a:extLst>
              </a:tr>
              <a:tr h="0">
                <a:tc>
                  <a:txBody>
                    <a:bodyPr/>
                    <a:lstStyle/>
                    <a:p>
                      <a:pPr fontAlgn="ctr"/>
                      <a:r>
                        <a:rPr lang="en-US" sz="1000">
                          <a:effectLst/>
                        </a:rPr>
                        <a:t>5.21 Managing information security in the ICT supply chain</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8.21 Security of network services</a:t>
                      </a:r>
                    </a:p>
                  </a:txBody>
                  <a:tcPr anchor="ctr"/>
                </a:tc>
                <a:extLst>
                  <a:ext uri="{0D108BD9-81ED-4DB2-BD59-A6C34878D82A}">
                    <a16:rowId xmlns:a16="http://schemas.microsoft.com/office/drawing/2014/main" val="2268138924"/>
                  </a:ext>
                </a:extLst>
              </a:tr>
              <a:tr h="367640">
                <a:tc>
                  <a:txBody>
                    <a:bodyPr/>
                    <a:lstStyle/>
                    <a:p>
                      <a:pPr fontAlgn="ctr"/>
                      <a:r>
                        <a:rPr lang="en-US" sz="1000" dirty="0">
                          <a:effectLst/>
                        </a:rPr>
                        <a:t>5.22 Monitoring, review and change management of supplier services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8.22 Segregation of networks</a:t>
                      </a:r>
                    </a:p>
                  </a:txBody>
                  <a:tcPr anchor="ctr"/>
                </a:tc>
                <a:extLst>
                  <a:ext uri="{0D108BD9-81ED-4DB2-BD59-A6C34878D82A}">
                    <a16:rowId xmlns:a16="http://schemas.microsoft.com/office/drawing/2014/main" val="4056934870"/>
                  </a:ext>
                </a:extLst>
              </a:tr>
              <a:tr h="293396">
                <a:tc>
                  <a:txBody>
                    <a:bodyPr/>
                    <a:lstStyle/>
                    <a:p>
                      <a:pPr fontAlgn="ctr"/>
                      <a:r>
                        <a:rPr lang="en-US" sz="1000">
                          <a:effectLst/>
                        </a:rPr>
                        <a:t>5.23 Information security for use of cloud services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8.23 Web filtering</a:t>
                      </a:r>
                    </a:p>
                  </a:txBody>
                  <a:tcPr anchor="ctr"/>
                </a:tc>
                <a:extLst>
                  <a:ext uri="{0D108BD9-81ED-4DB2-BD59-A6C34878D82A}">
                    <a16:rowId xmlns:a16="http://schemas.microsoft.com/office/drawing/2014/main" val="175023692"/>
                  </a:ext>
                </a:extLst>
              </a:tr>
              <a:tr h="363168">
                <a:tc>
                  <a:txBody>
                    <a:bodyPr/>
                    <a:lstStyle/>
                    <a:p>
                      <a:pPr fontAlgn="ctr"/>
                      <a:r>
                        <a:rPr lang="en-US" sz="1000">
                          <a:effectLst/>
                        </a:rPr>
                        <a:t>5.24 Information security incident management planning and preparation</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8.24 Use of cryptography</a:t>
                      </a:r>
                    </a:p>
                  </a:txBody>
                  <a:tcPr anchor="ctr"/>
                </a:tc>
                <a:extLst>
                  <a:ext uri="{0D108BD9-81ED-4DB2-BD59-A6C34878D82A}">
                    <a16:rowId xmlns:a16="http://schemas.microsoft.com/office/drawing/2014/main" val="1327575232"/>
                  </a:ext>
                </a:extLst>
              </a:tr>
              <a:tr h="297829">
                <a:tc>
                  <a:txBody>
                    <a:bodyPr/>
                    <a:lstStyle/>
                    <a:p>
                      <a:pPr fontAlgn="ctr"/>
                      <a:r>
                        <a:rPr lang="en-US" sz="1000">
                          <a:effectLst/>
                        </a:rPr>
                        <a:t>5.25 Assessment and decision on information security events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8.25 Secure development life cycle</a:t>
                      </a:r>
                    </a:p>
                  </a:txBody>
                  <a:tcPr anchor="ctr"/>
                </a:tc>
                <a:extLst>
                  <a:ext uri="{0D108BD9-81ED-4DB2-BD59-A6C34878D82A}">
                    <a16:rowId xmlns:a16="http://schemas.microsoft.com/office/drawing/2014/main" val="2900284475"/>
                  </a:ext>
                </a:extLst>
              </a:tr>
              <a:tr h="367601">
                <a:tc>
                  <a:txBody>
                    <a:bodyPr/>
                    <a:lstStyle/>
                    <a:p>
                      <a:pPr fontAlgn="ctr"/>
                      <a:r>
                        <a:rPr lang="en-US" sz="1000">
                          <a:effectLst/>
                        </a:rPr>
                        <a:t>5.26 Response to information security incidents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8.26 Application security requirements</a:t>
                      </a:r>
                    </a:p>
                  </a:txBody>
                  <a:tcPr anchor="ctr"/>
                </a:tc>
                <a:extLst>
                  <a:ext uri="{0D108BD9-81ED-4DB2-BD59-A6C34878D82A}">
                    <a16:rowId xmlns:a16="http://schemas.microsoft.com/office/drawing/2014/main" val="932662505"/>
                  </a:ext>
                </a:extLst>
              </a:tr>
              <a:tr h="365365">
                <a:tc>
                  <a:txBody>
                    <a:bodyPr/>
                    <a:lstStyle/>
                    <a:p>
                      <a:pPr fontAlgn="ctr"/>
                      <a:r>
                        <a:rPr lang="en-US" sz="1000">
                          <a:effectLst/>
                        </a:rPr>
                        <a:t>5.27 Learning from information security incidents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8.27 Secure system architecture and engineering principles</a:t>
                      </a:r>
                    </a:p>
                  </a:txBody>
                  <a:tcPr anchor="ctr"/>
                </a:tc>
                <a:extLst>
                  <a:ext uri="{0D108BD9-81ED-4DB2-BD59-A6C34878D82A}">
                    <a16:rowId xmlns:a16="http://schemas.microsoft.com/office/drawing/2014/main" val="134022444"/>
                  </a:ext>
                </a:extLst>
              </a:tr>
              <a:tr h="219113">
                <a:tc>
                  <a:txBody>
                    <a:bodyPr/>
                    <a:lstStyle/>
                    <a:p>
                      <a:pPr fontAlgn="ctr"/>
                      <a:r>
                        <a:rPr lang="hr-HR" sz="1000">
                          <a:effectLst/>
                        </a:rPr>
                        <a:t>5.28 Collection of evidence</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8.28 Secure coding</a:t>
                      </a:r>
                    </a:p>
                  </a:txBody>
                  <a:tcPr anchor="ctr"/>
                </a:tc>
                <a:extLst>
                  <a:ext uri="{0D108BD9-81ED-4DB2-BD59-A6C34878D82A}">
                    <a16:rowId xmlns:a16="http://schemas.microsoft.com/office/drawing/2014/main" val="1297216364"/>
                  </a:ext>
                </a:extLst>
              </a:tr>
              <a:tr h="277834">
                <a:tc>
                  <a:txBody>
                    <a:bodyPr/>
                    <a:lstStyle/>
                    <a:p>
                      <a:pPr fontAlgn="ctr"/>
                      <a:r>
                        <a:rPr lang="en-US" sz="1000">
                          <a:effectLst/>
                        </a:rPr>
                        <a:t>5.29 Information security during disruption</a:t>
                      </a:r>
                    </a:p>
                  </a:txBody>
                  <a:tcPr anchor="ctr"/>
                </a:tc>
                <a:tc>
                  <a:txBody>
                    <a:bodyPr/>
                    <a:lstStyle/>
                    <a:p>
                      <a:endParaRPr lang="hr-HR" sz="1000" dirty="0"/>
                    </a:p>
                  </a:txBody>
                  <a:tcPr/>
                </a:tc>
                <a:tc>
                  <a:txBody>
                    <a:bodyPr/>
                    <a:lstStyle/>
                    <a:p>
                      <a:endParaRPr lang="hr-HR" sz="1000"/>
                    </a:p>
                  </a:txBody>
                  <a:tcPr/>
                </a:tc>
                <a:tc>
                  <a:txBody>
                    <a:bodyPr/>
                    <a:lstStyle/>
                    <a:p>
                      <a:pPr fontAlgn="ctr"/>
                      <a:r>
                        <a:rPr lang="en-US" sz="1000">
                          <a:effectLst/>
                        </a:rPr>
                        <a:t>8.29 Security testing in development and acceptance</a:t>
                      </a:r>
                    </a:p>
                  </a:txBody>
                  <a:tcPr anchor="ctr"/>
                </a:tc>
                <a:extLst>
                  <a:ext uri="{0D108BD9-81ED-4DB2-BD59-A6C34878D82A}">
                    <a16:rowId xmlns:a16="http://schemas.microsoft.com/office/drawing/2014/main" val="3896719602"/>
                  </a:ext>
                </a:extLst>
              </a:tr>
              <a:tr h="347606">
                <a:tc>
                  <a:txBody>
                    <a:bodyPr/>
                    <a:lstStyle/>
                    <a:p>
                      <a:pPr fontAlgn="ctr"/>
                      <a:r>
                        <a:rPr lang="en-US" sz="1000">
                          <a:effectLst/>
                        </a:rPr>
                        <a:t>5.30 ICT readiness for business continuity</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8.30 Outsourced development</a:t>
                      </a:r>
                    </a:p>
                  </a:txBody>
                  <a:tcPr anchor="ctr"/>
                </a:tc>
                <a:extLst>
                  <a:ext uri="{0D108BD9-81ED-4DB2-BD59-A6C34878D82A}">
                    <a16:rowId xmlns:a16="http://schemas.microsoft.com/office/drawing/2014/main" val="862074084"/>
                  </a:ext>
                </a:extLst>
              </a:tr>
              <a:tr h="417378">
                <a:tc>
                  <a:txBody>
                    <a:bodyPr/>
                    <a:lstStyle/>
                    <a:p>
                      <a:pPr fontAlgn="ctr"/>
                      <a:r>
                        <a:rPr lang="en-US" sz="1000">
                          <a:effectLst/>
                        </a:rPr>
                        <a:t>5.31 Legal, statutory, regulatory and contractual requirements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8.31 Separation of development, test and production environments</a:t>
                      </a:r>
                    </a:p>
                  </a:txBody>
                  <a:tcPr anchor="ctr"/>
                </a:tc>
                <a:extLst>
                  <a:ext uri="{0D108BD9-81ED-4DB2-BD59-A6C34878D82A}">
                    <a16:rowId xmlns:a16="http://schemas.microsoft.com/office/drawing/2014/main" val="845565493"/>
                  </a:ext>
                </a:extLst>
              </a:tr>
              <a:tr h="271126">
                <a:tc>
                  <a:txBody>
                    <a:bodyPr/>
                    <a:lstStyle/>
                    <a:p>
                      <a:pPr fontAlgn="ctr"/>
                      <a:r>
                        <a:rPr lang="hr-HR" sz="1000">
                          <a:effectLst/>
                        </a:rPr>
                        <a:t>5.32 Intellectual property rights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8.32 Change management</a:t>
                      </a:r>
                    </a:p>
                  </a:txBody>
                  <a:tcPr anchor="ctr"/>
                </a:tc>
                <a:extLst>
                  <a:ext uri="{0D108BD9-81ED-4DB2-BD59-A6C34878D82A}">
                    <a16:rowId xmlns:a16="http://schemas.microsoft.com/office/drawing/2014/main" val="4281140113"/>
                  </a:ext>
                </a:extLst>
              </a:tr>
              <a:tr h="257839">
                <a:tc>
                  <a:txBody>
                    <a:bodyPr/>
                    <a:lstStyle/>
                    <a:p>
                      <a:pPr fontAlgn="ctr"/>
                      <a:r>
                        <a:rPr lang="hr-HR" sz="1000">
                          <a:effectLst/>
                        </a:rPr>
                        <a:t>5.33 Protection of records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8.33 Test information</a:t>
                      </a:r>
                    </a:p>
                  </a:txBody>
                  <a:tcPr anchor="ctr"/>
                </a:tc>
                <a:extLst>
                  <a:ext uri="{0D108BD9-81ED-4DB2-BD59-A6C34878D82A}">
                    <a16:rowId xmlns:a16="http://schemas.microsoft.com/office/drawing/2014/main" val="519917478"/>
                  </a:ext>
                </a:extLst>
              </a:tr>
              <a:tr h="293647">
                <a:tc>
                  <a:txBody>
                    <a:bodyPr/>
                    <a:lstStyle/>
                    <a:p>
                      <a:pPr fontAlgn="ctr"/>
                      <a:r>
                        <a:rPr lang="en-US" sz="1000">
                          <a:effectLst/>
                        </a:rPr>
                        <a:t>5.34 Privacy and protection of PII</a:t>
                      </a:r>
                    </a:p>
                  </a:txBody>
                  <a:tcPr anchor="ctr"/>
                </a:tc>
                <a:tc>
                  <a:txBody>
                    <a:bodyPr/>
                    <a:lstStyle/>
                    <a:p>
                      <a:endParaRPr lang="hr-HR" sz="1000"/>
                    </a:p>
                  </a:txBody>
                  <a:tcPr/>
                </a:tc>
                <a:tc>
                  <a:txBody>
                    <a:bodyPr/>
                    <a:lstStyle/>
                    <a:p>
                      <a:endParaRPr lang="hr-HR" sz="1000"/>
                    </a:p>
                  </a:txBody>
                  <a:tcPr/>
                </a:tc>
                <a:tc>
                  <a:txBody>
                    <a:bodyPr/>
                    <a:lstStyle/>
                    <a:p>
                      <a:pPr fontAlgn="ctr"/>
                      <a:r>
                        <a:rPr lang="en-US" sz="1000" dirty="0">
                          <a:effectLst/>
                        </a:rPr>
                        <a:t>8.34 Protection of information systems during audit testing</a:t>
                      </a:r>
                    </a:p>
                  </a:txBody>
                  <a:tcPr anchor="ctr"/>
                </a:tc>
                <a:extLst>
                  <a:ext uri="{0D108BD9-81ED-4DB2-BD59-A6C34878D82A}">
                    <a16:rowId xmlns:a16="http://schemas.microsoft.com/office/drawing/2014/main" val="2788402192"/>
                  </a:ext>
                </a:extLst>
              </a:tr>
              <a:tr h="352368">
                <a:tc>
                  <a:txBody>
                    <a:bodyPr/>
                    <a:lstStyle/>
                    <a:p>
                      <a:pPr fontAlgn="ctr"/>
                      <a:r>
                        <a:rPr lang="en-US" sz="1000">
                          <a:effectLst/>
                        </a:rPr>
                        <a:t>5.35 Independent review of information security</a:t>
                      </a: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707363814"/>
                  </a:ext>
                </a:extLst>
              </a:tr>
              <a:tr h="422140">
                <a:tc>
                  <a:txBody>
                    <a:bodyPr/>
                    <a:lstStyle/>
                    <a:p>
                      <a:pPr fontAlgn="ctr"/>
                      <a:r>
                        <a:rPr lang="en-US" sz="1000">
                          <a:effectLst/>
                        </a:rPr>
                        <a:t>5.36 Compliance with policies, rules and standards for information security</a:t>
                      </a: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1972332362"/>
                  </a:ext>
                </a:extLst>
              </a:tr>
              <a:tr h="506292">
                <a:tc>
                  <a:txBody>
                    <a:bodyPr/>
                    <a:lstStyle/>
                    <a:p>
                      <a:pPr fontAlgn="ctr"/>
                      <a:r>
                        <a:rPr lang="hr-HR" sz="1000" dirty="0">
                          <a:effectLst/>
                        </a:rPr>
                        <a:t>5.37 </a:t>
                      </a:r>
                      <a:r>
                        <a:rPr lang="hr-HR" sz="1000" dirty="0" err="1">
                          <a:effectLst/>
                        </a:rPr>
                        <a:t>Documented</a:t>
                      </a:r>
                      <a:r>
                        <a:rPr lang="hr-HR" sz="1000" dirty="0">
                          <a:effectLst/>
                        </a:rPr>
                        <a:t> </a:t>
                      </a:r>
                      <a:r>
                        <a:rPr lang="hr-HR" sz="1000" dirty="0" err="1">
                          <a:effectLst/>
                        </a:rPr>
                        <a:t>operating</a:t>
                      </a:r>
                      <a:r>
                        <a:rPr lang="hr-HR" sz="1000" dirty="0">
                          <a:effectLst/>
                        </a:rPr>
                        <a:t> </a:t>
                      </a:r>
                      <a:r>
                        <a:rPr lang="hr-HR" sz="1000" dirty="0" err="1">
                          <a:effectLst/>
                        </a:rPr>
                        <a:t>procedures</a:t>
                      </a:r>
                      <a:endParaRPr lang="hr-HR" sz="1000" dirty="0">
                        <a:effectLst/>
                      </a:endParaRP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1479875142"/>
                  </a:ext>
                </a:extLst>
              </a:tr>
            </a:tbl>
          </a:graphicData>
        </a:graphic>
      </p:graphicFrame>
    </p:spTree>
    <p:extLst>
      <p:ext uri="{BB962C8B-B14F-4D97-AF65-F5344CB8AC3E}">
        <p14:creationId xmlns:p14="http://schemas.microsoft.com/office/powerpoint/2010/main" val="210354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 alt text provided for this image">
            <a:extLst>
              <a:ext uri="{FF2B5EF4-FFF2-40B4-BE49-F238E27FC236}">
                <a16:creationId xmlns:a16="http://schemas.microsoft.com/office/drawing/2014/main" id="{36FA56ED-B7B7-7AF5-8047-DF4ADD3CB1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488" y="68263"/>
            <a:ext cx="11907024" cy="6102350"/>
          </a:xfrm>
          <a:prstGeom prst="rect">
            <a:avLst/>
          </a:prstGeom>
          <a:solidFill>
            <a:srgbClr val="FFFFFF"/>
          </a:solidFill>
        </p:spPr>
      </p:pic>
    </p:spTree>
    <p:extLst>
      <p:ext uri="{BB962C8B-B14F-4D97-AF65-F5344CB8AC3E}">
        <p14:creationId xmlns:p14="http://schemas.microsoft.com/office/powerpoint/2010/main" val="132271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7D55F-ED10-052C-4D8A-7B8940A926C5}"/>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0D15F9F3-6328-457F-C180-D37F46252A97}"/>
              </a:ext>
            </a:extLst>
          </p:cNvPr>
          <p:cNvSpPr>
            <a:spLocks noGrp="1"/>
          </p:cNvSpPr>
          <p:nvPr>
            <p:ph idx="1"/>
          </p:nvPr>
        </p:nvSpPr>
        <p:spPr/>
        <p:txBody>
          <a:bodyPr/>
          <a:lstStyle/>
          <a:p>
            <a:endParaRPr lang="hr-HR"/>
          </a:p>
        </p:txBody>
      </p:sp>
      <p:pic>
        <p:nvPicPr>
          <p:cNvPr id="4098" name="Picture 2" descr="No alt text provided for this image">
            <a:extLst>
              <a:ext uri="{FF2B5EF4-FFF2-40B4-BE49-F238E27FC236}">
                <a16:creationId xmlns:a16="http://schemas.microsoft.com/office/drawing/2014/main" id="{468599AC-79C7-8800-4628-18C7BDC66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23900"/>
            <a:ext cx="97536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55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ISO 27001 obligatory documentation</a:t>
            </a:r>
          </a:p>
        </p:txBody>
      </p:sp>
      <p:pic>
        <p:nvPicPr>
          <p:cNvPr id="5" name="Content Placeholder 4">
            <a:extLst>
              <a:ext uri="{FF2B5EF4-FFF2-40B4-BE49-F238E27FC236}">
                <a16:creationId xmlns:a16="http://schemas.microsoft.com/office/drawing/2014/main" id="{EF3348D2-2DC8-2B49-8E56-94E72CA24793}"/>
              </a:ext>
            </a:extLst>
          </p:cNvPr>
          <p:cNvPicPr>
            <a:picLocks noGrp="1" noChangeAspect="1"/>
          </p:cNvPicPr>
          <p:nvPr>
            <p:ph idx="1"/>
          </p:nvPr>
        </p:nvPicPr>
        <p:blipFill>
          <a:blip r:embed="rId2"/>
          <a:stretch>
            <a:fillRect/>
          </a:stretch>
        </p:blipFill>
        <p:spPr>
          <a:xfrm>
            <a:off x="2717800" y="1305393"/>
            <a:ext cx="8064500" cy="5552607"/>
          </a:xfrm>
        </p:spPr>
      </p:pic>
    </p:spTree>
    <p:extLst>
      <p:ext uri="{BB962C8B-B14F-4D97-AF65-F5344CB8AC3E}">
        <p14:creationId xmlns:p14="http://schemas.microsoft.com/office/powerpoint/2010/main" val="2376332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o alt text provided for this image">
            <a:extLst>
              <a:ext uri="{FF2B5EF4-FFF2-40B4-BE49-F238E27FC236}">
                <a16:creationId xmlns:a16="http://schemas.microsoft.com/office/drawing/2014/main" id="{493F82D8-6663-82FB-04AB-D7D0754919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315650"/>
            <a:ext cx="11950700" cy="5607575"/>
          </a:xfrm>
          <a:prstGeom prst="rect">
            <a:avLst/>
          </a:prstGeom>
          <a:solidFill>
            <a:srgbClr val="FFFFFF"/>
          </a:solidFill>
        </p:spPr>
      </p:pic>
    </p:spTree>
    <p:extLst>
      <p:ext uri="{BB962C8B-B14F-4D97-AF65-F5344CB8AC3E}">
        <p14:creationId xmlns:p14="http://schemas.microsoft.com/office/powerpoint/2010/main" val="70931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E196-1013-7648-7C59-21AD2725B0AE}"/>
              </a:ext>
            </a:extLst>
          </p:cNvPr>
          <p:cNvSpPr>
            <a:spLocks noGrp="1"/>
          </p:cNvSpPr>
          <p:nvPr>
            <p:ph type="title"/>
          </p:nvPr>
        </p:nvSpPr>
        <p:spPr/>
        <p:txBody>
          <a:bodyPr/>
          <a:lstStyle/>
          <a:p>
            <a:r>
              <a:rPr lang="hr-HR" dirty="0"/>
              <a:t>Amazon </a:t>
            </a:r>
            <a:r>
              <a:rPr lang="hr-HR" dirty="0" err="1"/>
              <a:t>Outage</a:t>
            </a:r>
            <a:r>
              <a:rPr lang="hr-HR" dirty="0"/>
              <a:t> </a:t>
            </a:r>
            <a:r>
              <a:rPr lang="hr-HR" dirty="0" err="1"/>
              <a:t>Root</a:t>
            </a:r>
            <a:r>
              <a:rPr lang="hr-HR" dirty="0"/>
              <a:t> </a:t>
            </a:r>
            <a:r>
              <a:rPr lang="hr-HR" dirty="0" err="1"/>
              <a:t>Cause</a:t>
            </a:r>
            <a:endParaRPr lang="hr-HR" dirty="0"/>
          </a:p>
        </p:txBody>
      </p:sp>
      <p:sp>
        <p:nvSpPr>
          <p:cNvPr id="3" name="Content Placeholder 2">
            <a:extLst>
              <a:ext uri="{FF2B5EF4-FFF2-40B4-BE49-F238E27FC236}">
                <a16:creationId xmlns:a16="http://schemas.microsoft.com/office/drawing/2014/main" id="{729F6432-9CA8-E2F8-8C87-3EB34D7DCFBD}"/>
              </a:ext>
            </a:extLst>
          </p:cNvPr>
          <p:cNvSpPr>
            <a:spLocks noGrp="1"/>
          </p:cNvSpPr>
          <p:nvPr>
            <p:ph idx="1"/>
          </p:nvPr>
        </p:nvSpPr>
        <p:spPr/>
        <p:txBody>
          <a:bodyPr>
            <a:normAutofit fontScale="92500"/>
          </a:bodyPr>
          <a:lstStyle/>
          <a:p>
            <a:r>
              <a:rPr lang="en-US" dirty="0"/>
              <a:t>A "Race Condition" Bug: Two automated systems within AWS's internal DNS (Domain Name System) tried to update the addresses for the core DynamoDB database at the same time.</a:t>
            </a:r>
          </a:p>
          <a:p>
            <a:r>
              <a:rPr lang="en-US" dirty="0"/>
              <a:t>The Unintended Outcome: One system, encountering a delay, was overwritten by the other. This led to an empty or incorrect DNS record for a critical database endpoint in the US-EAST-1 region.</a:t>
            </a:r>
          </a:p>
          <a:p>
            <a:r>
              <a:rPr lang="en-US" dirty="0"/>
              <a:t>Automation Failed to Recover: The automated repair systems, relying on the same faulty logic, failed to fix the error.</a:t>
            </a:r>
          </a:p>
          <a:p>
            <a:r>
              <a:rPr lang="en-US" dirty="0"/>
              <a:t>Manual Intervention Required: Engineers eventually had to step in and disable the automation manually to begin the recovery process.</a:t>
            </a:r>
            <a:endParaRPr lang="hr-HR" dirty="0"/>
          </a:p>
        </p:txBody>
      </p:sp>
    </p:spTree>
    <p:extLst>
      <p:ext uri="{BB962C8B-B14F-4D97-AF65-F5344CB8AC3E}">
        <p14:creationId xmlns:p14="http://schemas.microsoft.com/office/powerpoint/2010/main" val="2212919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ISO 27001 certfication</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r>
              <a:rPr lang="en-US" dirty="0"/>
              <a:t> ISO 27001 certification is valid for 3 years, but to maintain it, your auditor must return on an annual basis during the two calendar years following certification to reassess the continued conformance of your ISMS to the ISO 27001 standard.</a:t>
            </a:r>
            <a:endParaRPr lang="hr-HR" dirty="0"/>
          </a:p>
        </p:txBody>
      </p:sp>
    </p:spTree>
    <p:extLst>
      <p:ext uri="{BB962C8B-B14F-4D97-AF65-F5344CB8AC3E}">
        <p14:creationId xmlns:p14="http://schemas.microsoft.com/office/powerpoint/2010/main" val="207407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4F1EB4-4B64-8BA2-9544-62F9EFA8875E}"/>
              </a:ext>
            </a:extLst>
          </p:cNvPr>
          <p:cNvSpPr>
            <a:spLocks noGrp="1"/>
          </p:cNvSpPr>
          <p:nvPr>
            <p:ph type="title"/>
          </p:nvPr>
        </p:nvSpPr>
        <p:spPr>
          <a:xfrm>
            <a:off x="838200" y="365125"/>
            <a:ext cx="10515600" cy="1325563"/>
          </a:xfrm>
        </p:spPr>
        <p:txBody>
          <a:bodyPr/>
          <a:lstStyle/>
          <a:p>
            <a:endParaRPr lang="en-US" dirty="0"/>
          </a:p>
        </p:txBody>
      </p:sp>
      <p:pic>
        <p:nvPicPr>
          <p:cNvPr id="4" name="Picture 3" descr="A table with numbers and numbers&#10;&#10;Description automatically generated">
            <a:extLst>
              <a:ext uri="{FF2B5EF4-FFF2-40B4-BE49-F238E27FC236}">
                <a16:creationId xmlns:a16="http://schemas.microsoft.com/office/drawing/2014/main" id="{1B20ED65-8582-AF2E-6F5A-A8927D73084C}"/>
              </a:ext>
            </a:extLst>
          </p:cNvPr>
          <p:cNvPicPr>
            <a:picLocks noChangeAspect="1"/>
          </p:cNvPicPr>
          <p:nvPr/>
        </p:nvPicPr>
        <p:blipFill>
          <a:blip r:embed="rId2"/>
          <a:stretch>
            <a:fillRect/>
          </a:stretch>
        </p:blipFill>
        <p:spPr>
          <a:xfrm>
            <a:off x="838200" y="2595023"/>
            <a:ext cx="10515600" cy="2050542"/>
          </a:xfrm>
          <a:prstGeom prst="rect">
            <a:avLst/>
          </a:prstGeom>
          <a:noFill/>
        </p:spPr>
      </p:pic>
    </p:spTree>
    <p:extLst>
      <p:ext uri="{BB962C8B-B14F-4D97-AF65-F5344CB8AC3E}">
        <p14:creationId xmlns:p14="http://schemas.microsoft.com/office/powerpoint/2010/main" val="1247436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160-0576-95A6-1F8E-B7BF97CF807A}"/>
              </a:ext>
            </a:extLst>
          </p:cNvPr>
          <p:cNvSpPr>
            <a:spLocks noGrp="1"/>
          </p:cNvSpPr>
          <p:nvPr>
            <p:ph type="title"/>
          </p:nvPr>
        </p:nvSpPr>
        <p:spPr>
          <a:xfrm>
            <a:off x="431800" y="365125"/>
            <a:ext cx="10922000" cy="1325563"/>
          </a:xfrm>
        </p:spPr>
        <p:txBody>
          <a:bodyPr/>
          <a:lstStyle/>
          <a:p>
            <a:r>
              <a:rPr lang="en-US" dirty="0"/>
              <a:t>Why China Leads in ISO Certifications</a:t>
            </a:r>
            <a:r>
              <a:rPr lang="hr-HR" dirty="0"/>
              <a:t>?</a:t>
            </a:r>
          </a:p>
        </p:txBody>
      </p:sp>
      <p:sp>
        <p:nvSpPr>
          <p:cNvPr id="3" name="Content Placeholder 2">
            <a:extLst>
              <a:ext uri="{FF2B5EF4-FFF2-40B4-BE49-F238E27FC236}">
                <a16:creationId xmlns:a16="http://schemas.microsoft.com/office/drawing/2014/main" id="{75B16D36-AEC2-78EC-112C-32268555308E}"/>
              </a:ext>
            </a:extLst>
          </p:cNvPr>
          <p:cNvSpPr>
            <a:spLocks noGrp="1"/>
          </p:cNvSpPr>
          <p:nvPr>
            <p:ph idx="1"/>
          </p:nvPr>
        </p:nvSpPr>
        <p:spPr/>
        <p:txBody>
          <a:bodyPr>
            <a:normAutofit fontScale="85000" lnSpcReduction="10000"/>
          </a:bodyPr>
          <a:lstStyle/>
          <a:p>
            <a:r>
              <a:rPr lang="en-US" dirty="0"/>
              <a:t>Strong government support: Certification is actively encouraged or required for public tenders, supplier registration, and industry licensing.</a:t>
            </a:r>
            <a:endParaRPr lang="hr-HR" dirty="0"/>
          </a:p>
          <a:p>
            <a:r>
              <a:rPr lang="en-US" dirty="0"/>
              <a:t>Massive industrial base: China has the world’s largest number of manufacturers, IT providers, and service organizations—many certify multiple sites under one company.</a:t>
            </a:r>
            <a:endParaRPr lang="hr-HR" dirty="0"/>
          </a:p>
          <a:p>
            <a:r>
              <a:rPr lang="en-US" dirty="0"/>
              <a:t>Competitive certification market: Numerous local accredited bodies make audits affordable and accessible, driving higher adoption rates.</a:t>
            </a:r>
            <a:endParaRPr lang="hr-HR" dirty="0"/>
          </a:p>
          <a:p>
            <a:r>
              <a:rPr lang="en-US" dirty="0"/>
              <a:t>Export-oriented economy: ISO certificates serve as proof of international quality and compliance, essential for global trade and foreign partnerships.</a:t>
            </a:r>
            <a:endParaRPr lang="hr-HR" dirty="0"/>
          </a:p>
          <a:p>
            <a:r>
              <a:rPr lang="en-US" dirty="0"/>
              <a:t>Cultural and reputational value: Certification is widely viewed as a mark of professionalism and credibility in both domestic and international markets.</a:t>
            </a:r>
            <a:endParaRPr lang="hr-HR" dirty="0"/>
          </a:p>
        </p:txBody>
      </p:sp>
    </p:spTree>
    <p:extLst>
      <p:ext uri="{BB962C8B-B14F-4D97-AF65-F5344CB8AC3E}">
        <p14:creationId xmlns:p14="http://schemas.microsoft.com/office/powerpoint/2010/main" val="1867999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4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9B65D96-92AB-52CB-7F1A-64C0D8A88ECE}"/>
              </a:ext>
            </a:extLst>
          </p:cNvPr>
          <p:cNvPicPr>
            <a:picLocks noGrp="1" noChangeAspect="1"/>
          </p:cNvPicPr>
          <p:nvPr>
            <p:ph idx="1"/>
          </p:nvPr>
        </p:nvPicPr>
        <p:blipFill>
          <a:blip r:embed="rId2"/>
          <a:stretch>
            <a:fillRect/>
          </a:stretch>
        </p:blipFill>
        <p:spPr>
          <a:xfrm>
            <a:off x="643467" y="770891"/>
            <a:ext cx="10905066" cy="5316218"/>
          </a:xfrm>
          <a:prstGeom prst="rect">
            <a:avLst/>
          </a:prstGeom>
        </p:spPr>
      </p:pic>
    </p:spTree>
    <p:extLst>
      <p:ext uri="{BB962C8B-B14F-4D97-AF65-F5344CB8AC3E}">
        <p14:creationId xmlns:p14="http://schemas.microsoft.com/office/powerpoint/2010/main" val="149491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8266-5139-323F-6BFC-17EC366762EF}"/>
              </a:ext>
            </a:extLst>
          </p:cNvPr>
          <p:cNvSpPr>
            <a:spLocks noGrp="1"/>
          </p:cNvSpPr>
          <p:nvPr>
            <p:ph type="title"/>
          </p:nvPr>
        </p:nvSpPr>
        <p:spPr/>
        <p:txBody>
          <a:bodyPr/>
          <a:lstStyle/>
          <a:p>
            <a:r>
              <a:rPr lang="hr-HR" dirty="0"/>
              <a:t>Cyber Resilience Act</a:t>
            </a:r>
          </a:p>
        </p:txBody>
      </p:sp>
      <p:sp>
        <p:nvSpPr>
          <p:cNvPr id="3" name="Content Placeholder 2">
            <a:extLst>
              <a:ext uri="{FF2B5EF4-FFF2-40B4-BE49-F238E27FC236}">
                <a16:creationId xmlns:a16="http://schemas.microsoft.com/office/drawing/2014/main" id="{E45AF186-B6DB-049E-4815-366F7889FE0D}"/>
              </a:ext>
            </a:extLst>
          </p:cNvPr>
          <p:cNvSpPr>
            <a:spLocks noGrp="1"/>
          </p:cNvSpPr>
          <p:nvPr>
            <p:ph idx="1"/>
          </p:nvPr>
        </p:nvSpPr>
        <p:spPr/>
        <p:txBody>
          <a:bodyPr/>
          <a:lstStyle/>
          <a:p>
            <a:r>
              <a:rPr lang="hr-HR" dirty="0">
                <a:hlinkClick r:id="rId2"/>
              </a:rPr>
              <a:t>https://www.consilium.europa.eu/en/policies/cybersecurity/timeline-cybersecurity/</a:t>
            </a:r>
            <a:endParaRPr lang="hr-HR" dirty="0"/>
          </a:p>
          <a:p>
            <a:pPr marL="0" indent="0">
              <a:buNone/>
            </a:pPr>
            <a:r>
              <a:rPr lang="en-US" dirty="0"/>
              <a:t>The Cyber Resilience Act entered into force on 10 December 2024. The main obligations introduced by the CRA will apply from 11 December 2027. </a:t>
            </a:r>
            <a:endParaRPr lang="hr-HR" dirty="0"/>
          </a:p>
        </p:txBody>
      </p:sp>
    </p:spTree>
    <p:extLst>
      <p:ext uri="{BB962C8B-B14F-4D97-AF65-F5344CB8AC3E}">
        <p14:creationId xmlns:p14="http://schemas.microsoft.com/office/powerpoint/2010/main" val="280230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Cyber Resilience Act</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pPr marL="0" indent="0" algn="l">
              <a:buNone/>
            </a:pPr>
            <a:r>
              <a:rPr lang="en-US" dirty="0">
                <a:solidFill>
                  <a:srgbClr val="404040"/>
                </a:solidFill>
                <a:effectLst/>
              </a:rPr>
              <a:t>Two main objectives were identified aiming to ensure the proper functioning of the internal market: </a:t>
            </a:r>
          </a:p>
          <a:p>
            <a:pPr algn="l">
              <a:buFont typeface="+mj-lt"/>
              <a:buAutoNum type="arabicPeriod"/>
            </a:pPr>
            <a:r>
              <a:rPr lang="en-US" dirty="0">
                <a:solidFill>
                  <a:srgbClr val="404040"/>
                </a:solidFill>
                <a:effectLst/>
              </a:rPr>
              <a:t>create conditions for the development of secure products with digital elements by ensuring that hardware and software products are placed on the market with fewer vulnerabilities and ensure that manufacturers take security seriously throughout a product’s life cycle; and</a:t>
            </a:r>
          </a:p>
          <a:p>
            <a:pPr algn="l">
              <a:buFont typeface="+mj-lt"/>
              <a:buAutoNum type="arabicPeriod"/>
            </a:pPr>
            <a:r>
              <a:rPr lang="en-US" dirty="0">
                <a:solidFill>
                  <a:srgbClr val="404040"/>
                </a:solidFill>
                <a:effectLst/>
              </a:rPr>
              <a:t>create conditions allowing users to take cybersecurity into account when selecting and using products with digital elements.</a:t>
            </a:r>
          </a:p>
          <a:p>
            <a:endParaRPr lang="hr-HR" dirty="0"/>
          </a:p>
        </p:txBody>
      </p:sp>
    </p:spTree>
    <p:extLst>
      <p:ext uri="{BB962C8B-B14F-4D97-AF65-F5344CB8AC3E}">
        <p14:creationId xmlns:p14="http://schemas.microsoft.com/office/powerpoint/2010/main" val="1828909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8EB1-1143-E838-13D3-E3A89DA5564F}"/>
              </a:ext>
            </a:extLst>
          </p:cNvPr>
          <p:cNvSpPr>
            <a:spLocks noGrp="1"/>
          </p:cNvSpPr>
          <p:nvPr>
            <p:ph type="title"/>
          </p:nvPr>
        </p:nvSpPr>
        <p:spPr/>
        <p:txBody>
          <a:bodyPr/>
          <a:lstStyle/>
          <a:p>
            <a:r>
              <a:rPr lang="hr-HR" dirty="0"/>
              <a:t>Cyber Resilience Act</a:t>
            </a:r>
          </a:p>
        </p:txBody>
      </p:sp>
      <p:sp>
        <p:nvSpPr>
          <p:cNvPr id="3" name="Content Placeholder 2">
            <a:extLst>
              <a:ext uri="{FF2B5EF4-FFF2-40B4-BE49-F238E27FC236}">
                <a16:creationId xmlns:a16="http://schemas.microsoft.com/office/drawing/2014/main" id="{28B11E77-79DB-BA19-89D0-8E81C777B330}"/>
              </a:ext>
            </a:extLst>
          </p:cNvPr>
          <p:cNvSpPr>
            <a:spLocks noGrp="1"/>
          </p:cNvSpPr>
          <p:nvPr>
            <p:ph idx="1"/>
          </p:nvPr>
        </p:nvSpPr>
        <p:spPr/>
        <p:txBody>
          <a:bodyPr>
            <a:normAutofit lnSpcReduction="10000"/>
          </a:bodyPr>
          <a:lstStyle/>
          <a:p>
            <a:pPr marL="0" indent="0" algn="l">
              <a:buNone/>
            </a:pPr>
            <a:r>
              <a:rPr lang="en-US" dirty="0">
                <a:solidFill>
                  <a:srgbClr val="404040"/>
                </a:solidFill>
                <a:effectLst/>
              </a:rPr>
              <a:t>Four specific objectives were set out:</a:t>
            </a:r>
          </a:p>
          <a:p>
            <a:pPr algn="l">
              <a:buFont typeface="+mj-lt"/>
              <a:buAutoNum type="arabicPeriod"/>
            </a:pPr>
            <a:r>
              <a:rPr lang="en-US" dirty="0">
                <a:solidFill>
                  <a:srgbClr val="404040"/>
                </a:solidFill>
                <a:effectLst/>
              </a:rPr>
              <a:t>ensure that manufacturers improve the security of products with digital elements since the design and development phase and throughout the whole life cycle;</a:t>
            </a:r>
          </a:p>
          <a:p>
            <a:pPr algn="l">
              <a:buFont typeface="+mj-lt"/>
              <a:buAutoNum type="arabicPeriod"/>
            </a:pPr>
            <a:r>
              <a:rPr lang="en-US" dirty="0">
                <a:solidFill>
                  <a:srgbClr val="404040"/>
                </a:solidFill>
                <a:effectLst/>
              </a:rPr>
              <a:t>ensure a coherent cybersecurity framework, facilitating compliance for hardware and software producers;</a:t>
            </a:r>
          </a:p>
          <a:p>
            <a:pPr algn="l">
              <a:buFont typeface="+mj-lt"/>
              <a:buAutoNum type="arabicPeriod"/>
            </a:pPr>
            <a:r>
              <a:rPr lang="en-US" dirty="0">
                <a:solidFill>
                  <a:srgbClr val="404040"/>
                </a:solidFill>
                <a:effectLst/>
              </a:rPr>
              <a:t>enhance the transparency of security properties of products with digital elements, and</a:t>
            </a:r>
          </a:p>
          <a:p>
            <a:pPr algn="l">
              <a:buFont typeface="+mj-lt"/>
              <a:buAutoNum type="arabicPeriod"/>
            </a:pPr>
            <a:r>
              <a:rPr lang="en-US" dirty="0">
                <a:solidFill>
                  <a:srgbClr val="404040"/>
                </a:solidFill>
                <a:effectLst/>
              </a:rPr>
              <a:t>enable businesses and consumers to use products with digital elements securely.</a:t>
            </a:r>
          </a:p>
          <a:p>
            <a:pPr marL="0" indent="0">
              <a:buNone/>
            </a:pPr>
            <a:endParaRPr lang="hr-HR" dirty="0"/>
          </a:p>
        </p:txBody>
      </p:sp>
    </p:spTree>
    <p:extLst>
      <p:ext uri="{BB962C8B-B14F-4D97-AF65-F5344CB8AC3E}">
        <p14:creationId xmlns:p14="http://schemas.microsoft.com/office/powerpoint/2010/main" val="2265241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NIS2/DORA</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r>
              <a:rPr lang="hr-HR" dirty="0"/>
              <a:t>NIS2 is a directive, DORA is a regulation</a:t>
            </a:r>
          </a:p>
          <a:p>
            <a:r>
              <a:rPr lang="en-US" dirty="0"/>
              <a:t>A directive sets a course, and cannot be applied as it stands in every EU Member State. It must first be transposed into the national law of each country.</a:t>
            </a:r>
          </a:p>
          <a:p>
            <a:r>
              <a:rPr lang="en-US" dirty="0"/>
              <a:t>A regulation, on the other hand, applies unchanged in all Member States as soon as it comes into force. It is a binding legislative act, and must be enforced in its entirety.</a:t>
            </a:r>
            <a:endParaRPr lang="hr-HR" dirty="0"/>
          </a:p>
          <a:p>
            <a:r>
              <a:rPr lang="hr-HR" dirty="0"/>
              <a:t>GDPR?</a:t>
            </a:r>
          </a:p>
        </p:txBody>
      </p:sp>
    </p:spTree>
    <p:extLst>
      <p:ext uri="{BB962C8B-B14F-4D97-AF65-F5344CB8AC3E}">
        <p14:creationId xmlns:p14="http://schemas.microsoft.com/office/powerpoint/2010/main" val="3099587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D4CB-C46C-2986-B542-39439FB60668}"/>
              </a:ext>
            </a:extLst>
          </p:cNvPr>
          <p:cNvSpPr>
            <a:spLocks noGrp="1"/>
          </p:cNvSpPr>
          <p:nvPr>
            <p:ph type="title"/>
          </p:nvPr>
        </p:nvSpPr>
        <p:spPr/>
        <p:txBody>
          <a:bodyPr/>
          <a:lstStyle/>
          <a:p>
            <a:r>
              <a:rPr lang="hr-HR" dirty="0"/>
              <a:t>NIS2/DORA timeline</a:t>
            </a:r>
          </a:p>
        </p:txBody>
      </p:sp>
      <p:sp>
        <p:nvSpPr>
          <p:cNvPr id="3" name="Content Placeholder 2">
            <a:extLst>
              <a:ext uri="{FF2B5EF4-FFF2-40B4-BE49-F238E27FC236}">
                <a16:creationId xmlns:a16="http://schemas.microsoft.com/office/drawing/2014/main" id="{D9EB5F92-8D41-AD85-8616-AC5CBF43D4AC}"/>
              </a:ext>
            </a:extLst>
          </p:cNvPr>
          <p:cNvSpPr>
            <a:spLocks noGrp="1"/>
          </p:cNvSpPr>
          <p:nvPr>
            <p:ph idx="1"/>
          </p:nvPr>
        </p:nvSpPr>
        <p:spPr/>
        <p:txBody>
          <a:bodyPr/>
          <a:lstStyle/>
          <a:p>
            <a:r>
              <a:rPr lang="en-US" dirty="0"/>
              <a:t>The NIS2 Directive must be transposed into the national law of every EU country; it cannot be applied as such.</a:t>
            </a:r>
            <a:endParaRPr lang="hr-HR" dirty="0"/>
          </a:p>
          <a:p>
            <a:r>
              <a:rPr lang="en-US" dirty="0"/>
              <a:t> It was published in the EU’s Official Journal on December 27, 2022, and Member States have 21 months from that date to transpose it into national law – i.e. by October 2024</a:t>
            </a:r>
            <a:endParaRPr lang="hr-HR" dirty="0"/>
          </a:p>
          <a:p>
            <a:r>
              <a:rPr lang="en-US" dirty="0"/>
              <a:t>DORA: enforceable in all Member States on January 17, 2025</a:t>
            </a:r>
            <a:endParaRPr lang="hr-HR" dirty="0"/>
          </a:p>
          <a:p>
            <a:endParaRPr lang="hr-HR" dirty="0"/>
          </a:p>
        </p:txBody>
      </p:sp>
    </p:spTree>
    <p:extLst>
      <p:ext uri="{BB962C8B-B14F-4D97-AF65-F5344CB8AC3E}">
        <p14:creationId xmlns:p14="http://schemas.microsoft.com/office/powerpoint/2010/main" val="2369486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79AC-5BBB-5EBD-F5E1-9FF81846D3E3}"/>
              </a:ext>
            </a:extLst>
          </p:cNvPr>
          <p:cNvSpPr>
            <a:spLocks noGrp="1"/>
          </p:cNvSpPr>
          <p:nvPr>
            <p:ph type="title"/>
          </p:nvPr>
        </p:nvSpPr>
        <p:spPr/>
        <p:txBody>
          <a:bodyPr/>
          <a:lstStyle/>
          <a:p>
            <a:r>
              <a:rPr lang="hr-HR" dirty="0"/>
              <a:t>NIS2/DORA objectives</a:t>
            </a:r>
          </a:p>
        </p:txBody>
      </p:sp>
      <p:sp>
        <p:nvSpPr>
          <p:cNvPr id="3" name="Content Placeholder 2">
            <a:extLst>
              <a:ext uri="{FF2B5EF4-FFF2-40B4-BE49-F238E27FC236}">
                <a16:creationId xmlns:a16="http://schemas.microsoft.com/office/drawing/2014/main" id="{5F9A39E8-1EA8-AB72-C64F-3D0BD9792BBF}"/>
              </a:ext>
            </a:extLst>
          </p:cNvPr>
          <p:cNvSpPr>
            <a:spLocks noGrp="1"/>
          </p:cNvSpPr>
          <p:nvPr>
            <p:ph idx="1"/>
          </p:nvPr>
        </p:nvSpPr>
        <p:spPr/>
        <p:txBody>
          <a:bodyPr/>
          <a:lstStyle/>
          <a:p>
            <a:r>
              <a:rPr lang="en-US" dirty="0"/>
              <a:t>The NIS2 Directive harmonizes the global level of cybersecurity across the EU.</a:t>
            </a:r>
            <a:endParaRPr lang="hr-HR" dirty="0"/>
          </a:p>
          <a:p>
            <a:r>
              <a:rPr lang="en-US" dirty="0"/>
              <a:t>The DORA regulation aims to strengthen the digital operational resilience of the financial sector</a:t>
            </a:r>
            <a:endParaRPr lang="hr-HR" dirty="0"/>
          </a:p>
          <a:p>
            <a:r>
              <a:rPr lang="en-US" dirty="0"/>
              <a:t>the two texts complement rather than compete with each other</a:t>
            </a:r>
            <a:endParaRPr lang="hr-HR" dirty="0"/>
          </a:p>
          <a:p>
            <a:r>
              <a:rPr lang="en-US" dirty="0"/>
              <a:t>DORA is “lex </a:t>
            </a:r>
            <a:r>
              <a:rPr lang="en-US" dirty="0" err="1"/>
              <a:t>specialis</a:t>
            </a:r>
            <a:r>
              <a:rPr lang="en-US" dirty="0"/>
              <a:t>” of NIS2 for the financial sector</a:t>
            </a:r>
            <a:endParaRPr lang="hr-HR" dirty="0"/>
          </a:p>
        </p:txBody>
      </p:sp>
    </p:spTree>
    <p:extLst>
      <p:ext uri="{BB962C8B-B14F-4D97-AF65-F5344CB8AC3E}">
        <p14:creationId xmlns:p14="http://schemas.microsoft.com/office/powerpoint/2010/main" val="419610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3BEA8-2ADF-D8A3-4478-B9C61A1A5396}"/>
              </a:ext>
            </a:extLst>
          </p:cNvPr>
          <p:cNvSpPr>
            <a:spLocks noGrp="1"/>
          </p:cNvSpPr>
          <p:nvPr>
            <p:ph type="title"/>
          </p:nvPr>
        </p:nvSpPr>
        <p:spPr>
          <a:xfrm>
            <a:off x="825500" y="0"/>
            <a:ext cx="10515600" cy="1325563"/>
          </a:xfrm>
        </p:spPr>
        <p:txBody>
          <a:bodyPr/>
          <a:lstStyle/>
          <a:p>
            <a:r>
              <a:rPr lang="hr-HR" dirty="0"/>
              <a:t>Amazon </a:t>
            </a:r>
            <a:r>
              <a:rPr lang="hr-HR" dirty="0" err="1"/>
              <a:t>Outage</a:t>
            </a:r>
            <a:r>
              <a:rPr lang="hr-HR" dirty="0"/>
              <a:t> </a:t>
            </a:r>
            <a:r>
              <a:rPr lang="hr-HR" dirty="0" err="1"/>
              <a:t>Root</a:t>
            </a:r>
            <a:r>
              <a:rPr lang="hr-HR" dirty="0"/>
              <a:t> </a:t>
            </a:r>
            <a:r>
              <a:rPr lang="hr-HR" dirty="0" err="1"/>
              <a:t>Cause</a:t>
            </a:r>
            <a:endParaRPr lang="hr-HR" dirty="0"/>
          </a:p>
        </p:txBody>
      </p:sp>
      <p:sp>
        <p:nvSpPr>
          <p:cNvPr id="3" name="Content Placeholder 2">
            <a:extLst>
              <a:ext uri="{FF2B5EF4-FFF2-40B4-BE49-F238E27FC236}">
                <a16:creationId xmlns:a16="http://schemas.microsoft.com/office/drawing/2014/main" id="{E29F5711-BC49-093B-A7BB-95EF16658391}"/>
              </a:ext>
            </a:extLst>
          </p:cNvPr>
          <p:cNvSpPr>
            <a:spLocks noGrp="1"/>
          </p:cNvSpPr>
          <p:nvPr>
            <p:ph idx="1"/>
          </p:nvPr>
        </p:nvSpPr>
        <p:spPr>
          <a:xfrm>
            <a:off x="127000" y="1325563"/>
            <a:ext cx="11226800" cy="5532437"/>
          </a:xfrm>
        </p:spPr>
        <p:txBody>
          <a:bodyPr>
            <a:normAutofit fontScale="62500" lnSpcReduction="20000"/>
          </a:bodyPr>
          <a:lstStyle/>
          <a:p>
            <a:r>
              <a:rPr lang="en-US" b="1" dirty="0"/>
              <a:t>The Goal: Automated efficiency.</a:t>
            </a:r>
            <a:r>
              <a:rPr lang="en-US" dirty="0"/>
              <a:t> To manage its massive infrastructure, AWS uses automated systems. For DynamoDB, two of these systems, the "DNS Planner" and "DNS Enactor," constantly work together to ensure all the correct DNS records are in place for the service's hundreds of thousands of endpoints.</a:t>
            </a:r>
          </a:p>
          <a:p>
            <a:r>
              <a:rPr lang="en-US" b="1" dirty="0"/>
              <a:t>The Trigger: An unusual delay.</a:t>
            </a:r>
            <a:r>
              <a:rPr lang="en-US" dirty="0"/>
              <a:t> On October 19, one of the DynamoDB DNS Enactor programs experienced an unusually high delay.</a:t>
            </a:r>
          </a:p>
          <a:p>
            <a:r>
              <a:rPr lang="en-US" b="1" dirty="0"/>
              <a:t>The Race Condition:</a:t>
            </a:r>
            <a:r>
              <a:rPr lang="en-US" dirty="0"/>
              <a:t> While the first program was delayed, a second DNS Enactor program sped ahead, implemented a newer DNS plan, and began cleaning up outdated plans. At the exact same time, the first, much-delayed Enactor finally got its turn and applied its </a:t>
            </a:r>
            <a:r>
              <a:rPr lang="en-US" b="1" dirty="0"/>
              <a:t>very old</a:t>
            </a:r>
            <a:r>
              <a:rPr lang="en-US" dirty="0"/>
              <a:t> plan over the top of the newer one.</a:t>
            </a:r>
          </a:p>
          <a:p>
            <a:r>
              <a:rPr lang="en-US" b="1" dirty="0"/>
              <a:t>The Erased Records:</a:t>
            </a:r>
            <a:r>
              <a:rPr lang="en-US" dirty="0"/>
              <a:t> The second Enactor, performing its cleanup, detected the older plan and correctly identified it as stale. But because the logic was faulty, it accidentally deleted the associated DNS entry entirely, which removed all IP addresses for the DynamoDB endpoint in that region.</a:t>
            </a:r>
          </a:p>
          <a:p>
            <a:r>
              <a:rPr lang="en-US" b="1" dirty="0"/>
              <a:t>The Cascade:</a:t>
            </a:r>
            <a:r>
              <a:rPr lang="en-US" dirty="0"/>
              <a:t> Since the system's "phone book" entry for DynamoDB was now blank, other AWS services, such as EC2 and Network Load Balancers, could no longer find or communicate with the critical database service. This domino effect spread rapidly across the US-EAST-1 region, bringing down everything that depended on it.</a:t>
            </a:r>
          </a:p>
          <a:p>
            <a:r>
              <a:rPr lang="en-US" b="1" dirty="0"/>
              <a:t>The Failed Recovery:</a:t>
            </a:r>
            <a:r>
              <a:rPr lang="en-US" dirty="0"/>
              <a:t> Complicating matters, AWS's automated systems, which are designed for self-healing, became part of the problem. Some load balancers, receiving no response from DynamoDB, began marking perfectly healthy servers as unhealthy and removing them from service. This amplified the outage instead of fixing it.</a:t>
            </a:r>
          </a:p>
          <a:p>
            <a:r>
              <a:rPr lang="en-US" b="1" dirty="0"/>
              <a:t>The Manual Fix:</a:t>
            </a:r>
            <a:r>
              <a:rPr lang="en-US" dirty="0"/>
              <a:t> Engineers had to step in manually to stop the faulty automation and correctly re-enter the DNS records to finally bring the service back online.</a:t>
            </a:r>
          </a:p>
          <a:p>
            <a:endParaRPr lang="hr-HR" dirty="0"/>
          </a:p>
        </p:txBody>
      </p:sp>
    </p:spTree>
    <p:extLst>
      <p:ext uri="{BB962C8B-B14F-4D97-AF65-F5344CB8AC3E}">
        <p14:creationId xmlns:p14="http://schemas.microsoft.com/office/powerpoint/2010/main" val="1932049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NIS2</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endParaRPr lang="hr-HR" dirty="0"/>
          </a:p>
        </p:txBody>
      </p:sp>
      <p:pic>
        <p:nvPicPr>
          <p:cNvPr id="5" name="Picture 4">
            <a:extLst>
              <a:ext uri="{FF2B5EF4-FFF2-40B4-BE49-F238E27FC236}">
                <a16:creationId xmlns:a16="http://schemas.microsoft.com/office/drawing/2014/main" id="{4DC523D1-D93A-019E-1B45-D53D6132BF8F}"/>
              </a:ext>
            </a:extLst>
          </p:cNvPr>
          <p:cNvPicPr>
            <a:picLocks noChangeAspect="1"/>
          </p:cNvPicPr>
          <p:nvPr/>
        </p:nvPicPr>
        <p:blipFill>
          <a:blip r:embed="rId2"/>
          <a:stretch>
            <a:fillRect/>
          </a:stretch>
        </p:blipFill>
        <p:spPr>
          <a:xfrm>
            <a:off x="2768073" y="1690688"/>
            <a:ext cx="7544853" cy="4029637"/>
          </a:xfrm>
          <a:prstGeom prst="rect">
            <a:avLst/>
          </a:prstGeom>
        </p:spPr>
      </p:pic>
    </p:spTree>
    <p:extLst>
      <p:ext uri="{BB962C8B-B14F-4D97-AF65-F5344CB8AC3E}">
        <p14:creationId xmlns:p14="http://schemas.microsoft.com/office/powerpoint/2010/main" val="4286147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6631-6FAC-ED5C-F4B6-B5E53A5338D3}"/>
              </a:ext>
            </a:extLst>
          </p:cNvPr>
          <p:cNvSpPr>
            <a:spLocks noGrp="1"/>
          </p:cNvSpPr>
          <p:nvPr>
            <p:ph type="title"/>
          </p:nvPr>
        </p:nvSpPr>
        <p:spPr/>
        <p:txBody>
          <a:bodyPr/>
          <a:lstStyle/>
          <a:p>
            <a:r>
              <a:rPr lang="hr-HR" dirty="0"/>
              <a:t>NIS2 fines</a:t>
            </a:r>
          </a:p>
        </p:txBody>
      </p:sp>
      <p:sp>
        <p:nvSpPr>
          <p:cNvPr id="3" name="Content Placeholder 2">
            <a:extLst>
              <a:ext uri="{FF2B5EF4-FFF2-40B4-BE49-F238E27FC236}">
                <a16:creationId xmlns:a16="http://schemas.microsoft.com/office/drawing/2014/main" id="{A6E0E99C-F13F-4D8E-899D-FE51796DEB97}"/>
              </a:ext>
            </a:extLst>
          </p:cNvPr>
          <p:cNvSpPr>
            <a:spLocks noGrp="1"/>
          </p:cNvSpPr>
          <p:nvPr>
            <p:ph idx="1"/>
          </p:nvPr>
        </p:nvSpPr>
        <p:spPr/>
        <p:txBody>
          <a:bodyPr/>
          <a:lstStyle/>
          <a:p>
            <a:r>
              <a:rPr lang="en-US" dirty="0"/>
              <a:t>Fines up to 10 million EUR or 2% of the total global annual turnover for essential entities</a:t>
            </a:r>
          </a:p>
          <a:p>
            <a:r>
              <a:rPr lang="en-US" dirty="0"/>
              <a:t>Fines up to 7 million EUR or 1.4% of the total global annual turnover for important entities</a:t>
            </a:r>
          </a:p>
          <a:p>
            <a:r>
              <a:rPr lang="en-US" dirty="0"/>
              <a:t>Management liability for infringements to the directive</a:t>
            </a:r>
          </a:p>
          <a:p>
            <a:r>
              <a:rPr lang="en-US" dirty="0"/>
              <a:t>Temporary bans against senior management</a:t>
            </a:r>
          </a:p>
          <a:p>
            <a:r>
              <a:rPr lang="en-US" dirty="0"/>
              <a:t>Temporary suspension of services</a:t>
            </a:r>
            <a:endParaRPr lang="hr-HR" dirty="0"/>
          </a:p>
        </p:txBody>
      </p:sp>
    </p:spTree>
    <p:extLst>
      <p:ext uri="{BB962C8B-B14F-4D97-AF65-F5344CB8AC3E}">
        <p14:creationId xmlns:p14="http://schemas.microsoft.com/office/powerpoint/2010/main" val="2359736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92CC-C1DA-DA6F-4339-A0939060CC21}"/>
              </a:ext>
            </a:extLst>
          </p:cNvPr>
          <p:cNvSpPr>
            <a:spLocks noGrp="1"/>
          </p:cNvSpPr>
          <p:nvPr>
            <p:ph type="title"/>
          </p:nvPr>
        </p:nvSpPr>
        <p:spPr>
          <a:xfrm>
            <a:off x="838200" y="365125"/>
            <a:ext cx="10515600" cy="1325563"/>
          </a:xfrm>
        </p:spPr>
        <p:txBody>
          <a:bodyPr anchor="ctr">
            <a:normAutofit/>
          </a:bodyPr>
          <a:lstStyle/>
          <a:p>
            <a:r>
              <a:rPr lang="hr-HR" dirty="0"/>
              <a:t>NIS2 </a:t>
            </a:r>
            <a:r>
              <a:rPr lang="hr-HR" dirty="0" err="1"/>
              <a:t>in</a:t>
            </a:r>
            <a:r>
              <a:rPr lang="hr-HR" dirty="0"/>
              <a:t> Croatia</a:t>
            </a:r>
          </a:p>
        </p:txBody>
      </p:sp>
      <p:sp>
        <p:nvSpPr>
          <p:cNvPr id="4" name="Content Placeholder 3">
            <a:extLst>
              <a:ext uri="{FF2B5EF4-FFF2-40B4-BE49-F238E27FC236}">
                <a16:creationId xmlns:a16="http://schemas.microsoft.com/office/drawing/2014/main" id="{AC7DECC6-2FDE-4A18-3458-69073D004105}"/>
              </a:ext>
            </a:extLst>
          </p:cNvPr>
          <p:cNvSpPr>
            <a:spLocks noGrp="1"/>
          </p:cNvSpPr>
          <p:nvPr>
            <p:ph idx="1"/>
          </p:nvPr>
        </p:nvSpPr>
        <p:spPr>
          <a:xfrm>
            <a:off x="838200" y="1825625"/>
            <a:ext cx="6451600" cy="4351338"/>
          </a:xfrm>
        </p:spPr>
        <p:txBody>
          <a:bodyPr/>
          <a:lstStyle/>
          <a:p>
            <a:r>
              <a:rPr lang="hr-HR" dirty="0"/>
              <a:t>1.2.2024 – </a:t>
            </a:r>
            <a:r>
              <a:rPr lang="hr-HR" dirty="0" err="1"/>
              <a:t>adopted</a:t>
            </a:r>
            <a:r>
              <a:rPr lang="hr-HR" dirty="0"/>
              <a:t> Cyber Security </a:t>
            </a:r>
            <a:r>
              <a:rPr lang="hr-HR" dirty="0" err="1"/>
              <a:t>Law</a:t>
            </a:r>
            <a:r>
              <a:rPr lang="hr-HR" dirty="0"/>
              <a:t> / Zakon o kibernetičkoj sigurnosti</a:t>
            </a:r>
          </a:p>
          <a:p>
            <a:pPr marL="0" indent="0">
              <a:buNone/>
            </a:pPr>
            <a:r>
              <a:rPr lang="hr-HR" dirty="0"/>
              <a:t>https://narodne-novine.nn.hr/clanci/sluzbeni/2024_02_14_254.html</a:t>
            </a:r>
          </a:p>
          <a:p>
            <a:r>
              <a:rPr lang="hr-HR" dirty="0"/>
              <a:t>21.11.2024 – </a:t>
            </a:r>
            <a:r>
              <a:rPr lang="hr-HR" dirty="0" err="1"/>
              <a:t>Rules</a:t>
            </a:r>
            <a:r>
              <a:rPr lang="hr-HR" dirty="0"/>
              <a:t> for cyber </a:t>
            </a:r>
            <a:r>
              <a:rPr lang="hr-HR" dirty="0" err="1"/>
              <a:t>security</a:t>
            </a:r>
            <a:r>
              <a:rPr lang="hr-HR" dirty="0"/>
              <a:t> / Uredba o kibernetičkoj sigurnosti</a:t>
            </a:r>
          </a:p>
          <a:p>
            <a:pPr marL="0" indent="0">
              <a:buNone/>
            </a:pPr>
            <a:r>
              <a:rPr lang="hr-HR" dirty="0"/>
              <a:t>https://narodne-novine.nn.hr/clanci/sluzbeni/2024_11_135_2217.html</a:t>
            </a:r>
          </a:p>
          <a:p>
            <a:endParaRPr lang="hr-HR" dirty="0"/>
          </a:p>
        </p:txBody>
      </p:sp>
      <p:pic>
        <p:nvPicPr>
          <p:cNvPr id="5" name="Picture 4">
            <a:extLst>
              <a:ext uri="{FF2B5EF4-FFF2-40B4-BE49-F238E27FC236}">
                <a16:creationId xmlns:a16="http://schemas.microsoft.com/office/drawing/2014/main" id="{51095140-87E0-038A-69B1-346D8CF79398}"/>
              </a:ext>
            </a:extLst>
          </p:cNvPr>
          <p:cNvPicPr>
            <a:picLocks noChangeAspect="1"/>
          </p:cNvPicPr>
          <p:nvPr/>
        </p:nvPicPr>
        <p:blipFill>
          <a:blip r:embed="rId2"/>
          <a:stretch>
            <a:fillRect/>
          </a:stretch>
        </p:blipFill>
        <p:spPr>
          <a:xfrm>
            <a:off x="7162800" y="0"/>
            <a:ext cx="4572000" cy="6858000"/>
          </a:xfrm>
          <a:prstGeom prst="rect">
            <a:avLst/>
          </a:prstGeom>
        </p:spPr>
      </p:pic>
    </p:spTree>
    <p:extLst>
      <p:ext uri="{BB962C8B-B14F-4D97-AF65-F5344CB8AC3E}">
        <p14:creationId xmlns:p14="http://schemas.microsoft.com/office/powerpoint/2010/main" val="3991061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ABCA-7A45-4EC0-76AC-65695F8FCDEA}"/>
              </a:ext>
            </a:extLst>
          </p:cNvPr>
          <p:cNvSpPr>
            <a:spLocks noGrp="1"/>
          </p:cNvSpPr>
          <p:nvPr>
            <p:ph type="title"/>
          </p:nvPr>
        </p:nvSpPr>
        <p:spPr/>
        <p:txBody>
          <a:bodyPr/>
          <a:lstStyle/>
          <a:p>
            <a:r>
              <a:rPr lang="hr-HR" dirty="0"/>
              <a:t>NIS2 </a:t>
            </a:r>
            <a:r>
              <a:rPr lang="hr-HR" dirty="0" err="1"/>
              <a:t>in</a:t>
            </a:r>
            <a:r>
              <a:rPr lang="hr-HR" dirty="0"/>
              <a:t> Croatia</a:t>
            </a:r>
          </a:p>
        </p:txBody>
      </p:sp>
      <p:sp>
        <p:nvSpPr>
          <p:cNvPr id="3" name="Content Placeholder 2">
            <a:extLst>
              <a:ext uri="{FF2B5EF4-FFF2-40B4-BE49-F238E27FC236}">
                <a16:creationId xmlns:a16="http://schemas.microsoft.com/office/drawing/2014/main" id="{F0FD405E-DB8B-1B36-5FB9-0555C3F6E46C}"/>
              </a:ext>
            </a:extLst>
          </p:cNvPr>
          <p:cNvSpPr>
            <a:spLocks noGrp="1"/>
          </p:cNvSpPr>
          <p:nvPr>
            <p:ph idx="1"/>
          </p:nvPr>
        </p:nvSpPr>
        <p:spPr/>
        <p:txBody>
          <a:bodyPr/>
          <a:lstStyle/>
          <a:p>
            <a:r>
              <a:rPr lang="hr-HR" dirty="0" err="1"/>
              <a:t>Risk</a:t>
            </a:r>
            <a:r>
              <a:rPr lang="hr-HR" dirty="0"/>
              <a:t> </a:t>
            </a:r>
            <a:r>
              <a:rPr lang="hr-HR" dirty="0" err="1"/>
              <a:t>assessment</a:t>
            </a:r>
            <a:r>
              <a:rPr lang="hr-HR" dirty="0"/>
              <a:t> </a:t>
            </a:r>
            <a:r>
              <a:rPr lang="hr-HR" dirty="0" err="1"/>
              <a:t>of</a:t>
            </a:r>
            <a:r>
              <a:rPr lang="hr-HR" dirty="0"/>
              <a:t> </a:t>
            </a:r>
            <a:r>
              <a:rPr lang="hr-HR" dirty="0" err="1"/>
              <a:t>entites</a:t>
            </a:r>
            <a:endParaRPr lang="hr-HR" dirty="0"/>
          </a:p>
          <a:p>
            <a:pPr lvl="1"/>
            <a:r>
              <a:rPr lang="hr-HR" dirty="0" err="1"/>
              <a:t>Low</a:t>
            </a:r>
            <a:r>
              <a:rPr lang="hr-HR" dirty="0"/>
              <a:t>, </a:t>
            </a:r>
            <a:r>
              <a:rPr lang="hr-HR" dirty="0" err="1"/>
              <a:t>medium</a:t>
            </a:r>
            <a:r>
              <a:rPr lang="hr-HR" dirty="0"/>
              <a:t> </a:t>
            </a:r>
            <a:r>
              <a:rPr lang="hr-HR" dirty="0" err="1"/>
              <a:t>and</a:t>
            </a:r>
            <a:r>
              <a:rPr lang="hr-HR" dirty="0"/>
              <a:t> </a:t>
            </a:r>
            <a:r>
              <a:rPr lang="hr-HR" dirty="0" err="1"/>
              <a:t>high</a:t>
            </a:r>
            <a:endParaRPr lang="hr-HR" dirty="0"/>
          </a:p>
          <a:p>
            <a:r>
              <a:rPr lang="hr-HR" dirty="0" err="1"/>
              <a:t>Security</a:t>
            </a:r>
            <a:r>
              <a:rPr lang="hr-HR" dirty="0"/>
              <a:t> </a:t>
            </a:r>
            <a:r>
              <a:rPr lang="hr-HR" dirty="0" err="1"/>
              <a:t>measures</a:t>
            </a:r>
            <a:r>
              <a:rPr lang="hr-HR" dirty="0"/>
              <a:t> </a:t>
            </a:r>
            <a:r>
              <a:rPr lang="hr-HR" dirty="0" err="1"/>
              <a:t>based</a:t>
            </a:r>
            <a:r>
              <a:rPr lang="hr-HR" dirty="0"/>
              <a:t> on </a:t>
            </a:r>
            <a:r>
              <a:rPr lang="hr-HR" dirty="0" err="1"/>
              <a:t>risk</a:t>
            </a:r>
            <a:r>
              <a:rPr lang="hr-HR" dirty="0"/>
              <a:t> </a:t>
            </a:r>
            <a:r>
              <a:rPr lang="hr-HR" dirty="0" err="1"/>
              <a:t>level</a:t>
            </a:r>
            <a:endParaRPr lang="hr-HR" dirty="0"/>
          </a:p>
          <a:p>
            <a:r>
              <a:rPr lang="hr-HR" dirty="0"/>
              <a:t>CIS Top 18 </a:t>
            </a:r>
            <a:r>
              <a:rPr lang="hr-HR" dirty="0" err="1"/>
              <a:t>approach</a:t>
            </a:r>
            <a:endParaRPr lang="hr-HR" dirty="0"/>
          </a:p>
          <a:p>
            <a:endParaRPr lang="hr-HR" dirty="0"/>
          </a:p>
          <a:p>
            <a:endParaRPr lang="hr-HR" dirty="0"/>
          </a:p>
        </p:txBody>
      </p:sp>
    </p:spTree>
    <p:extLst>
      <p:ext uri="{BB962C8B-B14F-4D97-AF65-F5344CB8AC3E}">
        <p14:creationId xmlns:p14="http://schemas.microsoft.com/office/powerpoint/2010/main" val="1657350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EEFAD-F7A1-02EF-75E8-2E14CCB11204}"/>
              </a:ext>
            </a:extLst>
          </p:cNvPr>
          <p:cNvSpPr>
            <a:spLocks noGrp="1"/>
          </p:cNvSpPr>
          <p:nvPr>
            <p:ph idx="1"/>
          </p:nvPr>
        </p:nvSpPr>
        <p:spPr>
          <a:xfrm>
            <a:off x="838200" y="279400"/>
            <a:ext cx="10515600" cy="6464300"/>
          </a:xfrm>
        </p:spPr>
        <p:txBody>
          <a:bodyPr>
            <a:normAutofit fontScale="92500" lnSpcReduction="20000"/>
          </a:bodyPr>
          <a:lstStyle/>
          <a:p>
            <a:r>
              <a:rPr lang="hr-HR" dirty="0"/>
              <a:t>1) Osnovna razina mjera upravljanja </a:t>
            </a:r>
            <a:r>
              <a:rPr lang="hr-HR" dirty="0" err="1"/>
              <a:t>kibernetičkim</a:t>
            </a:r>
            <a:r>
              <a:rPr lang="hr-HR" dirty="0"/>
              <a:t> sigurnosnim rizicima …predstavlja opći skup mjera </a:t>
            </a:r>
            <a:r>
              <a:rPr lang="hr-HR" dirty="0" err="1"/>
              <a:t>kibernetičke</a:t>
            </a:r>
            <a:r>
              <a:rPr lang="hr-HR" dirty="0"/>
              <a:t> sigurnosne prakse koji je moguće postići s lako dostupnim tehnologijama i dobro poznatim i dokumentiranim najboljim </a:t>
            </a:r>
            <a:r>
              <a:rPr lang="hr-HR" dirty="0" err="1"/>
              <a:t>kibernetičkim</a:t>
            </a:r>
            <a:r>
              <a:rPr lang="hr-HR" dirty="0"/>
              <a:t> sigurnosnim praksama, primjeren u slučaju subjekata čije djelatnosti pripadaju sektorima za koje nisu tipični ciljani </a:t>
            </a:r>
            <a:r>
              <a:rPr lang="hr-HR" dirty="0" err="1"/>
              <a:t>kibernetički</a:t>
            </a:r>
            <a:r>
              <a:rPr lang="hr-HR" dirty="0"/>
              <a:t> napadi a cilj primjene osnovne razine je zaštiti subjekt od većine globalno prisutnih </a:t>
            </a:r>
            <a:r>
              <a:rPr lang="hr-HR" dirty="0" err="1"/>
              <a:t>kibernetičkih</a:t>
            </a:r>
            <a:r>
              <a:rPr lang="hr-HR" dirty="0"/>
              <a:t> napada, …</a:t>
            </a:r>
          </a:p>
          <a:p>
            <a:r>
              <a:rPr lang="hr-HR" dirty="0"/>
              <a:t>(2) Srednja razina mjera upravljanja </a:t>
            </a:r>
            <a:r>
              <a:rPr lang="hr-HR" dirty="0" err="1"/>
              <a:t>kibernetičkim</a:t>
            </a:r>
            <a:r>
              <a:rPr lang="hr-HR" dirty="0"/>
              <a:t> sigurnosnim rizicima … predstavlja dopunjeni skup mjera </a:t>
            </a:r>
            <a:r>
              <a:rPr lang="hr-HR" dirty="0" err="1"/>
              <a:t>kibernetičke</a:t>
            </a:r>
            <a:r>
              <a:rPr lang="hr-HR" dirty="0"/>
              <a:t> sigurnosne prakse kojim se nadograđuje osnovna razina mjera upravljanja </a:t>
            </a:r>
            <a:r>
              <a:rPr lang="hr-HR" dirty="0" err="1"/>
              <a:t>kibernetičkim</a:t>
            </a:r>
            <a:r>
              <a:rPr lang="hr-HR" dirty="0"/>
              <a:t> sigurnosnim rizicima, a cilj primjene srednje razine je dodatno umanjiti rizike od ciljanih </a:t>
            </a:r>
            <a:r>
              <a:rPr lang="hr-HR" dirty="0" err="1"/>
              <a:t>kibernetičkih</a:t>
            </a:r>
            <a:r>
              <a:rPr lang="hr-HR" dirty="0"/>
              <a:t> napada koje provode </a:t>
            </a:r>
            <a:r>
              <a:rPr lang="hr-HR" dirty="0" err="1"/>
              <a:t>kibernetički</a:t>
            </a:r>
            <a:r>
              <a:rPr lang="hr-HR" dirty="0"/>
              <a:t> napadači prosječnih </a:t>
            </a:r>
            <a:r>
              <a:rPr lang="hr-HR" dirty="0" err="1"/>
              <a:t>kibernetičkih</a:t>
            </a:r>
            <a:r>
              <a:rPr lang="hr-HR" dirty="0"/>
              <a:t> vještina.</a:t>
            </a:r>
          </a:p>
          <a:p>
            <a:r>
              <a:rPr lang="hr-HR" dirty="0"/>
              <a:t>(3) Napredna razina mjera upravljanja </a:t>
            </a:r>
            <a:r>
              <a:rPr lang="hr-HR" dirty="0" err="1"/>
              <a:t>kibernetičkim</a:t>
            </a:r>
            <a:r>
              <a:rPr lang="hr-HR" dirty="0"/>
              <a:t> sigurnosnim rizicima … predstavlja dopunjeni skup mjera </a:t>
            </a:r>
            <a:r>
              <a:rPr lang="hr-HR" dirty="0" err="1"/>
              <a:t>kibernetičke</a:t>
            </a:r>
            <a:r>
              <a:rPr lang="hr-HR" dirty="0"/>
              <a:t> sigurnosne prakse kojim se nadograđuje srednja razina mjera upravljanja </a:t>
            </a:r>
            <a:r>
              <a:rPr lang="hr-HR" dirty="0" err="1"/>
              <a:t>kibernetičkim</a:t>
            </a:r>
            <a:r>
              <a:rPr lang="hr-HR" dirty="0"/>
              <a:t> sigurnosnim rizicima, a cilj primjene napredne razine je smanjenje rizika od naprednih </a:t>
            </a:r>
            <a:r>
              <a:rPr lang="hr-HR" dirty="0" err="1"/>
              <a:t>kibernetičkih</a:t>
            </a:r>
            <a:r>
              <a:rPr lang="hr-HR" dirty="0"/>
              <a:t> napada koje provode </a:t>
            </a:r>
            <a:r>
              <a:rPr lang="hr-HR" dirty="0" err="1"/>
              <a:t>kibernetički</a:t>
            </a:r>
            <a:r>
              <a:rPr lang="hr-HR" dirty="0"/>
              <a:t> napadači s naprednim vještinama i resursima.</a:t>
            </a:r>
          </a:p>
        </p:txBody>
      </p:sp>
    </p:spTree>
    <p:extLst>
      <p:ext uri="{BB962C8B-B14F-4D97-AF65-F5344CB8AC3E}">
        <p14:creationId xmlns:p14="http://schemas.microsoft.com/office/powerpoint/2010/main" val="3283214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BB38B1-B6F7-C360-5E49-E99B588B17EF}"/>
              </a:ext>
            </a:extLst>
          </p:cNvPr>
          <p:cNvPicPr>
            <a:picLocks noGrp="1" noChangeAspect="1"/>
          </p:cNvPicPr>
          <p:nvPr>
            <p:ph idx="1"/>
          </p:nvPr>
        </p:nvPicPr>
        <p:blipFill>
          <a:blip r:embed="rId2"/>
          <a:stretch>
            <a:fillRect/>
          </a:stretch>
        </p:blipFill>
        <p:spPr>
          <a:xfrm>
            <a:off x="1254150" y="114300"/>
            <a:ext cx="9683700" cy="1410870"/>
          </a:xfrm>
        </p:spPr>
      </p:pic>
      <p:pic>
        <p:nvPicPr>
          <p:cNvPr id="7" name="Picture 6">
            <a:extLst>
              <a:ext uri="{FF2B5EF4-FFF2-40B4-BE49-F238E27FC236}">
                <a16:creationId xmlns:a16="http://schemas.microsoft.com/office/drawing/2014/main" id="{3C722C66-4411-F9E7-6A68-EE82A02537F0}"/>
              </a:ext>
            </a:extLst>
          </p:cNvPr>
          <p:cNvPicPr>
            <a:picLocks noChangeAspect="1"/>
          </p:cNvPicPr>
          <p:nvPr/>
        </p:nvPicPr>
        <p:blipFill>
          <a:blip r:embed="rId3"/>
          <a:stretch>
            <a:fillRect/>
          </a:stretch>
        </p:blipFill>
        <p:spPr>
          <a:xfrm>
            <a:off x="1250974" y="1842896"/>
            <a:ext cx="9705084" cy="1239857"/>
          </a:xfrm>
          <a:prstGeom prst="rect">
            <a:avLst/>
          </a:prstGeom>
        </p:spPr>
      </p:pic>
      <p:pic>
        <p:nvPicPr>
          <p:cNvPr id="13" name="Picture 12">
            <a:extLst>
              <a:ext uri="{FF2B5EF4-FFF2-40B4-BE49-F238E27FC236}">
                <a16:creationId xmlns:a16="http://schemas.microsoft.com/office/drawing/2014/main" id="{F6F70D5F-A377-6051-5966-5EA3355C4C2F}"/>
              </a:ext>
            </a:extLst>
          </p:cNvPr>
          <p:cNvPicPr>
            <a:picLocks noChangeAspect="1"/>
          </p:cNvPicPr>
          <p:nvPr/>
        </p:nvPicPr>
        <p:blipFill>
          <a:blip r:embed="rId4"/>
          <a:stretch>
            <a:fillRect/>
          </a:stretch>
        </p:blipFill>
        <p:spPr>
          <a:xfrm>
            <a:off x="1306222" y="3371266"/>
            <a:ext cx="9640943" cy="1261232"/>
          </a:xfrm>
          <a:prstGeom prst="rect">
            <a:avLst/>
          </a:prstGeom>
        </p:spPr>
      </p:pic>
      <p:pic>
        <p:nvPicPr>
          <p:cNvPr id="15" name="Picture 14">
            <a:extLst>
              <a:ext uri="{FF2B5EF4-FFF2-40B4-BE49-F238E27FC236}">
                <a16:creationId xmlns:a16="http://schemas.microsoft.com/office/drawing/2014/main" id="{FE4C99A9-93A5-5CFA-3EB3-8A327159CD98}"/>
              </a:ext>
            </a:extLst>
          </p:cNvPr>
          <p:cNvPicPr>
            <a:picLocks noChangeAspect="1"/>
          </p:cNvPicPr>
          <p:nvPr/>
        </p:nvPicPr>
        <p:blipFill>
          <a:blip r:embed="rId5"/>
          <a:stretch>
            <a:fillRect/>
          </a:stretch>
        </p:blipFill>
        <p:spPr>
          <a:xfrm>
            <a:off x="1301460" y="4748630"/>
            <a:ext cx="9673013" cy="1410870"/>
          </a:xfrm>
          <a:prstGeom prst="rect">
            <a:avLst/>
          </a:prstGeom>
        </p:spPr>
      </p:pic>
    </p:spTree>
    <p:extLst>
      <p:ext uri="{BB962C8B-B14F-4D97-AF65-F5344CB8AC3E}">
        <p14:creationId xmlns:p14="http://schemas.microsoft.com/office/powerpoint/2010/main" val="15403148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arning to love the rules - NZ Dairy Exporter">
            <a:extLst>
              <a:ext uri="{FF2B5EF4-FFF2-40B4-BE49-F238E27FC236}">
                <a16:creationId xmlns:a16="http://schemas.microsoft.com/office/drawing/2014/main" id="{735F43EA-D176-7D70-B26A-79D8902E7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29" b="11701"/>
          <a:stretch/>
        </p:blipFill>
        <p:spPr bwMode="auto">
          <a:xfrm>
            <a:off x="20" y="10"/>
            <a:ext cx="12191980" cy="6857990"/>
          </a:xfrm>
          <a:prstGeom prst="rect">
            <a:avLst/>
          </a:prstGeom>
          <a:solidFill>
            <a:srgbClr val="FFFFFF"/>
          </a:solidFill>
        </p:spPr>
      </p:pic>
      <p:pic>
        <p:nvPicPr>
          <p:cNvPr id="1036" name="Picture 12" descr="Embracing Love: Nurturing Bonds For Fulfillment">
            <a:extLst>
              <a:ext uri="{FF2B5EF4-FFF2-40B4-BE49-F238E27FC236}">
                <a16:creationId xmlns:a16="http://schemas.microsoft.com/office/drawing/2014/main" id="{22883A67-0685-D079-FD96-B78E25721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1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additive="base">
                                        <p:cTn id="13" dur="500" fill="hold"/>
                                        <p:tgtEl>
                                          <p:spTgt spid="1036"/>
                                        </p:tgtEl>
                                        <p:attrNameLst>
                                          <p:attrName>ppt_x</p:attrName>
                                        </p:attrNameLst>
                                      </p:cBhvr>
                                      <p:tavLst>
                                        <p:tav tm="0">
                                          <p:val>
                                            <p:strVal val="#ppt_x"/>
                                          </p:val>
                                        </p:tav>
                                        <p:tav tm="100000">
                                          <p:val>
                                            <p:strVal val="#ppt_x"/>
                                          </p:val>
                                        </p:tav>
                                      </p:tavLst>
                                    </p:anim>
                                    <p:anim calcmode="lin" valueType="num">
                                      <p:cBhvr additive="base">
                                        <p:cTn id="14"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Hvala</a:t>
            </a:r>
            <a:r>
              <a:rPr lang="en-US" dirty="0"/>
              <a:t> </a:t>
            </a:r>
            <a:r>
              <a:rPr lang="en-US" dirty="0" err="1"/>
              <a:t>na</a:t>
            </a:r>
            <a:r>
              <a:rPr lang="en-US" dirty="0"/>
              <a:t> </a:t>
            </a:r>
            <a:r>
              <a:rPr lang="en-US" dirty="0" err="1"/>
              <a:t>pažnji</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8AAF-D55F-44B5-79C0-C33645B36EFE}"/>
              </a:ext>
            </a:extLst>
          </p:cNvPr>
          <p:cNvSpPr>
            <a:spLocks noGrp="1"/>
          </p:cNvSpPr>
          <p:nvPr>
            <p:ph type="title"/>
          </p:nvPr>
        </p:nvSpPr>
        <p:spPr/>
        <p:txBody>
          <a:bodyPr/>
          <a:lstStyle/>
          <a:p>
            <a:r>
              <a:rPr lang="hr-HR" dirty="0"/>
              <a:t>Naknada štete</a:t>
            </a:r>
          </a:p>
        </p:txBody>
      </p:sp>
      <p:sp>
        <p:nvSpPr>
          <p:cNvPr id="3" name="Content Placeholder 2">
            <a:extLst>
              <a:ext uri="{FF2B5EF4-FFF2-40B4-BE49-F238E27FC236}">
                <a16:creationId xmlns:a16="http://schemas.microsoft.com/office/drawing/2014/main" id="{98E18C18-44EF-F93E-2A99-1283D5276C41}"/>
              </a:ext>
            </a:extLst>
          </p:cNvPr>
          <p:cNvSpPr>
            <a:spLocks noGrp="1"/>
          </p:cNvSpPr>
          <p:nvPr>
            <p:ph idx="1"/>
          </p:nvPr>
        </p:nvSpPr>
        <p:spPr/>
        <p:txBody>
          <a:bodyPr>
            <a:normAutofit fontScale="92500" lnSpcReduction="10000"/>
          </a:bodyPr>
          <a:lstStyle/>
          <a:p>
            <a:r>
              <a:rPr lang="hr-HR" dirty="0"/>
              <a:t>AWS ne nudi financijsku naknadu (“</a:t>
            </a:r>
            <a:r>
              <a:rPr lang="hr-HR" dirty="0" err="1"/>
              <a:t>damages</a:t>
            </a:r>
            <a:r>
              <a:rPr lang="hr-HR" dirty="0"/>
              <a:t>”) u klasičnom smislu, nego kredit koji se može iskoristiti za buduće račune (</a:t>
            </a:r>
            <a:r>
              <a:rPr lang="hr-HR" dirty="0" err="1"/>
              <a:t>service</a:t>
            </a:r>
            <a:r>
              <a:rPr lang="hr-HR" dirty="0"/>
              <a:t> </a:t>
            </a:r>
            <a:r>
              <a:rPr lang="hr-HR" dirty="0" err="1"/>
              <a:t>credit</a:t>
            </a:r>
            <a:r>
              <a:rPr lang="hr-HR" dirty="0"/>
              <a:t>).</a:t>
            </a:r>
          </a:p>
          <a:p>
            <a:r>
              <a:rPr lang="hr-HR" dirty="0"/>
              <a:t>Tipično, visina tog kredita ovisi o mjesečnoj razini dostupnosti (</a:t>
            </a:r>
            <a:r>
              <a:rPr lang="hr-HR" dirty="0" err="1"/>
              <a:t>Monthly</a:t>
            </a:r>
            <a:r>
              <a:rPr lang="hr-HR" dirty="0"/>
              <a:t> </a:t>
            </a:r>
            <a:r>
              <a:rPr lang="hr-HR" dirty="0" err="1"/>
              <a:t>Uptime</a:t>
            </a:r>
            <a:r>
              <a:rPr lang="hr-HR" dirty="0"/>
              <a:t> </a:t>
            </a:r>
            <a:r>
              <a:rPr lang="hr-HR" dirty="0" err="1"/>
              <a:t>Percentage</a:t>
            </a:r>
            <a:r>
              <a:rPr lang="hr-HR" dirty="0"/>
              <a:t>).</a:t>
            </a:r>
          </a:p>
          <a:p>
            <a:r>
              <a:rPr lang="hr-HR" dirty="0"/>
              <a:t>Primjer (za većinu servisa, npr. EC2, S3, RDS):&lt; 99.0 % → 10 % kredita&lt; 98.0 % → 25 % kredita&lt; 95.0 % → 100 % kredita (za taj mjesec, ne više od mjesečne naknade).</a:t>
            </a:r>
          </a:p>
          <a:p>
            <a:r>
              <a:rPr lang="hr-HR" dirty="0"/>
              <a:t>Dakle, maksimalni povrat je ograničen na mjesečni iznos koji ste platili za taj servis, i ništa više.</a:t>
            </a:r>
          </a:p>
          <a:p>
            <a:r>
              <a:rPr lang="hr-HR" dirty="0"/>
              <a:t>Nema nadoknade za propuštene prihode, ugovorne kazne, reputacijske gubitke, niti sekundarne posljedice.</a:t>
            </a:r>
          </a:p>
        </p:txBody>
      </p:sp>
    </p:spTree>
    <p:extLst>
      <p:ext uri="{BB962C8B-B14F-4D97-AF65-F5344CB8AC3E}">
        <p14:creationId xmlns:p14="http://schemas.microsoft.com/office/powerpoint/2010/main" val="251988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2F23-E8E6-DAC5-2B35-72DCD1B6F9C8}"/>
              </a:ext>
            </a:extLst>
          </p:cNvPr>
          <p:cNvSpPr>
            <a:spLocks noGrp="1"/>
          </p:cNvSpPr>
          <p:nvPr>
            <p:ph type="title"/>
          </p:nvPr>
        </p:nvSpPr>
        <p:spPr/>
        <p:txBody>
          <a:bodyPr/>
          <a:lstStyle/>
          <a:p>
            <a:r>
              <a:rPr lang="hr-HR" dirty="0"/>
              <a:t>Naknada štete</a:t>
            </a:r>
          </a:p>
        </p:txBody>
      </p:sp>
      <p:sp>
        <p:nvSpPr>
          <p:cNvPr id="3" name="Content Placeholder 2">
            <a:extLst>
              <a:ext uri="{FF2B5EF4-FFF2-40B4-BE49-F238E27FC236}">
                <a16:creationId xmlns:a16="http://schemas.microsoft.com/office/drawing/2014/main" id="{6DB5AC42-E8DF-859B-EEF9-A5817211598A}"/>
              </a:ext>
            </a:extLst>
          </p:cNvPr>
          <p:cNvSpPr>
            <a:spLocks noGrp="1"/>
          </p:cNvSpPr>
          <p:nvPr>
            <p:ph idx="1"/>
          </p:nvPr>
        </p:nvSpPr>
        <p:spPr/>
        <p:txBody>
          <a:bodyPr/>
          <a:lstStyle/>
          <a:p>
            <a:r>
              <a:rPr lang="hr-HR" dirty="0"/>
              <a:t>„</a:t>
            </a:r>
            <a:r>
              <a:rPr lang="en-US" dirty="0"/>
              <a:t>Service Credits are your sole and exclusive remedy for any unavailability or non-performance of AWS Services.”</a:t>
            </a:r>
            <a:endParaRPr lang="hr-HR" dirty="0"/>
          </a:p>
          <a:p>
            <a:r>
              <a:rPr lang="hr-HR" dirty="0"/>
              <a:t>AWS se pritom odriče odgovornosti za:</a:t>
            </a:r>
          </a:p>
          <a:p>
            <a:pPr lvl="1"/>
            <a:r>
              <a:rPr lang="hr-HR" dirty="0"/>
              <a:t>posredne i </a:t>
            </a:r>
            <a:r>
              <a:rPr lang="hr-HR" dirty="0" err="1"/>
              <a:t>posljednične</a:t>
            </a:r>
            <a:r>
              <a:rPr lang="hr-HR" dirty="0"/>
              <a:t> štete (</a:t>
            </a:r>
            <a:r>
              <a:rPr lang="hr-HR" dirty="0" err="1"/>
              <a:t>indirect</a:t>
            </a:r>
            <a:r>
              <a:rPr lang="hr-HR" dirty="0"/>
              <a:t>, </a:t>
            </a:r>
            <a:r>
              <a:rPr lang="hr-HR" dirty="0" err="1"/>
              <a:t>consequential</a:t>
            </a:r>
            <a:r>
              <a:rPr lang="hr-HR" dirty="0"/>
              <a:t> </a:t>
            </a:r>
            <a:r>
              <a:rPr lang="hr-HR" dirty="0" err="1"/>
              <a:t>damages</a:t>
            </a:r>
            <a:r>
              <a:rPr lang="hr-HR" dirty="0"/>
              <a:t>),</a:t>
            </a:r>
          </a:p>
          <a:p>
            <a:pPr lvl="1"/>
            <a:r>
              <a:rPr lang="hr-HR" dirty="0"/>
              <a:t>izgubljenu dobit, gubitak podataka, reputacije ili poslovne prilike,</a:t>
            </a:r>
          </a:p>
          <a:p>
            <a:pPr lvl="1"/>
            <a:r>
              <a:rPr lang="hr-HR" dirty="0"/>
              <a:t>sve situacije koje spadaju pod “</a:t>
            </a:r>
            <a:r>
              <a:rPr lang="hr-HR" dirty="0" err="1"/>
              <a:t>force</a:t>
            </a:r>
            <a:r>
              <a:rPr lang="hr-HR" dirty="0"/>
              <a:t> </a:t>
            </a:r>
            <a:r>
              <a:rPr lang="hr-HR" dirty="0" err="1"/>
              <a:t>majeure</a:t>
            </a:r>
            <a:r>
              <a:rPr lang="hr-HR" dirty="0"/>
              <a:t>” ili vanjsku infrastrukturu (npr. internet </a:t>
            </a:r>
            <a:r>
              <a:rPr lang="hr-HR" dirty="0" err="1"/>
              <a:t>provider</a:t>
            </a:r>
            <a:r>
              <a:rPr lang="hr-HR" dirty="0"/>
              <a:t>, </a:t>
            </a:r>
            <a:r>
              <a:rPr lang="hr-HR" dirty="0" err="1"/>
              <a:t>DDoS</a:t>
            </a:r>
            <a:r>
              <a:rPr lang="hr-HR" dirty="0"/>
              <a:t>, korisnička konfiguracija).</a:t>
            </a:r>
          </a:p>
          <a:p>
            <a:endParaRPr lang="hr-HR" dirty="0"/>
          </a:p>
        </p:txBody>
      </p:sp>
    </p:spTree>
    <p:extLst>
      <p:ext uri="{BB962C8B-B14F-4D97-AF65-F5344CB8AC3E}">
        <p14:creationId xmlns:p14="http://schemas.microsoft.com/office/powerpoint/2010/main" val="77233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F572-558F-EDAD-999B-D72F822662B6}"/>
              </a:ext>
            </a:extLst>
          </p:cNvPr>
          <p:cNvSpPr>
            <a:spLocks noGrp="1"/>
          </p:cNvSpPr>
          <p:nvPr>
            <p:ph type="title"/>
          </p:nvPr>
        </p:nvSpPr>
        <p:spPr/>
        <p:txBody>
          <a:bodyPr/>
          <a:lstStyle/>
          <a:p>
            <a:r>
              <a:rPr lang="hr-HR" dirty="0"/>
              <a:t>Naknada štete</a:t>
            </a:r>
          </a:p>
        </p:txBody>
      </p:sp>
      <p:sp>
        <p:nvSpPr>
          <p:cNvPr id="3" name="Content Placeholder 2">
            <a:extLst>
              <a:ext uri="{FF2B5EF4-FFF2-40B4-BE49-F238E27FC236}">
                <a16:creationId xmlns:a16="http://schemas.microsoft.com/office/drawing/2014/main" id="{2A80633E-5593-6F51-0FB3-C3F9319D6D21}"/>
              </a:ext>
            </a:extLst>
          </p:cNvPr>
          <p:cNvSpPr>
            <a:spLocks noGrp="1"/>
          </p:cNvSpPr>
          <p:nvPr>
            <p:ph idx="1"/>
          </p:nvPr>
        </p:nvSpPr>
        <p:spPr/>
        <p:txBody>
          <a:bodyPr>
            <a:normAutofit fontScale="85000" lnSpcReduction="20000"/>
          </a:bodyPr>
          <a:lstStyle/>
          <a:p>
            <a:r>
              <a:rPr lang="en-US" dirty="0"/>
              <a:t>WASHINGTON, Oct 25 (Reuters) - Delta Air Lines </a:t>
            </a:r>
            <a:r>
              <a:rPr lang="en-US" u="sng" dirty="0">
                <a:hlinkClick r:id="rId2"/>
              </a:rPr>
              <a:t>(DAL.N), opens new tab</a:t>
            </a:r>
            <a:r>
              <a:rPr lang="en-US" dirty="0"/>
              <a:t> on Friday sued cybersecurity firm CrowdStrike </a:t>
            </a:r>
            <a:r>
              <a:rPr lang="en-US" u="sng" dirty="0">
                <a:hlinkClick r:id="rId3"/>
              </a:rPr>
              <a:t>(CRWD.O), opens new tab</a:t>
            </a:r>
            <a:r>
              <a:rPr lang="en-US" dirty="0"/>
              <a:t> in a Georgia state court after </a:t>
            </a:r>
            <a:r>
              <a:rPr lang="en-US" u="sng" dirty="0">
                <a:hlinkClick r:id="rId4"/>
              </a:rPr>
              <a:t>a global outage</a:t>
            </a:r>
            <a:r>
              <a:rPr lang="en-US" dirty="0"/>
              <a:t> in July caused mass flight cancellations, disrupted travel plans of 1.3 million customers and cost the carrier more than $500 million.</a:t>
            </a:r>
          </a:p>
          <a:p>
            <a:r>
              <a:rPr lang="en-US" dirty="0"/>
              <a:t>Delta's lawsuit filed in Fulton County Superior Court called the faulty software update from CrowdStrike "catastrophic" and said the firm "forced untested and faulty updates to its customers, causing more than 8.5 million Microsoft </a:t>
            </a:r>
            <a:r>
              <a:rPr lang="en-US" u="sng" dirty="0">
                <a:hlinkClick r:id="rId5"/>
              </a:rPr>
              <a:t>(MSFT.O), opens new tab</a:t>
            </a:r>
            <a:r>
              <a:rPr lang="en-US" dirty="0"/>
              <a:t> Windows-based computers around the world to crash.„</a:t>
            </a:r>
            <a:endParaRPr lang="hr-HR" dirty="0"/>
          </a:p>
          <a:p>
            <a:r>
              <a:rPr lang="en-US" dirty="0"/>
              <a:t>May 19 (Reuters) - Delta Air Lines (DAL.N), opens new tab can pursue much of its lawsuit seeking to hold cybersecurity company CrowdStrike (CRWD.O), opens new tab liable for a massive computer outage last July that caused the carrier to cancel 7,000 flights, a Georgia state judge ruled.</a:t>
            </a:r>
          </a:p>
          <a:p>
            <a:endParaRPr lang="hr-HR" dirty="0"/>
          </a:p>
        </p:txBody>
      </p:sp>
    </p:spTree>
    <p:extLst>
      <p:ext uri="{BB962C8B-B14F-4D97-AF65-F5344CB8AC3E}">
        <p14:creationId xmlns:p14="http://schemas.microsoft.com/office/powerpoint/2010/main" val="121797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B29AA-90A1-C705-9896-3B1324355C81}"/>
              </a:ext>
            </a:extLst>
          </p:cNvPr>
          <p:cNvPicPr>
            <a:picLocks noChangeAspect="1"/>
          </p:cNvPicPr>
          <p:nvPr/>
        </p:nvPicPr>
        <p:blipFill>
          <a:blip r:embed="rId2"/>
          <a:stretch>
            <a:fillRect/>
          </a:stretch>
        </p:blipFill>
        <p:spPr>
          <a:xfrm>
            <a:off x="256431" y="68263"/>
            <a:ext cx="11679138" cy="6102350"/>
          </a:xfrm>
          <a:prstGeom prst="rect">
            <a:avLst/>
          </a:prstGeom>
          <a:noFill/>
        </p:spPr>
      </p:pic>
    </p:spTree>
    <p:extLst>
      <p:ext uri="{BB962C8B-B14F-4D97-AF65-F5344CB8AC3E}">
        <p14:creationId xmlns:p14="http://schemas.microsoft.com/office/powerpoint/2010/main" val="709754118"/>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10398</TotalTime>
  <Words>3726</Words>
  <Application>Microsoft Office PowerPoint</Application>
  <PresentationFormat>Widescreen</PresentationFormat>
  <Paragraphs>292</Paragraphs>
  <Slides>57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PT Sans</vt:lpstr>
      <vt:lpstr>Roboto</vt:lpstr>
      <vt:lpstr>Office Theme</vt:lpstr>
      <vt:lpstr>Managing information systems</vt:lpstr>
      <vt:lpstr>Agenda</vt:lpstr>
      <vt:lpstr>Amazon outage</vt:lpstr>
      <vt:lpstr>Amazon Outage Root Cause</vt:lpstr>
      <vt:lpstr>Amazon Outage Root Cause</vt:lpstr>
      <vt:lpstr>Naknada štete</vt:lpstr>
      <vt:lpstr>Naknada štete</vt:lpstr>
      <vt:lpstr>Naknada štete</vt:lpstr>
      <vt:lpstr>PowerPoint Presentation</vt:lpstr>
      <vt:lpstr>Key Market Trends &amp; Insights </vt:lpstr>
      <vt:lpstr>Key drivers of this growth </vt:lpstr>
      <vt:lpstr>ISO 20000:2018</vt:lpstr>
      <vt:lpstr>PowerPoint Presentation</vt:lpstr>
      <vt:lpstr>Kontekst organizacije</vt:lpstr>
      <vt:lpstr>Vodstvo</vt:lpstr>
      <vt:lpstr>Upravljanje životnim ciklusom IT usluge</vt:lpstr>
      <vt:lpstr>Upravljanje životnim ciklusom IT usluge</vt:lpstr>
      <vt:lpstr>Integrirani procesi za učinkovitu isporuku usluga</vt:lpstr>
      <vt:lpstr>Performance evaluation</vt:lpstr>
      <vt:lpstr>ISO 20000-2:2019 </vt:lpstr>
      <vt:lpstr>ISO 20000 and ITIL</vt:lpstr>
      <vt:lpstr>PowerPoint Presentation</vt:lpstr>
      <vt:lpstr>PowerPoint Presentation</vt:lpstr>
      <vt:lpstr>PowerPoint Presentation</vt:lpstr>
      <vt:lpstr>PowerPoint Presentation</vt:lpstr>
      <vt:lpstr>ISO 20000 (figures from 2023)</vt:lpstr>
      <vt:lpstr>ISO/IEC 27001:2022</vt:lpstr>
      <vt:lpstr>ISO 27001:2022</vt:lpstr>
      <vt:lpstr>PowerPoint Presentation</vt:lpstr>
      <vt:lpstr>ISO 27001 Annex A / ISO 27002 </vt:lpstr>
      <vt:lpstr>ISO 27002</vt:lpstr>
      <vt:lpstr>PowerPoint Presentation</vt:lpstr>
      <vt:lpstr>ISO 27022:2022</vt:lpstr>
      <vt:lpstr>PowerPoint Presentation</vt:lpstr>
      <vt:lpstr>PowerPoint Presentation</vt:lpstr>
      <vt:lpstr>PowerPoint Presentation</vt:lpstr>
      <vt:lpstr>PowerPoint Presentation</vt:lpstr>
      <vt:lpstr>ISO 27001 obligatory documentation</vt:lpstr>
      <vt:lpstr>PowerPoint Presentation</vt:lpstr>
      <vt:lpstr>ISO 27001 certfication</vt:lpstr>
      <vt:lpstr>PowerPoint Presentation</vt:lpstr>
      <vt:lpstr>Why China Leads in ISO Certifications?</vt:lpstr>
      <vt:lpstr>PowerPoint Presentation</vt:lpstr>
      <vt:lpstr>Cyber Resilience Act</vt:lpstr>
      <vt:lpstr>Cyber Resilience Act</vt:lpstr>
      <vt:lpstr>Cyber Resilience Act</vt:lpstr>
      <vt:lpstr>NIS2/DORA</vt:lpstr>
      <vt:lpstr>NIS2/DORA timeline</vt:lpstr>
      <vt:lpstr>NIS2/DORA objectives</vt:lpstr>
      <vt:lpstr>NIS2</vt:lpstr>
      <vt:lpstr>NIS2 fines</vt:lpstr>
      <vt:lpstr>NIS2 in Croatia</vt:lpstr>
      <vt:lpstr>NIS2 in Croatia</vt:lpstr>
      <vt:lpstr>PowerPoint Presentation</vt:lpstr>
      <vt:lpstr>PowerPoint Presentation</vt:lpstr>
      <vt:lpstr>PowerPoint Presentation</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Dražen Pranić</cp:lastModifiedBy>
  <cp:revision>66</cp:revision>
  <dcterms:created xsi:type="dcterms:W3CDTF">2018-01-24T13:33:55Z</dcterms:created>
  <dcterms:modified xsi:type="dcterms:W3CDTF">2025-10-28T17:09:25Z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df682b7-f91e-48bc-97e5-bfb95b32f5b9_Enabled">
    <vt:lpwstr>true</vt:lpwstr>
  </property>
  <property fmtid="{D5CDD505-2E9C-101B-9397-08002B2CF9AE}" pid="3" name="MSIP_Label_edf682b7-f91e-48bc-97e5-bfb95b32f5b9_SetDate">
    <vt:lpwstr>2023-10-13T13:57:40Z</vt:lpwstr>
  </property>
  <property fmtid="{D5CDD505-2E9C-101B-9397-08002B2CF9AE}" pid="4" name="MSIP_Label_edf682b7-f91e-48bc-97e5-bfb95b32f5b9_Method">
    <vt:lpwstr>Standard</vt:lpwstr>
  </property>
  <property fmtid="{D5CDD505-2E9C-101B-9397-08002B2CF9AE}" pid="5" name="MSIP_Label_edf682b7-f91e-48bc-97e5-bfb95b32f5b9_Name">
    <vt:lpwstr>defa4170-0d19-0005-0001-bc88714345d2</vt:lpwstr>
  </property>
  <property fmtid="{D5CDD505-2E9C-101B-9397-08002B2CF9AE}" pid="6" name="MSIP_Label_edf682b7-f91e-48bc-97e5-bfb95b32f5b9_SiteId">
    <vt:lpwstr>fbb567ee-ca59-4aea-a378-fbf7761a4986</vt:lpwstr>
  </property>
  <property fmtid="{D5CDD505-2E9C-101B-9397-08002B2CF9AE}" pid="7" name="MSIP_Label_edf682b7-f91e-48bc-97e5-bfb95b32f5b9_ActionId">
    <vt:lpwstr>94854dc5-6cd7-4165-8b3c-a7448ca9444b</vt:lpwstr>
  </property>
  <property fmtid="{D5CDD505-2E9C-101B-9397-08002B2CF9AE}" pid="8" name="MSIP_Label_edf682b7-f91e-48bc-97e5-bfb95b32f5b9_ContentBits">
    <vt:lpwstr>0</vt:lpwstr>
  </property>
</Properties>
</file>