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65" r:id="rId3"/>
    <p:sldId id="272" r:id="rId4"/>
    <p:sldId id="266" r:id="rId5"/>
    <p:sldId id="267" r:id="rId6"/>
    <p:sldId id="278" r:id="rId7"/>
    <p:sldId id="275" r:id="rId8"/>
    <p:sldId id="283" r:id="rId9"/>
    <p:sldId id="269" r:id="rId10"/>
    <p:sldId id="270" r:id="rId11"/>
    <p:sldId id="289" r:id="rId12"/>
    <p:sldId id="284" r:id="rId13"/>
    <p:sldId id="285" r:id="rId14"/>
    <p:sldId id="293" r:id="rId15"/>
    <p:sldId id="294" r:id="rId16"/>
    <p:sldId id="295" r:id="rId17"/>
    <p:sldId id="296" r:id="rId18"/>
    <p:sldId id="258" r:id="rId19"/>
    <p:sldId id="464" r:id="rId20"/>
    <p:sldId id="467" r:id="rId21"/>
    <p:sldId id="256" r:id="rId22"/>
    <p:sldId id="279" r:id="rId23"/>
    <p:sldId id="282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BC25B-B60C-43D1-9886-D3780AB1A1A9}" v="47" dt="2025-10-03T10:53:38.41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3257" autoAdjust="0"/>
  </p:normalViewPr>
  <p:slideViewPr>
    <p:cSldViewPr snapToGrid="0" snapToObjects="1">
      <p:cViewPr varScale="1">
        <p:scale>
          <a:sx n="57" d="100"/>
          <a:sy n="57" d="100"/>
        </p:scale>
        <p:origin x="15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mir Valentic" userId="017ef7e3-2798-4505-9cb3-c80a3dd0e683" providerId="ADAL" clId="{FD70A7C6-EE31-4DE3-AF75-4FA077D1CCFD}"/>
    <pc:docChg chg="undo redo custSel addSld delSld modSld">
      <pc:chgData name="Branimir Valentic" userId="017ef7e3-2798-4505-9cb3-c80a3dd0e683" providerId="ADAL" clId="{FD70A7C6-EE31-4DE3-AF75-4FA077D1CCFD}" dt="2025-10-04T14:51:26.378" v="542" actId="20577"/>
      <pc:docMkLst>
        <pc:docMk/>
      </pc:docMkLst>
      <pc:sldChg chg="modSp mod">
        <pc:chgData name="Branimir Valentic" userId="017ef7e3-2798-4505-9cb3-c80a3dd0e683" providerId="ADAL" clId="{FD70A7C6-EE31-4DE3-AF75-4FA077D1CCFD}" dt="2025-10-04T14:51:26.378" v="542" actId="20577"/>
        <pc:sldMkLst>
          <pc:docMk/>
          <pc:sldMk cId="1551440388" sldId="258"/>
        </pc:sldMkLst>
        <pc:spChg chg="mod">
          <ac:chgData name="Branimir Valentic" userId="017ef7e3-2798-4505-9cb3-c80a3dd0e683" providerId="ADAL" clId="{FD70A7C6-EE31-4DE3-AF75-4FA077D1CCFD}" dt="2025-10-04T14:51:26.378" v="542" actId="20577"/>
          <ac:spMkLst>
            <pc:docMk/>
            <pc:sldMk cId="1551440388" sldId="258"/>
            <ac:spMk id="4" creationId="{00000000-0000-0000-0000-000000000000}"/>
          </ac:spMkLst>
        </pc:spChg>
      </pc:sldChg>
      <pc:sldChg chg="modSp mod">
        <pc:chgData name="Branimir Valentic" userId="017ef7e3-2798-4505-9cb3-c80a3dd0e683" providerId="ADAL" clId="{FD70A7C6-EE31-4DE3-AF75-4FA077D1CCFD}" dt="2025-10-03T10:53:38.414" v="521" actId="20577"/>
        <pc:sldMkLst>
          <pc:docMk/>
          <pc:sldMk cId="2135240112" sldId="284"/>
        </pc:sldMkLst>
        <pc:spChg chg="mod">
          <ac:chgData name="Branimir Valentic" userId="017ef7e3-2798-4505-9cb3-c80a3dd0e683" providerId="ADAL" clId="{FD70A7C6-EE31-4DE3-AF75-4FA077D1CCFD}" dt="2025-10-03T07:05:25.249" v="10" actId="20577"/>
          <ac:spMkLst>
            <pc:docMk/>
            <pc:sldMk cId="2135240112" sldId="284"/>
            <ac:spMk id="3" creationId="{78B4F76F-2AA3-44F9-1845-05155B3907D5}"/>
          </ac:spMkLst>
        </pc:spChg>
        <pc:spChg chg="mod">
          <ac:chgData name="Branimir Valentic" userId="017ef7e3-2798-4505-9cb3-c80a3dd0e683" providerId="ADAL" clId="{FD70A7C6-EE31-4DE3-AF75-4FA077D1CCFD}" dt="2025-10-03T07:19:38.113" v="406" actId="20577"/>
          <ac:spMkLst>
            <pc:docMk/>
            <pc:sldMk cId="2135240112" sldId="284"/>
            <ac:spMk id="4" creationId="{6AD31B5D-A0E2-4880-9141-9EE75419010D}"/>
          </ac:spMkLst>
        </pc:spChg>
        <pc:spChg chg="mod">
          <ac:chgData name="Branimir Valentic" userId="017ef7e3-2798-4505-9cb3-c80a3dd0e683" providerId="ADAL" clId="{FD70A7C6-EE31-4DE3-AF75-4FA077D1CCFD}" dt="2025-10-03T10:53:38.414" v="521" actId="20577"/>
          <ac:spMkLst>
            <pc:docMk/>
            <pc:sldMk cId="2135240112" sldId="284"/>
            <ac:spMk id="5" creationId="{27311044-41CB-880B-ACED-61904257289F}"/>
          </ac:spMkLst>
        </pc:spChg>
      </pc:sldChg>
      <pc:sldChg chg="modSp mod">
        <pc:chgData name="Branimir Valentic" userId="017ef7e3-2798-4505-9cb3-c80a3dd0e683" providerId="ADAL" clId="{FD70A7C6-EE31-4DE3-AF75-4FA077D1CCFD}" dt="2025-10-03T07:38:10.419" v="409" actId="20577"/>
        <pc:sldMkLst>
          <pc:docMk/>
          <pc:sldMk cId="1716341100" sldId="285"/>
        </pc:sldMkLst>
        <pc:spChg chg="mod">
          <ac:chgData name="Branimir Valentic" userId="017ef7e3-2798-4505-9cb3-c80a3dd0e683" providerId="ADAL" clId="{FD70A7C6-EE31-4DE3-AF75-4FA077D1CCFD}" dt="2025-10-03T07:38:10.419" v="409" actId="20577"/>
          <ac:spMkLst>
            <pc:docMk/>
            <pc:sldMk cId="1716341100" sldId="285"/>
            <ac:spMk id="3" creationId="{5E8D1115-720E-637F-EB6D-FF35C52E0DA2}"/>
          </ac:spMkLst>
        </pc:spChg>
      </pc:sldChg>
      <pc:sldChg chg="modSp del mod">
        <pc:chgData name="Branimir Valentic" userId="017ef7e3-2798-4505-9cb3-c80a3dd0e683" providerId="ADAL" clId="{FD70A7C6-EE31-4DE3-AF75-4FA077D1CCFD}" dt="2025-10-03T07:14:01.315" v="284" actId="47"/>
        <pc:sldMkLst>
          <pc:docMk/>
          <pc:sldMk cId="2469323162" sldId="286"/>
        </pc:sldMkLst>
        <pc:spChg chg="mod">
          <ac:chgData name="Branimir Valentic" userId="017ef7e3-2798-4505-9cb3-c80a3dd0e683" providerId="ADAL" clId="{FD70A7C6-EE31-4DE3-AF75-4FA077D1CCFD}" dt="2025-10-03T07:09:46.303" v="165" actId="14100"/>
          <ac:spMkLst>
            <pc:docMk/>
            <pc:sldMk cId="2469323162" sldId="286"/>
            <ac:spMk id="3" creationId="{FE17D5E9-AEE2-2AD6-36BB-8A282359D0BD}"/>
          </ac:spMkLst>
        </pc:spChg>
      </pc:sldChg>
      <pc:sldChg chg="addSp delSp modSp mod">
        <pc:chgData name="Branimir Valentic" userId="017ef7e3-2798-4505-9cb3-c80a3dd0e683" providerId="ADAL" clId="{FD70A7C6-EE31-4DE3-AF75-4FA077D1CCFD}" dt="2025-10-03T07:51:03.368" v="491"/>
        <pc:sldMkLst>
          <pc:docMk/>
          <pc:sldMk cId="2712082508" sldId="294"/>
        </pc:sldMkLst>
        <pc:spChg chg="mod">
          <ac:chgData name="Branimir Valentic" userId="017ef7e3-2798-4505-9cb3-c80a3dd0e683" providerId="ADAL" clId="{FD70A7C6-EE31-4DE3-AF75-4FA077D1CCFD}" dt="2025-10-03T07:12:43.547" v="272" actId="6549"/>
          <ac:spMkLst>
            <pc:docMk/>
            <pc:sldMk cId="2712082508" sldId="294"/>
            <ac:spMk id="3" creationId="{B58151E2-2978-51B3-9184-0B575976E48A}"/>
          </ac:spMkLst>
        </pc:spChg>
        <pc:spChg chg="add del mod">
          <ac:chgData name="Branimir Valentic" userId="017ef7e3-2798-4505-9cb3-c80a3dd0e683" providerId="ADAL" clId="{FD70A7C6-EE31-4DE3-AF75-4FA077D1CCFD}" dt="2025-10-03T07:51:02.613" v="490" actId="478"/>
          <ac:spMkLst>
            <pc:docMk/>
            <pc:sldMk cId="2712082508" sldId="294"/>
            <ac:spMk id="4" creationId="{A8F519D0-0D68-1575-F1FE-2BB4C1291FD5}"/>
          </ac:spMkLst>
        </pc:spChg>
        <pc:spChg chg="add mod">
          <ac:chgData name="Branimir Valentic" userId="017ef7e3-2798-4505-9cb3-c80a3dd0e683" providerId="ADAL" clId="{FD70A7C6-EE31-4DE3-AF75-4FA077D1CCFD}" dt="2025-10-03T07:49:28.682" v="461" actId="20577"/>
          <ac:spMkLst>
            <pc:docMk/>
            <pc:sldMk cId="2712082508" sldId="294"/>
            <ac:spMk id="6" creationId="{C454B73E-6100-D967-0785-735236E4CC2D}"/>
          </ac:spMkLst>
        </pc:spChg>
        <pc:spChg chg="add mod">
          <ac:chgData name="Branimir Valentic" userId="017ef7e3-2798-4505-9cb3-c80a3dd0e683" providerId="ADAL" clId="{FD70A7C6-EE31-4DE3-AF75-4FA077D1CCFD}" dt="2025-10-03T07:51:03.368" v="491"/>
          <ac:spMkLst>
            <pc:docMk/>
            <pc:sldMk cId="2712082508" sldId="294"/>
            <ac:spMk id="7" creationId="{234A021C-5E0A-A04C-7C00-C18A9B44F549}"/>
          </ac:spMkLst>
        </pc:spChg>
      </pc:sldChg>
      <pc:sldChg chg="modSp mod">
        <pc:chgData name="Branimir Valentic" userId="017ef7e3-2798-4505-9cb3-c80a3dd0e683" providerId="ADAL" clId="{FD70A7C6-EE31-4DE3-AF75-4FA077D1CCFD}" dt="2025-10-03T10:54:00.581" v="535" actId="1035"/>
        <pc:sldMkLst>
          <pc:docMk/>
          <pc:sldMk cId="1449609987" sldId="295"/>
        </pc:sldMkLst>
        <pc:spChg chg="mod">
          <ac:chgData name="Branimir Valentic" userId="017ef7e3-2798-4505-9cb3-c80a3dd0e683" providerId="ADAL" clId="{FD70A7C6-EE31-4DE3-AF75-4FA077D1CCFD}" dt="2025-10-03T10:54:00.581" v="535" actId="1035"/>
          <ac:spMkLst>
            <pc:docMk/>
            <pc:sldMk cId="1449609987" sldId="295"/>
            <ac:spMk id="3" creationId="{FDE38D20-8831-13CA-E672-C2767BBB781C}"/>
          </ac:spMkLst>
        </pc:spChg>
      </pc:sldChg>
      <pc:sldChg chg="delSp modSp add mod">
        <pc:chgData name="Branimir Valentic" userId="017ef7e3-2798-4505-9cb3-c80a3dd0e683" providerId="ADAL" clId="{FD70A7C6-EE31-4DE3-AF75-4FA077D1CCFD}" dt="2025-10-03T08:15:29.209" v="508" actId="20577"/>
        <pc:sldMkLst>
          <pc:docMk/>
          <pc:sldMk cId="2548942279" sldId="464"/>
        </pc:sldMkLst>
        <pc:spChg chg="mod">
          <ac:chgData name="Branimir Valentic" userId="017ef7e3-2798-4505-9cb3-c80a3dd0e683" providerId="ADAL" clId="{FD70A7C6-EE31-4DE3-AF75-4FA077D1CCFD}" dt="2025-10-03T08:15:29.209" v="508" actId="20577"/>
          <ac:spMkLst>
            <pc:docMk/>
            <pc:sldMk cId="2548942279" sldId="464"/>
            <ac:spMk id="3" creationId="{DD624DDE-2669-5BFB-03ED-4399A05AE809}"/>
          </ac:spMkLst>
        </pc:spChg>
        <pc:spChg chg="del">
          <ac:chgData name="Branimir Valentic" userId="017ef7e3-2798-4505-9cb3-c80a3dd0e683" providerId="ADAL" clId="{FD70A7C6-EE31-4DE3-AF75-4FA077D1CCFD}" dt="2025-10-03T08:15:14.916" v="494" actId="478"/>
          <ac:spMkLst>
            <pc:docMk/>
            <pc:sldMk cId="2548942279" sldId="464"/>
            <ac:spMk id="5" creationId="{1AA91DF8-7401-4FF5-BF48-6F2F66E9A0E8}"/>
          </ac:spMkLst>
        </pc:spChg>
      </pc:sldChg>
      <pc:sldChg chg="delSp modSp add mod">
        <pc:chgData name="Branimir Valentic" userId="017ef7e3-2798-4505-9cb3-c80a3dd0e683" providerId="ADAL" clId="{FD70A7C6-EE31-4DE3-AF75-4FA077D1CCFD}" dt="2025-10-03T08:15:41.786" v="513" actId="20577"/>
        <pc:sldMkLst>
          <pc:docMk/>
          <pc:sldMk cId="2232272066" sldId="467"/>
        </pc:sldMkLst>
        <pc:spChg chg="mod">
          <ac:chgData name="Branimir Valentic" userId="017ef7e3-2798-4505-9cb3-c80a3dd0e683" providerId="ADAL" clId="{FD70A7C6-EE31-4DE3-AF75-4FA077D1CCFD}" dt="2025-10-03T08:15:41.786" v="513" actId="20577"/>
          <ac:spMkLst>
            <pc:docMk/>
            <pc:sldMk cId="2232272066" sldId="467"/>
            <ac:spMk id="3" creationId="{F7A7B6D2-160A-1F20-80D7-FAA657CE0D4D}"/>
          </ac:spMkLst>
        </pc:spChg>
        <pc:spChg chg="del">
          <ac:chgData name="Branimir Valentic" userId="017ef7e3-2798-4505-9cb3-c80a3dd0e683" providerId="ADAL" clId="{FD70A7C6-EE31-4DE3-AF75-4FA077D1CCFD}" dt="2025-10-03T08:15:35.609" v="509" actId="478"/>
          <ac:spMkLst>
            <pc:docMk/>
            <pc:sldMk cId="2232272066" sldId="467"/>
            <ac:spMk id="5" creationId="{275A261B-9EBE-EEC8-291F-E3B2F3F9A6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12DAF-CDD7-43DF-8805-86E71F194602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E82F0008-AFD0-4B0F-8694-5CBD44261152}">
      <dgm:prSet phldrT="[Text]"/>
      <dgm:spPr/>
      <dgm:t>
        <a:bodyPr/>
        <a:lstStyle/>
        <a:p>
          <a:r>
            <a:rPr lang="hr-HR" noProof="0" dirty="0"/>
            <a:t>Kontinuirana </a:t>
          </a:r>
          <a:r>
            <a:rPr lang="hr-HR" noProof="0" dirty="0" err="1"/>
            <a:t>povjera</a:t>
          </a:r>
          <a:endParaRPr lang="en-US" noProof="0" dirty="0"/>
        </a:p>
      </dgm:t>
    </dgm:pt>
    <dgm:pt modelId="{7DCB9452-7683-4F54-8649-EC372F42B877}" type="parTrans" cxnId="{D9DCD599-7E3A-493E-A891-F415D54FBCBA}">
      <dgm:prSet/>
      <dgm:spPr/>
      <dgm:t>
        <a:bodyPr/>
        <a:lstStyle/>
        <a:p>
          <a:endParaRPr lang="hr-HR"/>
        </a:p>
      </dgm:t>
    </dgm:pt>
    <dgm:pt modelId="{41AF5008-7446-4089-A888-C3B2C3548604}" type="sibTrans" cxnId="{D9DCD599-7E3A-493E-A891-F415D54FBCBA}">
      <dgm:prSet/>
      <dgm:spPr/>
      <dgm:t>
        <a:bodyPr/>
        <a:lstStyle/>
        <a:p>
          <a:endParaRPr lang="hr-HR"/>
        </a:p>
      </dgm:t>
    </dgm:pt>
    <dgm:pt modelId="{B507AFD0-A26E-47F7-A4F0-E4E7593FBBDB}">
      <dgm:prSet phldrT="[Text]"/>
      <dgm:spPr/>
      <dgm:t>
        <a:bodyPr/>
        <a:lstStyle/>
        <a:p>
          <a:r>
            <a:rPr lang="en-US" noProof="0" dirty="0"/>
            <a:t>Pre</a:t>
          </a:r>
          <a:r>
            <a:rPr lang="hr-HR" noProof="0" dirty="0" err="1"/>
            <a:t>zentacija</a:t>
          </a:r>
          <a:endParaRPr lang="en-US" noProof="0" dirty="0"/>
        </a:p>
      </dgm:t>
    </dgm:pt>
    <dgm:pt modelId="{EAB275D9-6B72-479A-BCD2-6CF3905B61E8}" type="parTrans" cxnId="{DC881B2A-FA16-473C-AE97-64577B0CDB9D}">
      <dgm:prSet/>
      <dgm:spPr/>
      <dgm:t>
        <a:bodyPr/>
        <a:lstStyle/>
        <a:p>
          <a:endParaRPr lang="hr-HR"/>
        </a:p>
      </dgm:t>
    </dgm:pt>
    <dgm:pt modelId="{AAF6E422-1C15-426C-81A7-23D5D2871CE9}" type="sibTrans" cxnId="{DC881B2A-FA16-473C-AE97-64577B0CDB9D}">
      <dgm:prSet/>
      <dgm:spPr/>
      <dgm:t>
        <a:bodyPr/>
        <a:lstStyle/>
        <a:p>
          <a:endParaRPr lang="hr-HR"/>
        </a:p>
      </dgm:t>
    </dgm:pt>
    <dgm:pt modelId="{BDD6221C-6797-4A18-863A-42567824423A}">
      <dgm:prSet phldrT="[Text]"/>
      <dgm:spPr/>
      <dgm:t>
        <a:bodyPr/>
        <a:lstStyle/>
        <a:p>
          <a:r>
            <a:rPr lang="en-US" noProof="0" dirty="0"/>
            <a:t>Gr</a:t>
          </a:r>
          <a:r>
            <a:rPr lang="hr-HR" noProof="0" dirty="0"/>
            <a:t>upni rad</a:t>
          </a:r>
          <a:endParaRPr lang="en-US" noProof="0" dirty="0"/>
        </a:p>
      </dgm:t>
    </dgm:pt>
    <dgm:pt modelId="{8C9A2287-FCF9-48A1-9BB9-FDD60DFCC722}" type="parTrans" cxnId="{312CF405-4DE3-4C67-B78E-A2CF061B4513}">
      <dgm:prSet/>
      <dgm:spPr/>
      <dgm:t>
        <a:bodyPr/>
        <a:lstStyle/>
        <a:p>
          <a:endParaRPr lang="hr-HR"/>
        </a:p>
      </dgm:t>
    </dgm:pt>
    <dgm:pt modelId="{49DB3310-70E4-448C-9B6A-C8EC426A41E0}" type="sibTrans" cxnId="{312CF405-4DE3-4C67-B78E-A2CF061B4513}">
      <dgm:prSet/>
      <dgm:spPr/>
      <dgm:t>
        <a:bodyPr/>
        <a:lstStyle/>
        <a:p>
          <a:endParaRPr lang="hr-HR"/>
        </a:p>
      </dgm:t>
    </dgm:pt>
    <dgm:pt modelId="{5EA39887-3A4E-440C-8B69-0A80254C4302}" type="pres">
      <dgm:prSet presAssocID="{ACA12DAF-CDD7-43DF-8805-86E71F194602}" presName="Name0" presStyleCnt="0">
        <dgm:presLayoutVars>
          <dgm:dir/>
          <dgm:resizeHandles val="exact"/>
        </dgm:presLayoutVars>
      </dgm:prSet>
      <dgm:spPr/>
    </dgm:pt>
    <dgm:pt modelId="{CB9FDBF8-2275-413D-BE9B-8F657D33F535}" type="pres">
      <dgm:prSet presAssocID="{E82F0008-AFD0-4B0F-8694-5CBD44261152}" presName="parTxOnly" presStyleLbl="node1" presStyleIdx="0" presStyleCnt="3" custScaleX="56163">
        <dgm:presLayoutVars>
          <dgm:bulletEnabled val="1"/>
        </dgm:presLayoutVars>
      </dgm:prSet>
      <dgm:spPr/>
    </dgm:pt>
    <dgm:pt modelId="{46D40D44-FABF-4F96-9043-69F7938D51CD}" type="pres">
      <dgm:prSet presAssocID="{41AF5008-7446-4089-A888-C3B2C3548604}" presName="parSpace" presStyleCnt="0"/>
      <dgm:spPr/>
    </dgm:pt>
    <dgm:pt modelId="{84E474A5-E7B3-4EF9-A89E-D1E84FC60687}" type="pres">
      <dgm:prSet presAssocID="{B507AFD0-A26E-47F7-A4F0-E4E7593FBBDB}" presName="parTxOnly" presStyleLbl="node1" presStyleIdx="1" presStyleCnt="3" custScaleX="73367">
        <dgm:presLayoutVars>
          <dgm:bulletEnabled val="1"/>
        </dgm:presLayoutVars>
      </dgm:prSet>
      <dgm:spPr/>
    </dgm:pt>
    <dgm:pt modelId="{266DC1F4-7E5F-421A-B8AA-7BC4F9F850B2}" type="pres">
      <dgm:prSet presAssocID="{AAF6E422-1C15-426C-81A7-23D5D2871CE9}" presName="parSpace" presStyleCnt="0"/>
      <dgm:spPr/>
    </dgm:pt>
    <dgm:pt modelId="{1E019F46-00CC-44BE-B62F-903BBE843EBA}" type="pres">
      <dgm:prSet presAssocID="{BDD6221C-6797-4A18-863A-42567824423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12CF405-4DE3-4C67-B78E-A2CF061B4513}" srcId="{ACA12DAF-CDD7-43DF-8805-86E71F194602}" destId="{BDD6221C-6797-4A18-863A-42567824423A}" srcOrd="2" destOrd="0" parTransId="{8C9A2287-FCF9-48A1-9BB9-FDD60DFCC722}" sibTransId="{49DB3310-70E4-448C-9B6A-C8EC426A41E0}"/>
    <dgm:cxn modelId="{DC881B2A-FA16-473C-AE97-64577B0CDB9D}" srcId="{ACA12DAF-CDD7-43DF-8805-86E71F194602}" destId="{B507AFD0-A26E-47F7-A4F0-E4E7593FBBDB}" srcOrd="1" destOrd="0" parTransId="{EAB275D9-6B72-479A-BCD2-6CF3905B61E8}" sibTransId="{AAF6E422-1C15-426C-81A7-23D5D2871CE9}"/>
    <dgm:cxn modelId="{D9DCD599-7E3A-493E-A891-F415D54FBCBA}" srcId="{ACA12DAF-CDD7-43DF-8805-86E71F194602}" destId="{E82F0008-AFD0-4B0F-8694-5CBD44261152}" srcOrd="0" destOrd="0" parTransId="{7DCB9452-7683-4F54-8649-EC372F42B877}" sibTransId="{41AF5008-7446-4089-A888-C3B2C3548604}"/>
    <dgm:cxn modelId="{117D71A2-6EE5-4A6D-B302-2474AFD6894B}" type="presOf" srcId="{BDD6221C-6797-4A18-863A-42567824423A}" destId="{1E019F46-00CC-44BE-B62F-903BBE843EBA}" srcOrd="0" destOrd="0" presId="urn:microsoft.com/office/officeart/2005/8/layout/hChevron3"/>
    <dgm:cxn modelId="{9874F0BC-3550-45C1-9809-2366A229E0DF}" type="presOf" srcId="{E82F0008-AFD0-4B0F-8694-5CBD44261152}" destId="{CB9FDBF8-2275-413D-BE9B-8F657D33F535}" srcOrd="0" destOrd="0" presId="urn:microsoft.com/office/officeart/2005/8/layout/hChevron3"/>
    <dgm:cxn modelId="{A3DF7CCC-E032-4436-9861-1FE1884E0F6A}" type="presOf" srcId="{ACA12DAF-CDD7-43DF-8805-86E71F194602}" destId="{5EA39887-3A4E-440C-8B69-0A80254C4302}" srcOrd="0" destOrd="0" presId="urn:microsoft.com/office/officeart/2005/8/layout/hChevron3"/>
    <dgm:cxn modelId="{03B104E8-E953-4A8F-92D9-21ACA0E09DDB}" type="presOf" srcId="{B507AFD0-A26E-47F7-A4F0-E4E7593FBBDB}" destId="{84E474A5-E7B3-4EF9-A89E-D1E84FC60687}" srcOrd="0" destOrd="0" presId="urn:microsoft.com/office/officeart/2005/8/layout/hChevron3"/>
    <dgm:cxn modelId="{8CF07731-E2AC-4B12-BF70-5B625BAC806D}" type="presParOf" srcId="{5EA39887-3A4E-440C-8B69-0A80254C4302}" destId="{CB9FDBF8-2275-413D-BE9B-8F657D33F535}" srcOrd="0" destOrd="0" presId="urn:microsoft.com/office/officeart/2005/8/layout/hChevron3"/>
    <dgm:cxn modelId="{277874E3-143A-46F9-ACF8-209518DFF201}" type="presParOf" srcId="{5EA39887-3A4E-440C-8B69-0A80254C4302}" destId="{46D40D44-FABF-4F96-9043-69F7938D51CD}" srcOrd="1" destOrd="0" presId="urn:microsoft.com/office/officeart/2005/8/layout/hChevron3"/>
    <dgm:cxn modelId="{949BEC17-BFDF-4D33-BA2F-C00F5267F0AA}" type="presParOf" srcId="{5EA39887-3A4E-440C-8B69-0A80254C4302}" destId="{84E474A5-E7B3-4EF9-A89E-D1E84FC60687}" srcOrd="2" destOrd="0" presId="urn:microsoft.com/office/officeart/2005/8/layout/hChevron3"/>
    <dgm:cxn modelId="{8535FB69-C9B9-44F7-8419-8A6A7AF82C19}" type="presParOf" srcId="{5EA39887-3A4E-440C-8B69-0A80254C4302}" destId="{266DC1F4-7E5F-421A-B8AA-7BC4F9F850B2}" srcOrd="3" destOrd="0" presId="urn:microsoft.com/office/officeart/2005/8/layout/hChevron3"/>
    <dgm:cxn modelId="{446DE63D-780E-413F-9CA6-BB5DD7B46505}" type="presParOf" srcId="{5EA39887-3A4E-440C-8B69-0A80254C4302}" destId="{1E019F46-00CC-44BE-B62F-903BBE843EB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FDBF8-2275-413D-BE9B-8F657D33F535}">
      <dsp:nvSpPr>
        <dsp:cNvPr id="0" name=""/>
        <dsp:cNvSpPr/>
      </dsp:nvSpPr>
      <dsp:spPr>
        <a:xfrm>
          <a:off x="2135" y="1852083"/>
          <a:ext cx="2407286" cy="17145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noProof="0" dirty="0"/>
            <a:t>Kontinuirana </a:t>
          </a:r>
          <a:r>
            <a:rPr lang="hr-HR" sz="2100" kern="1200" noProof="0" dirty="0" err="1"/>
            <a:t>povjera</a:t>
          </a:r>
          <a:endParaRPr lang="en-US" sz="2100" kern="1200" noProof="0" dirty="0"/>
        </a:p>
      </dsp:txBody>
      <dsp:txXfrm>
        <a:off x="2135" y="1852083"/>
        <a:ext cx="1978661" cy="1714500"/>
      </dsp:txXfrm>
    </dsp:sp>
    <dsp:sp modelId="{84E474A5-E7B3-4EF9-A89E-D1E84FC60687}">
      <dsp:nvSpPr>
        <dsp:cNvPr id="0" name=""/>
        <dsp:cNvSpPr/>
      </dsp:nvSpPr>
      <dsp:spPr>
        <a:xfrm>
          <a:off x="1552171" y="1852083"/>
          <a:ext cx="3144693" cy="1714500"/>
        </a:xfrm>
        <a:prstGeom prst="chevron">
          <a:avLst/>
        </a:prstGeom>
        <a:solidFill>
          <a:schemeClr val="accent2">
            <a:hueOff val="-966034"/>
            <a:satOff val="-46581"/>
            <a:lumOff val="178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Pre</a:t>
          </a:r>
          <a:r>
            <a:rPr lang="hr-HR" sz="2100" kern="1200" noProof="0" dirty="0" err="1"/>
            <a:t>zentacija</a:t>
          </a:r>
          <a:endParaRPr lang="en-US" sz="2100" kern="1200" noProof="0" dirty="0"/>
        </a:p>
      </dsp:txBody>
      <dsp:txXfrm>
        <a:off x="2409421" y="1852083"/>
        <a:ext cx="1430193" cy="1714500"/>
      </dsp:txXfrm>
    </dsp:sp>
    <dsp:sp modelId="{1E019F46-00CC-44BE-B62F-903BBE843EBA}">
      <dsp:nvSpPr>
        <dsp:cNvPr id="0" name=""/>
        <dsp:cNvSpPr/>
      </dsp:nvSpPr>
      <dsp:spPr>
        <a:xfrm>
          <a:off x="3839614" y="1852083"/>
          <a:ext cx="4286249" cy="1714499"/>
        </a:xfrm>
        <a:prstGeom prst="chevron">
          <a:avLst/>
        </a:prstGeom>
        <a:solidFill>
          <a:schemeClr val="accent2">
            <a:hueOff val="-1932069"/>
            <a:satOff val="-93162"/>
            <a:lumOff val="356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Gr</a:t>
          </a:r>
          <a:r>
            <a:rPr lang="hr-HR" sz="2100" kern="1200" noProof="0" dirty="0"/>
            <a:t>upni rad</a:t>
          </a:r>
          <a:endParaRPr lang="en-US" sz="2100" kern="1200" noProof="0" dirty="0"/>
        </a:p>
      </dsp:txBody>
      <dsp:txXfrm>
        <a:off x="4696864" y="1852083"/>
        <a:ext cx="2571750" cy="171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CBCB0-9346-141A-4C3D-EC40BA354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23D7AD9E-7202-A7F6-2588-DCA1A0464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38D7AC1-9AA8-6299-41F3-796A191E7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0BE43E9-8E89-D122-B226-9CC1CF01F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7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7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6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/>
              <a:t>UPRAVLJANJE INFORMACIJSKIM SUSTAVIMA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4930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 </a:t>
            </a: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Kako je to raspoređeno po ishodima učenja [1/2]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9054C-0D1E-8925-532E-405181BC4C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90283" y="2054225"/>
            <a:ext cx="8939213" cy="3254375"/>
          </a:xfrm>
        </p:spPr>
      </p:pic>
    </p:spTree>
    <p:extLst>
      <p:ext uri="{BB962C8B-B14F-4D97-AF65-F5344CB8AC3E}">
        <p14:creationId xmlns:p14="http://schemas.microsoft.com/office/powerpoint/2010/main" val="313454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2D704-722B-F97D-86AD-1E17E219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423F8AA4-4D01-F3B3-2A6B-9046CF8918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Kako je to raspoređeno po ishodima učenja [2/2]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146283-268A-4623-6B2C-093DAC888CA0}"/>
              </a:ext>
            </a:extLst>
          </p:cNvPr>
          <p:cNvGraphicFramePr>
            <a:graphicFrameLocks noGrp="1"/>
          </p:cNvGraphicFramePr>
          <p:nvPr/>
        </p:nvGraphicFramePr>
        <p:xfrm>
          <a:off x="3134042" y="2439194"/>
          <a:ext cx="4904105" cy="3124200"/>
        </p:xfrm>
        <a:graphic>
          <a:graphicData uri="http://schemas.openxmlformats.org/drawingml/2006/table">
            <a:tbl>
              <a:tblPr firstRow="1" firstCol="1" bandRow="1"/>
              <a:tblGrid>
                <a:gridCol w="1894840">
                  <a:extLst>
                    <a:ext uri="{9D8B030D-6E8A-4147-A177-3AD203B41FA5}">
                      <a16:colId xmlns:a16="http://schemas.microsoft.com/office/drawing/2014/main" val="2212826018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1046890038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33222469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1927369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Schoolwork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Group project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507598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 LO1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1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60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17366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 LO2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732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27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2685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</a:t>
                      </a: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31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0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15588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Learning Outcome number:</a:t>
                      </a:r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LO4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74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‘Minimum’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8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‘Desired’ outcome points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534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77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65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BFF3-EAD8-CA45-26D0-DA1FEDA6E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Projektni kolegij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31B5D-A0E2-4880-9141-9EE7541901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U timovima do tri člana, s</a:t>
            </a:r>
            <a:r>
              <a:rPr lang="hr-HR" sz="2400" dirty="0"/>
              <a:t>vi u grupi aktivno rade na zadatku</a:t>
            </a:r>
          </a:p>
          <a:p>
            <a:r>
              <a:rPr lang="hr-HR" altLang="sr-Latn-RS" sz="2400" dirty="0"/>
              <a:t>80 bodova (4 ishoda x  20 bodova)</a:t>
            </a:r>
          </a:p>
          <a:p>
            <a:r>
              <a:rPr lang="hr-HR" altLang="sr-Latn-RS" sz="2400" dirty="0"/>
              <a:t>Prema uputama o sadržaju, izgledu i obujmu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4F76F-2AA3-44F9-1845-05155B3907D5}"/>
              </a:ext>
            </a:extLst>
          </p:cNvPr>
          <p:cNvSpPr txBox="1"/>
          <p:nvPr/>
        </p:nvSpPr>
        <p:spPr>
          <a:xfrm>
            <a:off x="5468471" y="4691406"/>
            <a:ext cx="684007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professional paper </a:t>
            </a:r>
            <a:r>
              <a:rPr lang="en-US" dirty="0"/>
              <a:t>is additional content upon </a:t>
            </a:r>
            <a:r>
              <a:rPr lang="hr-HR" dirty="0" err="1"/>
              <a:t>prescribed</a:t>
            </a:r>
            <a:r>
              <a:rPr lang="en-US" dirty="0"/>
              <a:t> learning outcomes with the aim to develop and improve students' knowledge and understanding of the genre of academic writing. The student will be asked to submit a professional paper on a topic related to their study. The </a:t>
            </a:r>
            <a:r>
              <a:rPr lang="en-US" b="1" dirty="0"/>
              <a:t>length</a:t>
            </a:r>
            <a:r>
              <a:rPr lang="en-US" dirty="0"/>
              <a:t> of the essay is </a:t>
            </a:r>
            <a:r>
              <a:rPr lang="en-US" b="1" dirty="0"/>
              <a:t>a minimum of 3000 words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11044-41CB-880B-ACED-61904257289F}"/>
              </a:ext>
            </a:extLst>
          </p:cNvPr>
          <p:cNvSpPr txBox="1"/>
          <p:nvPr/>
        </p:nvSpPr>
        <p:spPr>
          <a:xfrm>
            <a:off x="838199" y="3398745"/>
            <a:ext cx="1065455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sr-Latn-RS" sz="2400" b="1" dirty="0"/>
              <a:t>Prezentacija + predaja projekta </a:t>
            </a:r>
            <a:r>
              <a:rPr lang="hr-HR" altLang="sr-Latn-RS" sz="2400" dirty="0"/>
              <a:t>– zadnja dva termina, cijela grupa aktivno sudjeluje  - konačan dogovor – prosinac/2025, a prezentacija:</a:t>
            </a:r>
          </a:p>
          <a:p>
            <a:pPr lvl="1"/>
            <a:r>
              <a:rPr lang="hr-HR" altLang="sr-Latn-RS" b="1" dirty="0"/>
              <a:t>Petak</a:t>
            </a:r>
            <a:r>
              <a:rPr lang="hr-HR" altLang="sr-Latn-RS" dirty="0"/>
              <a:t> – 09.01.2026, 23.01.2026</a:t>
            </a:r>
          </a:p>
          <a:p>
            <a:pPr lvl="1"/>
            <a:r>
              <a:rPr lang="hr-HR" altLang="sr-Latn-RS" b="1" dirty="0"/>
              <a:t>Subota</a:t>
            </a:r>
            <a:r>
              <a:rPr lang="hr-HR" altLang="sr-Latn-RS" dirty="0"/>
              <a:t> – 10.01.2025, 24.01.2026</a:t>
            </a:r>
          </a:p>
          <a:p>
            <a:pPr lvl="1"/>
            <a:r>
              <a:rPr lang="hr-HR" altLang="sr-Latn-RS" dirty="0"/>
              <a:t>(Predaja 2 + 2 tjedna </a:t>
            </a:r>
            <a:r>
              <a:rPr lang="hr-HR" altLang="sr-Latn-RS" u="sng" dirty="0"/>
              <a:t>nakon roka</a:t>
            </a:r>
          </a:p>
          <a:p>
            <a:pPr lvl="2"/>
            <a:r>
              <a:rPr lang="hr-HR" altLang="sr-Latn-RS" dirty="0"/>
              <a:t>+2 tjedna = -5 bodova</a:t>
            </a:r>
          </a:p>
          <a:p>
            <a:pPr lvl="2"/>
            <a:r>
              <a:rPr lang="hr-HR" altLang="sr-Latn-RS" dirty="0"/>
              <a:t>+4 tjedna = -10 bodova</a:t>
            </a:r>
          </a:p>
          <a:p>
            <a:pPr lvl="2"/>
            <a:r>
              <a:rPr lang="hr-HR" altLang="sr-Latn-RS" dirty="0" err="1"/>
              <a:t>MSTeams</a:t>
            </a:r>
            <a:r>
              <a:rPr lang="hr-HR" altLang="sr-Latn-RS" dirty="0"/>
              <a:t> termin, prema dogovoru)</a:t>
            </a:r>
          </a:p>
        </p:txBody>
      </p:sp>
    </p:spTree>
    <p:extLst>
      <p:ext uri="{BB962C8B-B14F-4D97-AF65-F5344CB8AC3E}">
        <p14:creationId xmlns:p14="http://schemas.microsoft.com/office/powerpoint/2010/main" val="21352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7858-A3EC-015C-B5A0-127BEEDD1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Vježbe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1115-720E-637F-EB6D-FF35C52E0D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1842376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Ocjena iz: Kontinuirane provjere + Projektni zadatak</a:t>
            </a:r>
          </a:p>
          <a:p>
            <a:r>
              <a:rPr lang="hr-HR" dirty="0"/>
              <a:t>Termini kroz semestar: Prikaz i prezentacija trenutnog koraka u projektu</a:t>
            </a:r>
          </a:p>
          <a:p>
            <a:r>
              <a:rPr lang="hr-HR" dirty="0"/>
              <a:t>Zadnje dvije vježbe + zadnje predavanje - prezentacija projekta</a:t>
            </a:r>
          </a:p>
        </p:txBody>
      </p:sp>
    </p:spTree>
    <p:extLst>
      <p:ext uri="{BB962C8B-B14F-4D97-AF65-F5344CB8AC3E}">
        <p14:creationId xmlns:p14="http://schemas.microsoft.com/office/powerpoint/2010/main" val="171634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2B4D-A4F7-56AF-52CB-29DE55596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BD53B985-360F-1529-CA4C-7293E8EC888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altLang="sr-Latn-RS"/>
              <a:t>Tijek sata </a:t>
            </a:r>
            <a:r>
              <a:rPr lang="hr-HR" altLang="sr-Latn-RS" sz="2400"/>
              <a:t>[1/3]</a:t>
            </a:r>
            <a:endParaRPr lang="hr-HR" altLang="sr-Latn-RS" sz="36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B95E28E-B7C6-C45F-8C5C-73B8E3E6A18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E06993A-CB91-83BF-E560-21E021795EB4}"/>
              </a:ext>
            </a:extLst>
          </p:cNvPr>
          <p:cNvSpPr txBox="1"/>
          <p:nvPr/>
        </p:nvSpPr>
        <p:spPr>
          <a:xfrm>
            <a:off x="2680473" y="432009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15 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DA514-1EE9-FB1F-9216-159D53D46631}"/>
              </a:ext>
            </a:extLst>
          </p:cNvPr>
          <p:cNvSpPr txBox="1"/>
          <p:nvPr/>
        </p:nvSpPr>
        <p:spPr>
          <a:xfrm>
            <a:off x="4916447" y="433802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30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53B12-ED89-DA18-D18A-60B9BE5E283F}"/>
              </a:ext>
            </a:extLst>
          </p:cNvPr>
          <p:cNvSpPr txBox="1"/>
          <p:nvPr/>
        </p:nvSpPr>
        <p:spPr>
          <a:xfrm>
            <a:off x="8118287" y="433802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45 min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85B429-FB94-EB9F-8F8F-F910E6B99CFC}"/>
              </a:ext>
            </a:extLst>
          </p:cNvPr>
          <p:cNvCxnSpPr>
            <a:cxnSpLocks/>
          </p:cNvCxnSpPr>
          <p:nvPr/>
        </p:nvCxnSpPr>
        <p:spPr>
          <a:xfrm>
            <a:off x="2032000" y="4679576"/>
            <a:ext cx="8416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3018D5-03DF-69BF-050D-8192CF37715E}"/>
              </a:ext>
            </a:extLst>
          </p:cNvPr>
          <p:cNvCxnSpPr>
            <a:cxnSpLocks/>
          </p:cNvCxnSpPr>
          <p:nvPr/>
        </p:nvCxnSpPr>
        <p:spPr>
          <a:xfrm>
            <a:off x="4289612" y="4504765"/>
            <a:ext cx="0" cy="349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251778-18E5-1CA8-515A-620A30D4FC13}"/>
              </a:ext>
            </a:extLst>
          </p:cNvPr>
          <p:cNvCxnSpPr>
            <a:cxnSpLocks/>
          </p:cNvCxnSpPr>
          <p:nvPr/>
        </p:nvCxnSpPr>
        <p:spPr>
          <a:xfrm>
            <a:off x="6660776" y="4522694"/>
            <a:ext cx="0" cy="349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1750CC-B6CD-4134-ADB1-06D78150E01F}"/>
              </a:ext>
            </a:extLst>
          </p:cNvPr>
          <p:cNvCxnSpPr>
            <a:cxnSpLocks/>
          </p:cNvCxnSpPr>
          <p:nvPr/>
        </p:nvCxnSpPr>
        <p:spPr>
          <a:xfrm>
            <a:off x="10097247" y="4522694"/>
            <a:ext cx="0" cy="349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06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926B7-5933-2274-2527-11F3E868B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7EA2-F9BD-920F-2A18-D2074ED93C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altLang="sr-Latn-RS"/>
              <a:t>Tijek sata </a:t>
            </a:r>
            <a:r>
              <a:rPr lang="hr-HR" altLang="sr-Latn-RS" sz="3200"/>
              <a:t>[2/3]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51E2-2978-51B3-9184-0B575976E48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hr-HR" b="1"/>
              <a:t>Kontinuirana provjera</a:t>
            </a:r>
          </a:p>
          <a:p>
            <a:pPr marL="0" indent="0">
              <a:buFont typeface="Arial"/>
              <a:buNone/>
            </a:pPr>
            <a:endParaRPr lang="hr-HR"/>
          </a:p>
          <a:p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4B73E-6100-D967-0785-735236E4CC2D}"/>
              </a:ext>
            </a:extLst>
          </p:cNvPr>
          <p:cNvSpPr txBox="1"/>
          <p:nvPr/>
        </p:nvSpPr>
        <p:spPr>
          <a:xfrm>
            <a:off x="8204949" y="2305615"/>
            <a:ext cx="83775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15 min</a:t>
            </a:r>
          </a:p>
          <a:p>
            <a:pPr lvl="1"/>
            <a:r>
              <a:rPr lang="hr-HR" sz="2800" dirty="0"/>
              <a:t>2-4 pitanja</a:t>
            </a:r>
          </a:p>
          <a:p>
            <a:pPr lvl="1"/>
            <a:r>
              <a:rPr lang="hr-HR" sz="2800" dirty="0" err="1"/>
              <a:t>Upload</a:t>
            </a:r>
            <a:r>
              <a:rPr lang="hr-HR" sz="2800" dirty="0"/>
              <a:t> rezultata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Min. ishod – 3 boda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Željeni ishod – 2 boda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4A021C-5E0A-A04C-7C00-C18A9B44F549}"/>
              </a:ext>
            </a:extLst>
          </p:cNvPr>
          <p:cNvSpPr txBox="1">
            <a:spLocks/>
          </p:cNvSpPr>
          <p:nvPr/>
        </p:nvSpPr>
        <p:spPr>
          <a:xfrm>
            <a:off x="838200" y="3428999"/>
            <a:ext cx="111520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20</a:t>
            </a:r>
            <a:r>
              <a:rPr lang="pl-PL" dirty="0"/>
              <a:t> bodova (</a:t>
            </a:r>
            <a:r>
              <a:rPr lang="pl-PL" b="1" dirty="0"/>
              <a:t>4</a:t>
            </a:r>
            <a:r>
              <a:rPr lang="pl-PL" dirty="0"/>
              <a:t> ishoda </a:t>
            </a:r>
            <a:r>
              <a:rPr lang="pl-PL" b="1" dirty="0"/>
              <a:t>x 5</a:t>
            </a:r>
            <a:r>
              <a:rPr lang="pl-PL" dirty="0"/>
              <a:t> bodova)</a:t>
            </a:r>
          </a:p>
          <a:p>
            <a:r>
              <a:rPr lang="pl-PL" dirty="0"/>
              <a:t>Na </a:t>
            </a:r>
            <a:r>
              <a:rPr lang="pl-PL" b="1" dirty="0"/>
              <a:t>4</a:t>
            </a:r>
            <a:r>
              <a:rPr lang="pl-PL" dirty="0"/>
              <a:t> termina vježbi, početak sata</a:t>
            </a:r>
          </a:p>
          <a:p>
            <a:r>
              <a:rPr lang="pl-PL" b="1" dirty="0"/>
              <a:t>Ne postoji </a:t>
            </a:r>
            <a:r>
              <a:rPr lang="pl-PL" dirty="0"/>
              <a:t>mogućnost nadoknade</a:t>
            </a:r>
          </a:p>
          <a:p>
            <a:r>
              <a:rPr lang="pl-PL" dirty="0"/>
              <a:t>Individualan rad</a:t>
            </a:r>
          </a:p>
          <a:p>
            <a:r>
              <a:rPr lang="pl-PL" dirty="0"/>
              <a:t>Predaja u .txt/.docx („format: 1 blic_ime_prezime.txt”)-&gt; Infoeduka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208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7413F-862A-9077-BC16-4310F45D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5AE5-5338-6ACC-3390-DBD3FB521B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altLang="sr-Latn-RS"/>
              <a:t>Tijek sata </a:t>
            </a:r>
            <a:r>
              <a:rPr lang="hr-HR" altLang="sr-Latn-RS" sz="2800"/>
              <a:t>[3/3]</a:t>
            </a:r>
            <a:endParaRPr lang="hr-H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38D20-8831-13CA-E672-C2767BBB781C}"/>
              </a:ext>
            </a:extLst>
          </p:cNvPr>
          <p:cNvSpPr txBox="1">
            <a:spLocks/>
          </p:cNvSpPr>
          <p:nvPr/>
        </p:nvSpPr>
        <p:spPr>
          <a:xfrm>
            <a:off x="838200" y="1269813"/>
            <a:ext cx="11255188" cy="5238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b="1" dirty="0"/>
              <a:t>2. Projekt</a:t>
            </a:r>
          </a:p>
          <a:p>
            <a:r>
              <a:rPr lang="hr-HR" dirty="0"/>
              <a:t>Zadnje dvije vježbe = projekt -&gt; prezentacija</a:t>
            </a:r>
          </a:p>
          <a:p>
            <a:r>
              <a:rPr lang="hr-HR" dirty="0" err="1"/>
              <a:t>MSPowerpoint</a:t>
            </a:r>
            <a:r>
              <a:rPr lang="hr-HR" dirty="0"/>
              <a:t> – 10 - 15 </a:t>
            </a:r>
            <a:r>
              <a:rPr lang="hr-HR" dirty="0" err="1"/>
              <a:t>slideova</a:t>
            </a:r>
            <a:r>
              <a:rPr lang="hr-HR" dirty="0"/>
              <a:t> (sadržaj – iz opisa projekta/</a:t>
            </a:r>
            <a:r>
              <a:rPr lang="hr-HR" dirty="0" err="1"/>
              <a:t>MSWord</a:t>
            </a:r>
            <a:r>
              <a:rPr lang="hr-HR" dirty="0"/>
              <a:t>) </a:t>
            </a:r>
          </a:p>
          <a:p>
            <a:r>
              <a:rPr lang="hr-HR" dirty="0"/>
              <a:t>Prezentacija: </a:t>
            </a:r>
          </a:p>
          <a:p>
            <a:pPr lvl="1"/>
            <a:r>
              <a:rPr lang="hr-HR" dirty="0"/>
              <a:t>Cijela grupa aktivno sudjeluje, svi u grupi trebaju biti spremni</a:t>
            </a:r>
          </a:p>
          <a:p>
            <a:pPr lvl="1"/>
            <a:r>
              <a:rPr lang="hr-HR" dirty="0"/>
              <a:t>Rasprava i odgovori na pitanja – bez provjere kvalitete trenutnog rada ili konačne evaluacije projektnog zadatka</a:t>
            </a:r>
          </a:p>
          <a:p>
            <a:pPr lvl="1"/>
            <a:r>
              <a:rPr lang="hr-HR" dirty="0"/>
              <a:t>PowerPoint (file: „projekt_prezime_prezime_prezime.pptx”) -&gt; </a:t>
            </a:r>
            <a:r>
              <a:rPr lang="hr-HR" dirty="0" err="1"/>
              <a:t>upload</a:t>
            </a:r>
            <a:r>
              <a:rPr lang="hr-HR" dirty="0"/>
              <a:t> </a:t>
            </a:r>
            <a:r>
              <a:rPr lang="hr-HR" dirty="0" err="1"/>
              <a:t>Infoeduka</a:t>
            </a:r>
            <a:endParaRPr lang="hr-HR" dirty="0"/>
          </a:p>
          <a:p>
            <a:r>
              <a:rPr lang="hr-HR" dirty="0"/>
              <a:t>Predaja rada – </a:t>
            </a:r>
            <a:r>
              <a:rPr lang="hr-HR" dirty="0" err="1"/>
              <a:t>MSWord</a:t>
            </a:r>
            <a:r>
              <a:rPr lang="hr-HR" dirty="0"/>
              <a:t> dokument (file: „projekt_prezime_prezime_prezime.docx”) -&gt; </a:t>
            </a:r>
            <a:r>
              <a:rPr lang="hr-HR" dirty="0" err="1"/>
              <a:t>upload</a:t>
            </a:r>
            <a:r>
              <a:rPr lang="hr-HR" dirty="0"/>
              <a:t> </a:t>
            </a:r>
            <a:r>
              <a:rPr lang="hr-HR" dirty="0" err="1"/>
              <a:t>Infoeduka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960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E6B4-BC8C-3934-F037-E850072A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C7E5250-0B74-6AD0-0FA7-D6ADB37ED9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/>
              <a:t>Ocjenjivanje </a:t>
            </a:r>
            <a:r>
              <a:rPr lang="hr-HR" sz="3200"/>
              <a:t>[1/2]</a:t>
            </a:r>
            <a:endParaRPr lang="hr-H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DCD166-A173-4A46-3791-1B375F7DF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33482"/>
              </p:ext>
            </p:extLst>
          </p:nvPr>
        </p:nvGraphicFramePr>
        <p:xfrm>
          <a:off x="2205318" y="1282471"/>
          <a:ext cx="7995024" cy="53245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3988">
                  <a:extLst>
                    <a:ext uri="{9D8B030D-6E8A-4147-A177-3AD203B41FA5}">
                      <a16:colId xmlns:a16="http://schemas.microsoft.com/office/drawing/2014/main" val="1940287007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263916266"/>
                    </a:ext>
                  </a:extLst>
                </a:gridCol>
                <a:gridCol w="3233271">
                  <a:extLst>
                    <a:ext uri="{9D8B030D-6E8A-4147-A177-3AD203B41FA5}">
                      <a16:colId xmlns:a16="http://schemas.microsoft.com/office/drawing/2014/main" val="30091315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1612666"/>
                    </a:ext>
                  </a:extLst>
                </a:gridCol>
              </a:tblGrid>
              <a:tr h="705722">
                <a:tc>
                  <a:txBody>
                    <a:bodyPr/>
                    <a:lstStyle/>
                    <a:p>
                      <a:r>
                        <a:rPr lang="hr-HR" sz="2400" b="1" dirty="0"/>
                        <a:t>Kontinuirana provjera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/>
                        <a:t>Bodovi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/>
                        <a:t>Projektni zadatak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i="1" dirty="0"/>
                        <a:t>Bodova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0150"/>
                  </a:ext>
                </a:extLst>
              </a:tr>
              <a:tr h="99975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102750"/>
                  </a:ext>
                </a:extLst>
              </a:tr>
              <a:tr h="1062317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15101"/>
                  </a:ext>
                </a:extLst>
              </a:tr>
              <a:tr h="100853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82587"/>
                  </a:ext>
                </a:extLst>
              </a:tr>
              <a:tr h="85183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06124"/>
                  </a:ext>
                </a:extLst>
              </a:tr>
              <a:tr h="515660">
                <a:tc gridSpan="3">
                  <a:txBody>
                    <a:bodyPr/>
                    <a:lstStyle/>
                    <a:p>
                      <a:pPr algn="r"/>
                      <a:r>
                        <a:rPr lang="hr-HR" sz="3200" b="1" dirty="0"/>
                        <a:t>UKUPNO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/>
                        <a:t>100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55152"/>
                  </a:ext>
                </a:extLst>
              </a:tr>
            </a:tbl>
          </a:graphicData>
        </a:graphic>
      </p:graphicFrame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5CA715F7-D616-5A54-C6D9-E89A53513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9947" y="4233545"/>
            <a:ext cx="914400" cy="914400"/>
          </a:xfrm>
          <a:prstGeom prst="rect">
            <a:avLst/>
          </a:prstGeom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FD1E4A0F-8647-25AB-EB98-035E0182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3785" y="2144236"/>
            <a:ext cx="914400" cy="914400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199CAB57-A2B5-2919-139B-0B325BE9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3785" y="5138514"/>
            <a:ext cx="914400" cy="914400"/>
          </a:xfrm>
          <a:prstGeom prst="rect">
            <a:avLst/>
          </a:prstGeom>
        </p:spPr>
      </p:pic>
      <p:pic>
        <p:nvPicPr>
          <p:cNvPr id="10" name="Graphic 9" descr="Document with solid fill">
            <a:extLst>
              <a:ext uri="{FF2B5EF4-FFF2-40B4-BE49-F238E27FC236}">
                <a16:creationId xmlns:a16="http://schemas.microsoft.com/office/drawing/2014/main" id="{841671DA-B07D-A50A-0C74-2BAE98F3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9947" y="3176175"/>
            <a:ext cx="914400" cy="914400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F8292884-CE67-7E55-6E1A-A8B2F322A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855" y="2153259"/>
            <a:ext cx="4101354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690688"/>
            <a:ext cx="10515600" cy="4351337"/>
          </a:xfrm>
        </p:spPr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</a:t>
            </a:r>
            <a:r>
              <a:rPr lang="hr-HR" altLang="sr-Latn-RS" sz="1800"/>
              <a:t>ispita se plaća</a:t>
            </a:r>
            <a:endParaRPr lang="hr-HR" altLang="sr-Latn-RS" sz="1800" dirty="0"/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skupove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IE.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692-E080-AA0B-408B-341DF46B159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altLang="sr-Latn-RS"/>
              <a:t>Ispiti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DDE-2669-5BFB-03ED-4399A05AE80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sz="2400" dirty="0"/>
              <a:t>Projektni kolegij</a:t>
            </a:r>
          </a:p>
          <a:p>
            <a:r>
              <a:rPr lang="hr-HR" altLang="sr-Latn-RS" sz="2400" b="1" dirty="0"/>
              <a:t>Projekt je potrebno dovršiti do kraja nastave</a:t>
            </a:r>
          </a:p>
          <a:p>
            <a:r>
              <a:rPr lang="hr-HR" altLang="sr-Latn-RS" sz="2400" b="1" dirty="0"/>
              <a:t>Zadnji rok za predaju projekta je </a:t>
            </a:r>
            <a:r>
              <a:rPr lang="hr-HR" altLang="sr-Latn-RS" sz="2400" b="1" dirty="0">
                <a:highlight>
                  <a:srgbClr val="FFFF00"/>
                </a:highlight>
              </a:rPr>
              <a:t>24.01.2025. godine</a:t>
            </a:r>
          </a:p>
          <a:p>
            <a:pPr lvl="1"/>
            <a:r>
              <a:rPr lang="hr-HR" altLang="sr-Latn-RS" dirty="0"/>
              <a:t>Studenti koji svoje projekte ne predaju do navedenog datuma nisu položili ispit te kolegij moraju ponovo upisati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</a:t>
            </a:r>
          </a:p>
          <a:p>
            <a:pPr lvl="1"/>
            <a:r>
              <a:rPr lang="hr-HR" altLang="sr-Latn-RS" sz="2000" dirty="0"/>
              <a:t>Kako bi nastavnik mogao upisati ocjenu, potrebno je prijaviti polaganje predmeta u IE.</a:t>
            </a:r>
            <a:endParaRPr lang="en-US" altLang="sr-Latn-RS" sz="2000" dirty="0"/>
          </a:p>
          <a:p>
            <a:pPr lvl="1"/>
            <a:r>
              <a:rPr lang="hr-HR" altLang="sr-Latn-RS" sz="2000" dirty="0"/>
              <a:t> </a:t>
            </a:r>
            <a:r>
              <a:rPr lang="en-US" altLang="sr-Latn-RS" sz="2000" dirty="0" err="1"/>
              <a:t>Naknadne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prijave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nisu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moguće</a:t>
            </a:r>
            <a:r>
              <a:rPr lang="en-US" altLang="sr-Latn-RS" sz="2000" dirty="0"/>
              <a:t>, </a:t>
            </a:r>
            <a:r>
              <a:rPr lang="en-US" altLang="sr-Latn-RS" sz="2000" dirty="0" err="1"/>
              <a:t>ako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ste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propustili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prijaviti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ispit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na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vrijeme</a:t>
            </a:r>
            <a:r>
              <a:rPr lang="en-US" altLang="sr-Latn-RS" sz="2000" dirty="0"/>
              <a:t>, </a:t>
            </a:r>
            <a:r>
              <a:rPr lang="en-US" altLang="sr-Latn-RS" sz="2000" dirty="0" err="1"/>
              <a:t>nema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mogućnosti</a:t>
            </a:r>
            <a:r>
              <a:rPr lang="en-US" altLang="sr-Latn-RS" sz="2000" dirty="0"/>
              <a:t> da se </a:t>
            </a:r>
            <a:r>
              <a:rPr lang="en-US" altLang="sr-Latn-RS" sz="2000" dirty="0" err="1"/>
              <a:t>naknadno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prijavi</a:t>
            </a:r>
            <a:r>
              <a:rPr lang="en-US" altLang="sr-Latn-RS" sz="2000" dirty="0"/>
              <a:t> od </a:t>
            </a:r>
            <a:r>
              <a:rPr lang="en-US" altLang="sr-Latn-RS" sz="2000" dirty="0" err="1"/>
              <a:t>strane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referade</a:t>
            </a:r>
            <a:r>
              <a:rPr lang="en-US" altLang="sr-Latn-RS" sz="2000" dirty="0"/>
              <a:t>.</a:t>
            </a:r>
            <a:endParaRPr lang="hr-HR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54894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Organizacija predavanja i vježbi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82392"/>
              </p:ext>
            </p:extLst>
          </p:nvPr>
        </p:nvGraphicFramePr>
        <p:xfrm>
          <a:off x="1406659" y="2100166"/>
          <a:ext cx="9378682" cy="321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Dražen Pranić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C30E60"/>
                          </a:solidFill>
                        </a:rPr>
                        <a:t>drazen.pranic@gmail.com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Branimir Valentić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branimir.valentic@algebra.hr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utorak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 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21123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sata svaki drugi tjedan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15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2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D9371D-AD80-C453-E124-6EF74D6107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Školske zadaće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A7B6D2-160A-1F20-80D7-FAA657CE0D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Školska</a:t>
            </a:r>
            <a:r>
              <a:rPr lang="en-US" dirty="0"/>
              <a:t> </a:t>
            </a:r>
            <a:r>
              <a:rPr lang="en-US" dirty="0" err="1"/>
              <a:t>zadaća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nastavi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blic</a:t>
            </a:r>
            <a:r>
              <a:rPr lang="en-US" dirty="0"/>
              <a:t> </a:t>
            </a:r>
            <a:r>
              <a:rPr lang="en-US" dirty="0" err="1"/>
              <a:t>testova</a:t>
            </a:r>
            <a:r>
              <a:rPr lang="en-US" dirty="0"/>
              <a:t>, a </a:t>
            </a:r>
            <a:r>
              <a:rPr lang="en-US" dirty="0" err="1"/>
              <a:t>sastoje</a:t>
            </a:r>
            <a:r>
              <a:rPr lang="en-US" dirty="0"/>
              <a:t> se od </a:t>
            </a:r>
            <a:r>
              <a:rPr lang="hr-HR" dirty="0"/>
              <a:t>2</a:t>
            </a:r>
            <a:r>
              <a:rPr lang="en-US" dirty="0"/>
              <a:t>-</a:t>
            </a:r>
            <a:r>
              <a:rPr lang="hr-HR" dirty="0"/>
              <a:t>4</a:t>
            </a:r>
            <a:r>
              <a:rPr lang="en-US" dirty="0"/>
              <a:t> </a:t>
            </a:r>
            <a:r>
              <a:rPr lang="en-US" dirty="0" err="1"/>
              <a:t>kratkih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hr-HR" dirty="0"/>
          </a:p>
          <a:p>
            <a:r>
              <a:rPr lang="hr-HR" dirty="0"/>
              <a:t>Blic testovi se pišu na vježbama ili predavanjima </a:t>
            </a:r>
            <a:r>
              <a:rPr lang="en-US" dirty="0"/>
              <a:t>​</a:t>
            </a:r>
          </a:p>
          <a:p>
            <a:r>
              <a:rPr lang="pt-BR" dirty="0"/>
              <a:t>Na blic testovima piše se do tada obrađeno gradivo</a:t>
            </a:r>
            <a:r>
              <a:rPr lang="hr-HR" dirty="0"/>
              <a:t>​</a:t>
            </a:r>
          </a:p>
          <a:p>
            <a:r>
              <a:rPr lang="hr-HR" b="1" dirty="0"/>
              <a:t>Blic testovi se ne ponavljaju, nije ih moguće pisati naknadno i nije ih moguće ispravljati (ili popravljati)</a:t>
            </a:r>
            <a:r>
              <a:rPr lang="pt-BR" b="1" dirty="0"/>
              <a:t>​</a:t>
            </a:r>
          </a:p>
          <a:p>
            <a:r>
              <a:rPr lang="hr-HR" dirty="0"/>
              <a:t>Blic testovi </a:t>
            </a:r>
            <a:r>
              <a:rPr lang="hr-HR" i="1" dirty="0"/>
              <a:t>se neće najavljivati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3227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7963"/>
            <a:ext cx="9144000" cy="1057275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50398"/>
              </p:ext>
            </p:extLst>
          </p:nvPr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endParaRPr lang="hr-HR" sz="3200" b="1" dirty="0">
              <a:solidFill>
                <a:srgbClr val="C30E60"/>
              </a:solidFill>
            </a:endParaRP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Potrebno je držati se jasno definirah rokova za predaju zadataka (zadaća, seminarskih radova, projekata i sl.).</a:t>
            </a:r>
          </a:p>
          <a:p>
            <a:pPr marL="914400" lvl="2"/>
            <a:r>
              <a:rPr lang="hr-HR" sz="2400" b="1" dirty="0"/>
              <a:t>Svaki zadatak, zadaća, projekat i sl. predan poslije definiranog roka neće se bodovati ili ocijeniti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sz="2400" b="1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dirty="0"/>
          </a:p>
          <a:p>
            <a:pPr marL="228600" lvl="1" indent="0">
              <a:buNone/>
            </a:pPr>
            <a:endParaRPr lang="hr-HR" sz="2800" b="1" dirty="0"/>
          </a:p>
          <a:p>
            <a:pPr marL="914400" lvl="2"/>
            <a:endParaRPr lang="hr-HR" sz="24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Pravila ponašanja na nastavi – fizička prisutnost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70050"/>
            <a:ext cx="10515600" cy="4351338"/>
          </a:xfrm>
        </p:spPr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  <a:p>
            <a:pPr marL="457200" lvl="1"/>
            <a:endParaRPr lang="hr-HR" sz="25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8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8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000" b="1" dirty="0">
              <a:solidFill>
                <a:schemeClr val="accent4"/>
              </a:solidFill>
            </a:endParaRPr>
          </a:p>
          <a:p>
            <a:endParaRPr lang="hr-HR" sz="2400" b="1" dirty="0">
              <a:solidFill>
                <a:schemeClr val="accent4"/>
              </a:solidFill>
            </a:endParaRPr>
          </a:p>
          <a:p>
            <a:endParaRPr lang="hr-HR" sz="2400" b="1" dirty="0">
              <a:solidFill>
                <a:schemeClr val="accent4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544286" y="1825625"/>
            <a:ext cx="5181600" cy="4351338"/>
          </a:xfrm>
        </p:spPr>
        <p:txBody>
          <a:bodyPr>
            <a:normAutofit/>
          </a:bodyPr>
          <a:lstStyle/>
          <a:p>
            <a:r>
              <a:rPr lang="hr-HR" altLang="sr-Latn-RS" dirty="0"/>
              <a:t>4 ECTS bodova 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56" y="1825625"/>
            <a:ext cx="497528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15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/>
              <a:t>omogućiti studentima da analiziraju različite strukture, koncepte i standarde upravljanja informacijskim sustavima (npr. ITIL),</a:t>
            </a:r>
          </a:p>
          <a:p>
            <a:r>
              <a:rPr lang="hr-HR" dirty="0"/>
              <a:t>planiraju i pokažu primjenu standarda u upravljanju informacijskim sustavima. 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80997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112838"/>
          </a:xfrm>
        </p:spPr>
        <p:txBody>
          <a:bodyPr/>
          <a:lstStyle/>
          <a:p>
            <a:pPr eaLnBrk="1" hangingPunct="1"/>
            <a:r>
              <a:rPr lang="hr-HR" altLang="sr-Latn-RS" dirty="0"/>
              <a:t>Ishodi učenja</a:t>
            </a:r>
          </a:p>
        </p:txBody>
      </p:sp>
      <p:graphicFrame>
        <p:nvGraphicFramePr>
          <p:cNvPr id="2" name="Tablica 3">
            <a:extLst>
              <a:ext uri="{FF2B5EF4-FFF2-40B4-BE49-F238E27FC236}">
                <a16:creationId xmlns:a16="http://schemas.microsoft.com/office/drawing/2014/main" id="{04C688A8-25B1-0573-8B0B-0031066E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39729"/>
              </p:ext>
            </p:extLst>
          </p:nvPr>
        </p:nvGraphicFramePr>
        <p:xfrm>
          <a:off x="511068" y="1716338"/>
          <a:ext cx="10618476" cy="37322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4844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1862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58747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LEARNING OUTCOMES</a:t>
                      </a:r>
                    </a:p>
                    <a:p>
                      <a:pPr algn="ctr" fontAlgn="ctr"/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(upon </a:t>
                      </a:r>
                      <a:r>
                        <a:rPr lang="en-US" sz="1600" u="none" strike="noStrike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succesful</a:t>
                      </a:r>
                      <a:r>
                        <a:rPr lang="en-US" sz="1600" u="none" strike="noStrik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completion of the</a:t>
                      </a:r>
                      <a:r>
                        <a:rPr lang="en-US" sz="1600" u="none" strike="noStrike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course, students will be able to)</a:t>
                      </a:r>
                      <a:endParaRPr lang="en-US" sz="1600" b="1" i="0" u="none" strike="noStrike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ŽELJENI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(uspješan student bi trebao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81675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Objasniti osnovne pojmove i koncepte upravljanja informacijskim sustavima.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Razlikovati pojmove i koncepte upravljanja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86180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Objasniti svrhu i primjenu upravljanja informacijskim sustavima.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Objasniti primjenu i načela dobre prakse u upravljanju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Opisati standarde koji se primjenjuju u upravljanju informacijskim sustavima.</a:t>
                      </a: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Planirati i demonstrirati primjenu standarda u upravljanju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66894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Definirati etape upravljanja informacijskim sustavima.</a:t>
                      </a: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Planirati implementaciju i upravljanje u skladu s etapama upravljanja informacijskim sustavima.</a:t>
                      </a: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011237"/>
          </a:xfrm>
        </p:spPr>
        <p:txBody>
          <a:bodyPr/>
          <a:lstStyle/>
          <a:p>
            <a:pPr eaLnBrk="1" hangingPunct="1"/>
            <a:r>
              <a:rPr lang="hr-HR" altLang="sr-Latn-RS" dirty="0"/>
              <a:t>Tematske cjeline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1DBD5-C7D3-4F0F-A45E-F684DA8C77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27100"/>
            <a:ext cx="11049000" cy="5249863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Uvod i temeljni pojmovi	</a:t>
            </a:r>
          </a:p>
          <a:p>
            <a:r>
              <a:rPr lang="hr-HR" dirty="0"/>
              <a:t>Informacijski sustav	</a:t>
            </a:r>
          </a:p>
          <a:p>
            <a:r>
              <a:rPr lang="hr-HR" dirty="0"/>
              <a:t>Informacijski sustav, organizacija i strategija	</a:t>
            </a:r>
          </a:p>
          <a:p>
            <a:r>
              <a:rPr lang="hr-HR" dirty="0"/>
              <a:t>Principi upravljanja informacijskim sustavima	</a:t>
            </a:r>
          </a:p>
          <a:p>
            <a:r>
              <a:rPr lang="hr-HR" dirty="0"/>
              <a:t>Upravljanje informacijskim uslugama</a:t>
            </a:r>
          </a:p>
          <a:p>
            <a:r>
              <a:rPr lang="hr-HR" dirty="0"/>
              <a:t>Upravljanje projektima	</a:t>
            </a:r>
          </a:p>
          <a:p>
            <a:r>
              <a:rPr lang="hr-HR" dirty="0"/>
              <a:t>Upravljanje rizicima	</a:t>
            </a:r>
          </a:p>
          <a:p>
            <a:r>
              <a:rPr lang="hr-HR" dirty="0"/>
              <a:t>IT infrastruktura	</a:t>
            </a:r>
          </a:p>
          <a:p>
            <a:r>
              <a:rPr lang="hr-HR" dirty="0"/>
              <a:t>Telekomunikacije</a:t>
            </a:r>
          </a:p>
          <a:p>
            <a:r>
              <a:rPr lang="hr-HR" dirty="0"/>
              <a:t>Korporativne aplikacije	</a:t>
            </a:r>
          </a:p>
          <a:p>
            <a:r>
              <a:rPr lang="hr-HR" dirty="0"/>
              <a:t>Elektroničko poslovanje	</a:t>
            </a:r>
          </a:p>
          <a:p>
            <a:r>
              <a:rPr lang="hr-HR" dirty="0"/>
              <a:t>Umjetna inteligencija</a:t>
            </a:r>
          </a:p>
          <a:p>
            <a:r>
              <a:rPr lang="hr-HR" dirty="0"/>
              <a:t>Poslovno odlučivanje</a:t>
            </a:r>
          </a:p>
          <a:p>
            <a:r>
              <a:rPr lang="hr-HR" dirty="0"/>
              <a:t>Sigurnost i etičnost</a:t>
            </a:r>
          </a:p>
          <a:p>
            <a:r>
              <a:rPr lang="hr-HR" dirty="0"/>
              <a:t>Prezentacija projektnog zadatka</a:t>
            </a:r>
          </a:p>
        </p:txBody>
      </p:sp>
    </p:spTree>
    <p:extLst>
      <p:ext uri="{BB962C8B-B14F-4D97-AF65-F5344CB8AC3E}">
        <p14:creationId xmlns:p14="http://schemas.microsoft.com/office/powerpoint/2010/main" val="67678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479550"/>
            <a:ext cx="10515600" cy="469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OBAVEZNA LITERATURA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Laudon K., Laudon, J. (2021.), Management Information Systems, 17TH edition, [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s.l.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]: Pearson 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PREPORUČENA LITERATURA</a:t>
            </a:r>
          </a:p>
          <a:p>
            <a:pPr marL="0" indent="0">
              <a:buNone/>
            </a:pPr>
            <a:r>
              <a:rPr lang="en-US" dirty="0"/>
              <a:t>Keri E. </a:t>
            </a:r>
            <a:r>
              <a:rPr lang="en-US" dirty="0" err="1"/>
              <a:t>Pearlson</a:t>
            </a:r>
            <a:r>
              <a:rPr lang="en-US" dirty="0"/>
              <a:t>, Carol S. Saunders, Dennis F. </a:t>
            </a:r>
            <a:r>
              <a:rPr lang="en-US" dirty="0" err="1"/>
              <a:t>Galletta</a:t>
            </a:r>
            <a:r>
              <a:rPr lang="en-US" dirty="0"/>
              <a:t> (2016.), Managing and Using Information Systems: A Strategic Approach, 6th Edition, [</a:t>
            </a:r>
            <a:r>
              <a:rPr lang="en-US" dirty="0" err="1"/>
              <a:t>s.l.</a:t>
            </a:r>
            <a:r>
              <a:rPr lang="en-US" dirty="0"/>
              <a:t>]: Wiley Global Education</a:t>
            </a:r>
            <a:endParaRPr lang="hr-HR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0" y="1574800"/>
            <a:ext cx="9596438" cy="85248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2457450" y="1668463"/>
            <a:ext cx="9734550" cy="41052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dirty="0"/>
              <a:t>Kolegij ima definiranih 4 ishoda učenja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50% bodova iz nekog ishoda učenja, na slijedećem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dirty="0"/>
              <a:t>Grupni projektni zadatak</a:t>
            </a:r>
          </a:p>
          <a:p>
            <a:pPr lvl="1" eaLnBrk="1" hangingPunct="1"/>
            <a:r>
              <a:rPr lang="hr-HR" altLang="sr-Latn-RS" dirty="0"/>
              <a:t>Kontinuirana provjera na vježbama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1480</Words>
  <Application>Microsoft Office PowerPoint</Application>
  <PresentationFormat>Widescreen</PresentationFormat>
  <Paragraphs>262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Consolas</vt:lpstr>
      <vt:lpstr>Verdana</vt:lpstr>
      <vt:lpstr>Office Theme</vt:lpstr>
      <vt:lpstr>UPRAVLJANJE INFORMACIJSKIM SUSTAVIMA</vt:lpstr>
      <vt:lpstr>Organizacija predavanja i vježbi</vt:lpstr>
      <vt:lpstr>Informacije o kolegiju</vt:lpstr>
      <vt:lpstr>Cilj kolegija</vt:lpstr>
      <vt:lpstr>Ishodi učenja</vt:lpstr>
      <vt:lpstr>Tematske cjeline</vt:lpstr>
      <vt:lpstr>Literatura</vt:lpstr>
      <vt:lpstr>Za potpis treba?</vt:lpstr>
      <vt:lpstr>Polaganje kolegija</vt:lpstr>
      <vt:lpstr>Kako je to raspoređeno po ishodima učenja [1/2]</vt:lpstr>
      <vt:lpstr>Kako je to raspoređeno po ishodima učenja [2/2]</vt:lpstr>
      <vt:lpstr>Projektni kolegij</vt:lpstr>
      <vt:lpstr>Vježbe</vt:lpstr>
      <vt:lpstr>PowerPoint Presentation</vt:lpstr>
      <vt:lpstr>PowerPoint Presentation</vt:lpstr>
      <vt:lpstr>PowerPoint Presentation</vt:lpstr>
      <vt:lpstr>PowerPoint Presentation</vt:lpstr>
      <vt:lpstr>Ispiti</vt:lpstr>
      <vt:lpstr>PowerPoint Presentation</vt:lpstr>
      <vt:lpstr>PowerPoint Presentation</vt:lpstr>
      <vt:lpstr>Ocjenjivanje</vt:lpstr>
      <vt:lpstr>Akademski standard ponašanja</vt:lpstr>
      <vt:lpstr>Pravila ponašanja na nastavi – fizička prisutnost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IT Governance</cp:lastModifiedBy>
  <cp:revision>61</cp:revision>
  <dcterms:created xsi:type="dcterms:W3CDTF">2018-01-24T13:33:55Z</dcterms:created>
  <dcterms:modified xsi:type="dcterms:W3CDTF">2025-10-04T14:51:28Z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f682b7-f91e-48bc-97e5-bfb95b32f5b9_Enabled">
    <vt:lpwstr>true</vt:lpwstr>
  </property>
  <property fmtid="{D5CDD505-2E9C-101B-9397-08002B2CF9AE}" pid="3" name="MSIP_Label_edf682b7-f91e-48bc-97e5-bfb95b32f5b9_SetDate">
    <vt:lpwstr>2024-09-30T11:51:55Z</vt:lpwstr>
  </property>
  <property fmtid="{D5CDD505-2E9C-101B-9397-08002B2CF9AE}" pid="4" name="MSIP_Label_edf682b7-f91e-48bc-97e5-bfb95b32f5b9_Method">
    <vt:lpwstr>Privileged</vt:lpwstr>
  </property>
  <property fmtid="{D5CDD505-2E9C-101B-9397-08002B2CF9AE}" pid="5" name="MSIP_Label_edf682b7-f91e-48bc-97e5-bfb95b32f5b9_Name">
    <vt:lpwstr>defa4170-0d19-0005-0001-bc88714345d2</vt:lpwstr>
  </property>
  <property fmtid="{D5CDD505-2E9C-101B-9397-08002B2CF9AE}" pid="6" name="MSIP_Label_edf682b7-f91e-48bc-97e5-bfb95b32f5b9_SiteId">
    <vt:lpwstr>fbb567ee-ca59-4aea-a378-fbf7761a4986</vt:lpwstr>
  </property>
  <property fmtid="{D5CDD505-2E9C-101B-9397-08002B2CF9AE}" pid="7" name="MSIP_Label_edf682b7-f91e-48bc-97e5-bfb95b32f5b9_ActionId">
    <vt:lpwstr>60e38936-0fb6-43b3-977c-eb4e5bf021e2</vt:lpwstr>
  </property>
  <property fmtid="{D5CDD505-2E9C-101B-9397-08002B2CF9AE}" pid="8" name="MSIP_Label_edf682b7-f91e-48bc-97e5-bfb95b32f5b9_ContentBits">
    <vt:lpwstr>0</vt:lpwstr>
  </property>
</Properties>
</file>