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580" r:id="rId3"/>
    <p:sldId id="591" r:id="rId4"/>
    <p:sldId id="590" r:id="rId5"/>
    <p:sldId id="593" r:id="rId6"/>
    <p:sldId id="594" r:id="rId7"/>
    <p:sldId id="595" r:id="rId8"/>
    <p:sldId id="596" r:id="rId9"/>
    <p:sldId id="597" r:id="rId10"/>
    <p:sldId id="607" r:id="rId11"/>
    <p:sldId id="598" r:id="rId12"/>
    <p:sldId id="599" r:id="rId13"/>
    <p:sldId id="560" r:id="rId14"/>
    <p:sldId id="564" r:id="rId15"/>
    <p:sldId id="606" r:id="rId16"/>
    <p:sldId id="600" r:id="rId17"/>
    <p:sldId id="601" r:id="rId18"/>
    <p:sldId id="602" r:id="rId19"/>
    <p:sldId id="603" r:id="rId20"/>
    <p:sldId id="608" r:id="rId21"/>
    <p:sldId id="604" r:id="rId22"/>
    <p:sldId id="605" r:id="rId23"/>
    <p:sldId id="544" r:id="rId24"/>
    <p:sldId id="568" r:id="rId25"/>
    <p:sldId id="572" r:id="rId26"/>
    <p:sldId id="577" r:id="rId27"/>
    <p:sldId id="578" r:id="rId28"/>
    <p:sldId id="579" r:id="rId29"/>
    <p:sldId id="549" r:id="rId30"/>
  </p:sldIdLst>
  <p:sldSz cx="12192000" cy="6858000"/>
  <p:notesSz cx="6858000" cy="9144000"/>
  <p:embeddedFontLst>
    <p:embeddedFont>
      <p:font typeface="Georgia" panose="02040502050405020303" pitchFamily="18" charset="0"/>
      <p:regular r:id="rId33"/>
      <p:bold r:id="rId34"/>
      <p:italic r:id="rId35"/>
      <p:boldItalic r:id="rId36"/>
    </p:embeddedFont>
    <p:embeddedFont>
      <p:font typeface="Segoe UI" panose="020B0502040204020203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Stolzl Bold" panose="00000800000000000000" charset="0"/>
      <p:bold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ARS Maquette Pro" panose="02000603000000020004" charset="0"/>
      <p:regular r:id="rId48"/>
      <p:bold r:id="rId49"/>
      <p:italic r:id="rId50"/>
      <p:boldItalic r:id="rId51"/>
    </p:embeddedFont>
    <p:embeddedFont>
      <p:font typeface="Tahoma" panose="020B0604030504040204" pitchFamily="34" charset="0"/>
      <p:regular r:id="rId52"/>
      <p:bold r:id="rId53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o Papić" initials="SP" lastIdx="1" clrIdx="0">
    <p:extLst>
      <p:ext uri="{19B8F6BF-5375-455C-9EA6-DF929625EA0E}">
        <p15:presenceInfo xmlns:p15="http://schemas.microsoft.com/office/powerpoint/2012/main" userId="Silvio Pap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78835"/>
    <a:srgbClr val="DF7423"/>
    <a:srgbClr val="000000"/>
    <a:srgbClr val="EB1C24"/>
    <a:srgbClr val="F37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BC743-9E9C-41E2-B116-BCE88757B36B}" type="datetimeFigureOut">
              <a:rPr lang="hr-HR" smtClean="0"/>
              <a:t>22.11.2023.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6DBF-2415-4A52-AC8D-5734A655AD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0433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E1C21-0523-4F95-826E-9B12210F8486}" type="datetimeFigureOut">
              <a:rPr lang="hr-HR" smtClean="0"/>
              <a:t>22.11.2023.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EF887-2EE9-4511-8BEE-25CD7A2B83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62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829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3090333"/>
            <a:ext cx="11103681" cy="2786592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1" y="499533"/>
            <a:ext cx="11105444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07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orient="horz" pos="1457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  <p15:guide id="4" pos="67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Title,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3875" y="1972733"/>
            <a:ext cx="5447949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925" y="3078334"/>
            <a:ext cx="5417609" cy="23488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29792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2" y="3069866"/>
            <a:ext cx="5528027" cy="2365734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584201"/>
            <a:ext cx="11153775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4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1972733"/>
            <a:ext cx="5373512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1" y="3078334"/>
            <a:ext cx="5350933" cy="2966866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11801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3" y="3069866"/>
            <a:ext cx="5500512" cy="2983801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1040533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52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8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3" pos="6743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S Maquette Pro" panose="02000603000000020004" pitchFamily="50" charset="-18"/>
              </a:defRPr>
            </a:lvl1pPr>
          </a:lstStyle>
          <a:p>
            <a:r>
              <a:rPr lang="en-US"/>
              <a:t>Click icon to add picture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0728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7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16256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328050" cy="1617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27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341" userDrawn="1">
          <p15:clr>
            <a:srgbClr val="FBAE40"/>
          </p15:clr>
        </p15:guide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2252132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269136" cy="2252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28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2341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ingl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6" y="443832"/>
            <a:ext cx="8485364" cy="3690017"/>
          </a:xfrm>
          <a:prstGeom prst="rect">
            <a:avLst/>
          </a:prstGeom>
        </p:spPr>
        <p:txBody>
          <a:bodyPr lIns="0" anchor="t" anchorCtr="0"/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8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77" y="685800"/>
            <a:ext cx="10969273" cy="277706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2" y="3728898"/>
            <a:ext cx="10941047" cy="1638968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63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15108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45186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85926"/>
            <a:ext cx="11048293" cy="3152774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77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76599"/>
            <a:ext cx="1112449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ctr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334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276599"/>
            <a:ext cx="1110544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15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1" y="3090333"/>
            <a:ext cx="11172824" cy="2328334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499533"/>
            <a:ext cx="11163299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95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3" orient="horz" pos="1457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9" r:id="rId3"/>
    <p:sldLayoutId id="2147483685" r:id="rId4"/>
    <p:sldLayoutId id="2147483686" r:id="rId5"/>
    <p:sldLayoutId id="2147483676" r:id="rId6"/>
    <p:sldLayoutId id="2147483677" r:id="rId7"/>
    <p:sldLayoutId id="2147483684" r:id="rId8"/>
    <p:sldLayoutId id="2147483673" r:id="rId9"/>
    <p:sldLayoutId id="2147483683" r:id="rId10"/>
    <p:sldLayoutId id="2147483665" r:id="rId11"/>
    <p:sldLayoutId id="2147483682" r:id="rId12"/>
    <p:sldLayoutId id="2147483671" r:id="rId13"/>
    <p:sldLayoutId id="2147483681" r:id="rId14"/>
    <p:sldLayoutId id="2147483667" r:id="rId15"/>
    <p:sldLayoutId id="2147483674" r:id="rId16"/>
    <p:sldLayoutId id="21474836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9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algebra.hr/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034" y="660905"/>
            <a:ext cx="9248503" cy="1425863"/>
          </a:xfrm>
        </p:spPr>
        <p:txBody>
          <a:bodyPr/>
          <a:lstStyle/>
          <a:p>
            <a:r>
              <a:rPr lang="hr-HR" dirty="0" smtClean="0"/>
              <a:t>Servisi u mreži</a:t>
            </a:r>
            <a:r>
              <a:rPr lang="hr-HR" dirty="0"/>
              <a:t/>
            </a:r>
            <a:br>
              <a:rPr lang="hr-HR" dirty="0"/>
            </a:br>
            <a:endParaRPr lang="hr-HR" dirty="0">
              <a:latin typeface="Stolzl Bold" panose="00000800000000000000" pitchFamily="50" charset="-18"/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7B1627AC-1093-4881-9CDC-7F9A48A98AE2}"/>
              </a:ext>
            </a:extLst>
          </p:cNvPr>
          <p:cNvSpPr/>
          <p:nvPr/>
        </p:nvSpPr>
        <p:spPr>
          <a:xfrm>
            <a:off x="5737747" y="2023958"/>
            <a:ext cx="442300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</a:rPr>
              <a:t>Komunikacija između računala u mreži</a:t>
            </a:r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bg1"/>
                </a:solidFill>
              </a:rPr>
              <a:t>Peer</a:t>
            </a:r>
            <a:r>
              <a:rPr lang="hr-HR" dirty="0">
                <a:solidFill>
                  <a:schemeClr val="bg1"/>
                </a:solidFill>
              </a:rPr>
              <a:t>-to-</a:t>
            </a:r>
            <a:r>
              <a:rPr lang="hr-HR" dirty="0" err="1">
                <a:solidFill>
                  <a:schemeClr val="bg1"/>
                </a:solidFill>
              </a:rPr>
              <a:t>Peer</a:t>
            </a:r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Web </a:t>
            </a:r>
            <a:r>
              <a:rPr lang="hr-HR" dirty="0" smtClean="0">
                <a:solidFill>
                  <a:schemeClr val="bg1"/>
                </a:solidFill>
              </a:rPr>
              <a:t>i </a:t>
            </a:r>
            <a:r>
              <a:rPr lang="hr-HR" dirty="0">
                <a:solidFill>
                  <a:schemeClr val="bg1"/>
                </a:solidFill>
              </a:rPr>
              <a:t>Email </a:t>
            </a:r>
            <a:r>
              <a:rPr lang="hr-HR" dirty="0" smtClean="0">
                <a:solidFill>
                  <a:schemeClr val="bg1"/>
                </a:solidFill>
              </a:rPr>
              <a:t>Protokoli</a:t>
            </a:r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</a:rPr>
              <a:t>DHCP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</a:rPr>
              <a:t>DNS</a:t>
            </a:r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NAT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File Sharing </a:t>
            </a:r>
            <a:r>
              <a:rPr lang="hr-HR" dirty="0" err="1">
                <a:solidFill>
                  <a:schemeClr val="bg1"/>
                </a:solidFill>
              </a:rPr>
              <a:t>Services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E8EBA1-9D28-0F73-4DA1-888BD45B4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747" y="4653836"/>
            <a:ext cx="3314700" cy="723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996D4F-8A2C-B67A-D56F-87088A63FE6E}"/>
              </a:ext>
            </a:extLst>
          </p:cNvPr>
          <p:cNvSpPr txBox="1"/>
          <p:nvPr/>
        </p:nvSpPr>
        <p:spPr>
          <a:xfrm>
            <a:off x="5737747" y="4248995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chemeClr val="bg1"/>
                </a:solidFill>
              </a:rPr>
              <a:t>Netacademy</a:t>
            </a:r>
            <a:r>
              <a:rPr lang="hr-HR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900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0187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>
                <a:latin typeface="Arial" pitchFamily="34"/>
                <a:cs typeface="Arial" pitchFamily="34"/>
              </a:rPr>
              <a:t>Domain Name System- </a:t>
            </a:r>
            <a:r>
              <a:rPr lang="hr-HR" sz="2400" b="0" dirty="0" smtClean="0">
                <a:solidFill>
                  <a:srgbClr val="0000FF"/>
                </a:solidFill>
                <a:latin typeface="Arial" pitchFamily="34"/>
                <a:cs typeface="Arial" pitchFamily="34"/>
              </a:rPr>
              <a:t>pokazati u </a:t>
            </a:r>
            <a:r>
              <a:rPr lang="hr-HR" sz="2400" b="0" dirty="0" err="1" smtClean="0">
                <a:solidFill>
                  <a:srgbClr val="0000FF"/>
                </a:solidFill>
                <a:latin typeface="Arial" pitchFamily="34"/>
                <a:cs typeface="Arial" pitchFamily="34"/>
              </a:rPr>
              <a:t>PacketTracer</a:t>
            </a:r>
            <a:endParaRPr lang="hr-HR" sz="3200" b="0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B82F6-C90D-0CC4-5509-1AD86A79AA49}"/>
              </a:ext>
            </a:extLst>
          </p:cNvPr>
          <p:cNvSpPr txBox="1"/>
          <p:nvPr/>
        </p:nvSpPr>
        <p:spPr>
          <a:xfrm>
            <a:off x="174171" y="753521"/>
            <a:ext cx="11634652" cy="506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podatkovnim mrežama uređaji su označeni numeričkim IP adresama za slanje i primanje podataka preko mreža. 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Nazivi domena stvoreni su kako bi se brojčana adresa pretvorila u jednostavno, prepoznatljivo ime.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Naredba 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ipconfig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displaydns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prikazuje sve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predmemorirane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DNS unose, a naredba 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nslookup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omogućuje dijalog s DNS poslužiteljem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internetu, ljudi puno lakše pamte potpuno kvalificirane nazive domena (FQDN), kao što je http://www.cisco.com nego 198.133.219.25, što je stvarna numerička adresa ovog poslužitelja.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Cisco odluči promijeniti numeričku adresu 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www.cisco.com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 je transparentno za korisnika jer naziv domene ostaje isti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Nova adresa se jednostavno povezuje s postojećim nazivom domene i povezanost se održava.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DNS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poslužitelj pohranjuje različite vrste zapisa resursa koji se koriste za rješavanje imena. Ti zapisi sadrže ime, adresu i vrstu zapisa. Neke od ovih vrsta zapisa su sljedeće: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7425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IPv4 adresa krajnjeg uređaja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7425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 - Autoritativni poslužitelj imena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7425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AAAA - IPv6 adresa krajnjeg uređaja (izgovara se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7425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MX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zapis o razmjeni pošte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12D7A-412C-B3BB-AE6B-E8B372962873}"/>
              </a:ext>
            </a:extLst>
          </p:cNvPr>
          <p:cNvSpPr txBox="1"/>
          <p:nvPr/>
        </p:nvSpPr>
        <p:spPr>
          <a:xfrm>
            <a:off x="374033" y="58156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altLang="sr-Latn-RS" dirty="0" err="1">
                <a:solidFill>
                  <a:srgbClr val="0000FF"/>
                </a:solidFill>
              </a:rPr>
              <a:t>ipconfig</a:t>
            </a:r>
            <a:r>
              <a:rPr lang="hr-HR" altLang="sr-Latn-RS" dirty="0">
                <a:solidFill>
                  <a:srgbClr val="0000FF"/>
                </a:solidFill>
              </a:rPr>
              <a:t>/</a:t>
            </a:r>
            <a:r>
              <a:rPr lang="hr-HR" altLang="sr-Latn-RS" dirty="0" err="1">
                <a:solidFill>
                  <a:srgbClr val="0000FF"/>
                </a:solidFill>
              </a:rPr>
              <a:t>flushdns</a:t>
            </a:r>
            <a:r>
              <a:rPr lang="hr-HR" altLang="sr-Latn-RS" dirty="0">
                <a:solidFill>
                  <a:srgbClr val="0000FF"/>
                </a:solidFill>
              </a:rPr>
              <a:t> </a:t>
            </a:r>
            <a:r>
              <a:rPr lang="hr-HR" altLang="sr-Latn-RS" dirty="0"/>
              <a:t>–</a:t>
            </a:r>
            <a:r>
              <a:rPr lang="hr-HR" altLang="sr-Latn-RS" dirty="0" err="1"/>
              <a:t>clears</a:t>
            </a:r>
            <a:r>
              <a:rPr lang="hr-HR" altLang="sr-Latn-RS" dirty="0"/>
              <a:t> DNS </a:t>
            </a:r>
            <a:r>
              <a:rPr lang="hr-HR" altLang="sr-Latn-RS" dirty="0" err="1"/>
              <a:t>cache</a:t>
            </a:r>
            <a:r>
              <a:rPr lang="hr-HR" altLang="sr-Latn-RS" dirty="0"/>
              <a:t> on </a:t>
            </a:r>
            <a:r>
              <a:rPr lang="hr-HR" altLang="sr-Latn-RS" dirty="0" err="1"/>
              <a:t>the</a:t>
            </a:r>
            <a:r>
              <a:rPr lang="hr-HR" altLang="sr-Latn-RS" dirty="0"/>
              <a:t> </a:t>
            </a:r>
            <a:r>
              <a:rPr lang="hr-HR" altLang="sr-Latn-RS" dirty="0" err="1"/>
              <a:t>computer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3778499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hr-HR" sz="4000" b="0" i="0" dirty="0" err="1">
                <a:latin typeface="Arial" pitchFamily="34"/>
                <a:cs typeface="Arial" pitchFamily="34"/>
              </a:rPr>
              <a:t>Domain</a:t>
            </a:r>
            <a:r>
              <a:rPr lang="hr-HR" sz="4000" b="0" i="0" dirty="0">
                <a:latin typeface="Arial" pitchFamily="34"/>
                <a:cs typeface="Arial" pitchFamily="34"/>
              </a:rPr>
              <a:t> Name System- </a:t>
            </a:r>
            <a:r>
              <a:rPr lang="hr-HR" sz="3200" b="0" dirty="0">
                <a:solidFill>
                  <a:srgbClr val="0000FF"/>
                </a:solidFill>
                <a:latin typeface="Arial" pitchFamily="34"/>
                <a:cs typeface="Arial" pitchFamily="34"/>
              </a:rPr>
              <a:t>pokazati u </a:t>
            </a:r>
            <a:r>
              <a:rPr lang="hr-HR" sz="3200" b="0" dirty="0" err="1">
                <a:solidFill>
                  <a:srgbClr val="0000FF"/>
                </a:solidFill>
                <a:latin typeface="Arial" pitchFamily="34"/>
                <a:cs typeface="Arial" pitchFamily="34"/>
              </a:rPr>
              <a:t>PacketTracer</a:t>
            </a:r>
            <a:endParaRPr lang="hr-HR" sz="3200" b="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27469-465B-C7CE-B625-6FFC58C310C9}"/>
              </a:ext>
            </a:extLst>
          </p:cNvPr>
          <p:cNvSpPr txBox="1"/>
          <p:nvPr/>
        </p:nvSpPr>
        <p:spPr>
          <a:xfrm>
            <a:off x="243840" y="889843"/>
            <a:ext cx="1170432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DNS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hijerarhijski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sustav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kojem postoji mnogo baza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u kojima su povezana domenska imena s IP adresama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DNS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nazive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domena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formiranje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hijerarhije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(različite domene imaju različite DNS servere)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Struktura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imenovanja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podijeljena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male zone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kojima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upravljati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Svaki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DNS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održava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određenu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baz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odgovoran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upravljanje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mapiranjem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imena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 IP-a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taj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cijele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DNS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strukture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DNS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primi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zahtjev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prijevod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imena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nije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unutar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njegove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DNS zone, DNS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prosljeđuje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zahtjev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drugom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DNS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poslužitelju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unutar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odgovarajuće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zone za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prijevod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DNS je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skalabilan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rezolucija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naziva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hosta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raspoređena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Različite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domene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najviše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predstavljaju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vrstu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organizacije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zemlju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podrijetla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Primjeri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domena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najviše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razine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(Top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Domain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sljedeći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1620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.com 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tvrtka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industrija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620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.org 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neprofitna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organizacija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620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.au 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Australija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620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.co 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Kolumbija</a:t>
            </a:r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78E96-212E-DC17-706E-49C36E13B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513" y="3121675"/>
            <a:ext cx="4040778" cy="365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41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b="0" i="0" dirty="0" smtClean="0"/>
              <a:t>Hijerarhija </a:t>
            </a:r>
            <a:r>
              <a:rPr lang="hr-HR" altLang="en-US" sz="3200" b="0" i="0" dirty="0"/>
              <a:t>DNS</a:t>
            </a:r>
            <a:endParaRPr lang="hr-HR" sz="3200" b="0" i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0EB04C-53AE-1B4E-6132-79F2AA8392ED}"/>
              </a:ext>
            </a:extLst>
          </p:cNvPr>
          <p:cNvSpPr txBox="1"/>
          <p:nvPr/>
        </p:nvSpPr>
        <p:spPr>
          <a:xfrm>
            <a:off x="243840" y="797510"/>
            <a:ext cx="1157369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Nazivi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domena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obično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podijeljeni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dva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tri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dijela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svaki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odvojen</a:t>
            </a: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točkom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čitaju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desne strane prema lijevoj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identifikatori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nazivima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domena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idu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sz="24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najopćenitijih</a:t>
            </a: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4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najspecifičnijih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Odjeljak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desne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strane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zadnje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točke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nazivu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domene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domena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najviše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razine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(TLD).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uključuje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generičke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' TLD-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ove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'.com', '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.net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' i '.org',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i TLD-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ove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specifične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državu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'.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uk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' i '.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jp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'.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Lijevo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od TLD-a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nalazi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domena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druge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razine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(2LD), 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postoji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nešto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lijevo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od 2LD-a, to se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naziva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domena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treće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razine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(3LD).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Googleov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naziv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američke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domene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"google.com":</a:t>
            </a:r>
          </a:p>
          <a:p>
            <a:pPr marL="895350" indent="-342900">
              <a:buFont typeface="Arial" panose="020B0604020202020204" pitchFamily="34" charset="0"/>
              <a:buChar char="•"/>
              <a:tabLst>
                <a:tab pos="987425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’.com’ je TLD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najopćenitiji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895350" indent="-342900">
              <a:buFont typeface="Arial" panose="020B0604020202020204" pitchFamily="34" charset="0"/>
              <a:buChar char="•"/>
              <a:tabLst>
                <a:tab pos="987425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'google' je 2LD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najspecifičniji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Ali za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naziv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domene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Google UK, "google.co.uk":</a:t>
            </a:r>
          </a:p>
          <a:p>
            <a:pPr marL="89535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’.</a:t>
            </a:r>
            <a:r>
              <a:rPr lang="hr-H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uk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je TLD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najopćenitiji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89535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’.co’* je 2LD</a:t>
            </a:r>
          </a:p>
          <a:p>
            <a:pPr marL="89535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'google' je 3LD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najspecifičniji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55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b="0" i="0" dirty="0" smtClean="0">
                <a:solidFill>
                  <a:srgbClr val="262626"/>
                </a:solidFill>
              </a:rPr>
              <a:t>Primjer rada DNS-a-klijent želi otvoriti </a:t>
            </a:r>
            <a:r>
              <a:rPr lang="hr-HR" altLang="en-US" sz="3200" b="0" i="0" dirty="0" smtClean="0">
                <a:solidFill>
                  <a:srgbClr val="262626"/>
                </a:solidFill>
                <a:hlinkClick r:id="rId2"/>
              </a:rPr>
              <a:t>www.algebra.hr</a:t>
            </a:r>
            <a:r>
              <a:rPr lang="hr-HR" altLang="en-US" sz="3200" b="0" i="0" dirty="0" smtClean="0">
                <a:solidFill>
                  <a:srgbClr val="262626"/>
                </a:solidFill>
              </a:rPr>
              <a:t> </a:t>
            </a:r>
            <a:endParaRPr lang="hr-HR" sz="3200" b="0" i="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64766C81-67D0-49C9-BF0A-A6168FFA0951}"/>
              </a:ext>
            </a:extLst>
          </p:cNvPr>
          <p:cNvSpPr/>
          <p:nvPr/>
        </p:nvSpPr>
        <p:spPr>
          <a:xfrm>
            <a:off x="-260638" y="504128"/>
            <a:ext cx="123581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8988" lvl="1" indent="-514350">
              <a:buFont typeface="Georgia" pitchFamily="18" charset="0"/>
              <a:buAutoNum type="arabicPeriod"/>
              <a:defRPr/>
            </a:pPr>
            <a:r>
              <a:rPr lang="en-US" altLang="en-US" dirty="0" err="1"/>
              <a:t>Klijent</a:t>
            </a:r>
            <a:r>
              <a:rPr lang="en-US" altLang="en-US" dirty="0"/>
              <a:t> pita </a:t>
            </a:r>
            <a:r>
              <a:rPr lang="en-US" altLang="en-US" dirty="0" err="1"/>
              <a:t>svoj</a:t>
            </a:r>
            <a:r>
              <a:rPr lang="en-US" altLang="en-US" dirty="0"/>
              <a:t> </a:t>
            </a:r>
            <a:r>
              <a:rPr lang="en-US" altLang="en-US" dirty="0" err="1"/>
              <a:t>lokalni</a:t>
            </a:r>
            <a:r>
              <a:rPr lang="en-US" altLang="en-US" dirty="0"/>
              <a:t> DNS (</a:t>
            </a:r>
            <a:r>
              <a:rPr lang="en-US" altLang="en-US" dirty="0" err="1"/>
              <a:t>koji</a:t>
            </a:r>
            <a:r>
              <a:rPr lang="en-US" altLang="en-US" dirty="0"/>
              <a:t> </a:t>
            </a:r>
            <a:r>
              <a:rPr lang="hr-HR" altLang="en-US" dirty="0" smtClean="0"/>
              <a:t>mu </a:t>
            </a:r>
            <a:r>
              <a:rPr lang="en-US" altLang="en-US" dirty="0" smtClean="0"/>
              <a:t>je </a:t>
            </a:r>
            <a:r>
              <a:rPr lang="en-US" altLang="en-US" dirty="0" err="1" smtClean="0"/>
              <a:t>konfiguriran</a:t>
            </a:r>
            <a:r>
              <a:rPr lang="hr-HR" altLang="en-US" dirty="0" smtClean="0"/>
              <a:t> u IP postavkama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marL="788988" lvl="1" indent="-514350">
              <a:buFont typeface="Georgia" pitchFamily="18" charset="0"/>
              <a:buAutoNum type="arabicPeriod"/>
              <a:defRPr/>
            </a:pPr>
            <a:r>
              <a:rPr lang="en-US" altLang="en-US" dirty="0" err="1"/>
              <a:t>Lokalni</a:t>
            </a:r>
            <a:r>
              <a:rPr lang="en-US" altLang="en-US" dirty="0"/>
              <a:t> DNS </a:t>
            </a:r>
            <a:r>
              <a:rPr lang="en-US" altLang="en-US" dirty="0" err="1"/>
              <a:t>gleda</a:t>
            </a:r>
            <a:r>
              <a:rPr lang="en-US" altLang="en-US" dirty="0"/>
              <a:t> da li je </a:t>
            </a:r>
            <a:r>
              <a:rPr lang="en-US" altLang="en-US" dirty="0" err="1"/>
              <a:t>zadužen</a:t>
            </a:r>
            <a:r>
              <a:rPr lang="en-US" altLang="en-US" dirty="0"/>
              <a:t> za </a:t>
            </a:r>
            <a:r>
              <a:rPr lang="en-US" altLang="en-US" dirty="0" err="1"/>
              <a:t>tu</a:t>
            </a:r>
            <a:r>
              <a:rPr lang="en-US" altLang="en-US" dirty="0"/>
              <a:t> </a:t>
            </a:r>
            <a:r>
              <a:rPr lang="en-US" altLang="en-US" dirty="0" err="1"/>
              <a:t>domenu</a:t>
            </a:r>
            <a:r>
              <a:rPr lang="en-US" altLang="en-US" dirty="0"/>
              <a:t>, </a:t>
            </a:r>
            <a:r>
              <a:rPr lang="hr-HR" altLang="en-US" dirty="0" smtClean="0"/>
              <a:t>ako nije </a:t>
            </a:r>
            <a:r>
              <a:rPr lang="en-US" altLang="en-US" dirty="0" smtClean="0"/>
              <a:t>pita DNS ISP-a</a:t>
            </a:r>
            <a:r>
              <a:rPr lang="hr-HR" altLang="en-US" dirty="0" smtClean="0"/>
              <a:t> (tako je konfiguriran)</a:t>
            </a:r>
            <a:endParaRPr lang="en-US" altLang="en-US" dirty="0"/>
          </a:p>
          <a:p>
            <a:pPr marL="788988" lvl="1" indent="-514350">
              <a:buFont typeface="Georgia" pitchFamily="18" charset="0"/>
              <a:buAutoNum type="arabicPeriod"/>
              <a:defRPr/>
            </a:pPr>
            <a:r>
              <a:rPr lang="en-US" altLang="en-US" dirty="0"/>
              <a:t>ISP-</a:t>
            </a:r>
            <a:r>
              <a:rPr lang="en-US" altLang="en-US" dirty="0" err="1"/>
              <a:t>ov</a:t>
            </a:r>
            <a:r>
              <a:rPr lang="en-US" altLang="en-US" dirty="0"/>
              <a:t> DNS ne </a:t>
            </a:r>
            <a:r>
              <a:rPr lang="en-US" altLang="en-US" dirty="0" err="1"/>
              <a:t>zna</a:t>
            </a:r>
            <a:r>
              <a:rPr lang="en-US" altLang="en-US" dirty="0"/>
              <a:t> </a:t>
            </a:r>
            <a:r>
              <a:rPr lang="en-US" altLang="en-US" dirty="0" err="1"/>
              <a:t>domenu</a:t>
            </a:r>
            <a:r>
              <a:rPr lang="en-US" altLang="en-US" dirty="0"/>
              <a:t>, pa </a:t>
            </a:r>
            <a:r>
              <a:rPr lang="en-US" altLang="en-US" dirty="0" err="1"/>
              <a:t>traži</a:t>
            </a:r>
            <a:r>
              <a:rPr lang="en-US" altLang="en-US" dirty="0"/>
              <a:t> </a:t>
            </a:r>
            <a:r>
              <a:rPr lang="en-US" altLang="en-US" dirty="0" err="1"/>
              <a:t>korijenski</a:t>
            </a:r>
            <a:r>
              <a:rPr lang="en-US" altLang="en-US" dirty="0"/>
              <a:t> </a:t>
            </a:r>
            <a:r>
              <a:rPr lang="en-US" altLang="en-US" dirty="0" smtClean="0"/>
              <a:t>DNS</a:t>
            </a:r>
            <a:r>
              <a:rPr lang="hr-HR" altLang="en-US" dirty="0" smtClean="0"/>
              <a:t> (</a:t>
            </a:r>
            <a:r>
              <a:rPr lang="hr-HR" altLang="en-US" dirty="0" err="1" smtClean="0"/>
              <a:t>Root</a:t>
            </a:r>
            <a:r>
              <a:rPr lang="hr-HR" altLang="en-US" dirty="0" smtClean="0"/>
              <a:t> DNS)-koji mu je konfiguriran</a:t>
            </a:r>
            <a:endParaRPr lang="en-US" altLang="en-US" dirty="0"/>
          </a:p>
          <a:p>
            <a:pPr marL="788988" lvl="1" indent="-514350">
              <a:buFont typeface="Georgia" pitchFamily="18" charset="0"/>
              <a:buAutoNum type="arabicPeriod"/>
              <a:defRPr/>
            </a:pPr>
            <a:r>
              <a:rPr lang="en-US" altLang="en-US" dirty="0"/>
              <a:t>Root DNS </a:t>
            </a:r>
            <a:r>
              <a:rPr lang="en-US" altLang="en-US" dirty="0" err="1"/>
              <a:t>ga</a:t>
            </a:r>
            <a:r>
              <a:rPr lang="en-US" altLang="en-US" dirty="0"/>
              <a:t> </a:t>
            </a:r>
            <a:r>
              <a:rPr lang="en-US" altLang="en-US" dirty="0" err="1"/>
              <a:t>usmjerava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DNS </a:t>
            </a:r>
            <a:r>
              <a:rPr lang="hr-HR" altLang="en-US" dirty="0" smtClean="0"/>
              <a:t>zadužen za </a:t>
            </a:r>
            <a:r>
              <a:rPr lang="en-US" altLang="en-US" dirty="0" err="1" smtClean="0"/>
              <a:t>domen</a:t>
            </a:r>
            <a:r>
              <a:rPr lang="hr-HR" altLang="en-US" dirty="0" smtClean="0"/>
              <a:t>u n</a:t>
            </a:r>
            <a:r>
              <a:rPr lang="en-US" altLang="en-US" dirty="0" err="1" smtClean="0"/>
              <a:t>ajviše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razine</a:t>
            </a:r>
            <a:r>
              <a:rPr lang="hr-HR" altLang="en-US" dirty="0" smtClean="0"/>
              <a:t> </a:t>
            </a:r>
            <a:r>
              <a:rPr lang="hr-HR" altLang="en-US" dirty="0" smtClean="0">
                <a:solidFill>
                  <a:srgbClr val="0000FF"/>
                </a:solidFill>
              </a:rPr>
              <a:t>.</a:t>
            </a:r>
            <a:r>
              <a:rPr lang="hr-HR" altLang="en-US" dirty="0" err="1" smtClean="0">
                <a:solidFill>
                  <a:srgbClr val="0000FF"/>
                </a:solidFill>
              </a:rPr>
              <a:t>hr</a:t>
            </a:r>
            <a:r>
              <a:rPr lang="hr-HR" altLang="en-US" dirty="0" smtClean="0">
                <a:solidFill>
                  <a:srgbClr val="0000FF"/>
                </a:solidFill>
              </a:rPr>
              <a:t> </a:t>
            </a:r>
            <a:endParaRPr lang="en-US" altLang="en-US" dirty="0">
              <a:solidFill>
                <a:srgbClr val="0000FF"/>
              </a:solidFill>
            </a:endParaRPr>
          </a:p>
          <a:p>
            <a:pPr marL="788988" lvl="1" indent="-514350">
              <a:buFont typeface="Georgia" pitchFamily="18" charset="0"/>
              <a:buAutoNum type="arabicPeriod"/>
              <a:defRPr/>
            </a:pPr>
            <a:r>
              <a:rPr lang="en-US" altLang="en-US" dirty="0"/>
              <a:t>ISP-</a:t>
            </a:r>
            <a:r>
              <a:rPr lang="en-US" altLang="en-US" dirty="0" err="1"/>
              <a:t>ov</a:t>
            </a:r>
            <a:r>
              <a:rPr lang="en-US" altLang="en-US" dirty="0"/>
              <a:t> DNS pita DNS </a:t>
            </a:r>
            <a:r>
              <a:rPr lang="en-US" altLang="en-US" dirty="0" err="1"/>
              <a:t>nadležan</a:t>
            </a:r>
            <a:r>
              <a:rPr lang="en-US" altLang="en-US" dirty="0"/>
              <a:t> za </a:t>
            </a:r>
            <a:r>
              <a:rPr lang="en-US" altLang="en-US" dirty="0" err="1"/>
              <a:t>domenu</a:t>
            </a:r>
            <a:r>
              <a:rPr lang="en-US" altLang="en-US" dirty="0"/>
              <a:t> </a:t>
            </a:r>
            <a:r>
              <a:rPr lang="hr-HR" altLang="en-US" dirty="0" smtClean="0"/>
              <a:t>.</a:t>
            </a:r>
            <a:r>
              <a:rPr lang="hr-HR" altLang="en-US" dirty="0" err="1" smtClean="0"/>
              <a:t>hr</a:t>
            </a:r>
            <a:r>
              <a:rPr lang="hr-HR" altLang="en-US" dirty="0" smtClean="0"/>
              <a:t> </a:t>
            </a:r>
          </a:p>
          <a:p>
            <a:pPr marL="788988" lvl="1" indent="-514350">
              <a:buFont typeface="Georgia" pitchFamily="18" charset="0"/>
              <a:buAutoNum type="arabicPeriod"/>
              <a:defRPr/>
            </a:pPr>
            <a:r>
              <a:rPr lang="en-US" altLang="en-US" dirty="0" smtClean="0"/>
              <a:t>DNS </a:t>
            </a:r>
            <a:r>
              <a:rPr lang="en-US" altLang="en-US" dirty="0"/>
              <a:t>za </a:t>
            </a:r>
            <a:r>
              <a:rPr lang="en-US" altLang="en-US" dirty="0" err="1" smtClean="0"/>
              <a:t>tld</a:t>
            </a:r>
            <a:r>
              <a:rPr lang="hr-HR" altLang="en-US" dirty="0" smtClean="0"/>
              <a:t> .</a:t>
            </a:r>
            <a:r>
              <a:rPr lang="hr-HR" altLang="en-US" dirty="0" err="1" smtClean="0"/>
              <a:t>hr</a:t>
            </a:r>
            <a:r>
              <a:rPr lang="en-US" altLang="en-US" dirty="0" smtClean="0"/>
              <a:t> </a:t>
            </a:r>
            <a:r>
              <a:rPr lang="en-US" altLang="en-US" dirty="0" err="1"/>
              <a:t>zna</a:t>
            </a:r>
            <a:r>
              <a:rPr lang="en-US" altLang="en-US" dirty="0"/>
              <a:t> i </a:t>
            </a:r>
            <a:r>
              <a:rPr lang="en-US" altLang="en-US" dirty="0" err="1"/>
              <a:t>vraća</a:t>
            </a:r>
            <a:r>
              <a:rPr lang="en-US" altLang="en-US" dirty="0"/>
              <a:t> DNS-u ISP-a </a:t>
            </a:r>
            <a:r>
              <a:rPr lang="en-US" altLang="en-US" dirty="0" err="1"/>
              <a:t>koji</a:t>
            </a:r>
            <a:r>
              <a:rPr lang="en-US" altLang="en-US" dirty="0"/>
              <a:t> je DNS </a:t>
            </a:r>
            <a:r>
              <a:rPr lang="en-US" altLang="en-US" dirty="0" err="1"/>
              <a:t>poslužitelj</a:t>
            </a:r>
            <a:r>
              <a:rPr lang="en-US" altLang="en-US" dirty="0"/>
              <a:t> </a:t>
            </a:r>
            <a:r>
              <a:rPr lang="en-US" altLang="en-US" dirty="0" err="1"/>
              <a:t>zadužen</a:t>
            </a:r>
            <a:r>
              <a:rPr lang="en-US" altLang="en-US" dirty="0"/>
              <a:t> za </a:t>
            </a:r>
            <a:r>
              <a:rPr lang="en-US" altLang="en-US" dirty="0" err="1"/>
              <a:t>traženu</a:t>
            </a:r>
            <a:r>
              <a:rPr lang="en-US" altLang="en-US" dirty="0"/>
              <a:t> </a:t>
            </a:r>
            <a:r>
              <a:rPr lang="en-US" altLang="en-US" dirty="0" err="1"/>
              <a:t>domenu</a:t>
            </a:r>
            <a:r>
              <a:rPr lang="en-US" altLang="en-US" dirty="0"/>
              <a:t> </a:t>
            </a:r>
            <a:r>
              <a:rPr lang="hr-HR" altLang="en-US" dirty="0" smtClean="0"/>
              <a:t>.algebra</a:t>
            </a:r>
            <a:endParaRPr lang="en-US" altLang="en-US" dirty="0"/>
          </a:p>
          <a:p>
            <a:pPr marL="788988" lvl="1" indent="-514350">
              <a:buFont typeface="Georgia" pitchFamily="18" charset="0"/>
              <a:buAutoNum type="arabicPeriod"/>
              <a:defRPr/>
            </a:pPr>
            <a:r>
              <a:rPr lang="en-US" altLang="en-US" dirty="0"/>
              <a:t>ISP-</a:t>
            </a:r>
            <a:r>
              <a:rPr lang="en-US" altLang="en-US" dirty="0" err="1"/>
              <a:t>ov</a:t>
            </a:r>
            <a:r>
              <a:rPr lang="en-US" altLang="en-US" dirty="0"/>
              <a:t> DNS </a:t>
            </a:r>
            <a:r>
              <a:rPr lang="en-US" altLang="en-US" dirty="0" err="1"/>
              <a:t>traži</a:t>
            </a:r>
            <a:r>
              <a:rPr lang="en-US" altLang="en-US" dirty="0"/>
              <a:t> </a:t>
            </a:r>
            <a:r>
              <a:rPr lang="hr-HR" altLang="en-US" dirty="0" smtClean="0"/>
              <a:t>od DNS-a za algebra domenu IP adresu s</a:t>
            </a:r>
            <a:r>
              <a:rPr lang="en-US" altLang="en-US" dirty="0" err="1" smtClean="0"/>
              <a:t>pecifičn</a:t>
            </a:r>
            <a:r>
              <a:rPr lang="hr-HR" altLang="en-US" dirty="0" err="1" smtClean="0"/>
              <a:t>og</a:t>
            </a:r>
            <a:r>
              <a:rPr lang="hr-HR" altLang="en-US" dirty="0" smtClean="0"/>
              <a:t> servera</a:t>
            </a:r>
            <a:endParaRPr lang="en-US" altLang="en-US" dirty="0"/>
          </a:p>
          <a:p>
            <a:pPr marL="788988" lvl="1" indent="-514350">
              <a:buFont typeface="Georgia" pitchFamily="18" charset="0"/>
              <a:buAutoNum type="arabicPeriod"/>
              <a:defRPr/>
            </a:pPr>
            <a:r>
              <a:rPr lang="en-US" altLang="en-US" dirty="0"/>
              <a:t>DNS </a:t>
            </a:r>
            <a:r>
              <a:rPr lang="hr-HR" altLang="en-US" dirty="0" smtClean="0"/>
              <a:t>za algebra.hr </a:t>
            </a:r>
            <a:r>
              <a:rPr lang="en-US" altLang="en-US" dirty="0" err="1" smtClean="0"/>
              <a:t>poslužitelja</a:t>
            </a:r>
            <a:r>
              <a:rPr lang="en-US" altLang="en-US" dirty="0" smtClean="0"/>
              <a:t> </a:t>
            </a:r>
            <a:r>
              <a:rPr lang="en-US" altLang="en-US" dirty="0" err="1"/>
              <a:t>vraća</a:t>
            </a:r>
            <a:r>
              <a:rPr lang="en-US" altLang="en-US" dirty="0"/>
              <a:t> </a:t>
            </a:r>
            <a:r>
              <a:rPr lang="en-US" altLang="en-US" dirty="0" err="1"/>
              <a:t>podatke</a:t>
            </a:r>
            <a:r>
              <a:rPr lang="en-US" altLang="en-US" dirty="0"/>
              <a:t> DNS-u ISP-a</a:t>
            </a:r>
          </a:p>
          <a:p>
            <a:pPr marL="788988" lvl="1" indent="-514350">
              <a:buFont typeface="Georgia" pitchFamily="18" charset="0"/>
              <a:buAutoNum type="arabicPeriod"/>
              <a:defRPr/>
            </a:pPr>
            <a:r>
              <a:rPr lang="en-US" altLang="en-US" dirty="0"/>
              <a:t>ISP-</a:t>
            </a:r>
            <a:r>
              <a:rPr lang="en-US" altLang="en-US" dirty="0" err="1"/>
              <a:t>ov</a:t>
            </a:r>
            <a:r>
              <a:rPr lang="en-US" altLang="en-US" dirty="0"/>
              <a:t> DNS </a:t>
            </a:r>
            <a:r>
              <a:rPr lang="en-US" altLang="en-US" dirty="0" err="1"/>
              <a:t>vraća</a:t>
            </a:r>
            <a:r>
              <a:rPr lang="en-US" altLang="en-US" dirty="0"/>
              <a:t> </a:t>
            </a:r>
            <a:r>
              <a:rPr lang="en-US" altLang="en-US" dirty="0" err="1"/>
              <a:t>odgovor</a:t>
            </a:r>
            <a:r>
              <a:rPr lang="en-US" altLang="en-US" dirty="0"/>
              <a:t> </a:t>
            </a:r>
            <a:r>
              <a:rPr lang="en-US" altLang="en-US" dirty="0" err="1"/>
              <a:t>lokalnom</a:t>
            </a:r>
            <a:r>
              <a:rPr lang="en-US" altLang="en-US" dirty="0"/>
              <a:t> DNS-u </a:t>
            </a:r>
            <a:r>
              <a:rPr lang="en-US" altLang="en-US" dirty="0" err="1"/>
              <a:t>klijenta</a:t>
            </a:r>
            <a:endParaRPr lang="en-US" altLang="en-US" dirty="0"/>
          </a:p>
          <a:p>
            <a:pPr marL="788988" lvl="1" indent="-514350">
              <a:buFont typeface="Georgia" pitchFamily="18" charset="0"/>
              <a:buAutoNum type="arabicPeriod"/>
              <a:defRPr/>
            </a:pPr>
            <a:r>
              <a:rPr lang="en-US" altLang="en-US" dirty="0" err="1"/>
              <a:t>Lokalni</a:t>
            </a:r>
            <a:r>
              <a:rPr lang="en-US" altLang="en-US" dirty="0"/>
              <a:t> DNS </a:t>
            </a:r>
            <a:r>
              <a:rPr lang="en-US" altLang="en-US" dirty="0" err="1"/>
              <a:t>vraća</a:t>
            </a:r>
            <a:r>
              <a:rPr lang="en-US" altLang="en-US" dirty="0"/>
              <a:t> </a:t>
            </a:r>
            <a:r>
              <a:rPr lang="en-US" altLang="en-US" dirty="0" err="1"/>
              <a:t>adresu</a:t>
            </a:r>
            <a:r>
              <a:rPr lang="en-US" altLang="en-US" dirty="0"/>
              <a:t> </a:t>
            </a:r>
            <a:r>
              <a:rPr lang="en-US" altLang="en-US" dirty="0" err="1"/>
              <a:t>danu</a:t>
            </a:r>
            <a:r>
              <a:rPr lang="en-US" altLang="en-US" dirty="0"/>
              <a:t> </a:t>
            </a:r>
            <a:r>
              <a:rPr lang="en-US" altLang="en-US" dirty="0" err="1"/>
              <a:t>klijentu</a:t>
            </a:r>
            <a:endParaRPr lang="en-US" altLang="en-US" dirty="0"/>
          </a:p>
          <a:p>
            <a:pPr marL="788988" lvl="1" indent="-514350">
              <a:buFont typeface="Georgia" pitchFamily="18" charset="0"/>
              <a:buAutoNum type="arabicPeriod"/>
              <a:defRPr/>
            </a:pPr>
            <a:r>
              <a:rPr lang="en-US" altLang="en-US" dirty="0"/>
              <a:t>Na </a:t>
            </a:r>
            <a:r>
              <a:rPr lang="en-US" altLang="en-US" dirty="0" err="1"/>
              <a:t>kraju</a:t>
            </a:r>
            <a:r>
              <a:rPr lang="en-US" altLang="en-US" dirty="0"/>
              <a:t> </a:t>
            </a:r>
            <a:r>
              <a:rPr lang="en-US" altLang="en-US" dirty="0" err="1"/>
              <a:t>klijent</a:t>
            </a:r>
            <a:r>
              <a:rPr lang="en-US" altLang="en-US" dirty="0"/>
              <a:t> </a:t>
            </a:r>
            <a:r>
              <a:rPr lang="en-US" altLang="en-US" dirty="0" err="1"/>
              <a:t>može</a:t>
            </a:r>
            <a:r>
              <a:rPr lang="en-US" altLang="en-US" dirty="0"/>
              <a:t> </a:t>
            </a:r>
            <a:r>
              <a:rPr lang="en-US" altLang="en-US" dirty="0" err="1"/>
              <a:t>izravno</a:t>
            </a:r>
            <a:r>
              <a:rPr lang="en-US" altLang="en-US" dirty="0"/>
              <a:t> </a:t>
            </a:r>
            <a:r>
              <a:rPr lang="en-US" altLang="en-US" dirty="0" err="1"/>
              <a:t>kontaktirati</a:t>
            </a:r>
            <a:r>
              <a:rPr lang="en-US" altLang="en-US" dirty="0"/>
              <a:t> </a:t>
            </a:r>
            <a:r>
              <a:rPr lang="en-US" altLang="en-US" dirty="0" err="1" smtClean="0"/>
              <a:t>poslužitelj</a:t>
            </a:r>
            <a:r>
              <a:rPr lang="hr-HR" altLang="en-US" dirty="0" smtClean="0"/>
              <a:t> na 195.29.150.163 i otvara web stranicu</a:t>
            </a:r>
            <a:endParaRPr lang="hr-HR" altLang="en-US" dirty="0"/>
          </a:p>
        </p:txBody>
      </p:sp>
      <p:pic>
        <p:nvPicPr>
          <p:cNvPr id="2" name="Picture 3" descr="DNS proces">
            <a:extLst>
              <a:ext uri="{FF2B5EF4-FFF2-40B4-BE49-F238E27FC236}">
                <a16:creationId xmlns:a16="http://schemas.microsoft.com/office/drawing/2014/main" id="{270067DE-B6B7-0535-4C00-D0DE6F7CD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46" y="3594245"/>
            <a:ext cx="511672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87EFF5-9C2A-4232-B227-96C6810EBF4E}"/>
              </a:ext>
            </a:extLst>
          </p:cNvPr>
          <p:cNvSpPr/>
          <p:nvPr/>
        </p:nvSpPr>
        <p:spPr>
          <a:xfrm>
            <a:off x="9597465" y="4422347"/>
            <a:ext cx="669320" cy="313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ysClr val="windowText" lastClr="000000"/>
                </a:solidFill>
              </a:rPr>
              <a:t>TLD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45AE6F-D113-AD2B-400D-B0982F4742C0}"/>
              </a:ext>
            </a:extLst>
          </p:cNvPr>
          <p:cNvSpPr/>
          <p:nvPr/>
        </p:nvSpPr>
        <p:spPr>
          <a:xfrm>
            <a:off x="9058155" y="5213110"/>
            <a:ext cx="1078621" cy="313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dirty="0" err="1">
                <a:solidFill>
                  <a:sysClr val="windowText" lastClr="000000"/>
                </a:solidFill>
              </a:rPr>
              <a:t>Authoritative</a:t>
            </a:r>
            <a:endParaRPr lang="hr-HR" sz="110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95A18B-349C-00B9-BCF0-A6A5E28F8CFD}"/>
              </a:ext>
            </a:extLst>
          </p:cNvPr>
          <p:cNvSpPr/>
          <p:nvPr/>
        </p:nvSpPr>
        <p:spPr>
          <a:xfrm>
            <a:off x="9802116" y="3293231"/>
            <a:ext cx="669320" cy="313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>
                <a:solidFill>
                  <a:sysClr val="windowText" lastClr="000000"/>
                </a:solidFill>
              </a:rPr>
              <a:t>ROOT</a:t>
            </a:r>
          </a:p>
        </p:txBody>
      </p:sp>
    </p:spTree>
    <p:extLst>
      <p:ext uri="{BB962C8B-B14F-4D97-AF65-F5344CB8AC3E}">
        <p14:creationId xmlns:p14="http://schemas.microsoft.com/office/powerpoint/2010/main" val="1212917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5662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 smtClean="0">
                <a:latin typeface="Arial" pitchFamily="34"/>
                <a:cs typeface="Arial" pitchFamily="34"/>
              </a:rPr>
              <a:t>DHCP (</a:t>
            </a:r>
            <a:r>
              <a:rPr lang="hr-HR" sz="3200" b="0" i="0" dirty="0" err="1" smtClean="0">
                <a:latin typeface="Arial" pitchFamily="34"/>
                <a:cs typeface="Arial" pitchFamily="34"/>
              </a:rPr>
              <a:t>Dynamic</a:t>
            </a:r>
            <a:r>
              <a:rPr lang="hr-HR" sz="3200" b="0" i="0" dirty="0" smtClean="0">
                <a:latin typeface="Arial" pitchFamily="34"/>
                <a:cs typeface="Arial" pitchFamily="34"/>
              </a:rPr>
              <a:t> </a:t>
            </a:r>
            <a:r>
              <a:rPr lang="hr-HR" sz="3200" b="0" i="0" dirty="0" err="1" smtClean="0">
                <a:latin typeface="Arial" pitchFamily="34"/>
                <a:cs typeface="Arial" pitchFamily="34"/>
              </a:rPr>
              <a:t>Host</a:t>
            </a:r>
            <a:r>
              <a:rPr lang="hr-HR" sz="3200" b="0" i="0" dirty="0" smtClean="0">
                <a:latin typeface="Arial" pitchFamily="34"/>
                <a:cs typeface="Arial" pitchFamily="34"/>
              </a:rPr>
              <a:t> </a:t>
            </a:r>
            <a:r>
              <a:rPr lang="hr-HR" sz="3200" b="0" i="0" dirty="0" err="1" smtClean="0">
                <a:latin typeface="Arial" pitchFamily="34"/>
                <a:cs typeface="Arial" pitchFamily="34"/>
              </a:rPr>
              <a:t>Configuration</a:t>
            </a:r>
            <a:r>
              <a:rPr lang="hr-HR" sz="3200" b="0" i="0" dirty="0" smtClean="0">
                <a:latin typeface="Arial" pitchFamily="34"/>
                <a:cs typeface="Arial" pitchFamily="34"/>
              </a:rPr>
              <a:t> </a:t>
            </a:r>
            <a:r>
              <a:rPr lang="hr-HR" sz="3200" b="0" i="0" dirty="0" err="1" smtClean="0">
                <a:latin typeface="Arial" pitchFamily="34"/>
                <a:cs typeface="Arial" pitchFamily="34"/>
              </a:rPr>
              <a:t>Protocol</a:t>
            </a:r>
            <a:r>
              <a:rPr lang="hr-HR" sz="3200" b="0" i="0" dirty="0" smtClean="0">
                <a:latin typeface="Arial" pitchFamily="34"/>
                <a:cs typeface="Arial" pitchFamily="34"/>
              </a:rPr>
              <a:t>)-</a:t>
            </a:r>
            <a:r>
              <a:rPr lang="hr-HR" sz="2400" b="0" dirty="0" smtClean="0">
                <a:solidFill>
                  <a:srgbClr val="0000FF"/>
                </a:solidFill>
                <a:latin typeface="Arial" pitchFamily="34"/>
                <a:cs typeface="Arial" pitchFamily="34"/>
              </a:rPr>
              <a:t>pokazati u </a:t>
            </a:r>
            <a:r>
              <a:rPr lang="hr-HR" sz="2400" b="0" dirty="0" err="1" smtClean="0">
                <a:solidFill>
                  <a:srgbClr val="0000FF"/>
                </a:solidFill>
                <a:latin typeface="Arial" pitchFamily="34"/>
                <a:cs typeface="Arial" pitchFamily="34"/>
              </a:rPr>
              <a:t>PTraceru</a:t>
            </a:r>
            <a:endParaRPr lang="hr-HR" sz="3200" b="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27469-465B-C7CE-B625-6FFC58C310C9}"/>
              </a:ext>
            </a:extLst>
          </p:cNvPr>
          <p:cNvSpPr txBox="1"/>
          <p:nvPr/>
        </p:nvSpPr>
        <p:spPr>
          <a:xfrm>
            <a:off x="243840" y="889843"/>
            <a:ext cx="1170432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Dynamic Host Configuration Protocol (DHCP) za IPv4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uslugu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automatizira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dodjelu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IPv4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adresa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podmrežnih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maski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pristupnika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drugih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IPv4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mrežnih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parametara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Ovo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naziva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dinamičko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adresiranje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Alternativa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dinamičkom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adresiranju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statičko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adresiranje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koristite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statičko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adresiranje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mrežni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administrator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ručno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unosi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podatke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 IP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adresi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hostove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host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spoji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mrežu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kontaktira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DHCP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traži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adresa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DHCP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odabire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adresu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konfiguriranog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raspona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adresa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naziva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skup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dodjeljuje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iznajmljuje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je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glavnom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računalu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većim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mrežama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tamo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gdje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broj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korisnika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često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mijenja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DHCP je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poželjan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dodjelu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adresa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Umjesto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korištenja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statičkog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adresiranja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svak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 računalo,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učinkovitije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imati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IPv4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adrese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dodijeljene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automatski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pomoću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DHCP-a.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DHCP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dodijeliti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IP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adrese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određeni vremenski period (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lease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period)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Lease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period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važna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DHCP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postavka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lease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period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istekne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DHCP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dobije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DHCPRELEASE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poruku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adresa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vraća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u DHCP 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raspon (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pool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ponovnu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upotrebu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Korisnici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mogu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slobodno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kretati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mjesta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mjesto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jednostavno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ponovno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uspostaviti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mrežne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veze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putem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DHCP-a.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DHCP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većini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srednjih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velikih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mreža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obično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lokalni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namjenski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temeljen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računalu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kućnih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mreža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DHCP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obično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nalazi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lokalnom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usmjerivaču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povezuje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kućnu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mrežu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 ISP-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om.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Mnoge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mreže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koriste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 DHCP i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statičko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adresiranje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DHCP 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hostove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opće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namjene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uređaji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krajnjih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korisnika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Statičko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adresiranje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za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mrežne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uređaje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gateway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usmjerivači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preklopnici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pisači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04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>
                <a:latin typeface="Arial" pitchFamily="34"/>
                <a:cs typeface="Arial" pitchFamily="34"/>
              </a:rPr>
              <a:t>DHCP (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Dynamic</a:t>
            </a:r>
            <a:r>
              <a:rPr lang="hr-HR" sz="3200" b="0" i="0" dirty="0">
                <a:latin typeface="Arial" pitchFamily="34"/>
                <a:cs typeface="Arial" pitchFamily="34"/>
              </a:rPr>
              <a:t> 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Host</a:t>
            </a:r>
            <a:r>
              <a:rPr lang="hr-HR" sz="3200" b="0" i="0" dirty="0">
                <a:latin typeface="Arial" pitchFamily="34"/>
                <a:cs typeface="Arial" pitchFamily="34"/>
              </a:rPr>
              <a:t> 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Configuration</a:t>
            </a:r>
            <a:r>
              <a:rPr lang="hr-HR" sz="3200" b="0" i="0" dirty="0">
                <a:latin typeface="Arial" pitchFamily="34"/>
                <a:cs typeface="Arial" pitchFamily="34"/>
              </a:rPr>
              <a:t> 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Protocol</a:t>
            </a:r>
            <a:r>
              <a:rPr lang="hr-HR" sz="3200" b="0" i="0" dirty="0">
                <a:latin typeface="Arial" pitchFamily="34"/>
                <a:cs typeface="Arial" pitchFamily="34"/>
              </a:rPr>
              <a:t>)-</a:t>
            </a:r>
            <a:r>
              <a:rPr lang="hr-HR" sz="2400" b="0" dirty="0">
                <a:solidFill>
                  <a:srgbClr val="0000FF"/>
                </a:solidFill>
                <a:latin typeface="Arial" pitchFamily="34"/>
                <a:cs typeface="Arial" pitchFamily="34"/>
              </a:rPr>
              <a:t>pokazati u </a:t>
            </a:r>
            <a:r>
              <a:rPr lang="hr-HR" sz="2400" b="0" dirty="0" err="1">
                <a:solidFill>
                  <a:srgbClr val="0000FF"/>
                </a:solidFill>
                <a:latin typeface="Arial" pitchFamily="34"/>
                <a:cs typeface="Arial" pitchFamily="34"/>
              </a:rPr>
              <a:t>PTraceru</a:t>
            </a:r>
            <a:endParaRPr lang="hr-HR" sz="3200" b="0" dirty="0">
              <a:solidFill>
                <a:srgbClr val="0000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48901-442B-2E29-B70F-8AA84194D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549" y="756775"/>
            <a:ext cx="8261484" cy="534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68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>
                <a:latin typeface="Arial" pitchFamily="34"/>
                <a:cs typeface="Arial" pitchFamily="34"/>
              </a:rPr>
              <a:t>DHCP (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Dynamic</a:t>
            </a:r>
            <a:r>
              <a:rPr lang="hr-HR" sz="3200" b="0" i="0" dirty="0">
                <a:latin typeface="Arial" pitchFamily="34"/>
                <a:cs typeface="Arial" pitchFamily="34"/>
              </a:rPr>
              <a:t> 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Host</a:t>
            </a:r>
            <a:r>
              <a:rPr lang="hr-HR" sz="3200" b="0" i="0" dirty="0">
                <a:latin typeface="Arial" pitchFamily="34"/>
                <a:cs typeface="Arial" pitchFamily="34"/>
              </a:rPr>
              <a:t> 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Configuration</a:t>
            </a:r>
            <a:r>
              <a:rPr lang="hr-HR" sz="3200" b="0" i="0" dirty="0">
                <a:latin typeface="Arial" pitchFamily="34"/>
                <a:cs typeface="Arial" pitchFamily="34"/>
              </a:rPr>
              <a:t> 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Protocol</a:t>
            </a:r>
            <a:r>
              <a:rPr lang="hr-HR" sz="3200" b="0" i="0" dirty="0">
                <a:latin typeface="Arial" pitchFamily="34"/>
                <a:cs typeface="Arial" pitchFamily="34"/>
              </a:rPr>
              <a:t>)-</a:t>
            </a:r>
            <a:r>
              <a:rPr lang="hr-HR" sz="2400" b="0" dirty="0">
                <a:solidFill>
                  <a:srgbClr val="0000FF"/>
                </a:solidFill>
                <a:latin typeface="Arial" pitchFamily="34"/>
                <a:cs typeface="Arial" pitchFamily="34"/>
              </a:rPr>
              <a:t>pokazati u </a:t>
            </a:r>
            <a:r>
              <a:rPr lang="hr-HR" sz="2400" b="0" dirty="0" err="1">
                <a:solidFill>
                  <a:srgbClr val="0000FF"/>
                </a:solidFill>
                <a:latin typeface="Arial" pitchFamily="34"/>
                <a:cs typeface="Arial" pitchFamily="34"/>
              </a:rPr>
              <a:t>PTraceru</a:t>
            </a:r>
            <a:endParaRPr lang="hr-HR" sz="3200" b="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87C8F-4E2E-2D58-9945-63A2A0D3DF24}"/>
              </a:ext>
            </a:extLst>
          </p:cNvPr>
          <p:cNvSpPr txBox="1"/>
          <p:nvPr/>
        </p:nvSpPr>
        <p:spPr>
          <a:xfrm>
            <a:off x="182880" y="988985"/>
            <a:ext cx="113037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Kada se računalo postavljeno da dobije IP postavke putem DHCP-a poveže na mrežu i uključi prvo šalje </a:t>
            </a:r>
            <a:r>
              <a:rPr lang="en-US" b="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broadcast </a:t>
            </a:r>
            <a:r>
              <a:rPr 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DHCP discover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(DHCPDISCOVER) </a:t>
            </a:r>
            <a:r>
              <a:rPr lang="hr-HR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poruke kako bi otkrilo ima li dostupnih DHCP servera u lokalnoj mreži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DHCP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r>
              <a:rPr lang="hr-HR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odgovara porukom </a:t>
            </a:r>
            <a:r>
              <a:rPr lang="en-US" b="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DHCP </a:t>
            </a:r>
            <a:r>
              <a:rPr lang="hr-HR" b="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OFFER</a:t>
            </a:r>
            <a:r>
              <a:rPr lang="en-US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u kojoj nudi određene IP postavke računalu DHCP OFFER poruka sadržava </a:t>
            </a:r>
            <a:r>
              <a:rPr lang="en-US" b="1" i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IPv4 </a:t>
            </a:r>
            <a:r>
              <a:rPr lang="en-US" b="1" i="1" u="sng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addres</a:t>
            </a:r>
            <a:r>
              <a:rPr lang="hr-HR" b="1" i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u, </a:t>
            </a:r>
            <a:r>
              <a:rPr lang="en-US" b="1" i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subnet mask</a:t>
            </a:r>
            <a:r>
              <a:rPr lang="hr-HR" b="1" i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b="1" i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IPv4 </a:t>
            </a:r>
            <a:r>
              <a:rPr lang="en-US" b="1" i="1" u="sng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addres</a:t>
            </a:r>
            <a:r>
              <a:rPr lang="hr-HR" b="1" i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 DNS servera i IPv4 adresu </a:t>
            </a:r>
            <a:r>
              <a:rPr lang="hr-HR" b="1" i="1" u="sng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hr-HR" b="1" i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i="1" u="sng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gateway</a:t>
            </a:r>
            <a:r>
              <a:rPr lang="hr-HR" b="1" i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uređaja, također uključuje i </a:t>
            </a:r>
            <a:r>
              <a:rPr lang="hr-HR" b="1" i="1" u="sng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lease</a:t>
            </a:r>
            <a:r>
              <a:rPr lang="hr-HR" b="1" i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period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299DA0-5797-965A-951E-3CD9D7A5F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745" y="2641941"/>
            <a:ext cx="6146509" cy="391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69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>
                <a:latin typeface="Arial" pitchFamily="34"/>
                <a:cs typeface="Arial" pitchFamily="34"/>
              </a:rPr>
              <a:t>DHCP (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Dynamic</a:t>
            </a:r>
            <a:r>
              <a:rPr lang="hr-HR" sz="3200" b="0" i="0" dirty="0">
                <a:latin typeface="Arial" pitchFamily="34"/>
                <a:cs typeface="Arial" pitchFamily="34"/>
              </a:rPr>
              <a:t> 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Host</a:t>
            </a:r>
            <a:r>
              <a:rPr lang="hr-HR" sz="3200" b="0" i="0" dirty="0">
                <a:latin typeface="Arial" pitchFamily="34"/>
                <a:cs typeface="Arial" pitchFamily="34"/>
              </a:rPr>
              <a:t> 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Configuration</a:t>
            </a:r>
            <a:r>
              <a:rPr lang="hr-HR" sz="3200" b="0" i="0" dirty="0">
                <a:latin typeface="Arial" pitchFamily="34"/>
                <a:cs typeface="Arial" pitchFamily="34"/>
              </a:rPr>
              <a:t> 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Protocol</a:t>
            </a:r>
            <a:r>
              <a:rPr lang="hr-HR" sz="3200" b="0" i="0" dirty="0">
                <a:latin typeface="Arial" pitchFamily="34"/>
                <a:cs typeface="Arial" pitchFamily="34"/>
              </a:rPr>
              <a:t>)-</a:t>
            </a:r>
            <a:r>
              <a:rPr lang="hr-HR" sz="2400" b="0" dirty="0">
                <a:solidFill>
                  <a:srgbClr val="0000FF"/>
                </a:solidFill>
                <a:latin typeface="Arial" pitchFamily="34"/>
                <a:cs typeface="Arial" pitchFamily="34"/>
              </a:rPr>
              <a:t>pokazati u </a:t>
            </a:r>
            <a:r>
              <a:rPr lang="hr-HR" sz="2400" b="0" dirty="0" err="1">
                <a:solidFill>
                  <a:srgbClr val="0000FF"/>
                </a:solidFill>
                <a:latin typeface="Arial" pitchFamily="34"/>
                <a:cs typeface="Arial" pitchFamily="34"/>
              </a:rPr>
              <a:t>PTraceru</a:t>
            </a:r>
            <a:endParaRPr lang="hr-HR" sz="3200" b="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87C8F-4E2E-2D58-9945-63A2A0D3DF24}"/>
              </a:ext>
            </a:extLst>
          </p:cNvPr>
          <p:cNvSpPr txBox="1"/>
          <p:nvPr/>
        </p:nvSpPr>
        <p:spPr>
          <a:xfrm>
            <a:off x="165463" y="679865"/>
            <a:ext cx="1130372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Klijent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primiti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poruka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DHCPOFFER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postoji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jednog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DHCP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lokalnoj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mreži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Stoga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mora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birati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između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njih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. Da bi to moglo računalo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šalje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poruku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DHCPREQUEST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identificira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eksplicitni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ponudu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koju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klijent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prihvaća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Klijent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također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odlučiti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zatražiti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adresu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je već koristilo, a koju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mu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prethodno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dodijelio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DHCP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pretpostavkom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IPv4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adresa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zahtijeva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klijent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još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uvijek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dostupna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vraća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poruku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DHCP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klijentu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potvrđuje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najam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finaliziran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ponuda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vrijedi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odabrani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odgovara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porukom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DHCPNAK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vrati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DHCPNAK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poruka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tada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odabira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mora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započeti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ponovno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novom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DHCPDISCOVER </a:t>
            </a:r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porukom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Nakon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klijent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dobije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zakup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mora se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obnoviti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prije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isteka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najma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putem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druge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DHCPREQUEST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poruke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DHCP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osigurava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adrese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jedinstvene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IP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adresa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dodijeliti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dvama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različitim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mrežnim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uređajima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istovremeno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Većina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ISP-ova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DHCP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dodjelu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adresa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svojim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korisnicima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92ED5-4154-FFF5-F79D-1B0C9161920C}"/>
              </a:ext>
            </a:extLst>
          </p:cNvPr>
          <p:cNvSpPr txBox="1"/>
          <p:nvPr/>
        </p:nvSpPr>
        <p:spPr>
          <a:xfrm>
            <a:off x="243839" y="5225871"/>
            <a:ext cx="98929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en-US" dirty="0" smtClean="0">
                <a:solidFill>
                  <a:srgbClr val="262626"/>
                </a:solidFill>
              </a:rPr>
              <a:t>Možemo na računalo inicirati obnovu IP postavki:</a:t>
            </a:r>
            <a:endParaRPr lang="en-US" altLang="en-US" dirty="0">
              <a:solidFill>
                <a:srgbClr val="26262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ipconfig / release </a:t>
            </a:r>
            <a:r>
              <a:rPr lang="en-US" altLang="en-US" dirty="0" smtClean="0">
                <a:solidFill>
                  <a:srgbClr val="262626"/>
                </a:solidFill>
              </a:rPr>
              <a:t>– </a:t>
            </a:r>
            <a:r>
              <a:rPr lang="hr-HR" altLang="en-US" dirty="0" smtClean="0">
                <a:solidFill>
                  <a:srgbClr val="262626"/>
                </a:solidFill>
              </a:rPr>
              <a:t>otpušta trenutne IP postavke</a:t>
            </a:r>
            <a:endParaRPr lang="en-US" altLang="en-US" dirty="0">
              <a:solidFill>
                <a:srgbClr val="26262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Ipconfig / renew </a:t>
            </a:r>
            <a:r>
              <a:rPr lang="en-US" altLang="en-US" dirty="0" smtClean="0">
                <a:solidFill>
                  <a:srgbClr val="262626"/>
                </a:solidFill>
              </a:rPr>
              <a:t>– </a:t>
            </a:r>
            <a:r>
              <a:rPr lang="hr-HR" altLang="en-US" dirty="0" smtClean="0">
                <a:solidFill>
                  <a:srgbClr val="262626"/>
                </a:solidFill>
              </a:rPr>
              <a:t>Ponovno traži IP postavke od DHCP servera</a:t>
            </a:r>
          </a:p>
        </p:txBody>
      </p:sp>
    </p:spTree>
    <p:extLst>
      <p:ext uri="{BB962C8B-B14F-4D97-AF65-F5344CB8AC3E}">
        <p14:creationId xmlns:p14="http://schemas.microsoft.com/office/powerpoint/2010/main" val="296452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 smtClean="0">
                <a:latin typeface="Arial" pitchFamily="34"/>
                <a:cs typeface="Arial" pitchFamily="34"/>
              </a:rPr>
              <a:t>Aplikacijski, prezentacijski sloj i sloj sesije</a:t>
            </a:r>
            <a:endParaRPr lang="hr-HR" sz="3200" b="0" i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F301A4-A894-227C-1B5B-6228D8AA1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7" y="623561"/>
            <a:ext cx="7280366" cy="4463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293342-6C72-2619-97ED-FF717842ADB8}"/>
              </a:ext>
            </a:extLst>
          </p:cNvPr>
          <p:cNvSpPr txBox="1"/>
          <p:nvPr/>
        </p:nvSpPr>
        <p:spPr>
          <a:xfrm>
            <a:off x="117565" y="5132399"/>
            <a:ext cx="119568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latin typeface="Calibri" panose="020F0502020204030204" pitchFamily="34" charset="0"/>
                <a:cs typeface="Calibri" panose="020F0502020204030204" pitchFamily="34" charset="0"/>
              </a:rPr>
              <a:t>Aplikacijski sloj</a:t>
            </a:r>
          </a:p>
          <a:p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U OSI i TCP/IP modelima, sloj aplikacije je </a:t>
            </a:r>
            <a:r>
              <a:rPr lang="hr-H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najbliži sloj krajnjem korisniku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. To je sloj koji osigurava 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vezu 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između aplikacija koje se koriste za komunikaciju i 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mreže 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preko koje se poruke prenose. Protokoli aplikacijskog sloja koriste se za razmjenu podataka između programa koji se izvode na izvornom i odredišnom računalu.</a:t>
            </a:r>
            <a:endParaRPr lang="hr-H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634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8434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>
                <a:latin typeface="Arial" pitchFamily="34"/>
                <a:cs typeface="Arial" pitchFamily="34"/>
              </a:rPr>
              <a:t>File Transfer </a:t>
            </a:r>
            <a:r>
              <a:rPr lang="hr-HR" sz="3200" b="0" i="0" dirty="0" err="1" smtClean="0">
                <a:latin typeface="Arial" pitchFamily="34"/>
                <a:cs typeface="Arial" pitchFamily="34"/>
              </a:rPr>
              <a:t>Protocol</a:t>
            </a:r>
            <a:r>
              <a:rPr lang="hr-HR" sz="3200" b="0" i="0" dirty="0" smtClean="0">
                <a:latin typeface="Arial" pitchFamily="34"/>
                <a:cs typeface="Arial" pitchFamily="34"/>
              </a:rPr>
              <a:t> (FTP)</a:t>
            </a:r>
            <a:endParaRPr lang="hr-HR" sz="3200" b="0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6FBE1D-2565-1422-80B6-0B3E37C3FD9F}"/>
              </a:ext>
            </a:extLst>
          </p:cNvPr>
          <p:cNvSpPr txBox="1"/>
          <p:nvPr/>
        </p:nvSpPr>
        <p:spPr>
          <a:xfrm>
            <a:off x="243840" y="798233"/>
            <a:ext cx="11582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sz="1600" b="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client/server model</a:t>
            </a:r>
            <a:r>
              <a:rPr lang="hr-HR" sz="1600" b="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1600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600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600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</a:t>
            </a:r>
            <a:r>
              <a:rPr lang="hr-HR" sz="1600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1600" b="0" i="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nt</a:t>
            </a:r>
            <a:r>
              <a:rPr lang="en-US" sz="1600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može </a:t>
            </a:r>
            <a:r>
              <a:rPr lang="hr-HR" sz="1600" b="0" i="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uplodati</a:t>
            </a:r>
            <a:r>
              <a:rPr lang="hr-HR" sz="1600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podatke na server i </a:t>
            </a:r>
            <a:r>
              <a:rPr lang="hr-HR" sz="1600" b="0" i="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downlodati</a:t>
            </a:r>
            <a:r>
              <a:rPr lang="hr-HR" sz="1600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podatke sa servera ako obje strane koriste FTP protokol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FTP 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omogućava razmjenu podataka (kopiranje datoteka)</a:t>
            </a:r>
            <a:r>
              <a:rPr lang="hr-HR" sz="1600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između klijenta i servera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FTP </a:t>
            </a:r>
            <a:r>
              <a:rPr lang="hr-H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klijent je aplikacija koja se koristi</a:t>
            </a:r>
            <a:r>
              <a:rPr lang="en-US" sz="1600" b="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which runs </a:t>
            </a:r>
            <a:r>
              <a:rPr lang="en-US" sz="1600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hr-HR" sz="1600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na računalu i koristi princip „</a:t>
            </a:r>
            <a:r>
              <a:rPr lang="en-US" sz="1600" b="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push 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600" b="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pull</a:t>
            </a:r>
            <a:r>
              <a:rPr lang="hr-HR" sz="1600" b="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princip</a:t>
            </a:r>
            <a:r>
              <a:rPr lang="en-US" sz="1600" b="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upload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i download datoteka na i sa servera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Klijent može </a:t>
            </a:r>
            <a:r>
              <a:rPr lang="hr-H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downlodati</a:t>
            </a:r>
            <a:r>
              <a:rPr lang="hr-H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pull</a:t>
            </a:r>
            <a:r>
              <a:rPr lang="hr-H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podatke sa servera i može </a:t>
            </a:r>
            <a:r>
              <a:rPr lang="hr-H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uplodati</a:t>
            </a:r>
            <a:r>
              <a:rPr lang="hr-H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push</a:t>
            </a:r>
            <a:r>
              <a:rPr lang="hr-H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podatke na server.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946E5-3215-5AAC-A689-0A8C4078F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68" y="2484731"/>
            <a:ext cx="4559004" cy="33658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71BB53-ACFD-7851-AB39-5B79177D09C7}"/>
              </a:ext>
            </a:extLst>
          </p:cNvPr>
          <p:cNvSpPr txBox="1"/>
          <p:nvPr/>
        </p:nvSpPr>
        <p:spPr>
          <a:xfrm>
            <a:off x="5294811" y="2136338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Klijent uspostavlja vezu sa serverom koristeći </a:t>
            </a:r>
            <a:r>
              <a:rPr lang="en-US" b="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TCP </a:t>
            </a:r>
            <a:r>
              <a:rPr 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port 21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Ovaj dio komunikacije se sastoji od raznih upita i odgovora koji služe za uspostavljanje veze između klijentske i serverske aplikacije.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Za kopiranje datoteka između klijenta i servera koristi se 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TCP </a:t>
            </a:r>
            <a:r>
              <a:rPr lang="hr-HR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i ova se veza uspostavlja svaki puta kada se podatci kopiraju.</a:t>
            </a:r>
          </a:p>
        </p:txBody>
      </p:sp>
    </p:spTree>
    <p:extLst>
      <p:ext uri="{BB962C8B-B14F-4D97-AF65-F5344CB8AC3E}">
        <p14:creationId xmlns:p14="http://schemas.microsoft.com/office/powerpoint/2010/main" val="4103375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>
                <a:latin typeface="Arial" pitchFamily="34"/>
                <a:cs typeface="Arial" pitchFamily="34"/>
              </a:rPr>
              <a:t>Server 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Message</a:t>
            </a:r>
            <a:r>
              <a:rPr lang="hr-HR" sz="3200" b="0" i="0" dirty="0">
                <a:latin typeface="Arial" pitchFamily="34"/>
                <a:cs typeface="Arial" pitchFamily="34"/>
              </a:rPr>
              <a:t> </a:t>
            </a:r>
            <a:r>
              <a:rPr lang="hr-HR" sz="3200" b="0" i="0" dirty="0" err="1">
                <a:latin typeface="Arial" pitchFamily="34"/>
                <a:cs typeface="Arial" pitchFamily="34"/>
              </a:rPr>
              <a:t>Block</a:t>
            </a:r>
            <a:r>
              <a:rPr lang="hr-HR" sz="3200" b="0" i="0" dirty="0">
                <a:latin typeface="Arial" pitchFamily="34"/>
                <a:cs typeface="Arial" pitchFamily="34"/>
              </a:rPr>
              <a:t>-SMB</a:t>
            </a:r>
            <a:endParaRPr lang="hr-HR" sz="3200" b="0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6FBE1D-2565-1422-80B6-0B3E37C3FD9F}"/>
              </a:ext>
            </a:extLst>
          </p:cNvPr>
          <p:cNvSpPr txBox="1"/>
          <p:nvPr/>
        </p:nvSpPr>
        <p:spPr>
          <a:xfrm>
            <a:off x="243840" y="798233"/>
            <a:ext cx="11582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Message Block (SMB) </a:t>
            </a:r>
            <a:r>
              <a:rPr lang="hr-HR" sz="1600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1600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client/server file sharing </a:t>
            </a:r>
            <a:r>
              <a:rPr lang="en-US" sz="1600" b="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protocol</a:t>
            </a:r>
            <a:r>
              <a:rPr lang="hr-HR" sz="1600" b="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(protokol za dijeljenje datoteka/resursa)</a:t>
            </a:r>
            <a:r>
              <a:rPr lang="en-US" sz="1600" b="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koji opisuje strukturu dijeljenih resursa kao što su </a:t>
            </a:r>
            <a:r>
              <a:rPr lang="hr-H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mape</a:t>
            </a:r>
            <a:r>
              <a:rPr lang="en-US" sz="1600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r-HR" sz="1600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b="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datoteke</a:t>
            </a:r>
            <a:r>
              <a:rPr lang="en-US" sz="1600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hr-HR" sz="1600" b="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seria</a:t>
            </a:r>
            <a:r>
              <a:rPr lang="hr-HR" sz="1600" b="0" i="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jska</a:t>
            </a:r>
            <a:r>
              <a:rPr lang="hr-HR" sz="1600" b="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sučelja (</a:t>
            </a:r>
            <a:r>
              <a:rPr lang="hr-HR" sz="1600" b="0" i="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serial</a:t>
            </a:r>
            <a:r>
              <a:rPr lang="hr-HR" sz="1600" b="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b="0" i="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port</a:t>
            </a:r>
            <a:r>
              <a:rPr lang="hr-HR" sz="1600" b="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600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r-HR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1600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Radi po principu </a:t>
            </a:r>
            <a:r>
              <a:rPr lang="en-US" sz="1600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request-response 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sve poruke koriste isti format sa zaglavljima fiksne veličine iza kojeg su varijabilni podatci</a:t>
            </a:r>
            <a:r>
              <a:rPr lang="hr-HR" sz="1600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koristi </a:t>
            </a:r>
            <a:r>
              <a:rPr lang="hr-HR" sz="1600" b="0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TCP </a:t>
            </a:r>
            <a:r>
              <a:rPr lang="hr-HR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port 445</a:t>
            </a:r>
            <a:endParaRPr lang="en-US" sz="16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FBFE47-0958-9E01-9E3C-F848C96AB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89041"/>
            <a:ext cx="7570016" cy="4463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A32BFD-3BF5-3A6C-9F65-9372722965AE}"/>
              </a:ext>
            </a:extLst>
          </p:cNvPr>
          <p:cNvSpPr txBox="1"/>
          <p:nvPr/>
        </p:nvSpPr>
        <p:spPr>
          <a:xfrm>
            <a:off x="7874816" y="2343597"/>
            <a:ext cx="42323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Pristupanje dijeljenoj mapi na udaljenom računalu</a:t>
            </a:r>
            <a:endParaRPr lang="hr-HR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r-HR" dirty="0" smtClean="0"/>
              <a:t>Izraditi mapu na PC1</a:t>
            </a:r>
            <a:endParaRPr lang="hr-HR" dirty="0"/>
          </a:p>
          <a:p>
            <a:pPr marL="342900" indent="-342900">
              <a:buFont typeface="+mj-lt"/>
              <a:buAutoNum type="arabicPeriod"/>
            </a:pPr>
            <a:r>
              <a:rPr lang="hr-HR" dirty="0" smtClean="0"/>
              <a:t>Promijeniti postavke za dijeljenje na samoj mapi na PC1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 smtClean="0"/>
              <a:t>Pristupiti dijeljenoj mapi s udaljenog računala PC2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ACFEE0-BE41-62FF-9490-E1BD7A0D2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811" y="4481652"/>
            <a:ext cx="30003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69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2276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4400" dirty="0">
                <a:solidFill>
                  <a:srgbClr val="262626"/>
                </a:solidFill>
              </a:rPr>
              <a:t>NAT (Network </a:t>
            </a:r>
            <a:r>
              <a:rPr lang="hr-HR" altLang="en-US" sz="4400" dirty="0" err="1">
                <a:solidFill>
                  <a:srgbClr val="262626"/>
                </a:solidFill>
              </a:rPr>
              <a:t>Address</a:t>
            </a:r>
            <a:r>
              <a:rPr lang="hr-HR" altLang="en-US" sz="4400" dirty="0">
                <a:solidFill>
                  <a:srgbClr val="262626"/>
                </a:solidFill>
              </a:rPr>
              <a:t> </a:t>
            </a:r>
            <a:r>
              <a:rPr lang="hr-HR" altLang="en-US" sz="4400" dirty="0" err="1">
                <a:solidFill>
                  <a:srgbClr val="262626"/>
                </a:solidFill>
              </a:rPr>
              <a:t>Translation</a:t>
            </a:r>
            <a:r>
              <a:rPr lang="hr-HR" altLang="en-US" sz="4400" dirty="0">
                <a:solidFill>
                  <a:srgbClr val="262626"/>
                </a:solidFill>
              </a:rPr>
              <a:t>)</a:t>
            </a:r>
            <a:endParaRPr lang="hr-HR" sz="440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6CA7B3DD-2B12-4504-A2A6-96100FC0102B}"/>
              </a:ext>
            </a:extLst>
          </p:cNvPr>
          <p:cNvSpPr/>
          <p:nvPr/>
        </p:nvSpPr>
        <p:spPr>
          <a:xfrm>
            <a:off x="174171" y="949723"/>
            <a:ext cx="115301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 smtClean="0">
                <a:solidFill>
                  <a:srgbClr val="FF0000"/>
                </a:solidFill>
              </a:rPr>
              <a:t>Za zatvorene sustave možemo koristiti 3 raspona IP adresa bez da trebamo ikome to javiti ili tražiti dopuštenje. P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rivat</a:t>
            </a:r>
            <a:r>
              <a:rPr lang="hr-HR" altLang="en-US" sz="2400" dirty="0" smtClean="0">
                <a:solidFill>
                  <a:srgbClr val="FF0000"/>
                </a:solidFill>
              </a:rPr>
              <a:t>ni rasponi IP adresa su opisani u dokumentu </a:t>
            </a:r>
            <a:r>
              <a:rPr lang="en-US" altLang="en-US" sz="2400" dirty="0" smtClean="0">
                <a:solidFill>
                  <a:srgbClr val="FF0000"/>
                </a:solidFill>
              </a:rPr>
              <a:t>RFC1918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10.0.0.0/8 -&gt; </a:t>
            </a:r>
            <a:r>
              <a:rPr lang="en-US" altLang="en-US" sz="2400" dirty="0" smtClean="0">
                <a:solidFill>
                  <a:srgbClr val="FF0000"/>
                </a:solidFill>
              </a:rPr>
              <a:t>A </a:t>
            </a:r>
            <a:r>
              <a:rPr lang="hr-HR" altLang="en-US" sz="2400" dirty="0" smtClean="0">
                <a:solidFill>
                  <a:srgbClr val="FF0000"/>
                </a:solidFill>
              </a:rPr>
              <a:t>klasa privatnih IP adresa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(16M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adres</a:t>
            </a:r>
            <a:r>
              <a:rPr lang="hr-HR" altLang="en-US" sz="2400" dirty="0" smtClean="0">
                <a:solidFill>
                  <a:srgbClr val="FF0000"/>
                </a:solidFill>
              </a:rPr>
              <a:t>a</a:t>
            </a:r>
            <a:r>
              <a:rPr lang="en-US" altLang="en-US" sz="2400" dirty="0" smtClean="0">
                <a:solidFill>
                  <a:srgbClr val="FF0000"/>
                </a:solidFill>
              </a:rPr>
              <a:t>)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172.16.0.0/12 -&gt; </a:t>
            </a:r>
            <a:r>
              <a:rPr lang="hr-HR" altLang="en-US" sz="2400" dirty="0" smtClean="0">
                <a:solidFill>
                  <a:srgbClr val="FF0000"/>
                </a:solidFill>
              </a:rPr>
              <a:t>B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hr-HR" altLang="en-US" sz="2400" dirty="0">
                <a:solidFill>
                  <a:srgbClr val="FF0000"/>
                </a:solidFill>
              </a:rPr>
              <a:t>klasa privatnih IP adresa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(</a:t>
            </a:r>
            <a:r>
              <a:rPr lang="en-US" altLang="en-US" sz="2400" dirty="0">
                <a:solidFill>
                  <a:srgbClr val="FF0000"/>
                </a:solidFill>
              </a:rPr>
              <a:t>1M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adres</a:t>
            </a:r>
            <a:r>
              <a:rPr lang="hr-HR" altLang="en-US" sz="2400" dirty="0" smtClean="0">
                <a:solidFill>
                  <a:srgbClr val="FF0000"/>
                </a:solidFill>
              </a:rPr>
              <a:t>a</a:t>
            </a:r>
            <a:r>
              <a:rPr lang="en-US" altLang="en-US" sz="2400" dirty="0" smtClean="0">
                <a:solidFill>
                  <a:srgbClr val="FF0000"/>
                </a:solidFill>
              </a:rPr>
              <a:t>)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192.168.0.0/16 -&gt; </a:t>
            </a:r>
            <a:r>
              <a:rPr lang="hr-HR" altLang="en-US" sz="2400" dirty="0" smtClean="0">
                <a:solidFill>
                  <a:srgbClr val="FF0000"/>
                </a:solidFill>
              </a:rPr>
              <a:t>C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hr-HR" altLang="en-US" sz="2400" dirty="0">
                <a:solidFill>
                  <a:srgbClr val="FF0000"/>
                </a:solidFill>
              </a:rPr>
              <a:t>klasa privatnih IP adresa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(</a:t>
            </a:r>
            <a:r>
              <a:rPr lang="en-US" altLang="en-US" sz="2400" dirty="0">
                <a:solidFill>
                  <a:srgbClr val="FF0000"/>
                </a:solidFill>
              </a:rPr>
              <a:t>64k </a:t>
            </a:r>
            <a:r>
              <a:rPr lang="en-US" altLang="en-US" sz="2400" dirty="0" smtClean="0">
                <a:solidFill>
                  <a:srgbClr val="FF0000"/>
                </a:solidFill>
              </a:rPr>
              <a:t>a</a:t>
            </a:r>
            <a:r>
              <a:rPr lang="hr-HR" altLang="en-US" sz="2400" dirty="0" smtClean="0">
                <a:solidFill>
                  <a:srgbClr val="FF0000"/>
                </a:solidFill>
              </a:rPr>
              <a:t>dresa</a:t>
            </a:r>
            <a:r>
              <a:rPr lang="en-US" altLang="en-US" sz="2400" dirty="0" smtClean="0">
                <a:solidFill>
                  <a:srgbClr val="FF0000"/>
                </a:solidFill>
              </a:rPr>
              <a:t>)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 smtClean="0"/>
              <a:t>Mreže </a:t>
            </a:r>
            <a:r>
              <a:rPr lang="en-US" altLang="en-US" sz="2400" dirty="0" smtClean="0"/>
              <a:t>192.168.0.0/16 </a:t>
            </a:r>
            <a:r>
              <a:rPr lang="hr-HR" altLang="en-US" sz="2400" dirty="0" smtClean="0"/>
              <a:t>su najčešće korištene u malim privatnim mrežama (rezidencijalni korisnici)</a:t>
            </a:r>
            <a:endParaRPr lang="hr-HR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 smtClean="0"/>
              <a:t>Ako računalo iz privatne mreže želi komunicirati s računalima na javnom adresnom prostoru (Internet) mora proći kroz uređaj koji radi NAT ili PAT (Port </a:t>
            </a:r>
            <a:r>
              <a:rPr lang="hr-HR" altLang="en-US" sz="2400" dirty="0" err="1" smtClean="0"/>
              <a:t>Address</a:t>
            </a:r>
            <a:r>
              <a:rPr lang="hr-HR" altLang="en-US" sz="2400" dirty="0" smtClean="0"/>
              <a:t> </a:t>
            </a:r>
            <a:r>
              <a:rPr lang="hr-HR" altLang="en-US" sz="2400" dirty="0" err="1" smtClean="0"/>
              <a:t>Translation</a:t>
            </a:r>
            <a:r>
              <a:rPr lang="hr-HR" altLang="en-US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 smtClean="0"/>
              <a:t>U javnoj mreži svaka pojava privatnih IP adresa na internetu smatra se greškom i takvi paketi se </a:t>
            </a:r>
            <a:r>
              <a:rPr lang="hr-HR" altLang="en-US" sz="2400" dirty="0" smtClean="0">
                <a:solidFill>
                  <a:srgbClr val="FF0000"/>
                </a:solidFill>
              </a:rPr>
              <a:t>odbacuju</a:t>
            </a: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4327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4400" dirty="0">
                <a:solidFill>
                  <a:srgbClr val="262626"/>
                </a:solidFill>
              </a:rPr>
              <a:t>NAT (Network </a:t>
            </a:r>
            <a:r>
              <a:rPr lang="hr-HR" altLang="en-US" sz="4400" dirty="0" err="1">
                <a:solidFill>
                  <a:srgbClr val="262626"/>
                </a:solidFill>
              </a:rPr>
              <a:t>Address</a:t>
            </a:r>
            <a:r>
              <a:rPr lang="hr-HR" altLang="en-US" sz="4400" dirty="0">
                <a:solidFill>
                  <a:srgbClr val="262626"/>
                </a:solidFill>
              </a:rPr>
              <a:t> </a:t>
            </a:r>
            <a:r>
              <a:rPr lang="hr-HR" altLang="en-US" sz="4400" dirty="0" err="1">
                <a:solidFill>
                  <a:srgbClr val="262626"/>
                </a:solidFill>
              </a:rPr>
              <a:t>Translation</a:t>
            </a:r>
            <a:r>
              <a:rPr lang="hr-HR" altLang="en-US" sz="4400" dirty="0">
                <a:solidFill>
                  <a:srgbClr val="262626"/>
                </a:solidFill>
              </a:rPr>
              <a:t>)</a:t>
            </a:r>
            <a:endParaRPr lang="hr-HR" sz="4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FA6B76C-EAE3-4EA5-B942-8777C393B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54" y="881062"/>
            <a:ext cx="5915025" cy="5095875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229A2DB7-4E36-4C8D-9A0B-D04D778CC8DD}"/>
              </a:ext>
            </a:extLst>
          </p:cNvPr>
          <p:cNvSpPr/>
          <p:nvPr/>
        </p:nvSpPr>
        <p:spPr>
          <a:xfrm>
            <a:off x="5272190" y="5382731"/>
            <a:ext cx="1447889" cy="5942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9D1A309E-332F-47B2-A87E-76D755902C88}"/>
              </a:ext>
            </a:extLst>
          </p:cNvPr>
          <p:cNvSpPr/>
          <p:nvPr/>
        </p:nvSpPr>
        <p:spPr>
          <a:xfrm>
            <a:off x="3664802" y="881061"/>
            <a:ext cx="2930544" cy="10338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8A48AE6-0D1B-45BE-9AF5-899DC0952003}"/>
              </a:ext>
            </a:extLst>
          </p:cNvPr>
          <p:cNvSpPr txBox="1"/>
          <p:nvPr/>
        </p:nvSpPr>
        <p:spPr>
          <a:xfrm>
            <a:off x="209006" y="1028654"/>
            <a:ext cx="316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Javna IP adresa je ista za sva računala u </a:t>
            </a:r>
            <a:r>
              <a:rPr lang="hr-HR" dirty="0" smtClean="0">
                <a:solidFill>
                  <a:srgbClr val="FF0000"/>
                </a:solidFill>
              </a:rPr>
              <a:t>privatnoj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meži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B17F7FD-42B1-4D71-B71E-3EBA0D8C2369}"/>
              </a:ext>
            </a:extLst>
          </p:cNvPr>
          <p:cNvSpPr txBox="1"/>
          <p:nvPr/>
        </p:nvSpPr>
        <p:spPr>
          <a:xfrm>
            <a:off x="4492174" y="4075020"/>
            <a:ext cx="2103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Privatna IP adresa je jedinstvena za svako računalo u privatnoj mreži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7A7C24-91FC-3BCA-A818-F4411059C0E2}"/>
              </a:ext>
            </a:extLst>
          </p:cNvPr>
          <p:cNvSpPr txBox="1"/>
          <p:nvPr/>
        </p:nvSpPr>
        <p:spPr>
          <a:xfrm>
            <a:off x="6790029" y="881061"/>
            <a:ext cx="52713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 smtClean="0">
                <a:solidFill>
                  <a:srgbClr val="262626"/>
                </a:solidFill>
              </a:rPr>
              <a:t>NA mrežnom sloju uređaji koji su konfigurirani da rade NAT mijenjaju privatnu IP adresu računala i stavljaju svoju javnu IP adresu kao </a:t>
            </a:r>
            <a:r>
              <a:rPr lang="hr-HR" altLang="en-US" sz="2400" dirty="0" err="1" smtClean="0">
                <a:solidFill>
                  <a:srgbClr val="262626"/>
                </a:solidFill>
              </a:rPr>
              <a:t>source</a:t>
            </a:r>
            <a:r>
              <a:rPr lang="hr-HR" altLang="en-US" sz="2400" dirty="0" smtClean="0">
                <a:solidFill>
                  <a:srgbClr val="262626"/>
                </a:solidFill>
              </a:rPr>
              <a:t> i takav paket šalju na javnu mrežu prema odredištu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26262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en-US" sz="2400" dirty="0" smtClean="0">
                <a:solidFill>
                  <a:srgbClr val="FF0000"/>
                </a:solidFill>
              </a:rPr>
              <a:t>Nije moguće </a:t>
            </a:r>
            <a:r>
              <a:rPr lang="en-US" altLang="en-US" sz="2400" dirty="0" smtClean="0">
                <a:solidFill>
                  <a:srgbClr val="262626"/>
                </a:solidFill>
              </a:rPr>
              <a:t>(</a:t>
            </a:r>
            <a:r>
              <a:rPr lang="hr-HR" altLang="en-US" sz="2400" dirty="0" smtClean="0">
                <a:solidFill>
                  <a:srgbClr val="262626"/>
                </a:solidFill>
              </a:rPr>
              <a:t>bez eksplicitnog </a:t>
            </a:r>
            <a:r>
              <a:rPr lang="hr-HR" altLang="en-US" sz="2400" dirty="0" err="1" smtClean="0">
                <a:solidFill>
                  <a:srgbClr val="262626"/>
                </a:solidFill>
              </a:rPr>
              <a:t>mapiranja</a:t>
            </a:r>
            <a:r>
              <a:rPr lang="hr-HR" altLang="en-US" sz="2400" dirty="0" smtClean="0">
                <a:solidFill>
                  <a:srgbClr val="262626"/>
                </a:solidFill>
              </a:rPr>
              <a:t> na </a:t>
            </a:r>
            <a:r>
              <a:rPr lang="hr-HR" altLang="en-US" sz="2400" dirty="0" err="1" smtClean="0">
                <a:solidFill>
                  <a:srgbClr val="262626"/>
                </a:solidFill>
              </a:rPr>
              <a:t>vatrozidu</a:t>
            </a:r>
            <a:r>
              <a:rPr lang="hr-HR" altLang="en-US" sz="2400" dirty="0" smtClean="0">
                <a:solidFill>
                  <a:srgbClr val="262626"/>
                </a:solidFill>
              </a:rPr>
              <a:t>-”</a:t>
            </a:r>
            <a:r>
              <a:rPr lang="hr-HR" altLang="en-US" sz="2400" dirty="0" err="1" smtClean="0">
                <a:solidFill>
                  <a:srgbClr val="262626"/>
                </a:solidFill>
              </a:rPr>
              <a:t>port</a:t>
            </a:r>
            <a:r>
              <a:rPr lang="hr-HR" altLang="en-US" sz="2400" dirty="0" smtClean="0">
                <a:solidFill>
                  <a:srgbClr val="262626"/>
                </a:solidFill>
              </a:rPr>
              <a:t> </a:t>
            </a:r>
            <a:r>
              <a:rPr lang="hr-HR" altLang="en-US" sz="2400" dirty="0" err="1" smtClean="0">
                <a:solidFill>
                  <a:srgbClr val="262626"/>
                </a:solidFill>
              </a:rPr>
              <a:t>forwarding</a:t>
            </a:r>
            <a:r>
              <a:rPr lang="hr-HR" altLang="en-US" sz="2400" dirty="0" smtClean="0">
                <a:solidFill>
                  <a:srgbClr val="262626"/>
                </a:solidFill>
              </a:rPr>
              <a:t>”)</a:t>
            </a:r>
            <a:r>
              <a:rPr lang="en-US" altLang="en-US" sz="2400" dirty="0" smtClean="0">
                <a:solidFill>
                  <a:srgbClr val="262626"/>
                </a:solidFill>
              </a:rPr>
              <a:t> </a:t>
            </a:r>
            <a:r>
              <a:rPr lang="hr-HR" altLang="en-US" sz="2400" dirty="0" smtClean="0">
                <a:solidFill>
                  <a:srgbClr val="FF0000"/>
                </a:solidFill>
              </a:rPr>
              <a:t>otvoriti konekcije prema računalima unutar privatne mreže</a:t>
            </a:r>
          </a:p>
        </p:txBody>
      </p:sp>
    </p:spTree>
    <p:extLst>
      <p:ext uri="{BB962C8B-B14F-4D97-AF65-F5344CB8AC3E}">
        <p14:creationId xmlns:p14="http://schemas.microsoft.com/office/powerpoint/2010/main" val="2958568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b="0" i="0" dirty="0">
                <a:solidFill>
                  <a:srgbClr val="262626"/>
                </a:solidFill>
              </a:rPr>
              <a:t>NAT-</a:t>
            </a:r>
            <a:r>
              <a:rPr lang="hr-HR" altLang="en-US" sz="3200" b="0" i="0" dirty="0" err="1">
                <a:solidFill>
                  <a:srgbClr val="262626"/>
                </a:solidFill>
              </a:rPr>
              <a:t>outgoing</a:t>
            </a:r>
            <a:r>
              <a:rPr lang="hr-HR" altLang="en-US" sz="3200" b="0" i="0" dirty="0">
                <a:solidFill>
                  <a:srgbClr val="262626"/>
                </a:solidFill>
              </a:rPr>
              <a:t> </a:t>
            </a:r>
            <a:r>
              <a:rPr lang="hr-HR" altLang="en-US" sz="3200" b="0" i="0" dirty="0" err="1">
                <a:solidFill>
                  <a:srgbClr val="262626"/>
                </a:solidFill>
              </a:rPr>
              <a:t>traffic</a:t>
            </a:r>
            <a:r>
              <a:rPr lang="hr-HR" altLang="en-US" sz="3200" b="0" i="0" dirty="0">
                <a:solidFill>
                  <a:srgbClr val="262626"/>
                </a:solidFill>
              </a:rPr>
              <a:t> </a:t>
            </a:r>
            <a:endParaRPr lang="hr-HR" sz="3200" b="0" i="0" dirty="0"/>
          </a:p>
        </p:txBody>
      </p:sp>
      <p:cxnSp>
        <p:nvCxnSpPr>
          <p:cNvPr id="5" name="Straight Connector 26">
            <a:extLst>
              <a:ext uri="{FF2B5EF4-FFF2-40B4-BE49-F238E27FC236}">
                <a16:creationId xmlns:a16="http://schemas.microsoft.com/office/drawing/2014/main" id="{DF7C7366-2BCC-4F9C-9794-B5AF28908C87}"/>
              </a:ext>
            </a:extLst>
          </p:cNvPr>
          <p:cNvCxnSpPr/>
          <p:nvPr/>
        </p:nvCxnSpPr>
        <p:spPr>
          <a:xfrm>
            <a:off x="2296750" y="3098799"/>
            <a:ext cx="4752975" cy="271145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id="{949E432E-8394-4AA4-A6EC-7E7A1892CE0B}"/>
              </a:ext>
            </a:extLst>
          </p:cNvPr>
          <p:cNvCxnSpPr/>
          <p:nvPr/>
        </p:nvCxnSpPr>
        <p:spPr>
          <a:xfrm flipV="1">
            <a:off x="2900000" y="4294187"/>
            <a:ext cx="1196975" cy="1101725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>
            <a:extLst>
              <a:ext uri="{FF2B5EF4-FFF2-40B4-BE49-F238E27FC236}">
                <a16:creationId xmlns:a16="http://schemas.microsoft.com/office/drawing/2014/main" id="{FF09DCFA-FBCA-416B-8CFC-058062991E75}"/>
              </a:ext>
            </a:extLst>
          </p:cNvPr>
          <p:cNvCxnSpPr/>
          <p:nvPr/>
        </p:nvCxnSpPr>
        <p:spPr>
          <a:xfrm flipV="1">
            <a:off x="4223975" y="1485899"/>
            <a:ext cx="4192587" cy="2808288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37" descr="图片99">
            <a:extLst>
              <a:ext uri="{FF2B5EF4-FFF2-40B4-BE49-F238E27FC236}">
                <a16:creationId xmlns:a16="http://schemas.microsoft.com/office/drawing/2014/main" id="{F92C5402-CBF2-4EBF-9450-8809CFBC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62" y="4941887"/>
            <a:ext cx="93186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72" descr="图片657">
            <a:extLst>
              <a:ext uri="{FF2B5EF4-FFF2-40B4-BE49-F238E27FC236}">
                <a16:creationId xmlns:a16="http://schemas.microsoft.com/office/drawing/2014/main" id="{70FBD03C-D6DB-4D7D-8740-6097724CD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725" y="3357562"/>
            <a:ext cx="17145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50" descr="图片678">
            <a:extLst>
              <a:ext uri="{FF2B5EF4-FFF2-40B4-BE49-F238E27FC236}">
                <a16:creationId xmlns:a16="http://schemas.microsoft.com/office/drawing/2014/main" id="{945D1D62-ABCC-48FD-A2B9-795D81DE8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00" y="811212"/>
            <a:ext cx="13684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3" descr="图片767">
            <a:extLst>
              <a:ext uri="{FF2B5EF4-FFF2-40B4-BE49-F238E27FC236}">
                <a16:creationId xmlns:a16="http://schemas.microsoft.com/office/drawing/2014/main" id="{B4C9E6CC-C792-41BE-9F52-BA979917D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212" y="1701799"/>
            <a:ext cx="33496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>
            <a:extLst>
              <a:ext uri="{FF2B5EF4-FFF2-40B4-BE49-F238E27FC236}">
                <a16:creationId xmlns:a16="http://schemas.microsoft.com/office/drawing/2014/main" id="{1B02B4F9-2637-4BC2-A3E8-811905D7B4B8}"/>
              </a:ext>
            </a:extLst>
          </p:cNvPr>
          <p:cNvSpPr txBox="1"/>
          <p:nvPr/>
        </p:nvSpPr>
        <p:spPr>
          <a:xfrm>
            <a:off x="2900000" y="3533774"/>
            <a:ext cx="2492375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Arial" charset="0"/>
              </a:rPr>
              <a:t>88.207.53.185</a:t>
            </a:r>
            <a:endParaRPr lang="hr-HR" sz="20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0EA5F593-76C6-4C0D-A733-19A0D27AF97B}"/>
              </a:ext>
            </a:extLst>
          </p:cNvPr>
          <p:cNvSpPr txBox="1"/>
          <p:nvPr/>
        </p:nvSpPr>
        <p:spPr>
          <a:xfrm>
            <a:off x="2152287" y="5810249"/>
            <a:ext cx="1830388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000" b="1" dirty="0">
                <a:solidFill>
                  <a:srgbClr val="00B050"/>
                </a:solidFill>
                <a:latin typeface="+mn-lt"/>
                <a:cs typeface="Arial" charset="0"/>
              </a:rPr>
              <a:t>192.168.10.15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5EE089BB-DB32-4636-96CA-63FB0C55513A}"/>
              </a:ext>
            </a:extLst>
          </p:cNvPr>
          <p:cNvSpPr txBox="1"/>
          <p:nvPr/>
        </p:nvSpPr>
        <p:spPr>
          <a:xfrm>
            <a:off x="7891100" y="1987549"/>
            <a:ext cx="1992765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000" b="1" dirty="0">
                <a:solidFill>
                  <a:srgbClr val="0000FF"/>
                </a:solidFill>
                <a:latin typeface="+mn-lt"/>
                <a:cs typeface="Arial" charset="0"/>
              </a:rPr>
              <a:t>161.53.19.201</a:t>
            </a:r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id="{D97A7A48-A03C-4B61-91B8-BAA2C1EDE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463" y="5122453"/>
            <a:ext cx="2716212" cy="708025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SourceIP</a:t>
            </a:r>
            <a:r>
              <a:rPr lang="hr-HR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hr-HR" altLang="en-US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192.168.10.15</a:t>
            </a:r>
            <a:r>
              <a:rPr lang="hr-HR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hr-HR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hr-HR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DestinIP</a:t>
            </a:r>
            <a:r>
              <a:rPr lang="hr-HR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hr-HR" alt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161.53.19.201</a:t>
            </a:r>
          </a:p>
        </p:txBody>
      </p:sp>
      <p:sp>
        <p:nvSpPr>
          <p:cNvPr id="17" name="TextBox 38">
            <a:extLst>
              <a:ext uri="{FF2B5EF4-FFF2-40B4-BE49-F238E27FC236}">
                <a16:creationId xmlns:a16="http://schemas.microsoft.com/office/drawing/2014/main" id="{261BAAE4-80ED-43DC-9992-601D5636C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675" y="4005262"/>
            <a:ext cx="2716212" cy="708025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SourceIP</a:t>
            </a:r>
            <a:r>
              <a:rPr lang="hr-HR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hr-HR" alt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88.207.53.185</a:t>
            </a:r>
          </a:p>
          <a:p>
            <a:pPr eaLnBrk="1" hangingPunct="1"/>
            <a:r>
              <a:rPr lang="hr-HR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DestinIP</a:t>
            </a:r>
            <a:r>
              <a:rPr lang="hr-HR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hr-HR" alt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161.53.19.201</a:t>
            </a:r>
          </a:p>
        </p:txBody>
      </p:sp>
      <p:sp>
        <p:nvSpPr>
          <p:cNvPr id="18" name="TextBox 38">
            <a:extLst>
              <a:ext uri="{FF2B5EF4-FFF2-40B4-BE49-F238E27FC236}">
                <a16:creationId xmlns:a16="http://schemas.microsoft.com/office/drawing/2014/main" id="{F50FA55F-3453-4AD3-B5F0-812BCB004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912" y="2390774"/>
            <a:ext cx="2716213" cy="708025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SourceIP</a:t>
            </a:r>
            <a:r>
              <a:rPr lang="hr-HR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hr-HR" alt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88.207.53.185</a:t>
            </a:r>
          </a:p>
          <a:p>
            <a:pPr eaLnBrk="1" hangingPunct="1"/>
            <a:r>
              <a:rPr lang="hr-HR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DestinIP</a:t>
            </a:r>
            <a:r>
              <a:rPr lang="hr-HR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hr-HR" alt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161.53.19.201</a:t>
            </a:r>
          </a:p>
        </p:txBody>
      </p:sp>
      <p:sp>
        <p:nvSpPr>
          <p:cNvPr id="19" name="Freeform 25">
            <a:extLst>
              <a:ext uri="{FF2B5EF4-FFF2-40B4-BE49-F238E27FC236}">
                <a16:creationId xmlns:a16="http://schemas.microsoft.com/office/drawing/2014/main" id="{E4A24605-169E-4820-8934-9A84262EEC16}"/>
              </a:ext>
            </a:extLst>
          </p:cNvPr>
          <p:cNvSpPr/>
          <p:nvPr/>
        </p:nvSpPr>
        <p:spPr>
          <a:xfrm>
            <a:off x="3982675" y="2517774"/>
            <a:ext cx="3067050" cy="2855913"/>
          </a:xfrm>
          <a:custGeom>
            <a:avLst/>
            <a:gdLst>
              <a:gd name="connsiteX0" fmla="*/ 0 w 3066757"/>
              <a:gd name="connsiteY0" fmla="*/ 2855742 h 2855742"/>
              <a:gd name="connsiteX1" fmla="*/ 1055077 w 3066757"/>
              <a:gd name="connsiteY1" fmla="*/ 1659988 h 2855742"/>
              <a:gd name="connsiteX2" fmla="*/ 3066757 w 3066757"/>
              <a:gd name="connsiteY2" fmla="*/ 0 h 2855742"/>
              <a:gd name="connsiteX3" fmla="*/ 3066757 w 3066757"/>
              <a:gd name="connsiteY3" fmla="*/ 0 h 285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6757" h="2855742">
                <a:moveTo>
                  <a:pt x="0" y="2855742"/>
                </a:moveTo>
                <a:cubicBezTo>
                  <a:pt x="271975" y="2495843"/>
                  <a:pt x="543951" y="2135945"/>
                  <a:pt x="1055077" y="1659988"/>
                </a:cubicBezTo>
                <a:cubicBezTo>
                  <a:pt x="1566203" y="1184031"/>
                  <a:pt x="3066757" y="0"/>
                  <a:pt x="3066757" y="0"/>
                </a:cubicBezTo>
                <a:lnTo>
                  <a:pt x="3066757" y="0"/>
                </a:lnTo>
              </a:path>
            </a:pathLst>
          </a:custGeom>
          <a:noFill/>
          <a:ln w="762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279DFE8B-7425-401A-A401-BC3631A69D1E}"/>
              </a:ext>
            </a:extLst>
          </p:cNvPr>
          <p:cNvSpPr/>
          <p:nvPr/>
        </p:nvSpPr>
        <p:spPr>
          <a:xfrm>
            <a:off x="192111" y="769085"/>
            <a:ext cx="7202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DSL modem</a:t>
            </a: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r-HR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ima jednu javnu IP adresu</a:t>
            </a:r>
            <a:r>
              <a:rPr lang="en-US" alt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sr-Latn-R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88.207.53.185</a:t>
            </a: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na slici</a:t>
            </a:r>
            <a:r>
              <a:rPr lang="en-US" alt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Računalo iza NAT uređaja</a:t>
            </a:r>
            <a:r>
              <a:rPr lang="en-US" alt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želi komunicirati s web serverom </a:t>
            </a:r>
            <a:r>
              <a:rPr lang="en-US" altLang="sr-Latn-R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161.53.19.201</a:t>
            </a:r>
            <a:endParaRPr lang="en-US" altLang="sr-Latn-R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3200" b="0" i="0" dirty="0">
                <a:solidFill>
                  <a:srgbClr val="262626"/>
                </a:solidFill>
              </a:rPr>
              <a:t>NAT- </a:t>
            </a:r>
            <a:r>
              <a:rPr lang="hr-HR" altLang="en-US" sz="3200" b="0" i="0" dirty="0" smtClean="0">
                <a:solidFill>
                  <a:srgbClr val="262626"/>
                </a:solidFill>
              </a:rPr>
              <a:t>povratni promet</a:t>
            </a:r>
            <a:endParaRPr lang="hr-HR" sz="3200" b="0" i="0" dirty="0"/>
          </a:p>
        </p:txBody>
      </p:sp>
      <p:cxnSp>
        <p:nvCxnSpPr>
          <p:cNvPr id="20" name="Straight Connector 3">
            <a:extLst>
              <a:ext uri="{FF2B5EF4-FFF2-40B4-BE49-F238E27FC236}">
                <a16:creationId xmlns:a16="http://schemas.microsoft.com/office/drawing/2014/main" id="{8FC135B3-4F3A-4826-A89B-1C275B129868}"/>
              </a:ext>
            </a:extLst>
          </p:cNvPr>
          <p:cNvCxnSpPr/>
          <p:nvPr/>
        </p:nvCxnSpPr>
        <p:spPr>
          <a:xfrm>
            <a:off x="1356225" y="3189151"/>
            <a:ext cx="4752975" cy="271145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5">
            <a:extLst>
              <a:ext uri="{FF2B5EF4-FFF2-40B4-BE49-F238E27FC236}">
                <a16:creationId xmlns:a16="http://schemas.microsoft.com/office/drawing/2014/main" id="{8FD8CCFA-CE81-41DA-8A5E-12CF7404C774}"/>
              </a:ext>
            </a:extLst>
          </p:cNvPr>
          <p:cNvCxnSpPr/>
          <p:nvPr/>
        </p:nvCxnSpPr>
        <p:spPr>
          <a:xfrm flipV="1">
            <a:off x="1959475" y="4384539"/>
            <a:ext cx="1196975" cy="1101725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B4D90B2F-1AE7-4076-9792-BC2D8A420E61}"/>
              </a:ext>
            </a:extLst>
          </p:cNvPr>
          <p:cNvCxnSpPr/>
          <p:nvPr/>
        </p:nvCxnSpPr>
        <p:spPr>
          <a:xfrm flipV="1">
            <a:off x="3283450" y="1576251"/>
            <a:ext cx="4192587" cy="2808288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037" descr="图片99">
            <a:extLst>
              <a:ext uri="{FF2B5EF4-FFF2-40B4-BE49-F238E27FC236}">
                <a16:creationId xmlns:a16="http://schemas.microsoft.com/office/drawing/2014/main" id="{DB2E784F-B025-40E1-9AF3-7CA0A0EDF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37" y="5032239"/>
            <a:ext cx="93186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72" descr="图片657">
            <a:extLst>
              <a:ext uri="{FF2B5EF4-FFF2-40B4-BE49-F238E27FC236}">
                <a16:creationId xmlns:a16="http://schemas.microsoft.com/office/drawing/2014/main" id="{C294C6B6-0257-4D0B-A90E-483D44A3C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200" y="3447914"/>
            <a:ext cx="17145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50" descr="图片678">
            <a:extLst>
              <a:ext uri="{FF2B5EF4-FFF2-40B4-BE49-F238E27FC236}">
                <a16:creationId xmlns:a16="http://schemas.microsoft.com/office/drawing/2014/main" id="{33D639AB-F84C-4024-A72E-D5A00DC4D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375" y="901564"/>
            <a:ext cx="13684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3" descr="图片767">
            <a:extLst>
              <a:ext uri="{FF2B5EF4-FFF2-40B4-BE49-F238E27FC236}">
                <a16:creationId xmlns:a16="http://schemas.microsoft.com/office/drawing/2014/main" id="{50F80FF7-CA97-4EFE-9072-2B3CC48C3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687" y="1792151"/>
            <a:ext cx="33496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16">
            <a:extLst>
              <a:ext uri="{FF2B5EF4-FFF2-40B4-BE49-F238E27FC236}">
                <a16:creationId xmlns:a16="http://schemas.microsoft.com/office/drawing/2014/main" id="{14E045E5-256A-4538-BA0C-1B09B7F90439}"/>
              </a:ext>
            </a:extLst>
          </p:cNvPr>
          <p:cNvSpPr txBox="1"/>
          <p:nvPr/>
        </p:nvSpPr>
        <p:spPr>
          <a:xfrm>
            <a:off x="1959475" y="3624126"/>
            <a:ext cx="2492375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Arial" charset="0"/>
              </a:rPr>
              <a:t>88.207.53.185</a:t>
            </a:r>
            <a:endParaRPr lang="hr-HR" sz="20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60F666DA-46B9-48D9-B341-9C6105104D03}"/>
              </a:ext>
            </a:extLst>
          </p:cNvPr>
          <p:cNvSpPr txBox="1"/>
          <p:nvPr/>
        </p:nvSpPr>
        <p:spPr>
          <a:xfrm>
            <a:off x="1251269" y="5860914"/>
            <a:ext cx="2184581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000" b="1" dirty="0">
                <a:solidFill>
                  <a:srgbClr val="FF0000"/>
                </a:solidFill>
                <a:latin typeface="+mn-lt"/>
                <a:cs typeface="Arial" charset="0"/>
              </a:rPr>
              <a:t>192.168.10.15</a:t>
            </a: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578C57AE-8600-490F-A983-EC66AF464E53}"/>
              </a:ext>
            </a:extLst>
          </p:cNvPr>
          <p:cNvSpPr txBox="1"/>
          <p:nvPr/>
        </p:nvSpPr>
        <p:spPr>
          <a:xfrm>
            <a:off x="6950575" y="2077901"/>
            <a:ext cx="2062796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000" b="1" dirty="0">
                <a:solidFill>
                  <a:srgbClr val="0000FF"/>
                </a:solidFill>
                <a:latin typeface="+mn-lt"/>
                <a:cs typeface="Arial" charset="0"/>
              </a:rPr>
              <a:t>161.53.19.201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A6829FF9-18A6-4070-A914-C2F0C4D41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387" y="5032239"/>
            <a:ext cx="2716213" cy="707886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SourceIP</a:t>
            </a:r>
            <a:r>
              <a:rPr lang="hr-HR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hr-HR" altLang="en-US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161.53.19.201</a:t>
            </a:r>
            <a:endParaRPr lang="hr-HR" altLang="en-US" sz="2000" b="1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hr-HR" alt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DestinIP</a:t>
            </a:r>
            <a:r>
              <a:rPr lang="hr-HR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hr-HR" altLang="en-US" sz="2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192.168.10.15</a:t>
            </a:r>
            <a:endParaRPr lang="hr-HR" altLang="en-US" sz="20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AA0CAC16-0696-499E-83D4-D84F5C8A17FE}"/>
              </a:ext>
            </a:extLst>
          </p:cNvPr>
          <p:cNvSpPr/>
          <p:nvPr/>
        </p:nvSpPr>
        <p:spPr>
          <a:xfrm>
            <a:off x="2616700" y="2212839"/>
            <a:ext cx="4356100" cy="3106737"/>
          </a:xfrm>
          <a:custGeom>
            <a:avLst/>
            <a:gdLst>
              <a:gd name="connsiteX0" fmla="*/ 0 w 3066757"/>
              <a:gd name="connsiteY0" fmla="*/ 2855742 h 2855742"/>
              <a:gd name="connsiteX1" fmla="*/ 1055077 w 3066757"/>
              <a:gd name="connsiteY1" fmla="*/ 1659988 h 2855742"/>
              <a:gd name="connsiteX2" fmla="*/ 3066757 w 3066757"/>
              <a:gd name="connsiteY2" fmla="*/ 0 h 2855742"/>
              <a:gd name="connsiteX3" fmla="*/ 3066757 w 3066757"/>
              <a:gd name="connsiteY3" fmla="*/ 0 h 285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6757" h="2855742">
                <a:moveTo>
                  <a:pt x="0" y="2855742"/>
                </a:moveTo>
                <a:cubicBezTo>
                  <a:pt x="271975" y="2495843"/>
                  <a:pt x="543951" y="2135945"/>
                  <a:pt x="1055077" y="1659988"/>
                </a:cubicBezTo>
                <a:cubicBezTo>
                  <a:pt x="1566203" y="1184031"/>
                  <a:pt x="3066757" y="0"/>
                  <a:pt x="3066757" y="0"/>
                </a:cubicBezTo>
                <a:lnTo>
                  <a:pt x="3066757" y="0"/>
                </a:lnTo>
              </a:path>
            </a:pathLst>
          </a:custGeom>
          <a:noFill/>
          <a:ln w="76200">
            <a:solidFill>
              <a:srgbClr val="FF0000"/>
            </a:solidFill>
            <a:prstDash val="sys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C2444F7A-C0B7-491D-A07F-0045A688F916}"/>
              </a:ext>
            </a:extLst>
          </p:cNvPr>
          <p:cNvSpPr/>
          <p:nvPr/>
        </p:nvSpPr>
        <p:spPr>
          <a:xfrm>
            <a:off x="387850" y="87933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Server odgovara računalu, ali tako da odgovor šalje na javnu IP adresu uređaja koji je preve</a:t>
            </a:r>
            <a:r>
              <a:rPr lang="hr-HR" alt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o privatnu IP adresu računala u javnu IP adresu koja je dostupna na internetu</a:t>
            </a:r>
          </a:p>
        </p:txBody>
      </p:sp>
      <p:sp>
        <p:nvSpPr>
          <p:cNvPr id="32" name="TextBox 38">
            <a:extLst>
              <a:ext uri="{FF2B5EF4-FFF2-40B4-BE49-F238E27FC236}">
                <a16:creationId xmlns:a16="http://schemas.microsoft.com/office/drawing/2014/main" id="{64DFD842-CC4C-4F5D-949D-00BB1837B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8387" y="2481126"/>
            <a:ext cx="2716213" cy="708025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SourceIP</a:t>
            </a:r>
            <a:r>
              <a:rPr lang="hr-HR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hr-HR" alt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161.53.19.201</a:t>
            </a:r>
          </a:p>
          <a:p>
            <a:pPr eaLnBrk="1" hangingPunct="1"/>
            <a:r>
              <a:rPr lang="hr-HR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DestinIP</a:t>
            </a:r>
            <a:r>
              <a:rPr lang="hr-HR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hr-HR" alt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88.207.53.185</a:t>
            </a:r>
          </a:p>
        </p:txBody>
      </p:sp>
    </p:spTree>
    <p:extLst>
      <p:ext uri="{BB962C8B-B14F-4D97-AF65-F5344CB8AC3E}">
        <p14:creationId xmlns:p14="http://schemas.microsoft.com/office/powerpoint/2010/main" val="57128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0808577" cy="1068888"/>
          </a:xfrm>
          <a:prstGeom prst="rect">
            <a:avLst/>
          </a:prstGeom>
        </p:spPr>
        <p:txBody>
          <a:bodyPr/>
          <a:lstStyle/>
          <a:p>
            <a:r>
              <a:rPr lang="hr-HR" altLang="en-US" sz="4400" dirty="0" smtClean="0">
                <a:solidFill>
                  <a:srgbClr val="262626"/>
                </a:solidFill>
              </a:rPr>
              <a:t>Što neće raditi kroz NAT</a:t>
            </a:r>
            <a:endParaRPr lang="hr-HR" sz="440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D623F62B-3E92-4151-B44B-1E9CB351947A}"/>
              </a:ext>
            </a:extLst>
          </p:cNvPr>
          <p:cNvSpPr/>
          <p:nvPr/>
        </p:nvSpPr>
        <p:spPr>
          <a:xfrm>
            <a:off x="139336" y="843677"/>
            <a:ext cx="1177398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sz="22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Console gaming </a:t>
            </a:r>
            <a:r>
              <a:rPr lang="en-US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hr-H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Neke igre neće raditi dobro ili uopće neće raditi ako je više računala iza uređaja koji radi NAT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Video </a:t>
            </a:r>
            <a:r>
              <a:rPr lang="en-US" sz="2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streaming </a:t>
            </a:r>
            <a:r>
              <a:rPr lang="en-US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hr-H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performanse su narušene kada imamo više video </a:t>
            </a:r>
            <a:r>
              <a:rPr lang="hr-H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streamova</a:t>
            </a:r>
            <a:r>
              <a:rPr lang="hr-H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prema računalima iza jednog uređaja koji radi NAT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Peer-to-pe</a:t>
            </a:r>
            <a:r>
              <a:rPr lang="en-US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 – </a:t>
            </a:r>
            <a:r>
              <a:rPr lang="hr-H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Neke </a:t>
            </a:r>
            <a:r>
              <a:rPr lang="en-US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peer-to-peer </a:t>
            </a:r>
            <a:r>
              <a:rPr lang="en-US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</a:t>
            </a:r>
            <a:r>
              <a:rPr lang="hr-H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likacije</a:t>
            </a:r>
            <a:r>
              <a:rPr lang="hr-H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neće raditi jer ne mogu prihvatiti dolazne konekcije, ako nisu eksplicitno propuštene kroz NAT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Geo-location</a:t>
            </a:r>
            <a:r>
              <a:rPr lang="en-US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hr-H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Ako je krajnje računalo iza NAT-a </a:t>
            </a:r>
            <a:r>
              <a:rPr lang="hr-HR" sz="2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geolokacija</a:t>
            </a:r>
            <a:r>
              <a:rPr lang="hr-H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nije pouzdana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hr-HR" sz="2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Višestruka </a:t>
            </a:r>
            <a:r>
              <a:rPr lang="hr-HR" sz="22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logiranja</a:t>
            </a:r>
            <a:r>
              <a:rPr lang="hr-HR" sz="2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(prijave)</a:t>
            </a:r>
            <a:r>
              <a:rPr lang="en-US" sz="2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hr-H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Neke mrežne stranice ograničavaju broj istovremenih prijava s jedne javne </a:t>
            </a:r>
            <a:r>
              <a:rPr lang="hr-HR" sz="22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 adrese</a:t>
            </a:r>
            <a:endParaRPr lang="hr-HR" sz="2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63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7139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>
                <a:latin typeface="Arial" pitchFamily="34"/>
                <a:cs typeface="Arial" pitchFamily="34"/>
              </a:rPr>
              <a:t>Aplikacijski, prezentacijski sloj i sloj sesije</a:t>
            </a:r>
            <a:endParaRPr lang="hr-HR" sz="3200" b="0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45F93-7CB1-08B8-5AB8-5553C2527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37" y="704713"/>
            <a:ext cx="6918528" cy="4085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9C7FA4-42B2-EC7E-5EFA-E3B9922695B9}"/>
              </a:ext>
            </a:extLst>
          </p:cNvPr>
          <p:cNvSpPr txBox="1"/>
          <p:nvPr/>
        </p:nvSpPr>
        <p:spPr>
          <a:xfrm>
            <a:off x="243840" y="4853077"/>
            <a:ext cx="111818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Sloj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sesije</a:t>
            </a:r>
            <a:r>
              <a:rPr lang="hr-H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Sjednički</a:t>
            </a:r>
            <a:r>
              <a:rPr lang="hr-H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sloj)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Kao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naziv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implicira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funkcije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sloju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sesije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stvaraju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održavaju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dijaloge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(sesije)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između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izvorišnih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odredišnih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aplikacija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Sloj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sesije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upravlja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razmjenom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informacija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pokretanje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sesija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njihovo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održavanje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aktivnim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ponovno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pokretanje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sesija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poremećene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neaktivne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dulje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vrijeme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E9EE19-976D-3EE4-145A-5EA6F67A3B1D}"/>
              </a:ext>
            </a:extLst>
          </p:cNvPr>
          <p:cNvSpPr txBox="1"/>
          <p:nvPr/>
        </p:nvSpPr>
        <p:spPr>
          <a:xfrm>
            <a:off x="7541622" y="819396"/>
            <a:ext cx="40320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u="sng" dirty="0" smtClean="0"/>
              <a:t>Prezentacijski sloj</a:t>
            </a:r>
            <a:endParaRPr lang="en-US" sz="1600" b="1" u="sng" dirty="0"/>
          </a:p>
          <a:p>
            <a:endParaRPr lang="en-US" sz="1600" dirty="0"/>
          </a:p>
          <a:p>
            <a:r>
              <a:rPr lang="hr-HR" sz="1600" dirty="0" smtClean="0"/>
              <a:t>Ima tri primarne funkcije</a:t>
            </a:r>
            <a:r>
              <a:rPr lang="en-US" sz="1600" dirty="0" smtClean="0">
                <a:solidFill>
                  <a:srgbClr val="FF0000"/>
                </a:solidFill>
              </a:rPr>
              <a:t>: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FF0000"/>
                </a:solidFill>
              </a:rPr>
              <a:t>Formatiranje</a:t>
            </a:r>
            <a:r>
              <a:rPr lang="en-US" sz="1600" dirty="0"/>
              <a:t> </a:t>
            </a:r>
            <a:r>
              <a:rPr lang="en-US" sz="1600" dirty="0" err="1" smtClean="0"/>
              <a:t>podataka</a:t>
            </a:r>
            <a:r>
              <a:rPr lang="en-US" sz="1600" dirty="0" smtClean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izvorišnom</a:t>
            </a:r>
            <a:r>
              <a:rPr lang="en-US" sz="1600" dirty="0"/>
              <a:t> </a:t>
            </a:r>
            <a:r>
              <a:rPr lang="en-US" sz="1600" dirty="0" err="1"/>
              <a:t>uređaju</a:t>
            </a:r>
            <a:r>
              <a:rPr lang="en-US" sz="1600" dirty="0"/>
              <a:t> u </a:t>
            </a:r>
            <a:r>
              <a:rPr lang="en-US" sz="1600" dirty="0" err="1"/>
              <a:t>kompatibilan</a:t>
            </a:r>
            <a:r>
              <a:rPr lang="en-US" sz="1600" dirty="0"/>
              <a:t> format za </a:t>
            </a:r>
            <a:r>
              <a:rPr lang="en-US" sz="1600" dirty="0" err="1" smtClean="0"/>
              <a:t>primanje</a:t>
            </a:r>
            <a:r>
              <a:rPr lang="hr-HR" sz="1600" dirty="0" smtClean="0"/>
              <a:t> i korištenje</a:t>
            </a:r>
            <a:r>
              <a:rPr lang="en-US" sz="1600" dirty="0" smtClean="0"/>
              <a:t> od</a:t>
            </a:r>
            <a:r>
              <a:rPr lang="hr-HR" sz="1600" dirty="0" smtClean="0"/>
              <a:t> strane</a:t>
            </a:r>
            <a:r>
              <a:rPr lang="en-US" sz="1600" dirty="0" smtClean="0"/>
              <a:t> </a:t>
            </a:r>
            <a:r>
              <a:rPr lang="en-US" sz="1600" dirty="0" err="1"/>
              <a:t>odredišnog</a:t>
            </a:r>
            <a:r>
              <a:rPr lang="en-US" sz="1600" dirty="0"/>
              <a:t> </a:t>
            </a:r>
            <a:r>
              <a:rPr lang="en-US" sz="1600" dirty="0" err="1"/>
              <a:t>uređaja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FF0000"/>
                </a:solidFill>
              </a:rPr>
              <a:t>Komprimiranje</a:t>
            </a:r>
            <a:r>
              <a:rPr lang="en-US" sz="1600" dirty="0" smtClean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način</a:t>
            </a:r>
            <a:r>
              <a:rPr lang="en-US" sz="1600" dirty="0"/>
              <a:t> da </a:t>
            </a:r>
            <a:r>
              <a:rPr lang="en-US" sz="1600" dirty="0" err="1"/>
              <a:t>ih</a:t>
            </a:r>
            <a:r>
              <a:rPr lang="en-US" sz="1600" dirty="0"/>
              <a:t> </a:t>
            </a:r>
            <a:r>
              <a:rPr lang="en-US" sz="1600" dirty="0" err="1"/>
              <a:t>odredišni</a:t>
            </a:r>
            <a:r>
              <a:rPr lang="en-US" sz="1600" dirty="0"/>
              <a:t> </a:t>
            </a:r>
            <a:r>
              <a:rPr lang="en-US" sz="1600" dirty="0" err="1"/>
              <a:t>uređaj</a:t>
            </a:r>
            <a:r>
              <a:rPr lang="en-US" sz="1600" dirty="0"/>
              <a:t>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dekomprimirati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rgbClr val="FF0000"/>
                </a:solidFill>
              </a:rPr>
              <a:t>Kriptiranje</a:t>
            </a:r>
            <a:r>
              <a:rPr lang="en-US" sz="1600" dirty="0" smtClean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 za </a:t>
            </a:r>
            <a:r>
              <a:rPr lang="en-US" sz="1600" dirty="0" err="1"/>
              <a:t>prijenos</a:t>
            </a:r>
            <a:r>
              <a:rPr lang="en-US" sz="1600" dirty="0"/>
              <a:t> i </a:t>
            </a:r>
            <a:r>
              <a:rPr lang="hr-HR" sz="1600" dirty="0" smtClean="0"/>
              <a:t>dekriptiranje</a:t>
            </a:r>
            <a:r>
              <a:rPr lang="en-US" sz="1600" dirty="0" smtClean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 </a:t>
            </a:r>
            <a:r>
              <a:rPr lang="en-US" sz="1600" dirty="0" err="1"/>
              <a:t>po</a:t>
            </a:r>
            <a:r>
              <a:rPr lang="en-US" sz="1600" dirty="0"/>
              <a:t> </a:t>
            </a:r>
            <a:r>
              <a:rPr lang="en-US" sz="1600" dirty="0" err="1"/>
              <a:t>primitku</a:t>
            </a:r>
            <a:r>
              <a:rPr lang="en-US" sz="1600" dirty="0"/>
              <a:t>.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107736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en-US" sz="3200" b="0" i="0" dirty="0">
                <a:latin typeface="Arial" pitchFamily="34"/>
                <a:cs typeface="Arial" pitchFamily="34"/>
              </a:rPr>
              <a:t>TCP/IP </a:t>
            </a:r>
            <a:r>
              <a:rPr lang="hr-HR" sz="3200" b="0" i="0" dirty="0" smtClean="0">
                <a:latin typeface="Arial" pitchFamily="34"/>
                <a:cs typeface="Arial" pitchFamily="34"/>
              </a:rPr>
              <a:t>Protokoli aplikacijskog sloja</a:t>
            </a:r>
            <a:endParaRPr lang="hr-HR" sz="3200" b="0" i="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63BC77A4-D3C6-43A5-897C-ED0A4D07EF98}"/>
              </a:ext>
            </a:extLst>
          </p:cNvPr>
          <p:cNvSpPr/>
          <p:nvPr/>
        </p:nvSpPr>
        <p:spPr>
          <a:xfrm>
            <a:off x="65103" y="917138"/>
            <a:ext cx="115562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262626"/>
                </a:solidFill>
              </a:rPr>
              <a:t>TCP/IP </a:t>
            </a:r>
            <a:r>
              <a:rPr lang="hr-HR" altLang="en-US" sz="2000" dirty="0" smtClean="0">
                <a:solidFill>
                  <a:srgbClr val="262626"/>
                </a:solidFill>
              </a:rPr>
              <a:t>protokoli aplikacijskog sloja </a:t>
            </a:r>
            <a:r>
              <a:rPr lang="en-US" altLang="en-US" sz="2000" dirty="0" err="1" smtClean="0">
                <a:solidFill>
                  <a:srgbClr val="262626"/>
                </a:solidFill>
              </a:rPr>
              <a:t>određuju</a:t>
            </a:r>
            <a:r>
              <a:rPr lang="en-US" altLang="en-US" sz="2000" dirty="0" smtClean="0">
                <a:solidFill>
                  <a:srgbClr val="262626"/>
                </a:solidFill>
              </a:rPr>
              <a:t> </a:t>
            </a:r>
            <a:r>
              <a:rPr lang="en-US" altLang="en-US" sz="2000" dirty="0">
                <a:solidFill>
                  <a:srgbClr val="262626"/>
                </a:solidFill>
              </a:rPr>
              <a:t>format i </a:t>
            </a:r>
            <a:r>
              <a:rPr lang="en-US" altLang="en-US" sz="2000" dirty="0" err="1">
                <a:solidFill>
                  <a:srgbClr val="262626"/>
                </a:solidFill>
              </a:rPr>
              <a:t>kontrolne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informacije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potrebne</a:t>
            </a:r>
            <a:r>
              <a:rPr lang="en-US" altLang="en-US" sz="2000" dirty="0">
                <a:solidFill>
                  <a:srgbClr val="262626"/>
                </a:solidFill>
              </a:rPr>
              <a:t> za </a:t>
            </a:r>
            <a:r>
              <a:rPr lang="en-US" altLang="en-US" sz="2000" dirty="0" err="1">
                <a:solidFill>
                  <a:srgbClr val="262626"/>
                </a:solidFill>
              </a:rPr>
              <a:t>mnoge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uobičajene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funkcije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internetske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komunikacije</a:t>
            </a:r>
            <a:r>
              <a:rPr lang="en-US" altLang="en-US" sz="2000" dirty="0">
                <a:solidFill>
                  <a:srgbClr val="262626"/>
                </a:solidFill>
              </a:rPr>
              <a:t>. </a:t>
            </a:r>
            <a:r>
              <a:rPr lang="en-US" altLang="en-US" sz="2000" dirty="0" err="1" smtClean="0">
                <a:solidFill>
                  <a:srgbClr val="262626"/>
                </a:solidFill>
              </a:rPr>
              <a:t>Protokol</a:t>
            </a:r>
            <a:r>
              <a:rPr lang="hr-HR" altLang="en-US" sz="2000" dirty="0">
                <a:solidFill>
                  <a:srgbClr val="262626"/>
                </a:solidFill>
              </a:rPr>
              <a:t>e</a:t>
            </a:r>
            <a:r>
              <a:rPr lang="en-US" altLang="en-US" sz="2000" dirty="0" smtClean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aplikacijskog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sloja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koriste</a:t>
            </a:r>
            <a:r>
              <a:rPr lang="en-US" altLang="en-US" sz="2000" dirty="0">
                <a:solidFill>
                  <a:srgbClr val="262626"/>
                </a:solidFill>
              </a:rPr>
              <a:t> i </a:t>
            </a:r>
            <a:r>
              <a:rPr lang="en-US" altLang="en-US" sz="2000" dirty="0" err="1">
                <a:solidFill>
                  <a:srgbClr val="262626"/>
                </a:solidFill>
              </a:rPr>
              <a:t>izvorni</a:t>
            </a:r>
            <a:r>
              <a:rPr lang="en-US" altLang="en-US" sz="2000" dirty="0">
                <a:solidFill>
                  <a:srgbClr val="262626"/>
                </a:solidFill>
              </a:rPr>
              <a:t> i </a:t>
            </a:r>
            <a:r>
              <a:rPr lang="en-US" altLang="en-US" sz="2000" dirty="0" err="1">
                <a:solidFill>
                  <a:srgbClr val="262626"/>
                </a:solidFill>
              </a:rPr>
              <a:t>odredišni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uređaji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tijekom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komunikacijske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sesije</a:t>
            </a:r>
            <a:r>
              <a:rPr lang="en-US" altLang="en-US" sz="2000" dirty="0">
                <a:solidFill>
                  <a:srgbClr val="262626"/>
                </a:solidFill>
              </a:rPr>
              <a:t>. Da bi </a:t>
            </a:r>
            <a:r>
              <a:rPr lang="en-US" altLang="en-US" sz="2000" dirty="0" err="1">
                <a:solidFill>
                  <a:srgbClr val="262626"/>
                </a:solidFill>
              </a:rPr>
              <a:t>komunikacija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bila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uspješna</a:t>
            </a:r>
            <a:r>
              <a:rPr lang="en-US" altLang="en-US" sz="2000" dirty="0">
                <a:solidFill>
                  <a:srgbClr val="262626"/>
                </a:solidFill>
              </a:rPr>
              <a:t>, </a:t>
            </a:r>
            <a:r>
              <a:rPr lang="en-US" altLang="en-US" sz="2000" dirty="0" err="1">
                <a:solidFill>
                  <a:srgbClr val="262626"/>
                </a:solidFill>
              </a:rPr>
              <a:t>protokoli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aplikacijskog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sloja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koji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su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implementirani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na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izvornom</a:t>
            </a:r>
            <a:r>
              <a:rPr lang="en-US" altLang="en-US" sz="2000" dirty="0">
                <a:solidFill>
                  <a:srgbClr val="262626"/>
                </a:solidFill>
              </a:rPr>
              <a:t> i </a:t>
            </a:r>
            <a:r>
              <a:rPr lang="en-US" altLang="en-US" sz="2000" dirty="0" err="1">
                <a:solidFill>
                  <a:srgbClr val="262626"/>
                </a:solidFill>
              </a:rPr>
              <a:t>odredišnom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hostu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moraju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biti</a:t>
            </a:r>
            <a:r>
              <a:rPr lang="en-US" altLang="en-US" sz="2000" dirty="0">
                <a:solidFill>
                  <a:srgbClr val="262626"/>
                </a:solidFill>
              </a:rPr>
              <a:t> </a:t>
            </a:r>
            <a:r>
              <a:rPr lang="en-US" altLang="en-US" sz="2000" dirty="0" err="1">
                <a:solidFill>
                  <a:srgbClr val="262626"/>
                </a:solidFill>
              </a:rPr>
              <a:t>kompatibilni</a:t>
            </a:r>
            <a:r>
              <a:rPr lang="en-US" altLang="en-US" sz="2000" dirty="0">
                <a:solidFill>
                  <a:srgbClr val="262626"/>
                </a:solidFill>
              </a:rPr>
              <a:t>.</a:t>
            </a:r>
            <a:endParaRPr lang="hr-HR" altLang="en-US" sz="2400" dirty="0">
              <a:solidFill>
                <a:srgbClr val="26262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D4A18F-2BD5-3C3C-84EC-D408089E636B}"/>
              </a:ext>
            </a:extLst>
          </p:cNvPr>
          <p:cNvSpPr txBox="1"/>
          <p:nvPr/>
        </p:nvSpPr>
        <p:spPr>
          <a:xfrm>
            <a:off x="513806" y="291695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DNS</a:t>
            </a: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Domain Name System </a:t>
            </a:r>
            <a:r>
              <a:rPr lang="en-US" b="1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ili </a:t>
            </a:r>
            <a:r>
              <a:rPr lang="en-US" b="1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TCP, UDP 53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Pretvara (</a:t>
            </a:r>
            <a:r>
              <a:rPr lang="hr-HR" b="0" i="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mapira</a:t>
            </a:r>
            <a:r>
              <a:rPr lang="hr-HR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domenska imena npr. U IP adrese</a:t>
            </a:r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87172D-8229-C485-F224-BE86D3C074EF}"/>
              </a:ext>
            </a:extLst>
          </p:cNvPr>
          <p:cNvSpPr txBox="1"/>
          <p:nvPr/>
        </p:nvSpPr>
        <p:spPr>
          <a:xfrm>
            <a:off x="513806" y="4617423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DHCP</a:t>
            </a:r>
            <a:r>
              <a:rPr lang="en-US" sz="1600" b="1" dirty="0"/>
              <a:t> - Dynamic Host Configuration Protocol</a:t>
            </a:r>
          </a:p>
          <a:p>
            <a:endParaRPr lang="en-US" sz="1600" dirty="0"/>
          </a:p>
          <a:p>
            <a:r>
              <a:rPr lang="en-US" sz="1600" dirty="0"/>
              <a:t>UDP client 68, server 67</a:t>
            </a:r>
          </a:p>
          <a:p>
            <a:r>
              <a:rPr lang="hr-HR" sz="1600" dirty="0" smtClean="0"/>
              <a:t>Dinamička dodjeljivanje IP postavki računalima u mreži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6413BF-4470-A3AC-69BB-249DC7302614}"/>
              </a:ext>
            </a:extLst>
          </p:cNvPr>
          <p:cNvSpPr txBox="1"/>
          <p:nvPr/>
        </p:nvSpPr>
        <p:spPr>
          <a:xfrm>
            <a:off x="6096000" y="2416820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  <a:endParaRPr lang="en-US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HTTP</a:t>
            </a:r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Hypertext Transfer Protocol</a:t>
            </a:r>
            <a:endParaRPr lang="en-US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TCP 80, 8080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Skup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pravila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razmjenu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teksta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grafičkih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slika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zvuka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videa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drugih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multimedijskih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datoteka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World Wide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Webu</a:t>
            </a:r>
            <a:endParaRPr lang="hr-H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1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en-US" sz="1600" b="1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HTTP Secure</a:t>
            </a:r>
            <a:endParaRPr lang="en-US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TCP, UDP 443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Preglednik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enkripciju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zaštitu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HTTP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komunikacije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Autentificira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mjesto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povezujete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preglednikom</a:t>
            </a:r>
            <a:endParaRPr lang="en-US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5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en-US" sz="3200" b="0" i="0" dirty="0">
                <a:latin typeface="Arial" pitchFamily="34"/>
                <a:cs typeface="Arial" pitchFamily="34"/>
              </a:rPr>
              <a:t>TCP/IP </a:t>
            </a:r>
            <a:r>
              <a:rPr lang="hr-HR" sz="3200" b="0" i="0" dirty="0">
                <a:latin typeface="Arial" pitchFamily="34"/>
                <a:cs typeface="Arial" pitchFamily="34"/>
              </a:rPr>
              <a:t>Protokoli aplikacijskog sloja</a:t>
            </a:r>
            <a:endParaRPr lang="hr-HR" sz="3200" b="0" i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D4A18F-2BD5-3C3C-84EC-D408089E636B}"/>
              </a:ext>
            </a:extLst>
          </p:cNvPr>
          <p:cNvSpPr txBox="1"/>
          <p:nvPr/>
        </p:nvSpPr>
        <p:spPr>
          <a:xfrm>
            <a:off x="243840" y="1002213"/>
            <a:ext cx="515858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Email</a:t>
            </a:r>
            <a:endParaRPr lang="en-US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SMTP</a:t>
            </a:r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Simple Mail Transfer Protocol</a:t>
            </a:r>
            <a:endParaRPr lang="en-US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TCP 25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Omogućava slanje email poruka s računala prema mail serveru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1600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Omogućava slanje email poruka između mail servera</a:t>
            </a:r>
          </a:p>
          <a:p>
            <a:pPr algn="l"/>
            <a:endParaRPr lang="hr-HR" sz="1600" b="1" i="0" dirty="0" smtClean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 b="1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POP3 </a:t>
            </a:r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Post Office Protocol</a:t>
            </a:r>
            <a:endParaRPr lang="en-US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TCP 110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Omogućava klijentima 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povlačenje email poruka sa servera u aplikaciju za čitanje email poruka na računalo</a:t>
            </a:r>
          </a:p>
          <a:p>
            <a:pPr algn="l"/>
            <a:endParaRPr lang="hr-HR" sz="1600" b="1" i="0" dirty="0" smtClean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 b="1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IMAP</a:t>
            </a:r>
            <a:r>
              <a:rPr lang="en-US" sz="1600" b="1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Internet Message Access Protocol</a:t>
            </a:r>
            <a:endParaRPr lang="en-US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TCP 143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1600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Omogućava klijentima pristup porukama koje se nalaze na mail serveru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40C1A-EC13-AC72-C55C-77748402DB65}"/>
              </a:ext>
            </a:extLst>
          </p:cNvPr>
          <p:cNvSpPr txBox="1"/>
          <p:nvPr/>
        </p:nvSpPr>
        <p:spPr>
          <a:xfrm>
            <a:off x="5773783" y="971435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File Transfer</a:t>
            </a:r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FTP</a:t>
            </a: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File Transfer Protocol</a:t>
            </a:r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TCP 20 to 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Sadrži set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pravila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korisniku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jednom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računalu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omogućuju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pristup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prijenos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datoteka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 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drugog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računala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mreže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FTP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pouzdan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vezu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usmjeren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connection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oriented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često korišten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protokol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„kopiranje”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datoteka</a:t>
            </a:r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TFTP </a:t>
            </a: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Trivial File Transfer Protocol</a:t>
            </a:r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UDP client 69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Jednostavan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protokol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prijenos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datoteka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bez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uspostavljanja veze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maksimalnom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isporukom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datoteka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bez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potvrđivanja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opisnih podataka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nego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FTP</a:t>
            </a:r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9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en-US" sz="3200" b="0" i="0" dirty="0">
                <a:latin typeface="Arial" pitchFamily="34"/>
                <a:cs typeface="Arial" pitchFamily="34"/>
              </a:rPr>
              <a:t>Peer-to-Peer</a:t>
            </a:r>
            <a:endParaRPr lang="hr-HR" sz="3200" b="0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5AA9DD-8F6E-54D5-7296-01CFDCA66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08" y="1114698"/>
            <a:ext cx="4630130" cy="1822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6FF224-7E36-9AB3-2753-B92BBC917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08" y="3587931"/>
            <a:ext cx="4389318" cy="13739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3804D3-2D6D-933B-79EA-66F966B0318B}"/>
              </a:ext>
            </a:extLst>
          </p:cNvPr>
          <p:cNvSpPr txBox="1"/>
          <p:nvPr/>
        </p:nvSpPr>
        <p:spPr>
          <a:xfrm>
            <a:off x="5982789" y="1463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2" name="Pravokutnik 1"/>
          <p:cNvSpPr/>
          <p:nvPr/>
        </p:nvSpPr>
        <p:spPr>
          <a:xfrm>
            <a:off x="5982789" y="223545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Procesi klijenta i poslužitelja </a:t>
            </a:r>
            <a:r>
              <a:rPr lang="hr-HR" sz="1600" dirty="0" smtClean="0"/>
              <a:t>nalaze </a:t>
            </a:r>
            <a:r>
              <a:rPr lang="hr-HR" sz="1600" dirty="0"/>
              <a:t>se </a:t>
            </a:r>
            <a:r>
              <a:rPr lang="hr-HR" sz="1600" dirty="0" smtClean="0"/>
              <a:t>na aplikacijskom sloju. </a:t>
            </a:r>
            <a:r>
              <a:rPr lang="hr-HR" sz="1600" dirty="0">
                <a:solidFill>
                  <a:srgbClr val="FF0000"/>
                </a:solidFill>
              </a:rPr>
              <a:t>Klijent započinje </a:t>
            </a:r>
            <a:r>
              <a:rPr lang="hr-HR" sz="1600" dirty="0"/>
              <a:t>razmjenu traženjem podataka od poslužitelja, koji odgovara slanjem jednog ili više tokova podataka klijentu.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FF0000"/>
                </a:solidFill>
              </a:rPr>
              <a:t>Protokoli aplikacijskog sloja opisuju format zahtjeva </a:t>
            </a:r>
            <a:r>
              <a:rPr lang="hr-HR" sz="1600" dirty="0"/>
              <a:t>i </a:t>
            </a:r>
            <a:r>
              <a:rPr lang="hr-HR" sz="1600" dirty="0">
                <a:solidFill>
                  <a:srgbClr val="FF0000"/>
                </a:solidFill>
              </a:rPr>
              <a:t>odgovora</a:t>
            </a:r>
            <a:r>
              <a:rPr lang="hr-HR" sz="1600" dirty="0"/>
              <a:t> između klijenata i poslužitelja.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Uz stvarni prijenos podataka, ova razmjena također može zahtijevati </a:t>
            </a:r>
            <a:r>
              <a:rPr lang="hr-HR" sz="1600" dirty="0" err="1">
                <a:solidFill>
                  <a:srgbClr val="FF0000"/>
                </a:solidFill>
              </a:rPr>
              <a:t>autentifikaciju</a:t>
            </a:r>
            <a:r>
              <a:rPr lang="hr-HR" sz="1600" dirty="0"/>
              <a:t> korisnika i </a:t>
            </a:r>
            <a:r>
              <a:rPr lang="hr-HR" sz="1600" dirty="0">
                <a:solidFill>
                  <a:srgbClr val="FF0000"/>
                </a:solidFill>
              </a:rPr>
              <a:t>identifikaciju</a:t>
            </a:r>
            <a:r>
              <a:rPr lang="hr-HR" sz="1600" dirty="0"/>
              <a:t> podatkovne datoteke koja se prenosi.</a:t>
            </a:r>
          </a:p>
        </p:txBody>
      </p:sp>
      <p:sp>
        <p:nvSpPr>
          <p:cNvPr id="5" name="Pravokutnik 4"/>
          <p:cNvSpPr/>
          <p:nvPr/>
        </p:nvSpPr>
        <p:spPr>
          <a:xfrm>
            <a:off x="5982789" y="2363772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Model </a:t>
            </a:r>
            <a:r>
              <a:rPr lang="hr-HR" sz="1600" dirty="0">
                <a:solidFill>
                  <a:srgbClr val="FF0000"/>
                </a:solidFill>
              </a:rPr>
              <a:t>P2P mreže </a:t>
            </a:r>
            <a:r>
              <a:rPr lang="hr-HR" sz="1600" dirty="0"/>
              <a:t>uključuje dva dijela: </a:t>
            </a:r>
            <a:r>
              <a:rPr lang="hr-HR" sz="1600" dirty="0">
                <a:solidFill>
                  <a:srgbClr val="FF0000"/>
                </a:solidFill>
              </a:rPr>
              <a:t>P2P mreže i P2P aplikacije.</a:t>
            </a:r>
            <a:r>
              <a:rPr lang="hr-HR" sz="1600" dirty="0"/>
              <a:t> Oba dijela imaju slične značajke, ali u praksi rade sasvim drugačije.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U P2P mreži, dva ili više računala su povezana putem mreže i mogu dijeliti resurse (kao što su pisači i datoteke) bez namjenskog poslužitelja. </a:t>
            </a:r>
            <a:r>
              <a:rPr lang="hr-HR" sz="1600" dirty="0">
                <a:solidFill>
                  <a:srgbClr val="FF0000"/>
                </a:solidFill>
              </a:rPr>
              <a:t>Svaki povezani krajnji uređaj (poznat kao </a:t>
            </a:r>
            <a:r>
              <a:rPr lang="hr-HR" sz="1600" dirty="0" err="1">
                <a:solidFill>
                  <a:srgbClr val="FF0000"/>
                </a:solidFill>
              </a:rPr>
              <a:t>peer</a:t>
            </a:r>
            <a:r>
              <a:rPr lang="hr-HR" sz="1600" dirty="0">
                <a:solidFill>
                  <a:srgbClr val="FF0000"/>
                </a:solidFill>
              </a:rPr>
              <a:t>) može funkcionirati i kao poslužitelj i kao klijent</a:t>
            </a:r>
            <a:r>
              <a:rPr lang="hr-HR" sz="1600" dirty="0"/>
              <a:t>. Jedno računalo može preuzeti ulogu poslužitelja za jednu transakciju dok istovremeno služi kao klijent za drugu. Uloge klijenta i poslužitelja postavljaju se prema zahtjevu.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U </a:t>
            </a:r>
            <a:r>
              <a:rPr lang="hr-HR" sz="1600" dirty="0" err="1"/>
              <a:t>peer</a:t>
            </a:r>
            <a:r>
              <a:rPr lang="hr-HR" sz="1600" dirty="0"/>
              <a:t>-to-</a:t>
            </a:r>
            <a:r>
              <a:rPr lang="hr-HR" sz="1600" dirty="0" err="1"/>
              <a:t>peer</a:t>
            </a:r>
            <a:r>
              <a:rPr lang="hr-HR" sz="1600" dirty="0"/>
              <a:t> razmjeni, oba uređaja se smatraju jednakima u komunikacijskom procesu. </a:t>
            </a:r>
            <a:r>
              <a:rPr lang="hr-HR" sz="1600" dirty="0">
                <a:solidFill>
                  <a:srgbClr val="FF0000"/>
                </a:solidFill>
              </a:rPr>
              <a:t>Podacima se pristupa s ravnopravnog uređaja bez upotrebe namjenskog poslužitelja</a:t>
            </a:r>
          </a:p>
        </p:txBody>
      </p:sp>
    </p:spTree>
    <p:extLst>
      <p:ext uri="{BB962C8B-B14F-4D97-AF65-F5344CB8AC3E}">
        <p14:creationId xmlns:p14="http://schemas.microsoft.com/office/powerpoint/2010/main" val="3117508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96A5A39-EE92-D721-1AF2-EF06D18BD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18" y="3187097"/>
            <a:ext cx="4072836" cy="131896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en-US" sz="3200" b="0" i="0" dirty="0">
                <a:latin typeface="Arial" pitchFamily="34"/>
                <a:cs typeface="Arial" pitchFamily="34"/>
              </a:rPr>
              <a:t>Web </a:t>
            </a:r>
            <a:r>
              <a:rPr lang="hr-HR" sz="3200" b="0" i="0" dirty="0" smtClean="0">
                <a:latin typeface="Arial" pitchFamily="34"/>
                <a:cs typeface="Arial" pitchFamily="34"/>
              </a:rPr>
              <a:t>protokoli </a:t>
            </a:r>
            <a:r>
              <a:rPr lang="hr-HR" sz="3200" b="0" i="0" dirty="0">
                <a:latin typeface="Arial" pitchFamily="34"/>
                <a:cs typeface="Arial" pitchFamily="34"/>
              </a:rPr>
              <a:t>HTTP-HTTPS</a:t>
            </a:r>
            <a:endParaRPr lang="hr-HR" sz="3200" b="0" i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3804D3-2D6D-933B-79EA-66F966B0318B}"/>
              </a:ext>
            </a:extLst>
          </p:cNvPr>
          <p:cNvSpPr txBox="1"/>
          <p:nvPr/>
        </p:nvSpPr>
        <p:spPr>
          <a:xfrm>
            <a:off x="5982789" y="1463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CA65EF-F46A-F8C9-DC9F-3ABBC69EE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1" y="824587"/>
            <a:ext cx="4249783" cy="694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F45752-3A15-BB1E-386E-454E66C0F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077" y="452845"/>
            <a:ext cx="5844878" cy="32986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41E22B-5DDA-6272-B043-C2E1CC593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0269" y="3844979"/>
            <a:ext cx="3648075" cy="2219325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7240B0-FA0B-DDAA-E641-1A9A4EE2A800}"/>
              </a:ext>
            </a:extLst>
          </p:cNvPr>
          <p:cNvCxnSpPr>
            <a:cxnSpLocks/>
            <a:stCxn id="7" idx="2"/>
            <a:endCxn id="28" idx="0"/>
          </p:cNvCxnSpPr>
          <p:nvPr/>
        </p:nvCxnSpPr>
        <p:spPr>
          <a:xfrm>
            <a:off x="2299063" y="1519418"/>
            <a:ext cx="88473" cy="1667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AD13E67-0E91-47F8-626C-3EA3435DBF6F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8628344" y="3751489"/>
            <a:ext cx="1099130" cy="1203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6D2E3B2-84C6-5FE1-39B8-0A59CB76AAE7}"/>
              </a:ext>
            </a:extLst>
          </p:cNvPr>
          <p:cNvSpPr txBox="1"/>
          <p:nvPr/>
        </p:nvSpPr>
        <p:spPr>
          <a:xfrm>
            <a:off x="1367246" y="1393371"/>
            <a:ext cx="3129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71B2A7-2681-3422-B883-ABCDF1FA7EC1}"/>
              </a:ext>
            </a:extLst>
          </p:cNvPr>
          <p:cNvSpPr txBox="1"/>
          <p:nvPr/>
        </p:nvSpPr>
        <p:spPr>
          <a:xfrm>
            <a:off x="1367246" y="3980110"/>
            <a:ext cx="3129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8547ED-FFBD-E05A-CA70-51D25DE4762A}"/>
              </a:ext>
            </a:extLst>
          </p:cNvPr>
          <p:cNvSpPr txBox="1"/>
          <p:nvPr/>
        </p:nvSpPr>
        <p:spPr>
          <a:xfrm>
            <a:off x="5918701" y="3382157"/>
            <a:ext cx="3129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EC2B29-4F5A-0C8C-D7EE-50434E07BFAA}"/>
              </a:ext>
            </a:extLst>
          </p:cNvPr>
          <p:cNvSpPr txBox="1"/>
          <p:nvPr/>
        </p:nvSpPr>
        <p:spPr>
          <a:xfrm>
            <a:off x="7804106" y="1648147"/>
            <a:ext cx="3129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/>
              <a:t>4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ABE32ED-1E26-FF67-18F5-AA7B1D1868C2}"/>
              </a:ext>
            </a:extLst>
          </p:cNvPr>
          <p:cNvCxnSpPr>
            <a:cxnSpLocks/>
          </p:cNvCxnSpPr>
          <p:nvPr/>
        </p:nvCxnSpPr>
        <p:spPr>
          <a:xfrm>
            <a:off x="4145280" y="4506058"/>
            <a:ext cx="834989" cy="692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73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en-US" sz="3200" b="0" i="0" dirty="0" smtClean="0">
                <a:latin typeface="Arial" pitchFamily="34"/>
                <a:cs typeface="Arial" pitchFamily="34"/>
              </a:rPr>
              <a:t>Web</a:t>
            </a:r>
            <a:r>
              <a:rPr lang="hr-HR" sz="3200" b="0" i="0" dirty="0" smtClean="0">
                <a:latin typeface="Arial" pitchFamily="34"/>
                <a:cs typeface="Arial" pitchFamily="34"/>
              </a:rPr>
              <a:t>protokoli </a:t>
            </a:r>
            <a:r>
              <a:rPr lang="hr-HR" sz="3200" b="0" i="0" dirty="0">
                <a:latin typeface="Arial" pitchFamily="34"/>
                <a:cs typeface="Arial" pitchFamily="34"/>
              </a:rPr>
              <a:t>HTTP-HTTPS</a:t>
            </a:r>
            <a:endParaRPr lang="hr-HR" sz="3200" b="0" i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F56ADE-320B-46A6-53C0-40CFA625A8B1}"/>
              </a:ext>
            </a:extLst>
          </p:cNvPr>
          <p:cNvSpPr txBox="1"/>
          <p:nvPr/>
        </p:nvSpPr>
        <p:spPr>
          <a:xfrm>
            <a:off x="243839" y="973243"/>
            <a:ext cx="1126018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protokol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koji radi po principu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zahtjeva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odgovora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request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reply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klijent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obično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web-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preglednik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pošalje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zahtjev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web-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HTTP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specificira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vrste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poruka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koriste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komunikaciju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Tri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uobičajene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vrste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poruka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GET 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vidi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sliku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), POST i PUT: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GET - 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Ovo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zahtjev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klijenta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podacima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Klijent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(web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preglednik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šalje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GET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poruku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zatraži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HTML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stranice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POST –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Ovime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učitavaju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uplodaju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podatkovne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datoteke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poput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obrazaca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PUT - 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Ovo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prenosi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resurse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sadržaj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poput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slike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videa itd.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712E27-5668-592A-B7CF-64640E76A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6" y="2841100"/>
            <a:ext cx="6153150" cy="3876675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6030897" y="2953744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Iako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izuzetno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fleksibilan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on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nije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siguran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protokol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Poruke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zahtjeva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šalju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informacije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otvorenom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tekstu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presresti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pročitati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Odgovori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obično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HTML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stranice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također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nisu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kriptirani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sigurnu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komunikaciju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interneta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HTTP Secure (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protokol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HTTPS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autentifikaciju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enkripciju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zaštitu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putuju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između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klijenta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odgovora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klijenta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poslužitelja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HTTP,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tok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šifriran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 Transport Layer Security (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njegovim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prethodnikom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Secure Socket Layer (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prijenosa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mreže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15C07-3EA3-4032-9E92-671F4D23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5421"/>
            <a:ext cx="11883057" cy="1068888"/>
          </a:xfrm>
          <a:prstGeom prst="rect">
            <a:avLst/>
          </a:prstGeom>
        </p:spPr>
        <p:txBody>
          <a:bodyPr/>
          <a:lstStyle/>
          <a:p>
            <a:r>
              <a:rPr lang="hr-HR" sz="3200" b="0" i="0" dirty="0">
                <a:latin typeface="Arial" pitchFamily="34"/>
                <a:cs typeface="Arial" pitchFamily="34"/>
              </a:rPr>
              <a:t>Email</a:t>
            </a:r>
            <a:r>
              <a:rPr lang="en-US" sz="3200" b="0" i="0" dirty="0">
                <a:latin typeface="Arial" pitchFamily="34"/>
                <a:cs typeface="Arial" pitchFamily="34"/>
              </a:rPr>
              <a:t> </a:t>
            </a:r>
            <a:r>
              <a:rPr lang="en-US" sz="3200" b="0" i="0" dirty="0" smtClean="0">
                <a:latin typeface="Arial" pitchFamily="34"/>
                <a:cs typeface="Arial" pitchFamily="34"/>
              </a:rPr>
              <a:t>Proto</a:t>
            </a:r>
            <a:r>
              <a:rPr lang="hr-HR" sz="3200" b="0" i="0" dirty="0" smtClean="0">
                <a:latin typeface="Arial" pitchFamily="34"/>
                <a:cs typeface="Arial" pitchFamily="34"/>
              </a:rPr>
              <a:t>k</a:t>
            </a:r>
            <a:r>
              <a:rPr lang="en-US" sz="3200" b="0" i="0" dirty="0" smtClean="0">
                <a:latin typeface="Arial" pitchFamily="34"/>
                <a:cs typeface="Arial" pitchFamily="34"/>
              </a:rPr>
              <a:t>ol</a:t>
            </a:r>
            <a:r>
              <a:rPr lang="hr-HR" sz="3200" b="0" i="0" dirty="0">
                <a:latin typeface="Arial" pitchFamily="34"/>
                <a:cs typeface="Arial" pitchFamily="34"/>
              </a:rPr>
              <a:t>i</a:t>
            </a:r>
            <a:r>
              <a:rPr lang="hr-HR" sz="3200" b="0" i="0" dirty="0" smtClean="0">
                <a:latin typeface="Arial" pitchFamily="34"/>
                <a:cs typeface="Arial" pitchFamily="34"/>
              </a:rPr>
              <a:t> </a:t>
            </a:r>
            <a:endParaRPr lang="hr-HR" sz="3200" b="0" i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B419AB-1CD7-D9F3-1912-22911D92C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26" y="1968136"/>
            <a:ext cx="5807452" cy="40870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21A703-D667-D1E2-57FF-850C858EF67B}"/>
              </a:ext>
            </a:extLst>
          </p:cNvPr>
          <p:cNvSpPr txBox="1"/>
          <p:nvPr/>
        </p:nvSpPr>
        <p:spPr>
          <a:xfrm>
            <a:off x="88777" y="679865"/>
            <a:ext cx="113629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hr-HR" sz="1600" b="0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 bi imali email poruke na računalu potrebno je nekoliko protokola i aplikacija (mail protokoli, ali i DNS i email klijentska aplikacija)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Email koristi princip „</a:t>
            </a:r>
            <a:r>
              <a:rPr lang="hr-H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Store </a:t>
            </a:r>
            <a:r>
              <a:rPr lang="hr-H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forward</a:t>
            </a:r>
            <a:r>
              <a:rPr lang="hr-H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za slanje email poruka prema mail serveru, prosljeđivanje email poruka između email servera i za povlačenje email poruka sa servera na računalo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6DA2C4-B799-248D-3EF9-1A9A45A807D1}"/>
              </a:ext>
            </a:extLst>
          </p:cNvPr>
          <p:cNvSpPr txBox="1"/>
          <p:nvPr/>
        </p:nvSpPr>
        <p:spPr>
          <a:xfrm>
            <a:off x="5852160" y="1671583"/>
            <a:ext cx="6096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Klijenti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e-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pošte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komuniciraju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poslužiteljima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e-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pošte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slanje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primanje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e-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pošte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e-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pošte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komuniciraju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drugim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poslužiteljima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e-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pošte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prijenos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poruka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jedne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domene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drugu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Klijent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e-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pošte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komunicira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izravno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drugim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klijentom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e-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pošte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prilikom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slanja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e-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pošte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Umjesto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toga,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oba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klijenta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oslanjaju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poslužitelj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pošte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prijenos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poruka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E-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pošta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podržava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tri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odvojena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protokola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za rad: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Jednostavni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protokol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prijenos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pošte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SMTP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), TCP port 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Protokol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pošte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), port TCP 110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Port TCP 143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Proces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aplikacijskog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sloja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šalje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poštu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SMTP.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Klijent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dohvaća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e-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poštu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pomoću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jednog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dva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protokola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aplikacijskog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sloja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POP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IMAP.</a:t>
            </a:r>
            <a:endParaRPr lang="en-US" sz="160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822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F73A0DF-DACA-4961-BDA3-F64A2377072D}" vid="{56EFDEFB-E7A0-4D7D-AD5E-86200277DE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2993</Words>
  <Application>Microsoft Office PowerPoint</Application>
  <PresentationFormat>Široki zaslon</PresentationFormat>
  <Paragraphs>227</Paragraphs>
  <Slides>29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9" baseType="lpstr">
      <vt:lpstr>Georgia</vt:lpstr>
      <vt:lpstr>Segoe UI</vt:lpstr>
      <vt:lpstr>Arial</vt:lpstr>
      <vt:lpstr>Calibri Light</vt:lpstr>
      <vt:lpstr>Stolzl Bold</vt:lpstr>
      <vt:lpstr>Calibri</vt:lpstr>
      <vt:lpstr>ARS Maquette Pro</vt:lpstr>
      <vt:lpstr>Tahoma</vt:lpstr>
      <vt:lpstr>Times New Roman</vt:lpstr>
      <vt:lpstr>Office Theme</vt:lpstr>
      <vt:lpstr>Servisi u mreži </vt:lpstr>
      <vt:lpstr>Aplikacijski, prezentacijski sloj i sloj sesije</vt:lpstr>
      <vt:lpstr>Aplikacijski, prezentacijski sloj i sloj sesije</vt:lpstr>
      <vt:lpstr>TCP/IP Protokoli aplikacijskog sloja</vt:lpstr>
      <vt:lpstr>TCP/IP Protokoli aplikacijskog sloja</vt:lpstr>
      <vt:lpstr>Peer-to-Peer</vt:lpstr>
      <vt:lpstr>Web protokoli HTTP-HTTPS</vt:lpstr>
      <vt:lpstr>Webprotokoli HTTP-HTTPS</vt:lpstr>
      <vt:lpstr>Email Protokoli </vt:lpstr>
      <vt:lpstr>PowerPoint prezentacija</vt:lpstr>
      <vt:lpstr>Domain Name System- pokazati u PacketTracer</vt:lpstr>
      <vt:lpstr>Domain Name System- pokazati u PacketTracer</vt:lpstr>
      <vt:lpstr>Hijerarhija DNS</vt:lpstr>
      <vt:lpstr>Primjer rada DNS-a-klijent želi otvoriti www.algebra.hr </vt:lpstr>
      <vt:lpstr>PowerPoint prezentacija</vt:lpstr>
      <vt:lpstr>DHCP (Dynamic Host Configuration Protocol)-pokazati u PTraceru</vt:lpstr>
      <vt:lpstr>DHCP (Dynamic Host Configuration Protocol)-pokazati u PTraceru</vt:lpstr>
      <vt:lpstr>DHCP (Dynamic Host Configuration Protocol)-pokazati u PTraceru</vt:lpstr>
      <vt:lpstr>DHCP (Dynamic Host Configuration Protocol)-pokazati u PTraceru</vt:lpstr>
      <vt:lpstr>PowerPoint prezentacija</vt:lpstr>
      <vt:lpstr>File Transfer Protocol (FTP)</vt:lpstr>
      <vt:lpstr>Server Message Block-SMB</vt:lpstr>
      <vt:lpstr>PowerPoint prezentacija</vt:lpstr>
      <vt:lpstr>NAT (Network Address Translation)</vt:lpstr>
      <vt:lpstr>NAT (Network Address Translation)</vt:lpstr>
      <vt:lpstr>NAT-outgoing traffic </vt:lpstr>
      <vt:lpstr>NAT- povratni promet</vt:lpstr>
      <vt:lpstr>Što neće raditi kroz NAT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OSI model </dc:title>
  <dc:creator>Silvio Papić</dc:creator>
  <cp:lastModifiedBy>Silvio Papić</cp:lastModifiedBy>
  <cp:revision>267</cp:revision>
  <dcterms:created xsi:type="dcterms:W3CDTF">2018-10-09T19:16:34Z</dcterms:created>
  <dcterms:modified xsi:type="dcterms:W3CDTF">2023-11-22T14:23:25Z</dcterms:modified>
</cp:coreProperties>
</file>