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sldIdLst>
    <p:sldId id="259" r:id="rId2"/>
    <p:sldId id="260" r:id="rId3"/>
    <p:sldId id="321" r:id="rId4"/>
    <p:sldId id="262" r:id="rId5"/>
    <p:sldId id="322" r:id="rId6"/>
    <p:sldId id="323" r:id="rId7"/>
    <p:sldId id="324" r:id="rId8"/>
    <p:sldId id="267" r:id="rId9"/>
    <p:sldId id="325" r:id="rId10"/>
    <p:sldId id="326" r:id="rId11"/>
    <p:sldId id="270" r:id="rId12"/>
    <p:sldId id="271" r:id="rId13"/>
    <p:sldId id="279" r:id="rId14"/>
    <p:sldId id="282" r:id="rId15"/>
    <p:sldId id="274" r:id="rId16"/>
  </p:sldIdLst>
  <p:sldSz cx="12192000" cy="6858000"/>
  <p:notesSz cx="6669088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Consolas" panose="020B0609020204030204" pitchFamily="49" charset="0"/>
      <p:regular r:id="rId24"/>
      <p:bold r:id="rId25"/>
      <p:italic r:id="rId26"/>
      <p:boldItalic r:id="rId27"/>
    </p:embeddedFont>
    <p:embeddedFont>
      <p:font typeface="Stolzl Bold" panose="00000800000000000000" charset="0"/>
      <p:bold r:id="rId28"/>
    </p:embeddedFont>
    <p:embeddedFont>
      <p:font typeface="Stolzl Book" panose="00000500000000000000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87766" autoAdjust="0"/>
  </p:normalViewPr>
  <p:slideViewPr>
    <p:cSldViewPr snapToGrid="0" snapToObjects="1">
      <p:cViewPr varScale="1">
        <p:scale>
          <a:sx n="96" d="100"/>
          <a:sy n="96" d="100"/>
        </p:scale>
        <p:origin x="10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Ažurirati naziv kolegija.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41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Vrijedi za sve kolegije.</a:t>
            </a:r>
            <a:r>
              <a:rPr lang="hr-HR" baseline="0" dirty="0"/>
              <a:t> Nije potrebno ažurirati.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00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Vrijedi za kolegije koji nisu isključivo projektnog tipa</a:t>
            </a:r>
            <a:r>
              <a:rPr lang="hr-HR" baseline="0" dirty="0"/>
              <a:t>. Ako je Vaš kolegij isključivo projektnog tipa i previđen je drugačiji način polaganja, obrišite ili prilagodite ovaj slajd… više o projektnom tipu ispita navedeno je na sljedećem slajdu. </a:t>
            </a:r>
            <a:endParaRPr lang="hr-HR" dirty="0"/>
          </a:p>
          <a:p>
            <a:r>
              <a:rPr lang="hr-HR" dirty="0"/>
              <a:t>Više informacija u PRAVILNIKU</a:t>
            </a:r>
            <a:r>
              <a:rPr lang="hr-HR" baseline="0" dirty="0"/>
              <a:t> O STUDIJIMA I STUDIRANJU str. 9, dostupnom na Intranetu, te UPUTAMA O PROVOĐENJU ISPITA dostupnima na Intranetu.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95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6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35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Potrebno</a:t>
            </a:r>
            <a:r>
              <a:rPr lang="hr-HR" baseline="0" dirty="0"/>
              <a:t> ažurirati podacima s Vašeg kolegija: nositelj, asistenti, izvođenje nastave kako ste definirali u sustavu </a:t>
            </a:r>
            <a:r>
              <a:rPr lang="hr-HR" baseline="0" dirty="0" err="1"/>
              <a:t>Infoeduke</a:t>
            </a:r>
            <a:r>
              <a:rPr lang="hr-HR" baseline="0" dirty="0"/>
              <a:t> u UPUTAMA ZA POHAĐANJE KOLEGIJA kroz alat PREDMETI NASTAVNIKA. Ne zaboravite da od ove godine za komunikaciju sa studentima koristimo </a:t>
            </a:r>
            <a:r>
              <a:rPr lang="hr-HR" b="1" baseline="0" dirty="0"/>
              <a:t>algebra.hr domenu</a:t>
            </a:r>
            <a:r>
              <a:rPr lang="hr-HR" baseline="0" dirty="0"/>
              <a:t>!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468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Potrebno</a:t>
            </a:r>
            <a:r>
              <a:rPr lang="hr-HR" baseline="0" dirty="0"/>
              <a:t> ažurirati podacima s Vašeg kolegija ovisno o broju ECTS-a na kolegiju.</a:t>
            </a:r>
          </a:p>
          <a:p>
            <a:endParaRPr lang="hr-H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n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Računa se da 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nn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ECTS bod označava oko 30 sati aktivnosti studenta (ukupna aktivnost u direktnoj nastavi i radu kod kuće). </a:t>
            </a:r>
            <a:endParaRPr lang="hr-HR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Više u: SMJERNICE ZA IZVEDBU NASTAVE dostupne na Intranetu, str. 17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6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Cilj predmeta Vašeg kolegija definiran je SADRŽAJEM KOLEGIJA kojeg ste unijeli u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Infoeduku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kroz alat: </a:t>
            </a:r>
            <a:r>
              <a:rPr lang="hr-HR" baseline="0" dirty="0"/>
              <a:t>PREDMETI NASTAVNIKA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92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Ishodi učenja Vašeg kolegija definirani su SADRŽAJEM KOLEGIJA koji ste unijeli u sustav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Infoeduke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kroz alat: </a:t>
            </a:r>
            <a:r>
              <a:rPr lang="hr-HR" baseline="0" dirty="0"/>
              <a:t>PREDMETI NASTAVNIKA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69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Tematske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cjenline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Vašeg kolegija definirali ste PREDMETNIM CJELINAMA I TEMAMA koji ste unijeli u sustav </a:t>
            </a:r>
            <a:r>
              <a:rPr lang="hr-H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Infoeduke</a:t>
            </a:r>
            <a:r>
              <a:rPr lang="hr-H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kroz alat: </a:t>
            </a:r>
            <a:r>
              <a:rPr lang="hr-HR" baseline="0" dirty="0"/>
              <a:t>PREDMETI NASTAVNIKA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07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Minimalna </a:t>
            </a:r>
            <a:r>
              <a:rPr lang="hr-HR" dirty="0" err="1"/>
              <a:t>dolaznost</a:t>
            </a:r>
            <a:r>
              <a:rPr lang="hr-HR" dirty="0"/>
              <a:t> vrijedi za sve kolegije.</a:t>
            </a:r>
            <a:r>
              <a:rPr lang="hr-HR" baseline="0" dirty="0"/>
              <a:t> Nije potrebno ažurirati.</a:t>
            </a:r>
          </a:p>
          <a:p>
            <a:r>
              <a:rPr lang="hr-HR" baseline="0" dirty="0"/>
              <a:t>Ako studenti imaju dodatni uvjet za potpis, potrebno je navesti koji. </a:t>
            </a:r>
            <a:r>
              <a:rPr lang="hr-HR" b="1" baseline="0" dirty="0"/>
              <a:t>Ako nemaju, onda zadnju rečenicu treba obrisati. </a:t>
            </a:r>
          </a:p>
          <a:p>
            <a:r>
              <a:rPr lang="hr-HR" baseline="0" dirty="0"/>
              <a:t>Više informacija u PRAVILNIKU O STUDIJIMA I STUDIRANJU dostupnom na Intranetu, str. 6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092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Potrebno</a:t>
            </a:r>
            <a:r>
              <a:rPr lang="hr-HR" baseline="0" dirty="0"/>
              <a:t> ažurirati podacima o Vašem kolegiju kako ste definirali u sustavu </a:t>
            </a:r>
            <a:r>
              <a:rPr lang="hr-HR" baseline="0" dirty="0" err="1"/>
              <a:t>Infoeduke</a:t>
            </a:r>
            <a:r>
              <a:rPr lang="hr-HR" baseline="0" dirty="0"/>
              <a:t> u UPUTAMA ZA POHAĐANJE KOLEGIJA kroz alat PREDMETI NASTAVNIKA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09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/>
              <a:t>Ažurirati podacima o Vašem kolegiju kako ste definirali u sustavu </a:t>
            </a:r>
            <a:r>
              <a:rPr lang="hr-HR" baseline="0" dirty="0" err="1"/>
              <a:t>Infoeduke</a:t>
            </a:r>
            <a:r>
              <a:rPr lang="hr-HR" baseline="0" dirty="0"/>
              <a:t> u UPUTAMA ZA POHAĐANJE KOLEGIJA kroz alat MOJI PREDMETI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C0C92-97E4-9540-AC90-F1BBF91896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483" r="4344" b="5617"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Slika 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6640"/>
            <a:ext cx="10564238" cy="5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ilvio.papic@racunarstvo.h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arlo.josic@racunarstvo.h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emy.com/course/osnove-racunalnih-mreza-prakticna-primjena/" TargetMode="External"/><Relationship Id="rId7" Type="http://schemas.openxmlformats.org/officeDocument/2006/relationships/hyperlink" Target="https://www.netacad.com/" TargetMode="External"/><Relationship Id="rId2" Type="http://schemas.openxmlformats.org/officeDocument/2006/relationships/hyperlink" Target="https://www.cisco.com/c/en/us/td/docs/solutions/CVD/Campus/cisco-campus-lan-wlan-design-guid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://www.netacad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953" y="932330"/>
            <a:ext cx="6304709" cy="2166098"/>
          </a:xfrm>
        </p:spPr>
        <p:txBody>
          <a:bodyPr>
            <a:noAutofit/>
          </a:bodyPr>
          <a:lstStyle/>
          <a:p>
            <a:pPr algn="ctr"/>
            <a:r>
              <a:rPr lang="hr-HR" sz="4000" b="0" dirty="0"/>
              <a:t>UVOD U RAČUNALNE MREŽE</a:t>
            </a:r>
            <a:endParaRPr lang="en-US" sz="2400" b="0" dirty="0">
              <a:solidFill>
                <a:srgbClr val="C30E60"/>
              </a:solidFill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6024282" y="3962400"/>
            <a:ext cx="56125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Upute za pohađanje i polaganje kolegija</a:t>
            </a:r>
          </a:p>
          <a:p>
            <a:pPr algn="ctr"/>
            <a:r>
              <a:rPr lang="hr-HR" sz="3600" dirty="0">
                <a:solidFill>
                  <a:srgbClr val="C30E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akademska godina 23/24 </a:t>
            </a:r>
            <a:endParaRPr lang="hr-H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027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Kako je to raspoređeno po ishodima učenja</a:t>
            </a:r>
            <a:endParaRPr lang="hr-HR" altLang="sr-Latn-R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3EC002-27A8-91D5-59F5-1DFD3D16E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19" y="1790078"/>
            <a:ext cx="11565757" cy="30800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A62B0D4-D2F4-1DFF-C4BD-65C2175AEE73}"/>
              </a:ext>
            </a:extLst>
          </p:cNvPr>
          <p:cNvSpPr/>
          <p:nvPr/>
        </p:nvSpPr>
        <p:spPr>
          <a:xfrm>
            <a:off x="9078471" y="2200334"/>
            <a:ext cx="1389228" cy="243840"/>
          </a:xfrm>
          <a:prstGeom prst="rect">
            <a:avLst/>
          </a:prstGeom>
          <a:solidFill>
            <a:srgbClr val="0040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102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254" y="207963"/>
            <a:ext cx="9144000" cy="1057166"/>
          </a:xfrm>
        </p:spPr>
        <p:txBody>
          <a:bodyPr/>
          <a:lstStyle/>
          <a:p>
            <a:pPr algn="l"/>
            <a:r>
              <a:rPr lang="hr-HR" altLang="sr-Latn-RS" dirty="0"/>
              <a:t>Ocjenjivanje</a:t>
            </a:r>
            <a:endParaRPr lang="en-US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/>
        </p:nvGraphicFramePr>
        <p:xfrm>
          <a:off x="2362643" y="1946254"/>
          <a:ext cx="8034270" cy="290979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01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7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Broj osvojenih bodova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Ocjena</a:t>
                      </a:r>
                      <a:endParaRPr lang="hr-HR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>
                    <a:solidFill>
                      <a:srgbClr val="C30E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 0,00 – 50,00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1</a:t>
                      </a:r>
                      <a:r>
                        <a:rPr lang="hr-HR" baseline="0" dirty="0"/>
                        <a:t> (nedovoljan)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50,01 – 58,00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2 (dovoljan)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58,01 – 75,00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3 (dobar)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75,01 – 92,00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4 (vrlo dobar)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965">
                <a:tc>
                  <a:txBody>
                    <a:bodyPr/>
                    <a:lstStyle/>
                    <a:p>
                      <a:r>
                        <a:rPr lang="hr-HR" dirty="0"/>
                        <a:t>92,01 – 100,00</a:t>
                      </a:r>
                      <a:endParaRPr lang="hr-HR" dirty="0">
                        <a:latin typeface="Consolas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5 (izvrstan)</a:t>
                      </a:r>
                      <a:endParaRPr lang="hr-HR" dirty="0">
                        <a:latin typeface="Calibri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897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Ispiti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r>
              <a:rPr lang="hr-HR" altLang="sr-Latn-RS" sz="2400" dirty="0"/>
              <a:t>Na svakom kolegiju vrijedi </a:t>
            </a:r>
            <a:r>
              <a:rPr lang="hr-HR" altLang="sr-Latn-RS" sz="2400" b="1" dirty="0"/>
              <a:t>pravilo 3 + 1</a:t>
            </a:r>
          </a:p>
          <a:p>
            <a:pPr lvl="1"/>
            <a:r>
              <a:rPr lang="hr-HR" altLang="sr-Latn-RS" dirty="0"/>
              <a:t>To znači da student mora položiti ispit iz najviše 4 izlaska</a:t>
            </a:r>
          </a:p>
          <a:p>
            <a:pPr lvl="2"/>
            <a:r>
              <a:rPr lang="hr-HR" altLang="sr-Latn-RS" dirty="0"/>
              <a:t>3 redovna izlaska </a:t>
            </a:r>
            <a:r>
              <a:rPr lang="hr-HR" altLang="sr-Latn-RS" sz="1800" dirty="0"/>
              <a:t>– Uključena u cijenu školarine</a:t>
            </a:r>
          </a:p>
          <a:p>
            <a:pPr lvl="2"/>
            <a:r>
              <a:rPr lang="hr-HR" altLang="sr-Latn-RS" dirty="0"/>
              <a:t>1 izvanredni izlazak </a:t>
            </a:r>
            <a:r>
              <a:rPr lang="hr-HR" altLang="sr-Latn-RS" sz="1800" dirty="0"/>
              <a:t>– Odlukom o naknadi troškova 4. prijava ispita se naplaćuje</a:t>
            </a:r>
          </a:p>
          <a:p>
            <a:pPr lvl="1"/>
            <a:r>
              <a:rPr lang="hr-HR" altLang="sr-Latn-RS" dirty="0"/>
              <a:t>Vremenski rok za položiti ispit je </a:t>
            </a:r>
            <a:r>
              <a:rPr lang="hr-HR" altLang="sr-Latn-RS" b="1" dirty="0"/>
              <a:t>12 mjeseci</a:t>
            </a:r>
            <a:r>
              <a:rPr lang="hr-HR" altLang="sr-Latn-RS" dirty="0"/>
              <a:t> od dana upisa kolegija</a:t>
            </a:r>
          </a:p>
          <a:p>
            <a:pPr lvl="1"/>
            <a:r>
              <a:rPr lang="hr-HR" altLang="sr-Latn-RS" dirty="0"/>
              <a:t>Ako student u 12 mjeseci ne položi kolegij, </a:t>
            </a:r>
            <a:r>
              <a:rPr lang="hr-HR" altLang="sr-Latn-RS" b="1" dirty="0"/>
              <a:t>mora ponovno upisati kolegij te ponovno polagati sve ishoda učenja kako je definirano kolegijem</a:t>
            </a:r>
          </a:p>
          <a:p>
            <a:r>
              <a:rPr lang="hr-HR" altLang="sr-Latn-RS" sz="2400" dirty="0">
                <a:solidFill>
                  <a:srgbClr val="C30E60"/>
                </a:solidFill>
              </a:rPr>
              <a:t>Vodite računa o rokovima prijave i odjave ispita na IE</a:t>
            </a:r>
          </a:p>
          <a:p>
            <a:pPr lvl="1"/>
            <a:r>
              <a:rPr lang="hr-HR" altLang="sr-Latn-RS" sz="2000" dirty="0"/>
              <a:t>Ako niste prijavili ispit na vrijeme, ne možete pristupiti ni pismenom niti usmenom dijelu</a:t>
            </a:r>
          </a:p>
          <a:p>
            <a:pPr lvl="1"/>
            <a:r>
              <a:rPr lang="hr-HR" sz="1900" dirty="0"/>
              <a:t>Ako je student prijavio više ispitnih rokova iz istog kolegija, pri dobivanju ocjene kojom je zadovoljan, dužan je odjaviti svaki sljedeći rok koji je iz tog kolegija prijavio. U suprotnom, studentu se u </a:t>
            </a:r>
            <a:r>
              <a:rPr lang="hr-HR" sz="1900" dirty="0" err="1"/>
              <a:t>Infoeduku</a:t>
            </a:r>
            <a:r>
              <a:rPr lang="hr-HR" sz="1900" dirty="0"/>
              <a:t> unosi nedovoljan (1).</a:t>
            </a:r>
          </a:p>
          <a:p>
            <a:endParaRPr lang="hr-HR" altLang="sr-Latn-RS" dirty="0"/>
          </a:p>
        </p:txBody>
      </p:sp>
    </p:spTree>
    <p:extLst>
      <p:ext uri="{BB962C8B-B14F-4D97-AF65-F5344CB8AC3E}">
        <p14:creationId xmlns:p14="http://schemas.microsoft.com/office/powerpoint/2010/main" val="594682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Akademski standard ponašanja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U komunikaciji (pisanoj i usmenoj) pridržavati se pravila poslovne komunikacije primjerene akademskoj razini. </a:t>
            </a:r>
          </a:p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Potrebno je držati se jasno definiranih rokova za predaju zadataka (zadaća, seminarskih radova, projekata i sl.).</a:t>
            </a:r>
          </a:p>
          <a:p>
            <a:pPr marL="914400" lvl="2"/>
            <a:r>
              <a:rPr lang="hr-HR" sz="2400" b="1" dirty="0"/>
              <a:t>Svaki zadatak, domaća zadaća, projekt itd., poslani nakon definiranog roka neće se ocjenjivati.</a:t>
            </a:r>
          </a:p>
          <a:p>
            <a:pPr marL="457200" lvl="1"/>
            <a:r>
              <a:rPr lang="hr-HR" sz="3200" b="1" dirty="0">
                <a:solidFill>
                  <a:srgbClr val="C30E60"/>
                </a:solidFill>
              </a:rPr>
              <a:t>Samo oni studenti koji mogu potvrditi svoje pohađanje, smatrat će se prisutnima.</a:t>
            </a:r>
          </a:p>
          <a:p>
            <a:pPr marL="914400" lvl="2"/>
            <a:r>
              <a:rPr lang="hr-HR" sz="2400" b="1" dirty="0"/>
              <a:t>Potpisivanje drugih studenata ili registracija njihovom karticom nije dopušteno i može biti predmet stegovnog postupka. Nastavnik će obrisati prisustvo ako utvrdi da je student prijavljen, a da nije prisutan na nastavi.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5474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Pravila ponašanja na nastavi – fizička prisutnost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75442"/>
            <a:ext cx="10515600" cy="4145479"/>
          </a:xfrm>
        </p:spPr>
        <p:txBody>
          <a:bodyPr>
            <a:noAutofit/>
          </a:bodyPr>
          <a:lstStyle/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Na nastavu se dolazi na vrijeme. </a:t>
            </a:r>
          </a:p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Pri ulasku u učionicu student prilazi do stola i prijavljuje se na nastavu karticom te sjeda na dostupno mjesto za rad.</a:t>
            </a:r>
          </a:p>
          <a:p>
            <a:pPr marL="457200" lvl="1"/>
            <a:r>
              <a:rPr lang="hr-HR" sz="2800" b="1" dirty="0">
                <a:solidFill>
                  <a:srgbClr val="C30E60"/>
                </a:solidFill>
                <a:latin typeface="+mn-lt"/>
                <a:ea typeface="+mn-ea"/>
                <a:cs typeface="+mn-cs"/>
              </a:rPr>
              <a:t>Ometanje nastave i neaktivno sudjelovanje na nastavi nije dozvoljeno.</a:t>
            </a:r>
          </a:p>
          <a:p>
            <a:pPr marL="914400" lvl="2"/>
            <a:r>
              <a:rPr lang="hr-HR" b="1" dirty="0"/>
              <a:t>Repetitivno kršenje ovog pravila sankcionira se prijavom Stegovnom povjerenstvu.</a:t>
            </a:r>
          </a:p>
        </p:txBody>
      </p:sp>
    </p:spTree>
    <p:extLst>
      <p:ext uri="{BB962C8B-B14F-4D97-AF65-F5344CB8AC3E}">
        <p14:creationId xmlns:p14="http://schemas.microsoft.com/office/powerpoint/2010/main" val="2628111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Hvala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pažnji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293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838200" y="365036"/>
            <a:ext cx="10515600" cy="1325563"/>
          </a:xfrm>
        </p:spPr>
        <p:txBody>
          <a:bodyPr/>
          <a:lstStyle/>
          <a:p>
            <a:pPr eaLnBrk="1" hangingPunct="1"/>
            <a:r>
              <a:rPr lang="hr-HR" altLang="sr-Latn-RS" dirty="0"/>
              <a:t>Organizacija predavanja i vježbi</a:t>
            </a:r>
          </a:p>
        </p:txBody>
      </p:sp>
      <p:graphicFrame>
        <p:nvGraphicFramePr>
          <p:cNvPr id="4" name="Tablica 1">
            <a:extLst>
              <a:ext uri="{FF2B5EF4-FFF2-40B4-BE49-F238E27FC236}">
                <a16:creationId xmlns:a16="http://schemas.microsoft.com/office/drawing/2014/main" id="{7AF1B79C-ABC0-C56F-2E57-93246728F5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48571"/>
              </p:ext>
            </p:extLst>
          </p:nvPr>
        </p:nvGraphicFramePr>
        <p:xfrm>
          <a:off x="1406659" y="2100166"/>
          <a:ext cx="9378682" cy="32156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898700">
                  <a:extLst>
                    <a:ext uri="{9D8B030D-6E8A-4147-A177-3AD203B41FA5}">
                      <a16:colId xmlns:a16="http://schemas.microsoft.com/office/drawing/2014/main" val="1107623500"/>
                    </a:ext>
                  </a:extLst>
                </a:gridCol>
                <a:gridCol w="2898700">
                  <a:extLst>
                    <a:ext uri="{9D8B030D-6E8A-4147-A177-3AD203B41FA5}">
                      <a16:colId xmlns:a16="http://schemas.microsoft.com/office/drawing/2014/main" val="2474946012"/>
                    </a:ext>
                  </a:extLst>
                </a:gridCol>
                <a:gridCol w="3581282">
                  <a:extLst>
                    <a:ext uri="{9D8B030D-6E8A-4147-A177-3AD203B41FA5}">
                      <a16:colId xmlns:a16="http://schemas.microsoft.com/office/drawing/2014/main" val="361866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Nositelj</a:t>
                      </a:r>
                      <a:r>
                        <a:rPr lang="hr-HR" baseline="0" dirty="0">
                          <a:solidFill>
                            <a:srgbClr val="C30E60"/>
                          </a:solidFill>
                        </a:rPr>
                        <a:t> kolegija:</a:t>
                      </a:r>
                      <a:endParaRPr lang="hr-HR" dirty="0">
                        <a:solidFill>
                          <a:srgbClr val="C30E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/>
                        <a:t>Silvio Papić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b="0" dirty="0">
                          <a:solidFill>
                            <a:srgbClr val="0000FF"/>
                          </a:solidFill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Silvio.papic@racunarstvo.hr</a:t>
                      </a:r>
                      <a:r>
                        <a:rPr lang="hr-HR" b="0" dirty="0">
                          <a:solidFill>
                            <a:srgbClr val="0000FF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4679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Asistenti: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Karlo Josić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0000FF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Karlo.josic@racunarstvo.hr</a:t>
                      </a:r>
                      <a:endParaRPr lang="hr-HR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3993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41019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hr-HR" b="1" dirty="0">
                          <a:solidFill>
                            <a:srgbClr val="C30E60"/>
                          </a:solidFill>
                        </a:rPr>
                        <a:t>Izvođenje</a:t>
                      </a:r>
                      <a:r>
                        <a:rPr lang="hr-HR" b="1" baseline="0" dirty="0">
                          <a:solidFill>
                            <a:srgbClr val="C30E60"/>
                          </a:solidFill>
                        </a:rPr>
                        <a:t> nastave:</a:t>
                      </a:r>
                      <a:endParaRPr lang="hr-HR" b="1" dirty="0">
                        <a:solidFill>
                          <a:srgbClr val="C30E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Predavanja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r-HR" altLang="sr-Latn-RS" dirty="0"/>
                        <a:t>2 sata tjedno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dirty="0"/>
                        <a:t>po grupama prema rasporedu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hr-HR" altLang="sr-Latn-RS" dirty="0"/>
                        <a:t>ukupno 30 sati </a:t>
                      </a:r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2315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>
                          <a:solidFill>
                            <a:srgbClr val="C30E60"/>
                          </a:solidFill>
                        </a:rPr>
                        <a:t>Vježbe</a:t>
                      </a:r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dirty="0"/>
                        <a:t>2 sata tjedno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dirty="0"/>
                        <a:t>po grupama prema rasporedu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hr-HR" altLang="sr-Latn-RS" dirty="0"/>
                        <a:t>ukupno 30 sati </a:t>
                      </a:r>
                    </a:p>
                    <a:p>
                      <a:endParaRPr lang="hr-HR" dirty="0"/>
                    </a:p>
                  </a:txBody>
                  <a:tcPr>
                    <a:solidFill>
                      <a:schemeClr val="bg2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630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588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Informacije o kolegiju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/>
              <a:t>5 ECTS bodova = 150 sati rada studenta</a:t>
            </a:r>
          </a:p>
          <a:p>
            <a:pPr lvl="1"/>
            <a:r>
              <a:rPr lang="hr-HR" altLang="sr-Latn-RS" dirty="0"/>
              <a:t>30 sati predavanja </a:t>
            </a:r>
          </a:p>
          <a:p>
            <a:pPr lvl="1"/>
            <a:r>
              <a:rPr lang="hr-HR" altLang="sr-Latn-RS" dirty="0"/>
              <a:t>30 sati vježbi </a:t>
            </a:r>
          </a:p>
          <a:p>
            <a:pPr lvl="1"/>
            <a:r>
              <a:rPr lang="hr-HR" altLang="sr-Latn-RS" dirty="0"/>
              <a:t>90 sati rada kod kuće</a:t>
            </a:r>
          </a:p>
          <a:p>
            <a:r>
              <a:rPr lang="hr-HR" dirty="0"/>
              <a:t>Obvezni kolegij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506" y="0"/>
            <a:ext cx="5335400" cy="466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8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Cilj kolegija</a:t>
            </a:r>
          </a:p>
        </p:txBody>
      </p:sp>
      <p:sp>
        <p:nvSpPr>
          <p:cNvPr id="11267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185358" y="1572456"/>
            <a:ext cx="11363912" cy="981902"/>
          </a:xfrm>
        </p:spPr>
        <p:txBody>
          <a:bodyPr anchor="ctr">
            <a:normAutofit/>
          </a:bodyPr>
          <a:lstStyle/>
          <a:p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Cilj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ovog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modula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omogućiti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studentima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da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nauče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kako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realizira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mrežna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komunikacija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kako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izgraditi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funkcionalnu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računalnu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mrežu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SOHO (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mreža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kućne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korisnike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i male </a:t>
            </a:r>
            <a:r>
              <a:rPr lang="en-US" sz="20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tvrtke</a:t>
            </a:r>
            <a:br>
              <a:rPr lang="en-US" sz="2400" dirty="0"/>
            </a:br>
            <a:endParaRPr lang="hr-HR" altLang="sr-Latn-RS" sz="2400" dirty="0">
              <a:solidFill>
                <a:srgbClr val="C30E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801B61-27E2-0695-3021-CCCD5CCEEE72}"/>
              </a:ext>
            </a:extLst>
          </p:cNvPr>
          <p:cNvSpPr txBox="1"/>
          <p:nvPr/>
        </p:nvSpPr>
        <p:spPr>
          <a:xfrm>
            <a:off x="554106" y="2386114"/>
            <a:ext cx="961362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prepoznati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ključne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elemente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arhitekture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računalne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mreže</a:t>
            </a:r>
            <a:endParaRPr lang="hr-HR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terminologiju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tehnologije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koje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koriste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računalnim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mrežama</a:t>
            </a:r>
            <a:endParaRPr lang="hr-HR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koristiti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referentne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modele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objašnjavanje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mrežne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komunikacije</a:t>
            </a:r>
            <a:endParaRPr lang="hr-HR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koristiti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alate za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analizu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mrežnog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prometa</a:t>
            </a:r>
            <a:endParaRPr lang="hr-HR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izraditi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i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adresirati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shemu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manju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mrežu</a:t>
            </a:r>
            <a:endParaRPr lang="hr-HR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odabrati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opremu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za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manju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mrežu</a:t>
            </a:r>
            <a:endParaRPr lang="hr-HR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implementirati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manju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mrežnom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simulatoru</a:t>
            </a:r>
            <a:endParaRPr lang="hr-HR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prepoznati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značajke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mrežne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sigurnosti</a:t>
            </a:r>
            <a:endParaRPr lang="hr-HR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prepoznati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ulogu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bežične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komunikacije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u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modernoj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mreži</a:t>
            </a:r>
            <a:r>
              <a:rPr lang="en-US" sz="1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02762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1112838"/>
          </a:xfrm>
        </p:spPr>
        <p:txBody>
          <a:bodyPr/>
          <a:lstStyle/>
          <a:p>
            <a:pPr eaLnBrk="1" hangingPunct="1"/>
            <a:r>
              <a:rPr lang="hr-HR" altLang="sr-Latn-RS" dirty="0"/>
              <a:t>Ishodi učenja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31E93A-9830-DE54-AC18-ADEA2BD4C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06" y="1203876"/>
            <a:ext cx="10404198" cy="500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7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/>
              <a:t>Tematske cjeline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771A58-C308-C523-69CD-724A7E12E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9062"/>
            <a:ext cx="12192000" cy="407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63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B77CD5-3C3E-73C3-598B-6EBB6F70AB50}"/>
              </a:ext>
            </a:extLst>
          </p:cNvPr>
          <p:cNvSpPr txBox="1"/>
          <p:nvPr/>
        </p:nvSpPr>
        <p:spPr>
          <a:xfrm>
            <a:off x="0" y="4196510"/>
            <a:ext cx="118497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sz="1400" dirty="0">
                <a:solidFill>
                  <a:srgbClr val="C30E60"/>
                </a:solidFill>
              </a:rPr>
              <a:t>PREPORUČENA LITERATURA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Cisco (2020) Campus LAN and Wireless LAN Solution Design Guide [Online]. Available at: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2"/>
              </a:rPr>
              <a:t>https://www.cisco.com/c/en/us/td/docs/solutions/CVD/Campus/cisco-campus-lan-wlan-design-guide.html</a:t>
            </a:r>
            <a:endParaRPr lang="hr-HR" sz="1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400" dirty="0">
                <a:solidFill>
                  <a:srgbClr val="C30E60"/>
                </a:solidFill>
              </a:rPr>
              <a:t>DODATNA LITERATURA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Johnson A. (2020) 31 Days Before Your CCNA Exam: A Day-By-Day Review Guide for the CCNA 200-301 Certification Exam. Cisco Press. 221 River Street, Hoboken, NJ 07030</a:t>
            </a:r>
            <a:endParaRPr lang="hr-HR" sz="1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r-HR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hr-HR" sz="1400" dirty="0">
                <a:solidFill>
                  <a:srgbClr val="333333"/>
                </a:solidFill>
                <a:latin typeface="Arial" panose="020B0604020202020204" pitchFamily="34" charset="0"/>
              </a:rPr>
              <a:t>Besplatno </a:t>
            </a:r>
            <a:r>
              <a:rPr lang="hr-HR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videolekcije</a:t>
            </a:r>
            <a:r>
              <a:rPr lang="hr-HR" sz="1400" dirty="0">
                <a:solidFill>
                  <a:srgbClr val="333333"/>
                </a:solidFill>
                <a:latin typeface="Arial" panose="020B0604020202020204" pitchFamily="34" charset="0"/>
              </a:rPr>
              <a:t> vezane za kolegij:</a:t>
            </a:r>
          </a:p>
          <a:p>
            <a:pPr marL="0" indent="0">
              <a:buNone/>
            </a:pPr>
            <a:r>
              <a:rPr lang="hr-HR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3"/>
              </a:rPr>
              <a:t>https://www.udemy.com/course/osnove-racunalnih-mreza-prakticna-primjena/</a:t>
            </a:r>
            <a:r>
              <a:rPr lang="hr-HR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-782"/>
            <a:ext cx="10515600" cy="630948"/>
          </a:xfrm>
        </p:spPr>
        <p:txBody>
          <a:bodyPr>
            <a:normAutofit fontScale="90000"/>
          </a:bodyPr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270" y="755434"/>
            <a:ext cx="11946834" cy="22612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400" dirty="0">
                <a:solidFill>
                  <a:srgbClr val="C30E60"/>
                </a:solidFill>
              </a:rPr>
              <a:t>OBAVEZNA LITERATURA</a:t>
            </a:r>
          </a:p>
          <a:p>
            <a:pPr marL="0" indent="0">
              <a:buNone/>
            </a:pP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Cisco (2021) Cisco Networking Academy [Online]. Available at: </a:t>
            </a:r>
            <a:r>
              <a:rPr lang="en-US" sz="1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hlinkClick r:id="rId4"/>
              </a:rPr>
              <a:t>www.netacad.com</a:t>
            </a:r>
            <a:endParaRPr lang="hr-HR" sz="1400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hr-HR" sz="14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sz="1400" dirty="0">
                <a:solidFill>
                  <a:srgbClr val="FF0000"/>
                </a:solidFill>
                <a:latin typeface="Arial" panose="020B0604020202020204" pitchFamily="34" charset="0"/>
              </a:rPr>
              <a:t>Odmah pošaljite mail u kojem tražite </a:t>
            </a:r>
            <a:r>
              <a:rPr lang="hr-HR" sz="1400" dirty="0" err="1">
                <a:solidFill>
                  <a:srgbClr val="FF0000"/>
                </a:solidFill>
                <a:latin typeface="Arial" panose="020B0604020202020204" pitchFamily="34" charset="0"/>
              </a:rPr>
              <a:t>seat</a:t>
            </a:r>
            <a:r>
              <a:rPr lang="hr-HR" sz="1400" dirty="0">
                <a:solidFill>
                  <a:srgbClr val="FF0000"/>
                </a:solidFill>
                <a:latin typeface="Arial" panose="020B0604020202020204" pitchFamily="34" charset="0"/>
              </a:rPr>
              <a:t> token!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Za izradu korisničkog računa koristite svoje stvarno ime i prezime!!!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Ukoliko ne izradite korisnički račun za pristup materijalima nećete dobiti potpis iz </a:t>
            </a:r>
            <a:r>
              <a:rPr lang="hr-HR" sz="1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koelgija</a:t>
            </a:r>
            <a:r>
              <a:rPr lang="hr-HR" sz="1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!!!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30DA7-F437-80AF-963E-92F8BF768C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746" y="5598424"/>
            <a:ext cx="1303019" cy="703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6ECBB-3DC8-45CF-757A-1379E59448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5948" y="194778"/>
            <a:ext cx="3149669" cy="24596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96573D-2B2A-09D8-24DE-7CABBCC975A1}"/>
              </a:ext>
            </a:extLst>
          </p:cNvPr>
          <p:cNvSpPr txBox="1"/>
          <p:nvPr/>
        </p:nvSpPr>
        <p:spPr>
          <a:xfrm>
            <a:off x="5687613" y="2654389"/>
            <a:ext cx="2770587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1800" b="0" i="0" dirty="0">
                <a:solidFill>
                  <a:srgbClr val="FF0000"/>
                </a:solidFill>
                <a:effectLst/>
                <a:latin typeface="+mj-lt"/>
              </a:rPr>
              <a:t>Go to this link:</a:t>
            </a:r>
          </a:p>
          <a:p>
            <a:pPr algn="l">
              <a:spcAft>
                <a:spcPts val="0"/>
              </a:spcAft>
            </a:pPr>
            <a:r>
              <a:rPr lang="en-US" sz="1800" b="0" i="0" u="sng" dirty="0">
                <a:solidFill>
                  <a:srgbClr val="FF0000"/>
                </a:solidFill>
                <a:effectLst/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https://www.netacad.com/</a:t>
            </a:r>
            <a:endParaRPr lang="en-US" sz="1800" b="0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Aft>
                <a:spcPts val="0"/>
              </a:spcAft>
            </a:pPr>
            <a:r>
              <a:rPr lang="en-US" sz="1800" b="0" i="0" dirty="0">
                <a:solidFill>
                  <a:srgbClr val="FF0000"/>
                </a:solidFill>
                <a:effectLst/>
                <a:latin typeface="+mj-lt"/>
              </a:rPr>
              <a:t>click „log in“</a:t>
            </a:r>
          </a:p>
          <a:p>
            <a:pPr algn="l">
              <a:spcAft>
                <a:spcPts val="0"/>
              </a:spcAft>
            </a:pPr>
            <a:r>
              <a:rPr lang="en-US" sz="1800" b="0" i="0" dirty="0">
                <a:solidFill>
                  <a:srgbClr val="0070C0"/>
                </a:solidFill>
                <a:effectLst/>
                <a:latin typeface="+mj-lt"/>
              </a:rPr>
              <a:t>click „</a:t>
            </a:r>
            <a:r>
              <a:rPr lang="en-US" sz="1800" b="0" i="0" dirty="0" err="1">
                <a:solidFill>
                  <a:srgbClr val="0070C0"/>
                </a:solidFill>
                <a:effectLst/>
                <a:latin typeface="+mj-lt"/>
              </a:rPr>
              <a:t>Redeam</a:t>
            </a:r>
            <a:r>
              <a:rPr lang="en-US" sz="1800" b="0" i="0" dirty="0">
                <a:solidFill>
                  <a:srgbClr val="0070C0"/>
                </a:solidFill>
                <a:effectLst/>
                <a:latin typeface="+mj-lt"/>
              </a:rPr>
              <a:t> Seat token“</a:t>
            </a:r>
          </a:p>
          <a:p>
            <a:pPr algn="l">
              <a:spcAft>
                <a:spcPts val="0"/>
              </a:spcAft>
            </a:pPr>
            <a:r>
              <a:rPr lang="en-US" sz="1800" b="0" i="0" dirty="0">
                <a:solidFill>
                  <a:srgbClr val="FF0000"/>
                </a:solidFill>
                <a:effectLst/>
                <a:latin typeface="+mj-lt"/>
              </a:rPr>
              <a:t>follow the instruction..</a:t>
            </a:r>
          </a:p>
        </p:txBody>
      </p:sp>
    </p:spTree>
    <p:extLst>
      <p:ext uri="{BB962C8B-B14F-4D97-AF65-F5344CB8AC3E}">
        <p14:creationId xmlns:p14="http://schemas.microsoft.com/office/powerpoint/2010/main" val="229882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Za potpis treba?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199" y="1575104"/>
            <a:ext cx="9595981" cy="852564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Za stjecanje prava na potpis potrebno je prisustvovati nastavi u postotku propisanom Pravilnikom o studijima i studiranju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12786"/>
              </p:ext>
            </p:extLst>
          </p:nvPr>
        </p:nvGraphicFramePr>
        <p:xfrm>
          <a:off x="1572189" y="2578261"/>
          <a:ext cx="8128000" cy="128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3542159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670620813"/>
                    </a:ext>
                  </a:extLst>
                </a:gridCol>
              </a:tblGrid>
              <a:tr h="298817">
                <a:tc gridSpan="2">
                  <a:txBody>
                    <a:bodyPr/>
                    <a:lstStyle/>
                    <a:p>
                      <a:pPr algn="ctr"/>
                      <a:r>
                        <a:rPr lang="hr-HR" sz="2400" dirty="0" err="1"/>
                        <a:t>Dolaznost</a:t>
                      </a:r>
                      <a:r>
                        <a:rPr lang="hr-HR" sz="2400" dirty="0"/>
                        <a:t> na predavanja i vježbe</a:t>
                      </a:r>
                    </a:p>
                  </a:txBody>
                  <a:tcPr anchor="ctr">
                    <a:solidFill>
                      <a:srgbClr val="C30E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385318"/>
                  </a:ext>
                </a:extLst>
              </a:tr>
              <a:tr h="505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50%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predavanjima</a:t>
                      </a:r>
                      <a:endParaRPr lang="hr-H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altLang="sr-Latn-RS" sz="2400" dirty="0"/>
                        <a:t>najmanje 60% fizičke prisutnosti</a:t>
                      </a:r>
                      <a:r>
                        <a:rPr lang="hr-HR" altLang="sr-Latn-RS" sz="2400" baseline="0" dirty="0"/>
                        <a:t> na </a:t>
                      </a:r>
                      <a:r>
                        <a:rPr lang="hr-HR" altLang="sr-Latn-RS" sz="2400" dirty="0"/>
                        <a:t>vježbama</a:t>
                      </a:r>
                      <a:endParaRPr lang="hr-H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145250"/>
                  </a:ext>
                </a:extLst>
              </a:tr>
            </a:tbl>
          </a:graphicData>
        </a:graphic>
      </p:graphicFrame>
      <p:sp>
        <p:nvSpPr>
          <p:cNvPr id="7" name="Pravokutnik 6"/>
          <p:cNvSpPr/>
          <p:nvPr/>
        </p:nvSpPr>
        <p:spPr>
          <a:xfrm>
            <a:off x="838199" y="4318933"/>
            <a:ext cx="98358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>
                <a:latin typeface="Arial" panose="020B0604020202020204" pitchFamily="34" charset="0"/>
                <a:cs typeface="Arial" panose="020B0604020202020204" pitchFamily="34" charset="0"/>
              </a:rPr>
              <a:t>Tko ne dobije potpis, mora sljedeće godine ponovno upisati kolegij, 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platiti upis kolegija te nema pravo polaganja ispita.</a:t>
            </a:r>
          </a:p>
          <a:p>
            <a:endParaRPr lang="hr-HR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altLang="sr-Latn-RS" sz="2400" i="1" dirty="0">
                <a:latin typeface="Arial" panose="020B0604020202020204" pitchFamily="34" charset="0"/>
                <a:cs typeface="Arial" panose="020B0604020202020204" pitchFamily="34" charset="0"/>
              </a:rPr>
              <a:t>Osim </a:t>
            </a:r>
            <a:r>
              <a:rPr lang="hr-HR" altLang="sr-Latn-R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dolaznosti</a:t>
            </a:r>
            <a:r>
              <a:rPr lang="hr-HR" altLang="sr-Latn-RS" sz="2400" i="1" dirty="0">
                <a:latin typeface="Arial" panose="020B0604020202020204" pitchFamily="34" charset="0"/>
                <a:cs typeface="Arial" panose="020B0604020202020204" pitchFamily="34" charset="0"/>
              </a:rPr>
              <a:t>, uvjet za potpis je i izrada seminarskog rada prema zadanim kriterijima i u točno definiranom roku.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5939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/>
              <a:t>Polaganje kolegija</a:t>
            </a:r>
          </a:p>
        </p:txBody>
      </p:sp>
      <p:sp>
        <p:nvSpPr>
          <p:cNvPr id="14339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387173" y="1668986"/>
            <a:ext cx="10598506" cy="41052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hr-HR" altLang="sr-Latn-RS" dirty="0"/>
              <a:t>Kolegij ima definiranih 5 ishoda učenja </a:t>
            </a:r>
          </a:p>
          <a:p>
            <a:pPr eaLnBrk="1" hangingPunct="1"/>
            <a:r>
              <a:rPr lang="hr-HR" altLang="sr-Latn-RS" b="1" dirty="0"/>
              <a:t>Da bi student položio kolegij mora po svakom ishodu učenja ostvariti minimalno 50% bodova raspoloživih za taj ishod učenja.</a:t>
            </a:r>
          </a:p>
          <a:p>
            <a:pPr eaLnBrk="1" hangingPunct="1"/>
            <a:r>
              <a:rPr lang="hr-HR" altLang="sr-Latn-RS" b="1" dirty="0">
                <a:solidFill>
                  <a:srgbClr val="C30E60"/>
                </a:solidFill>
              </a:rPr>
              <a:t>Ako student </a:t>
            </a:r>
            <a:r>
              <a:rPr lang="hr-HR" altLang="sr-Latn-RS" b="1" u="sng" dirty="0">
                <a:solidFill>
                  <a:srgbClr val="C30E60"/>
                </a:solidFill>
              </a:rPr>
              <a:t>ne ostvari 50% </a:t>
            </a:r>
            <a:r>
              <a:rPr lang="hr-HR" altLang="sr-Latn-RS" b="1" dirty="0">
                <a:solidFill>
                  <a:srgbClr val="C30E60"/>
                </a:solidFill>
              </a:rPr>
              <a:t>bodova iz nekog ishoda učenja, na slijedećem roku treba opet polagati taj ishod učenja. </a:t>
            </a:r>
          </a:p>
          <a:p>
            <a:pPr eaLnBrk="1" hangingPunct="1"/>
            <a:r>
              <a:rPr lang="hr-HR" altLang="sr-Latn-RS" dirty="0"/>
              <a:t>Metode provjeravanja skupova ishoda učenja:</a:t>
            </a:r>
          </a:p>
          <a:p>
            <a:pPr lvl="1" eaLnBrk="1" hangingPunct="1"/>
            <a:r>
              <a:rPr lang="hr-HR" altLang="sr-Latn-RS" i="1" dirty="0" err="1"/>
              <a:t>Međuispit</a:t>
            </a:r>
            <a:r>
              <a:rPr lang="hr-HR" altLang="sr-Latn-RS" i="1" dirty="0"/>
              <a:t> (u periodu od 27.11.2023. – 02.12.2023.)</a:t>
            </a:r>
          </a:p>
          <a:p>
            <a:pPr lvl="1" eaLnBrk="1" hangingPunct="1"/>
            <a:r>
              <a:rPr lang="hr-HR" altLang="sr-Latn-RS" dirty="0"/>
              <a:t>Ispit (veljača 2024.)</a:t>
            </a:r>
          </a:p>
          <a:p>
            <a:pPr lvl="1" eaLnBrk="1" hangingPunct="1"/>
            <a:r>
              <a:rPr lang="hr-HR" altLang="sr-Latn-RS" dirty="0"/>
              <a:t>Popravni ispit (veljača 2024, lipanj/srpanj 2024 i rujan 2024.)</a:t>
            </a:r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528" y="300949"/>
            <a:ext cx="16383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12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1225</Words>
  <Application>Microsoft Office PowerPoint</Application>
  <PresentationFormat>Widescreen</PresentationFormat>
  <Paragraphs>139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Stolzl Bold</vt:lpstr>
      <vt:lpstr>Stolzl Book</vt:lpstr>
      <vt:lpstr>Calibri Light</vt:lpstr>
      <vt:lpstr>Consolas</vt:lpstr>
      <vt:lpstr>Office Theme</vt:lpstr>
      <vt:lpstr>UVOD U RAČUNALNE MREŽE</vt:lpstr>
      <vt:lpstr>Organizacija predavanja i vježbi</vt:lpstr>
      <vt:lpstr>Informacije o kolegiju</vt:lpstr>
      <vt:lpstr>Cilj kolegija</vt:lpstr>
      <vt:lpstr>Ishodi učenja</vt:lpstr>
      <vt:lpstr>Tematske cjeline</vt:lpstr>
      <vt:lpstr>Literatura</vt:lpstr>
      <vt:lpstr>Za potpis treba?</vt:lpstr>
      <vt:lpstr>Polaganje kolegija</vt:lpstr>
      <vt:lpstr>Kako je to raspoređeno po ishodima učenja</vt:lpstr>
      <vt:lpstr>Ocjenjivanje</vt:lpstr>
      <vt:lpstr>Ispiti</vt:lpstr>
      <vt:lpstr>Akademski standard ponašanja</vt:lpstr>
      <vt:lpstr>Pravila ponašanja na nastavi – fizička prisutnost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Silvio Papić @ Racunarstvo</cp:lastModifiedBy>
  <cp:revision>38</cp:revision>
  <cp:lastPrinted>2022-09-12T10:06:13Z</cp:lastPrinted>
  <dcterms:created xsi:type="dcterms:W3CDTF">2018-01-24T13:33:55Z</dcterms:created>
  <dcterms:modified xsi:type="dcterms:W3CDTF">2023-10-01T20:01:55Z</dcterms:modified>
</cp:coreProperties>
</file>