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4"/>
  </p:notesMasterIdLst>
  <p:sldIdLst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263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Stolzl" panose="020B0604020202020204" charset="0"/>
      <p:regular r:id="rId19"/>
    </p:embeddedFont>
    <p:embeddedFont>
      <p:font typeface="Stolzl Bold" panose="00000800000000000000" charset="0"/>
      <p:bold r:id="rId20"/>
    </p:embeddedFont>
    <p:embeddedFont>
      <p:font typeface="Stolzl Book" panose="00000500000000000000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7"/>
    <p:restoredTop sz="94706"/>
  </p:normalViewPr>
  <p:slideViewPr>
    <p:cSldViewPr snapToGrid="0" snapToObjects="1">
      <p:cViewPr varScale="1">
        <p:scale>
          <a:sx n="82" d="100"/>
          <a:sy n="82" d="100"/>
        </p:scale>
        <p:origin x="6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1C21E-1610-F840-997A-88EB307E0A1C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C0C92-97E4-9540-AC90-F1BBF9189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43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1295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6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8571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416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8111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795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965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3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542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767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83086" y="728663"/>
            <a:ext cx="5170713" cy="1680429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hr-HR" sz="4800" dirty="0">
                <a:solidFill>
                  <a:schemeClr val="bg1"/>
                </a:solidFill>
                <a:latin typeface="Stolzl Bold" panose="00000800000000000000" pitchFamily="50" charset="-18"/>
              </a:rPr>
              <a:t>Glavni naslov</a:t>
            </a:r>
            <a:br>
              <a:rPr lang="hr-HR" sz="4800" dirty="0">
                <a:solidFill>
                  <a:schemeClr val="bg1"/>
                </a:solidFill>
                <a:latin typeface="Stolzl Bold" panose="00000800000000000000" pitchFamily="50" charset="-18"/>
              </a:rPr>
            </a:br>
            <a:r>
              <a:rPr lang="hr-HR" sz="4800" dirty="0">
                <a:solidFill>
                  <a:schemeClr val="bg1"/>
                </a:solidFill>
                <a:latin typeface="Stolzl Book" panose="00000500000000000000" pitchFamily="50" charset="-18"/>
              </a:rPr>
              <a:t>Tekst</a:t>
            </a:r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74540"/>
            <a:ext cx="6183086" cy="59931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718" y="3904457"/>
            <a:ext cx="6022181" cy="2014537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2" y="6283318"/>
            <a:ext cx="1414604" cy="57468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411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Slika 4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7290"/>
            <a:ext cx="8686800" cy="56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5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62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glish-practice.net/english-grammar-exercises-for-b1-reported-speech-questions/" TargetMode="External"/><Relationship Id="rId2" Type="http://schemas.openxmlformats.org/officeDocument/2006/relationships/hyperlink" Target="https://www.ego4u.com/en/cram-up/grammar/reported-speech/exercises?0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est-english.com/grammar-points/b1/reported-speech-indirect-speech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749F7-6ADE-4020-8AFA-2A5FDC860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9658" y="1894990"/>
            <a:ext cx="5170713" cy="1680429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Stolzl Bold" panose="00000800000000000000" charset="0"/>
              </a:rPr>
              <a:t>REPORTED SPEECH: REQUESTS, ORDERS AND QUESTIONS</a:t>
            </a:r>
            <a:br>
              <a:rPr lang="en-GB" dirty="0">
                <a:latin typeface="Stolzl Bold" panose="00000800000000000000" charset="0"/>
              </a:rPr>
            </a:br>
            <a:endParaRPr lang="en-GB" dirty="0">
              <a:latin typeface="Stolzl Bold" panose="000008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767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E64C7-1743-4665-872F-4844F9542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72" y="179128"/>
            <a:ext cx="8843865" cy="912456"/>
          </a:xfrm>
        </p:spPr>
        <p:txBody>
          <a:bodyPr/>
          <a:lstStyle/>
          <a:p>
            <a:r>
              <a:rPr lang="en-GB" dirty="0"/>
              <a:t>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E7246-4330-41E9-B6CD-BCFA00A13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271" y="1091583"/>
            <a:ext cx="11700589" cy="526256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Reported Requests </a:t>
            </a:r>
          </a:p>
          <a:p>
            <a:pPr marL="0" indent="0"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speech: </a:t>
            </a:r>
          </a:p>
          <a:p>
            <a:pPr marL="0" indent="0">
              <a:buNone/>
            </a:pPr>
            <a:r>
              <a:rPr lang="en-GB" i="1" dirty="0"/>
              <a:t>"Close the window, please" </a:t>
            </a:r>
          </a:p>
          <a:p>
            <a:pPr marL="0" indent="0">
              <a:buNone/>
            </a:pPr>
            <a:r>
              <a:rPr lang="en-GB" dirty="0"/>
              <a:t>Or: "</a:t>
            </a:r>
            <a:r>
              <a:rPr lang="en-GB" i="1" dirty="0"/>
              <a:t>Could you close the window please?" </a:t>
            </a:r>
          </a:p>
          <a:p>
            <a:pPr marL="0" indent="0">
              <a:buNone/>
            </a:pPr>
            <a:r>
              <a:rPr lang="en-GB" dirty="0"/>
              <a:t>Or: </a:t>
            </a:r>
            <a:r>
              <a:rPr lang="en-GB" i="1" dirty="0"/>
              <a:t>"Would you mind closing the window please?“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All of these requests mean the same thing, so we don't need to </a:t>
            </a:r>
          </a:p>
          <a:p>
            <a:pPr marL="0" indent="0">
              <a:buNone/>
            </a:pPr>
            <a:r>
              <a:rPr lang="en-GB" dirty="0"/>
              <a:t>report every word when we tell another person about it. </a:t>
            </a:r>
          </a:p>
          <a:p>
            <a:pPr marL="0" indent="0">
              <a:buNone/>
            </a:pPr>
            <a:r>
              <a:rPr lang="en-GB" dirty="0"/>
              <a:t>We simply use: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b="1" dirty="0"/>
              <a:t>'ask me + to + infinitive’</a:t>
            </a:r>
          </a:p>
          <a:p>
            <a:pPr marL="0" indent="0"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Reported speech</a:t>
            </a:r>
            <a:r>
              <a:rPr lang="en-GB" dirty="0"/>
              <a:t>: </a:t>
            </a:r>
            <a:r>
              <a:rPr lang="en-GB" i="1" dirty="0"/>
              <a:t>She asked me to close the window.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9301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6DBD908-5196-45B1-9C9D-11E4F65006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2338733"/>
              </p:ext>
            </p:extLst>
          </p:nvPr>
        </p:nvGraphicFramePr>
        <p:xfrm>
          <a:off x="688132" y="488170"/>
          <a:ext cx="10815736" cy="3418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7868">
                  <a:extLst>
                    <a:ext uri="{9D8B030D-6E8A-4147-A177-3AD203B41FA5}">
                      <a16:colId xmlns:a16="http://schemas.microsoft.com/office/drawing/2014/main" val="2718087015"/>
                    </a:ext>
                  </a:extLst>
                </a:gridCol>
                <a:gridCol w="5407868">
                  <a:extLst>
                    <a:ext uri="{9D8B030D-6E8A-4147-A177-3AD203B41FA5}">
                      <a16:colId xmlns:a16="http://schemas.microsoft.com/office/drawing/2014/main" val="2078858215"/>
                    </a:ext>
                  </a:extLst>
                </a:gridCol>
              </a:tblGrid>
              <a:tr h="569697">
                <a:tc>
                  <a:txBody>
                    <a:bodyPr/>
                    <a:lstStyle/>
                    <a:p>
                      <a:r>
                        <a:rPr lang="en-GB" dirty="0"/>
                        <a:t>DIRECT SPEECH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INDIRECT SPEECH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2240"/>
                  </a:ext>
                </a:extLst>
              </a:tr>
              <a:tr h="569697">
                <a:tc>
                  <a:txBody>
                    <a:bodyPr/>
                    <a:lstStyle/>
                    <a:p>
                      <a:r>
                        <a:rPr lang="en-GB" dirty="0"/>
                        <a:t>PLEASE HELP ME.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SHE ASKED ME TO HELP HER.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895534"/>
                  </a:ext>
                </a:extLst>
              </a:tr>
              <a:tr h="569697">
                <a:tc>
                  <a:txBody>
                    <a:bodyPr/>
                    <a:lstStyle/>
                    <a:p>
                      <a:r>
                        <a:rPr lang="en-GB" dirty="0"/>
                        <a:t>PLEASE DON’T SMOKE.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SHE ASKED ME NOT TO SMOKE.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495248"/>
                  </a:ext>
                </a:extLst>
              </a:tr>
              <a:tr h="569697">
                <a:tc>
                  <a:txBody>
                    <a:bodyPr/>
                    <a:lstStyle/>
                    <a:p>
                      <a:r>
                        <a:rPr lang="en-GB" dirty="0"/>
                        <a:t>COULD YOU BRING MY BOOK TONIGHT?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SHE ASKED ME TO BRING HER BOOK THAT NIGHT.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166046"/>
                  </a:ext>
                </a:extLst>
              </a:tr>
              <a:tr h="569697">
                <a:tc>
                  <a:txBody>
                    <a:bodyPr/>
                    <a:lstStyle/>
                    <a:p>
                      <a:r>
                        <a:rPr lang="en-GB" dirty="0"/>
                        <a:t>COULD YOU PASS THE MILK, PLEASE?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SHE ASKED ME TO PASS THE MILK.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461708"/>
                  </a:ext>
                </a:extLst>
              </a:tr>
              <a:tr h="569697">
                <a:tc>
                  <a:txBody>
                    <a:bodyPr/>
                    <a:lstStyle/>
                    <a:p>
                      <a:r>
                        <a:rPr lang="en-GB" dirty="0"/>
                        <a:t>WOULD YOU MIND COMING EARLY TOMORROW?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SHE ASKED ME TO COME EARLY THE NEXT DAY.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0487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540C586-5140-491D-A0D0-FB9228C0E5F1}"/>
              </a:ext>
            </a:extLst>
          </p:cNvPr>
          <p:cNvSpPr txBox="1"/>
          <p:nvPr/>
        </p:nvSpPr>
        <p:spPr>
          <a:xfrm>
            <a:off x="996042" y="4292282"/>
            <a:ext cx="89877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/>
              <a:t>To report a negative request, use ‘not':</a:t>
            </a:r>
          </a:p>
          <a:p>
            <a:r>
              <a:rPr lang="en-GB" sz="3200" dirty="0"/>
              <a:t> • Direct speech: "</a:t>
            </a:r>
            <a:r>
              <a:rPr lang="en-GB" sz="3200" i="1" dirty="0"/>
              <a:t>Please don't be late." </a:t>
            </a:r>
          </a:p>
          <a:p>
            <a:r>
              <a:rPr lang="en-GB" sz="3200" dirty="0"/>
              <a:t> • Reported speech: </a:t>
            </a:r>
            <a:r>
              <a:rPr lang="en-GB" sz="3200" i="1" dirty="0"/>
              <a:t>She asked us </a:t>
            </a:r>
            <a:r>
              <a:rPr lang="en-GB" sz="3200" b="1" i="1" dirty="0"/>
              <a:t>not to be </a:t>
            </a:r>
            <a:r>
              <a:rPr lang="en-GB" sz="3200" i="1" dirty="0"/>
              <a:t>late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1902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39239-DDC1-4958-875B-E8001D51B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89" y="260236"/>
            <a:ext cx="8256037" cy="841602"/>
          </a:xfrm>
        </p:spPr>
        <p:txBody>
          <a:bodyPr/>
          <a:lstStyle/>
          <a:p>
            <a:r>
              <a:rPr lang="en-GB" dirty="0"/>
              <a:t>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FDBA8-D096-441D-BBD2-F826B1CD4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89" y="1101838"/>
            <a:ext cx="10515600" cy="4351338"/>
          </a:xfrm>
        </p:spPr>
        <p:txBody>
          <a:bodyPr/>
          <a:lstStyle/>
          <a:p>
            <a:r>
              <a:rPr lang="en-GB" sz="2400" dirty="0"/>
              <a:t>Direct speech: "</a:t>
            </a:r>
            <a:r>
              <a:rPr lang="en-GB" sz="2400" i="1" dirty="0"/>
              <a:t>Sit down!" </a:t>
            </a:r>
          </a:p>
          <a:p>
            <a:r>
              <a:rPr lang="en-GB" sz="2400" dirty="0"/>
              <a:t>We make this into reported speech in the same way as a request. </a:t>
            </a:r>
          </a:p>
          <a:p>
            <a:r>
              <a:rPr lang="en-GB" sz="2400" dirty="0"/>
              <a:t>We just use </a:t>
            </a:r>
            <a:r>
              <a:rPr lang="en-GB" sz="2400" b="1" dirty="0"/>
              <a:t>'tell' instead of ‘ask':</a:t>
            </a:r>
          </a:p>
          <a:p>
            <a:r>
              <a:rPr lang="en-GB" sz="2400" dirty="0"/>
              <a:t>Reported speech: </a:t>
            </a:r>
            <a:r>
              <a:rPr lang="en-GB" sz="2400" i="1" dirty="0"/>
              <a:t>She told me to sit down</a:t>
            </a:r>
            <a:r>
              <a:rPr lang="en-GB" i="1" dirty="0"/>
              <a:t>.</a:t>
            </a:r>
          </a:p>
          <a:p>
            <a:endParaRPr lang="en-GB" i="1" dirty="0"/>
          </a:p>
          <a:p>
            <a:pPr marL="0" indent="0">
              <a:buNone/>
            </a:pPr>
            <a:endParaRPr lang="en-GB" i="1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D8AB996-F415-4A0F-8F72-152874D1A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988536"/>
              </p:ext>
            </p:extLst>
          </p:nvPr>
        </p:nvGraphicFramePr>
        <p:xfrm>
          <a:off x="376334" y="3117633"/>
          <a:ext cx="10991462" cy="2975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5731">
                  <a:extLst>
                    <a:ext uri="{9D8B030D-6E8A-4147-A177-3AD203B41FA5}">
                      <a16:colId xmlns:a16="http://schemas.microsoft.com/office/drawing/2014/main" val="1916297782"/>
                    </a:ext>
                  </a:extLst>
                </a:gridCol>
                <a:gridCol w="5495731">
                  <a:extLst>
                    <a:ext uri="{9D8B030D-6E8A-4147-A177-3AD203B41FA5}">
                      <a16:colId xmlns:a16="http://schemas.microsoft.com/office/drawing/2014/main" val="2098009591"/>
                    </a:ext>
                  </a:extLst>
                </a:gridCol>
              </a:tblGrid>
              <a:tr h="595051">
                <a:tc>
                  <a:txBody>
                    <a:bodyPr/>
                    <a:lstStyle/>
                    <a:p>
                      <a:r>
                        <a:rPr lang="en-GB" dirty="0"/>
                        <a:t>DIRECT SPEECH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INDIRECT SPEECH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753063"/>
                  </a:ext>
                </a:extLst>
              </a:tr>
              <a:tr h="595051">
                <a:tc>
                  <a:txBody>
                    <a:bodyPr/>
                    <a:lstStyle/>
                    <a:p>
                      <a:r>
                        <a:rPr lang="en-GB" dirty="0"/>
                        <a:t>GO TO BED!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SHE TOLD ME TO GO TO BED.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708993"/>
                  </a:ext>
                </a:extLst>
              </a:tr>
              <a:tr h="595051">
                <a:tc>
                  <a:txBody>
                    <a:bodyPr/>
                    <a:lstStyle/>
                    <a:p>
                      <a:r>
                        <a:rPr lang="en-GB" dirty="0"/>
                        <a:t>DON’T WORRY!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SHE TOLD ME NOT TO WORRY.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52203"/>
                  </a:ext>
                </a:extLst>
              </a:tr>
              <a:tr h="595051">
                <a:tc>
                  <a:txBody>
                    <a:bodyPr/>
                    <a:lstStyle/>
                    <a:p>
                      <a:r>
                        <a:rPr lang="en-GB" dirty="0"/>
                        <a:t>BE ON TIME!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SHE TOLD ME TO BE ON TIME.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344032"/>
                  </a:ext>
                </a:extLst>
              </a:tr>
              <a:tr h="595051">
                <a:tc>
                  <a:txBody>
                    <a:bodyPr/>
                    <a:lstStyle/>
                    <a:p>
                      <a:r>
                        <a:rPr lang="en-GB" dirty="0"/>
                        <a:t>DON’T SMOKE!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SHE TOLD ME NOT TO SMOKE.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400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6346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0483D-EC2C-4961-96C1-DEC64BDE8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REPORTED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6D399-F611-4F43-BD0F-CA4B17817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690688"/>
            <a:ext cx="11092543" cy="4486275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Direct speech: "Where do you live?" 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Once we tell the question to someone else, it isn't a question any </a:t>
            </a:r>
          </a:p>
          <a:p>
            <a:pPr marL="0" indent="0"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more. So we need to change the grammar to a normal positive </a:t>
            </a:r>
          </a:p>
          <a:p>
            <a:pPr marL="0" indent="0"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sentence. (no more inversion or auxiliary verbs needed to form  </a:t>
            </a:r>
          </a:p>
          <a:p>
            <a:pPr marL="0" indent="0"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questions!)</a:t>
            </a:r>
          </a:p>
          <a:p>
            <a:pPr marL="0" indent="0">
              <a:buNone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dirty="0"/>
              <a:t> Direct speech: </a:t>
            </a:r>
            <a:r>
              <a:rPr lang="en-GB" i="1" dirty="0"/>
              <a:t>"Where do you live?” </a:t>
            </a:r>
          </a:p>
          <a:p>
            <a:r>
              <a:rPr lang="en-GB" dirty="0"/>
              <a:t> Reported speech: </a:t>
            </a:r>
            <a:r>
              <a:rPr lang="en-GB" i="1" dirty="0"/>
              <a:t>She asked me where I lived.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r>
              <a:rPr lang="en-GB" dirty="0"/>
              <a:t> Direct speech: </a:t>
            </a:r>
            <a:r>
              <a:rPr lang="en-GB" i="1" dirty="0"/>
              <a:t>"Where is Julie?” </a:t>
            </a:r>
          </a:p>
          <a:p>
            <a:r>
              <a:rPr lang="en-GB" dirty="0"/>
              <a:t> Reported speech: </a:t>
            </a:r>
            <a:r>
              <a:rPr lang="en-GB" i="1" dirty="0"/>
              <a:t>She asked me where Julie was.</a:t>
            </a:r>
          </a:p>
        </p:txBody>
      </p:sp>
    </p:spTree>
    <p:extLst>
      <p:ext uri="{BB962C8B-B14F-4D97-AF65-F5344CB8AC3E}">
        <p14:creationId xmlns:p14="http://schemas.microsoft.com/office/powerpoint/2010/main" val="2228602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EB6A0AC-5E89-46FE-BE8E-5BF69446FE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088723"/>
              </p:ext>
            </p:extLst>
          </p:nvPr>
        </p:nvGraphicFramePr>
        <p:xfrm>
          <a:off x="597159" y="435363"/>
          <a:ext cx="10672666" cy="2195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6333">
                  <a:extLst>
                    <a:ext uri="{9D8B030D-6E8A-4147-A177-3AD203B41FA5}">
                      <a16:colId xmlns:a16="http://schemas.microsoft.com/office/drawing/2014/main" val="3227515912"/>
                    </a:ext>
                  </a:extLst>
                </a:gridCol>
                <a:gridCol w="5336333">
                  <a:extLst>
                    <a:ext uri="{9D8B030D-6E8A-4147-A177-3AD203B41FA5}">
                      <a16:colId xmlns:a16="http://schemas.microsoft.com/office/drawing/2014/main" val="1674827862"/>
                    </a:ext>
                  </a:extLst>
                </a:gridCol>
              </a:tblGrid>
              <a:tr h="548968">
                <a:tc>
                  <a:txBody>
                    <a:bodyPr/>
                    <a:lstStyle/>
                    <a:p>
                      <a:r>
                        <a:rPr lang="en-GB" dirty="0"/>
                        <a:t>DIRECT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REPORTED QUESTIONS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599131"/>
                  </a:ext>
                </a:extLst>
              </a:tr>
              <a:tr h="548968">
                <a:tc>
                  <a:txBody>
                    <a:bodyPr/>
                    <a:lstStyle/>
                    <a:p>
                      <a:r>
                        <a:rPr lang="en-GB" dirty="0"/>
                        <a:t>WHERE IS THE POST OFFICE, PLEASE?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SHE ASKED ME WHERE THE POST OFFICE WAS.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627200"/>
                  </a:ext>
                </a:extLst>
              </a:tr>
              <a:tr h="548968">
                <a:tc>
                  <a:txBody>
                    <a:bodyPr/>
                    <a:lstStyle/>
                    <a:p>
                      <a:r>
                        <a:rPr lang="en-GB" dirty="0"/>
                        <a:t>WHAT ARE YOU DOING?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SHE ASKED ME WHAT I WAS DOING.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824148"/>
                  </a:ext>
                </a:extLst>
              </a:tr>
              <a:tr h="548968">
                <a:tc>
                  <a:txBody>
                    <a:bodyPr/>
                    <a:lstStyle/>
                    <a:p>
                      <a:r>
                        <a:rPr lang="en-GB" dirty="0"/>
                        <a:t>WHO WAS THAT FANTASTIC MAN?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SHE ASKED ME WHO THAT FANTASTIC MAN WAS.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42499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5FBF94B-8407-41CB-B192-69B5218CF096}"/>
              </a:ext>
            </a:extLst>
          </p:cNvPr>
          <p:cNvSpPr txBox="1"/>
          <p:nvPr/>
        </p:nvSpPr>
        <p:spPr>
          <a:xfrm>
            <a:off x="578498" y="3268834"/>
            <a:ext cx="854917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YES/NO questions </a:t>
            </a:r>
          </a:p>
          <a:p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don't have any question words to help us. Instead, we use ‘if':</a:t>
            </a:r>
          </a:p>
          <a:p>
            <a:r>
              <a:rPr lang="en-GB" sz="2800" dirty="0"/>
              <a:t> • Direct speech: </a:t>
            </a:r>
            <a:r>
              <a:rPr lang="en-GB" sz="2800" i="1" dirty="0"/>
              <a:t>"Do you like chocolate?” </a:t>
            </a:r>
          </a:p>
          <a:p>
            <a:r>
              <a:rPr lang="en-GB" sz="2800" dirty="0"/>
              <a:t> • Reported speech: </a:t>
            </a:r>
            <a:r>
              <a:rPr lang="en-GB" sz="2800" i="1" dirty="0"/>
              <a:t>She asked me if I liked chocolate. </a:t>
            </a:r>
          </a:p>
        </p:txBody>
      </p:sp>
    </p:spTree>
    <p:extLst>
      <p:ext uri="{BB962C8B-B14F-4D97-AF65-F5344CB8AC3E}">
        <p14:creationId xmlns:p14="http://schemas.microsoft.com/office/powerpoint/2010/main" val="1224761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1EC0B20-6483-4200-844B-296CBA2522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1078923"/>
              </p:ext>
            </p:extLst>
          </p:nvPr>
        </p:nvGraphicFramePr>
        <p:xfrm>
          <a:off x="568390" y="679449"/>
          <a:ext cx="10924592" cy="2746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296">
                  <a:extLst>
                    <a:ext uri="{9D8B030D-6E8A-4147-A177-3AD203B41FA5}">
                      <a16:colId xmlns:a16="http://schemas.microsoft.com/office/drawing/2014/main" val="3397326415"/>
                    </a:ext>
                  </a:extLst>
                </a:gridCol>
                <a:gridCol w="5462296">
                  <a:extLst>
                    <a:ext uri="{9D8B030D-6E8A-4147-A177-3AD203B41FA5}">
                      <a16:colId xmlns:a16="http://schemas.microsoft.com/office/drawing/2014/main" val="1901803811"/>
                    </a:ext>
                  </a:extLst>
                </a:gridCol>
              </a:tblGrid>
              <a:tr h="686594">
                <a:tc>
                  <a:txBody>
                    <a:bodyPr/>
                    <a:lstStyle/>
                    <a:p>
                      <a:r>
                        <a:rPr lang="en-GB" dirty="0"/>
                        <a:t>DIRECT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INDIRECT QUESTIONS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008485"/>
                  </a:ext>
                </a:extLst>
              </a:tr>
              <a:tr h="686594">
                <a:tc>
                  <a:txBody>
                    <a:bodyPr/>
                    <a:lstStyle/>
                    <a:p>
                      <a:r>
                        <a:rPr lang="en-GB" dirty="0"/>
                        <a:t>DO YOU LOVE ME?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SHE ASKED ME IF I LOVED HER.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679449"/>
                  </a:ext>
                </a:extLst>
              </a:tr>
              <a:tr h="686594">
                <a:tc>
                  <a:txBody>
                    <a:bodyPr/>
                    <a:lstStyle/>
                    <a:p>
                      <a:r>
                        <a:rPr lang="en-GB" dirty="0"/>
                        <a:t>HAVE YOU EVER BEEN TO MEXICO?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SHE ASKED ME IF I HAD EVER BEEN TO MEXICO.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453338"/>
                  </a:ext>
                </a:extLst>
              </a:tr>
              <a:tr h="686594">
                <a:tc>
                  <a:txBody>
                    <a:bodyPr/>
                    <a:lstStyle/>
                    <a:p>
                      <a:r>
                        <a:rPr lang="en-GB" dirty="0"/>
                        <a:t>ARE YOU LIVING HERE?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SHE ASKED ME IF I WAS LIVING THERE.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199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6948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EC0CB-2EA6-5598-9417-C2F995AA7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Online </a:t>
            </a:r>
            <a:r>
              <a:rPr lang="hr-BA" dirty="0" err="1"/>
              <a:t>practice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358FE-BC14-7AA0-BB45-4C5EC1075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https://www.ego4u.com/en/cram-up/grammar/reported-speech/exercises?09</a:t>
            </a:r>
            <a:endParaRPr lang="hr-HR" dirty="0"/>
          </a:p>
          <a:p>
            <a:r>
              <a:rPr lang="hr-HR" dirty="0">
                <a:hlinkClick r:id="rId3"/>
              </a:rPr>
              <a:t>https://english-practice.net/english-grammar-exercises-for-b1-reported-speech-questions/</a:t>
            </a:r>
            <a:endParaRPr lang="hr-HR" dirty="0"/>
          </a:p>
          <a:p>
            <a:r>
              <a:rPr lang="hr-HR" dirty="0">
                <a:hlinkClick r:id="rId4"/>
              </a:rPr>
              <a:t>https://test-english.com/grammar-points/b1/reported-speech-indirect-speech/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63408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>
                <a:latin typeface="Stolzl" panose="00000500000000000000" pitchFamily="50" charset="-18"/>
              </a:rPr>
              <a:t>#neverstoplearning</a:t>
            </a:r>
            <a:endParaRPr lang="en-US" sz="3200" dirty="0">
              <a:latin typeface="Stolzl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126191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gebra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CF41AD"/>
      </a:accent1>
      <a:accent2>
        <a:srgbClr val="F7921D"/>
      </a:accent2>
      <a:accent3>
        <a:srgbClr val="E5E5E5"/>
      </a:accent3>
      <a:accent4>
        <a:srgbClr val="B71373"/>
      </a:accent4>
      <a:accent5>
        <a:srgbClr val="FF8529"/>
      </a:accent5>
      <a:accent6>
        <a:srgbClr val="E83773"/>
      </a:accent6>
      <a:hlink>
        <a:srgbClr val="414141"/>
      </a:hlink>
      <a:folHlink>
        <a:srgbClr val="C1316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D0AA1B0231CEF4E857B54171E17E403" ma:contentTypeVersion="12" ma:contentTypeDescription="Stvaranje novog dokumenta." ma:contentTypeScope="" ma:versionID="077e3fba6201358717bfc0d53db56639">
  <xsd:schema xmlns:xsd="http://www.w3.org/2001/XMLSchema" xmlns:xs="http://www.w3.org/2001/XMLSchema" xmlns:p="http://schemas.microsoft.com/office/2006/metadata/properties" xmlns:ns3="0b6f975b-2c61-4660-a506-efd7fd47df31" xmlns:ns4="ac4cf650-1c28-4b81-85c7-d6b7a1590894" targetNamespace="http://schemas.microsoft.com/office/2006/metadata/properties" ma:root="true" ma:fieldsID="32754802c1c99aee9e2378835123d287" ns3:_="" ns4:_="">
    <xsd:import namespace="0b6f975b-2c61-4660-a506-efd7fd47df31"/>
    <xsd:import namespace="ac4cf650-1c28-4b81-85c7-d6b7a159089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6f975b-2c61-4660-a506-efd7fd47df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4cf650-1c28-4b81-85c7-d6b7a159089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Raspršivanje savjeta za zajedničko korištenj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9F9999-2483-4712-A4E7-813C001F51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DB0B21-A7A3-4294-8535-34604E3A4A78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0b6f975b-2c61-4660-a506-efd7fd47df31"/>
    <ds:schemaRef ds:uri="ac4cf650-1c28-4b81-85c7-d6b7a1590894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0B24C5A-16F8-4FC6-B2DB-12171AD832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6f975b-2c61-4660-a506-efd7fd47df31"/>
    <ds:schemaRef ds:uri="ac4cf650-1c28-4b81-85c7-d6b7a15908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7820</TotalTime>
  <Words>575</Words>
  <Application>Microsoft Office PowerPoint</Application>
  <PresentationFormat>Widescreen</PresentationFormat>
  <Paragraphs>80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Stolzl Book</vt:lpstr>
      <vt:lpstr>Stolzl Bold</vt:lpstr>
      <vt:lpstr>Arial</vt:lpstr>
      <vt:lpstr>Calibri</vt:lpstr>
      <vt:lpstr>Stolzl</vt:lpstr>
      <vt:lpstr>Office Theme</vt:lpstr>
      <vt:lpstr>REPORTED SPEECH: REQUESTS, ORDERS AND QUESTIONS </vt:lpstr>
      <vt:lpstr>REQUESTS</vt:lpstr>
      <vt:lpstr>PowerPoint Presentation</vt:lpstr>
      <vt:lpstr>ORDERS</vt:lpstr>
      <vt:lpstr>REPORTED QUESTIONS</vt:lpstr>
      <vt:lpstr>PowerPoint Presentation</vt:lpstr>
      <vt:lpstr>PowerPoint Presentation</vt:lpstr>
      <vt:lpstr>Online practice</vt:lpstr>
      <vt:lpstr>#neverstoplearning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zana mrsa</dc:creator>
  <cp:lastModifiedBy>Tihana Banko @ Racunarstvo</cp:lastModifiedBy>
  <cp:revision>59</cp:revision>
  <dcterms:created xsi:type="dcterms:W3CDTF">2018-01-24T13:33:55Z</dcterms:created>
  <dcterms:modified xsi:type="dcterms:W3CDTF">2024-01-04T21:11:04Z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0x0101000D0AA1B0231CEF4E857B54171E17E403</vt:lpwstr>
  </property>
</Properties>
</file>