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5"/>
  </p:notesMasterIdLst>
  <p:sldIdLst>
    <p:sldId id="257" r:id="rId5"/>
    <p:sldId id="301" r:id="rId6"/>
    <p:sldId id="302" r:id="rId7"/>
    <p:sldId id="303" r:id="rId8"/>
    <p:sldId id="304" r:id="rId9"/>
    <p:sldId id="305" r:id="rId10"/>
    <p:sldId id="306" r:id="rId11"/>
    <p:sldId id="307" r:id="rId12"/>
    <p:sldId id="308" r:id="rId13"/>
    <p:sldId id="263"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Stolzl" panose="020B0604020202020204" charset="0"/>
      <p:regular r:id="rId20"/>
    </p:embeddedFont>
    <p:embeddedFont>
      <p:font typeface="Stolzl Bold" panose="00000800000000000000" charset="0"/>
      <p:bold r:id="rId21"/>
    </p:embeddedFont>
    <p:embeddedFont>
      <p:font typeface="Stolzl Book" panose="00000500000000000000"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7"/>
    <p:restoredTop sz="94706"/>
  </p:normalViewPr>
  <p:slideViewPr>
    <p:cSldViewPr snapToGrid="0" snapToObjects="1">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1/4/2024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1/4/2024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1/4/2024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Slika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297290"/>
            <a:ext cx="8686800" cy="560709"/>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go4u.com/en/cram-up/grammar/reported-speech/exercises?04" TargetMode="External"/><Relationship Id="rId2" Type="http://schemas.openxmlformats.org/officeDocument/2006/relationships/hyperlink" Target="https://www.ego4u.com/en/cram-up/grammar/reported-speech/exercises?03" TargetMode="External"/><Relationship Id="rId1" Type="http://schemas.openxmlformats.org/officeDocument/2006/relationships/slideLayout" Target="../slideLayouts/slideLayout2.xml"/><Relationship Id="rId5" Type="http://schemas.openxmlformats.org/officeDocument/2006/relationships/hyperlink" Target="https://english-practice.net/english-grammar-exercises-for-b1-reported-speech-statements/" TargetMode="External"/><Relationship Id="rId4" Type="http://schemas.openxmlformats.org/officeDocument/2006/relationships/hyperlink" Target="https://test-english.com/grammar-points/a2/reported-speech-indirect-speech/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691" y="2901240"/>
            <a:ext cx="5891212" cy="2014537"/>
          </a:xfrm>
        </p:spPr>
        <p:txBody>
          <a:bodyPr>
            <a:normAutofit fontScale="90000"/>
          </a:bodyPr>
          <a:lstStyle/>
          <a:p>
            <a:r>
              <a:rPr lang="en-GB" dirty="0">
                <a:latin typeface="Stolzl Bold" panose="00000800000000000000" pitchFamily="50" charset="-18"/>
              </a:rPr>
              <a:t>REPORTED SPEECH: STATEMENTS</a:t>
            </a:r>
            <a:br>
              <a:rPr lang="en-GB" dirty="0">
                <a:latin typeface="Stolzl Bold" panose="00000800000000000000" pitchFamily="50" charset="-18"/>
              </a:rPr>
            </a:br>
            <a:endParaRPr lang="hr-HR" dirty="0">
              <a:latin typeface="Stolzl Book" panose="00000500000000000000" pitchFamily="50" charset="-18"/>
            </a:endParaRP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a:latin typeface="Stolzl" panose="00000500000000000000" pitchFamily="50" charset="-18"/>
              </a:rPr>
              <a:t>#neverstoplearning</a:t>
            </a:r>
            <a:endParaRPr lang="en-US" sz="3200" dirty="0">
              <a:latin typeface="Stolzl" panose="00000500000000000000" pitchFamily="50" charset="-18"/>
            </a:endParaRPr>
          </a:p>
        </p:txBody>
      </p:sp>
    </p:spTree>
    <p:extLst>
      <p:ext uri="{BB962C8B-B14F-4D97-AF65-F5344CB8AC3E}">
        <p14:creationId xmlns:p14="http://schemas.microsoft.com/office/powerpoint/2010/main" val="112619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C9667-DF95-460B-BDB5-E59ECD46CFAA}"/>
              </a:ext>
            </a:extLst>
          </p:cNvPr>
          <p:cNvSpPr>
            <a:spLocks noGrp="1"/>
          </p:cNvSpPr>
          <p:nvPr>
            <p:ph idx="1"/>
          </p:nvPr>
        </p:nvSpPr>
        <p:spPr>
          <a:xfrm>
            <a:off x="345232" y="1063689"/>
            <a:ext cx="10478277" cy="4301412"/>
          </a:xfrm>
        </p:spPr>
        <p:txBody>
          <a:bodyPr>
            <a:normAutofit/>
          </a:bodyPr>
          <a:lstStyle/>
          <a:p>
            <a:pPr marL="0" indent="0">
              <a:buNone/>
            </a:pPr>
            <a:r>
              <a:rPr lang="en-GB" dirty="0">
                <a:latin typeface="Arial" panose="020B0604020202020204" pitchFamily="34" charset="0"/>
                <a:cs typeface="Arial" panose="020B0604020202020204" pitchFamily="34" charset="0"/>
              </a:rPr>
              <a:t>What is Reported Speech?</a:t>
            </a:r>
          </a:p>
          <a:p>
            <a:pPr marL="0" indent="0">
              <a:buNone/>
            </a:pPr>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Reported speech is when we tell someone what another person said. To do this, we can use direct speech or indirect speech.</a:t>
            </a:r>
          </a:p>
          <a:p>
            <a:pPr marL="0" indent="0">
              <a:buNone/>
            </a:pPr>
            <a:endParaRPr lang="en-GB" dirty="0">
              <a:latin typeface="Arial" panose="020B0604020202020204" pitchFamily="34" charset="0"/>
              <a:cs typeface="Arial" panose="020B0604020202020204" pitchFamily="34" charset="0"/>
            </a:endParaRPr>
          </a:p>
          <a:p>
            <a:pPr marL="0" indent="0">
              <a:buNone/>
            </a:pPr>
            <a:r>
              <a:rPr lang="en-GB" i="1" dirty="0">
                <a:latin typeface="Arial" panose="020B0604020202020204" pitchFamily="34" charset="0"/>
                <a:cs typeface="Arial" panose="020B0604020202020204" pitchFamily="34" charset="0"/>
              </a:rPr>
              <a:t>She said: I like chocolate</a:t>
            </a:r>
            <a:r>
              <a:rPr lang="en-GB" dirty="0">
                <a:latin typeface="Arial" panose="020B0604020202020204" pitchFamily="34" charset="0"/>
                <a:cs typeface="Arial" panose="020B0604020202020204" pitchFamily="34" charset="0"/>
              </a:rPr>
              <a:t>. – direct speech</a:t>
            </a:r>
          </a:p>
          <a:p>
            <a:pPr marL="0" indent="0">
              <a:buNone/>
            </a:pPr>
            <a:r>
              <a:rPr lang="en-GB" i="1" dirty="0">
                <a:latin typeface="Arial" panose="020B0604020202020204" pitchFamily="34" charset="0"/>
                <a:cs typeface="Arial" panose="020B0604020202020204" pitchFamily="34" charset="0"/>
              </a:rPr>
              <a:t>She said (that) she liked chocolate. </a:t>
            </a:r>
            <a:r>
              <a:rPr lang="en-GB" dirty="0">
                <a:latin typeface="Arial" panose="020B0604020202020204" pitchFamily="34" charset="0"/>
                <a:cs typeface="Arial" panose="020B0604020202020204" pitchFamily="34" charset="0"/>
              </a:rPr>
              <a:t>– indirect speech</a:t>
            </a:r>
          </a:p>
        </p:txBody>
      </p:sp>
    </p:spTree>
    <p:extLst>
      <p:ext uri="{BB962C8B-B14F-4D97-AF65-F5344CB8AC3E}">
        <p14:creationId xmlns:p14="http://schemas.microsoft.com/office/powerpoint/2010/main" val="234184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0FCA1-2A11-4795-99C3-7BF831352D2A}"/>
              </a:ext>
            </a:extLst>
          </p:cNvPr>
          <p:cNvSpPr>
            <a:spLocks noGrp="1"/>
          </p:cNvSpPr>
          <p:nvPr>
            <p:ph type="title"/>
          </p:nvPr>
        </p:nvSpPr>
        <p:spPr/>
        <p:txBody>
          <a:bodyPr/>
          <a:lstStyle/>
          <a:p>
            <a:r>
              <a:rPr lang="en-GB" dirty="0"/>
              <a:t>How to convert direct into indirect speech? (statements)</a:t>
            </a:r>
          </a:p>
        </p:txBody>
      </p:sp>
      <p:sp>
        <p:nvSpPr>
          <p:cNvPr id="3" name="Content Placeholder 2">
            <a:extLst>
              <a:ext uri="{FF2B5EF4-FFF2-40B4-BE49-F238E27FC236}">
                <a16:creationId xmlns:a16="http://schemas.microsoft.com/office/drawing/2014/main" id="{C16AF696-A7DB-48BC-851D-7280E21F5516}"/>
              </a:ext>
            </a:extLst>
          </p:cNvPr>
          <p:cNvSpPr>
            <a:spLocks noGrp="1"/>
          </p:cNvSpPr>
          <p:nvPr>
            <p:ph idx="1"/>
          </p:nvPr>
        </p:nvSpPr>
        <p:spPr/>
        <p:txBody>
          <a:bodyPr/>
          <a:lstStyle/>
          <a:p>
            <a:r>
              <a:rPr lang="en-GB" dirty="0"/>
              <a:t>Look at the </a:t>
            </a:r>
            <a:r>
              <a:rPr lang="en-GB" b="1" dirty="0">
                <a:effectLst>
                  <a:outerShdw blurRad="38100" dist="38100" dir="2700000" algn="tl">
                    <a:srgbClr val="000000">
                      <a:alpha val="43137"/>
                    </a:srgbClr>
                  </a:outerShdw>
                </a:effectLst>
              </a:rPr>
              <a:t>reporting verb.</a:t>
            </a:r>
          </a:p>
          <a:p>
            <a:pPr marL="0" indent="0">
              <a:buNone/>
            </a:pPr>
            <a:r>
              <a:rPr lang="en-GB" dirty="0">
                <a:effectLst>
                  <a:outerShdw blurRad="38100" dist="38100" dir="2700000" algn="tl">
                    <a:srgbClr val="000000">
                      <a:alpha val="43137"/>
                    </a:srgbClr>
                  </a:outerShdw>
                </a:effectLst>
              </a:rPr>
              <a:t>   </a:t>
            </a:r>
            <a:r>
              <a:rPr lang="en-GB" dirty="0"/>
              <a:t>A reporting verb is a verb we use to quote or paraphrase     </a:t>
            </a:r>
          </a:p>
          <a:p>
            <a:pPr marL="0" indent="0">
              <a:buNone/>
            </a:pPr>
            <a:r>
              <a:rPr lang="en-GB" dirty="0"/>
              <a:t>  somebody. The most common ones are: </a:t>
            </a:r>
            <a:r>
              <a:rPr lang="en-GB" i="1" dirty="0"/>
              <a:t>say, tell, ask</a:t>
            </a:r>
            <a:r>
              <a:rPr lang="en-GB" dirty="0"/>
              <a:t>, but there   </a:t>
            </a:r>
          </a:p>
          <a:p>
            <a:pPr marL="0" indent="0">
              <a:buNone/>
            </a:pPr>
            <a:r>
              <a:rPr lang="en-GB" dirty="0">
                <a:effectLst>
                  <a:outerShdw blurRad="38100" dist="38100" dir="2700000" algn="tl">
                    <a:srgbClr val="000000">
                      <a:alpha val="43137"/>
                    </a:srgbClr>
                  </a:outerShdw>
                </a:effectLst>
              </a:rPr>
              <a:t>  </a:t>
            </a:r>
            <a:r>
              <a:rPr lang="en-GB" dirty="0"/>
              <a:t>are many more (</a:t>
            </a:r>
            <a:r>
              <a:rPr lang="en-GB" i="1" dirty="0"/>
              <a:t>promise, indicate, comment, state</a:t>
            </a:r>
            <a:r>
              <a:rPr lang="en-GB" dirty="0"/>
              <a:t>….)</a:t>
            </a:r>
          </a:p>
          <a:p>
            <a:pPr marL="0" indent="0">
              <a:buNone/>
            </a:pPr>
            <a:endParaRPr lang="en-GB" dirty="0">
              <a:effectLst>
                <a:outerShdw blurRad="38100" dist="38100" dir="2700000" algn="tl">
                  <a:srgbClr val="000000">
                    <a:alpha val="43137"/>
                  </a:srgbClr>
                </a:outerShdw>
              </a:effectLst>
            </a:endParaRPr>
          </a:p>
          <a:p>
            <a:pPr marL="0" indent="0">
              <a:buNone/>
            </a:pPr>
            <a:r>
              <a:rPr lang="en-GB" dirty="0"/>
              <a:t>e.g.</a:t>
            </a:r>
          </a:p>
          <a:p>
            <a:pPr marL="0" indent="0">
              <a:buNone/>
            </a:pPr>
            <a:r>
              <a:rPr lang="en-GB" i="1" dirty="0"/>
              <a:t>“I like flowers.”</a:t>
            </a:r>
          </a:p>
          <a:p>
            <a:pPr marL="0" indent="0">
              <a:buNone/>
            </a:pPr>
            <a:r>
              <a:rPr lang="en-GB" i="1" dirty="0"/>
              <a:t>She said she liked flowers. </a:t>
            </a:r>
            <a:r>
              <a:rPr lang="en-GB" dirty="0"/>
              <a:t>(we are quoting the speaker)</a:t>
            </a:r>
          </a:p>
          <a:p>
            <a:pPr marL="0" indent="0">
              <a:buNone/>
            </a:pP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443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FF9E8B-0399-421B-975C-A23563547553}"/>
              </a:ext>
            </a:extLst>
          </p:cNvPr>
          <p:cNvSpPr>
            <a:spLocks noGrp="1"/>
          </p:cNvSpPr>
          <p:nvPr>
            <p:ph idx="1"/>
          </p:nvPr>
        </p:nvSpPr>
        <p:spPr>
          <a:xfrm>
            <a:off x="186612" y="335902"/>
            <a:ext cx="11251164" cy="6335583"/>
          </a:xfrm>
        </p:spPr>
        <p:txBody>
          <a:bodyPr/>
          <a:lstStyle/>
          <a:p>
            <a:pPr marL="0" indent="0">
              <a:buNone/>
            </a:pPr>
            <a:r>
              <a:rPr lang="en-GB" dirty="0">
                <a:effectLst>
                  <a:outerShdw blurRad="38100" dist="38100" dir="2700000" algn="tl">
                    <a:srgbClr val="000000">
                      <a:alpha val="43137"/>
                    </a:srgbClr>
                  </a:outerShdw>
                </a:effectLst>
              </a:rPr>
              <a:t>When the reporting verb is in the present, we do not have to change verbs tenses (backshift). – ALTHOUGH PRONOUNS STILL HAVE TO CHANGE</a:t>
            </a:r>
          </a:p>
          <a:p>
            <a:pPr marL="0" indent="0">
              <a:buNone/>
            </a:pPr>
            <a:endParaRPr lang="en-GB" dirty="0"/>
          </a:p>
          <a:p>
            <a:pPr marL="0" indent="0">
              <a:buNone/>
            </a:pPr>
            <a:r>
              <a:rPr lang="en-GB" i="1" dirty="0"/>
              <a:t>1. She says: “</a:t>
            </a:r>
            <a:r>
              <a:rPr lang="en-GB" i="1" u="sng" dirty="0"/>
              <a:t>I </a:t>
            </a:r>
            <a:r>
              <a:rPr lang="en-GB" i="1" dirty="0"/>
              <a:t>like flowers.” (I)</a:t>
            </a:r>
          </a:p>
          <a:p>
            <a:pPr marL="0" indent="0">
              <a:buNone/>
            </a:pPr>
            <a:r>
              <a:rPr lang="en-GB" i="1" dirty="0"/>
              <a:t>2. She says </a:t>
            </a:r>
            <a:r>
              <a:rPr lang="en-GB" i="1" u="sng" dirty="0"/>
              <a:t>she</a:t>
            </a:r>
            <a:r>
              <a:rPr lang="en-GB" i="1" dirty="0"/>
              <a:t> likes flowers. (She)</a:t>
            </a:r>
          </a:p>
          <a:p>
            <a:pPr marL="0" indent="0">
              <a:buNone/>
            </a:pPr>
            <a:endParaRPr lang="en-GB" dirty="0"/>
          </a:p>
          <a:p>
            <a:pPr marL="0" indent="0">
              <a:buNone/>
            </a:pPr>
            <a:r>
              <a:rPr lang="en-GB" dirty="0"/>
              <a:t>In the 1</a:t>
            </a:r>
            <a:r>
              <a:rPr lang="en-GB" baseline="30000" dirty="0"/>
              <a:t>st</a:t>
            </a:r>
            <a:r>
              <a:rPr lang="en-GB" dirty="0"/>
              <a:t> sentence, the verb “say” is in the Present Simple (3</a:t>
            </a:r>
            <a:r>
              <a:rPr lang="en-GB" baseline="30000" dirty="0"/>
              <a:t>rd</a:t>
            </a:r>
            <a:r>
              <a:rPr lang="en-GB" dirty="0"/>
              <a:t> person singular): she </a:t>
            </a:r>
            <a:r>
              <a:rPr lang="en-GB" i="1" dirty="0"/>
              <a:t>says</a:t>
            </a:r>
            <a:r>
              <a:rPr lang="en-GB" dirty="0"/>
              <a:t>….</a:t>
            </a:r>
          </a:p>
          <a:p>
            <a:pPr marL="0" indent="0">
              <a:buNone/>
            </a:pPr>
            <a:r>
              <a:rPr lang="en-GB" dirty="0"/>
              <a:t>So, when we quote her in the 2</a:t>
            </a:r>
            <a:r>
              <a:rPr lang="en-GB" baseline="30000" dirty="0"/>
              <a:t>nd</a:t>
            </a:r>
            <a:r>
              <a:rPr lang="en-GB" dirty="0"/>
              <a:t> sentence, we don’t have to move the verb “like” further into the past. It stays in the present. </a:t>
            </a:r>
          </a:p>
        </p:txBody>
      </p:sp>
    </p:spTree>
    <p:extLst>
      <p:ext uri="{BB962C8B-B14F-4D97-AF65-F5344CB8AC3E}">
        <p14:creationId xmlns:p14="http://schemas.microsoft.com/office/powerpoint/2010/main" val="332351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1E5550-9C2A-4707-835B-46A19FD9198B}"/>
              </a:ext>
            </a:extLst>
          </p:cNvPr>
          <p:cNvSpPr>
            <a:spLocks noGrp="1"/>
          </p:cNvSpPr>
          <p:nvPr>
            <p:ph idx="1"/>
          </p:nvPr>
        </p:nvSpPr>
        <p:spPr>
          <a:xfrm>
            <a:off x="298580" y="438537"/>
            <a:ext cx="9694505" cy="5738327"/>
          </a:xfrm>
        </p:spPr>
        <p:txBody>
          <a:bodyPr>
            <a:normAutofit fontScale="92500" lnSpcReduction="10000"/>
          </a:bodyPr>
          <a:lstStyle/>
          <a:p>
            <a:pPr marL="0" indent="0">
              <a:buNone/>
            </a:pPr>
            <a:r>
              <a:rPr lang="en-GB" sz="2400" dirty="0">
                <a:effectLst>
                  <a:outerShdw blurRad="38100" dist="38100" dir="2700000" algn="tl">
                    <a:srgbClr val="000000">
                      <a:alpha val="43137"/>
                    </a:srgbClr>
                  </a:outerShdw>
                </a:effectLst>
              </a:rPr>
              <a:t>When the reporting verb is in the past, we (usually) have to change verbs tenses (backshift). </a:t>
            </a:r>
          </a:p>
          <a:p>
            <a:pPr marL="0" indent="0">
              <a:buNone/>
            </a:pPr>
            <a:endParaRPr lang="en-GB" sz="2400" dirty="0"/>
          </a:p>
          <a:p>
            <a:pPr marL="0" indent="0">
              <a:buNone/>
            </a:pPr>
            <a:r>
              <a:rPr lang="en-GB" sz="2400" i="1" dirty="0"/>
              <a:t>She said: I like flowers.</a:t>
            </a:r>
          </a:p>
          <a:p>
            <a:pPr marL="0" indent="0">
              <a:buNone/>
            </a:pPr>
            <a:r>
              <a:rPr lang="en-GB" sz="2400" i="1" dirty="0"/>
              <a:t>She said (that) she LIKED flowers.</a:t>
            </a:r>
          </a:p>
          <a:p>
            <a:pPr marL="0" indent="0">
              <a:buNone/>
            </a:pPr>
            <a:endParaRPr lang="en-GB" sz="2400" i="1" dirty="0"/>
          </a:p>
          <a:p>
            <a:pPr marL="0" indent="0">
              <a:buNone/>
            </a:pPr>
            <a:r>
              <a:rPr lang="en-GB" sz="2400" dirty="0">
                <a:solidFill>
                  <a:schemeClr val="accent1"/>
                </a:solidFill>
                <a:effectLst>
                  <a:outerShdw blurRad="38100" dist="38100" dir="2700000" algn="tl">
                    <a:srgbClr val="000000">
                      <a:alpha val="43137"/>
                    </a:srgbClr>
                  </a:outerShdw>
                </a:effectLst>
              </a:rPr>
              <a:t>What is a backshift?</a:t>
            </a:r>
          </a:p>
          <a:p>
            <a:r>
              <a:rPr lang="en-GB" sz="2400" dirty="0" err="1">
                <a:solidFill>
                  <a:schemeClr val="accent1"/>
                </a:solidFill>
                <a:effectLst>
                  <a:outerShdw blurRad="38100" dist="38100" dir="2700000" algn="tl">
                    <a:srgbClr val="000000">
                      <a:alpha val="43137"/>
                    </a:srgbClr>
                  </a:outerShdw>
                </a:effectLst>
              </a:rPr>
              <a:t>Backshifting</a:t>
            </a:r>
            <a:r>
              <a:rPr lang="en-GB" sz="2400" dirty="0">
                <a:solidFill>
                  <a:schemeClr val="accent1"/>
                </a:solidFill>
                <a:effectLst>
                  <a:outerShdw blurRad="38100" dist="38100" dir="2700000" algn="tl">
                    <a:srgbClr val="000000">
                      <a:alpha val="43137"/>
                    </a:srgbClr>
                  </a:outerShdw>
                </a:effectLst>
              </a:rPr>
              <a:t> happens when a verb tense is shifted back to a past form in reported speech.</a:t>
            </a:r>
          </a:p>
          <a:p>
            <a:endParaRPr lang="en-GB" sz="2400" dirty="0">
              <a:effectLst>
                <a:outerShdw blurRad="38100" dist="38100" dir="2700000" algn="tl">
                  <a:srgbClr val="000000">
                    <a:alpha val="43137"/>
                  </a:srgbClr>
                </a:outerShdw>
              </a:effectLst>
            </a:endParaRPr>
          </a:p>
          <a:p>
            <a:r>
              <a:rPr lang="en-GB" sz="2400" dirty="0"/>
              <a:t>Occasionally, we don't need to change the present tense into the past if the information in direct speech is still true (but this is only for things which are general facts, and even then usually we like to change the tense):</a:t>
            </a:r>
          </a:p>
          <a:p>
            <a:pPr marL="0" indent="0">
              <a:buNone/>
            </a:pPr>
            <a:r>
              <a:rPr lang="en-GB" sz="2400" dirty="0">
                <a:effectLst>
                  <a:outerShdw blurRad="38100" dist="38100" dir="2700000" algn="tl">
                    <a:srgbClr val="000000">
                      <a:alpha val="43137"/>
                    </a:srgbClr>
                  </a:outerShdw>
                </a:effectLst>
              </a:rPr>
              <a:t>   </a:t>
            </a:r>
            <a:r>
              <a:rPr lang="en-GB" sz="2400" dirty="0"/>
              <a:t>Direct speech: </a:t>
            </a:r>
            <a:r>
              <a:rPr lang="en-GB" sz="2400" i="1" dirty="0"/>
              <a:t>The sky is blue. </a:t>
            </a:r>
          </a:p>
          <a:p>
            <a:pPr marL="0" indent="0">
              <a:buNone/>
            </a:pPr>
            <a:r>
              <a:rPr lang="en-GB" sz="2400" dirty="0">
                <a:effectLst>
                  <a:outerShdw blurRad="38100" dist="38100" dir="2700000" algn="tl">
                    <a:srgbClr val="000000">
                      <a:alpha val="43137"/>
                    </a:srgbClr>
                  </a:outerShdw>
                </a:effectLst>
              </a:rPr>
              <a:t>   </a:t>
            </a:r>
            <a:r>
              <a:rPr lang="en-GB" sz="2400" dirty="0"/>
              <a:t>Indirect speech</a:t>
            </a:r>
            <a:r>
              <a:rPr lang="en-GB" sz="2400" dirty="0">
                <a:effectLst>
                  <a:outerShdw blurRad="38100" dist="38100" dir="2700000" algn="tl">
                    <a:srgbClr val="000000">
                      <a:alpha val="43137"/>
                    </a:srgbClr>
                  </a:outerShdw>
                </a:effectLst>
              </a:rPr>
              <a:t>: </a:t>
            </a:r>
            <a:r>
              <a:rPr lang="en-GB" sz="2400" i="1" dirty="0"/>
              <a:t>She said (that) the sky is/was blue.</a:t>
            </a:r>
          </a:p>
          <a:p>
            <a:pPr marL="0" indent="0">
              <a:buNone/>
            </a:pPr>
            <a:endParaRPr lang="en-GB" i="1" dirty="0"/>
          </a:p>
        </p:txBody>
      </p:sp>
    </p:spTree>
    <p:extLst>
      <p:ext uri="{BB962C8B-B14F-4D97-AF65-F5344CB8AC3E}">
        <p14:creationId xmlns:p14="http://schemas.microsoft.com/office/powerpoint/2010/main" val="41089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DDE8A-CC50-4664-AB85-C8B550489B6E}"/>
              </a:ext>
            </a:extLst>
          </p:cNvPr>
          <p:cNvSpPr>
            <a:spLocks noGrp="1"/>
          </p:cNvSpPr>
          <p:nvPr>
            <p:ph idx="1"/>
          </p:nvPr>
        </p:nvSpPr>
        <p:spPr>
          <a:xfrm>
            <a:off x="167951" y="289249"/>
            <a:ext cx="10916815" cy="4730718"/>
          </a:xfrm>
        </p:spPr>
        <p:txBody>
          <a:bodyPr/>
          <a:lstStyle/>
          <a:p>
            <a:pPr marL="0" indent="0">
              <a:buNone/>
            </a:pPr>
            <a:r>
              <a:rPr lang="en-GB" dirty="0"/>
              <a:t>Backshift rules:</a:t>
            </a:r>
          </a:p>
          <a:p>
            <a:pPr marL="0" indent="0">
              <a:buNone/>
            </a:pPr>
            <a:r>
              <a:rPr lang="en-GB" dirty="0"/>
              <a:t> </a:t>
            </a:r>
          </a:p>
        </p:txBody>
      </p:sp>
      <p:graphicFrame>
        <p:nvGraphicFramePr>
          <p:cNvPr id="4" name="Table 4">
            <a:extLst>
              <a:ext uri="{FF2B5EF4-FFF2-40B4-BE49-F238E27FC236}">
                <a16:creationId xmlns:a16="http://schemas.microsoft.com/office/drawing/2014/main" id="{05B1DB70-FC37-4864-B5CB-F0948DFCDDD5}"/>
              </a:ext>
            </a:extLst>
          </p:cNvPr>
          <p:cNvGraphicFramePr>
            <a:graphicFrameLocks noGrp="1"/>
          </p:cNvGraphicFramePr>
          <p:nvPr>
            <p:extLst>
              <p:ext uri="{D42A27DB-BD31-4B8C-83A1-F6EECF244321}">
                <p14:modId xmlns:p14="http://schemas.microsoft.com/office/powerpoint/2010/main" val="3616471704"/>
              </p:ext>
            </p:extLst>
          </p:nvPr>
        </p:nvGraphicFramePr>
        <p:xfrm>
          <a:off x="167952" y="775650"/>
          <a:ext cx="10823510" cy="5440460"/>
        </p:xfrm>
        <a:graphic>
          <a:graphicData uri="http://schemas.openxmlformats.org/drawingml/2006/table">
            <a:tbl>
              <a:tblPr firstRow="1" bandRow="1">
                <a:tableStyleId>{5C22544A-7EE6-4342-B048-85BDC9FD1C3A}</a:tableStyleId>
              </a:tblPr>
              <a:tblGrid>
                <a:gridCol w="5411755">
                  <a:extLst>
                    <a:ext uri="{9D8B030D-6E8A-4147-A177-3AD203B41FA5}">
                      <a16:colId xmlns:a16="http://schemas.microsoft.com/office/drawing/2014/main" val="16741594"/>
                    </a:ext>
                  </a:extLst>
                </a:gridCol>
                <a:gridCol w="5411755">
                  <a:extLst>
                    <a:ext uri="{9D8B030D-6E8A-4147-A177-3AD203B41FA5}">
                      <a16:colId xmlns:a16="http://schemas.microsoft.com/office/drawing/2014/main" val="2000656960"/>
                    </a:ext>
                  </a:extLst>
                </a:gridCol>
              </a:tblGrid>
              <a:tr h="594316">
                <a:tc>
                  <a:txBody>
                    <a:bodyPr/>
                    <a:lstStyle/>
                    <a:p>
                      <a:r>
                        <a:rPr lang="en-GB" b="0" dirty="0"/>
                        <a:t>“I </a:t>
                      </a:r>
                      <a:r>
                        <a:rPr lang="en-GB" b="1" dirty="0"/>
                        <a:t>like</a:t>
                      </a:r>
                      <a:r>
                        <a:rPr lang="en-GB" b="0" dirty="0"/>
                        <a:t> to travel.” (Present Simple)</a:t>
                      </a:r>
                    </a:p>
                  </a:txBody>
                  <a:tcPr/>
                </a:tc>
                <a:tc>
                  <a:txBody>
                    <a:bodyPr/>
                    <a:lstStyle/>
                    <a:p>
                      <a:r>
                        <a:rPr lang="en-GB" b="0" dirty="0"/>
                        <a:t>She said she </a:t>
                      </a:r>
                      <a:r>
                        <a:rPr lang="en-GB" b="1" dirty="0"/>
                        <a:t>liked</a:t>
                      </a:r>
                      <a:r>
                        <a:rPr lang="en-GB" b="0" dirty="0"/>
                        <a:t> to travel. (Past Simple)</a:t>
                      </a:r>
                    </a:p>
                  </a:txBody>
                  <a:tcPr/>
                </a:tc>
                <a:extLst>
                  <a:ext uri="{0D108BD9-81ED-4DB2-BD59-A6C34878D82A}">
                    <a16:rowId xmlns:a16="http://schemas.microsoft.com/office/drawing/2014/main" val="3392651154"/>
                  </a:ext>
                </a:extLst>
              </a:tr>
              <a:tr h="594316">
                <a:tc>
                  <a:txBody>
                    <a:bodyPr/>
                    <a:lstStyle/>
                    <a:p>
                      <a:r>
                        <a:rPr lang="en-GB" b="0" dirty="0"/>
                        <a:t>“I </a:t>
                      </a:r>
                      <a:r>
                        <a:rPr lang="en-GB" b="1" dirty="0"/>
                        <a:t>am cleaning </a:t>
                      </a:r>
                      <a:r>
                        <a:rPr lang="en-GB" b="0" dirty="0"/>
                        <a:t>my room.” (Present Continuous)</a:t>
                      </a:r>
                    </a:p>
                  </a:txBody>
                  <a:tcPr/>
                </a:tc>
                <a:tc>
                  <a:txBody>
                    <a:bodyPr/>
                    <a:lstStyle/>
                    <a:p>
                      <a:r>
                        <a:rPr lang="en-GB" b="0" dirty="0"/>
                        <a:t>She said she </a:t>
                      </a:r>
                      <a:r>
                        <a:rPr lang="en-GB" b="1" dirty="0"/>
                        <a:t>was cleaning </a:t>
                      </a:r>
                      <a:r>
                        <a:rPr lang="en-GB" b="0" dirty="0"/>
                        <a:t>her room. (Past Continuous)</a:t>
                      </a:r>
                    </a:p>
                  </a:txBody>
                  <a:tcPr/>
                </a:tc>
                <a:extLst>
                  <a:ext uri="{0D108BD9-81ED-4DB2-BD59-A6C34878D82A}">
                    <a16:rowId xmlns:a16="http://schemas.microsoft.com/office/drawing/2014/main" val="1202299560"/>
                  </a:ext>
                </a:extLst>
              </a:tr>
              <a:tr h="1151855">
                <a:tc>
                  <a:txBody>
                    <a:bodyPr/>
                    <a:lstStyle/>
                    <a:p>
                      <a:r>
                        <a:rPr lang="en-GB" b="0" dirty="0"/>
                        <a:t>“I </a:t>
                      </a:r>
                      <a:r>
                        <a:rPr lang="en-GB" b="1" dirty="0"/>
                        <a:t>went</a:t>
                      </a:r>
                      <a:r>
                        <a:rPr lang="en-GB" b="0" dirty="0"/>
                        <a:t> to the party yesterday.” (Past Simple)</a:t>
                      </a:r>
                    </a:p>
                  </a:txBody>
                  <a:tcPr/>
                </a:tc>
                <a:tc>
                  <a:txBody>
                    <a:bodyPr/>
                    <a:lstStyle/>
                    <a:p>
                      <a:r>
                        <a:rPr lang="en-GB" b="0" dirty="0"/>
                        <a:t>She said she </a:t>
                      </a:r>
                      <a:r>
                        <a:rPr lang="en-GB" b="1" dirty="0"/>
                        <a:t>went</a:t>
                      </a:r>
                      <a:r>
                        <a:rPr lang="en-GB" b="0" dirty="0"/>
                        <a:t> to the party </a:t>
                      </a:r>
                      <a:r>
                        <a:rPr lang="en-GB" b="0" u="sng" dirty="0"/>
                        <a:t>yesterday</a:t>
                      </a:r>
                      <a:r>
                        <a:rPr lang="en-GB" b="0" dirty="0"/>
                        <a:t>. (Past Simple)</a:t>
                      </a:r>
                    </a:p>
                    <a:p>
                      <a:r>
                        <a:rPr lang="en-GB" b="0" dirty="0"/>
                        <a:t>OR</a:t>
                      </a:r>
                    </a:p>
                    <a:p>
                      <a:r>
                        <a:rPr lang="en-GB" b="0" dirty="0"/>
                        <a:t>She said she </a:t>
                      </a:r>
                      <a:r>
                        <a:rPr lang="en-GB" b="1" dirty="0"/>
                        <a:t>had gone </a:t>
                      </a:r>
                      <a:r>
                        <a:rPr lang="en-GB" b="0" dirty="0"/>
                        <a:t>to the party </a:t>
                      </a:r>
                      <a:r>
                        <a:rPr lang="en-GB" b="0" u="sng" dirty="0"/>
                        <a:t>the previous day</a:t>
                      </a:r>
                      <a:r>
                        <a:rPr lang="en-GB" b="0" dirty="0"/>
                        <a:t>. (Past Perfect)</a:t>
                      </a:r>
                    </a:p>
                  </a:txBody>
                  <a:tcPr/>
                </a:tc>
                <a:extLst>
                  <a:ext uri="{0D108BD9-81ED-4DB2-BD59-A6C34878D82A}">
                    <a16:rowId xmlns:a16="http://schemas.microsoft.com/office/drawing/2014/main" val="1029196020"/>
                  </a:ext>
                </a:extLst>
              </a:tr>
              <a:tr h="620230">
                <a:tc>
                  <a:txBody>
                    <a:bodyPr/>
                    <a:lstStyle/>
                    <a:p>
                      <a:r>
                        <a:rPr lang="en-GB" b="0" dirty="0"/>
                        <a:t>“I </a:t>
                      </a:r>
                      <a:r>
                        <a:rPr lang="en-GB" b="1" dirty="0"/>
                        <a:t>was watching </a:t>
                      </a:r>
                      <a:r>
                        <a:rPr lang="en-GB" b="0" dirty="0"/>
                        <a:t>TV.” (Past Continuous)</a:t>
                      </a:r>
                    </a:p>
                  </a:txBody>
                  <a:tcPr/>
                </a:tc>
                <a:tc>
                  <a:txBody>
                    <a:bodyPr/>
                    <a:lstStyle/>
                    <a:p>
                      <a:r>
                        <a:rPr lang="en-GB" b="0" dirty="0"/>
                        <a:t>She said she </a:t>
                      </a:r>
                      <a:r>
                        <a:rPr lang="en-GB" b="1" dirty="0"/>
                        <a:t>had been watching </a:t>
                      </a:r>
                      <a:r>
                        <a:rPr lang="en-GB" b="0" dirty="0"/>
                        <a:t>TV. (Past Perfect Continuous)</a:t>
                      </a:r>
                    </a:p>
                  </a:txBody>
                  <a:tcPr/>
                </a:tc>
                <a:extLst>
                  <a:ext uri="{0D108BD9-81ED-4DB2-BD59-A6C34878D82A}">
                    <a16:rowId xmlns:a16="http://schemas.microsoft.com/office/drawing/2014/main" val="2854247754"/>
                  </a:ext>
                </a:extLst>
              </a:tr>
              <a:tr h="594316">
                <a:tc>
                  <a:txBody>
                    <a:bodyPr/>
                    <a:lstStyle/>
                    <a:p>
                      <a:r>
                        <a:rPr lang="en-GB" b="0" dirty="0"/>
                        <a:t>“I </a:t>
                      </a:r>
                      <a:r>
                        <a:rPr lang="en-GB" b="1" dirty="0"/>
                        <a:t>haven’t completed </a:t>
                      </a:r>
                      <a:r>
                        <a:rPr lang="en-GB" b="0" dirty="0"/>
                        <a:t>the task”. (Present Perfect)</a:t>
                      </a:r>
                    </a:p>
                  </a:txBody>
                  <a:tcPr/>
                </a:tc>
                <a:tc>
                  <a:txBody>
                    <a:bodyPr/>
                    <a:lstStyle/>
                    <a:p>
                      <a:r>
                        <a:rPr lang="en-GB" b="0" dirty="0"/>
                        <a:t>She said she </a:t>
                      </a:r>
                      <a:r>
                        <a:rPr lang="en-GB" b="1" dirty="0"/>
                        <a:t>hadn’t completed </a:t>
                      </a:r>
                      <a:r>
                        <a:rPr lang="en-GB" b="0" dirty="0"/>
                        <a:t>the task. (Past Perfect)</a:t>
                      </a:r>
                    </a:p>
                  </a:txBody>
                  <a:tcPr/>
                </a:tc>
                <a:extLst>
                  <a:ext uri="{0D108BD9-81ED-4DB2-BD59-A6C34878D82A}">
                    <a16:rowId xmlns:a16="http://schemas.microsoft.com/office/drawing/2014/main" val="1643156"/>
                  </a:ext>
                </a:extLst>
              </a:tr>
              <a:tr h="620230">
                <a:tc>
                  <a:txBody>
                    <a:bodyPr/>
                    <a:lstStyle/>
                    <a:p>
                      <a:r>
                        <a:rPr lang="en-GB" b="0" dirty="0"/>
                        <a:t>“I </a:t>
                      </a:r>
                      <a:r>
                        <a:rPr lang="en-GB" b="1" dirty="0"/>
                        <a:t>hadn’t taken </a:t>
                      </a:r>
                      <a:r>
                        <a:rPr lang="en-GB" b="0" dirty="0"/>
                        <a:t>the dog for a walk.” (Past Perfect)*</a:t>
                      </a:r>
                    </a:p>
                  </a:txBody>
                  <a:tcPr/>
                </a:tc>
                <a:tc>
                  <a:txBody>
                    <a:bodyPr/>
                    <a:lstStyle/>
                    <a:p>
                      <a:r>
                        <a:rPr lang="en-GB" b="0" dirty="0"/>
                        <a:t>She said she </a:t>
                      </a:r>
                      <a:r>
                        <a:rPr lang="en-GB" b="1" dirty="0"/>
                        <a:t>hadn’t taken </a:t>
                      </a:r>
                      <a:r>
                        <a:rPr lang="en-GB" b="0" dirty="0"/>
                        <a:t>the dog for a walk. (Past Perfect)</a:t>
                      </a:r>
                    </a:p>
                  </a:txBody>
                  <a:tcPr/>
                </a:tc>
                <a:extLst>
                  <a:ext uri="{0D108BD9-81ED-4DB2-BD59-A6C34878D82A}">
                    <a16:rowId xmlns:a16="http://schemas.microsoft.com/office/drawing/2014/main" val="300769291"/>
                  </a:ext>
                </a:extLst>
              </a:tr>
              <a:tr h="594316">
                <a:tc>
                  <a:txBody>
                    <a:bodyPr/>
                    <a:lstStyle/>
                    <a:p>
                      <a:r>
                        <a:rPr lang="en-GB" b="0" dirty="0"/>
                        <a:t>“I </a:t>
                      </a:r>
                      <a:r>
                        <a:rPr lang="en-GB" b="1" dirty="0"/>
                        <a:t>will</a:t>
                      </a:r>
                      <a:r>
                        <a:rPr lang="en-GB" b="0" dirty="0"/>
                        <a:t> see you later.” (Future Simple)</a:t>
                      </a:r>
                    </a:p>
                  </a:txBody>
                  <a:tcPr/>
                </a:tc>
                <a:tc>
                  <a:txBody>
                    <a:bodyPr/>
                    <a:lstStyle/>
                    <a:p>
                      <a:r>
                        <a:rPr lang="en-GB" b="0" dirty="0"/>
                        <a:t>She said she </a:t>
                      </a:r>
                      <a:r>
                        <a:rPr lang="en-GB" b="1" dirty="0"/>
                        <a:t>would</a:t>
                      </a:r>
                      <a:r>
                        <a:rPr lang="en-GB" b="0" dirty="0"/>
                        <a:t> see me later. (would)</a:t>
                      </a:r>
                    </a:p>
                  </a:txBody>
                  <a:tcPr/>
                </a:tc>
                <a:extLst>
                  <a:ext uri="{0D108BD9-81ED-4DB2-BD59-A6C34878D82A}">
                    <a16:rowId xmlns:a16="http://schemas.microsoft.com/office/drawing/2014/main" val="2022514669"/>
                  </a:ext>
                </a:extLst>
              </a:tr>
              <a:tr h="594316">
                <a:tc>
                  <a:txBody>
                    <a:bodyPr/>
                    <a:lstStyle/>
                    <a:p>
                      <a:r>
                        <a:rPr lang="en-GB" b="0" dirty="0"/>
                        <a:t>“I </a:t>
                      </a:r>
                      <a:r>
                        <a:rPr lang="en-GB" b="1" dirty="0"/>
                        <a:t>would</a:t>
                      </a:r>
                      <a:r>
                        <a:rPr lang="en-GB" b="0" dirty="0"/>
                        <a:t> help you but….” (would)*</a:t>
                      </a:r>
                    </a:p>
                  </a:txBody>
                  <a:tcPr/>
                </a:tc>
                <a:tc>
                  <a:txBody>
                    <a:bodyPr/>
                    <a:lstStyle/>
                    <a:p>
                      <a:r>
                        <a:rPr lang="en-GB" b="0" dirty="0"/>
                        <a:t>She said she </a:t>
                      </a:r>
                      <a:r>
                        <a:rPr lang="en-GB" b="1" dirty="0"/>
                        <a:t>would</a:t>
                      </a:r>
                      <a:r>
                        <a:rPr lang="en-GB" b="0" dirty="0"/>
                        <a:t> help me but… (would)</a:t>
                      </a:r>
                    </a:p>
                  </a:txBody>
                  <a:tcPr/>
                </a:tc>
                <a:extLst>
                  <a:ext uri="{0D108BD9-81ED-4DB2-BD59-A6C34878D82A}">
                    <a16:rowId xmlns:a16="http://schemas.microsoft.com/office/drawing/2014/main" val="2629973921"/>
                  </a:ext>
                </a:extLst>
              </a:tr>
            </a:tbl>
          </a:graphicData>
        </a:graphic>
      </p:graphicFrame>
    </p:spTree>
    <p:extLst>
      <p:ext uri="{BB962C8B-B14F-4D97-AF65-F5344CB8AC3E}">
        <p14:creationId xmlns:p14="http://schemas.microsoft.com/office/powerpoint/2010/main" val="234144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5CEF83B-ADEC-49D0-B1B2-64A0D9067B14}"/>
              </a:ext>
            </a:extLst>
          </p:cNvPr>
          <p:cNvGraphicFramePr>
            <a:graphicFrameLocks noGrp="1"/>
          </p:cNvGraphicFramePr>
          <p:nvPr>
            <p:extLst>
              <p:ext uri="{D42A27DB-BD31-4B8C-83A1-F6EECF244321}">
                <p14:modId xmlns:p14="http://schemas.microsoft.com/office/powerpoint/2010/main" val="3657539378"/>
              </p:ext>
            </p:extLst>
          </p:nvPr>
        </p:nvGraphicFramePr>
        <p:xfrm>
          <a:off x="578499" y="858416"/>
          <a:ext cx="10515600" cy="477727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20344920"/>
                    </a:ext>
                  </a:extLst>
                </a:gridCol>
                <a:gridCol w="5257800">
                  <a:extLst>
                    <a:ext uri="{9D8B030D-6E8A-4147-A177-3AD203B41FA5}">
                      <a16:colId xmlns:a16="http://schemas.microsoft.com/office/drawing/2014/main" val="1278031445"/>
                    </a:ext>
                  </a:extLst>
                </a:gridCol>
              </a:tblGrid>
              <a:tr h="658135">
                <a:tc>
                  <a:txBody>
                    <a:bodyPr/>
                    <a:lstStyle/>
                    <a:p>
                      <a:r>
                        <a:rPr lang="en-GB" b="0" dirty="0"/>
                        <a:t>“I </a:t>
                      </a:r>
                      <a:r>
                        <a:rPr lang="en-GB" b="1" dirty="0"/>
                        <a:t>can</a:t>
                      </a:r>
                      <a:r>
                        <a:rPr lang="en-GB" b="0" dirty="0"/>
                        <a:t> speak Italian.” (can)</a:t>
                      </a:r>
                    </a:p>
                  </a:txBody>
                  <a:tcPr/>
                </a:tc>
                <a:tc>
                  <a:txBody>
                    <a:bodyPr/>
                    <a:lstStyle/>
                    <a:p>
                      <a:r>
                        <a:rPr lang="en-GB" b="0" dirty="0"/>
                        <a:t>She said she </a:t>
                      </a:r>
                      <a:r>
                        <a:rPr lang="en-GB" b="1" dirty="0"/>
                        <a:t>could</a:t>
                      </a:r>
                      <a:r>
                        <a:rPr lang="en-GB" b="0" dirty="0"/>
                        <a:t> speak Italian. (could)</a:t>
                      </a:r>
                    </a:p>
                  </a:txBody>
                  <a:tcPr/>
                </a:tc>
                <a:extLst>
                  <a:ext uri="{0D108BD9-81ED-4DB2-BD59-A6C34878D82A}">
                    <a16:rowId xmlns:a16="http://schemas.microsoft.com/office/drawing/2014/main" val="2343938612"/>
                  </a:ext>
                </a:extLst>
              </a:tr>
              <a:tr h="658135">
                <a:tc>
                  <a:txBody>
                    <a:bodyPr/>
                    <a:lstStyle/>
                    <a:p>
                      <a:r>
                        <a:rPr lang="en-GB" b="0" dirty="0"/>
                        <a:t>“I </a:t>
                      </a:r>
                      <a:r>
                        <a:rPr lang="en-GB" b="1" dirty="0"/>
                        <a:t>could</a:t>
                      </a:r>
                      <a:r>
                        <a:rPr lang="en-GB" b="0" dirty="0"/>
                        <a:t> speak Italian.” (could)*</a:t>
                      </a:r>
                    </a:p>
                  </a:txBody>
                  <a:tcPr/>
                </a:tc>
                <a:tc>
                  <a:txBody>
                    <a:bodyPr/>
                    <a:lstStyle/>
                    <a:p>
                      <a:r>
                        <a:rPr lang="en-GB" b="0" dirty="0"/>
                        <a:t>She said she </a:t>
                      </a:r>
                      <a:r>
                        <a:rPr lang="en-GB" b="1" dirty="0"/>
                        <a:t>could</a:t>
                      </a:r>
                      <a:r>
                        <a:rPr lang="en-GB" b="0" dirty="0"/>
                        <a:t> speak Italian. (could)</a:t>
                      </a:r>
                    </a:p>
                  </a:txBody>
                  <a:tcPr/>
                </a:tc>
                <a:extLst>
                  <a:ext uri="{0D108BD9-81ED-4DB2-BD59-A6C34878D82A}">
                    <a16:rowId xmlns:a16="http://schemas.microsoft.com/office/drawing/2014/main" val="3372902955"/>
                  </a:ext>
                </a:extLst>
              </a:tr>
              <a:tr h="658135">
                <a:tc>
                  <a:txBody>
                    <a:bodyPr/>
                    <a:lstStyle/>
                    <a:p>
                      <a:r>
                        <a:rPr lang="en-GB" b="0" dirty="0"/>
                        <a:t>“I </a:t>
                      </a:r>
                      <a:r>
                        <a:rPr lang="en-GB" b="1" dirty="0"/>
                        <a:t>shall</a:t>
                      </a:r>
                      <a:r>
                        <a:rPr lang="en-GB" b="0" dirty="0"/>
                        <a:t> help you.” (shall)</a:t>
                      </a:r>
                    </a:p>
                  </a:txBody>
                  <a:tcPr/>
                </a:tc>
                <a:tc>
                  <a:txBody>
                    <a:bodyPr/>
                    <a:lstStyle/>
                    <a:p>
                      <a:r>
                        <a:rPr lang="en-GB" b="0" dirty="0"/>
                        <a:t>She said she </a:t>
                      </a:r>
                      <a:r>
                        <a:rPr lang="en-GB" b="1" dirty="0"/>
                        <a:t>would</a:t>
                      </a:r>
                      <a:r>
                        <a:rPr lang="en-GB" b="0" dirty="0"/>
                        <a:t> help me. (would)</a:t>
                      </a:r>
                    </a:p>
                  </a:txBody>
                  <a:tcPr/>
                </a:tc>
                <a:extLst>
                  <a:ext uri="{0D108BD9-81ED-4DB2-BD59-A6C34878D82A}">
                    <a16:rowId xmlns:a16="http://schemas.microsoft.com/office/drawing/2014/main" val="1846467396"/>
                  </a:ext>
                </a:extLst>
              </a:tr>
              <a:tr h="658135">
                <a:tc>
                  <a:txBody>
                    <a:bodyPr/>
                    <a:lstStyle/>
                    <a:p>
                      <a:r>
                        <a:rPr lang="en-GB" b="0" dirty="0"/>
                        <a:t>“You </a:t>
                      </a:r>
                      <a:r>
                        <a:rPr lang="en-GB" b="1" dirty="0"/>
                        <a:t>should</a:t>
                      </a:r>
                      <a:r>
                        <a:rPr lang="en-GB" b="0" dirty="0"/>
                        <a:t> help him.” (should)*</a:t>
                      </a:r>
                    </a:p>
                  </a:txBody>
                  <a:tcPr/>
                </a:tc>
                <a:tc>
                  <a:txBody>
                    <a:bodyPr/>
                    <a:lstStyle/>
                    <a:p>
                      <a:r>
                        <a:rPr lang="en-GB" b="0" dirty="0"/>
                        <a:t>She said I </a:t>
                      </a:r>
                      <a:r>
                        <a:rPr lang="en-GB" b="1" dirty="0"/>
                        <a:t>should</a:t>
                      </a:r>
                      <a:r>
                        <a:rPr lang="en-GB" b="0" dirty="0"/>
                        <a:t> help him. (should)</a:t>
                      </a:r>
                    </a:p>
                  </a:txBody>
                  <a:tcPr/>
                </a:tc>
                <a:extLst>
                  <a:ext uri="{0D108BD9-81ED-4DB2-BD59-A6C34878D82A}">
                    <a16:rowId xmlns:a16="http://schemas.microsoft.com/office/drawing/2014/main" val="1599039257"/>
                  </a:ext>
                </a:extLst>
              </a:tr>
              <a:tr h="658135">
                <a:tc>
                  <a:txBody>
                    <a:bodyPr/>
                    <a:lstStyle/>
                    <a:p>
                      <a:r>
                        <a:rPr lang="en-GB" b="0" dirty="0"/>
                        <a:t>“I </a:t>
                      </a:r>
                      <a:r>
                        <a:rPr lang="en-GB" b="1" dirty="0"/>
                        <a:t>might</a:t>
                      </a:r>
                      <a:r>
                        <a:rPr lang="en-GB" b="0" dirty="0"/>
                        <a:t> go to the party.” (might)*</a:t>
                      </a:r>
                    </a:p>
                  </a:txBody>
                  <a:tcPr/>
                </a:tc>
                <a:tc>
                  <a:txBody>
                    <a:bodyPr/>
                    <a:lstStyle/>
                    <a:p>
                      <a:r>
                        <a:rPr lang="en-GB" b="0" dirty="0"/>
                        <a:t>She said she </a:t>
                      </a:r>
                      <a:r>
                        <a:rPr lang="en-GB" b="1" dirty="0"/>
                        <a:t>might</a:t>
                      </a:r>
                      <a:r>
                        <a:rPr lang="en-GB" b="0" dirty="0"/>
                        <a:t> go to the party. (might)</a:t>
                      </a:r>
                    </a:p>
                  </a:txBody>
                  <a:tcPr/>
                </a:tc>
                <a:extLst>
                  <a:ext uri="{0D108BD9-81ED-4DB2-BD59-A6C34878D82A}">
                    <a16:rowId xmlns:a16="http://schemas.microsoft.com/office/drawing/2014/main" val="2141034391"/>
                  </a:ext>
                </a:extLst>
              </a:tr>
              <a:tr h="1486601">
                <a:tc>
                  <a:txBody>
                    <a:bodyPr/>
                    <a:lstStyle/>
                    <a:p>
                      <a:r>
                        <a:rPr lang="en-GB" b="0" dirty="0"/>
                        <a:t>“I </a:t>
                      </a:r>
                      <a:r>
                        <a:rPr lang="en-GB" b="1" dirty="0"/>
                        <a:t>must</a:t>
                      </a:r>
                      <a:r>
                        <a:rPr lang="en-GB" b="0" dirty="0"/>
                        <a:t> go to class.” (</a:t>
                      </a:r>
                      <a:r>
                        <a:rPr lang="en-GB" b="1" dirty="0"/>
                        <a:t>must</a:t>
                      </a:r>
                      <a:r>
                        <a:rPr lang="en-GB" b="0" dirty="0"/>
                        <a:t>)</a:t>
                      </a:r>
                    </a:p>
                  </a:txBody>
                  <a:tcPr/>
                </a:tc>
                <a:tc>
                  <a:txBody>
                    <a:bodyPr/>
                    <a:lstStyle/>
                    <a:p>
                      <a:r>
                        <a:rPr lang="en-GB" b="0" dirty="0"/>
                        <a:t>She said she </a:t>
                      </a:r>
                      <a:r>
                        <a:rPr lang="en-GB" b="1" dirty="0"/>
                        <a:t>must</a:t>
                      </a:r>
                      <a:r>
                        <a:rPr lang="en-GB" b="0" dirty="0"/>
                        <a:t> go to class.(must)</a:t>
                      </a:r>
                    </a:p>
                    <a:p>
                      <a:r>
                        <a:rPr lang="en-GB" b="0" dirty="0"/>
                        <a:t>OR</a:t>
                      </a:r>
                    </a:p>
                    <a:p>
                      <a:r>
                        <a:rPr lang="en-GB" b="0" dirty="0"/>
                        <a:t>She said she </a:t>
                      </a:r>
                      <a:r>
                        <a:rPr lang="en-GB" b="1" dirty="0"/>
                        <a:t>had to </a:t>
                      </a:r>
                      <a:r>
                        <a:rPr lang="en-GB" b="0" dirty="0"/>
                        <a:t>go to class.(had to)</a:t>
                      </a:r>
                    </a:p>
                  </a:txBody>
                  <a:tcPr/>
                </a:tc>
                <a:extLst>
                  <a:ext uri="{0D108BD9-81ED-4DB2-BD59-A6C34878D82A}">
                    <a16:rowId xmlns:a16="http://schemas.microsoft.com/office/drawing/2014/main" val="4069105262"/>
                  </a:ext>
                </a:extLst>
              </a:tr>
            </a:tbl>
          </a:graphicData>
        </a:graphic>
      </p:graphicFrame>
    </p:spTree>
    <p:extLst>
      <p:ext uri="{BB962C8B-B14F-4D97-AF65-F5344CB8AC3E}">
        <p14:creationId xmlns:p14="http://schemas.microsoft.com/office/powerpoint/2010/main" val="572935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4CD0-344E-48D1-B8C1-D726956F3866}"/>
              </a:ext>
            </a:extLst>
          </p:cNvPr>
          <p:cNvSpPr>
            <a:spLocks noGrp="1"/>
          </p:cNvSpPr>
          <p:nvPr>
            <p:ph type="title"/>
          </p:nvPr>
        </p:nvSpPr>
        <p:spPr>
          <a:xfrm>
            <a:off x="399661" y="130629"/>
            <a:ext cx="8210939" cy="1560059"/>
          </a:xfrm>
        </p:spPr>
        <p:txBody>
          <a:bodyPr>
            <a:normAutofit fontScale="90000"/>
          </a:bodyPr>
          <a:lstStyle/>
          <a:p>
            <a:r>
              <a:rPr lang="en-GB" dirty="0"/>
              <a:t>Some possible conversions from direct into indirect speech</a:t>
            </a:r>
          </a:p>
        </p:txBody>
      </p:sp>
      <p:graphicFrame>
        <p:nvGraphicFramePr>
          <p:cNvPr id="4" name="Table 4">
            <a:extLst>
              <a:ext uri="{FF2B5EF4-FFF2-40B4-BE49-F238E27FC236}">
                <a16:creationId xmlns:a16="http://schemas.microsoft.com/office/drawing/2014/main" id="{C8CAAE18-A0C4-4E73-A4C0-50A26B5ED35D}"/>
              </a:ext>
            </a:extLst>
          </p:cNvPr>
          <p:cNvGraphicFramePr>
            <a:graphicFrameLocks noGrp="1"/>
          </p:cNvGraphicFramePr>
          <p:nvPr>
            <p:ph idx="1"/>
            <p:extLst>
              <p:ext uri="{D42A27DB-BD31-4B8C-83A1-F6EECF244321}">
                <p14:modId xmlns:p14="http://schemas.microsoft.com/office/powerpoint/2010/main" val="3754207581"/>
              </p:ext>
            </p:extLst>
          </p:nvPr>
        </p:nvGraphicFramePr>
        <p:xfrm>
          <a:off x="399661" y="1690688"/>
          <a:ext cx="10515600" cy="29667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758913888"/>
                    </a:ext>
                  </a:extLst>
                </a:gridCol>
                <a:gridCol w="5257800">
                  <a:extLst>
                    <a:ext uri="{9D8B030D-6E8A-4147-A177-3AD203B41FA5}">
                      <a16:colId xmlns:a16="http://schemas.microsoft.com/office/drawing/2014/main" val="878634123"/>
                    </a:ext>
                  </a:extLst>
                </a:gridCol>
              </a:tblGrid>
              <a:tr h="370840">
                <a:tc>
                  <a:txBody>
                    <a:bodyPr/>
                    <a:lstStyle/>
                    <a:p>
                      <a:pPr algn="ctr"/>
                      <a:r>
                        <a:rPr lang="en-GB" dirty="0"/>
                        <a:t>DIRECT SPEECH</a:t>
                      </a:r>
                    </a:p>
                  </a:txBody>
                  <a:tcPr/>
                </a:tc>
                <a:tc>
                  <a:txBody>
                    <a:bodyPr/>
                    <a:lstStyle/>
                    <a:p>
                      <a:pPr algn="ctr"/>
                      <a:r>
                        <a:rPr lang="en-GB" dirty="0"/>
                        <a:t>INDIRECT SPEECH</a:t>
                      </a:r>
                    </a:p>
                  </a:txBody>
                  <a:tcPr/>
                </a:tc>
                <a:extLst>
                  <a:ext uri="{0D108BD9-81ED-4DB2-BD59-A6C34878D82A}">
                    <a16:rowId xmlns:a16="http://schemas.microsoft.com/office/drawing/2014/main" val="2320525672"/>
                  </a:ext>
                </a:extLst>
              </a:tr>
              <a:tr h="370840">
                <a:tc>
                  <a:txBody>
                    <a:bodyPr/>
                    <a:lstStyle/>
                    <a:p>
                      <a:pPr algn="l"/>
                      <a:r>
                        <a:rPr lang="en-GB" b="1" dirty="0"/>
                        <a:t>                                              </a:t>
                      </a:r>
                      <a:r>
                        <a:rPr lang="en-GB" b="0" dirty="0"/>
                        <a:t>I</a:t>
                      </a:r>
                    </a:p>
                  </a:txBody>
                  <a:tcPr/>
                </a:tc>
                <a:tc>
                  <a:txBody>
                    <a:bodyPr/>
                    <a:lstStyle/>
                    <a:p>
                      <a:pPr algn="ctr"/>
                      <a:r>
                        <a:rPr lang="en-GB" b="0" dirty="0"/>
                        <a:t>he/she</a:t>
                      </a:r>
                    </a:p>
                  </a:txBody>
                  <a:tcPr/>
                </a:tc>
                <a:extLst>
                  <a:ext uri="{0D108BD9-81ED-4DB2-BD59-A6C34878D82A}">
                    <a16:rowId xmlns:a16="http://schemas.microsoft.com/office/drawing/2014/main" val="1270848095"/>
                  </a:ext>
                </a:extLst>
              </a:tr>
              <a:tr h="370840">
                <a:tc>
                  <a:txBody>
                    <a:bodyPr/>
                    <a:lstStyle/>
                    <a:p>
                      <a:pPr algn="l"/>
                      <a:r>
                        <a:rPr lang="en-GB" b="0" dirty="0"/>
                        <a:t>                                            my</a:t>
                      </a:r>
                    </a:p>
                  </a:txBody>
                  <a:tcPr/>
                </a:tc>
                <a:tc>
                  <a:txBody>
                    <a:bodyPr/>
                    <a:lstStyle/>
                    <a:p>
                      <a:pPr algn="ctr"/>
                      <a:r>
                        <a:rPr lang="en-GB" b="0" dirty="0"/>
                        <a:t>his/her</a:t>
                      </a:r>
                    </a:p>
                  </a:txBody>
                  <a:tcPr/>
                </a:tc>
                <a:extLst>
                  <a:ext uri="{0D108BD9-81ED-4DB2-BD59-A6C34878D82A}">
                    <a16:rowId xmlns:a16="http://schemas.microsoft.com/office/drawing/2014/main" val="2240150646"/>
                  </a:ext>
                </a:extLst>
              </a:tr>
              <a:tr h="370840">
                <a:tc>
                  <a:txBody>
                    <a:bodyPr/>
                    <a:lstStyle/>
                    <a:p>
                      <a:pPr algn="ctr"/>
                      <a:r>
                        <a:rPr lang="en-GB" b="0" dirty="0"/>
                        <a:t>this week</a:t>
                      </a:r>
                    </a:p>
                  </a:txBody>
                  <a:tcPr/>
                </a:tc>
                <a:tc>
                  <a:txBody>
                    <a:bodyPr/>
                    <a:lstStyle/>
                    <a:p>
                      <a:pPr algn="ctr"/>
                      <a:r>
                        <a:rPr lang="en-GB" b="0"/>
                        <a:t>that week</a:t>
                      </a:r>
                    </a:p>
                  </a:txBody>
                  <a:tcPr/>
                </a:tc>
                <a:extLst>
                  <a:ext uri="{0D108BD9-81ED-4DB2-BD59-A6C34878D82A}">
                    <a16:rowId xmlns:a16="http://schemas.microsoft.com/office/drawing/2014/main" val="2159535397"/>
                  </a:ext>
                </a:extLst>
              </a:tr>
              <a:tr h="370840">
                <a:tc>
                  <a:txBody>
                    <a:bodyPr/>
                    <a:lstStyle/>
                    <a:p>
                      <a:r>
                        <a:rPr lang="en-GB" b="1" dirty="0"/>
                        <a:t>                                            </a:t>
                      </a:r>
                      <a:r>
                        <a:rPr lang="en-GB" b="0" dirty="0"/>
                        <a:t>here</a:t>
                      </a:r>
                    </a:p>
                  </a:txBody>
                  <a:tcPr/>
                </a:tc>
                <a:tc>
                  <a:txBody>
                    <a:bodyPr/>
                    <a:lstStyle/>
                    <a:p>
                      <a:r>
                        <a:rPr lang="en-GB" b="0" dirty="0"/>
                        <a:t>                                           there</a:t>
                      </a:r>
                    </a:p>
                  </a:txBody>
                  <a:tcPr/>
                </a:tc>
                <a:extLst>
                  <a:ext uri="{0D108BD9-81ED-4DB2-BD59-A6C34878D82A}">
                    <a16:rowId xmlns:a16="http://schemas.microsoft.com/office/drawing/2014/main" val="1695995127"/>
                  </a:ext>
                </a:extLst>
              </a:tr>
              <a:tr h="370840">
                <a:tc>
                  <a:txBody>
                    <a:bodyPr/>
                    <a:lstStyle/>
                    <a:p>
                      <a:pPr algn="ctr"/>
                      <a:r>
                        <a:rPr lang="en-GB" b="0" dirty="0"/>
                        <a:t>tonight</a:t>
                      </a:r>
                    </a:p>
                  </a:txBody>
                  <a:tcPr/>
                </a:tc>
                <a:tc>
                  <a:txBody>
                    <a:bodyPr/>
                    <a:lstStyle/>
                    <a:p>
                      <a:pPr algn="ctr"/>
                      <a:r>
                        <a:rPr lang="en-GB" b="0" dirty="0"/>
                        <a:t>that night</a:t>
                      </a:r>
                    </a:p>
                  </a:txBody>
                  <a:tcPr/>
                </a:tc>
                <a:extLst>
                  <a:ext uri="{0D108BD9-81ED-4DB2-BD59-A6C34878D82A}">
                    <a16:rowId xmlns:a16="http://schemas.microsoft.com/office/drawing/2014/main" val="2269862806"/>
                  </a:ext>
                </a:extLst>
              </a:tr>
              <a:tr h="370840">
                <a:tc>
                  <a:txBody>
                    <a:bodyPr/>
                    <a:lstStyle/>
                    <a:p>
                      <a:r>
                        <a:rPr lang="en-GB" b="1" dirty="0"/>
                        <a:t>                                            </a:t>
                      </a:r>
                      <a:r>
                        <a:rPr lang="en-GB" b="0" dirty="0"/>
                        <a:t>now</a:t>
                      </a:r>
                      <a:endParaRPr lang="en-GB" b="1" dirty="0"/>
                    </a:p>
                  </a:txBody>
                  <a:tcPr/>
                </a:tc>
                <a:tc>
                  <a:txBody>
                    <a:bodyPr/>
                    <a:lstStyle/>
                    <a:p>
                      <a:r>
                        <a:rPr lang="en-GB" b="0" dirty="0"/>
                        <a:t>                                           then</a:t>
                      </a:r>
                    </a:p>
                  </a:txBody>
                  <a:tcPr/>
                </a:tc>
                <a:extLst>
                  <a:ext uri="{0D108BD9-81ED-4DB2-BD59-A6C34878D82A}">
                    <a16:rowId xmlns:a16="http://schemas.microsoft.com/office/drawing/2014/main" val="3385265609"/>
                  </a:ext>
                </a:extLst>
              </a:tr>
              <a:tr h="370840">
                <a:tc>
                  <a:txBody>
                    <a:bodyPr/>
                    <a:lstStyle/>
                    <a:p>
                      <a:r>
                        <a:rPr lang="en-GB" b="0" dirty="0"/>
                        <a:t>                                           today</a:t>
                      </a:r>
                    </a:p>
                  </a:txBody>
                  <a:tcPr/>
                </a:tc>
                <a:tc>
                  <a:txBody>
                    <a:bodyPr/>
                    <a:lstStyle/>
                    <a:p>
                      <a:r>
                        <a:rPr lang="en-GB" b="0" dirty="0"/>
                        <a:t>                                           that day</a:t>
                      </a:r>
                    </a:p>
                  </a:txBody>
                  <a:tcPr/>
                </a:tc>
                <a:extLst>
                  <a:ext uri="{0D108BD9-81ED-4DB2-BD59-A6C34878D82A}">
                    <a16:rowId xmlns:a16="http://schemas.microsoft.com/office/drawing/2014/main" val="406652634"/>
                  </a:ext>
                </a:extLst>
              </a:tr>
            </a:tbl>
          </a:graphicData>
        </a:graphic>
      </p:graphicFrame>
      <p:graphicFrame>
        <p:nvGraphicFramePr>
          <p:cNvPr id="5" name="Table 4">
            <a:extLst>
              <a:ext uri="{FF2B5EF4-FFF2-40B4-BE49-F238E27FC236}">
                <a16:creationId xmlns:a16="http://schemas.microsoft.com/office/drawing/2014/main" id="{D8B462D7-2B92-40B4-9E58-D0BEA5DA4E48}"/>
              </a:ext>
            </a:extLst>
          </p:cNvPr>
          <p:cNvGraphicFramePr>
            <a:graphicFrameLocks noGrp="1"/>
          </p:cNvGraphicFramePr>
          <p:nvPr>
            <p:extLst>
              <p:ext uri="{D42A27DB-BD31-4B8C-83A1-F6EECF244321}">
                <p14:modId xmlns:p14="http://schemas.microsoft.com/office/powerpoint/2010/main" val="631609658"/>
              </p:ext>
            </p:extLst>
          </p:nvPr>
        </p:nvGraphicFramePr>
        <p:xfrm>
          <a:off x="399661" y="4657408"/>
          <a:ext cx="10515600" cy="14782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315067324"/>
                    </a:ext>
                  </a:extLst>
                </a:gridCol>
                <a:gridCol w="5257800">
                  <a:extLst>
                    <a:ext uri="{9D8B030D-6E8A-4147-A177-3AD203B41FA5}">
                      <a16:colId xmlns:a16="http://schemas.microsoft.com/office/drawing/2014/main" val="2857122545"/>
                    </a:ext>
                  </a:extLst>
                </a:gridCol>
              </a:tblGrid>
              <a:tr h="370840">
                <a:tc>
                  <a:txBody>
                    <a:bodyPr/>
                    <a:lstStyle/>
                    <a:p>
                      <a:pPr algn="ctr"/>
                      <a:r>
                        <a:rPr lang="en-GB" b="0" dirty="0"/>
                        <a:t>yesterday</a:t>
                      </a:r>
                    </a:p>
                  </a:txBody>
                  <a:tcPr/>
                </a:tc>
                <a:tc>
                  <a:txBody>
                    <a:bodyPr/>
                    <a:lstStyle/>
                    <a:p>
                      <a:pPr algn="ctr"/>
                      <a:r>
                        <a:rPr lang="en-GB" b="0" dirty="0"/>
                        <a:t>the previous day/the day before</a:t>
                      </a:r>
                    </a:p>
                  </a:txBody>
                  <a:tcPr/>
                </a:tc>
                <a:extLst>
                  <a:ext uri="{0D108BD9-81ED-4DB2-BD59-A6C34878D82A}">
                    <a16:rowId xmlns:a16="http://schemas.microsoft.com/office/drawing/2014/main" val="912822482"/>
                  </a:ext>
                </a:extLst>
              </a:tr>
              <a:tr h="0">
                <a:tc>
                  <a:txBody>
                    <a:bodyPr/>
                    <a:lstStyle/>
                    <a:p>
                      <a:pPr algn="ctr"/>
                      <a:r>
                        <a:rPr lang="en-GB" b="0" dirty="0"/>
                        <a:t>last week</a:t>
                      </a:r>
                    </a:p>
                  </a:txBody>
                  <a:tcPr/>
                </a:tc>
                <a:tc>
                  <a:txBody>
                    <a:bodyPr/>
                    <a:lstStyle/>
                    <a:p>
                      <a:pPr algn="ctr"/>
                      <a:r>
                        <a:rPr lang="en-GB" b="0" dirty="0"/>
                        <a:t>the week before/ the previous week</a:t>
                      </a:r>
                    </a:p>
                  </a:txBody>
                  <a:tcPr/>
                </a:tc>
                <a:extLst>
                  <a:ext uri="{0D108BD9-81ED-4DB2-BD59-A6C34878D82A}">
                    <a16:rowId xmlns:a16="http://schemas.microsoft.com/office/drawing/2014/main" val="2066221694"/>
                  </a:ext>
                </a:extLst>
              </a:tr>
              <a:tr h="370840">
                <a:tc>
                  <a:txBody>
                    <a:bodyPr/>
                    <a:lstStyle/>
                    <a:p>
                      <a:pPr algn="ctr"/>
                      <a:r>
                        <a:rPr lang="en-GB" b="0" dirty="0"/>
                        <a:t>tomorrow</a:t>
                      </a:r>
                    </a:p>
                  </a:txBody>
                  <a:tcPr/>
                </a:tc>
                <a:tc>
                  <a:txBody>
                    <a:bodyPr/>
                    <a:lstStyle/>
                    <a:p>
                      <a:r>
                        <a:rPr lang="en-GB" b="0" dirty="0"/>
                        <a:t>                                  the next day/the day after</a:t>
                      </a:r>
                    </a:p>
                  </a:txBody>
                  <a:tcPr/>
                </a:tc>
                <a:extLst>
                  <a:ext uri="{0D108BD9-81ED-4DB2-BD59-A6C34878D82A}">
                    <a16:rowId xmlns:a16="http://schemas.microsoft.com/office/drawing/2014/main" val="2733457506"/>
                  </a:ext>
                </a:extLst>
              </a:tr>
              <a:tr h="370840">
                <a:tc>
                  <a:txBody>
                    <a:bodyPr/>
                    <a:lstStyle/>
                    <a:p>
                      <a:pPr algn="ctr"/>
                      <a:r>
                        <a:rPr lang="en-GB" b="0" dirty="0"/>
                        <a:t>this</a:t>
                      </a:r>
                    </a:p>
                  </a:txBody>
                  <a:tcPr/>
                </a:tc>
                <a:tc>
                  <a:txBody>
                    <a:bodyPr/>
                    <a:lstStyle/>
                    <a:p>
                      <a:pPr algn="ctr"/>
                      <a:r>
                        <a:rPr lang="en-GB" b="0" dirty="0"/>
                        <a:t>that</a:t>
                      </a:r>
                    </a:p>
                  </a:txBody>
                  <a:tcPr/>
                </a:tc>
                <a:extLst>
                  <a:ext uri="{0D108BD9-81ED-4DB2-BD59-A6C34878D82A}">
                    <a16:rowId xmlns:a16="http://schemas.microsoft.com/office/drawing/2014/main" val="2117054014"/>
                  </a:ext>
                </a:extLst>
              </a:tr>
            </a:tbl>
          </a:graphicData>
        </a:graphic>
      </p:graphicFrame>
    </p:spTree>
    <p:extLst>
      <p:ext uri="{BB962C8B-B14F-4D97-AF65-F5344CB8AC3E}">
        <p14:creationId xmlns:p14="http://schemas.microsoft.com/office/powerpoint/2010/main" val="341571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4468-5D73-8873-82C2-51F2F5102E7C}"/>
              </a:ext>
            </a:extLst>
          </p:cNvPr>
          <p:cNvSpPr>
            <a:spLocks noGrp="1"/>
          </p:cNvSpPr>
          <p:nvPr>
            <p:ph type="title"/>
          </p:nvPr>
        </p:nvSpPr>
        <p:spPr/>
        <p:txBody>
          <a:bodyPr/>
          <a:lstStyle/>
          <a:p>
            <a:r>
              <a:rPr lang="hr-BA" dirty="0"/>
              <a:t>Online </a:t>
            </a:r>
            <a:r>
              <a:rPr lang="hr-BA" dirty="0" err="1"/>
              <a:t>practice</a:t>
            </a:r>
            <a:endParaRPr lang="hr-HR" dirty="0"/>
          </a:p>
        </p:txBody>
      </p:sp>
      <p:sp>
        <p:nvSpPr>
          <p:cNvPr id="3" name="Content Placeholder 2">
            <a:extLst>
              <a:ext uri="{FF2B5EF4-FFF2-40B4-BE49-F238E27FC236}">
                <a16:creationId xmlns:a16="http://schemas.microsoft.com/office/drawing/2014/main" id="{C8035A03-68FE-9FCA-D852-47A78A42A809}"/>
              </a:ext>
            </a:extLst>
          </p:cNvPr>
          <p:cNvSpPr>
            <a:spLocks noGrp="1"/>
          </p:cNvSpPr>
          <p:nvPr>
            <p:ph idx="1"/>
          </p:nvPr>
        </p:nvSpPr>
        <p:spPr/>
        <p:txBody>
          <a:bodyPr>
            <a:normAutofit/>
          </a:bodyPr>
          <a:lstStyle/>
          <a:p>
            <a:r>
              <a:rPr lang="hr-HR" dirty="0">
                <a:hlinkClick r:id="rId2"/>
              </a:rPr>
              <a:t>https://www.ego4u.com/en/cram-up/grammar/reported-speech/exercises?03</a:t>
            </a:r>
            <a:endParaRPr lang="hr-HR" dirty="0"/>
          </a:p>
          <a:p>
            <a:r>
              <a:rPr lang="hr-HR" dirty="0">
                <a:hlinkClick r:id="rId3"/>
              </a:rPr>
              <a:t>https://www.ego4u.com/en/cram-up/grammar/reported-speech/exercises?04</a:t>
            </a:r>
            <a:endParaRPr lang="hr-HR" dirty="0"/>
          </a:p>
          <a:p>
            <a:r>
              <a:rPr lang="hr-HR" dirty="0">
                <a:hlinkClick r:id="rId4"/>
              </a:rPr>
              <a:t>https://test-english.com/grammar-points/a2/reported-speech-indirect-speech/2/</a:t>
            </a:r>
            <a:endParaRPr lang="hr-HR" dirty="0"/>
          </a:p>
          <a:p>
            <a:r>
              <a:rPr lang="hr-HR" dirty="0">
                <a:hlinkClick r:id="rId5"/>
              </a:rPr>
              <a:t>https://english-practice.net/english-grammar-exercises-for-b1-reported-speech-statements/</a:t>
            </a:r>
            <a:endParaRPr lang="hr-HR" dirty="0"/>
          </a:p>
          <a:p>
            <a:endParaRPr lang="hr-HR" dirty="0"/>
          </a:p>
          <a:p>
            <a:endParaRPr lang="hr-HR" dirty="0"/>
          </a:p>
        </p:txBody>
      </p:sp>
    </p:spTree>
    <p:extLst>
      <p:ext uri="{BB962C8B-B14F-4D97-AF65-F5344CB8AC3E}">
        <p14:creationId xmlns:p14="http://schemas.microsoft.com/office/powerpoint/2010/main" val="2297768981"/>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D0AA1B0231CEF4E857B54171E17E403" ma:contentTypeVersion="12" ma:contentTypeDescription="Stvaranje novog dokumenta." ma:contentTypeScope="" ma:versionID="077e3fba6201358717bfc0d53db56639">
  <xsd:schema xmlns:xsd="http://www.w3.org/2001/XMLSchema" xmlns:xs="http://www.w3.org/2001/XMLSchema" xmlns:p="http://schemas.microsoft.com/office/2006/metadata/properties" xmlns:ns3="0b6f975b-2c61-4660-a506-efd7fd47df31" xmlns:ns4="ac4cf650-1c28-4b81-85c7-d6b7a1590894" targetNamespace="http://schemas.microsoft.com/office/2006/metadata/properties" ma:root="true" ma:fieldsID="32754802c1c99aee9e2378835123d287" ns3:_="" ns4:_="">
    <xsd:import namespace="0b6f975b-2c61-4660-a506-efd7fd47df31"/>
    <xsd:import namespace="ac4cf650-1c28-4b81-85c7-d6b7a159089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f975b-2c61-4660-a506-efd7fd47df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4cf650-1c28-4b81-85c7-d6b7a1590894" elementFormDefault="qualified">
    <xsd:import namespace="http://schemas.microsoft.com/office/2006/documentManagement/types"/>
    <xsd:import namespace="http://schemas.microsoft.com/office/infopath/2007/PartnerControls"/>
    <xsd:element name="SharedWithUsers" ma:index="17"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ji o zajedničkom korištenju" ma:internalName="SharedWithDetails" ma:readOnly="true">
      <xsd:simpleType>
        <xsd:restriction base="dms:Note">
          <xsd:maxLength value="255"/>
        </xsd:restriction>
      </xsd:simpleType>
    </xsd:element>
    <xsd:element name="SharingHintHash" ma:index="19" nillable="true" ma:displayName="Raspršivanje savjeta za zajedničko korištenj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DB0B21-A7A3-4294-8535-34604E3A4A78}">
  <ds:schemaRefs>
    <ds:schemaRef ds:uri="http://purl.org/dc/dcmitype/"/>
    <ds:schemaRef ds:uri="http://schemas.microsoft.com/office/infopath/2007/PartnerControls"/>
    <ds:schemaRef ds:uri="http://purl.org/dc/elements/1.1/"/>
    <ds:schemaRef ds:uri="http://schemas.microsoft.com/office/2006/documentManagement/types"/>
    <ds:schemaRef ds:uri="0b6f975b-2c61-4660-a506-efd7fd47df31"/>
    <ds:schemaRef ds:uri="ac4cf650-1c28-4b81-85c7-d6b7a1590894"/>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D9F9999-2483-4712-A4E7-813C001F5152}">
  <ds:schemaRefs>
    <ds:schemaRef ds:uri="http://schemas.microsoft.com/sharepoint/v3/contenttype/forms"/>
  </ds:schemaRefs>
</ds:datastoreItem>
</file>

<file path=customXml/itemProps3.xml><?xml version="1.0" encoding="utf-8"?>
<ds:datastoreItem xmlns:ds="http://schemas.openxmlformats.org/officeDocument/2006/customXml" ds:itemID="{60B24C5A-16F8-4FC6-B2DB-12171AD83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6f975b-2c61-4660-a506-efd7fd47df31"/>
    <ds:schemaRef ds:uri="ac4cf650-1c28-4b81-85c7-d6b7a15908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7789</TotalTime>
  <Words>848</Words>
  <Application>Microsoft Office PowerPoint</Application>
  <PresentationFormat>Widescreen</PresentationFormat>
  <Paragraphs>99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Stolzl Book</vt:lpstr>
      <vt:lpstr>Stolzl Bold</vt:lpstr>
      <vt:lpstr>Arial</vt:lpstr>
      <vt:lpstr>Stolzl</vt:lpstr>
      <vt:lpstr>Calibri</vt:lpstr>
      <vt:lpstr>Office Theme</vt:lpstr>
      <vt:lpstr>REPORTED SPEECH: STATEMENTS </vt:lpstr>
      <vt:lpstr>PowerPoint Presentation</vt:lpstr>
      <vt:lpstr>How to convert direct into indirect speech? (statements)</vt:lpstr>
      <vt:lpstr>PowerPoint Presentation</vt:lpstr>
      <vt:lpstr>PowerPoint Presentation</vt:lpstr>
      <vt:lpstr>PowerPoint Presentation</vt:lpstr>
      <vt:lpstr>PowerPoint Presentation</vt:lpstr>
      <vt:lpstr>Some possible conversions from direct into indirect speech</vt:lpstr>
      <vt:lpstr>Online practice</vt:lpstr>
      <vt:lpstr>#neverstoplearning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Tihana Banko @ Racunarstvo</cp:lastModifiedBy>
  <cp:revision>60</cp:revision>
  <dcterms:created xsi:type="dcterms:W3CDTF">2018-01-24T13:33:55Z</dcterms:created>
  <dcterms:modified xsi:type="dcterms:W3CDTF">2024-01-04T21:04:01Z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0x0101000D0AA1B0231CEF4E857B54171E17E403</vt:lpwstr>
  </property>
</Properties>
</file>